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E97C7-5964-4BC7-9D38-E0E5620F7A8F}" type="datetimeFigureOut">
              <a:rPr lang="tr-TR" smtClean="0"/>
              <a:t>2.4.2015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C245-B278-4D7D-AE6C-769776105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29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9671A4F-212B-4E39-A239-F05DED858AEE}" type="datetime1">
              <a:rPr lang="tr-TR" smtClean="0"/>
              <a:t>2.4.2015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C53A-79F2-44F9-9F78-A280B40C70B2}" type="datetime1">
              <a:rPr lang="tr-TR" smtClean="0"/>
              <a:t>2.4.2015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5FC-94A3-43BB-BEC0-6774C8FCD741}" type="datetime1">
              <a:rPr lang="tr-TR" smtClean="0"/>
              <a:t>2.4.2015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821A-62C9-443B-9E19-CE2CBD2D676B}" type="datetime1">
              <a:rPr lang="tr-TR" smtClean="0"/>
              <a:t>2.4.2015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CB32-F4B2-44FF-A80E-9972C301DF64}" type="datetime1">
              <a:rPr lang="tr-TR" smtClean="0"/>
              <a:t>2.4.2015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FD6-6A27-448B-A29B-2693A8CCE573}" type="datetime1">
              <a:rPr lang="tr-TR" smtClean="0"/>
              <a:t>2.4.2015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5A10A8-CD96-4C81-BF21-E637A02A0C93}" type="datetime1">
              <a:rPr lang="tr-TR" smtClean="0"/>
              <a:t>2.4.2015</a:t>
            </a:fld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8F003E-0D24-4C7E-AE98-468BC5D1F949}" type="datetime1">
              <a:rPr lang="tr-TR" smtClean="0"/>
              <a:t>2.4.2015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7D42-7DFA-4823-803B-EB92B7E7BFFA}" type="datetime1">
              <a:rPr lang="tr-TR" smtClean="0"/>
              <a:t>2.4.2015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3DC-D1C0-4411-AABD-217273FD76D7}" type="datetime1">
              <a:rPr lang="tr-TR" smtClean="0"/>
              <a:t>2.4.2015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2DA-77DB-47B1-B100-AA47D175FA28}" type="datetime1">
              <a:rPr lang="tr-TR" smtClean="0"/>
              <a:t>2.4.2015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42258F1-C362-40BC-95E8-B5C1F5FB96F9}" type="datetime1">
              <a:rPr lang="tr-TR" smtClean="0"/>
              <a:t>2.4.2015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8BC4DDD-565D-4275-84C3-2DEEF1B7BA0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technology acceptance model predict actual use?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A systematic</a:t>
            </a:r>
            <a:r>
              <a:rPr lang="tr-TR" dirty="0" smtClean="0"/>
              <a:t> literature </a:t>
            </a:r>
            <a:r>
              <a:rPr lang="tr-TR" dirty="0"/>
              <a:t>review</a:t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7"/>
            <a:ext cx="4978896" cy="18479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 Turner, </a:t>
            </a:r>
            <a:endParaRPr lang="tr-TR" dirty="0" smtClean="0"/>
          </a:p>
          <a:p>
            <a:r>
              <a:rPr lang="en-US" dirty="0" smtClean="0"/>
              <a:t>Barbara </a:t>
            </a:r>
            <a:r>
              <a:rPr lang="en-US" dirty="0" err="1" smtClean="0"/>
              <a:t>Kitchenham</a:t>
            </a:r>
            <a:r>
              <a:rPr lang="en-US" dirty="0" smtClean="0"/>
              <a:t>, </a:t>
            </a:r>
            <a:endParaRPr lang="tr-TR" dirty="0" smtClean="0"/>
          </a:p>
          <a:p>
            <a:r>
              <a:rPr lang="en-US" dirty="0" smtClean="0"/>
              <a:t>Pearl Brereton, </a:t>
            </a:r>
            <a:endParaRPr lang="tr-TR" dirty="0" smtClean="0"/>
          </a:p>
          <a:p>
            <a:r>
              <a:rPr lang="en-US" dirty="0" smtClean="0"/>
              <a:t>Stuart Charters, </a:t>
            </a:r>
            <a:endParaRPr lang="tr-TR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Budgen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5979273" y="5747883"/>
            <a:ext cx="27543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200" dirty="0">
                <a:solidFill>
                  <a:schemeClr val="tx2"/>
                </a:solidFill>
              </a:rPr>
              <a:t>ÇAĞRI </a:t>
            </a:r>
            <a:r>
              <a:rPr lang="tr-TR" sz="2200" dirty="0" smtClean="0">
                <a:solidFill>
                  <a:schemeClr val="tx2"/>
                </a:solidFill>
              </a:rPr>
              <a:t>KARAPIÇAK</a:t>
            </a:r>
          </a:p>
          <a:p>
            <a:pPr algn="r"/>
            <a:r>
              <a:rPr lang="tr-TR" sz="2200" dirty="0" smtClean="0">
                <a:solidFill>
                  <a:schemeClr val="tx2"/>
                </a:solidFill>
              </a:rPr>
              <a:t>1777697</a:t>
            </a:r>
          </a:p>
          <a:p>
            <a:pPr algn="r"/>
            <a:r>
              <a:rPr lang="tr-TR" sz="2200" dirty="0" smtClean="0">
                <a:solidFill>
                  <a:schemeClr val="tx2"/>
                </a:solidFill>
              </a:rPr>
              <a:t>02.04.2015</a:t>
            </a:r>
            <a:endParaRPr lang="tr-TR" sz="22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0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METHOD (F</a:t>
            </a:r>
            <a:r>
              <a:rPr lang="en-US" dirty="0" err="1" smtClean="0"/>
              <a:t>ormal</a:t>
            </a:r>
            <a:r>
              <a:rPr lang="en-US" dirty="0" smtClean="0"/>
              <a:t> </a:t>
            </a:r>
            <a:r>
              <a:rPr lang="tr-TR" dirty="0"/>
              <a:t>S</a:t>
            </a:r>
            <a:r>
              <a:rPr lang="en-US" dirty="0" err="1" smtClean="0"/>
              <a:t>ystematic</a:t>
            </a:r>
            <a:r>
              <a:rPr lang="en-US" dirty="0" smtClean="0"/>
              <a:t> </a:t>
            </a:r>
            <a:r>
              <a:rPr lang="tr-TR" dirty="0"/>
              <a:t>L</a:t>
            </a:r>
            <a:r>
              <a:rPr lang="en-US" dirty="0" err="1" smtClean="0"/>
              <a:t>iterature</a:t>
            </a:r>
            <a:r>
              <a:rPr lang="en-US" dirty="0" smtClean="0"/>
              <a:t> </a:t>
            </a:r>
            <a:r>
              <a:rPr lang="tr-TR" dirty="0"/>
              <a:t>R</a:t>
            </a:r>
            <a:r>
              <a:rPr lang="en-US" dirty="0" err="1" smtClean="0"/>
              <a:t>eview</a:t>
            </a:r>
            <a:r>
              <a:rPr lang="en-US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rocess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32888"/>
            <a:ext cx="8229600" cy="4325112"/>
          </a:xfrm>
        </p:spPr>
        <p:txBody>
          <a:bodyPr/>
          <a:lstStyle/>
          <a:p>
            <a:r>
              <a:rPr lang="tr-TR" dirty="0" smtClean="0"/>
              <a:t>Research Questions</a:t>
            </a:r>
          </a:p>
          <a:p>
            <a:r>
              <a:rPr lang="tr-TR" dirty="0" smtClean="0"/>
              <a:t>Search Strategy</a:t>
            </a:r>
          </a:p>
          <a:p>
            <a:r>
              <a:rPr lang="en-US" dirty="0"/>
              <a:t>Study selection criteria and </a:t>
            </a:r>
            <a:r>
              <a:rPr lang="en-US" dirty="0" smtClean="0"/>
              <a:t>procedures</a:t>
            </a:r>
            <a:endParaRPr lang="tr-TR" dirty="0" smtClean="0"/>
          </a:p>
          <a:p>
            <a:r>
              <a:rPr lang="tr-TR" dirty="0"/>
              <a:t>Included and excluded </a:t>
            </a:r>
            <a:r>
              <a:rPr lang="tr-TR" dirty="0" smtClean="0"/>
              <a:t>studies</a:t>
            </a:r>
          </a:p>
          <a:p>
            <a:r>
              <a:rPr lang="tr-TR" dirty="0"/>
              <a:t>Study quality </a:t>
            </a:r>
            <a:r>
              <a:rPr lang="tr-TR" dirty="0" smtClean="0"/>
              <a:t>assessment</a:t>
            </a:r>
          </a:p>
          <a:p>
            <a:r>
              <a:rPr lang="tr-TR" dirty="0"/>
              <a:t>Data extraction </a:t>
            </a:r>
            <a:r>
              <a:rPr lang="tr-TR" dirty="0" smtClean="0"/>
              <a:t>strategy</a:t>
            </a:r>
          </a:p>
          <a:p>
            <a:r>
              <a:rPr lang="tr-TR" dirty="0"/>
              <a:t>Data 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RESEARCH QUESTIONS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Question 1: </a:t>
            </a:r>
            <a:r>
              <a:rPr lang="en-US" dirty="0" smtClean="0"/>
              <a:t>To </a:t>
            </a:r>
            <a:r>
              <a:rPr lang="en-US" dirty="0"/>
              <a:t>what extent are the TAM and its revisions </a:t>
            </a:r>
            <a:r>
              <a:rPr lang="en-US" dirty="0" smtClean="0"/>
              <a:t>capable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accurately predicting the actual usage of a technology and, </a:t>
            </a:r>
            <a:r>
              <a:rPr lang="en-US" dirty="0" smtClean="0"/>
              <a:t>a</a:t>
            </a:r>
            <a:r>
              <a:rPr lang="tr-TR" dirty="0" smtClean="0"/>
              <a:t>s </a:t>
            </a:r>
            <a:r>
              <a:rPr lang="en-US" dirty="0" smtClean="0"/>
              <a:t>an </a:t>
            </a:r>
            <a:r>
              <a:rPr lang="en-US" dirty="0"/>
              <a:t>ancillary question, to what extent are the TAM and its </a:t>
            </a:r>
            <a:r>
              <a:rPr lang="en-US" dirty="0" smtClean="0"/>
              <a:t>revisions</a:t>
            </a:r>
            <a:r>
              <a:rPr lang="tr-TR" dirty="0" smtClean="0"/>
              <a:t> </a:t>
            </a:r>
            <a:r>
              <a:rPr lang="en-US" dirty="0" smtClean="0"/>
              <a:t>capable </a:t>
            </a:r>
            <a:r>
              <a:rPr lang="en-US" dirty="0"/>
              <a:t>of accurately predicting the </a:t>
            </a:r>
            <a:r>
              <a:rPr lang="en-US" dirty="0" smtClean="0"/>
              <a:t>behavioral intention</a:t>
            </a:r>
            <a:r>
              <a:rPr lang="tr-TR" dirty="0" smtClean="0"/>
              <a:t> </a:t>
            </a:r>
            <a:r>
              <a:rPr lang="en-US" dirty="0" smtClean="0"/>
              <a:t>(BI</a:t>
            </a:r>
            <a:r>
              <a:rPr lang="en-US" dirty="0"/>
              <a:t>) to use a technology?</a:t>
            </a:r>
          </a:p>
          <a:p>
            <a:pPr algn="just"/>
            <a:r>
              <a:rPr lang="en-US" dirty="0"/>
              <a:t>Question 2: Does the type of actual usage measure (subjective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objective</a:t>
            </a:r>
            <a:r>
              <a:rPr lang="en-US" dirty="0"/>
              <a:t>) affect the accuracy of TAM predictions?</a:t>
            </a:r>
          </a:p>
          <a:p>
            <a:pPr algn="just"/>
            <a:r>
              <a:rPr lang="en-US" sz="2400" dirty="0"/>
              <a:t>Question 3: Do factors such as the version of the </a:t>
            </a:r>
            <a:r>
              <a:rPr lang="en-US" sz="2400" dirty="0" smtClean="0"/>
              <a:t>TAM,</a:t>
            </a:r>
            <a:r>
              <a:rPr lang="tr-TR" sz="2400" dirty="0" smtClean="0"/>
              <a:t> </a:t>
            </a:r>
            <a:r>
              <a:rPr lang="en-US" sz="2400" dirty="0" smtClean="0"/>
              <a:t>the form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technology being evaluated, prior use of the technology </a:t>
            </a:r>
            <a:r>
              <a:rPr lang="en-US" sz="2400" dirty="0" smtClean="0"/>
              <a:t>or</a:t>
            </a:r>
            <a:r>
              <a:rPr lang="tr-TR" sz="2400" dirty="0" smtClean="0"/>
              <a:t> </a:t>
            </a:r>
            <a:r>
              <a:rPr lang="en-US" sz="2400" dirty="0" smtClean="0"/>
              <a:t>whether </a:t>
            </a:r>
            <a:r>
              <a:rPr lang="en-US" sz="2400" dirty="0"/>
              <a:t>the technology is mandatory </a:t>
            </a:r>
            <a:r>
              <a:rPr lang="en-US" sz="2400" dirty="0" smtClean="0"/>
              <a:t>or</a:t>
            </a:r>
            <a:r>
              <a:rPr lang="tr-TR" sz="2400" dirty="0" smtClean="0"/>
              <a:t> </a:t>
            </a:r>
            <a:r>
              <a:rPr lang="en-US" sz="2400" dirty="0" smtClean="0"/>
              <a:t>not </a:t>
            </a:r>
            <a:r>
              <a:rPr lang="en-US" sz="2400" dirty="0"/>
              <a:t>affect the </a:t>
            </a:r>
            <a:r>
              <a:rPr lang="en-US" sz="2400" dirty="0" smtClean="0"/>
              <a:t>accuracy</a:t>
            </a:r>
            <a:r>
              <a:rPr lang="tr-TR" sz="2400" dirty="0" smtClean="0"/>
              <a:t> of </a:t>
            </a:r>
            <a:r>
              <a:rPr lang="tr-TR" sz="2400" dirty="0"/>
              <a:t>the predictions</a:t>
            </a:r>
            <a:r>
              <a:rPr lang="tr-TR" sz="2400" dirty="0" smtClean="0"/>
              <a:t>? (</a:t>
            </a:r>
            <a:r>
              <a:rPr lang="tr-TR" sz="2400" u="sng" dirty="0" smtClean="0">
                <a:solidFill>
                  <a:srgbClr val="FF0000"/>
                </a:solidFill>
              </a:rPr>
              <a:t>Eliminated during study</a:t>
            </a:r>
            <a:r>
              <a:rPr lang="tr-TR" sz="2400" dirty="0" smtClean="0"/>
              <a:t>)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2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tr-TR" dirty="0" smtClean="0"/>
              <a:t>SEARCH STRATEGY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96544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S</a:t>
            </a:r>
            <a:r>
              <a:rPr lang="en-US" dirty="0" err="1" smtClean="0"/>
              <a:t>earch</a:t>
            </a: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smtClean="0"/>
              <a:t>:</a:t>
            </a:r>
            <a:endParaRPr lang="tr-TR" dirty="0" smtClean="0"/>
          </a:p>
          <a:p>
            <a:pPr marL="109728" indent="0" algn="just">
              <a:buNone/>
            </a:pPr>
            <a:r>
              <a:rPr lang="tr-TR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‘‘</a:t>
            </a:r>
            <a:r>
              <a:rPr lang="en-US" dirty="0">
                <a:solidFill>
                  <a:srgbClr val="FF0000"/>
                </a:solidFill>
              </a:rPr>
              <a:t>technology acceptance model” AND </a:t>
            </a:r>
            <a:endParaRPr lang="tr-TR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usage OR use OR </a:t>
            </a:r>
            <a:r>
              <a:rPr lang="en-US" dirty="0" smtClean="0">
                <a:solidFill>
                  <a:srgbClr val="FF0000"/>
                </a:solidFill>
              </a:rPr>
              <a:t>empirical)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endParaRPr lang="tr-TR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year </a:t>
            </a:r>
            <a:r>
              <a:rPr lang="tr-TR" dirty="0" smtClean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198</a:t>
            </a:r>
            <a:r>
              <a:rPr lang="tr-TR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year </a:t>
            </a:r>
            <a:r>
              <a:rPr lang="tr-TR" dirty="0" smtClean="0">
                <a:solidFill>
                  <a:srgbClr val="FF0000"/>
                </a:solidFill>
              </a:rPr>
              <a:t>&lt; </a:t>
            </a:r>
            <a:r>
              <a:rPr lang="en-US" dirty="0" smtClean="0">
                <a:solidFill>
                  <a:srgbClr val="FF0000"/>
                </a:solidFill>
              </a:rPr>
              <a:t>200</a:t>
            </a:r>
            <a:r>
              <a:rPr lang="tr-TR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tr-TR" dirty="0" smtClean="0">
              <a:solidFill>
                <a:srgbClr val="FF0000"/>
              </a:solidFill>
            </a:endParaRPr>
          </a:p>
          <a:p>
            <a:pPr algn="just"/>
            <a:r>
              <a:rPr lang="tr-TR" dirty="0" smtClean="0"/>
              <a:t>Digital </a:t>
            </a:r>
            <a:r>
              <a:rPr lang="en-US" dirty="0" smtClean="0"/>
              <a:t>libraries </a:t>
            </a:r>
            <a:r>
              <a:rPr lang="en-US" dirty="0"/>
              <a:t>used </a:t>
            </a:r>
            <a:r>
              <a:rPr lang="en-US" dirty="0" smtClean="0"/>
              <a:t>: </a:t>
            </a:r>
            <a:endParaRPr lang="tr-TR" dirty="0" smtClean="0"/>
          </a:p>
          <a:p>
            <a:pPr lvl="1" algn="just"/>
            <a:r>
              <a:rPr lang="en-US" dirty="0" smtClean="0"/>
              <a:t>IEEE </a:t>
            </a:r>
            <a:r>
              <a:rPr lang="en-US" dirty="0" err="1"/>
              <a:t>Xplore</a:t>
            </a:r>
            <a:r>
              <a:rPr lang="en-US" dirty="0"/>
              <a:t>, ACM Portal, Google </a:t>
            </a:r>
            <a:r>
              <a:rPr lang="en-US" dirty="0" smtClean="0"/>
              <a:t>Scholar,</a:t>
            </a:r>
            <a:r>
              <a:rPr lang="tr-TR" dirty="0" smtClean="0"/>
              <a:t> </a:t>
            </a:r>
            <a:r>
              <a:rPr lang="en-US" dirty="0" err="1" smtClean="0"/>
              <a:t>CiteSeer</a:t>
            </a:r>
            <a:r>
              <a:rPr lang="en-US" dirty="0" smtClean="0"/>
              <a:t> </a:t>
            </a:r>
            <a:r>
              <a:rPr lang="en-US" dirty="0"/>
              <a:t>library, Science Direct, ISI Web of Science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tr-TR" sz="2800" dirty="0">
                <a:solidFill>
                  <a:schemeClr val="tx1"/>
                </a:solidFill>
              </a:rPr>
              <a:t>S</a:t>
            </a:r>
            <a:r>
              <a:rPr lang="en-US" sz="2800" dirty="0" err="1">
                <a:solidFill>
                  <a:schemeClr val="tx1"/>
                </a:solidFill>
              </a:rPr>
              <a:t>earch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tr-TR" sz="2800" dirty="0" smtClean="0">
                <a:solidFill>
                  <a:schemeClr val="tx1"/>
                </a:solidFill>
              </a:rPr>
              <a:t>is validated </a:t>
            </a:r>
            <a:r>
              <a:rPr lang="en-US" dirty="0"/>
              <a:t>by their ability to detect a </a:t>
            </a:r>
            <a:r>
              <a:rPr lang="tr-TR" dirty="0" smtClean="0"/>
              <a:t> n</a:t>
            </a:r>
            <a:r>
              <a:rPr lang="en-US" dirty="0" smtClean="0"/>
              <a:t>umber</a:t>
            </a:r>
            <a:r>
              <a:rPr lang="tr-TR" dirty="0" smtClean="0"/>
              <a:t> of </a:t>
            </a:r>
            <a:r>
              <a:rPr lang="tr-TR" dirty="0"/>
              <a:t>known primary studies</a:t>
            </a:r>
            <a:r>
              <a:rPr lang="tr-TR" dirty="0" smtClean="0"/>
              <a:t>. </a:t>
            </a:r>
          </a:p>
          <a:p>
            <a:pPr algn="just"/>
            <a:r>
              <a:rPr lang="tr-TR" dirty="0" smtClean="0"/>
              <a:t>2 reviewers searched (3 for both)</a:t>
            </a:r>
          </a:p>
          <a:p>
            <a:pPr algn="just"/>
            <a:r>
              <a:rPr lang="tr-TR" dirty="0" smtClean="0"/>
              <a:t>Different syntax used for different libraries.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9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02053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Search Process Documentation for </a:t>
            </a:r>
            <a:br>
              <a:rPr lang="tr-TR" dirty="0" smtClean="0"/>
            </a:br>
            <a:r>
              <a:rPr lang="tr-TR" dirty="0" smtClean="0"/>
              <a:t>ACM Portal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90738"/>
            <a:ext cx="7481717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1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STUDY SELECTION (Inclusion Criteria)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TAM was </a:t>
            </a:r>
            <a:r>
              <a:rPr lang="en-US" dirty="0"/>
              <a:t>applied to any </a:t>
            </a:r>
            <a:r>
              <a:rPr lang="en-US" dirty="0" smtClean="0"/>
              <a:t>technology</a:t>
            </a:r>
            <a:r>
              <a:rPr lang="tr-TR" dirty="0" smtClean="0"/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TAM </a:t>
            </a:r>
            <a:r>
              <a:rPr lang="en-US" sz="2800" dirty="0">
                <a:solidFill>
                  <a:schemeClr val="tx1"/>
                </a:solidFill>
              </a:rPr>
              <a:t>actual usage variable is measured</a:t>
            </a:r>
            <a:r>
              <a:rPr lang="tr-TR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tr-TR" sz="2800" dirty="0" smtClean="0">
                <a:solidFill>
                  <a:schemeClr val="tx1"/>
                </a:solidFill>
              </a:rPr>
              <a:t>Version </a:t>
            </a:r>
            <a:r>
              <a:rPr lang="tr-TR" sz="2800" dirty="0">
                <a:solidFill>
                  <a:schemeClr val="tx1"/>
                </a:solidFill>
              </a:rPr>
              <a:t>of TAM including PEU/PU and their relationship to actual </a:t>
            </a:r>
            <a:r>
              <a:rPr lang="tr-TR" sz="2800" dirty="0" smtClean="0">
                <a:solidFill>
                  <a:schemeClr val="tx1"/>
                </a:solidFill>
              </a:rPr>
              <a:t>usage.</a:t>
            </a:r>
          </a:p>
          <a:p>
            <a:pPr algn="just"/>
            <a:r>
              <a:rPr lang="tr-TR" sz="2800" dirty="0" smtClean="0">
                <a:solidFill>
                  <a:schemeClr val="tx1"/>
                </a:solidFill>
              </a:rPr>
              <a:t>BI </a:t>
            </a:r>
            <a:r>
              <a:rPr lang="tr-TR" sz="2800" dirty="0">
                <a:solidFill>
                  <a:schemeClr val="tx1"/>
                </a:solidFill>
              </a:rPr>
              <a:t>and actual usage </a:t>
            </a:r>
            <a:r>
              <a:rPr lang="tr-TR" sz="2800" dirty="0" smtClean="0">
                <a:solidFill>
                  <a:schemeClr val="tx1"/>
                </a:solidFill>
              </a:rPr>
              <a:t>relation.</a:t>
            </a:r>
          </a:p>
          <a:p>
            <a:pPr algn="just"/>
            <a:r>
              <a:rPr lang="tr-TR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err="1">
                <a:solidFill>
                  <a:schemeClr val="tx1"/>
                </a:solidFill>
              </a:rPr>
              <a:t>everal</a:t>
            </a:r>
            <a:r>
              <a:rPr lang="en-US" sz="2800" dirty="0">
                <a:solidFill>
                  <a:schemeClr val="tx1"/>
                </a:solidFill>
              </a:rPr>
              <a:t> independent studies are reported in the same</a:t>
            </a:r>
            <a:r>
              <a:rPr lang="tr-TR" sz="2800" dirty="0">
                <a:solidFill>
                  <a:schemeClr val="tx1"/>
                </a:solidFill>
              </a:rPr>
              <a:t> publication.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2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STUDY SELECTION (Exclusion Criteria)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</a:t>
            </a:r>
            <a:r>
              <a:rPr lang="en-US" dirty="0" smtClean="0"/>
              <a:t>o </a:t>
            </a:r>
            <a:r>
              <a:rPr lang="en-US" dirty="0"/>
              <a:t>not report on the TAM in relation to actual </a:t>
            </a:r>
            <a:r>
              <a:rPr lang="en-US" dirty="0" smtClean="0"/>
              <a:t>usage</a:t>
            </a:r>
            <a:r>
              <a:rPr lang="tr-TR" dirty="0" smtClean="0"/>
              <a:t>.</a:t>
            </a:r>
          </a:p>
          <a:p>
            <a:r>
              <a:rPr lang="tr-TR" dirty="0"/>
              <a:t>B</a:t>
            </a:r>
            <a:r>
              <a:rPr lang="en-US" dirty="0" err="1" smtClean="0"/>
              <a:t>ased</a:t>
            </a:r>
            <a:r>
              <a:rPr lang="en-US" dirty="0" smtClean="0"/>
              <a:t> </a:t>
            </a:r>
            <a:r>
              <a:rPr lang="en-US" dirty="0"/>
              <a:t>solely on the </a:t>
            </a:r>
            <a:r>
              <a:rPr lang="tr-TR" dirty="0" smtClean="0"/>
              <a:t>BI </a:t>
            </a:r>
            <a:r>
              <a:rPr lang="en-US" dirty="0" smtClean="0"/>
              <a:t>to </a:t>
            </a:r>
            <a:r>
              <a:rPr lang="en-US" dirty="0"/>
              <a:t>use a </a:t>
            </a:r>
            <a:r>
              <a:rPr lang="en-US" dirty="0" smtClean="0"/>
              <a:t>technology</a:t>
            </a:r>
            <a:r>
              <a:rPr lang="tr-TR" dirty="0" smtClean="0"/>
              <a:t>.</a:t>
            </a:r>
          </a:p>
          <a:p>
            <a:r>
              <a:rPr lang="tr-TR" dirty="0"/>
              <a:t>Theoretical </a:t>
            </a:r>
            <a:r>
              <a:rPr lang="tr-TR" dirty="0" smtClean="0"/>
              <a:t>publications.</a:t>
            </a:r>
          </a:p>
          <a:p>
            <a:r>
              <a:rPr lang="tr-TR" dirty="0"/>
              <a:t>O</a:t>
            </a:r>
            <a:r>
              <a:rPr lang="en-US" dirty="0" err="1" smtClean="0"/>
              <a:t>nly</a:t>
            </a:r>
            <a:r>
              <a:rPr lang="en-US" dirty="0" smtClean="0"/>
              <a:t> </a:t>
            </a:r>
            <a:r>
              <a:rPr lang="en-US" dirty="0"/>
              <a:t>an abstract or a </a:t>
            </a:r>
            <a:r>
              <a:rPr lang="en-US" dirty="0" smtClean="0"/>
              <a:t>PowerPoint</a:t>
            </a:r>
            <a:r>
              <a:rPr lang="tr-TR" dirty="0" smtClean="0"/>
              <a:t> slideshow </a:t>
            </a:r>
            <a:r>
              <a:rPr lang="tr-TR" dirty="0"/>
              <a:t>are available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One of four secondary reviewer’s comment is taken on uncertain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INCLUDED and EXCLUDED STUDIES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47563"/>
            <a:ext cx="7992888" cy="47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INCLUDED and EXCLUDED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>
                <a:solidFill>
                  <a:srgbClr val="FF0000"/>
                </a:solidFill>
              </a:rPr>
              <a:t>75</a:t>
            </a:r>
            <a:r>
              <a:rPr lang="tr-TR" dirty="0" smtClean="0"/>
              <a:t> studies selected.</a:t>
            </a:r>
          </a:p>
          <a:p>
            <a:pPr algn="just"/>
            <a:r>
              <a:rPr lang="tr-TR" dirty="0" smtClean="0"/>
              <a:t>Same data set usage is investigated.</a:t>
            </a:r>
          </a:p>
          <a:p>
            <a:pPr algn="just"/>
            <a:r>
              <a:rPr lang="tr-TR" dirty="0" smtClean="0"/>
              <a:t>Same author studies are investigated.</a:t>
            </a:r>
          </a:p>
          <a:p>
            <a:pPr algn="just"/>
            <a:r>
              <a:rPr lang="tr-TR" dirty="0" smtClean="0">
                <a:solidFill>
                  <a:srgbClr val="FF0000"/>
                </a:solidFill>
              </a:rPr>
              <a:t>68 of 75 </a:t>
            </a:r>
            <a:r>
              <a:rPr lang="tr-TR" dirty="0" smtClean="0"/>
              <a:t>were selected for final review.</a:t>
            </a:r>
          </a:p>
          <a:p>
            <a:pPr algn="just"/>
            <a:r>
              <a:rPr lang="tr-TR" dirty="0" smtClean="0"/>
              <a:t>The papers referenced in these studies are also checked for relevance.</a:t>
            </a:r>
          </a:p>
          <a:p>
            <a:pPr algn="just"/>
            <a:r>
              <a:rPr lang="tr-TR" dirty="0" smtClean="0"/>
              <a:t>The final studies are also checked against the study by </a:t>
            </a:r>
            <a:r>
              <a:rPr lang="tr-TR" dirty="0"/>
              <a:t>Legris et al</a:t>
            </a:r>
            <a:r>
              <a:rPr lang="tr-TR" dirty="0" smtClean="0"/>
              <a:t>. (added 5 new)</a:t>
            </a:r>
          </a:p>
          <a:p>
            <a:pPr algn="just"/>
            <a:r>
              <a:rPr lang="tr-TR" dirty="0" smtClean="0"/>
              <a:t>At last </a:t>
            </a:r>
            <a:r>
              <a:rPr lang="tr-TR" dirty="0" smtClean="0">
                <a:solidFill>
                  <a:srgbClr val="FF0000"/>
                </a:solidFill>
              </a:rPr>
              <a:t>73 publications </a:t>
            </a:r>
            <a:r>
              <a:rPr lang="tr-TR" dirty="0" smtClean="0"/>
              <a:t>were selected at last.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STUDY QUALITY ASSESSMENT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Size of samples used effected the results or not</a:t>
            </a:r>
            <a:r>
              <a:rPr lang="en-US" dirty="0" smtClean="0"/>
              <a:t>?</a:t>
            </a:r>
            <a:endParaRPr lang="en-US" dirty="0"/>
          </a:p>
          <a:p>
            <a:pPr algn="just"/>
            <a:r>
              <a:rPr lang="tr-TR" dirty="0" smtClean="0"/>
              <a:t>Other </a:t>
            </a:r>
            <a:r>
              <a:rPr lang="en-US" dirty="0" smtClean="0"/>
              <a:t>confounding factor</a:t>
            </a:r>
            <a:r>
              <a:rPr lang="tr-TR" dirty="0" smtClean="0"/>
              <a:t>s influenced the </a:t>
            </a:r>
            <a:r>
              <a:rPr lang="en-US" dirty="0" smtClean="0"/>
              <a:t> </a:t>
            </a:r>
            <a:r>
              <a:rPr lang="tr-TR" dirty="0" smtClean="0"/>
              <a:t>relationship between TAM variables and actual usage.</a:t>
            </a:r>
            <a:endParaRPr lang="tr-TR" dirty="0"/>
          </a:p>
          <a:p>
            <a:pPr algn="just"/>
            <a:r>
              <a:rPr lang="tr-TR" dirty="0" smtClean="0"/>
              <a:t>H</a:t>
            </a:r>
            <a:r>
              <a:rPr lang="en-US" dirty="0" err="1" smtClean="0"/>
              <a:t>ow</a:t>
            </a:r>
            <a:r>
              <a:rPr lang="en-US" dirty="0" smtClean="0"/>
              <a:t> </a:t>
            </a:r>
            <a:r>
              <a:rPr lang="en-US" dirty="0"/>
              <a:t>actual usage was measured?</a:t>
            </a:r>
          </a:p>
          <a:p>
            <a:pPr algn="just"/>
            <a:r>
              <a:rPr lang="en-US" dirty="0" smtClean="0"/>
              <a:t>Is </a:t>
            </a:r>
            <a:r>
              <a:rPr lang="en-US" dirty="0"/>
              <a:t>the information required from the study directly extractable</a:t>
            </a:r>
            <a:r>
              <a:rPr lang="en-US" dirty="0" smtClean="0"/>
              <a:t>?</a:t>
            </a:r>
            <a:r>
              <a:rPr lang="tr-TR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i.e. </a:t>
            </a:r>
            <a:r>
              <a:rPr lang="en-US" dirty="0" smtClean="0"/>
              <a:t>Correlation</a:t>
            </a:r>
            <a:r>
              <a:rPr lang="tr-TR" dirty="0" smtClean="0"/>
              <a:t>,</a:t>
            </a:r>
            <a:r>
              <a:rPr lang="en-US" dirty="0" smtClean="0"/>
              <a:t>regression </a:t>
            </a:r>
            <a:r>
              <a:rPr lang="en-US" dirty="0"/>
              <a:t>value with the </a:t>
            </a:r>
            <a:r>
              <a:rPr lang="en-US" dirty="0" smtClean="0"/>
              <a:t>statistical</a:t>
            </a:r>
            <a:r>
              <a:rPr lang="tr-TR" dirty="0" smtClean="0"/>
              <a:t> significance reporting needed).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EXTRACTION STRATEGY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O</a:t>
            </a:r>
            <a:r>
              <a:rPr lang="en-US" dirty="0" smtClean="0"/>
              <a:t>ne </a:t>
            </a:r>
            <a:r>
              <a:rPr lang="en-US" dirty="0"/>
              <a:t>data extraction form was completed per study and </a:t>
            </a:r>
            <a:r>
              <a:rPr lang="en-US" dirty="0" smtClean="0"/>
              <a:t>not</a:t>
            </a:r>
            <a:r>
              <a:rPr lang="tr-TR" dirty="0" smtClean="0"/>
              <a:t> per publication.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One study, three publication-&gt;One data extraction form.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One publication, three study-&gt;Three data extraction form.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1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tr-TR" dirty="0" smtClean="0"/>
              <a:t>CONTEXT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7119"/>
            <a:ext cx="8229600" cy="24460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technology acceptance model (TAM) was proposed in 1989 as a </a:t>
            </a:r>
            <a:r>
              <a:rPr lang="en-US" i="1" u="sng" dirty="0">
                <a:solidFill>
                  <a:srgbClr val="FF0000"/>
                </a:solidFill>
              </a:rPr>
              <a:t>means of predicting </a:t>
            </a:r>
            <a:r>
              <a:rPr lang="tr-TR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technology</a:t>
            </a:r>
            <a:r>
              <a:rPr lang="tr-TR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usage</a:t>
            </a:r>
            <a:r>
              <a:rPr lang="en-US" i="1" u="sng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 </a:t>
            </a:r>
            <a:endParaRPr lang="tr-TR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 is usually </a:t>
            </a:r>
            <a:r>
              <a:rPr lang="en-US" i="1" u="sng" dirty="0">
                <a:solidFill>
                  <a:srgbClr val="FF0000"/>
                </a:solidFill>
              </a:rPr>
              <a:t>validated by using a measure of </a:t>
            </a:r>
            <a:r>
              <a:rPr lang="en-US" i="1" u="sng" dirty="0" smtClean="0">
                <a:solidFill>
                  <a:srgbClr val="FF0000"/>
                </a:solidFill>
              </a:rPr>
              <a:t>behavioral </a:t>
            </a:r>
            <a:r>
              <a:rPr lang="en-US" i="1" u="sng" dirty="0">
                <a:solidFill>
                  <a:srgbClr val="FF0000"/>
                </a:solidFill>
              </a:rPr>
              <a:t>intention to use (</a:t>
            </a:r>
            <a:r>
              <a:rPr lang="en-US" i="1" u="sng" dirty="0" smtClean="0">
                <a:solidFill>
                  <a:srgbClr val="FF0000"/>
                </a:solidFill>
              </a:rPr>
              <a:t>BI)</a:t>
            </a:r>
            <a:r>
              <a:rPr lang="tr-TR" i="1" u="sng" dirty="0" smtClean="0">
                <a:solidFill>
                  <a:srgbClr val="FF0000"/>
                </a:solidFill>
              </a:rPr>
              <a:t> rather </a:t>
            </a:r>
            <a:r>
              <a:rPr lang="tr-TR" i="1" u="sng" dirty="0">
                <a:solidFill>
                  <a:srgbClr val="FF0000"/>
                </a:solidFill>
              </a:rPr>
              <a:t>than actual usage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08076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OBJECTIVE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85184"/>
            <a:ext cx="8229600" cy="15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smtClean="0"/>
              <a:t>E</a:t>
            </a:r>
            <a:r>
              <a:rPr lang="en-US" dirty="0" err="1" smtClean="0"/>
              <a:t>xamine</a:t>
            </a:r>
            <a:r>
              <a:rPr lang="en-US" dirty="0" smtClean="0"/>
              <a:t> the </a:t>
            </a:r>
            <a:r>
              <a:rPr lang="en-US" i="1" u="sng" dirty="0" smtClean="0">
                <a:solidFill>
                  <a:srgbClr val="FF0000"/>
                </a:solidFill>
              </a:rPr>
              <a:t>evidence that the TAM predicts actual usage using both subjective</a:t>
            </a:r>
            <a:r>
              <a:rPr lang="tr-TR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and objective measures of actual usage</a:t>
            </a:r>
            <a:r>
              <a:rPr lang="en-US" dirty="0" smtClean="0"/>
              <a:t>.</a:t>
            </a:r>
            <a:endParaRPr lang="tr-TR" dirty="0" smtClean="0"/>
          </a:p>
          <a:p>
            <a:pPr marL="109728" indent="0" algn="just">
              <a:buFont typeface="Georgia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6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PRIMARY STUDY DATA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For RQ1 (</a:t>
            </a:r>
            <a:r>
              <a:rPr lang="en-US" dirty="0" smtClean="0"/>
              <a:t>TAM </a:t>
            </a:r>
            <a:r>
              <a:rPr lang="tr-TR" dirty="0" smtClean="0"/>
              <a:t>capability to predict </a:t>
            </a:r>
            <a:r>
              <a:rPr lang="en-US" dirty="0" smtClean="0"/>
              <a:t>actual usage</a:t>
            </a:r>
            <a:r>
              <a:rPr lang="tr-TR" dirty="0" smtClean="0"/>
              <a:t>)</a:t>
            </a:r>
          </a:p>
          <a:p>
            <a:pPr lvl="1" algn="just"/>
            <a:r>
              <a:rPr lang="en-US" dirty="0" smtClean="0"/>
              <a:t>PU</a:t>
            </a:r>
            <a:r>
              <a:rPr lang="tr-TR" dirty="0" smtClean="0"/>
              <a:t>/</a:t>
            </a:r>
            <a:r>
              <a:rPr lang="en-US" dirty="0" smtClean="0"/>
              <a:t>PEU </a:t>
            </a:r>
            <a:r>
              <a:rPr lang="tr-TR" dirty="0" smtClean="0"/>
              <a:t>association with </a:t>
            </a:r>
            <a:r>
              <a:rPr lang="en-US" dirty="0" smtClean="0"/>
              <a:t>actual</a:t>
            </a:r>
            <a:r>
              <a:rPr lang="tr-TR" dirty="0" smtClean="0"/>
              <a:t> usage. (p&lt;0.05)</a:t>
            </a:r>
          </a:p>
          <a:p>
            <a:pPr lvl="1" algn="just"/>
            <a:r>
              <a:rPr lang="en-US" dirty="0"/>
              <a:t>PU and PEU </a:t>
            </a:r>
            <a:r>
              <a:rPr lang="tr-TR" dirty="0"/>
              <a:t>association with </a:t>
            </a:r>
            <a:r>
              <a:rPr lang="tr-TR" dirty="0" smtClean="0"/>
              <a:t>BI. (</a:t>
            </a:r>
            <a:r>
              <a:rPr lang="tr-TR" dirty="0"/>
              <a:t>p &lt; 0.05</a:t>
            </a:r>
            <a:r>
              <a:rPr lang="tr-TR" dirty="0" smtClean="0"/>
              <a:t>)</a:t>
            </a:r>
          </a:p>
          <a:p>
            <a:pPr lvl="2" algn="just"/>
            <a:r>
              <a:rPr lang="tr-TR" dirty="0" smtClean="0"/>
              <a:t>Enables assessment of studies similarities not reporting actual usage.</a:t>
            </a:r>
          </a:p>
          <a:p>
            <a:pPr lvl="1" algn="just"/>
            <a:r>
              <a:rPr lang="en-US" sz="2400" dirty="0">
                <a:solidFill>
                  <a:schemeClr val="accent2"/>
                </a:solidFill>
              </a:rPr>
              <a:t>BI </a:t>
            </a:r>
            <a:r>
              <a:rPr lang="en-US" sz="2400" dirty="0" err="1" smtClean="0">
                <a:solidFill>
                  <a:schemeClr val="accent2"/>
                </a:solidFill>
              </a:rPr>
              <a:t>associat</a:t>
            </a:r>
            <a:r>
              <a:rPr lang="tr-TR" sz="2400" dirty="0" smtClean="0">
                <a:solidFill>
                  <a:schemeClr val="accent2"/>
                </a:solidFill>
              </a:rPr>
              <a:t>ion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with actual </a:t>
            </a:r>
            <a:r>
              <a:rPr lang="en-US" sz="2400" dirty="0" smtClean="0">
                <a:solidFill>
                  <a:schemeClr val="accent2"/>
                </a:solidFill>
              </a:rPr>
              <a:t>usage</a:t>
            </a:r>
            <a:r>
              <a:rPr lang="tr-TR" sz="2400" dirty="0" smtClean="0">
                <a:solidFill>
                  <a:schemeClr val="accent2"/>
                </a:solidFill>
              </a:rPr>
              <a:t> (p </a:t>
            </a:r>
            <a:r>
              <a:rPr lang="tr-TR" sz="2400" dirty="0">
                <a:solidFill>
                  <a:schemeClr val="accent2"/>
                </a:solidFill>
              </a:rPr>
              <a:t>&lt; 0.05</a:t>
            </a:r>
            <a:r>
              <a:rPr lang="tr-TR" sz="2400" dirty="0" smtClean="0">
                <a:solidFill>
                  <a:schemeClr val="accent2"/>
                </a:solidFill>
              </a:rPr>
              <a:t>) </a:t>
            </a:r>
          </a:p>
          <a:p>
            <a:pPr lvl="2" algn="just"/>
            <a:r>
              <a:rPr lang="tr-TR" sz="2200" dirty="0" smtClean="0"/>
              <a:t>If BI is a surrogate for actual usage or not!</a:t>
            </a:r>
            <a:endParaRPr lang="tr-TR" sz="2000" dirty="0">
              <a:solidFill>
                <a:schemeClr val="accent2"/>
              </a:solidFill>
            </a:endParaRPr>
          </a:p>
          <a:p>
            <a:pPr algn="just"/>
            <a:r>
              <a:rPr lang="tr-TR" dirty="0"/>
              <a:t>For </a:t>
            </a:r>
            <a:r>
              <a:rPr lang="tr-TR" dirty="0" smtClean="0"/>
              <a:t>RQ2 (Effect of actual usage measurements on </a:t>
            </a:r>
            <a:r>
              <a:rPr lang="en-US" dirty="0" smtClean="0"/>
              <a:t>TAM </a:t>
            </a:r>
            <a:r>
              <a:rPr lang="tr-TR" dirty="0" smtClean="0"/>
              <a:t>prediction accuracy)</a:t>
            </a:r>
            <a:endParaRPr lang="tr-TR" dirty="0"/>
          </a:p>
          <a:p>
            <a:pPr lvl="1" algn="just"/>
            <a:r>
              <a:rPr lang="tr-TR" dirty="0" smtClean="0"/>
              <a:t>Whether different measures were collected.</a:t>
            </a:r>
            <a:endParaRPr lang="tr-TR" dirty="0"/>
          </a:p>
          <a:p>
            <a:pPr lvl="1" algn="just"/>
            <a:r>
              <a:rPr lang="tr-TR" dirty="0" smtClean="0"/>
              <a:t>Whether it was objective or subjective.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5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EXTRACTION FORM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99951"/>
            <a:ext cx="8784976" cy="429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6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EXTRACTION </a:t>
            </a:r>
            <a:r>
              <a:rPr lang="tr-TR" dirty="0" smtClean="0"/>
              <a:t>FORM (cont’d)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1514"/>
            <a:ext cx="8514134" cy="44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9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EXTRACTION FORM (cont’d)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3" y="2096539"/>
            <a:ext cx="8586655" cy="3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4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EXTRACTION FORM (cont’d)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8" y="2132856"/>
            <a:ext cx="850508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61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EXTRACTION PROCESS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Each primary study is read by </a:t>
            </a:r>
            <a:r>
              <a:rPr lang="tr-TR" dirty="0" smtClean="0">
                <a:solidFill>
                  <a:srgbClr val="FF0000"/>
                </a:solidFill>
              </a:rPr>
              <a:t>two primary reviewers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One extracted data, and the other reviewed.</a:t>
            </a:r>
          </a:p>
          <a:p>
            <a:pPr algn="just"/>
            <a:r>
              <a:rPr lang="tr-TR" dirty="0" smtClean="0"/>
              <a:t>If needed </a:t>
            </a:r>
            <a:r>
              <a:rPr lang="tr-TR" dirty="0" smtClean="0">
                <a:solidFill>
                  <a:srgbClr val="FF0000"/>
                </a:solidFill>
              </a:rPr>
              <a:t>third reviewer is used</a:t>
            </a:r>
            <a:r>
              <a:rPr lang="tr-TR" dirty="0" smtClean="0"/>
              <a:t>. (14 times)</a:t>
            </a:r>
          </a:p>
          <a:p>
            <a:pPr algn="just"/>
            <a:r>
              <a:rPr lang="tr-TR" dirty="0" smtClean="0"/>
              <a:t>Correlation matrices needed to perform meta-analysis but very few of the studies have given these data.</a:t>
            </a:r>
          </a:p>
          <a:p>
            <a:pPr algn="just"/>
            <a:r>
              <a:rPr lang="tr-TR" dirty="0" smtClean="0"/>
              <a:t>Number of decisions and manual calculations like correlation or significance level were made for filling data extraction forms.</a:t>
            </a:r>
          </a:p>
          <a:p>
            <a:pPr algn="just"/>
            <a:r>
              <a:rPr lang="tr-TR" dirty="0" smtClean="0"/>
              <a:t>If several TAM tests used in a study in different times, all </a:t>
            </a:r>
            <a:r>
              <a:rPr lang="en-US" dirty="0"/>
              <a:t>extracted but </a:t>
            </a:r>
            <a:r>
              <a:rPr lang="en-US" dirty="0">
                <a:solidFill>
                  <a:srgbClr val="FF0000"/>
                </a:solidFill>
              </a:rPr>
              <a:t>treated as non-independent tests within a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tr-TR" dirty="0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ngle</a:t>
            </a:r>
            <a:r>
              <a:rPr lang="tr-TR" dirty="0" smtClean="0">
                <a:solidFill>
                  <a:srgbClr val="FF0000"/>
                </a:solidFill>
              </a:rPr>
              <a:t> study</a:t>
            </a:r>
            <a:r>
              <a:rPr lang="tr-T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9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AGGREGATION PROCESS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 smtClean="0"/>
              <a:t>First plan was </a:t>
            </a:r>
            <a:r>
              <a:rPr lang="en-US" dirty="0" smtClean="0"/>
              <a:t>to </a:t>
            </a:r>
            <a:r>
              <a:rPr lang="en-US" dirty="0"/>
              <a:t>perform an </a:t>
            </a:r>
            <a:r>
              <a:rPr lang="en-US" dirty="0">
                <a:solidFill>
                  <a:srgbClr val="FF0000"/>
                </a:solidFill>
              </a:rPr>
              <a:t>effect-size based </a:t>
            </a:r>
            <a:r>
              <a:rPr lang="en-US" dirty="0" smtClean="0">
                <a:solidFill>
                  <a:srgbClr val="FF0000"/>
                </a:solidFill>
              </a:rPr>
              <a:t>meta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analysis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dirty="0">
                <a:solidFill>
                  <a:srgbClr val="FF0000"/>
                </a:solidFill>
              </a:rPr>
              <a:t>the primary </a:t>
            </a:r>
            <a:r>
              <a:rPr lang="tr-TR" dirty="0" smtClean="0">
                <a:solidFill>
                  <a:srgbClr val="FF0000"/>
                </a:solidFill>
              </a:rPr>
              <a:t>study</a:t>
            </a:r>
            <a:r>
              <a:rPr lang="tr-TR" dirty="0" smtClean="0"/>
              <a:t> </a:t>
            </a:r>
            <a:r>
              <a:rPr lang="en-US" dirty="0"/>
              <a:t>where a meta-analysis is a </a:t>
            </a:r>
            <a:r>
              <a:rPr lang="en-US" dirty="0" smtClean="0"/>
              <a:t>synthesis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results indicating actual effect size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But, d</a:t>
            </a:r>
            <a:r>
              <a:rPr lang="en-US" dirty="0" err="1" smtClean="0"/>
              <a:t>ue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>
                <a:solidFill>
                  <a:srgbClr val="FF0000"/>
                </a:solidFill>
              </a:rPr>
              <a:t>heterogeneity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reporting of the primary studies in terms of the </a:t>
            </a:r>
            <a:r>
              <a:rPr lang="en-US" dirty="0" smtClean="0"/>
              <a:t>type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TAM used or the statistical method, it </a:t>
            </a:r>
            <a:r>
              <a:rPr lang="en-US" dirty="0">
                <a:solidFill>
                  <a:srgbClr val="FF0000"/>
                </a:solidFill>
              </a:rPr>
              <a:t>was not possible to </a:t>
            </a:r>
            <a:r>
              <a:rPr lang="en-US" dirty="0" smtClean="0">
                <a:solidFill>
                  <a:srgbClr val="FF0000"/>
                </a:solidFill>
              </a:rPr>
              <a:t>undertake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full effect-size meta-analysis and so a vote-counting </a:t>
            </a:r>
            <a:r>
              <a:rPr lang="en-US" dirty="0" smtClean="0">
                <a:solidFill>
                  <a:srgbClr val="FF0000"/>
                </a:solidFill>
              </a:rPr>
              <a:t>meta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analysis</a:t>
            </a:r>
            <a:r>
              <a:rPr lang="tr-TR" dirty="0" smtClean="0">
                <a:solidFill>
                  <a:srgbClr val="FF0000"/>
                </a:solidFill>
              </a:rPr>
              <a:t> was employed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7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 OF RQ1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 smtClean="0"/>
              <a:t>RQ1:</a:t>
            </a:r>
            <a:r>
              <a:rPr lang="en-US" dirty="0"/>
              <a:t>To what extent are the TAM and its revisions </a:t>
            </a:r>
            <a:r>
              <a:rPr lang="en-US" dirty="0" smtClean="0"/>
              <a:t>capable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accurately predicting the actual usage of a technology and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what </a:t>
            </a:r>
            <a:r>
              <a:rPr lang="en-US" dirty="0"/>
              <a:t>extent are the TAM and its revisions capable of </a:t>
            </a:r>
            <a:r>
              <a:rPr lang="en-US" dirty="0" smtClean="0"/>
              <a:t>accurately</a:t>
            </a:r>
            <a:r>
              <a:rPr lang="tr-TR" dirty="0" smtClean="0"/>
              <a:t> </a:t>
            </a:r>
            <a:r>
              <a:rPr lang="en-US" dirty="0" smtClean="0"/>
              <a:t>predicting </a:t>
            </a:r>
            <a:r>
              <a:rPr lang="en-US" dirty="0"/>
              <a:t>the </a:t>
            </a:r>
            <a:r>
              <a:rPr lang="en-US" dirty="0" smtClean="0"/>
              <a:t>behavioral </a:t>
            </a:r>
            <a:r>
              <a:rPr lang="en-US" dirty="0"/>
              <a:t>intention (BI) to </a:t>
            </a:r>
            <a:r>
              <a:rPr lang="en-US" dirty="0" smtClean="0"/>
              <a:t>use </a:t>
            </a:r>
            <a:r>
              <a:rPr lang="en-US" dirty="0"/>
              <a:t>a technology</a:t>
            </a:r>
            <a:r>
              <a:rPr lang="en-US" dirty="0" smtClean="0"/>
              <a:t>?</a:t>
            </a:r>
            <a:endParaRPr lang="tr-TR" dirty="0" smtClean="0"/>
          </a:p>
          <a:p>
            <a:pPr marL="109728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Key Point: Many tests conducted in studies and they are not independent! For solving side effects, they have calculated;</a:t>
            </a:r>
          </a:p>
          <a:p>
            <a:pPr lvl="1" algn="just"/>
            <a:r>
              <a:rPr lang="tr-TR" dirty="0" smtClean="0"/>
              <a:t>Proportion of tests in which PU, PEU and BI predict Actual Usage. (p&lt;0.05)</a:t>
            </a:r>
          </a:p>
          <a:p>
            <a:pPr lvl="1" algn="just"/>
            <a:r>
              <a:rPr lang="tr-TR" dirty="0" smtClean="0"/>
              <a:t>Proportion </a:t>
            </a:r>
            <a:r>
              <a:rPr lang="tr-TR" dirty="0"/>
              <a:t>of tests in which PU, PEU </a:t>
            </a:r>
            <a:r>
              <a:rPr lang="tr-TR" dirty="0" smtClean="0"/>
              <a:t>predict BI. </a:t>
            </a:r>
            <a:r>
              <a:rPr lang="tr-TR" dirty="0"/>
              <a:t>(p&lt;0.05</a:t>
            </a:r>
            <a:r>
              <a:rPr lang="tr-TR" dirty="0" smtClean="0"/>
              <a:t>)</a:t>
            </a:r>
          </a:p>
          <a:p>
            <a:pPr lvl="1" algn="just"/>
            <a:r>
              <a:rPr lang="tr-TR" dirty="0" smtClean="0"/>
              <a:t>This refers to as the </a:t>
            </a:r>
            <a:r>
              <a:rPr lang="tr-TR" dirty="0" smtClean="0">
                <a:solidFill>
                  <a:srgbClr val="FF0000"/>
                </a:solidFill>
              </a:rPr>
              <a:t>proportion of the successful tests per study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smtClean="0"/>
              <a:t>Average calculated across all studies for each association. (PU to actual usage and PEU to actual usage)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2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</a:t>
            </a:r>
            <a:r>
              <a:rPr lang="en-US" dirty="0" err="1" smtClean="0"/>
              <a:t>verage</a:t>
            </a:r>
            <a:r>
              <a:rPr lang="en-US" dirty="0" smtClean="0"/>
              <a:t> </a:t>
            </a:r>
            <a:r>
              <a:rPr lang="en-US" dirty="0"/>
              <a:t>proportions of success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(</a:t>
            </a:r>
            <a:r>
              <a:rPr lang="en-US" dirty="0" smtClean="0"/>
              <a:t>TAM </a:t>
            </a:r>
            <a:r>
              <a:rPr lang="en-US" dirty="0"/>
              <a:t>variables </a:t>
            </a:r>
            <a:r>
              <a:rPr lang="tr-TR" dirty="0" smtClean="0"/>
              <a:t>&amp; </a:t>
            </a:r>
            <a:r>
              <a:rPr lang="en-US" dirty="0" smtClean="0"/>
              <a:t>actual usage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0498"/>
            <a:ext cx="8352928" cy="306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5733256"/>
            <a:ext cx="8229600" cy="936104"/>
          </a:xfrm>
        </p:spPr>
        <p:txBody>
          <a:bodyPr>
            <a:normAutofit fontScale="70000" lnSpcReduction="20000"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PEU is not as successful at predicting actual usage as </a:t>
            </a:r>
            <a:r>
              <a:rPr lang="en-US" sz="4500" b="1" dirty="0" smtClean="0">
                <a:solidFill>
                  <a:srgbClr val="FF0000"/>
                </a:solidFill>
              </a:rPr>
              <a:t>BI</a:t>
            </a:r>
            <a:r>
              <a:rPr lang="tr-TR" sz="4500" b="1" dirty="0" smtClean="0">
                <a:solidFill>
                  <a:srgbClr val="FF0000"/>
                </a:solidFill>
              </a:rPr>
              <a:t>!!!</a:t>
            </a:r>
            <a:endParaRPr lang="tr-TR" sz="4500" b="1" dirty="0">
              <a:solidFill>
                <a:srgbClr val="FF0000"/>
              </a:solidFill>
            </a:endParaRP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2771800" y="4796598"/>
            <a:ext cx="864096" cy="720634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15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</a:t>
            </a:r>
            <a:r>
              <a:rPr lang="en-US" dirty="0" err="1"/>
              <a:t>verage</a:t>
            </a:r>
            <a:r>
              <a:rPr lang="en-US" dirty="0"/>
              <a:t> proportions of success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TAM variables </a:t>
            </a:r>
            <a:r>
              <a:rPr lang="tr-TR" dirty="0"/>
              <a:t>&amp; </a:t>
            </a:r>
            <a:r>
              <a:rPr lang="tr-TR" dirty="0" smtClean="0"/>
              <a:t>BI)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9058"/>
            <a:ext cx="8476691" cy="292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771800" y="4653136"/>
            <a:ext cx="864096" cy="720634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5445224"/>
            <a:ext cx="8476691" cy="1656184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tr-TR" sz="4500" b="1" dirty="0" smtClean="0">
                <a:solidFill>
                  <a:srgbClr val="FF0000"/>
                </a:solidFill>
              </a:rPr>
              <a:t>TAM </a:t>
            </a:r>
            <a:r>
              <a:rPr lang="en-US" sz="4500" b="1" dirty="0" smtClean="0">
                <a:solidFill>
                  <a:srgbClr val="FF0000"/>
                </a:solidFill>
              </a:rPr>
              <a:t>variables </a:t>
            </a:r>
            <a:r>
              <a:rPr lang="en-US" sz="4500" b="1" dirty="0">
                <a:solidFill>
                  <a:srgbClr val="FF0000"/>
                </a:solidFill>
              </a:rPr>
              <a:t>are a much stronger predictor of the </a:t>
            </a:r>
            <a:r>
              <a:rPr lang="en-US" sz="4500" b="1" dirty="0" smtClean="0">
                <a:solidFill>
                  <a:srgbClr val="FF0000"/>
                </a:solidFill>
              </a:rPr>
              <a:t>behavioral intention</a:t>
            </a:r>
            <a:r>
              <a:rPr lang="tr-TR" sz="4500" b="1" dirty="0" smtClean="0">
                <a:solidFill>
                  <a:srgbClr val="FF0000"/>
                </a:solidFill>
              </a:rPr>
              <a:t> </a:t>
            </a:r>
            <a:r>
              <a:rPr lang="en-US" sz="4500" b="1" dirty="0" smtClean="0">
                <a:solidFill>
                  <a:srgbClr val="FF0000"/>
                </a:solidFill>
              </a:rPr>
              <a:t>to </a:t>
            </a:r>
            <a:r>
              <a:rPr lang="en-US" sz="4500" b="1" dirty="0">
                <a:solidFill>
                  <a:srgbClr val="FF0000"/>
                </a:solidFill>
              </a:rPr>
              <a:t>use a technology than the actual usage of a technology</a:t>
            </a:r>
            <a:r>
              <a:rPr lang="en-US" sz="4500" b="1" dirty="0" smtClean="0">
                <a:solidFill>
                  <a:srgbClr val="FF0000"/>
                </a:solidFill>
              </a:rPr>
              <a:t>.</a:t>
            </a:r>
            <a:r>
              <a:rPr lang="tr-TR" sz="4500" b="1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tr-TR" sz="4500" b="1" dirty="0" smtClean="0">
                <a:solidFill>
                  <a:srgbClr val="FF0000"/>
                </a:solidFill>
              </a:rPr>
              <a:t>But, very few studies on this (only 20 studies) because of TAM does not have association between PEU and BI .</a:t>
            </a:r>
          </a:p>
          <a:p>
            <a:r>
              <a:rPr lang="tr-TR" sz="4500" b="1" dirty="0" smtClean="0">
                <a:solidFill>
                  <a:srgbClr val="FF0000"/>
                </a:solidFill>
              </a:rPr>
              <a:t>So, It is not possible </a:t>
            </a:r>
            <a:r>
              <a:rPr lang="tr-TR" sz="4400" b="1" dirty="0" smtClean="0">
                <a:solidFill>
                  <a:srgbClr val="FF0000"/>
                </a:solidFill>
              </a:rPr>
              <a:t>to </a:t>
            </a:r>
            <a:r>
              <a:rPr lang="tr-TR" sz="4400" b="1" dirty="0">
                <a:solidFill>
                  <a:srgbClr val="FF0000"/>
                </a:solidFill>
              </a:rPr>
              <a:t>determine a statistically </a:t>
            </a:r>
            <a:r>
              <a:rPr lang="tr-TR" sz="4400" b="1" dirty="0" smtClean="0">
                <a:solidFill>
                  <a:srgbClr val="FF0000"/>
                </a:solidFill>
              </a:rPr>
              <a:t>significant </a:t>
            </a:r>
            <a:r>
              <a:rPr lang="en-US" sz="4400" b="1" dirty="0" smtClean="0">
                <a:solidFill>
                  <a:srgbClr val="FF0000"/>
                </a:solidFill>
              </a:rPr>
              <a:t>difference </a:t>
            </a:r>
            <a:r>
              <a:rPr lang="en-US" sz="4400" b="1" dirty="0">
                <a:solidFill>
                  <a:srgbClr val="FF0000"/>
                </a:solidFill>
              </a:rPr>
              <a:t>between the results for the TAM variables </a:t>
            </a:r>
            <a:r>
              <a:rPr lang="en-US" sz="4400" b="1" dirty="0" smtClean="0">
                <a:solidFill>
                  <a:srgbClr val="FF0000"/>
                </a:solidFill>
              </a:rPr>
              <a:t>and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actual </a:t>
            </a:r>
            <a:r>
              <a:rPr lang="en-US" sz="4400" b="1" dirty="0">
                <a:solidFill>
                  <a:srgbClr val="FF0000"/>
                </a:solidFill>
              </a:rPr>
              <a:t>usage and those of the TAM variables and </a:t>
            </a:r>
            <a:r>
              <a:rPr lang="en-US" sz="4400" b="1" dirty="0" smtClean="0">
                <a:solidFill>
                  <a:srgbClr val="FF0000"/>
                </a:solidFill>
              </a:rPr>
              <a:t>BI</a:t>
            </a:r>
            <a:r>
              <a:rPr lang="tr-TR" sz="4400" b="1" dirty="0" smtClean="0">
                <a:solidFill>
                  <a:srgbClr val="FF0000"/>
                </a:solidFill>
              </a:rPr>
              <a:t>!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1556792"/>
            <a:ext cx="1460647" cy="10322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761"/>
              <a:gd name="adj6" fmla="val -264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Compare with the previous slide!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29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8" y="775742"/>
            <a:ext cx="1943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84" y="3680546"/>
            <a:ext cx="3066675" cy="169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0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tr-TR" dirty="0" smtClean="0"/>
              <a:t>METHOD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07232"/>
            <a:ext cx="8229600" cy="1323592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systematic literature review based on a search of </a:t>
            </a:r>
            <a:r>
              <a:rPr lang="en-US" i="1" u="sng" dirty="0">
                <a:solidFill>
                  <a:srgbClr val="FF0000"/>
                </a:solidFill>
              </a:rPr>
              <a:t>six digital libraries</a:t>
            </a:r>
            <a:r>
              <a:rPr lang="en-US" dirty="0"/>
              <a:t>, along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vote-counting </a:t>
            </a:r>
            <a:r>
              <a:rPr lang="en-US" i="1" u="sng" dirty="0">
                <a:solidFill>
                  <a:srgbClr val="FF0000"/>
                </a:solidFill>
              </a:rPr>
              <a:t>meta-analysis</a:t>
            </a:r>
            <a:r>
              <a:rPr lang="en-US" dirty="0"/>
              <a:t> to </a:t>
            </a:r>
            <a:r>
              <a:rPr lang="en-US" dirty="0" smtClean="0"/>
              <a:t>analyze </a:t>
            </a:r>
            <a:r>
              <a:rPr lang="en-US" dirty="0"/>
              <a:t>the overall results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536" y="4293096"/>
            <a:ext cx="8229600" cy="256490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The search identified </a:t>
            </a:r>
            <a:r>
              <a:rPr lang="en-US" i="1" u="sng" dirty="0" smtClean="0"/>
              <a:t>79 relevant empirical studies in 73 articles</a:t>
            </a:r>
            <a:r>
              <a:rPr lang="en-US" dirty="0" smtClean="0"/>
              <a:t>. The results show that </a:t>
            </a:r>
            <a:r>
              <a:rPr lang="en-US" i="1" u="sng" dirty="0" smtClean="0">
                <a:solidFill>
                  <a:srgbClr val="FF0000"/>
                </a:solidFill>
              </a:rPr>
              <a:t>BI is likely</a:t>
            </a:r>
            <a:r>
              <a:rPr lang="tr-TR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to be correlated with actual usage.</a:t>
            </a:r>
            <a:endParaRPr lang="tr-TR" i="1" u="sng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TAM variables </a:t>
            </a:r>
            <a:r>
              <a:rPr lang="en-US" i="1" u="sng" dirty="0" smtClean="0">
                <a:solidFill>
                  <a:srgbClr val="FF0000"/>
                </a:solidFill>
              </a:rPr>
              <a:t>perceived ease of use (PEU) and perceived</a:t>
            </a:r>
            <a:r>
              <a:rPr lang="tr-TR" i="1" u="sng" dirty="0" smtClean="0">
                <a:solidFill>
                  <a:srgbClr val="FF0000"/>
                </a:solidFill>
              </a:rPr>
              <a:t> </a:t>
            </a:r>
            <a:r>
              <a:rPr lang="en-US" i="1" u="sng" dirty="0" smtClean="0">
                <a:solidFill>
                  <a:srgbClr val="FF0000"/>
                </a:solidFill>
              </a:rPr>
              <a:t>usefulness (PU) are less likely to be correlated with actual usage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317856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RESULTS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7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 OF </a:t>
            </a:r>
            <a:r>
              <a:rPr lang="tr-TR" dirty="0" smtClean="0"/>
              <a:t>RQ2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131904"/>
          </a:xfrm>
        </p:spPr>
        <p:txBody>
          <a:bodyPr>
            <a:normAutofit/>
          </a:bodyPr>
          <a:lstStyle/>
          <a:p>
            <a:r>
              <a:rPr lang="tr-TR" dirty="0" smtClean="0"/>
              <a:t>RQ2: </a:t>
            </a:r>
            <a:r>
              <a:rPr lang="en-US" dirty="0" smtClean="0"/>
              <a:t>Does </a:t>
            </a:r>
            <a:r>
              <a:rPr lang="en-US" dirty="0"/>
              <a:t>the type of actual usage </a:t>
            </a:r>
            <a:r>
              <a:rPr lang="en-US" dirty="0" smtClean="0"/>
              <a:t>measure</a:t>
            </a:r>
            <a:r>
              <a:rPr lang="tr-TR" dirty="0" smtClean="0"/>
              <a:t> </a:t>
            </a:r>
            <a:r>
              <a:rPr lang="en-US" dirty="0" smtClean="0"/>
              <a:t>(subjective or</a:t>
            </a:r>
            <a:r>
              <a:rPr lang="tr-TR" dirty="0" smtClean="0"/>
              <a:t> </a:t>
            </a:r>
            <a:r>
              <a:rPr lang="en-US" dirty="0" smtClean="0"/>
              <a:t>objective</a:t>
            </a:r>
            <a:r>
              <a:rPr lang="en-US" dirty="0"/>
              <a:t>) affect the accuracy of TAM predictions</a:t>
            </a:r>
            <a:r>
              <a:rPr lang="en-US" dirty="0" smtClean="0"/>
              <a:t>?</a:t>
            </a:r>
            <a:endParaRPr lang="tr-TR" dirty="0" smtClean="0"/>
          </a:p>
          <a:p>
            <a:r>
              <a:rPr lang="tr-TR" dirty="0" smtClean="0"/>
              <a:t>TAM variables association with </a:t>
            </a:r>
            <a:r>
              <a:rPr lang="tr-TR" dirty="0" smtClean="0">
                <a:solidFill>
                  <a:srgbClr val="FF0000"/>
                </a:solidFill>
              </a:rPr>
              <a:t>subjective</a:t>
            </a:r>
            <a:r>
              <a:rPr lang="tr-TR" dirty="0" smtClean="0"/>
              <a:t> measures of actual usage is investigated!</a:t>
            </a:r>
          </a:p>
          <a:p>
            <a:r>
              <a:rPr lang="tr-TR" dirty="0" smtClean="0"/>
              <a:t>TAM </a:t>
            </a:r>
            <a:r>
              <a:rPr lang="tr-TR" dirty="0"/>
              <a:t>variables association with </a:t>
            </a:r>
            <a:r>
              <a:rPr lang="tr-TR" dirty="0">
                <a:solidFill>
                  <a:srgbClr val="FF0000"/>
                </a:solidFill>
              </a:rPr>
              <a:t>objective</a:t>
            </a:r>
            <a:r>
              <a:rPr lang="tr-TR" dirty="0"/>
              <a:t> measures of actual </a:t>
            </a:r>
            <a:r>
              <a:rPr lang="tr-TR" dirty="0" smtClean="0"/>
              <a:t>usage is investigated!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9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8" y="3933056"/>
            <a:ext cx="76390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620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771800" y="2780928"/>
            <a:ext cx="864096" cy="360040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2804964" y="5661248"/>
            <a:ext cx="864096" cy="360040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Line Callout 2 7"/>
          <p:cNvSpPr/>
          <p:nvPr/>
        </p:nvSpPr>
        <p:spPr>
          <a:xfrm>
            <a:off x="-46756" y="3573016"/>
            <a:ext cx="1460647" cy="1032266"/>
          </a:xfrm>
          <a:prstGeom prst="borderCallout2">
            <a:avLst>
              <a:gd name="adj1" fmla="val 21305"/>
              <a:gd name="adj2" fmla="val 104231"/>
              <a:gd name="adj3" fmla="val -49390"/>
              <a:gd name="adj4" fmla="val 193412"/>
              <a:gd name="adj5" fmla="val 208399"/>
              <a:gd name="adj6" fmla="val 197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Largest Difference</a:t>
            </a: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1691680" y="5661248"/>
            <a:ext cx="720080" cy="936104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Line Callout 2 9"/>
          <p:cNvSpPr/>
          <p:nvPr/>
        </p:nvSpPr>
        <p:spPr>
          <a:xfrm>
            <a:off x="0" y="4798048"/>
            <a:ext cx="1460647" cy="1032266"/>
          </a:xfrm>
          <a:prstGeom prst="borderCallout2">
            <a:avLst>
              <a:gd name="adj1" fmla="val 21305"/>
              <a:gd name="adj2" fmla="val 104231"/>
              <a:gd name="adj3" fmla="val 60486"/>
              <a:gd name="adj4" fmla="val 122984"/>
              <a:gd name="adj5" fmla="val 88303"/>
              <a:gd name="adj6" fmla="val 129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Few Studies!!!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7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confirm if the </a:t>
            </a:r>
            <a:r>
              <a:rPr lang="en-US" dirty="0" smtClean="0"/>
              <a:t>differences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statistically significant (p &lt; 0.05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average proportion of all of the three TAM </a:t>
            </a:r>
            <a:r>
              <a:rPr lang="en-US" dirty="0" smtClean="0"/>
              <a:t>variables</a:t>
            </a:r>
            <a:r>
              <a:rPr lang="tr-TR" dirty="0" smtClean="0"/>
              <a:t> </a:t>
            </a:r>
            <a:r>
              <a:rPr lang="en-US" dirty="0" smtClean="0"/>
              <a:t>predicting </a:t>
            </a:r>
            <a:r>
              <a:rPr lang="en-US" dirty="0"/>
              <a:t>actual usage is </a:t>
            </a:r>
            <a:r>
              <a:rPr lang="en-US" dirty="0">
                <a:solidFill>
                  <a:srgbClr val="FF0000"/>
                </a:solidFill>
              </a:rPr>
              <a:t>lower</a:t>
            </a:r>
            <a:r>
              <a:rPr lang="en-US" dirty="0"/>
              <a:t> if the actual usage measure is </a:t>
            </a:r>
            <a:r>
              <a:rPr lang="en-US" dirty="0" smtClean="0"/>
              <a:t>objective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if it is </a:t>
            </a:r>
            <a:r>
              <a:rPr lang="en-US" dirty="0" smtClean="0"/>
              <a:t>subjective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tr-TR" dirty="0"/>
              <a:t>RESULTS OF </a:t>
            </a:r>
            <a:r>
              <a:rPr lang="tr-TR" dirty="0" smtClean="0"/>
              <a:t>RQ2 (cont’d)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6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SENSITIVITY ANALYSIS-1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Other variables effect study or not?</a:t>
            </a:r>
          </a:p>
          <a:p>
            <a:r>
              <a:rPr lang="tr-TR" dirty="0" smtClean="0"/>
              <a:t>A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/>
              <a:t>tests that failed in models that included extra variables </a:t>
            </a:r>
            <a:r>
              <a:rPr lang="tr-TR" dirty="0"/>
              <a:t>other than PU, PEU, BU and actual usage </a:t>
            </a:r>
            <a:r>
              <a:rPr lang="en-US" dirty="0" smtClean="0"/>
              <a:t>were</a:t>
            </a:r>
            <a:r>
              <a:rPr lang="tr-TR" dirty="0" smtClean="0"/>
              <a:t> </a:t>
            </a:r>
            <a:r>
              <a:rPr lang="en-US" dirty="0" smtClean="0"/>
              <a:t>classified </a:t>
            </a:r>
            <a:r>
              <a:rPr lang="en-US" dirty="0"/>
              <a:t>as ‘</a:t>
            </a:r>
            <a:r>
              <a:rPr lang="en-US" dirty="0">
                <a:solidFill>
                  <a:srgbClr val="FF0000"/>
                </a:solidFill>
              </a:rPr>
              <a:t>failing in the presence of other variables</a:t>
            </a:r>
            <a:r>
              <a:rPr lang="en-US" dirty="0" smtClean="0"/>
              <a:t>’</a:t>
            </a:r>
            <a:r>
              <a:rPr lang="tr-TR" dirty="0" smtClean="0"/>
              <a:t>.</a:t>
            </a:r>
          </a:p>
          <a:p>
            <a:r>
              <a:rPr lang="tr-TR" dirty="0" smtClean="0"/>
              <a:t>These tests are removed from calculations.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30" y="548680"/>
            <a:ext cx="8229600" cy="1066800"/>
          </a:xfrm>
        </p:spPr>
        <p:txBody>
          <a:bodyPr/>
          <a:lstStyle/>
          <a:p>
            <a:r>
              <a:rPr lang="tr-TR" dirty="0" smtClean="0"/>
              <a:t>AFTER REMOVING...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33828" cy="24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6861820" cy="23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85680" y="723556"/>
            <a:ext cx="3345309" cy="2016224"/>
            <a:chOff x="5585680" y="723556"/>
            <a:chExt cx="3345309" cy="2016224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622" y="723556"/>
              <a:ext cx="1732367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585680" y="764704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REMEMBER:</a:t>
              </a:r>
              <a:endParaRPr lang="tr-TR" dirty="0"/>
            </a:p>
          </p:txBody>
        </p:sp>
      </p:grpSp>
      <p:sp>
        <p:nvSpPr>
          <p:cNvPr id="9" name="Line Callout 2 8"/>
          <p:cNvSpPr/>
          <p:nvPr/>
        </p:nvSpPr>
        <p:spPr>
          <a:xfrm>
            <a:off x="-46756" y="3573016"/>
            <a:ext cx="1460647" cy="1032266"/>
          </a:xfrm>
          <a:prstGeom prst="borderCallout2">
            <a:avLst>
              <a:gd name="adj1" fmla="val 21305"/>
              <a:gd name="adj2" fmla="val 104231"/>
              <a:gd name="adj3" fmla="val -237626"/>
              <a:gd name="adj4" fmla="val 496191"/>
              <a:gd name="adj5" fmla="val 198178"/>
              <a:gd name="adj6" fmla="val 254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Only Minor Differences Exist!!!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2987824" y="2996952"/>
            <a:ext cx="864096" cy="931540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3032784" y="5589240"/>
            <a:ext cx="864096" cy="720080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ounded Rectangular Callout 5"/>
          <p:cNvSpPr/>
          <p:nvPr/>
        </p:nvSpPr>
        <p:spPr>
          <a:xfrm>
            <a:off x="5282671" y="4063271"/>
            <a:ext cx="3661973" cy="2682588"/>
          </a:xfrm>
          <a:prstGeom prst="wedgeRoundRectCallout">
            <a:avLst>
              <a:gd name="adj1" fmla="val -155287"/>
              <a:gd name="adj2" fmla="val -48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</a:t>
            </a:r>
            <a:r>
              <a:rPr lang="tr-TR" dirty="0" smtClean="0"/>
              <a:t>esults </a:t>
            </a:r>
            <a:r>
              <a:rPr lang="tr-TR" dirty="0"/>
              <a:t>suggest that </a:t>
            </a:r>
            <a:r>
              <a:rPr lang="en-US" dirty="0" smtClean="0"/>
              <a:t>estimates </a:t>
            </a:r>
            <a:r>
              <a:rPr lang="en-US" dirty="0"/>
              <a:t>of the frequency of TAM </a:t>
            </a:r>
            <a:r>
              <a:rPr lang="tr-TR" dirty="0" smtClean="0"/>
              <a:t> </a:t>
            </a:r>
            <a:r>
              <a:rPr lang="en-US" dirty="0" smtClean="0"/>
              <a:t>variables </a:t>
            </a:r>
            <a:r>
              <a:rPr lang="en-US" dirty="0"/>
              <a:t>predicting actual </a:t>
            </a:r>
            <a:r>
              <a:rPr lang="en-US" dirty="0" smtClean="0"/>
              <a:t>usage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b="1" dirty="0">
                <a:solidFill>
                  <a:srgbClr val="FF0000"/>
                </a:solidFill>
              </a:rPr>
              <a:t>quite stable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respect </a:t>
            </a:r>
            <a:r>
              <a:rPr lang="en-US" dirty="0"/>
              <a:t>to incomplete </a:t>
            </a:r>
            <a:r>
              <a:rPr lang="en-US" dirty="0" smtClean="0"/>
              <a:t>information </a:t>
            </a:r>
            <a:r>
              <a:rPr lang="en-US" dirty="0"/>
              <a:t>or the negative</a:t>
            </a:r>
          </a:p>
          <a:p>
            <a:pPr algn="ctr"/>
            <a:r>
              <a:rPr lang="en-US" dirty="0"/>
              <a:t>effect of other, non-tested, variables in the models.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SENSITIVITY ANALYSIS-2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467608"/>
          </a:xfrm>
        </p:spPr>
        <p:txBody>
          <a:bodyPr/>
          <a:lstStyle/>
          <a:p>
            <a:pPr marL="109728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Dataset size of studies </a:t>
            </a:r>
            <a:r>
              <a:rPr lang="tr-TR" dirty="0">
                <a:solidFill>
                  <a:srgbClr val="FF0000"/>
                </a:solidFill>
              </a:rPr>
              <a:t>effect study or not</a:t>
            </a:r>
            <a:r>
              <a:rPr lang="tr-TR" dirty="0" smtClean="0">
                <a:solidFill>
                  <a:srgbClr val="FF0000"/>
                </a:solidFill>
              </a:rPr>
              <a:t>?</a:t>
            </a:r>
          </a:p>
          <a:p>
            <a:r>
              <a:rPr lang="tr-TR" dirty="0" smtClean="0"/>
              <a:t>Are small datasets caused non-significant relationships?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7534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5" y="1484784"/>
            <a:ext cx="760064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tr-TR" dirty="0" smtClean="0"/>
              <a:t>PU:ACTUAL USE</a:t>
            </a:r>
            <a:endParaRPr lang="tr-TR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47447" y="102831"/>
            <a:ext cx="3033745" cy="1381953"/>
          </a:xfrm>
          <a:prstGeom prst="wedgeRoundRectCallout">
            <a:avLst>
              <a:gd name="adj1" fmla="val -191514"/>
              <a:gd name="adj2" fmla="val 19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S</a:t>
            </a:r>
            <a:r>
              <a:rPr lang="en-US" dirty="0" err="1" smtClean="0"/>
              <a:t>tudy</a:t>
            </a:r>
            <a:r>
              <a:rPr lang="en-US" dirty="0" smtClean="0"/>
              <a:t> </a:t>
            </a:r>
            <a:r>
              <a:rPr lang="en-US" dirty="0"/>
              <a:t>included multiple tests,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failed and some that showed a positive </a:t>
            </a:r>
            <a:r>
              <a:rPr lang="en-US" dirty="0" smtClean="0"/>
              <a:t>association</a:t>
            </a:r>
            <a:r>
              <a:rPr lang="tr-TR" dirty="0" smtClean="0"/>
              <a:t>.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5908356" y="3356992"/>
            <a:ext cx="3028624" cy="3429000"/>
            <a:chOff x="5908356" y="3356992"/>
            <a:chExt cx="3028624" cy="34290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705" y="3356992"/>
              <a:ext cx="143827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908356" y="6416531"/>
              <a:ext cx="16129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REMEMBER: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1835696" y="2561342"/>
            <a:ext cx="864096" cy="1515729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8388423" y="3319206"/>
            <a:ext cx="548557" cy="366013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331640" y="2204864"/>
            <a:ext cx="3528392" cy="4536504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ounded Rectangular Callout 17"/>
          <p:cNvSpPr/>
          <p:nvPr/>
        </p:nvSpPr>
        <p:spPr>
          <a:xfrm>
            <a:off x="7020272" y="1772817"/>
            <a:ext cx="2017898" cy="788526"/>
          </a:xfrm>
          <a:prstGeom prst="wedgeRoundRectCallout">
            <a:avLst>
              <a:gd name="adj1" fmla="val -169728"/>
              <a:gd name="adj2" fmla="val 141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Any correlation could not be found!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4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tr-TR" dirty="0" smtClean="0"/>
              <a:t>PEU:ACTUAL USE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5723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5723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1331640" y="2204864"/>
            <a:ext cx="3528392" cy="4536504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ounded Rectangular Callout 11"/>
          <p:cNvSpPr/>
          <p:nvPr/>
        </p:nvSpPr>
        <p:spPr>
          <a:xfrm>
            <a:off x="7020272" y="1772816"/>
            <a:ext cx="2017898" cy="3744416"/>
          </a:xfrm>
          <a:prstGeom prst="wedgeRoundRectCallout">
            <a:avLst>
              <a:gd name="adj1" fmla="val -168421"/>
              <a:gd name="adj2" fmla="val -97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Any correlation could not be found again.</a:t>
            </a:r>
          </a:p>
          <a:p>
            <a:endParaRPr lang="tr-TR" dirty="0"/>
          </a:p>
          <a:p>
            <a:r>
              <a:rPr lang="tr-TR" dirty="0" smtClean="0"/>
              <a:t>So, </a:t>
            </a:r>
            <a:r>
              <a:rPr lang="en-US" dirty="0"/>
              <a:t>concluded that the </a:t>
            </a:r>
            <a:r>
              <a:rPr lang="en-US" b="1" dirty="0">
                <a:solidFill>
                  <a:srgbClr val="FF0000"/>
                </a:solidFill>
              </a:rPr>
              <a:t>sample sizes were</a:t>
            </a:r>
          </a:p>
          <a:p>
            <a:r>
              <a:rPr lang="en-US" b="1" dirty="0">
                <a:solidFill>
                  <a:srgbClr val="FF0000"/>
                </a:solidFill>
              </a:rPr>
              <a:t>sufficient</a:t>
            </a:r>
            <a:r>
              <a:rPr lang="en-US" dirty="0"/>
              <a:t> to have confidence in the results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49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SENSITIVITY ANALYSIS-3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19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tr-TR" dirty="0">
                <a:solidFill>
                  <a:srgbClr val="FF0000"/>
                </a:solidFill>
              </a:rPr>
              <a:t>Davis’s studies effect study or not?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Remove Davis’s studies </a:t>
            </a:r>
            <a:r>
              <a:rPr lang="tr-TR" dirty="0"/>
              <a:t>as an author </a:t>
            </a:r>
            <a:r>
              <a:rPr lang="tr-TR" dirty="0" smtClean="0"/>
              <a:t>or </a:t>
            </a:r>
            <a:r>
              <a:rPr lang="en-US" dirty="0" smtClean="0"/>
              <a:t>co-author </a:t>
            </a:r>
            <a:r>
              <a:rPr lang="en-US" dirty="0"/>
              <a:t>for studies that measured actual usage </a:t>
            </a:r>
            <a:r>
              <a:rPr lang="en-US" dirty="0" smtClean="0"/>
              <a:t>objectively</a:t>
            </a:r>
            <a:r>
              <a:rPr lang="tr-T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86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54" y="4157042"/>
            <a:ext cx="7159701" cy="25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5"/>
            <a:ext cx="7126755" cy="256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8046" y="620688"/>
            <a:ext cx="8229600" cy="1066800"/>
          </a:xfrm>
        </p:spPr>
        <p:txBody>
          <a:bodyPr/>
          <a:lstStyle/>
          <a:p>
            <a:r>
              <a:rPr lang="tr-TR" dirty="0" smtClean="0"/>
              <a:t>WITH/WITHOUT DAVIS?</a:t>
            </a:r>
            <a:endParaRPr lang="tr-TR" dirty="0"/>
          </a:p>
        </p:txBody>
      </p:sp>
      <p:sp>
        <p:nvSpPr>
          <p:cNvPr id="8" name="Oval 7"/>
          <p:cNvSpPr/>
          <p:nvPr/>
        </p:nvSpPr>
        <p:spPr>
          <a:xfrm>
            <a:off x="2843808" y="3068960"/>
            <a:ext cx="864096" cy="911937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2943527" y="5733256"/>
            <a:ext cx="864096" cy="864096"/>
          </a:xfrm>
          <a:prstGeom prst="ellipse">
            <a:avLst/>
          </a:prstGeom>
          <a:gradFill>
            <a:gsLst>
              <a:gs pos="32000">
                <a:srgbClr val="FF0000">
                  <a:alpha val="0"/>
                </a:srgbClr>
              </a:gs>
              <a:gs pos="0">
                <a:srgbClr val="85C2FF"/>
              </a:gs>
              <a:gs pos="0">
                <a:srgbClr val="C4D6EB"/>
              </a:gs>
              <a:gs pos="97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Line Callout 2 10"/>
          <p:cNvSpPr/>
          <p:nvPr/>
        </p:nvSpPr>
        <p:spPr>
          <a:xfrm>
            <a:off x="6648052" y="2684752"/>
            <a:ext cx="2244428" cy="1752359"/>
          </a:xfrm>
          <a:prstGeom prst="borderCallout2">
            <a:avLst>
              <a:gd name="adj1" fmla="val 48617"/>
              <a:gd name="adj2" fmla="val -4673"/>
              <a:gd name="adj3" fmla="val 45027"/>
              <a:gd name="adj4" fmla="val -128181"/>
              <a:gd name="adj5" fmla="val 183691"/>
              <a:gd name="adj6" fmla="val -12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/>
              <a:t>E</a:t>
            </a:r>
            <a:r>
              <a:rPr lang="en-US" dirty="0" err="1" smtClean="0"/>
              <a:t>ffect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relationship </a:t>
            </a:r>
            <a:r>
              <a:rPr lang="en-US" dirty="0"/>
              <a:t>of all of the TAM variables to objectively </a:t>
            </a:r>
            <a:r>
              <a:rPr lang="tr-TR" dirty="0" smtClean="0"/>
              <a:t>m</a:t>
            </a:r>
            <a:r>
              <a:rPr lang="en-US" dirty="0" err="1" smtClean="0"/>
              <a:t>easured</a:t>
            </a:r>
            <a:r>
              <a:rPr lang="tr-TR" dirty="0" smtClean="0"/>
              <a:t> usage exists!!!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3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355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Care </a:t>
            </a:r>
            <a:r>
              <a:rPr lang="en-US" dirty="0">
                <a:solidFill>
                  <a:srgbClr val="FF0000"/>
                </a:solidFill>
              </a:rPr>
              <a:t>should be taken using the TAM outside the context in which it has been validated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7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DISCUSSION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Limitations of the primary studies for </a:t>
            </a:r>
            <a:r>
              <a:rPr lang="en-US" dirty="0" smtClean="0"/>
              <a:t>SLRs</a:t>
            </a:r>
            <a:endParaRPr lang="tr-TR" dirty="0" smtClean="0"/>
          </a:p>
          <a:p>
            <a:pPr lvl="1" algn="just"/>
            <a:r>
              <a:rPr lang="tr-TR" dirty="0"/>
              <a:t>V</a:t>
            </a:r>
            <a:r>
              <a:rPr lang="en-US" dirty="0" err="1" smtClean="0"/>
              <a:t>ote</a:t>
            </a:r>
            <a:r>
              <a:rPr lang="en-US" dirty="0" smtClean="0"/>
              <a:t>-counting </a:t>
            </a:r>
            <a:r>
              <a:rPr lang="en-US" dirty="0"/>
              <a:t>meta-analysis could be </a:t>
            </a:r>
            <a:r>
              <a:rPr lang="en-US" dirty="0" smtClean="0"/>
              <a:t>conducted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smtClean="0"/>
              <a:t>Same studies in multiple publications. (removed)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tr-TR" sz="2800" dirty="0">
                <a:solidFill>
                  <a:schemeClr val="tx1"/>
                </a:solidFill>
              </a:rPr>
              <a:t>Research </a:t>
            </a:r>
            <a:r>
              <a:rPr lang="tr-TR" sz="2800" dirty="0" smtClean="0">
                <a:solidFill>
                  <a:schemeClr val="tx1"/>
                </a:solidFill>
              </a:rPr>
              <a:t>questions</a:t>
            </a:r>
          </a:p>
          <a:p>
            <a:pPr lvl="1" algn="just"/>
            <a:r>
              <a:rPr lang="en-US" dirty="0"/>
              <a:t>PU and PEU are worse predictors of </a:t>
            </a:r>
            <a:r>
              <a:rPr lang="en-US" dirty="0" smtClean="0"/>
              <a:t>actual</a:t>
            </a:r>
            <a:r>
              <a:rPr lang="tr-TR" dirty="0" smtClean="0"/>
              <a:t> </a:t>
            </a:r>
            <a:r>
              <a:rPr lang="en-US" dirty="0" smtClean="0"/>
              <a:t>usage </a:t>
            </a:r>
            <a:r>
              <a:rPr lang="en-US" dirty="0"/>
              <a:t>than BI, with PEU being significantly worse than </a:t>
            </a:r>
            <a:r>
              <a:rPr lang="en-US" dirty="0" smtClean="0"/>
              <a:t>BI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/>
              <a:t>All </a:t>
            </a:r>
            <a:r>
              <a:rPr lang="tr-TR" dirty="0" smtClean="0"/>
              <a:t>TAM </a:t>
            </a:r>
            <a:r>
              <a:rPr lang="en-US" dirty="0" smtClean="0"/>
              <a:t>variables </a:t>
            </a:r>
            <a:r>
              <a:rPr lang="en-US" dirty="0"/>
              <a:t>are worse predictors of objective usage than </a:t>
            </a:r>
            <a:r>
              <a:rPr lang="en-US" dirty="0" smtClean="0"/>
              <a:t>subjective</a:t>
            </a:r>
            <a:r>
              <a:rPr lang="tr-TR" dirty="0" smtClean="0"/>
              <a:t> usage.</a:t>
            </a:r>
            <a:endParaRPr lang="tr-TR" dirty="0">
              <a:solidFill>
                <a:schemeClr val="tx1"/>
              </a:solidFill>
            </a:endParaRPr>
          </a:p>
          <a:p>
            <a:pPr lvl="1" algn="just"/>
            <a:r>
              <a:rPr lang="tr-TR" dirty="0" smtClean="0"/>
              <a:t>Under what </a:t>
            </a:r>
            <a:r>
              <a:rPr lang="en-US" dirty="0" smtClean="0"/>
              <a:t>conditions </a:t>
            </a:r>
            <a:r>
              <a:rPr lang="en-US" dirty="0"/>
              <a:t>PU or PEU are (or are not) good </a:t>
            </a:r>
            <a:r>
              <a:rPr lang="en-US" dirty="0" smtClean="0"/>
              <a:t>predictors</a:t>
            </a:r>
            <a:r>
              <a:rPr lang="tr-TR" dirty="0" smtClean="0"/>
              <a:t>?</a:t>
            </a:r>
            <a:endParaRPr lang="tr-TR" sz="8800" dirty="0">
              <a:solidFill>
                <a:schemeClr val="tx1"/>
              </a:solidFill>
            </a:endParaRPr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DISCUSSION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 algn="just"/>
            <a:r>
              <a:rPr lang="en-US" dirty="0"/>
              <a:t>PU explains part of the </a:t>
            </a:r>
            <a:r>
              <a:rPr lang="en-US" dirty="0" smtClean="0"/>
              <a:t>variation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BI and BI explains part of the variation in actual usage, but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could </a:t>
            </a:r>
            <a:r>
              <a:rPr lang="en-US" dirty="0"/>
              <a:t>each explain a different part of the variation, meaning that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cannot </a:t>
            </a:r>
            <a:r>
              <a:rPr lang="en-US" dirty="0"/>
              <a:t>be assumed that there is an association between PU and </a:t>
            </a:r>
            <a:r>
              <a:rPr lang="en-US" dirty="0" smtClean="0"/>
              <a:t>actual</a:t>
            </a:r>
            <a:r>
              <a:rPr lang="tr-TR" dirty="0" smtClean="0"/>
              <a:t> Usage.</a:t>
            </a:r>
          </a:p>
          <a:p>
            <a:pPr lvl="1" algn="just"/>
            <a:endParaRPr lang="tr-TR" dirty="0"/>
          </a:p>
          <a:p>
            <a:pPr algn="just"/>
            <a:r>
              <a:rPr lang="tr-TR" dirty="0" smtClean="0"/>
              <a:t>Comparison </a:t>
            </a:r>
            <a:r>
              <a:rPr lang="tr-TR" dirty="0"/>
              <a:t>with related </a:t>
            </a:r>
            <a:r>
              <a:rPr lang="tr-TR" dirty="0" smtClean="0"/>
              <a:t>work</a:t>
            </a:r>
          </a:p>
          <a:p>
            <a:pPr lvl="1" algn="just"/>
            <a:r>
              <a:rPr lang="tr-TR" dirty="0" smtClean="0"/>
              <a:t>Some SLRs data is given.</a:t>
            </a:r>
          </a:p>
          <a:p>
            <a:pPr lvl="1" algn="just"/>
            <a:r>
              <a:rPr lang="tr-TR" dirty="0" smtClean="0"/>
              <a:t>Similarity with the study by Legris et al.</a:t>
            </a:r>
          </a:p>
          <a:p>
            <a:pPr lvl="2" algn="just"/>
            <a:r>
              <a:rPr lang="tr-TR" dirty="0" smtClean="0"/>
              <a:t>They found that; TAM </a:t>
            </a:r>
            <a:r>
              <a:rPr lang="tr-TR" dirty="0"/>
              <a:t>variables PU and PEU </a:t>
            </a:r>
            <a:r>
              <a:rPr lang="tr-TR" dirty="0" smtClean="0"/>
              <a:t>were </a:t>
            </a:r>
            <a:r>
              <a:rPr lang="en-US" dirty="0" smtClean="0"/>
              <a:t>worse </a:t>
            </a:r>
            <a:r>
              <a:rPr lang="en-US" dirty="0"/>
              <a:t>predictors of actual usage than BI and, of the two </a:t>
            </a:r>
            <a:r>
              <a:rPr lang="en-US" dirty="0" smtClean="0"/>
              <a:t>variables,</a:t>
            </a:r>
            <a:r>
              <a:rPr lang="tr-TR" dirty="0" smtClean="0"/>
              <a:t> </a:t>
            </a:r>
            <a:r>
              <a:rPr lang="en-US" dirty="0" smtClean="0"/>
              <a:t>PU </a:t>
            </a:r>
            <a:r>
              <a:rPr lang="en-US" dirty="0"/>
              <a:t>was a slightly better predictor</a:t>
            </a:r>
            <a:r>
              <a:rPr lang="en-US" dirty="0" smtClean="0"/>
              <a:t>.</a:t>
            </a:r>
            <a:endParaRPr lang="tr-TR" dirty="0" smtClean="0"/>
          </a:p>
          <a:p>
            <a:pPr lvl="2" algn="just"/>
            <a:r>
              <a:rPr lang="tr-TR" dirty="0" smtClean="0"/>
              <a:t>They found </a:t>
            </a:r>
            <a:r>
              <a:rPr lang="tr-TR" dirty="0"/>
              <a:t>that direct </a:t>
            </a:r>
            <a:r>
              <a:rPr lang="tr-TR" dirty="0" smtClean="0"/>
              <a:t>relationships </a:t>
            </a:r>
            <a:r>
              <a:rPr lang="en-US" dirty="0" smtClean="0"/>
              <a:t>between </a:t>
            </a:r>
            <a:r>
              <a:rPr lang="en-US" dirty="0"/>
              <a:t>PEU and PU and actual usage were not always </a:t>
            </a:r>
            <a:r>
              <a:rPr lang="en-US" dirty="0" smtClean="0"/>
              <a:t>recorded</a:t>
            </a:r>
            <a:r>
              <a:rPr lang="tr-TR" dirty="0" smtClean="0"/>
              <a:t>.</a:t>
            </a:r>
          </a:p>
          <a:p>
            <a:pPr lvl="2" algn="just"/>
            <a:r>
              <a:rPr lang="tr-TR" dirty="0" smtClean="0"/>
              <a:t>They covered </a:t>
            </a:r>
            <a:r>
              <a:rPr lang="en-US" dirty="0"/>
              <a:t>studies published up to the first half of 2001, whereas </a:t>
            </a:r>
            <a:r>
              <a:rPr lang="tr-TR" dirty="0" smtClean="0"/>
              <a:t>this </a:t>
            </a:r>
            <a:r>
              <a:rPr lang="en-US" dirty="0" smtClean="0"/>
              <a:t>review</a:t>
            </a:r>
            <a:r>
              <a:rPr lang="tr-TR" dirty="0" smtClean="0"/>
              <a:t> </a:t>
            </a:r>
            <a:r>
              <a:rPr lang="en-US" dirty="0" smtClean="0"/>
              <a:t>covers </a:t>
            </a:r>
            <a:r>
              <a:rPr lang="en-US" dirty="0"/>
              <a:t>papers published to the end of </a:t>
            </a:r>
            <a:r>
              <a:rPr lang="en-US" dirty="0" smtClean="0"/>
              <a:t>2006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DISCUSSION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919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General limitations of the </a:t>
            </a:r>
            <a:r>
              <a:rPr lang="en-US" dirty="0" smtClean="0"/>
              <a:t>TAM</a:t>
            </a:r>
            <a:endParaRPr lang="tr-TR" dirty="0" smtClean="0"/>
          </a:p>
          <a:p>
            <a:pPr lvl="1" algn="just"/>
            <a:r>
              <a:rPr lang="en-US" dirty="0"/>
              <a:t>TAM does not measure the benefit of using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technology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smtClean="0"/>
              <a:t>M</a:t>
            </a:r>
            <a:r>
              <a:rPr lang="en-US" dirty="0" err="1" smtClean="0"/>
              <a:t>easures</a:t>
            </a:r>
            <a:r>
              <a:rPr lang="en-US" dirty="0" smtClean="0"/>
              <a:t> </a:t>
            </a:r>
            <a:r>
              <a:rPr lang="en-US" dirty="0"/>
              <a:t>of technology usage </a:t>
            </a:r>
            <a:r>
              <a:rPr lang="en-US" dirty="0" smtClean="0"/>
              <a:t>are </a:t>
            </a:r>
            <a:r>
              <a:rPr lang="en-US" dirty="0"/>
              <a:t>themselves surrogates for measures of</a:t>
            </a:r>
            <a:r>
              <a:rPr lang="tr-TR" dirty="0"/>
              <a:t> technology value.</a:t>
            </a:r>
          </a:p>
          <a:p>
            <a:pPr lvl="1" algn="just"/>
            <a:r>
              <a:rPr lang="en-US" dirty="0"/>
              <a:t>Technology adopters need to measure the </a:t>
            </a:r>
            <a:r>
              <a:rPr lang="en-US" dirty="0" smtClean="0"/>
              <a:t>impact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technology on work </a:t>
            </a:r>
            <a:r>
              <a:rPr lang="en-US" dirty="0" smtClean="0"/>
              <a:t>performance</a:t>
            </a:r>
            <a:r>
              <a:rPr lang="tr-TR" dirty="0" smtClean="0"/>
              <a:t>. (productivity, effectiveness, etc.)</a:t>
            </a:r>
          </a:p>
          <a:p>
            <a:pPr algn="just"/>
            <a:r>
              <a:rPr lang="tr-TR" dirty="0"/>
              <a:t>Threats to </a:t>
            </a:r>
            <a:r>
              <a:rPr lang="tr-TR" dirty="0" smtClean="0"/>
              <a:t>validity</a:t>
            </a:r>
          </a:p>
          <a:p>
            <a:pPr lvl="1" algn="just"/>
            <a:r>
              <a:rPr lang="tr-TR" dirty="0"/>
              <a:t>S</a:t>
            </a:r>
            <a:r>
              <a:rPr lang="tr-TR" dirty="0" smtClean="0"/>
              <a:t>earch strategy (keywords, limitations of search engines) (tried to eliminate)</a:t>
            </a:r>
          </a:p>
          <a:p>
            <a:pPr lvl="1" algn="just"/>
            <a:r>
              <a:rPr lang="tr-TR" dirty="0" smtClean="0"/>
              <a:t>Studies published before 2006 included only.</a:t>
            </a:r>
          </a:p>
          <a:p>
            <a:pPr lvl="1" algn="just"/>
            <a:r>
              <a:rPr lang="en-US" dirty="0"/>
              <a:t>Since </a:t>
            </a:r>
            <a:r>
              <a:rPr lang="tr-TR" dirty="0" smtClean="0"/>
              <a:t>they </a:t>
            </a:r>
            <a:r>
              <a:rPr lang="en-US" dirty="0" smtClean="0"/>
              <a:t>have </a:t>
            </a:r>
            <a:r>
              <a:rPr lang="en-US" dirty="0"/>
              <a:t>been unable to undertake a formal </a:t>
            </a:r>
            <a:r>
              <a:rPr lang="en-US" dirty="0" smtClean="0"/>
              <a:t>meta</a:t>
            </a:r>
            <a:r>
              <a:rPr lang="tr-TR" dirty="0" smtClean="0"/>
              <a:t> </a:t>
            </a:r>
            <a:r>
              <a:rPr lang="en-US" dirty="0" smtClean="0"/>
              <a:t>analysis,</a:t>
            </a:r>
            <a:r>
              <a:rPr lang="tr-TR" dirty="0" smtClean="0"/>
              <a:t> </a:t>
            </a:r>
            <a:r>
              <a:rPr lang="tr-TR" dirty="0"/>
              <a:t>they</a:t>
            </a:r>
            <a:r>
              <a:rPr lang="en-US" dirty="0"/>
              <a:t> are equally unable to undertake a funnel analysis to</a:t>
            </a:r>
            <a:r>
              <a:rPr lang="tr-TR" dirty="0"/>
              <a:t> </a:t>
            </a:r>
            <a:r>
              <a:rPr lang="en-US" dirty="0"/>
              <a:t>investigate the possible extent of publication bias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92399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Implications for the </a:t>
            </a:r>
            <a:r>
              <a:rPr lang="tr-TR" dirty="0" smtClean="0"/>
              <a:t>TAM</a:t>
            </a:r>
          </a:p>
          <a:p>
            <a:pPr lvl="1" algn="just"/>
            <a:r>
              <a:rPr lang="tr-TR" dirty="0" smtClean="0"/>
              <a:t>I</a:t>
            </a:r>
            <a:r>
              <a:rPr lang="en-US" dirty="0" smtClean="0"/>
              <a:t>t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important to measure </a:t>
            </a:r>
            <a:r>
              <a:rPr lang="en-US" dirty="0" smtClean="0">
                <a:solidFill>
                  <a:srgbClr val="FF0000"/>
                </a:solidFill>
              </a:rPr>
              <a:t>actual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objectively </a:t>
            </a:r>
            <a:r>
              <a:rPr lang="en-US" dirty="0"/>
              <a:t>as there is a difference in the </a:t>
            </a:r>
            <a:r>
              <a:rPr lang="en-US" dirty="0" smtClean="0"/>
              <a:t>relationship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TAM variables and subjective and objective </a:t>
            </a:r>
            <a:r>
              <a:rPr lang="en-US" dirty="0" smtClean="0"/>
              <a:t>measures</a:t>
            </a:r>
            <a:r>
              <a:rPr lang="tr-TR" dirty="0" smtClean="0"/>
              <a:t> of </a:t>
            </a:r>
            <a:r>
              <a:rPr lang="tr-TR" dirty="0"/>
              <a:t>actual technology use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smtClean="0"/>
              <a:t>They recommend </a:t>
            </a:r>
            <a:r>
              <a:rPr lang="tr-TR" dirty="0" smtClean="0">
                <a:solidFill>
                  <a:srgbClr val="FF0000"/>
                </a:solidFill>
              </a:rPr>
              <a:t>objective </a:t>
            </a:r>
            <a:r>
              <a:rPr lang="en-US" dirty="0">
                <a:solidFill>
                  <a:srgbClr val="FF0000"/>
                </a:solidFill>
              </a:rPr>
              <a:t>measures</a:t>
            </a:r>
            <a:r>
              <a:rPr lang="tr-TR" dirty="0">
                <a:solidFill>
                  <a:srgbClr val="FF0000"/>
                </a:solidFill>
              </a:rPr>
              <a:t> of actual </a:t>
            </a:r>
            <a:r>
              <a:rPr lang="tr-TR" dirty="0" smtClean="0">
                <a:solidFill>
                  <a:srgbClr val="FF0000"/>
                </a:solidFill>
              </a:rPr>
              <a:t>technology</a:t>
            </a:r>
            <a:r>
              <a:rPr lang="tr-TR" dirty="0" smtClean="0"/>
              <a:t>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PU, and particularly PEU, are not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good </a:t>
            </a:r>
            <a:r>
              <a:rPr lang="en-US" dirty="0">
                <a:solidFill>
                  <a:srgbClr val="FF0000"/>
                </a:solidFill>
              </a:rPr>
              <a:t>at predicting actual technology use as </a:t>
            </a:r>
            <a:r>
              <a:rPr lang="en-US" dirty="0" smtClean="0">
                <a:solidFill>
                  <a:srgbClr val="FF0000"/>
                </a:solidFill>
              </a:rPr>
              <a:t>BI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tr-TR" dirty="0" smtClean="0"/>
              <a:t>They </a:t>
            </a:r>
            <a:r>
              <a:rPr lang="tr-TR" dirty="0"/>
              <a:t>recommend </a:t>
            </a:r>
            <a:r>
              <a:rPr lang="tr-TR" dirty="0" smtClean="0"/>
              <a:t>future research </a:t>
            </a:r>
            <a:r>
              <a:rPr lang="en-US" dirty="0" smtClean="0"/>
              <a:t>investigating </a:t>
            </a:r>
            <a:r>
              <a:rPr lang="en-US" dirty="0"/>
              <a:t>the limits of the applicability of the TAM </a:t>
            </a:r>
            <a:r>
              <a:rPr lang="en-US" dirty="0" smtClean="0"/>
              <a:t>include</a:t>
            </a:r>
            <a:r>
              <a:rPr lang="tr-TR" dirty="0" smtClean="0"/>
              <a:t> </a:t>
            </a:r>
            <a:r>
              <a:rPr lang="en-US" dirty="0" smtClean="0"/>
              <a:t>usage </a:t>
            </a:r>
            <a:r>
              <a:rPr lang="en-US" dirty="0"/>
              <a:t>measures and technology benefit measures</a:t>
            </a:r>
            <a:r>
              <a:rPr lang="en-US" dirty="0" smtClean="0"/>
              <a:t>.</a:t>
            </a:r>
            <a:endParaRPr lang="tr-TR" dirty="0" smtClean="0"/>
          </a:p>
          <a:p>
            <a:pPr lvl="1" algn="just"/>
            <a:r>
              <a:rPr lang="tr-TR" dirty="0"/>
              <a:t>They</a:t>
            </a:r>
            <a:r>
              <a:rPr lang="en-US" dirty="0"/>
              <a:t> were unable to identify any factors</a:t>
            </a:r>
            <a:r>
              <a:rPr lang="tr-TR" dirty="0"/>
              <a:t> </a:t>
            </a:r>
            <a:r>
              <a:rPr lang="en-US" dirty="0"/>
              <a:t>that contribute to the accuracy (or otherwise) of PU and PEU as</a:t>
            </a:r>
            <a:r>
              <a:rPr lang="tr-TR" dirty="0"/>
              <a:t> predictors of usage, recommending more </a:t>
            </a:r>
            <a:r>
              <a:rPr lang="en-US" dirty="0">
                <a:solidFill>
                  <a:srgbClr val="FF0000"/>
                </a:solidFill>
              </a:rPr>
              <a:t>contextual information </a:t>
            </a:r>
            <a:r>
              <a:rPr lang="en-US" dirty="0"/>
              <a:t>about the technology being evaluated and</a:t>
            </a:r>
            <a:r>
              <a:rPr lang="tr-TR" dirty="0"/>
              <a:t> </a:t>
            </a:r>
            <a:r>
              <a:rPr lang="en-US" dirty="0"/>
              <a:t>the populations being </a:t>
            </a:r>
            <a:r>
              <a:rPr lang="en-US" dirty="0" smtClean="0"/>
              <a:t>sample </a:t>
            </a:r>
            <a:r>
              <a:rPr lang="en-US" dirty="0"/>
              <a:t>in future studies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25" y="620688"/>
            <a:ext cx="352883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9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CONCLUSIONS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923992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Implications for the </a:t>
            </a:r>
            <a:r>
              <a:rPr lang="tr-TR" dirty="0" smtClean="0"/>
              <a:t>SLRs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One study in many publications</a:t>
            </a:r>
          </a:p>
          <a:p>
            <a:pPr lvl="1" algn="just"/>
            <a:r>
              <a:rPr lang="tr-TR" dirty="0" smtClean="0"/>
              <a:t>They</a:t>
            </a:r>
            <a:r>
              <a:rPr lang="en-US" dirty="0" smtClean="0"/>
              <a:t> </a:t>
            </a:r>
            <a:r>
              <a:rPr lang="en-US" dirty="0"/>
              <a:t>recommend that in the </a:t>
            </a:r>
            <a:r>
              <a:rPr lang="en-US" dirty="0" smtClean="0"/>
              <a:t>future</a:t>
            </a:r>
            <a:r>
              <a:rPr lang="tr-TR" dirty="0" smtClean="0"/>
              <a:t> </a:t>
            </a:r>
            <a:r>
              <a:rPr lang="en-US" dirty="0" smtClean="0"/>
              <a:t>researchers </a:t>
            </a:r>
            <a:r>
              <a:rPr lang="en-US" dirty="0"/>
              <a:t>consider the bias that multiple publications </a:t>
            </a:r>
            <a:r>
              <a:rPr lang="en-US" dirty="0" smtClean="0"/>
              <a:t>based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same dataset may have on secondary studies such as </a:t>
            </a:r>
            <a:r>
              <a:rPr lang="en-US" dirty="0" smtClean="0"/>
              <a:t>SLRs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clearly reference all preceding publications</a:t>
            </a:r>
            <a:r>
              <a:rPr lang="en-US" dirty="0"/>
              <a:t> that used the </a:t>
            </a:r>
            <a:r>
              <a:rPr lang="en-US" dirty="0" smtClean="0"/>
              <a:t>same</a:t>
            </a:r>
            <a:r>
              <a:rPr lang="tr-TR" dirty="0" smtClean="0"/>
              <a:t> dataset.</a:t>
            </a:r>
            <a:endParaRPr lang="tr-TR" dirty="0"/>
          </a:p>
          <a:p>
            <a:pPr lvl="1" algn="just"/>
            <a:r>
              <a:rPr lang="tr-TR" smtClean="0"/>
              <a:t>They </a:t>
            </a:r>
            <a:r>
              <a:rPr lang="en-US" smtClean="0"/>
              <a:t>recommend </a:t>
            </a:r>
            <a:r>
              <a:rPr lang="en-US" dirty="0"/>
              <a:t>that in the future </a:t>
            </a:r>
            <a:r>
              <a:rPr lang="en-US" dirty="0" smtClean="0"/>
              <a:t>researchers</a:t>
            </a:r>
            <a:r>
              <a:rPr lang="tr-TR" dirty="0" smtClean="0"/>
              <a:t> </a:t>
            </a:r>
            <a:r>
              <a:rPr lang="en-US" dirty="0" smtClean="0"/>
              <a:t>consider </a:t>
            </a:r>
            <a:r>
              <a:rPr lang="en-US" dirty="0"/>
              <a:t>that their study may be used within an SLR and </a:t>
            </a:r>
            <a:r>
              <a:rPr lang="tr-TR" dirty="0" smtClean="0"/>
              <a:t>p</a:t>
            </a:r>
            <a:r>
              <a:rPr lang="en-US" dirty="0" err="1" smtClean="0"/>
              <a:t>ublish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correlation matrix </a:t>
            </a:r>
            <a:r>
              <a:rPr lang="en-US" dirty="0"/>
              <a:t>even if they are investigating a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hypothesis </a:t>
            </a:r>
            <a:r>
              <a:rPr lang="en-US" dirty="0"/>
              <a:t>in their own paper.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THANK YOU!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QUESTIONS...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0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BACKGROUND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TAM</a:t>
            </a:r>
            <a:r>
              <a:rPr lang="tr-TR" dirty="0" smtClean="0"/>
              <a:t> </a:t>
            </a:r>
            <a:r>
              <a:rPr lang="en-US" dirty="0" smtClean="0"/>
              <a:t>was </a:t>
            </a:r>
            <a:r>
              <a:rPr lang="en-US" dirty="0"/>
              <a:t>proposed by </a:t>
            </a:r>
            <a:r>
              <a:rPr lang="en-US" i="1" u="sng" dirty="0" smtClean="0">
                <a:solidFill>
                  <a:srgbClr val="FF0000"/>
                </a:solidFill>
              </a:rPr>
              <a:t>Davis</a:t>
            </a:r>
            <a:r>
              <a:rPr lang="tr-TR" i="1" u="sng" dirty="0" smtClean="0">
                <a:solidFill>
                  <a:srgbClr val="FF0000"/>
                </a:solidFill>
              </a:rPr>
              <a:t> and </a:t>
            </a:r>
            <a:r>
              <a:rPr lang="tr-TR" i="1" u="sng" dirty="0">
                <a:solidFill>
                  <a:srgbClr val="FF0000"/>
                </a:solidFill>
              </a:rPr>
              <a:t>Davis et al</a:t>
            </a:r>
            <a:r>
              <a:rPr lang="tr-TR" dirty="0" smtClean="0"/>
              <a:t>. On 1989.</a:t>
            </a:r>
          </a:p>
          <a:p>
            <a:pPr algn="just"/>
            <a:r>
              <a:rPr lang="tr-TR" i="1" u="sng" dirty="0">
                <a:solidFill>
                  <a:srgbClr val="FF0000"/>
                </a:solidFill>
              </a:rPr>
              <a:t>T</a:t>
            </a:r>
            <a:r>
              <a:rPr lang="en-US" i="1" u="sng" dirty="0" err="1">
                <a:solidFill>
                  <a:srgbClr val="FF0000"/>
                </a:solidFill>
              </a:rPr>
              <a:t>heory</a:t>
            </a:r>
            <a:r>
              <a:rPr lang="en-US" i="1" u="sng" dirty="0">
                <a:solidFill>
                  <a:srgbClr val="FF0000"/>
                </a:solidFill>
              </a:rPr>
              <a:t> of reasoned </a:t>
            </a:r>
            <a:r>
              <a:rPr lang="en-US" i="1" u="sng" dirty="0" smtClean="0">
                <a:solidFill>
                  <a:srgbClr val="FF0000"/>
                </a:solidFill>
              </a:rPr>
              <a:t>action</a:t>
            </a:r>
            <a:r>
              <a:rPr lang="tr-TR" i="1" u="sng" dirty="0" smtClean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tr-TR" dirty="0" smtClean="0"/>
              <a:t>T</a:t>
            </a:r>
            <a:r>
              <a:rPr lang="en-US" dirty="0" err="1" smtClean="0"/>
              <a:t>echnology</a:t>
            </a:r>
            <a:r>
              <a:rPr lang="en-US" dirty="0" smtClean="0"/>
              <a:t> </a:t>
            </a:r>
            <a:r>
              <a:rPr lang="en-US" dirty="0"/>
              <a:t>acceptance and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explained in terms of a user’s internal beliefs, attitudes</a:t>
            </a:r>
            <a:r>
              <a:rPr lang="tr-TR" dirty="0"/>
              <a:t> and intentions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TAM Variables impact actual usage:</a:t>
            </a:r>
          </a:p>
          <a:p>
            <a:pPr lvl="1" algn="just"/>
            <a:r>
              <a:rPr lang="tr-TR" dirty="0" smtClean="0"/>
              <a:t>P</a:t>
            </a:r>
            <a:r>
              <a:rPr lang="en-US" dirty="0" err="1" smtClean="0"/>
              <a:t>erceived</a:t>
            </a:r>
            <a:r>
              <a:rPr lang="en-US" dirty="0" smtClean="0"/>
              <a:t> </a:t>
            </a:r>
            <a:r>
              <a:rPr lang="en-US" dirty="0"/>
              <a:t>ease of use (</a:t>
            </a:r>
            <a:r>
              <a:rPr lang="en-US" dirty="0">
                <a:solidFill>
                  <a:srgbClr val="FF0000"/>
                </a:solidFill>
              </a:rPr>
              <a:t>PEU</a:t>
            </a:r>
            <a:r>
              <a:rPr lang="en-US" dirty="0" smtClean="0"/>
              <a:t>)</a:t>
            </a:r>
            <a:endParaRPr lang="tr-TR" dirty="0" smtClean="0"/>
          </a:p>
          <a:p>
            <a:pPr lvl="1" algn="just"/>
            <a:r>
              <a:rPr lang="tr-TR" dirty="0" smtClean="0"/>
              <a:t>P</a:t>
            </a:r>
            <a:r>
              <a:rPr lang="en-US" dirty="0" err="1" smtClean="0"/>
              <a:t>erceived</a:t>
            </a:r>
            <a:r>
              <a:rPr lang="tr-TR" dirty="0" smtClean="0"/>
              <a:t> </a:t>
            </a:r>
            <a:r>
              <a:rPr lang="en-US" dirty="0" smtClean="0"/>
              <a:t>usefulness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PU</a:t>
            </a:r>
            <a:r>
              <a:rPr lang="en-US" dirty="0" smtClean="0"/>
              <a:t>)</a:t>
            </a:r>
            <a:endParaRPr lang="tr-TR" dirty="0" smtClean="0"/>
          </a:p>
          <a:p>
            <a:pPr lvl="1" algn="just"/>
            <a:r>
              <a:rPr lang="tr-TR" dirty="0" smtClean="0"/>
              <a:t>A</a:t>
            </a:r>
            <a:r>
              <a:rPr lang="en-US" dirty="0" err="1" smtClean="0"/>
              <a:t>ttitude</a:t>
            </a:r>
            <a:r>
              <a:rPr lang="en-US" dirty="0" smtClean="0"/>
              <a:t> </a:t>
            </a:r>
            <a:r>
              <a:rPr lang="en-US" dirty="0"/>
              <a:t>toward use 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) </a:t>
            </a:r>
            <a:endParaRPr lang="tr-TR" dirty="0" smtClean="0"/>
          </a:p>
          <a:p>
            <a:pPr lvl="1" algn="just"/>
            <a:r>
              <a:rPr lang="tr-TR" dirty="0" smtClean="0"/>
              <a:t>B</a:t>
            </a:r>
            <a:r>
              <a:rPr lang="en-US" dirty="0" err="1" smtClean="0"/>
              <a:t>ehavioural</a:t>
            </a:r>
            <a:r>
              <a:rPr lang="tr-TR" dirty="0" smtClean="0"/>
              <a:t> intention </a:t>
            </a:r>
            <a:r>
              <a:rPr lang="tr-TR" dirty="0"/>
              <a:t>to use (</a:t>
            </a:r>
            <a:r>
              <a:rPr lang="tr-TR" dirty="0">
                <a:solidFill>
                  <a:srgbClr val="FF0000"/>
                </a:solidFill>
              </a:rPr>
              <a:t>BI</a:t>
            </a:r>
            <a:r>
              <a:rPr lang="tr-T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3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THE ORIGINAL TAM MODEL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530037" cy="365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3651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TAM </a:t>
            </a:r>
            <a:r>
              <a:rPr lang="tr-TR" dirty="0" smtClean="0"/>
              <a:t>assessments </a:t>
            </a:r>
            <a:r>
              <a:rPr lang="en-US" dirty="0" smtClean="0"/>
              <a:t>are </a:t>
            </a:r>
            <a:r>
              <a:rPr lang="en-US" dirty="0"/>
              <a:t>often accepted as being </a:t>
            </a:r>
            <a:r>
              <a:rPr lang="en-US" dirty="0" smtClean="0"/>
              <a:t>accurate</a:t>
            </a:r>
            <a:r>
              <a:rPr lang="tr-TR" dirty="0" smtClean="0"/>
              <a:t> </a:t>
            </a:r>
            <a:r>
              <a:rPr lang="en-US" dirty="0" smtClean="0"/>
              <a:t>predictors </a:t>
            </a:r>
            <a:r>
              <a:rPr lang="en-US" dirty="0"/>
              <a:t>of usage and </a:t>
            </a:r>
            <a:r>
              <a:rPr lang="en-US" dirty="0" smtClean="0"/>
              <a:t>adoption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Many studies also investigated </a:t>
            </a:r>
            <a:r>
              <a:rPr lang="en-US" dirty="0" smtClean="0"/>
              <a:t>whether </a:t>
            </a:r>
            <a:r>
              <a:rPr lang="tr-TR" dirty="0"/>
              <a:t>TAM </a:t>
            </a:r>
            <a:r>
              <a:rPr lang="en-US" dirty="0" smtClean="0"/>
              <a:t>is </a:t>
            </a:r>
            <a:r>
              <a:rPr lang="en-US" dirty="0"/>
              <a:t>an accurate predictor of </a:t>
            </a:r>
            <a:r>
              <a:rPr lang="en-US" dirty="0" smtClean="0"/>
              <a:t>actual</a:t>
            </a:r>
            <a:r>
              <a:rPr lang="tr-TR" dirty="0" smtClean="0"/>
              <a:t> use</a:t>
            </a:r>
            <a:r>
              <a:rPr lang="tr-TR" dirty="0"/>
              <a:t> </a:t>
            </a:r>
            <a:r>
              <a:rPr lang="tr-TR" dirty="0" smtClean="0"/>
              <a:t>rather than behavioral intention to use.</a:t>
            </a:r>
          </a:p>
          <a:p>
            <a:pPr algn="just"/>
            <a:endParaRPr lang="en-US" dirty="0"/>
          </a:p>
          <a:p>
            <a:pPr algn="just"/>
            <a:r>
              <a:rPr lang="tr-TR" dirty="0" smtClean="0"/>
              <a:t>TAM produced </a:t>
            </a:r>
            <a:r>
              <a:rPr lang="tr-TR" dirty="0" smtClean="0">
                <a:solidFill>
                  <a:srgbClr val="FF0000"/>
                </a:solidFill>
              </a:rPr>
              <a:t>different results </a:t>
            </a:r>
            <a:r>
              <a:rPr lang="tr-TR" dirty="0" smtClean="0"/>
              <a:t>in a study if the users </a:t>
            </a:r>
            <a:r>
              <a:rPr lang="en-US" dirty="0"/>
              <a:t>being questioned </a:t>
            </a:r>
            <a:r>
              <a:rPr lang="en-US" dirty="0" smtClean="0"/>
              <a:t>have</a:t>
            </a:r>
            <a:endParaRPr lang="tr-TR" dirty="0" smtClean="0"/>
          </a:p>
          <a:p>
            <a:pPr lvl="1" algn="just"/>
            <a:r>
              <a:rPr lang="en-US" dirty="0" smtClean="0"/>
              <a:t>used </a:t>
            </a:r>
            <a:r>
              <a:rPr lang="en-US" dirty="0"/>
              <a:t>the </a:t>
            </a:r>
            <a:r>
              <a:rPr lang="en-US" dirty="0" smtClean="0"/>
              <a:t>technology</a:t>
            </a:r>
            <a:r>
              <a:rPr lang="tr-TR" dirty="0" smtClean="0"/>
              <a:t> </a:t>
            </a:r>
            <a:r>
              <a:rPr lang="en-US" dirty="0" smtClean="0"/>
              <a:t>being </a:t>
            </a:r>
            <a:r>
              <a:rPr lang="en-US" dirty="0"/>
              <a:t>tested previously </a:t>
            </a:r>
            <a:endParaRPr lang="tr-TR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choice in whether to use </a:t>
            </a:r>
            <a:r>
              <a:rPr lang="en-US" dirty="0" smtClean="0"/>
              <a:t>the</a:t>
            </a:r>
            <a:r>
              <a:rPr lang="tr-TR" dirty="0" smtClean="0"/>
              <a:t> technology.</a:t>
            </a:r>
          </a:p>
          <a:p>
            <a:pPr lvl="1" algn="just"/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066800"/>
          </a:xfrm>
        </p:spPr>
        <p:txBody>
          <a:bodyPr/>
          <a:lstStyle/>
          <a:p>
            <a:r>
              <a:rPr lang="tr-TR" dirty="0" smtClean="0"/>
              <a:t>TAM INVESTIGATIONS</a:t>
            </a:r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7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tr-TR" dirty="0" smtClean="0"/>
              <a:t>ACTUAL USAGE MEASUREMENT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actual usage of a technology can be </a:t>
            </a:r>
            <a:r>
              <a:rPr lang="en-US" dirty="0" smtClean="0"/>
              <a:t>measured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both </a:t>
            </a:r>
            <a:r>
              <a:rPr lang="en-US" i="1" u="sng" dirty="0">
                <a:solidFill>
                  <a:srgbClr val="FF0000"/>
                </a:solidFill>
              </a:rPr>
              <a:t>objective</a:t>
            </a:r>
            <a:r>
              <a:rPr lang="en-US" dirty="0"/>
              <a:t> and </a:t>
            </a:r>
            <a:r>
              <a:rPr lang="en-US" i="1" u="sng" dirty="0">
                <a:solidFill>
                  <a:srgbClr val="FF0000"/>
                </a:solidFill>
              </a:rPr>
              <a:t>subjective</a:t>
            </a:r>
            <a:r>
              <a:rPr lang="en-US" dirty="0"/>
              <a:t> forms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tr-TR" dirty="0" smtClean="0"/>
              <a:t>Objective Measures:</a:t>
            </a:r>
          </a:p>
          <a:p>
            <a:pPr lvl="1" algn="just"/>
            <a:r>
              <a:rPr lang="tr-TR" dirty="0" smtClean="0"/>
              <a:t>Logs from computers</a:t>
            </a:r>
          </a:p>
          <a:p>
            <a:pPr lvl="1" algn="just"/>
            <a:r>
              <a:rPr lang="tr-TR" dirty="0" smtClean="0"/>
              <a:t>Delivery orders </a:t>
            </a:r>
            <a:r>
              <a:rPr lang="tr-TR" dirty="0"/>
              <a:t>from supermarkets, etc</a:t>
            </a:r>
            <a:endParaRPr lang="tr-TR" dirty="0" smtClean="0"/>
          </a:p>
          <a:p>
            <a:pPr algn="just"/>
            <a:r>
              <a:rPr lang="tr-TR" dirty="0" smtClean="0"/>
              <a:t>Subjective </a:t>
            </a:r>
            <a:r>
              <a:rPr lang="tr-TR" dirty="0"/>
              <a:t>Measures:</a:t>
            </a:r>
          </a:p>
          <a:p>
            <a:pPr lvl="1" algn="just"/>
            <a:r>
              <a:rPr lang="tr-TR" dirty="0" smtClean="0"/>
              <a:t>Survey results from users of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2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pPr algn="just"/>
            <a:r>
              <a:rPr lang="tr-TR" dirty="0" smtClean="0"/>
              <a:t>AIM OF THE REVIEW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3624"/>
            <a:ext cx="8229600" cy="50177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Straub </a:t>
            </a:r>
            <a:r>
              <a:rPr lang="tr-TR" dirty="0"/>
              <a:t>et al. </a:t>
            </a:r>
            <a:r>
              <a:rPr lang="tr-TR" dirty="0" smtClean="0"/>
              <a:t>investigated and reported that; </a:t>
            </a:r>
          </a:p>
          <a:p>
            <a:pPr lvl="1" algn="just"/>
            <a:r>
              <a:rPr lang="tr-TR" dirty="0" smtClean="0"/>
              <a:t>S</a:t>
            </a:r>
            <a:r>
              <a:rPr lang="en-US" dirty="0" smtClean="0"/>
              <a:t>elf-reported </a:t>
            </a:r>
            <a:r>
              <a:rPr lang="en-US" dirty="0"/>
              <a:t>measures of TAM </a:t>
            </a:r>
            <a:r>
              <a:rPr lang="en-US" dirty="0" smtClean="0"/>
              <a:t>variables</a:t>
            </a:r>
            <a:r>
              <a:rPr lang="tr-TR" dirty="0" smtClean="0"/>
              <a:t> </a:t>
            </a:r>
            <a:r>
              <a:rPr lang="en-US" dirty="0" smtClean="0"/>
              <a:t>(such </a:t>
            </a:r>
            <a:r>
              <a:rPr lang="en-US" dirty="0"/>
              <a:t>as PU and PEU) </a:t>
            </a:r>
            <a:endParaRPr lang="tr-TR" dirty="0" smtClean="0"/>
          </a:p>
          <a:p>
            <a:pPr lvl="2" algn="just"/>
            <a:r>
              <a:rPr lang="tr-TR" dirty="0" smtClean="0"/>
              <a:t>R</a:t>
            </a:r>
            <a:r>
              <a:rPr lang="en-US" dirty="0" smtClean="0"/>
              <a:t>elated </a:t>
            </a:r>
            <a:r>
              <a:rPr lang="en-US" dirty="0"/>
              <a:t>to self-reported </a:t>
            </a:r>
            <a:r>
              <a:rPr lang="en-US" dirty="0" smtClean="0"/>
              <a:t>measures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actual </a:t>
            </a:r>
            <a:r>
              <a:rPr lang="en-US" dirty="0" smtClean="0"/>
              <a:t>usage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 smtClean="0"/>
          </a:p>
          <a:p>
            <a:pPr lvl="2" algn="just"/>
            <a:r>
              <a:rPr lang="tr-TR" dirty="0" smtClean="0"/>
              <a:t>W</a:t>
            </a:r>
            <a:r>
              <a:rPr lang="en-US" dirty="0" err="1" smtClean="0"/>
              <a:t>eaker</a:t>
            </a:r>
            <a:r>
              <a:rPr lang="en-US" dirty="0" smtClean="0"/>
              <a:t> </a:t>
            </a:r>
            <a:r>
              <a:rPr lang="en-US" dirty="0"/>
              <a:t>relationship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objective </a:t>
            </a:r>
            <a:r>
              <a:rPr lang="en-US" dirty="0"/>
              <a:t>measures of actual usage</a:t>
            </a:r>
            <a:r>
              <a:rPr lang="en-US" dirty="0" smtClean="0"/>
              <a:t>.</a:t>
            </a:r>
            <a:endParaRPr lang="tr-TR" dirty="0" smtClean="0"/>
          </a:p>
          <a:p>
            <a:pPr lvl="2" algn="just"/>
            <a:endParaRPr lang="en-US" dirty="0"/>
          </a:p>
          <a:p>
            <a:pPr algn="just"/>
            <a:r>
              <a:rPr lang="tr-TR" dirty="0" smtClean="0"/>
              <a:t>I</a:t>
            </a:r>
            <a:r>
              <a:rPr lang="en-US" dirty="0" err="1" smtClean="0"/>
              <a:t>nvestigate</a:t>
            </a:r>
            <a:r>
              <a:rPr lang="en-US" dirty="0" smtClean="0"/>
              <a:t> </a:t>
            </a:r>
            <a:r>
              <a:rPr lang="en-US" dirty="0"/>
              <a:t>the findings of </a:t>
            </a:r>
            <a:r>
              <a:rPr lang="en-US" dirty="0" smtClean="0"/>
              <a:t>Straub</a:t>
            </a:r>
            <a:r>
              <a:rPr lang="tr-TR" dirty="0" smtClean="0"/>
              <a:t> </a:t>
            </a:r>
            <a:r>
              <a:rPr lang="en-US" dirty="0" smtClean="0"/>
              <a:t>et </a:t>
            </a:r>
            <a:r>
              <a:rPr lang="en-US" dirty="0"/>
              <a:t>al. </a:t>
            </a:r>
            <a:endParaRPr lang="tr-TR" dirty="0" smtClean="0"/>
          </a:p>
          <a:p>
            <a:pPr algn="just"/>
            <a:r>
              <a:rPr lang="tr-TR" dirty="0" smtClean="0"/>
              <a:t>A</a:t>
            </a:r>
            <a:r>
              <a:rPr lang="en-US" dirty="0" err="1" smtClean="0"/>
              <a:t>ssess</a:t>
            </a:r>
            <a:r>
              <a:rPr lang="en-US" dirty="0" smtClean="0"/>
              <a:t> </a:t>
            </a:r>
            <a:r>
              <a:rPr lang="en-US" dirty="0"/>
              <a:t>whether the TAM is an accurate </a:t>
            </a:r>
            <a:r>
              <a:rPr lang="en-US" dirty="0" smtClean="0"/>
              <a:t>predictor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actual usage when employing objective and subjective forms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usage </a:t>
            </a:r>
            <a:r>
              <a:rPr lang="en-US" dirty="0"/>
              <a:t>measure. </a:t>
            </a:r>
            <a:endParaRPr lang="tr-TR" dirty="0" smtClean="0"/>
          </a:p>
          <a:p>
            <a:pPr algn="just"/>
            <a:r>
              <a:rPr lang="tr-TR" dirty="0" smtClean="0"/>
              <a:t>I</a:t>
            </a:r>
            <a:r>
              <a:rPr lang="en-US" dirty="0" err="1" smtClean="0"/>
              <a:t>nvestigate</a:t>
            </a:r>
            <a:r>
              <a:rPr lang="en-US" dirty="0" smtClean="0"/>
              <a:t> </a:t>
            </a:r>
            <a:r>
              <a:rPr lang="en-US" dirty="0"/>
              <a:t>if other factors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influence </a:t>
            </a:r>
            <a:r>
              <a:rPr lang="en-US" dirty="0"/>
              <a:t>the results of a TAM study, particularly mandatory </a:t>
            </a:r>
            <a:r>
              <a:rPr lang="en-US" dirty="0" smtClean="0"/>
              <a:t>technology</a:t>
            </a:r>
            <a:r>
              <a:rPr lang="tr-TR" dirty="0" smtClean="0"/>
              <a:t> </a:t>
            </a:r>
            <a:r>
              <a:rPr lang="en-US" dirty="0" smtClean="0"/>
              <a:t>usage </a:t>
            </a:r>
            <a:r>
              <a:rPr lang="en-US" dirty="0"/>
              <a:t>or prior use of a technology. 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4DDD-565D-4275-84C3-2DEEF1B7BA0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2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733</TotalTime>
  <Words>2346</Words>
  <Application>Microsoft Office PowerPoint</Application>
  <PresentationFormat>On-screen Show (4:3)</PresentationFormat>
  <Paragraphs>270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Urban</vt:lpstr>
      <vt:lpstr>Does the technology acceptance model predict actual use?  A systematic literature review </vt:lpstr>
      <vt:lpstr>CONTEXT</vt:lpstr>
      <vt:lpstr>METHOD</vt:lpstr>
      <vt:lpstr>CONCLUSION</vt:lpstr>
      <vt:lpstr>BACKGROUND</vt:lpstr>
      <vt:lpstr>THE ORIGINAL TAM MODEL</vt:lpstr>
      <vt:lpstr>TAM INVESTIGATIONS</vt:lpstr>
      <vt:lpstr>ACTUAL USAGE MEASUREMENT</vt:lpstr>
      <vt:lpstr>AIM OF THE REVIEW</vt:lpstr>
      <vt:lpstr>METHOD (Formal Systematic Literature Review Process)</vt:lpstr>
      <vt:lpstr>RESEARCH QUESTIONS</vt:lpstr>
      <vt:lpstr>SEARCH STRATEGY</vt:lpstr>
      <vt:lpstr>Search Process Documentation for  ACM Portal</vt:lpstr>
      <vt:lpstr>STUDY SELECTION (Inclusion Criteria)</vt:lpstr>
      <vt:lpstr>STUDY SELECTION (Exclusion Criteria)</vt:lpstr>
      <vt:lpstr>INCLUDED and EXCLUDED STUDIES</vt:lpstr>
      <vt:lpstr>INCLUDED and EXCLUDED STUDIES</vt:lpstr>
      <vt:lpstr>STUDY QUALITY ASSESSMENT</vt:lpstr>
      <vt:lpstr>DATA EXTRACTION STRATEGY</vt:lpstr>
      <vt:lpstr>PRIMARY STUDY DATA</vt:lpstr>
      <vt:lpstr>DATA EXTRACTION FORM</vt:lpstr>
      <vt:lpstr>DATA EXTRACTION FORM (cont’d)</vt:lpstr>
      <vt:lpstr>DATA EXTRACTION FORM (cont’d)</vt:lpstr>
      <vt:lpstr>DATA EXTRACTION FORM (cont’d)</vt:lpstr>
      <vt:lpstr>DATA EXTRACTION PROCESS</vt:lpstr>
      <vt:lpstr>DATA AGGREGATION PROCESS</vt:lpstr>
      <vt:lpstr>RESULTS OF RQ1</vt:lpstr>
      <vt:lpstr>Average proportions of success  (TAM variables &amp; actual usage)</vt:lpstr>
      <vt:lpstr>Average proportions of success  (TAM variables &amp; BI)</vt:lpstr>
      <vt:lpstr>RESULTS OF RQ2</vt:lpstr>
      <vt:lpstr>PowerPoint Presentation</vt:lpstr>
      <vt:lpstr>RESULTS OF RQ2 (cont’d)</vt:lpstr>
      <vt:lpstr>SENSITIVITY ANALYSIS-1</vt:lpstr>
      <vt:lpstr>AFTER REMOVING...</vt:lpstr>
      <vt:lpstr>SENSITIVITY ANALYSIS-2</vt:lpstr>
      <vt:lpstr>PU:ACTUAL USE</vt:lpstr>
      <vt:lpstr>PEU:ACTUAL USE</vt:lpstr>
      <vt:lpstr>SENSITIVITY ANALYSIS-3</vt:lpstr>
      <vt:lpstr>WITH/WITHOUT DAVIS?</vt:lpstr>
      <vt:lpstr>DISCUSSION</vt:lpstr>
      <vt:lpstr>DISCUSSION (cont’d)</vt:lpstr>
      <vt:lpstr>DISCUSSION (cont’d)</vt:lpstr>
      <vt:lpstr>CONCLUSIONS</vt:lpstr>
      <vt:lpstr>CONCLUSIONS (cont’d)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technology acceptance model predict actual use? A systematic literature review </dc:title>
  <dc:creator>Çağrı</dc:creator>
  <cp:lastModifiedBy>Çağrı</cp:lastModifiedBy>
  <cp:revision>74</cp:revision>
  <dcterms:created xsi:type="dcterms:W3CDTF">2015-03-24T07:18:49Z</dcterms:created>
  <dcterms:modified xsi:type="dcterms:W3CDTF">2015-04-02T12:02:41Z</dcterms:modified>
</cp:coreProperties>
</file>