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78" r:id="rId11"/>
    <p:sldId id="267" r:id="rId12"/>
    <p:sldId id="269" r:id="rId13"/>
    <p:sldId id="270" r:id="rId14"/>
    <p:sldId id="280" r:id="rId15"/>
    <p:sldId id="281" r:id="rId16"/>
    <p:sldId id="271" r:id="rId17"/>
    <p:sldId id="268" r:id="rId18"/>
    <p:sldId id="265" r:id="rId19"/>
    <p:sldId id="277" r:id="rId20"/>
    <p:sldId id="273" r:id="rId21"/>
    <p:sldId id="274" r:id="rId22"/>
    <p:sldId id="275" r:id="rId23"/>
    <p:sldId id="276" r:id="rId24"/>
    <p:sldId id="263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70988" autoAdjust="0"/>
  </p:normalViewPr>
  <p:slideViewPr>
    <p:cSldViewPr snapToGrid="0">
      <p:cViewPr varScale="1">
        <p:scale>
          <a:sx n="50" d="100"/>
          <a:sy n="50" d="100"/>
        </p:scale>
        <p:origin x="17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54B5-3430-4729-AF4D-88A498411EE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2AC8-F95A-4743-87DD-AC44BE79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6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(önce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 quo bias explanations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 of three main categories: rational decision making,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cognitive misperceptions, and psychological commitment.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Rational decision making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implies an assessment of relative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costs and benefits of change (i.e., net benefits) before making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switch to a new alternative. Greater costs than benefits lead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status quo bias. 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ransition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costs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 costs incurred in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adapting to the new situation. 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Uncertainty</a:t>
            </a:r>
            <a:r>
              <a:rPr lang="tr-T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costs,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representing the psychological uncertainty 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perceptio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risk associated with the new alternative, can also cause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 quo bias. Switching to a new IS can inflict uncertainty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costs on users because they may be unsure and anxious about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resulting changes.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The cognitive misperception of loss aversion also explains</a:t>
            </a:r>
            <a:r>
              <a:rPr lang="tr-TR" dirty="0" smtClean="0"/>
              <a:t> </a:t>
            </a:r>
            <a:r>
              <a:rPr lang="en-US" dirty="0" smtClean="0"/>
              <a:t>status quo bias. Loss</a:t>
            </a:r>
            <a:r>
              <a:rPr lang="tr-TR" dirty="0" smtClean="0"/>
              <a:t> </a:t>
            </a:r>
            <a:r>
              <a:rPr lang="en-US" dirty="0" smtClean="0"/>
              <a:t>aversion is a psychological principle that has been observed</a:t>
            </a:r>
            <a:r>
              <a:rPr lang="tr-TR" dirty="0" smtClean="0"/>
              <a:t> </a:t>
            </a:r>
            <a:r>
              <a:rPr lang="en-US" dirty="0" smtClean="0"/>
              <a:t>in human decision making in</a:t>
            </a:r>
            <a:r>
              <a:rPr lang="tr-TR" dirty="0" smtClean="0"/>
              <a:t> </a:t>
            </a:r>
            <a:r>
              <a:rPr lang="en-US" dirty="0" smtClean="0"/>
              <a:t>that losses loom larger than gains in value perception.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third category of status quo bias explanations is based on</a:t>
            </a:r>
            <a:r>
              <a:rPr lang="tr-TR" dirty="0" smtClean="0"/>
              <a:t> </a:t>
            </a:r>
            <a:r>
              <a:rPr lang="en-US" dirty="0" smtClean="0"/>
              <a:t>psychological commitment. Three main factors contribute to</a:t>
            </a:r>
            <a:r>
              <a:rPr lang="tr-TR" dirty="0" smtClean="0"/>
              <a:t> </a:t>
            </a:r>
            <a:r>
              <a:rPr lang="en-US" dirty="0" smtClean="0"/>
              <a:t>psychological commitment: sunk cost, social norms, and</a:t>
            </a:r>
            <a:r>
              <a:rPr lang="tr-TR" dirty="0" smtClean="0"/>
              <a:t> </a:t>
            </a:r>
            <a:r>
              <a:rPr lang="en-US" dirty="0" smtClean="0"/>
              <a:t>efforts to feel in </a:t>
            </a:r>
            <a:r>
              <a:rPr lang="en-US" dirty="0" err="1" smtClean="0"/>
              <a:t>contro</a:t>
            </a:r>
            <a:r>
              <a:rPr lang="tr-TR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Sunk costs refer to previous commitments, which cause reluctance</a:t>
            </a:r>
            <a:r>
              <a:rPr lang="tr-TR" dirty="0" smtClean="0"/>
              <a:t> </a:t>
            </a:r>
            <a:r>
              <a:rPr lang="en-US" dirty="0" smtClean="0"/>
              <a:t>to switch to a new alternative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Social norms refer to the norms prevailing in the work</a:t>
            </a:r>
            <a:r>
              <a:rPr lang="tr-TR" dirty="0" smtClean="0"/>
              <a:t> </a:t>
            </a:r>
            <a:r>
              <a:rPr lang="en-US" dirty="0" smtClean="0"/>
              <a:t>environment about the change, which can either reinforce or</a:t>
            </a:r>
          </a:p>
          <a:p>
            <a:r>
              <a:rPr lang="en-US" dirty="0" smtClean="0"/>
              <a:t>weaken an individual’s status quo bias. </a:t>
            </a:r>
            <a:endParaRPr lang="tr-TR" dirty="0" smtClean="0"/>
          </a:p>
          <a:p>
            <a:endParaRPr lang="tr-TR" dirty="0" smtClean="0"/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Efforts to feel in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stem from individuals’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desires to direct or determine their own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igure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shows how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technology acceptance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literatüre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status quo bias theory, and EIM concepts correspond to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constructs.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8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version of 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questionnaire is shown in Table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8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(önce burası)</a:t>
            </a:r>
            <a:r>
              <a:rPr lang="tr-TR" baseline="0" dirty="0" smtClean="0"/>
              <a:t> </a:t>
            </a:r>
            <a:r>
              <a:rPr lang="tr-TR" dirty="0" err="1" smtClean="0"/>
              <a:t>authors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collected data from the employees during the last five</a:t>
            </a:r>
            <a:r>
              <a:rPr lang="tr-TR" dirty="0" smtClean="0"/>
              <a:t> </a:t>
            </a:r>
            <a:r>
              <a:rPr lang="en-US" dirty="0" smtClean="0"/>
              <a:t>days before the NOP was put into operation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conducted</a:t>
            </a:r>
            <a:r>
              <a:rPr lang="tr-TR" dirty="0" smtClean="0"/>
              <a:t> </a:t>
            </a:r>
            <a:r>
              <a:rPr lang="en-US" dirty="0" smtClean="0"/>
              <a:t>interviews with users and the project manager</a:t>
            </a:r>
            <a:r>
              <a:rPr lang="tr-TR" dirty="0" smtClean="0"/>
              <a:t> 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randomly selected 500 employees across different business</a:t>
            </a:r>
            <a:r>
              <a:rPr lang="tr-TR" dirty="0" smtClean="0"/>
              <a:t> </a:t>
            </a:r>
            <a:r>
              <a:rPr lang="en-US" dirty="0" smtClean="0"/>
              <a:t>units and different organizational positions to whom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distributed the survey questionnaires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Total</a:t>
            </a:r>
            <a:r>
              <a:rPr lang="tr-TR" dirty="0" smtClean="0"/>
              <a:t> </a:t>
            </a:r>
            <a:r>
              <a:rPr lang="en-US" dirty="0" smtClean="0"/>
              <a:t>of 202 complete</a:t>
            </a:r>
            <a:r>
              <a:rPr lang="tr-TR" dirty="0" smtClean="0"/>
              <a:t> </a:t>
            </a:r>
            <a:r>
              <a:rPr lang="en-US" dirty="0" smtClean="0"/>
              <a:t>and valid responses (40.4 percent of response rate) were</a:t>
            </a:r>
            <a:r>
              <a:rPr lang="tr-TR" dirty="0" smtClean="0"/>
              <a:t> </a:t>
            </a:r>
            <a:r>
              <a:rPr lang="en-US" dirty="0" smtClean="0"/>
              <a:t>collected across 10 business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smtClean="0"/>
              <a:t>finance, human resource,</a:t>
            </a:r>
            <a:r>
              <a:rPr lang="tr-TR" dirty="0" smtClean="0"/>
              <a:t> </a:t>
            </a:r>
            <a:r>
              <a:rPr lang="en-US" dirty="0" smtClean="0"/>
              <a:t>procurement, research, consulting, manufacturing business,</a:t>
            </a:r>
            <a:r>
              <a:rPr lang="tr-TR" dirty="0" smtClean="0"/>
              <a:t> </a:t>
            </a:r>
            <a:r>
              <a:rPr lang="en-US" dirty="0" smtClean="0"/>
              <a:t>financial business, public business, IT solution, and training</a:t>
            </a:r>
            <a:r>
              <a:rPr lang="tr-TR" dirty="0" smtClean="0"/>
              <a:t> </a:t>
            </a:r>
            <a:r>
              <a:rPr lang="en-US" dirty="0" smtClean="0"/>
              <a:t>center)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(önce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Table 4, the square root of AVE for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construct (diagonal term) exceeded the correlations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construct and other constructs (off-diagonal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terms). Hence, discriminant validity of the instrument was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8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testing the structural model are shown in Figure 2. All 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 indices meet the recommended guidelines except for GFI (0.86), which is close to the threshold.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structural model has an adequate fit with the data.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indicate that perceived value (H1), switching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costs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H2), and organizational support for change (H7) had significant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on user resistance, explaining 62 percent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variance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Switching costs (H3) and switching benefits (H4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effects on perceived value, explaining 49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variance. Self-efficacy for change (H6) and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colleague opinion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(H10) had significant effects on switching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costs, explaining 37 percent of its variance. Colleague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opinion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H11) also had a significant effect on switching benefits,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explaining 49 percent of its variance. However, 3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hypotheses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H5, H8, and H9) out of 11 were not supported.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additionally included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control variables (gender, age, tenure,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position) but none of them had a significant effect 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resistance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1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6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7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074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0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1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8" y="1541930"/>
            <a:ext cx="6911789" cy="44994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3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0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925234"/>
            <a:ext cx="6794499" cy="1646302"/>
          </a:xfrm>
        </p:spPr>
        <p:txBody>
          <a:bodyPr/>
          <a:lstStyle/>
          <a:p>
            <a:r>
              <a:rPr lang="en-US" sz="4000" dirty="0"/>
              <a:t>INVESTIGATING USER RESISTANCE TO</a:t>
            </a:r>
            <a:r>
              <a:rPr lang="en-US" sz="4000" dirty="0">
                <a:latin typeface="Bernard MT Condensed" panose="02050806060905020404" pitchFamily="18" charset="0"/>
              </a:rPr>
              <a:t> </a:t>
            </a:r>
            <a:r>
              <a:rPr lang="tr-TR" sz="4000" dirty="0" smtClean="0">
                <a:solidFill>
                  <a:schemeClr val="tx2">
                    <a:lumMod val="50000"/>
                  </a:schemeClr>
                </a:solidFill>
                <a:latin typeface="Bernard MT Condensed" panose="02050806060905020404" pitchFamily="18" charset="0"/>
              </a:rPr>
              <a:t>IS</a:t>
            </a:r>
            <a:r>
              <a:rPr lang="tr-TR" sz="4000" dirty="0" smtClean="0">
                <a:latin typeface="Bernard MT Condensed" panose="02050806060905020404" pitchFamily="18" charset="0"/>
              </a:rPr>
              <a:t> </a:t>
            </a:r>
            <a:r>
              <a:rPr lang="en-US" sz="4000" dirty="0" smtClean="0"/>
              <a:t>IMPLEMENTATION</a:t>
            </a:r>
            <a:r>
              <a:rPr lang="tr-TR" sz="4000" dirty="0"/>
              <a:t>:A STATUS QUO BIAS</a:t>
            </a:r>
            <a:br>
              <a:rPr lang="tr-TR" sz="4000" dirty="0"/>
            </a:br>
            <a:r>
              <a:rPr lang="tr-TR" sz="4000" dirty="0"/>
              <a:t>PERSPECTIVE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280" y="4787434"/>
            <a:ext cx="5826719" cy="1096899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NAZLI ZEYNEP BOZDEMİR</a:t>
            </a:r>
          </a:p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e217416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829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2" y="500063"/>
            <a:ext cx="7458075" cy="595788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Perceived </a:t>
            </a:r>
            <a:r>
              <a:rPr lang="en-US" dirty="0"/>
              <a:t>value has a </a:t>
            </a:r>
            <a:r>
              <a:rPr lang="en-US" b="1" dirty="0"/>
              <a:t>negative effect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user resistance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Switching </a:t>
            </a:r>
            <a:r>
              <a:rPr lang="en-US" dirty="0"/>
              <a:t>costs have a </a:t>
            </a:r>
            <a:r>
              <a:rPr lang="en-US" b="1" dirty="0">
                <a:solidFill>
                  <a:srgbClr val="00B050"/>
                </a:solidFill>
              </a:rPr>
              <a:t>positive effect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user </a:t>
            </a:r>
            <a:r>
              <a:rPr lang="en-US" dirty="0"/>
              <a:t>resistance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Switching </a:t>
            </a:r>
            <a:r>
              <a:rPr lang="en-US" dirty="0"/>
              <a:t>costs have a </a:t>
            </a:r>
            <a:r>
              <a:rPr lang="en-US" b="1" dirty="0"/>
              <a:t>negative effect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perceived </a:t>
            </a:r>
            <a:r>
              <a:rPr lang="en-US" dirty="0"/>
              <a:t>value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Switching </a:t>
            </a:r>
            <a:r>
              <a:rPr lang="en-US" dirty="0"/>
              <a:t>benefits have a </a:t>
            </a:r>
            <a:r>
              <a:rPr lang="en-US" b="1" dirty="0">
                <a:solidFill>
                  <a:srgbClr val="00B050"/>
                </a:solidFill>
              </a:rPr>
              <a:t>positive </a:t>
            </a:r>
            <a:r>
              <a:rPr lang="en-US" b="1" dirty="0" smtClean="0">
                <a:solidFill>
                  <a:srgbClr val="00B050"/>
                </a:solidFill>
              </a:rPr>
              <a:t>effect</a:t>
            </a:r>
            <a:r>
              <a:rPr lang="tr-TR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on </a:t>
            </a:r>
            <a:r>
              <a:rPr lang="en-US" dirty="0"/>
              <a:t>perceived value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Self-efficacy </a:t>
            </a:r>
            <a:r>
              <a:rPr lang="en-US" dirty="0"/>
              <a:t>for change has a </a:t>
            </a:r>
            <a:r>
              <a:rPr lang="en-US" b="1" dirty="0" smtClean="0"/>
              <a:t>negative</a:t>
            </a:r>
            <a:r>
              <a:rPr lang="tr-TR" b="1" dirty="0" smtClean="0"/>
              <a:t> </a:t>
            </a:r>
            <a:r>
              <a:rPr lang="en-US" b="1" dirty="0" smtClean="0"/>
              <a:t>effect </a:t>
            </a:r>
            <a:r>
              <a:rPr lang="en-US" dirty="0"/>
              <a:t>on user resistance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Self-efficacy </a:t>
            </a:r>
            <a:r>
              <a:rPr lang="en-US" dirty="0"/>
              <a:t>for change has a </a:t>
            </a:r>
            <a:r>
              <a:rPr lang="en-US" b="1" dirty="0" smtClean="0"/>
              <a:t>negative</a:t>
            </a:r>
            <a:r>
              <a:rPr lang="tr-TR" b="1" dirty="0" smtClean="0"/>
              <a:t> </a:t>
            </a:r>
            <a:r>
              <a:rPr lang="en-US" b="1" dirty="0" smtClean="0"/>
              <a:t>effect </a:t>
            </a:r>
            <a:r>
              <a:rPr lang="en-US" dirty="0"/>
              <a:t>on switching costs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Organizational support for change has a</a:t>
            </a:r>
            <a:r>
              <a:rPr lang="tr-TR" dirty="0" smtClean="0"/>
              <a:t> </a:t>
            </a:r>
            <a:r>
              <a:rPr lang="en-US" b="1" dirty="0" smtClean="0"/>
              <a:t>negative effect </a:t>
            </a:r>
            <a:r>
              <a:rPr lang="en-US" dirty="0" smtClean="0"/>
              <a:t>on user resistance.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Organizational support for change has a</a:t>
            </a:r>
            <a:r>
              <a:rPr lang="tr-TR" dirty="0" smtClean="0"/>
              <a:t> </a:t>
            </a:r>
            <a:r>
              <a:rPr lang="en-US" b="1" dirty="0" smtClean="0"/>
              <a:t>negative effect </a:t>
            </a:r>
            <a:r>
              <a:rPr lang="en-US" dirty="0" smtClean="0"/>
              <a:t>on switching costs.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Favorable colleague opinion has a </a:t>
            </a:r>
            <a:r>
              <a:rPr lang="en-US" b="1" dirty="0" smtClean="0"/>
              <a:t>negative</a:t>
            </a:r>
            <a:r>
              <a:rPr lang="tr-TR" b="1" dirty="0" smtClean="0"/>
              <a:t> </a:t>
            </a:r>
            <a:r>
              <a:rPr lang="en-US" b="1" dirty="0" smtClean="0"/>
              <a:t>effect </a:t>
            </a:r>
            <a:r>
              <a:rPr lang="en-US" dirty="0" smtClean="0"/>
              <a:t>on user resistance.</a:t>
            </a:r>
            <a:r>
              <a:rPr lang="tr-TR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Favorable colleague opinion has a </a:t>
            </a:r>
            <a:r>
              <a:rPr lang="en-US" b="1" dirty="0" smtClean="0"/>
              <a:t>negative</a:t>
            </a:r>
            <a:r>
              <a:rPr lang="tr-TR" b="1" dirty="0" smtClean="0"/>
              <a:t> </a:t>
            </a:r>
            <a:r>
              <a:rPr lang="en-US" b="1" dirty="0" smtClean="0"/>
              <a:t>effect </a:t>
            </a:r>
            <a:r>
              <a:rPr lang="en-US" dirty="0" smtClean="0"/>
              <a:t>on switching costs.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Favorable colleague opinion has a </a:t>
            </a:r>
            <a:r>
              <a:rPr lang="en-US" b="1" dirty="0" smtClean="0">
                <a:solidFill>
                  <a:srgbClr val="00B050"/>
                </a:solidFill>
              </a:rPr>
              <a:t>positive</a:t>
            </a:r>
            <a:r>
              <a:rPr lang="tr-TR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effect </a:t>
            </a:r>
            <a:r>
              <a:rPr lang="en-US" dirty="0" smtClean="0"/>
              <a:t>on switching benefits.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7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7" y="2877312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tr-TR" sz="4400" b="1" dirty="0" err="1" smtClean="0">
                <a:solidFill>
                  <a:schemeClr val="accent2">
                    <a:lumMod val="75000"/>
                  </a:schemeClr>
                </a:solidFill>
              </a:rPr>
              <a:t>Research</a:t>
            </a:r>
            <a:r>
              <a:rPr lang="tr-TR" sz="4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4400" b="1" dirty="0" err="1" smtClean="0">
                <a:solidFill>
                  <a:schemeClr val="accent2">
                    <a:lumMod val="75000"/>
                  </a:schemeClr>
                </a:solidFill>
              </a:rPr>
              <a:t>Methodology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800" y="38817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Instrument</a:t>
            </a:r>
            <a:r>
              <a:rPr lang="tr-TR" dirty="0"/>
              <a:t>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Data </a:t>
            </a:r>
            <a:r>
              <a:rPr lang="tr-TR" dirty="0" err="1"/>
              <a:t>collection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45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Organization and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target organization is a major IT service company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than 5,800 </a:t>
            </a:r>
            <a:r>
              <a:rPr lang="en-US" dirty="0" smtClean="0"/>
              <a:t>employees</a:t>
            </a:r>
            <a:r>
              <a:rPr lang="tr-TR" dirty="0" smtClean="0"/>
              <a:t>.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company</a:t>
            </a:r>
            <a:r>
              <a:rPr lang="tr-TR" dirty="0" smtClean="0"/>
              <a:t> </a:t>
            </a:r>
            <a:endParaRPr lang="tr-TR" dirty="0" smtClean="0"/>
          </a:p>
          <a:p>
            <a:pPr lvl="1"/>
            <a:r>
              <a:rPr lang="tr-TR" dirty="0" err="1" smtClean="0"/>
              <a:t>Provides</a:t>
            </a:r>
            <a:r>
              <a:rPr lang="tr-TR" dirty="0" smtClean="0"/>
              <a:t> I</a:t>
            </a:r>
            <a:r>
              <a:rPr lang="en-US" dirty="0" smtClean="0"/>
              <a:t>T</a:t>
            </a:r>
            <a:r>
              <a:rPr lang="tr-TR" dirty="0" smtClean="0"/>
              <a:t> </a:t>
            </a:r>
            <a:r>
              <a:rPr lang="en-US" dirty="0" smtClean="0"/>
              <a:t>services </a:t>
            </a:r>
            <a:r>
              <a:rPr lang="en-US" dirty="0"/>
              <a:t>to client organizations, including IS consulting,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solutions</a:t>
            </a:r>
            <a:r>
              <a:rPr lang="en-US" dirty="0"/>
              <a:t>, and IS </a:t>
            </a:r>
            <a:r>
              <a:rPr lang="en-US" dirty="0" smtClean="0"/>
              <a:t>development</a:t>
            </a:r>
            <a:endParaRPr lang="tr-TR" dirty="0" smtClean="0"/>
          </a:p>
          <a:p>
            <a:pPr lvl="1"/>
            <a:r>
              <a:rPr lang="tr-TR" dirty="0" err="1" smtClean="0"/>
              <a:t>Deployed</a:t>
            </a:r>
            <a:r>
              <a:rPr lang="tr-TR" dirty="0" smtClean="0"/>
              <a:t> a </a:t>
            </a:r>
            <a:r>
              <a:rPr lang="en-US" dirty="0" smtClean="0"/>
              <a:t>new</a:t>
            </a:r>
            <a:r>
              <a:rPr lang="tr-TR" dirty="0" smtClean="0"/>
              <a:t> </a:t>
            </a:r>
            <a:r>
              <a:rPr lang="en-US" dirty="0" smtClean="0"/>
              <a:t>enterprise </a:t>
            </a:r>
            <a:r>
              <a:rPr lang="en-US" dirty="0"/>
              <a:t>system called “New Office Plus” (NOP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en-US" dirty="0"/>
              <a:t>took about 12 months to </a:t>
            </a:r>
            <a:r>
              <a:rPr lang="en-US" dirty="0" smtClean="0"/>
              <a:t>customize</a:t>
            </a:r>
            <a:endParaRPr lang="tr-TR" dirty="0" smtClean="0"/>
          </a:p>
          <a:p>
            <a:pPr lvl="1"/>
            <a:r>
              <a:rPr lang="en-US" dirty="0" smtClean="0"/>
              <a:t>Redesigned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automated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 smtClean="0"/>
              <a:t>workflows </a:t>
            </a:r>
            <a:r>
              <a:rPr lang="en-US" dirty="0"/>
              <a:t>and integrated the workflows with the </a:t>
            </a:r>
            <a:r>
              <a:rPr lang="en-US" dirty="0" smtClean="0"/>
              <a:t>relevant</a:t>
            </a:r>
            <a:r>
              <a:rPr lang="tr-TR" dirty="0" smtClean="0"/>
              <a:t> </a:t>
            </a:r>
            <a:r>
              <a:rPr lang="en-US" dirty="0" smtClean="0"/>
              <a:t>application systems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en-US" b="1" dirty="0"/>
              <a:t>When the system was rolled out</a:t>
            </a:r>
            <a:r>
              <a:rPr lang="en-US" b="1" dirty="0" smtClean="0"/>
              <a:t>,</a:t>
            </a:r>
            <a:r>
              <a:rPr lang="tr-TR" b="1" dirty="0" smtClean="0"/>
              <a:t> </a:t>
            </a:r>
            <a:r>
              <a:rPr lang="en-US" b="1" dirty="0" smtClean="0"/>
              <a:t>there </a:t>
            </a:r>
            <a:r>
              <a:rPr lang="en-US" b="1" dirty="0"/>
              <a:t>were numerous integration errors and frequent </a:t>
            </a:r>
            <a:r>
              <a:rPr lang="en-US" b="1" dirty="0" smtClean="0"/>
              <a:t>system</a:t>
            </a:r>
            <a:r>
              <a:rPr lang="tr-TR" b="1" dirty="0" smtClean="0"/>
              <a:t> </a:t>
            </a:r>
            <a:r>
              <a:rPr lang="en-US" b="1" dirty="0" smtClean="0"/>
              <a:t>breakdowns</a:t>
            </a:r>
            <a:endParaRPr lang="tr-TR" b="1" dirty="0" smtClean="0"/>
          </a:p>
          <a:p>
            <a:endParaRPr lang="tr-TR" dirty="0"/>
          </a:p>
          <a:p>
            <a:r>
              <a:rPr lang="en-US" b="1" dirty="0"/>
              <a:t>Subsequently, the system stabilized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was </a:t>
            </a:r>
            <a:r>
              <a:rPr lang="en-US" b="1" dirty="0"/>
              <a:t>gradually accepted by users</a:t>
            </a:r>
          </a:p>
        </p:txBody>
      </p:sp>
    </p:spTree>
    <p:extLst>
      <p:ext uri="{BB962C8B-B14F-4D97-AF65-F5344CB8AC3E}">
        <p14:creationId xmlns:p14="http://schemas.microsoft.com/office/powerpoint/2010/main" val="189916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8" y="1541930"/>
            <a:ext cx="7349660" cy="4873158"/>
          </a:xfrm>
        </p:spPr>
        <p:txBody>
          <a:bodyPr>
            <a:normAutofit/>
          </a:bodyPr>
          <a:lstStyle/>
          <a:p>
            <a:r>
              <a:rPr lang="en-US" dirty="0" smtClean="0"/>
              <a:t>Authors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en-US" dirty="0"/>
              <a:t>developed the measurement items for switching </a:t>
            </a:r>
            <a:r>
              <a:rPr lang="en-US" dirty="0" smtClean="0"/>
              <a:t>benefits</a:t>
            </a:r>
            <a:r>
              <a:rPr lang="tr-TR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the definition and by referring to the items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relative advantage</a:t>
            </a:r>
            <a:endParaRPr lang="tr-TR" dirty="0" smtClean="0"/>
          </a:p>
          <a:p>
            <a:r>
              <a:rPr lang="en-US" dirty="0"/>
              <a:t>The degree of resistance is considered to increase from </a:t>
            </a:r>
            <a:r>
              <a:rPr lang="en-US" dirty="0" smtClean="0"/>
              <a:t>covert</a:t>
            </a:r>
            <a:r>
              <a:rPr lang="tr-TR" dirty="0" smtClean="0"/>
              <a:t> </a:t>
            </a:r>
            <a:r>
              <a:rPr lang="en-US" dirty="0" smtClean="0"/>
              <a:t>passive to </a:t>
            </a:r>
            <a:r>
              <a:rPr lang="en-US" dirty="0"/>
              <a:t>overt </a:t>
            </a:r>
            <a:r>
              <a:rPr lang="en-US" dirty="0" smtClean="0"/>
              <a:t>active behaviors</a:t>
            </a:r>
            <a:endParaRPr lang="tr-TR" dirty="0" smtClean="0"/>
          </a:p>
          <a:p>
            <a:pPr lvl="1"/>
            <a:r>
              <a:rPr lang="en-US" b="1" dirty="0"/>
              <a:t>four items representing resistance </a:t>
            </a:r>
            <a:r>
              <a:rPr lang="en-US" b="1" dirty="0" smtClean="0"/>
              <a:t>behavior</a:t>
            </a:r>
            <a:r>
              <a:rPr lang="tr-TR" b="1" dirty="0" smtClean="0"/>
              <a:t>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/>
              <a:t>“not</a:t>
            </a:r>
            <a:r>
              <a:rPr lang="tr-TR" sz="1800" dirty="0" smtClean="0"/>
              <a:t> </a:t>
            </a:r>
            <a:r>
              <a:rPr lang="en-US" sz="1800" dirty="0" smtClean="0"/>
              <a:t>comply </a:t>
            </a:r>
            <a:r>
              <a:rPr lang="en-US" sz="1800" dirty="0"/>
              <a:t>with” (passive and covert</a:t>
            </a:r>
            <a:r>
              <a:rPr lang="en-US" sz="1800" dirty="0" smtClean="0"/>
              <a:t>),</a:t>
            </a:r>
            <a:r>
              <a:rPr lang="tr-TR" sz="1800" dirty="0" smtClean="0"/>
              <a:t>	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/>
              <a:t>“</a:t>
            </a:r>
            <a:r>
              <a:rPr lang="en-US" sz="1800" dirty="0"/>
              <a:t>not cooperate” (</a:t>
            </a:r>
            <a:r>
              <a:rPr lang="en-US" sz="1800" dirty="0" smtClean="0"/>
              <a:t>active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covert</a:t>
            </a:r>
            <a:r>
              <a:rPr lang="en-US" sz="1800" dirty="0" smtClean="0"/>
              <a:t>),</a:t>
            </a:r>
            <a:endParaRPr lang="tr-TR" sz="18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/>
              <a:t>“</a:t>
            </a:r>
            <a:r>
              <a:rPr lang="en-US" sz="1800" dirty="0"/>
              <a:t>do not agree” (passive and overt), </a:t>
            </a:r>
            <a:endParaRPr lang="tr-TR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/>
              <a:t>“</a:t>
            </a:r>
            <a:r>
              <a:rPr lang="en-US" sz="1800" dirty="0"/>
              <a:t>oppose</a:t>
            </a:r>
            <a:r>
              <a:rPr lang="en-US" sz="1800" dirty="0" smtClean="0"/>
              <a:t>”</a:t>
            </a:r>
            <a:r>
              <a:rPr lang="tr-TR" sz="1800" dirty="0" smtClean="0"/>
              <a:t> </a:t>
            </a:r>
            <a:r>
              <a:rPr lang="en-US" sz="1800" dirty="0" smtClean="0"/>
              <a:t>(</a:t>
            </a:r>
            <a:r>
              <a:rPr lang="en-US" sz="1800" dirty="0"/>
              <a:t>active and overt)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69466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9144000" cy="51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1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2634927"/>
            <a:ext cx="910590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245983"/>
            <a:ext cx="9156700" cy="653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895874"/>
            <a:ext cx="9042400" cy="17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4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6891339" cy="4499434"/>
          </a:xfrm>
        </p:spPr>
        <p:txBody>
          <a:bodyPr/>
          <a:lstStyle/>
          <a:p>
            <a:r>
              <a:rPr lang="en-US" dirty="0" smtClean="0"/>
              <a:t>Total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202 </a:t>
            </a:r>
            <a:r>
              <a:rPr lang="en-US" dirty="0" smtClean="0"/>
              <a:t>complete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valid responses (40.4 percent of response rate) </a:t>
            </a:r>
            <a:r>
              <a:rPr lang="en-US" dirty="0" smtClean="0"/>
              <a:t>were</a:t>
            </a:r>
            <a:r>
              <a:rPr lang="tr-TR" dirty="0" smtClean="0"/>
              <a:t> </a:t>
            </a:r>
            <a:r>
              <a:rPr lang="en-US" dirty="0" smtClean="0"/>
              <a:t>collected </a:t>
            </a:r>
            <a:r>
              <a:rPr lang="en-US" dirty="0"/>
              <a:t>across 10 business </a:t>
            </a:r>
            <a:r>
              <a:rPr lang="en-US" dirty="0" smtClean="0"/>
              <a:t>units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209"/>
          <a:stretch/>
        </p:blipFill>
        <p:spPr>
          <a:xfrm>
            <a:off x="0" y="2016016"/>
            <a:ext cx="9144000" cy="48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7" y="2877312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tr-TR" sz="4400" b="1" dirty="0" smtClean="0">
                <a:solidFill>
                  <a:schemeClr val="accent2">
                    <a:lumMod val="75000"/>
                  </a:schemeClr>
                </a:solidFill>
              </a:rPr>
              <a:t>Data Analysis &amp; </a:t>
            </a:r>
            <a:r>
              <a:rPr lang="tr-TR" sz="4400" b="1" dirty="0" err="1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9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1930"/>
            <a:ext cx="7835435" cy="4499434"/>
          </a:xfrm>
        </p:spPr>
        <p:txBody>
          <a:bodyPr/>
          <a:lstStyle/>
          <a:p>
            <a:r>
              <a:rPr lang="en-US" dirty="0"/>
              <a:t>To validate the survey instrument, </a:t>
            </a:r>
            <a:r>
              <a:rPr lang="en-US" dirty="0" smtClean="0"/>
              <a:t>authors have assessed </a:t>
            </a:r>
            <a:r>
              <a:rPr lang="en-US" dirty="0"/>
              <a:t>its </a:t>
            </a:r>
            <a:r>
              <a:rPr lang="en-US" dirty="0" smtClean="0"/>
              <a:t>convergent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discriminant </a:t>
            </a:r>
            <a:r>
              <a:rPr lang="en-US" dirty="0" smtClean="0"/>
              <a:t>validity</a:t>
            </a:r>
            <a:endParaRPr lang="tr-TR" dirty="0" smtClean="0"/>
          </a:p>
          <a:p>
            <a:pPr lvl="1"/>
            <a:r>
              <a:rPr lang="tr-TR" sz="1800" dirty="0" err="1" smtClean="0"/>
              <a:t>They</a:t>
            </a:r>
            <a:r>
              <a:rPr lang="en-US" sz="1800" dirty="0" smtClean="0"/>
              <a:t> </a:t>
            </a:r>
            <a:r>
              <a:rPr lang="en-US" sz="1800" dirty="0"/>
              <a:t>first performed </a:t>
            </a:r>
            <a:r>
              <a:rPr lang="en-US" sz="1800" dirty="0" smtClean="0"/>
              <a:t>confirmatory</a:t>
            </a:r>
            <a:r>
              <a:rPr lang="tr-TR" sz="1800" dirty="0" smtClean="0"/>
              <a:t> </a:t>
            </a:r>
            <a:r>
              <a:rPr lang="en-US" sz="1800" dirty="0" smtClean="0"/>
              <a:t>factor </a:t>
            </a:r>
            <a:r>
              <a:rPr lang="en-US" sz="1800" dirty="0"/>
              <a:t>analysis (CFA) using </a:t>
            </a:r>
            <a:r>
              <a:rPr lang="en-US" sz="1800" dirty="0" smtClean="0"/>
              <a:t>LISREL</a:t>
            </a:r>
            <a:endParaRPr lang="tr-TR" sz="1800" dirty="0" smtClean="0"/>
          </a:p>
          <a:p>
            <a:pPr lvl="1"/>
            <a:r>
              <a:rPr lang="tr-TR" sz="1800" dirty="0" err="1" smtClean="0"/>
              <a:t>Then</a:t>
            </a:r>
            <a:r>
              <a:rPr lang="tr-TR" sz="1800" dirty="0" smtClean="0"/>
              <a:t>, </a:t>
            </a:r>
            <a:r>
              <a:rPr lang="tr-TR" sz="1800" dirty="0" err="1" smtClean="0"/>
              <a:t>they</a:t>
            </a:r>
            <a:r>
              <a:rPr lang="tr-TR" sz="1800" dirty="0" smtClean="0"/>
              <a:t> </a:t>
            </a:r>
            <a:r>
              <a:rPr lang="en-US" sz="1800" dirty="0"/>
              <a:t>assessed the discriminant validity of the </a:t>
            </a:r>
            <a:r>
              <a:rPr lang="en-US" sz="1800" dirty="0" smtClean="0"/>
              <a:t>measurement</a:t>
            </a:r>
            <a:r>
              <a:rPr lang="tr-TR" sz="1800" dirty="0" smtClean="0"/>
              <a:t> </a:t>
            </a:r>
            <a:r>
              <a:rPr lang="en-US" sz="1800" dirty="0" smtClean="0"/>
              <a:t>model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3818"/>
            <a:ext cx="9144000" cy="27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5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Hyphothesis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establishing the validity of the measurement instrument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en-US" dirty="0" smtClean="0"/>
              <a:t> </a:t>
            </a:r>
            <a:r>
              <a:rPr lang="en-US" dirty="0"/>
              <a:t>examined the structural model using LISREL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55"/>
          <a:stretch/>
        </p:blipFill>
        <p:spPr>
          <a:xfrm>
            <a:off x="968199" y="2310522"/>
            <a:ext cx="6367918" cy="4381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07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3568"/>
            <a:ext cx="6347713" cy="1320800"/>
          </a:xfrm>
        </p:spPr>
        <p:txBody>
          <a:bodyPr/>
          <a:lstStyle/>
          <a:p>
            <a:r>
              <a:rPr lang="tr-TR" dirty="0" err="1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69264"/>
            <a:ext cx="6347714" cy="565099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</a:t>
            </a:r>
            <a:r>
              <a:rPr lang="tr-TR" dirty="0" smtClean="0"/>
              <a:t>he</a:t>
            </a:r>
            <a:r>
              <a:rPr lang="en-US" dirty="0" err="1" smtClean="0"/>
              <a:t>oretical</a:t>
            </a:r>
            <a:r>
              <a:rPr lang="en-US" dirty="0" smtClean="0"/>
              <a:t> Background &amp; Framework</a:t>
            </a:r>
          </a:p>
          <a:p>
            <a:pPr lvl="1"/>
            <a:r>
              <a:rPr lang="en-US" dirty="0" smtClean="0"/>
              <a:t>Technology acceptance </a:t>
            </a:r>
          </a:p>
          <a:p>
            <a:pPr lvl="1"/>
            <a:r>
              <a:rPr lang="en-US" dirty="0" smtClean="0"/>
              <a:t>User </a:t>
            </a:r>
            <a:r>
              <a:rPr lang="tr-TR" dirty="0" err="1" smtClean="0"/>
              <a:t>Resistance</a:t>
            </a:r>
            <a:endParaRPr lang="tr-TR" dirty="0" smtClean="0"/>
          </a:p>
          <a:p>
            <a:pPr lvl="1"/>
            <a:r>
              <a:rPr lang="tr-TR" dirty="0" err="1" smtClean="0"/>
              <a:t>Status</a:t>
            </a:r>
            <a:r>
              <a:rPr lang="tr-TR" dirty="0" smtClean="0"/>
              <a:t> </a:t>
            </a:r>
            <a:r>
              <a:rPr lang="tr-TR" dirty="0" err="1" smtClean="0"/>
              <a:t>Quo</a:t>
            </a:r>
            <a:r>
              <a:rPr lang="tr-TR" dirty="0" smtClean="0"/>
              <a:t> </a:t>
            </a:r>
            <a:r>
              <a:rPr lang="tr-TR" dirty="0" err="1" smtClean="0"/>
              <a:t>Bias</a:t>
            </a:r>
            <a:r>
              <a:rPr lang="tr-TR" dirty="0" smtClean="0"/>
              <a:t> </a:t>
            </a:r>
            <a:r>
              <a:rPr lang="tr-TR" dirty="0" err="1" smtClean="0"/>
              <a:t>Theory</a:t>
            </a:r>
            <a:endParaRPr lang="tr-TR" dirty="0" smtClean="0"/>
          </a:p>
          <a:p>
            <a:pPr lvl="1"/>
            <a:r>
              <a:rPr lang="tr-TR" dirty="0" err="1" smtClean="0"/>
              <a:t>Integrative</a:t>
            </a:r>
            <a:r>
              <a:rPr lang="tr-TR" dirty="0" smtClean="0"/>
              <a:t> Framework</a:t>
            </a:r>
          </a:p>
          <a:p>
            <a:r>
              <a:rPr lang="tr-TR" dirty="0" smtClean="0"/>
              <a:t>Model </a:t>
            </a:r>
            <a:r>
              <a:rPr lang="tr-TR" dirty="0" err="1" smtClean="0"/>
              <a:t>Hypotheses</a:t>
            </a:r>
            <a:endParaRPr lang="tr-TR" dirty="0" smtClean="0"/>
          </a:p>
          <a:p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Methodology</a:t>
            </a:r>
            <a:endParaRPr lang="tr-TR" dirty="0" smtClean="0"/>
          </a:p>
          <a:p>
            <a:pPr lvl="1"/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System</a:t>
            </a:r>
            <a:endParaRPr lang="tr-TR" dirty="0" smtClean="0"/>
          </a:p>
          <a:p>
            <a:pPr lvl="1"/>
            <a:r>
              <a:rPr lang="tr-TR" dirty="0" err="1" smtClean="0"/>
              <a:t>Instrument</a:t>
            </a:r>
            <a:r>
              <a:rPr lang="tr-TR" dirty="0" smtClean="0"/>
              <a:t> Development</a:t>
            </a:r>
          </a:p>
          <a:p>
            <a:pPr lvl="1"/>
            <a:r>
              <a:rPr lang="tr-TR" dirty="0" smtClean="0"/>
              <a:t>Data </a:t>
            </a:r>
            <a:r>
              <a:rPr lang="tr-TR" dirty="0" err="1" smtClean="0"/>
              <a:t>collection</a:t>
            </a:r>
            <a:endParaRPr lang="tr-TR" dirty="0" smtClean="0"/>
          </a:p>
          <a:p>
            <a:r>
              <a:rPr lang="en-US" dirty="0"/>
              <a:t>Data Analysis and Results</a:t>
            </a:r>
          </a:p>
          <a:p>
            <a:r>
              <a:rPr lang="tr-TR" dirty="0" err="1" smtClean="0"/>
              <a:t>Discussion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Implications</a:t>
            </a:r>
            <a:endParaRPr lang="tr-TR" dirty="0" smtClean="0"/>
          </a:p>
          <a:p>
            <a:r>
              <a:rPr lang="tr-TR" dirty="0" err="1" smtClean="0"/>
              <a:t>conclusion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9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7" y="2877312"/>
            <a:ext cx="6347713" cy="1320800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 err="1">
                <a:solidFill>
                  <a:schemeClr val="accent2">
                    <a:lumMod val="75000"/>
                  </a:schemeClr>
                </a:solidFill>
              </a:rPr>
              <a:t>Discussion</a:t>
            </a:r>
            <a:r>
              <a:rPr lang="tr-TR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4400" b="1" dirty="0" smtClean="0">
                <a:solidFill>
                  <a:schemeClr val="accent2">
                    <a:lumMod val="75000"/>
                  </a:schemeClr>
                </a:solidFill>
              </a:rPr>
              <a:t>&amp; </a:t>
            </a:r>
            <a:r>
              <a:rPr lang="tr-TR" sz="4400" b="1" dirty="0" err="1">
                <a:solidFill>
                  <a:schemeClr val="accent2">
                    <a:lumMod val="75000"/>
                  </a:schemeClr>
                </a:solidFill>
              </a:rPr>
              <a:t>Implications</a:t>
            </a:r>
            <a:endParaRPr lang="tr-TR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7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Discussion</a:t>
            </a:r>
            <a:r>
              <a:rPr lang="tr-TR" dirty="0" smtClean="0"/>
              <a:t> of </a:t>
            </a:r>
            <a:r>
              <a:rPr lang="tr-TR" dirty="0" err="1" smtClean="0"/>
              <a:t>Findings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significant findings from this </a:t>
            </a:r>
            <a:r>
              <a:rPr lang="en-US" dirty="0" smtClean="0"/>
              <a:t>study</a:t>
            </a:r>
            <a:r>
              <a:rPr lang="tr-T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proved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switching </a:t>
            </a:r>
            <a:r>
              <a:rPr lang="en-US" dirty="0"/>
              <a:t>costs increase user resistance </a:t>
            </a:r>
            <a:r>
              <a:rPr lang="en-US" dirty="0" smtClean="0"/>
              <a:t>both</a:t>
            </a:r>
            <a:r>
              <a:rPr lang="tr-TR" dirty="0" smtClean="0"/>
              <a:t> </a:t>
            </a:r>
            <a:r>
              <a:rPr lang="en-US" dirty="0" smtClean="0"/>
              <a:t>directly </a:t>
            </a:r>
            <a:r>
              <a:rPr lang="en-US" dirty="0"/>
              <a:t>and indirectly through their effect on perceived </a:t>
            </a:r>
            <a:r>
              <a:rPr lang="en-US" dirty="0" smtClean="0"/>
              <a:t>value</a:t>
            </a:r>
            <a:endParaRPr lang="tr-TR" dirty="0" smtClean="0"/>
          </a:p>
          <a:p>
            <a:pPr marL="800100" lvl="1" indent="-342900">
              <a:buFont typeface="+mj-lt"/>
              <a:buAutoNum type="arabicPeriod"/>
            </a:pP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showed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colleague </a:t>
            </a:r>
            <a:r>
              <a:rPr lang="en-US" dirty="0"/>
              <a:t>opinion toward change </a:t>
            </a:r>
            <a:r>
              <a:rPr lang="en-US" dirty="0" smtClean="0"/>
              <a:t>reduces</a:t>
            </a:r>
            <a:r>
              <a:rPr lang="tr-TR" dirty="0" smtClean="0"/>
              <a:t> </a:t>
            </a:r>
            <a:r>
              <a:rPr lang="en-US" dirty="0" smtClean="0"/>
              <a:t>switching </a:t>
            </a:r>
            <a:r>
              <a:rPr lang="en-US" dirty="0"/>
              <a:t>costs and increases switching </a:t>
            </a:r>
            <a:r>
              <a:rPr lang="en-US" dirty="0" smtClean="0"/>
              <a:t>bene</a:t>
            </a:r>
            <a:r>
              <a:rPr lang="tr-TR" dirty="0" err="1" smtClean="0"/>
              <a:t>fits</a:t>
            </a:r>
            <a:endParaRPr lang="tr-TR" dirty="0" smtClean="0"/>
          </a:p>
          <a:p>
            <a:pPr marL="800100" lvl="1" indent="-342900">
              <a:buFont typeface="+mj-lt"/>
              <a:buAutoNum type="arabicPeriod"/>
            </a:pPr>
            <a:endParaRPr lang="tr-TR" dirty="0"/>
          </a:p>
          <a:p>
            <a:pPr indent="-285750"/>
            <a:r>
              <a:rPr lang="en-US" dirty="0"/>
              <a:t>However, the model has three insignificant </a:t>
            </a:r>
            <a:r>
              <a:rPr lang="en-US" dirty="0" smtClean="0"/>
              <a:t>relationships</a:t>
            </a:r>
            <a:r>
              <a:rPr lang="tr-T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 smtClean="0"/>
              <a:t>S</a:t>
            </a:r>
            <a:r>
              <a:rPr lang="en-US" dirty="0" smtClean="0"/>
              <a:t>elf-efficacy </a:t>
            </a:r>
            <a:r>
              <a:rPr lang="en-US" dirty="0"/>
              <a:t>for change has no direct impact on </a:t>
            </a:r>
            <a:r>
              <a:rPr lang="en-US" dirty="0" smtClean="0"/>
              <a:t>user</a:t>
            </a:r>
            <a:r>
              <a:rPr lang="tr-TR" dirty="0" smtClean="0"/>
              <a:t> </a:t>
            </a:r>
            <a:r>
              <a:rPr lang="en-US" dirty="0" smtClean="0"/>
              <a:t>resistance</a:t>
            </a:r>
            <a:endParaRPr lang="tr-TR" dirty="0" smtClean="0"/>
          </a:p>
          <a:p>
            <a:pPr marL="800100" lvl="1" indent="-342900">
              <a:buFont typeface="+mj-lt"/>
              <a:buAutoNum type="arabicPeriod"/>
            </a:pP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found </a:t>
            </a:r>
            <a:r>
              <a:rPr lang="en-US" dirty="0"/>
              <a:t>that organizational support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change </a:t>
            </a:r>
            <a:r>
              <a:rPr lang="en-US" dirty="0"/>
              <a:t>has no effect on switching costs, but reduces </a:t>
            </a:r>
            <a:r>
              <a:rPr lang="en-US" dirty="0" smtClean="0"/>
              <a:t>user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directly</a:t>
            </a:r>
            <a:endParaRPr lang="tr-T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Colleague </a:t>
            </a:r>
            <a:r>
              <a:rPr lang="en-US" dirty="0"/>
              <a:t>opinion has no direct impact on user resistance</a:t>
            </a:r>
          </a:p>
        </p:txBody>
      </p:sp>
    </p:spTree>
    <p:extLst>
      <p:ext uri="{BB962C8B-B14F-4D97-AF65-F5344CB8AC3E}">
        <p14:creationId xmlns:p14="http://schemas.microsoft.com/office/powerpoint/2010/main" val="30426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offers several implications and contributions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theory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marL="800100" lvl="1" indent="-342900">
              <a:buFont typeface="+mj-lt"/>
              <a:buAutoNum type="arabicPeriod"/>
            </a:pPr>
            <a:r>
              <a:rPr lang="tr-TR" sz="1800" dirty="0" err="1" smtClean="0"/>
              <a:t>It</a:t>
            </a:r>
            <a:r>
              <a:rPr lang="tr-TR" sz="1800" dirty="0" smtClean="0"/>
              <a:t> </a:t>
            </a:r>
            <a:r>
              <a:rPr lang="en-US" sz="1800" dirty="0" err="1" smtClean="0"/>
              <a:t>combin</a:t>
            </a:r>
            <a:r>
              <a:rPr lang="tr-TR" sz="1800" dirty="0" smtClean="0"/>
              <a:t>es</a:t>
            </a:r>
            <a:r>
              <a:rPr lang="en-US" sz="1800" dirty="0" smtClean="0"/>
              <a:t> technology</a:t>
            </a:r>
            <a:r>
              <a:rPr lang="tr-TR" sz="1800" dirty="0" smtClean="0"/>
              <a:t> </a:t>
            </a:r>
            <a:r>
              <a:rPr lang="en-US" sz="1800" dirty="0" smtClean="0"/>
              <a:t>acceptance </a:t>
            </a:r>
            <a:r>
              <a:rPr lang="en-US" sz="1800" dirty="0"/>
              <a:t>and resistance theories to examine how </a:t>
            </a:r>
            <a:r>
              <a:rPr lang="en-US" sz="1800" dirty="0" smtClean="0"/>
              <a:t>users</a:t>
            </a:r>
            <a:r>
              <a:rPr lang="tr-TR" sz="1800" dirty="0" smtClean="0"/>
              <a:t> </a:t>
            </a:r>
            <a:r>
              <a:rPr lang="en-US" sz="1800" dirty="0" smtClean="0"/>
              <a:t>assess </a:t>
            </a:r>
            <a:r>
              <a:rPr lang="en-US" sz="1800" dirty="0"/>
              <a:t>overall change related to a new </a:t>
            </a:r>
            <a:r>
              <a:rPr lang="en-US" sz="1800" dirty="0" smtClean="0"/>
              <a:t>IS</a:t>
            </a:r>
            <a:endParaRPr lang="tr-T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Combin</a:t>
            </a:r>
            <a:r>
              <a:rPr lang="tr-TR" sz="1800" dirty="0" smtClean="0"/>
              <a:t>es t</a:t>
            </a:r>
            <a:r>
              <a:rPr lang="en-US" sz="1800" dirty="0" err="1" smtClean="0"/>
              <a:t>echnology</a:t>
            </a:r>
            <a:r>
              <a:rPr lang="en-US" sz="1800" dirty="0" smtClean="0"/>
              <a:t> </a:t>
            </a:r>
            <a:r>
              <a:rPr lang="en-US" sz="1800" dirty="0"/>
              <a:t>acceptance </a:t>
            </a:r>
            <a:r>
              <a:rPr lang="en-US" sz="1800" dirty="0" smtClean="0"/>
              <a:t>and</a:t>
            </a:r>
            <a:r>
              <a:rPr lang="tr-TR" sz="1800" dirty="0" smtClean="0"/>
              <a:t> </a:t>
            </a:r>
            <a:r>
              <a:rPr lang="en-US" sz="1800" dirty="0" smtClean="0"/>
              <a:t>user </a:t>
            </a:r>
            <a:r>
              <a:rPr lang="en-US" sz="1800" dirty="0"/>
              <a:t>resistance theories along with the status quo bias </a:t>
            </a:r>
            <a:r>
              <a:rPr lang="en-US" sz="1800" dirty="0" smtClean="0"/>
              <a:t>theory</a:t>
            </a:r>
            <a:endParaRPr lang="tr-T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tr-TR" sz="1800" dirty="0" smtClean="0"/>
              <a:t>Has a </a:t>
            </a:r>
            <a:r>
              <a:rPr lang="en-US" sz="1800" dirty="0" smtClean="0"/>
              <a:t>theoretical </a:t>
            </a:r>
            <a:r>
              <a:rPr lang="en-US" sz="1800" dirty="0"/>
              <a:t>implication in terms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status </a:t>
            </a:r>
            <a:r>
              <a:rPr lang="en-US" sz="1800" dirty="0"/>
              <a:t>quo bias theory</a:t>
            </a:r>
          </a:p>
        </p:txBody>
      </p:sp>
    </p:spTree>
    <p:extLst>
      <p:ext uri="{BB962C8B-B14F-4D97-AF65-F5344CB8AC3E}">
        <p14:creationId xmlns:p14="http://schemas.microsoft.com/office/powerpoint/2010/main" val="241278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Practical</a:t>
            </a:r>
            <a:r>
              <a:rPr lang="en-US" dirty="0" smtClean="0"/>
              <a:t> </a:t>
            </a:r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</a:t>
            </a:r>
            <a:r>
              <a:rPr lang="en-US" dirty="0" smtClean="0"/>
              <a:t>offer </a:t>
            </a:r>
            <a:r>
              <a:rPr lang="en-US" dirty="0"/>
              <a:t>suggestions to </a:t>
            </a:r>
            <a:r>
              <a:rPr lang="en-US" dirty="0" smtClean="0"/>
              <a:t>management</a:t>
            </a:r>
            <a:r>
              <a:rPr lang="tr-TR" dirty="0" smtClean="0"/>
              <a:t> </a:t>
            </a:r>
            <a:r>
              <a:rPr lang="en-US" dirty="0" smtClean="0"/>
              <a:t>about </a:t>
            </a:r>
            <a:r>
              <a:rPr lang="en-US" dirty="0"/>
              <a:t>how to alleviate user resistance in IS </a:t>
            </a:r>
            <a:r>
              <a:rPr lang="en-US" dirty="0" smtClean="0"/>
              <a:t>implementation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Management </a:t>
            </a:r>
            <a:r>
              <a:rPr lang="en-US" sz="1800" dirty="0"/>
              <a:t>should be aware of the critical effect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switching </a:t>
            </a:r>
            <a:r>
              <a:rPr lang="en-US" sz="1800" dirty="0"/>
              <a:t>costs on user </a:t>
            </a:r>
            <a:r>
              <a:rPr lang="en-US" sz="1800" dirty="0" smtClean="0"/>
              <a:t>resistance</a:t>
            </a:r>
            <a:endParaRPr lang="tr-T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Management</a:t>
            </a:r>
            <a:r>
              <a:rPr lang="tr-TR" sz="1800" dirty="0" smtClean="0"/>
              <a:t> </a:t>
            </a:r>
            <a:r>
              <a:rPr lang="en-US" sz="1800" dirty="0" smtClean="0"/>
              <a:t>should </a:t>
            </a:r>
            <a:r>
              <a:rPr lang="en-US" sz="1800" dirty="0"/>
              <a:t>aim to increase the </a:t>
            </a:r>
            <a:r>
              <a:rPr lang="en-US" sz="1800" dirty="0" smtClean="0"/>
              <a:t>perceived</a:t>
            </a:r>
            <a:r>
              <a:rPr lang="tr-TR" sz="1800" dirty="0" smtClean="0"/>
              <a:t> </a:t>
            </a:r>
            <a:r>
              <a:rPr lang="en-US" sz="1800" dirty="0" smtClean="0"/>
              <a:t>value </a:t>
            </a:r>
            <a:r>
              <a:rPr lang="en-US" sz="1800" dirty="0"/>
              <a:t>of change and organizational support for change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reduce </a:t>
            </a:r>
            <a:r>
              <a:rPr lang="en-US" sz="1800" dirty="0"/>
              <a:t>user </a:t>
            </a:r>
            <a:r>
              <a:rPr lang="en-US" sz="1800" dirty="0" smtClean="0"/>
              <a:t>resistance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896850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study develops a theoretical model for user resistance </a:t>
            </a:r>
            <a:r>
              <a:rPr lang="en-US" dirty="0" smtClean="0"/>
              <a:t>by</a:t>
            </a:r>
            <a:r>
              <a:rPr lang="tr-TR" dirty="0" smtClean="0"/>
              <a:t>:</a:t>
            </a:r>
          </a:p>
          <a:p>
            <a:pPr lvl="1"/>
            <a:r>
              <a:rPr lang="tr-TR" sz="1800" dirty="0"/>
              <a:t>C</a:t>
            </a:r>
            <a:r>
              <a:rPr lang="en-US" sz="1800" dirty="0" err="1" smtClean="0"/>
              <a:t>ombining</a:t>
            </a:r>
            <a:r>
              <a:rPr lang="en-US" sz="1800" dirty="0" smtClean="0"/>
              <a:t> </a:t>
            </a:r>
            <a:r>
              <a:rPr lang="en-US" sz="1800" dirty="0"/>
              <a:t>technology acceptance and user resistance </a:t>
            </a:r>
            <a:r>
              <a:rPr lang="en-US" sz="1800" dirty="0" smtClean="0"/>
              <a:t>theories</a:t>
            </a:r>
            <a:endParaRPr lang="tr-TR" sz="1800" dirty="0" smtClean="0"/>
          </a:p>
          <a:p>
            <a:pPr lvl="1"/>
            <a:r>
              <a:rPr lang="tr-TR" sz="1800" dirty="0" smtClean="0"/>
              <a:t>B</a:t>
            </a:r>
            <a:r>
              <a:rPr lang="en-US" sz="1800" dirty="0" smtClean="0"/>
              <a:t>ringing </a:t>
            </a:r>
            <a:r>
              <a:rPr lang="en-US" sz="1800" dirty="0"/>
              <a:t>the status quo bias perspective to the </a:t>
            </a:r>
            <a:r>
              <a:rPr lang="en-US" sz="1800" dirty="0" smtClean="0"/>
              <a:t>forefront</a:t>
            </a:r>
            <a:endParaRPr lang="tr-TR" sz="1800" dirty="0" smtClean="0"/>
          </a:p>
          <a:p>
            <a:r>
              <a:rPr lang="tr-TR" dirty="0" smtClean="0"/>
              <a:t>H</a:t>
            </a:r>
            <a:r>
              <a:rPr lang="en-US" dirty="0" err="1" smtClean="0"/>
              <a:t>ighlights</a:t>
            </a:r>
            <a:r>
              <a:rPr lang="en-US" dirty="0" smtClean="0"/>
              <a:t> </a:t>
            </a:r>
            <a:r>
              <a:rPr lang="en-US" dirty="0"/>
              <a:t>the significance of switching costs 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key </a:t>
            </a:r>
            <a:r>
              <a:rPr lang="en-US" dirty="0"/>
              <a:t>determinant of user </a:t>
            </a:r>
            <a:r>
              <a:rPr lang="en-US" dirty="0" smtClean="0"/>
              <a:t>resistance</a:t>
            </a:r>
            <a:endParaRPr lang="tr-TR" dirty="0" smtClean="0"/>
          </a:p>
          <a:p>
            <a:r>
              <a:rPr lang="tr-TR" dirty="0" err="1" smtClean="0"/>
              <a:t>Identifies</a:t>
            </a:r>
            <a:r>
              <a:rPr lang="tr-TR" dirty="0" smtClean="0"/>
              <a:t> </a:t>
            </a:r>
            <a:r>
              <a:rPr lang="en-US" dirty="0" smtClean="0"/>
              <a:t>colleague</a:t>
            </a:r>
            <a:r>
              <a:rPr lang="tr-TR" dirty="0" smtClean="0"/>
              <a:t> </a:t>
            </a:r>
            <a:r>
              <a:rPr lang="en-US" dirty="0" smtClean="0"/>
              <a:t>opinion </a:t>
            </a:r>
            <a:r>
              <a:rPr lang="en-US" dirty="0"/>
              <a:t>and self-efficacy for change as antecedents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reduce </a:t>
            </a:r>
            <a:r>
              <a:rPr lang="en-US" dirty="0"/>
              <a:t>switching costs</a:t>
            </a:r>
            <a:r>
              <a:rPr lang="tr-TR" dirty="0" smtClean="0"/>
              <a:t>  </a:t>
            </a:r>
          </a:p>
          <a:p>
            <a:r>
              <a:rPr lang="en-US" dirty="0"/>
              <a:t>The findings offer organizations suggestions for </a:t>
            </a:r>
            <a:r>
              <a:rPr lang="en-US" dirty="0" smtClean="0"/>
              <a:t>managing</a:t>
            </a:r>
            <a:r>
              <a:rPr lang="tr-TR" dirty="0" smtClean="0"/>
              <a:t> </a:t>
            </a:r>
            <a:r>
              <a:rPr lang="en-US" dirty="0" smtClean="0"/>
              <a:t>user </a:t>
            </a:r>
            <a:r>
              <a:rPr lang="en-US" dirty="0"/>
              <a:t>resistance with the aim of mitigating the failure of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implementations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90843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499" y="2781300"/>
            <a:ext cx="6347713" cy="13208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r>
              <a:rPr lang="tr-T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978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1601"/>
            <a:ext cx="6929438" cy="4900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response to the changes, </a:t>
            </a:r>
            <a:r>
              <a:rPr lang="en-US" dirty="0" smtClean="0"/>
              <a:t>users</a:t>
            </a:r>
            <a:r>
              <a:rPr lang="tr-TR" dirty="0" smtClean="0"/>
              <a:t> </a:t>
            </a:r>
            <a:r>
              <a:rPr lang="en-US" dirty="0" smtClean="0"/>
              <a:t>may </a:t>
            </a:r>
            <a:r>
              <a:rPr lang="en-US" dirty="0"/>
              <a:t>resist the new IS and cause delays in the project </a:t>
            </a:r>
            <a:r>
              <a:rPr lang="en-US" dirty="0" smtClean="0"/>
              <a:t>duration</a:t>
            </a:r>
            <a:r>
              <a:rPr lang="tr-TR" dirty="0" smtClean="0"/>
              <a:t> </a:t>
            </a:r>
            <a:r>
              <a:rPr lang="en-US" dirty="0" smtClean="0"/>
              <a:t>budget </a:t>
            </a:r>
            <a:r>
              <a:rPr lang="en-US" dirty="0"/>
              <a:t>overruns, and underutilization of the new </a:t>
            </a:r>
            <a:r>
              <a:rPr lang="en-US" dirty="0" smtClean="0"/>
              <a:t>system</a:t>
            </a:r>
            <a:endParaRPr lang="tr-TR" dirty="0" smtClean="0"/>
          </a:p>
          <a:p>
            <a:r>
              <a:rPr lang="tr-TR" dirty="0" smtClean="0"/>
              <a:t>O</a:t>
            </a:r>
            <a:r>
              <a:rPr lang="en-US" dirty="0" err="1" smtClean="0"/>
              <a:t>bjective</a:t>
            </a:r>
            <a:r>
              <a:rPr lang="en-US" dirty="0" smtClean="0"/>
              <a:t> </a:t>
            </a:r>
            <a:r>
              <a:rPr lang="en-US" dirty="0"/>
              <a:t>of this study is to derive and </a:t>
            </a:r>
            <a:r>
              <a:rPr lang="en-US" dirty="0" smtClean="0"/>
              <a:t>empirically</a:t>
            </a:r>
            <a:r>
              <a:rPr lang="tr-TR" dirty="0" smtClean="0"/>
              <a:t> </a:t>
            </a:r>
            <a:r>
              <a:rPr lang="en-US" dirty="0" smtClean="0"/>
              <a:t>test </a:t>
            </a:r>
            <a:r>
              <a:rPr lang="en-US" dirty="0"/>
              <a:t>a theoretically grounded model of such factors leading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user resistance</a:t>
            </a:r>
            <a:endParaRPr lang="tr-TR" dirty="0" smtClean="0"/>
          </a:p>
          <a:p>
            <a:pPr lvl="1"/>
            <a:r>
              <a:rPr lang="tr-TR" dirty="0" err="1" smtClean="0"/>
              <a:t>Focus</a:t>
            </a:r>
            <a:r>
              <a:rPr lang="tr-TR" dirty="0" smtClean="0"/>
              <a:t>: </a:t>
            </a:r>
            <a:r>
              <a:rPr lang="en-US" dirty="0"/>
              <a:t>pre-implementation </a:t>
            </a:r>
            <a:r>
              <a:rPr lang="en-US" dirty="0" smtClean="0"/>
              <a:t>stage</a:t>
            </a:r>
            <a:endParaRPr lang="tr-TR" dirty="0" smtClean="0"/>
          </a:p>
          <a:p>
            <a:r>
              <a:rPr lang="en-US" dirty="0" smtClean="0"/>
              <a:t>Authors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 </a:t>
            </a:r>
            <a:r>
              <a:rPr lang="en-US" dirty="0"/>
              <a:t>the concept of </a:t>
            </a:r>
            <a:r>
              <a:rPr lang="en-US" dirty="0" smtClean="0"/>
              <a:t>status</a:t>
            </a:r>
            <a:r>
              <a:rPr lang="tr-TR" dirty="0" smtClean="0"/>
              <a:t> </a:t>
            </a:r>
            <a:r>
              <a:rPr lang="en-US" dirty="0" smtClean="0"/>
              <a:t>quo bias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explanation </a:t>
            </a:r>
            <a:r>
              <a:rPr lang="en-US" dirty="0"/>
              <a:t>of user decision </a:t>
            </a:r>
            <a:r>
              <a:rPr lang="en-US" dirty="0" smtClean="0"/>
              <a:t>making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Aims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To advance </a:t>
            </a:r>
            <a:r>
              <a:rPr lang="en-US" dirty="0"/>
              <a:t>the theoretical </a:t>
            </a:r>
            <a:r>
              <a:rPr lang="en-US" dirty="0" smtClean="0"/>
              <a:t>understanding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user resistance to new IS implementations </a:t>
            </a:r>
            <a:endParaRPr lang="tr-TR" dirty="0" smtClean="0"/>
          </a:p>
          <a:p>
            <a:pPr lvl="1"/>
            <a:r>
              <a:rPr lang="en-US" dirty="0" smtClean="0"/>
              <a:t>To offer </a:t>
            </a:r>
            <a:r>
              <a:rPr lang="en-US" dirty="0"/>
              <a:t>organizations practical insights for managing </a:t>
            </a:r>
            <a:r>
              <a:rPr lang="en-US" dirty="0" smtClean="0"/>
              <a:t>user</a:t>
            </a:r>
            <a:r>
              <a:rPr lang="tr-TR" dirty="0" smtClean="0"/>
              <a:t> </a:t>
            </a:r>
            <a:r>
              <a:rPr lang="en-US" dirty="0" smtClean="0"/>
              <a:t>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2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7" y="2877312"/>
            <a:ext cx="6347713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he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</a:rPr>
              <a:t>oretical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Background &amp; Framework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8300" y="41981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Technology acceptance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tr-TR" dirty="0" err="1"/>
              <a:t>Resistance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Status</a:t>
            </a:r>
            <a:r>
              <a:rPr lang="tr-TR" dirty="0"/>
              <a:t> </a:t>
            </a:r>
            <a:r>
              <a:rPr lang="tr-TR" dirty="0" err="1"/>
              <a:t>Quo</a:t>
            </a:r>
            <a:r>
              <a:rPr lang="tr-TR" dirty="0"/>
              <a:t> </a:t>
            </a:r>
            <a:r>
              <a:rPr lang="tr-TR" dirty="0" err="1"/>
              <a:t>Bias</a:t>
            </a:r>
            <a:r>
              <a:rPr lang="tr-TR" dirty="0"/>
              <a:t> </a:t>
            </a:r>
            <a:r>
              <a:rPr lang="tr-TR" dirty="0" err="1"/>
              <a:t>Theory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Integrative</a:t>
            </a:r>
            <a:r>
              <a:rPr lang="tr-TR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11763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acceptance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information system is implemented, users </a:t>
            </a:r>
            <a:r>
              <a:rPr lang="en-US" dirty="0" smtClean="0"/>
              <a:t>may</a:t>
            </a:r>
            <a:r>
              <a:rPr lang="tr-TR" dirty="0" smtClean="0"/>
              <a:t> </a:t>
            </a:r>
            <a:r>
              <a:rPr lang="en-US" dirty="0" smtClean="0"/>
              <a:t>decide </a:t>
            </a:r>
            <a:r>
              <a:rPr lang="en-US" b="1" dirty="0"/>
              <a:t>to </a:t>
            </a:r>
            <a:r>
              <a:rPr lang="en-US" b="1" dirty="0" smtClean="0"/>
              <a:t>adopt </a:t>
            </a:r>
            <a:r>
              <a:rPr lang="en-US" b="1" dirty="0"/>
              <a:t>or resist it</a:t>
            </a:r>
            <a:r>
              <a:rPr lang="en-US" dirty="0"/>
              <a:t> based on the evaluation of </a:t>
            </a:r>
            <a:r>
              <a:rPr lang="en-US" dirty="0" smtClean="0"/>
              <a:t>change</a:t>
            </a:r>
            <a:r>
              <a:rPr lang="tr-TR" dirty="0" smtClean="0"/>
              <a:t> </a:t>
            </a:r>
            <a:r>
              <a:rPr lang="en-US" dirty="0"/>
              <a:t>associated with the </a:t>
            </a:r>
            <a:r>
              <a:rPr lang="en-US" dirty="0" smtClean="0"/>
              <a:t>system</a:t>
            </a:r>
            <a:endParaRPr lang="tr-TR" dirty="0" smtClean="0"/>
          </a:p>
          <a:p>
            <a:pPr lvl="1"/>
            <a:r>
              <a:rPr lang="en-US" dirty="0"/>
              <a:t>For this reason, </a:t>
            </a:r>
            <a:r>
              <a:rPr lang="en-US" dirty="0" smtClean="0"/>
              <a:t>authors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leveraged</a:t>
            </a:r>
            <a:r>
              <a:rPr lang="tr-TR" dirty="0" smtClean="0"/>
              <a:t> </a:t>
            </a:r>
            <a:r>
              <a:rPr lang="en-US" dirty="0" smtClean="0"/>
              <a:t>the technology</a:t>
            </a:r>
            <a:r>
              <a:rPr lang="tr-TR" dirty="0" smtClean="0"/>
              <a:t> </a:t>
            </a:r>
            <a:r>
              <a:rPr lang="en-US" dirty="0" smtClean="0"/>
              <a:t>acceptance </a:t>
            </a:r>
            <a:r>
              <a:rPr lang="en-US" dirty="0"/>
              <a:t>literature in examining user </a:t>
            </a:r>
            <a:r>
              <a:rPr lang="en-US" dirty="0" smtClean="0"/>
              <a:t>resistance</a:t>
            </a:r>
            <a:endParaRPr lang="tr-TR" dirty="0" smtClean="0"/>
          </a:p>
          <a:p>
            <a:r>
              <a:rPr lang="en-US" dirty="0">
                <a:solidFill>
                  <a:schemeClr val="tx1"/>
                </a:solidFill>
              </a:rPr>
              <a:t>The TAM </a:t>
            </a:r>
            <a:r>
              <a:rPr lang="en-US" dirty="0" smtClean="0">
                <a:solidFill>
                  <a:schemeClr val="tx1"/>
                </a:solidFill>
              </a:rPr>
              <a:t>posits </a:t>
            </a:r>
            <a:r>
              <a:rPr lang="en-US" dirty="0">
                <a:solidFill>
                  <a:schemeClr val="tx1"/>
                </a:solidFill>
              </a:rPr>
              <a:t>that two beliefs (usefulness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ease </a:t>
            </a:r>
            <a:r>
              <a:rPr lang="en-US" dirty="0">
                <a:solidFill>
                  <a:schemeClr val="tx1"/>
                </a:solidFill>
              </a:rPr>
              <a:t>of use) predict an individual’s technology usage </a:t>
            </a:r>
            <a:r>
              <a:rPr lang="tr-TR" dirty="0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ntention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TPB </a:t>
            </a:r>
            <a:r>
              <a:rPr lang="en-US" dirty="0">
                <a:solidFill>
                  <a:schemeClr val="tx1"/>
                </a:solidFill>
              </a:rPr>
              <a:t>is considered as a </a:t>
            </a:r>
            <a:r>
              <a:rPr lang="en-US" dirty="0" smtClean="0">
                <a:solidFill>
                  <a:schemeClr val="tx1"/>
                </a:solidFill>
              </a:rPr>
              <a:t>comprehensive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foundation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explain </a:t>
            </a:r>
            <a:r>
              <a:rPr lang="en-US" dirty="0">
                <a:solidFill>
                  <a:schemeClr val="tx1"/>
                </a:solidFill>
              </a:rPr>
              <a:t>the major influences on </a:t>
            </a:r>
            <a:r>
              <a:rPr lang="en-US" dirty="0" smtClean="0">
                <a:solidFill>
                  <a:schemeClr val="tx1"/>
                </a:solidFill>
              </a:rPr>
              <a:t>acceptance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behavior 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TAUT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attempts </a:t>
            </a:r>
            <a:r>
              <a:rPr lang="en-US" dirty="0">
                <a:solidFill>
                  <a:schemeClr val="tx1"/>
                </a:solidFill>
              </a:rPr>
              <a:t>to unify </a:t>
            </a:r>
            <a:r>
              <a:rPr lang="en-US" dirty="0">
                <a:solidFill>
                  <a:schemeClr val="tx1"/>
                </a:solidFill>
              </a:rPr>
              <a:t>previously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identified </a:t>
            </a:r>
            <a:r>
              <a:rPr lang="en-US" dirty="0">
                <a:solidFill>
                  <a:schemeClr val="tx1"/>
                </a:solidFill>
              </a:rPr>
              <a:t>antecedents of technology acceptance</a:t>
            </a:r>
          </a:p>
        </p:txBody>
      </p:sp>
    </p:spTree>
    <p:extLst>
      <p:ext uri="{BB962C8B-B14F-4D97-AF65-F5344CB8AC3E}">
        <p14:creationId xmlns:p14="http://schemas.microsoft.com/office/powerpoint/2010/main" val="104344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tr-TR" dirty="0" err="1"/>
              <a:t>Resistance</a:t>
            </a:r>
            <a:r>
              <a:rPr lang="tr-TR" dirty="0"/>
              <a:t/>
            </a:r>
            <a:br>
              <a:rPr lang="tr-T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resistance in IS research has been conceptualized as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adverse </a:t>
            </a:r>
            <a:r>
              <a:rPr lang="en-US" dirty="0"/>
              <a:t>reaction </a:t>
            </a:r>
            <a:r>
              <a:rPr lang="en-US" dirty="0" smtClean="0"/>
              <a:t>or the</a:t>
            </a:r>
            <a:r>
              <a:rPr lang="tr-TR" dirty="0" smtClean="0"/>
              <a:t> </a:t>
            </a:r>
            <a:r>
              <a:rPr lang="en-US" dirty="0" smtClean="0"/>
              <a:t>opposition </a:t>
            </a:r>
            <a:r>
              <a:rPr lang="en-US" dirty="0"/>
              <a:t>of users to perceived change related to a new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implementation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article</a:t>
            </a:r>
            <a:r>
              <a:rPr lang="tr-TR" dirty="0" smtClean="0"/>
              <a:t> </a:t>
            </a:r>
            <a:r>
              <a:rPr lang="en-US" dirty="0" smtClean="0"/>
              <a:t>defines </a:t>
            </a:r>
            <a:r>
              <a:rPr lang="en-US" dirty="0"/>
              <a:t>user resistance as </a:t>
            </a:r>
            <a:r>
              <a:rPr lang="en-US" i="1" dirty="0"/>
              <a:t>opposition of a user to change </a:t>
            </a:r>
            <a:r>
              <a:rPr lang="en-US" i="1" dirty="0" smtClean="0"/>
              <a:t>associated</a:t>
            </a:r>
            <a:r>
              <a:rPr lang="tr-TR" i="1" dirty="0" smtClean="0"/>
              <a:t> </a:t>
            </a:r>
            <a:r>
              <a:rPr lang="en-US" i="1" dirty="0" smtClean="0"/>
              <a:t>with </a:t>
            </a:r>
            <a:r>
              <a:rPr lang="en-US" i="1" dirty="0"/>
              <a:t>a new IS </a:t>
            </a:r>
            <a:r>
              <a:rPr lang="en-US" i="1" dirty="0" smtClean="0"/>
              <a:t>implementation</a:t>
            </a:r>
            <a:endParaRPr lang="tr-TR" i="1" dirty="0" smtClean="0"/>
          </a:p>
          <a:p>
            <a:endParaRPr lang="tr-TR" i="1" dirty="0" smtClean="0"/>
          </a:p>
          <a:p>
            <a:r>
              <a:rPr lang="tr-TR" dirty="0" err="1" smtClean="0"/>
              <a:t>Among</a:t>
            </a:r>
            <a:r>
              <a:rPr lang="en-US" dirty="0" smtClean="0"/>
              <a:t> </a:t>
            </a:r>
            <a:r>
              <a:rPr lang="en-US" dirty="0"/>
              <a:t>the theory-driven studies, the closest in </a:t>
            </a:r>
            <a:r>
              <a:rPr lang="en-US" dirty="0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en-US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equity-implementation model (EIM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b="1" dirty="0"/>
              <a:t>If net inequity is perceived, users would </a:t>
            </a:r>
            <a:r>
              <a:rPr lang="en-US" b="1" dirty="0" smtClean="0"/>
              <a:t>be</a:t>
            </a:r>
            <a:r>
              <a:rPr lang="tr-TR" b="1" dirty="0" smtClean="0"/>
              <a:t> </a:t>
            </a:r>
            <a:r>
              <a:rPr lang="en-US" b="1" dirty="0" smtClean="0"/>
              <a:t>resistant </a:t>
            </a:r>
            <a:r>
              <a:rPr lang="en-US" b="1" dirty="0"/>
              <a:t>to the change</a:t>
            </a:r>
          </a:p>
        </p:txBody>
      </p:sp>
    </p:spTree>
    <p:extLst>
      <p:ext uri="{BB962C8B-B14F-4D97-AF65-F5344CB8AC3E}">
        <p14:creationId xmlns:p14="http://schemas.microsoft.com/office/powerpoint/2010/main" val="198800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Status</a:t>
            </a:r>
            <a:r>
              <a:rPr lang="tr-TR" dirty="0"/>
              <a:t> </a:t>
            </a:r>
            <a:r>
              <a:rPr lang="tr-TR" dirty="0" err="1"/>
              <a:t>Quo</a:t>
            </a:r>
            <a:r>
              <a:rPr lang="tr-TR" dirty="0"/>
              <a:t> </a:t>
            </a:r>
            <a:r>
              <a:rPr lang="tr-TR" dirty="0" err="1"/>
              <a:t>Bias</a:t>
            </a:r>
            <a:r>
              <a:rPr lang="tr-TR" dirty="0"/>
              <a:t> </a:t>
            </a:r>
            <a:r>
              <a:rPr lang="tr-TR" dirty="0" err="1"/>
              <a:t>Theory</a:t>
            </a:r>
            <a:r>
              <a:rPr lang="tr-TR" dirty="0"/>
              <a:t/>
            </a:r>
            <a:br>
              <a:rPr lang="tr-T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quo bias theory aims </a:t>
            </a:r>
            <a:r>
              <a:rPr lang="en-US" dirty="0" smtClean="0"/>
              <a:t>at explaining </a:t>
            </a:r>
            <a:r>
              <a:rPr lang="en-US" dirty="0"/>
              <a:t>people’s preference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maintaining </a:t>
            </a:r>
            <a:r>
              <a:rPr lang="en-US" dirty="0"/>
              <a:t>their current status or </a:t>
            </a:r>
            <a:r>
              <a:rPr lang="en-US" dirty="0" smtClean="0"/>
              <a:t>situation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lvl="1"/>
            <a:r>
              <a:rPr lang="en-US" sz="1800" dirty="0" smtClean="0"/>
              <a:t>Rational</a:t>
            </a:r>
            <a:r>
              <a:rPr lang="tr-TR" sz="1800" dirty="0" smtClean="0"/>
              <a:t> </a:t>
            </a:r>
            <a:r>
              <a:rPr lang="en-US" sz="1800" dirty="0" smtClean="0"/>
              <a:t>decision making</a:t>
            </a:r>
            <a:endParaRPr lang="tr-TR" sz="18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smtClean="0"/>
              <a:t>Transition</a:t>
            </a:r>
            <a:r>
              <a:rPr lang="tr-TR" sz="1600" dirty="0" smtClean="0"/>
              <a:t> </a:t>
            </a:r>
            <a:r>
              <a:rPr lang="en-US" sz="1600" dirty="0" smtClean="0"/>
              <a:t>costs </a:t>
            </a:r>
            <a:endParaRPr lang="tr-TR" sz="16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smtClean="0"/>
              <a:t>Uncertainty</a:t>
            </a:r>
            <a:r>
              <a:rPr lang="tr-TR" sz="1600" dirty="0" smtClean="0"/>
              <a:t> </a:t>
            </a:r>
            <a:r>
              <a:rPr lang="en-US" sz="1600" dirty="0" smtClean="0"/>
              <a:t>costs</a:t>
            </a:r>
            <a:endParaRPr lang="tr-TR" sz="1600" dirty="0" smtClean="0"/>
          </a:p>
          <a:p>
            <a:pPr lvl="1"/>
            <a:r>
              <a:rPr lang="tr-TR" sz="1800" dirty="0"/>
              <a:t>C</a:t>
            </a:r>
            <a:r>
              <a:rPr lang="en-US" sz="1800" dirty="0" err="1" smtClean="0"/>
              <a:t>ognitive</a:t>
            </a:r>
            <a:r>
              <a:rPr lang="en-US" sz="1800" dirty="0" smtClean="0"/>
              <a:t> misperceptions</a:t>
            </a:r>
            <a:r>
              <a:rPr lang="tr-TR" sz="1800" dirty="0" smtClean="0"/>
              <a:t> </a:t>
            </a:r>
          </a:p>
          <a:p>
            <a:pPr lvl="1"/>
            <a:r>
              <a:rPr lang="tr-TR" sz="1800" dirty="0" smtClean="0"/>
              <a:t>P</a:t>
            </a:r>
            <a:r>
              <a:rPr lang="en-US" sz="1800" dirty="0" err="1" smtClean="0"/>
              <a:t>sychological</a:t>
            </a:r>
            <a:r>
              <a:rPr lang="en-US" sz="1800" dirty="0" smtClean="0"/>
              <a:t> commitment</a:t>
            </a:r>
            <a:endParaRPr lang="tr-TR" sz="18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Sunk </a:t>
            </a:r>
            <a:r>
              <a:rPr lang="en-US" sz="1600" dirty="0" smtClean="0"/>
              <a:t>costs</a:t>
            </a:r>
            <a:endParaRPr lang="tr-TR" sz="16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Social </a:t>
            </a:r>
            <a:r>
              <a:rPr lang="en-US" sz="1600" dirty="0" smtClean="0"/>
              <a:t>norms</a:t>
            </a:r>
            <a:endParaRPr lang="tr-TR" sz="16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tr-TR" sz="1600" dirty="0" smtClean="0"/>
              <a:t>Control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415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266700"/>
            <a:ext cx="6347713" cy="1320800"/>
          </a:xfrm>
        </p:spPr>
        <p:txBody>
          <a:bodyPr/>
          <a:lstStyle/>
          <a:p>
            <a:r>
              <a:rPr lang="tr-TR" dirty="0" err="1"/>
              <a:t>Integrative</a:t>
            </a:r>
            <a:r>
              <a:rPr lang="tr-TR" dirty="0"/>
              <a:t> Framework</a:t>
            </a:r>
            <a:br>
              <a:rPr lang="tr-T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4413"/>
            <a:ext cx="7374870" cy="4884076"/>
          </a:xfrm>
        </p:spPr>
        <p:txBody>
          <a:bodyPr/>
          <a:lstStyle/>
          <a:p>
            <a:r>
              <a:rPr lang="en-US" dirty="0" smtClean="0"/>
              <a:t>Authors made use </a:t>
            </a:r>
            <a:r>
              <a:rPr lang="en-US" dirty="0"/>
              <a:t>of the </a:t>
            </a:r>
            <a:r>
              <a:rPr lang="en-US" dirty="0" smtClean="0"/>
              <a:t>TPB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integrate and add to </a:t>
            </a:r>
            <a:r>
              <a:rPr lang="tr-TR" dirty="0" smtClean="0"/>
              <a:t>SQB </a:t>
            </a:r>
            <a:r>
              <a:rPr lang="en-US" dirty="0" smtClean="0"/>
              <a:t>theory </a:t>
            </a:r>
            <a:r>
              <a:rPr lang="en-US" dirty="0"/>
              <a:t>and EIM in order to explain user resistance prior to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IS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01"/>
          <a:stretch/>
        </p:blipFill>
        <p:spPr>
          <a:xfrm>
            <a:off x="2483505" y="1926876"/>
            <a:ext cx="6660495" cy="4931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4673" r="68605"/>
          <a:stretch/>
        </p:blipFill>
        <p:spPr>
          <a:xfrm>
            <a:off x="6709662" y="1629158"/>
            <a:ext cx="2434338" cy="2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7" y="2877312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Model Hypotheses</a:t>
            </a:r>
          </a:p>
        </p:txBody>
      </p:sp>
    </p:spTree>
    <p:extLst>
      <p:ext uri="{BB962C8B-B14F-4D97-AF65-F5344CB8AC3E}">
        <p14:creationId xmlns:p14="http://schemas.microsoft.com/office/powerpoint/2010/main" val="2123949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1706</Words>
  <Application>Microsoft Office PowerPoint</Application>
  <PresentationFormat>On-screen Show (4:3)</PresentationFormat>
  <Paragraphs>169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Bernard MT Condensed</vt:lpstr>
      <vt:lpstr>Calibri</vt:lpstr>
      <vt:lpstr>Trebuchet MS</vt:lpstr>
      <vt:lpstr>Wingdings</vt:lpstr>
      <vt:lpstr>Wingdings 3</vt:lpstr>
      <vt:lpstr>Facet</vt:lpstr>
      <vt:lpstr>INVESTIGATING USER RESISTANCE TO IS IMPLEMENTATION:A STATUS QUO BIAS PERSPECTIVE </vt:lpstr>
      <vt:lpstr>Contents</vt:lpstr>
      <vt:lpstr>Introduction </vt:lpstr>
      <vt:lpstr>Theoretical Background &amp; Framework  </vt:lpstr>
      <vt:lpstr>Technology acceptance  </vt:lpstr>
      <vt:lpstr>User Resistance </vt:lpstr>
      <vt:lpstr>Status Quo Bias Theory </vt:lpstr>
      <vt:lpstr>Integrative Framework </vt:lpstr>
      <vt:lpstr>Model Hypotheses</vt:lpstr>
      <vt:lpstr>PowerPoint Presentation</vt:lpstr>
      <vt:lpstr>Research Methodology</vt:lpstr>
      <vt:lpstr>Target Organization and System </vt:lpstr>
      <vt:lpstr>Instrument Development  </vt:lpstr>
      <vt:lpstr>PowerPoint Presentation</vt:lpstr>
      <vt:lpstr>PowerPoint Presentation</vt:lpstr>
      <vt:lpstr>Data collection</vt:lpstr>
      <vt:lpstr>Data Analysis &amp; Results</vt:lpstr>
      <vt:lpstr>Instrument Validation </vt:lpstr>
      <vt:lpstr>Hyphothesis Testing</vt:lpstr>
      <vt:lpstr>Discussion &amp; Implications</vt:lpstr>
      <vt:lpstr>Discussion of Findings </vt:lpstr>
      <vt:lpstr>Theoretical Implications</vt:lpstr>
      <vt:lpstr>Practical Implications</vt:lpstr>
      <vt:lpstr>Conclusion 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USER RESISTANCE TO IS IMPLEMENTATION</dc:title>
  <dc:creator>Nazli Zeynep Bozdemir</dc:creator>
  <cp:lastModifiedBy>Nazli Zeynep Bozdemir</cp:lastModifiedBy>
  <cp:revision>25</cp:revision>
  <dcterms:created xsi:type="dcterms:W3CDTF">2017-11-10T17:18:54Z</dcterms:created>
  <dcterms:modified xsi:type="dcterms:W3CDTF">2017-12-04T08:17:45Z</dcterms:modified>
</cp:coreProperties>
</file>