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61" r:id="rId3"/>
    <p:sldId id="346" r:id="rId4"/>
    <p:sldId id="360" r:id="rId5"/>
    <p:sldId id="354" r:id="rId6"/>
    <p:sldId id="355" r:id="rId7"/>
    <p:sldId id="356" r:id="rId8"/>
    <p:sldId id="357" r:id="rId9"/>
    <p:sldId id="358" r:id="rId10"/>
    <p:sldId id="361" r:id="rId11"/>
    <p:sldId id="362" r:id="rId12"/>
    <p:sldId id="359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27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1304" autoAdjust="0"/>
  </p:normalViewPr>
  <p:slideViewPr>
    <p:cSldViewPr>
      <p:cViewPr varScale="1">
        <p:scale>
          <a:sx n="61" d="100"/>
          <a:sy n="61" d="100"/>
        </p:scale>
        <p:origin x="185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575F-062B-4DD8-9F16-9819AD4EC4A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A325B-2A0F-4D91-8C60-D2AD9A55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5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Hello</a:t>
            </a:r>
            <a:r>
              <a:rPr lang="tr-TR" dirty="0"/>
              <a:t> </a:t>
            </a:r>
            <a:r>
              <a:rPr lang="tr-TR" dirty="0" err="1"/>
              <a:t>everyone</a:t>
            </a:r>
            <a:r>
              <a:rPr lang="tr-TR" dirty="0"/>
              <a:t>. </a:t>
            </a:r>
            <a:r>
              <a:rPr lang="tr-TR" dirty="0" err="1"/>
              <a:t>Today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issues</a:t>
            </a:r>
            <a:r>
              <a:rPr lang="tr-TR" dirty="0"/>
              <a:t> in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.</a:t>
            </a:r>
          </a:p>
          <a:p>
            <a:r>
              <a:rPr lang="tr-TR" dirty="0"/>
              <a:t>I </a:t>
            </a:r>
            <a:r>
              <a:rPr lang="tr-TR" dirty="0" err="1"/>
              <a:t>analyzed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issue</a:t>
            </a:r>
            <a:r>
              <a:rPr lang="tr-TR" dirty="0"/>
              <a:t>.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qualitative</a:t>
            </a:r>
            <a:r>
              <a:rPr lang="tr-TR" dirty="0"/>
              <a:t> </a:t>
            </a:r>
            <a:r>
              <a:rPr lang="tr-TR" dirty="0" err="1"/>
              <a:t>methodologgy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quantitative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.</a:t>
            </a:r>
          </a:p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issue</a:t>
            </a:r>
            <a:r>
              <a:rPr lang="tr-TR" dirty="0"/>
              <a:t> on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aspects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methodologies</a:t>
            </a:r>
            <a:r>
              <a:rPr lang="tr-TR" dirty="0"/>
              <a:t>. </a:t>
            </a:r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begin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qualitative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dates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on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thousand</a:t>
            </a:r>
            <a:r>
              <a:rPr lang="tr-TR" dirty="0"/>
              <a:t> </a:t>
            </a:r>
            <a:r>
              <a:rPr lang="tr-TR" dirty="0" err="1"/>
              <a:t>six</a:t>
            </a:r>
            <a:r>
              <a:rPr lang="tr-TR" dirty="0"/>
              <a:t>.  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heading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 is …….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a literatüre </a:t>
            </a:r>
            <a:r>
              <a:rPr lang="tr-TR" dirty="0" err="1"/>
              <a:t>review</a:t>
            </a:r>
            <a:r>
              <a:rPr lang="tr-TR" dirty="0"/>
              <a:t> on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issues</a:t>
            </a:r>
            <a:r>
              <a:rPr lang="tr-TR" dirty="0"/>
              <a:t> in IS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develops</a:t>
            </a:r>
            <a:r>
              <a:rPr lang="tr-TR" dirty="0"/>
              <a:t> a </a:t>
            </a:r>
            <a:r>
              <a:rPr lang="tr-TR" dirty="0" err="1"/>
              <a:t>composite</a:t>
            </a:r>
            <a:r>
              <a:rPr lang="tr-TR" dirty="0"/>
              <a:t> model of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of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ar, </a:t>
            </a:r>
            <a:r>
              <a:rPr lang="tr-TR" dirty="0" err="1"/>
              <a:t>both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 HAVE….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thousand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six</a:t>
            </a:r>
            <a:r>
              <a:rPr lang="tr-TR" dirty="0"/>
              <a:t>. </a:t>
            </a:r>
          </a:p>
          <a:p>
            <a:r>
              <a:rPr lang="tr-TR" dirty="0" err="1"/>
              <a:t>Participant</a:t>
            </a:r>
            <a:r>
              <a:rPr lang="tr-TR" dirty="0"/>
              <a:t> </a:t>
            </a:r>
            <a:r>
              <a:rPr lang="tr-TR" dirty="0" err="1"/>
              <a:t>observation</a:t>
            </a:r>
            <a:r>
              <a:rPr lang="tr-TR" dirty="0"/>
              <a:t> is </a:t>
            </a:r>
            <a:r>
              <a:rPr lang="tr-TR" dirty="0" err="1"/>
              <a:t>included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watching</a:t>
            </a:r>
            <a:r>
              <a:rPr lang="tr-TR" dirty="0"/>
              <a:t> …………………</a:t>
            </a:r>
          </a:p>
          <a:p>
            <a:r>
              <a:rPr lang="tr-TR" dirty="0"/>
              <a:t>Cross-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comparison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as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8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Case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conducted</a:t>
            </a:r>
            <a:r>
              <a:rPr lang="tr-TR" dirty="0"/>
              <a:t> in a </a:t>
            </a:r>
            <a:r>
              <a:rPr lang="tr-TR" dirty="0" err="1"/>
              <a:t>clothing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in United </a:t>
            </a:r>
            <a:r>
              <a:rPr lang="tr-TR" dirty="0" err="1"/>
              <a:t>Kingdom’s</a:t>
            </a:r>
            <a:r>
              <a:rPr lang="tr-TR" dirty="0"/>
              <a:t> </a:t>
            </a:r>
            <a:r>
              <a:rPr lang="tr-TR" dirty="0" err="1"/>
              <a:t>regional</a:t>
            </a:r>
            <a:r>
              <a:rPr lang="tr-TR" dirty="0"/>
              <a:t> Fire Service. </a:t>
            </a:r>
          </a:p>
          <a:p>
            <a:r>
              <a:rPr lang="tr-TR" dirty="0" err="1"/>
              <a:t>Fifteen</a:t>
            </a:r>
            <a:r>
              <a:rPr lang="tr-TR" dirty="0"/>
              <a:t> </a:t>
            </a:r>
            <a:r>
              <a:rPr lang="tr-TR" dirty="0" err="1"/>
              <a:t>interwiews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Within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fourteen</a:t>
            </a:r>
            <a:r>
              <a:rPr lang="tr-TR" dirty="0"/>
              <a:t> </a:t>
            </a:r>
            <a:r>
              <a:rPr lang="tr-TR" dirty="0" err="1"/>
              <a:t>interviews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in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. 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 of </a:t>
            </a:r>
            <a:r>
              <a:rPr lang="tr-TR" dirty="0" err="1"/>
              <a:t>participant</a:t>
            </a:r>
            <a:r>
              <a:rPr lang="tr-TR" dirty="0"/>
              <a:t> </a:t>
            </a:r>
            <a:r>
              <a:rPr lang="tr-TR" dirty="0" err="1"/>
              <a:t>demography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board.</a:t>
            </a:r>
          </a:p>
          <a:p>
            <a:r>
              <a:rPr lang="tr-TR" dirty="0" err="1"/>
              <a:t>Observation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Within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twenty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. </a:t>
            </a:r>
          </a:p>
          <a:p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, Within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, </a:t>
            </a:r>
            <a:r>
              <a:rPr lang="tr-TR" dirty="0" err="1"/>
              <a:t>twenty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interviews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 of </a:t>
            </a:r>
            <a:r>
              <a:rPr lang="tr-TR" dirty="0" err="1"/>
              <a:t>eight</a:t>
            </a:r>
            <a:r>
              <a:rPr lang="tr-TR" dirty="0"/>
              <a:t> to </a:t>
            </a:r>
            <a:r>
              <a:rPr lang="tr-TR" dirty="0" err="1"/>
              <a:t>fifteen</a:t>
            </a:r>
            <a:r>
              <a:rPr lang="tr-TR" dirty="0"/>
              <a:t> fire </a:t>
            </a:r>
            <a:r>
              <a:rPr lang="tr-TR" dirty="0" err="1"/>
              <a:t>officers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GarmentCo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online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formal clothing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jackets, trousers,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waistcoats, shirts, ties and other accessories. </a:t>
            </a:r>
            <a:endParaRPr lang="tr-TR" dirty="0"/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operational</a:t>
            </a:r>
            <a:r>
              <a:rPr lang="tr-TR" dirty="0"/>
              <a:t> </a:t>
            </a:r>
            <a:r>
              <a:rPr lang="tr-TR" dirty="0" err="1"/>
              <a:t>scenarios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analysed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scenario</a:t>
            </a:r>
            <a:r>
              <a:rPr lang="tr-TR" dirty="0"/>
              <a:t> of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. 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put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components are put together in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sizes and styles to form an outfit according to the specifications of the customer.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retail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clothes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checked, brushed, dry-cleaned or laundered as appropriate,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returned to stock.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4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Lets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scenario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IT </a:t>
            </a:r>
            <a:r>
              <a:rPr lang="tr-TR" dirty="0" err="1"/>
              <a:t>side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order has been created, an order ticket is printed on the shop floor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containing a barcode and all the component garment details. The user uses a personal login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scans the order barcode to assign garments to orders. The ticket follows an automatic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conveyancing system around the factory which serves to transport the outfit through areas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contain individual items of clothing such as jackets, trousers, shirts, waistcoats, shoes,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hats, and accessories. The accompanying ticket shows which style and size to pick from each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shop floor zone has at least one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garments, scan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barcode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them to the appropriate order.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outfit continues around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shopfloor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all items are picked and then it is 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spatched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aims to process 30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thirhty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per hour.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collected data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used for target setting, trend analysis, stock renewals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resource planning purposes.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0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regional Fire Service case study is concerned with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mobilisation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fire engines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incidents and the reporting of said incidents. </a:t>
            </a:r>
            <a:endParaRPr lang="tr-TR" dirty="0"/>
          </a:p>
          <a:p>
            <a:r>
              <a:rPr lang="tr-TR" dirty="0"/>
              <a:t>Within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,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phases</a:t>
            </a:r>
            <a:r>
              <a:rPr lang="tr-TR" dirty="0"/>
              <a:t> of an </a:t>
            </a:r>
            <a:r>
              <a:rPr lang="tr-TR" dirty="0" err="1"/>
              <a:t>incident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analyzed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«</a:t>
            </a:r>
            <a:r>
              <a:rPr lang="tr-TR" dirty="0" err="1"/>
              <a:t>when</a:t>
            </a:r>
            <a:r>
              <a:rPr lang="tr-TR" dirty="0"/>
              <a:t> an </a:t>
            </a:r>
            <a:r>
              <a:rPr lang="tr-TR" dirty="0" err="1"/>
              <a:t>incident</a:t>
            </a:r>
            <a:r>
              <a:rPr lang="tr-TR" dirty="0"/>
              <a:t> is </a:t>
            </a:r>
            <a:r>
              <a:rPr lang="tr-TR" dirty="0" err="1"/>
              <a:t>reported</a:t>
            </a:r>
            <a:r>
              <a:rPr lang="tr-TR" dirty="0"/>
              <a:t>»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«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incident</a:t>
            </a:r>
            <a:r>
              <a:rPr lang="tr-TR" dirty="0"/>
              <a:t>».</a:t>
            </a:r>
          </a:p>
          <a:p>
            <a:endParaRPr lang="tr-TR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incidents are reported to the Fire Service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centralised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office records initial incident details including incident location, who has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reported the incident, Fire Service personnel and fire engines that are dispatched immediately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subsequently, the route or routes taken by fire engines, arrival time and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of all communications with the deployed Fire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teams.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5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and after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incident a detailed electronic report is completed on the incident, the report is semi-structured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any level of Officer can be assigned the responsibility of completing the report.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attributes include cause of fire, location within the address, degree and speed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 spread, number of casualties, other emergence services involved, specific equipment used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arrival and departure times.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format responses include incident handling strategies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lessons learnt.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reports are collated and summarized by a centralized office 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presents the abstracted results to management who plan the allocation of future human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physical resources from this data. In addition the summarized data is reported to central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government who allocate funding and make policy decisions based on the data.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6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case study data was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two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stages, within-case analysis and cross-case analysis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Within-case analysis was performed to allow unique patterns to emerge and the researchers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 a richer understanding of each case study.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workaround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identifying the rationale for deviating from the prescribed process or procedure.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instances were then conceptually clustered with different clustering permutations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trialed; the researchers undertook the clustering process independently and then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collaboratively.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2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study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 practices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observerd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processing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is: ………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15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9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DÜZENLE!!!!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2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5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Case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retrospectivity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is: ………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7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cross-case analysis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Cross-case analysis was undertaken using analytical induction to identify both common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themes and unique patterns 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Abstracting from the individual cases we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causes, pre-existing conditions or antecedents that generated the resultant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5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specific interest was in finding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resistance rationale (positive or negative) and the antecedent conditions from which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resistance rationale emerged. The derivation of the resultant antecedent conditions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İllustrated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‘Enforced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Proceduralisation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</a:t>
            </a:r>
            <a:r>
              <a:rPr lang="tr-T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‘Discipline’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‘Non-engagement with the System’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Organisational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Personnel Issues’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7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antecedent condition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‘Enforced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Proceduralisation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assumes chronological or consecutive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sequencing and that each task is carried out by only one operator from start to finish.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workarounds occur when the application of the model is placed outside and before its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enactment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many systems do not recognize that operators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cooperative support that may involve logging onto someone else’s system, even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this may not be a part of their formal work description. Thus, it may be 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abstracting from the case studies,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‘Enforced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Proceduralisation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the underpinning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rationale for negative resistance through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compliance of superiors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harmless workaround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acts such as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incorrect job sequencing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subtasking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essential workaround acts such 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retrospective data entry.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‘Enforced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Proceduralisation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underpinning rationale for positive resistance in two forms. Firstly, avoidance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inappropriate procedures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may result in workaround actions including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predictive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sub-tasking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Secondly, the inhibition of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co-operative working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groups, teams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organisations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ability to generate collaborative data resulting in essential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 actions of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retrospective data entry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collective data generation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illustration consider the Fire Service case study where lack of support for co-operative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emerged. The incident recording system assumed a single Fire Officer recorded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incident individually whilst in fact several Fire Officers would usually contribute to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 of an incident report giving different perspectives and effectively generating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authored report.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40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second identified antecedent condition is derived from the dichotomy between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technologically managed bureaucratic control and the social structures inherent in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workplace, we named this antecedent condition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‘Discipline’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studies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‘Discipline’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imposed by surveillance and target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 led to negative resistance in three forms: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deception, target avoidance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acquisition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 and social space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resultant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included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sabotage, indolence,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buddying, bargaining and bullying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case studies, deception was commonplace, 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easily achievable targets at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Case1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resulted in operators slackening off when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targets were achieved and creating diversionary workarounds to give themselves personal 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space, such workarounds, manifest as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buddying, bargaining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bullying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either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categorised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harmless in that the underlying data required by management was not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damaged, or as hindrance workarounds as, for example, the workforce perceived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rigour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imposed by the system hindered their ability to interact with their colleagues. However,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noted that from a social perspective such activities may not necessarily be regarded 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harmless.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Similarly in the Fire Service unachievable targets regarding incident arrival time resulted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deception For example, consider a group of Fire Officers reporting on a burnt out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stolen car incident, they may record the probable cause of the incident as: ‘spontaneous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combustion’ (i.e. it caught fire having rolled over or having hit an obstacle) or ‘arson’. If they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it as ‘spontaneous combustion’ they have to engage in minimal liaison with the Police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if they report it as ‘arson’ then more extensive collaboration with the Police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It is commonly accepted across all levels of the Fire Service that the actual arson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figures are much higher than those recorded and no pressure is brought to bear to ensure more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accurate reporting. Yet, the drop in arson rates is also reported to the general public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percentage terms. This example of inaccurate data entry, as an enactment of a hindrance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workaround, spans a range of issues including deception and compliance of superiors 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1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third identified antecedent condition is derived from the refusal of users to fully engage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system or correctly identify themselves to it, we refer to this 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‘Non-engagement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System’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Many systems are unable to employ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flexibility common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 interactions and indeed on occasion they actively inhibit such skills and only 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 when circumvented by users.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studies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‘Non-engagement</a:t>
            </a:r>
            <a:r>
              <a:rPr lang="tr-T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System’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the rationale for negative resistance through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deception, avoidance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 overhead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compliance of superiors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both positive and negative resistance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form of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lack of understanding.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Illustrative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case studies include 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Case1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use of other operatives’ user IDs due to indolence, and in the Fire Service,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inaccurate data entry to bypass the time overhead involved in thorough and accurate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reporting. In addition there was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lack of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usage of data generated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system: “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Don’t know what they use it for, don’t care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avoidance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time overheads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“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not worth the time to log out and back in again, it takes ages”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Compliance of Superiors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workaround strategies was also apparent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 at supervisory level, their attitude being that data capture was a secondary, 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trivial consideration, did not matter and hindered workflow: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“we are not interested as</a:t>
            </a:r>
            <a:r>
              <a:rPr lang="tr-T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as the job gets done”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fourth antecedent condition is derived from the importance of social relations in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workplace and is referred to 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Organisational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Personnel Issues’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Studies have shown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emergence of new technology may reduce traditional time-wasting techniques, but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 ways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reappropriating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are invented by workers who wish for a break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studies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Organisational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Personnel Issues’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the underlying rationale for negative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resistance in the form of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collective resistance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 pressure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positive resistance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form of the exercising of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professional judgement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overcoming a lack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 to record or provide an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holistic overview.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Illustrations from the case studies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a number of examples in the Fire Service where workplace culture was significant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influenced system use: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“You get the micky taken out of you if you’re too keen to fill in the</a:t>
            </a:r>
            <a:r>
              <a:rPr lang="tr-T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.. there’s no point .. you only get laughed at”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Collective resistance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against the system also occurred: “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active discouragement of IT use amongst the lads”</a:t>
            </a:r>
            <a:r>
              <a:rPr lang="tr-T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“They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[senior officers]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don’t want us to use it, they think we’ll mess it</a:t>
            </a:r>
            <a:r>
              <a:rPr lang="tr-T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There was also a lack of holistic overview between different fire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stations: “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Debrief should be about the whole incident, not just one crew”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3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begin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definitions</a:t>
            </a:r>
            <a:r>
              <a:rPr lang="tr-TR" dirty="0"/>
              <a:t> of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a lot.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literature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dominated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definitions</a:t>
            </a:r>
            <a:r>
              <a:rPr lang="tr-TR" dirty="0"/>
              <a:t> of </a:t>
            </a:r>
            <a:r>
              <a:rPr lang="tr-TR" dirty="0" err="1"/>
              <a:t>resistance</a:t>
            </a:r>
            <a:r>
              <a:rPr lang="tr-TR" dirty="0"/>
              <a:t>. 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in 80’s </a:t>
            </a:r>
            <a:r>
              <a:rPr lang="tr-TR" dirty="0" err="1"/>
              <a:t>and</a:t>
            </a:r>
            <a:r>
              <a:rPr lang="tr-TR" dirty="0"/>
              <a:t> 90’s </a:t>
            </a:r>
            <a:r>
              <a:rPr lang="tr-TR" dirty="0" err="1"/>
              <a:t>resistance</a:t>
            </a:r>
            <a:r>
              <a:rPr lang="tr-TR" dirty="0"/>
              <a:t> is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researchers</a:t>
            </a:r>
            <a:r>
              <a:rPr lang="tr-TR" dirty="0"/>
              <a:t> as: ….</a:t>
            </a:r>
          </a:p>
          <a:p>
            <a:endParaRPr lang="tr-TR" dirty="0"/>
          </a:p>
          <a:p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, in </a:t>
            </a:r>
            <a:r>
              <a:rPr lang="tr-TR" dirty="0" err="1"/>
              <a:t>the</a:t>
            </a:r>
            <a:r>
              <a:rPr lang="tr-TR" dirty="0"/>
              <a:t> literatüre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researchers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pointed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organisational</a:t>
            </a:r>
            <a:r>
              <a:rPr lang="tr-TR" dirty="0"/>
              <a:t> </a:t>
            </a:r>
            <a:r>
              <a:rPr lang="tr-TR" dirty="0" err="1"/>
              <a:t>reasons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resisting</a:t>
            </a:r>
            <a:r>
              <a:rPr lang="tr-TR" dirty="0"/>
              <a:t> </a:t>
            </a:r>
            <a:r>
              <a:rPr lang="tr-TR" dirty="0" err="1"/>
              <a:t>poorly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«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». </a:t>
            </a:r>
            <a:r>
              <a:rPr lang="tr-TR" dirty="0" err="1"/>
              <a:t>It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developers</a:t>
            </a:r>
            <a:r>
              <a:rPr lang="tr-TR" dirty="0"/>
              <a:t> to </a:t>
            </a:r>
            <a:r>
              <a:rPr lang="tr-TR" dirty="0" err="1"/>
              <a:t>improve</a:t>
            </a:r>
            <a:r>
              <a:rPr lang="tr-TR" dirty="0"/>
              <a:t>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versions</a:t>
            </a:r>
            <a:r>
              <a:rPr lang="tr-TR" dirty="0"/>
              <a:t> of Information </a:t>
            </a:r>
            <a:r>
              <a:rPr lang="tr-TR" dirty="0" err="1"/>
              <a:t>Systems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6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conceptual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 can be </a:t>
            </a:r>
            <a:r>
              <a:rPr lang="tr-TR" dirty="0" err="1"/>
              <a:t>seen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.</a:t>
            </a:r>
          </a:p>
          <a:p>
            <a:r>
              <a:rPr lang="tr-TR" dirty="0" err="1"/>
              <a:t>Compliance</a:t>
            </a:r>
            <a:r>
              <a:rPr lang="tr-TR" dirty="0"/>
              <a:t> can </a:t>
            </a:r>
            <a:r>
              <a:rPr lang="tr-TR" dirty="0" err="1"/>
              <a:t>cause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resulting from positive or negative resistance are defined as workaround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activity. Specifically, three strands of workaround activity are proposed – harmless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workarounds, hindrance workarounds and essential workarounds.</a:t>
            </a:r>
            <a:endParaRPr lang="tr-TR" dirty="0"/>
          </a:p>
          <a:p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harmless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hindrance</a:t>
            </a:r>
            <a:r>
              <a:rPr lang="tr-TR" dirty="0"/>
              <a:t> </a:t>
            </a:r>
            <a:r>
              <a:rPr lang="tr-TR" dirty="0" err="1"/>
              <a:t>workaround</a:t>
            </a:r>
            <a:r>
              <a:rPr lang="tr-TR" dirty="0"/>
              <a:t> can be </a:t>
            </a:r>
            <a:r>
              <a:rPr lang="tr-TR" dirty="0" err="1"/>
              <a:t>originated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.</a:t>
            </a:r>
          </a:p>
          <a:p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essential</a:t>
            </a:r>
            <a:r>
              <a:rPr lang="tr-TR" dirty="0"/>
              <a:t> </a:t>
            </a:r>
            <a:r>
              <a:rPr lang="tr-TR" dirty="0" err="1"/>
              <a:t>workarounds</a:t>
            </a:r>
            <a:r>
              <a:rPr lang="tr-TR" dirty="0"/>
              <a:t>’ </a:t>
            </a:r>
            <a:r>
              <a:rPr lang="tr-TR" dirty="0" err="1"/>
              <a:t>origin</a:t>
            </a:r>
            <a:r>
              <a:rPr lang="tr-TR" dirty="0"/>
              <a:t> can be a </a:t>
            </a:r>
            <a:r>
              <a:rPr lang="tr-TR" dirty="0" err="1"/>
              <a:t>hundred</a:t>
            </a:r>
            <a:r>
              <a:rPr lang="tr-TR" dirty="0"/>
              <a:t> </a:t>
            </a:r>
            <a:r>
              <a:rPr lang="tr-TR" dirty="0" err="1"/>
              <a:t>percent</a:t>
            </a:r>
            <a:r>
              <a:rPr lang="tr-TR" dirty="0"/>
              <a:t> </a:t>
            </a:r>
            <a:r>
              <a:rPr lang="tr-TR" dirty="0" err="1"/>
              <a:t>truly</a:t>
            </a:r>
            <a:r>
              <a:rPr lang="tr-TR" dirty="0"/>
              <a:t> </a:t>
            </a:r>
            <a:r>
              <a:rPr lang="tr-TR" dirty="0" err="1"/>
              <a:t>guessed</a:t>
            </a:r>
            <a:r>
              <a:rPr lang="tr-TR" dirty="0"/>
              <a:t> as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4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1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Compliance</a:t>
            </a:r>
            <a:r>
              <a:rPr lang="tr-TR" dirty="0"/>
              <a:t> is …………………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is </a:t>
            </a:r>
            <a:r>
              <a:rPr lang="tr-TR" dirty="0" err="1"/>
              <a:t>Workaround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Lets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dictionary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, ………………..</a:t>
            </a:r>
          </a:p>
          <a:p>
            <a:endParaRPr lang="tr-TR" dirty="0"/>
          </a:p>
          <a:p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to literatüre (</a:t>
            </a:r>
            <a:r>
              <a:rPr lang="tr-TR" dirty="0" err="1"/>
              <a:t>Kobayeshi</a:t>
            </a:r>
            <a:r>
              <a:rPr lang="tr-TR" dirty="0"/>
              <a:t> et al), </a:t>
            </a:r>
            <a:r>
              <a:rPr lang="tr-TR" dirty="0" err="1"/>
              <a:t>workaround</a:t>
            </a:r>
            <a:r>
              <a:rPr lang="tr-TR" dirty="0"/>
              <a:t> is ………………</a:t>
            </a:r>
          </a:p>
          <a:p>
            <a:endParaRPr lang="tr-TR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highlighted by Button et al.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(2003)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Lankshear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Mason (2001) in environments where individuals have insufficient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unsuitable access or enforced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proceduralisation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they may compensate by creating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idiosyncratic methods of data collection, data management or working practice, in effect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overcoming hindrances or ensuring essential task completion.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scope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,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 is to </a:t>
            </a:r>
            <a:r>
              <a:rPr lang="tr-TR" dirty="0" err="1"/>
              <a:t>examine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, </a:t>
            </a:r>
            <a:r>
              <a:rPr lang="tr-TR" dirty="0" err="1"/>
              <a:t>compliance</a:t>
            </a:r>
            <a:r>
              <a:rPr lang="tr-TR" dirty="0"/>
              <a:t>,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wokaround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mixed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interchangeably</a:t>
            </a:r>
            <a:r>
              <a:rPr lang="tr-TR" dirty="0"/>
              <a:t> in </a:t>
            </a:r>
            <a:r>
              <a:rPr lang="tr-TR" dirty="0" err="1"/>
              <a:t>literature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mentioned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distinct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 </a:t>
            </a:r>
            <a:r>
              <a:rPr lang="tr-TR" dirty="0" err="1"/>
              <a:t>seperating</a:t>
            </a:r>
            <a:r>
              <a:rPr lang="tr-TR" dirty="0"/>
              <a:t> </a:t>
            </a:r>
            <a:r>
              <a:rPr lang="tr-TR" dirty="0" err="1"/>
              <a:t>themselves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.  </a:t>
            </a:r>
          </a:p>
          <a:p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literatüre,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authors</a:t>
            </a:r>
            <a:r>
              <a:rPr lang="tr-TR" dirty="0"/>
              <a:t> </a:t>
            </a:r>
            <a:r>
              <a:rPr lang="tr-TR" dirty="0" err="1"/>
              <a:t>argue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subject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categorizations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it. </a:t>
            </a:r>
          </a:p>
          <a:p>
            <a:r>
              <a:rPr lang="tr-TR" dirty="0"/>
              <a:t>As </a:t>
            </a:r>
            <a:r>
              <a:rPr lang="tr-TR" dirty="0" err="1"/>
              <a:t>examples</a:t>
            </a:r>
            <a:r>
              <a:rPr lang="tr-TR" dirty="0"/>
              <a:t>, </a:t>
            </a:r>
            <a:r>
              <a:rPr lang="tr-TR" dirty="0" err="1"/>
              <a:t>according</a:t>
            </a:r>
            <a:r>
              <a:rPr lang="tr-TR" dirty="0"/>
              <a:t> to </a:t>
            </a:r>
            <a:r>
              <a:rPr lang="tr-TR" dirty="0" err="1"/>
              <a:t>Joshi</a:t>
            </a:r>
            <a:r>
              <a:rPr lang="tr-TR" dirty="0"/>
              <a:t> (1991), </a:t>
            </a:r>
            <a:r>
              <a:rPr lang="tr-TR" dirty="0" err="1"/>
              <a:t>resistance</a:t>
            </a:r>
            <a:r>
              <a:rPr lang="tr-TR" dirty="0"/>
              <a:t> can be </a:t>
            </a:r>
            <a:r>
              <a:rPr lang="tr-TR" dirty="0" err="1"/>
              <a:t>grouped</a:t>
            </a:r>
            <a:r>
              <a:rPr lang="tr-TR" dirty="0"/>
              <a:t> in a </a:t>
            </a:r>
            <a:r>
              <a:rPr lang="tr-TR" dirty="0" err="1"/>
              <a:t>multilevel</a:t>
            </a:r>
            <a:r>
              <a:rPr lang="tr-TR" dirty="0"/>
              <a:t> model, </a:t>
            </a:r>
            <a:r>
              <a:rPr lang="tr-TR" dirty="0" err="1"/>
              <a:t>which’s</a:t>
            </a:r>
            <a:r>
              <a:rPr lang="tr-TR" dirty="0"/>
              <a:t> </a:t>
            </a:r>
            <a:r>
              <a:rPr lang="tr-TR" dirty="0" err="1"/>
              <a:t>sub</a:t>
            </a:r>
            <a:r>
              <a:rPr lang="tr-TR" dirty="0"/>
              <a:t> </a:t>
            </a:r>
            <a:r>
              <a:rPr lang="tr-TR" dirty="0" err="1"/>
              <a:t>categaries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: </a:t>
            </a:r>
            <a:r>
              <a:rPr lang="tr-TR" dirty="0" err="1"/>
              <a:t>individual</a:t>
            </a:r>
            <a:r>
              <a:rPr lang="tr-TR" dirty="0"/>
              <a:t>,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pr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r>
              <a:rPr lang="tr-TR" dirty="0"/>
              <a:t>.</a:t>
            </a:r>
          </a:p>
          <a:p>
            <a:r>
              <a:rPr lang="tr-TR" dirty="0" err="1"/>
              <a:t>According</a:t>
            </a:r>
            <a:r>
              <a:rPr lang="tr-TR" dirty="0"/>
              <a:t> to </a:t>
            </a:r>
            <a:r>
              <a:rPr lang="tr-TR" dirty="0" err="1"/>
              <a:t>Lapointe</a:t>
            </a:r>
            <a:r>
              <a:rPr lang="tr-TR" dirty="0"/>
              <a:t> (2005), </a:t>
            </a:r>
            <a:r>
              <a:rPr lang="tr-TR" dirty="0" err="1"/>
              <a:t>resistance</a:t>
            </a:r>
            <a:r>
              <a:rPr lang="tr-TR" dirty="0"/>
              <a:t> can be </a:t>
            </a:r>
            <a:r>
              <a:rPr lang="tr-TR" dirty="0" err="1"/>
              <a:t>grouped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.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: </a:t>
            </a:r>
            <a:r>
              <a:rPr lang="tr-TR" dirty="0" err="1"/>
              <a:t>passive</a:t>
            </a:r>
            <a:r>
              <a:rPr lang="tr-TR" dirty="0"/>
              <a:t>, </a:t>
            </a:r>
            <a:r>
              <a:rPr lang="tr-TR" dirty="0" err="1"/>
              <a:t>active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aggressive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various resistant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highlighted by these models show that resistance can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 in various forms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aouthors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define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categorizations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resistance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from the literature, 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taxonomy is presented in table, each category is then reviewed in turn.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Firstly, compliance assumes that the user interacts with the system in the prescribed manner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Secondly, resistance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opposition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challaenge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disruption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initiatives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Resistance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subdivided into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negative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rationale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resistaance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deceive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sabotage;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conciously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entering of incorrect data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omission of auditable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in procedures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rationale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resistance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Thidly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resistance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orkaround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activity can be subdivided into three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Hindrance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(önleme, engelleme)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workarounds occur when the use of the system is viewed as too time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consuming, onerous, or difficult. There is no specific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dissatisfaction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the worker perceives that the system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they may not see the point 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relevance of the data that they are entering and therefore partially enter data, enter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 data or fail to fully comply with procedure.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manifest by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as deviation from procedure or covert co-operative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and seeks to support or improve working practices.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further illustration, in Timmons’s (2003) study of patient care plans in U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ingdom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hospitals,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 audit found that according to computer records, one ward had only six patients.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Nursing staff had failed to enter and update patient information seeing accurate data entry as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hindrance and as low priority in comparison to their ‘real’ job of nursing patients.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harmless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workaround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 when users do not use the system in the prescribed manner but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workarounds do not affect workflow or the accuracy of captured data.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ssential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workarounds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essential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following section we seek to explore the compliance/resistance/workaround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relationships from the perspective of the participants in two highly operationally controlled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studies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context of this research, we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 to examine the phenomenon of user workarounds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actuality of workarounds this research draws deductively from existing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literature and then, using an inductive analytical approach, the initial conceptual framework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 explored and refined at two case study sites, providing a ‘causal description’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manifestations of workarounds and their impact. To achieve this we adopt an interactive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of data analysis the four components of which (data collection, data reduction,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and conclusion drawing/verification) are conducted continually and iteratively rather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as a linear process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8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7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Autofit/>
          </a:bodyPr>
          <a:lstStyle/>
          <a:p>
            <a:pPr algn="ctr"/>
            <a:r>
              <a:rPr lang="tr-TR" sz="4800" dirty="0" err="1"/>
              <a:t>Resist</a:t>
            </a:r>
            <a:r>
              <a:rPr lang="tr-TR" sz="4800" dirty="0"/>
              <a:t>, </a:t>
            </a:r>
            <a:r>
              <a:rPr lang="tr-TR" sz="4800" dirty="0" err="1"/>
              <a:t>comply</a:t>
            </a:r>
            <a:r>
              <a:rPr lang="tr-TR" sz="4800" dirty="0"/>
              <a:t> </a:t>
            </a:r>
            <a:r>
              <a:rPr lang="tr-TR" sz="4800" dirty="0" err="1"/>
              <a:t>or</a:t>
            </a:r>
            <a:r>
              <a:rPr lang="tr-TR" sz="4800" dirty="0"/>
              <a:t> </a:t>
            </a:r>
            <a:r>
              <a:rPr lang="tr-TR" sz="4800" dirty="0" err="1"/>
              <a:t>workaround</a:t>
            </a:r>
            <a:r>
              <a:rPr lang="tr-TR" sz="4800" dirty="0"/>
              <a:t>? An </a:t>
            </a:r>
            <a:r>
              <a:rPr lang="tr-TR" sz="4800" dirty="0" err="1"/>
              <a:t>examination</a:t>
            </a:r>
            <a:r>
              <a:rPr lang="tr-TR" sz="4800" dirty="0"/>
              <a:t> of </a:t>
            </a:r>
            <a:r>
              <a:rPr lang="tr-TR" sz="4800" dirty="0" err="1"/>
              <a:t>different</a:t>
            </a:r>
            <a:r>
              <a:rPr lang="tr-TR" sz="4800" dirty="0"/>
              <a:t> </a:t>
            </a:r>
            <a:r>
              <a:rPr lang="tr-TR" sz="4800" dirty="0" err="1"/>
              <a:t>facets</a:t>
            </a:r>
            <a:r>
              <a:rPr lang="tr-TR" sz="4800" dirty="0"/>
              <a:t> of </a:t>
            </a:r>
            <a:r>
              <a:rPr lang="tr-TR" sz="4800" dirty="0" err="1"/>
              <a:t>user</a:t>
            </a:r>
            <a:r>
              <a:rPr lang="tr-TR" sz="4800" dirty="0"/>
              <a:t> </a:t>
            </a:r>
            <a:r>
              <a:rPr lang="tr-TR" sz="4800" dirty="0" err="1"/>
              <a:t>engagement</a:t>
            </a:r>
            <a:r>
              <a:rPr lang="tr-TR" sz="4800" dirty="0"/>
              <a:t> </a:t>
            </a:r>
            <a:r>
              <a:rPr lang="tr-TR" sz="4800" dirty="0" err="1"/>
              <a:t>with</a:t>
            </a:r>
            <a:r>
              <a:rPr lang="tr-TR" sz="4800" dirty="0"/>
              <a:t> </a:t>
            </a:r>
            <a:r>
              <a:rPr lang="tr-TR" sz="4800" dirty="0" err="1"/>
              <a:t>information</a:t>
            </a:r>
            <a:r>
              <a:rPr lang="tr-TR" sz="4800" dirty="0"/>
              <a:t>  </a:t>
            </a:r>
            <a:r>
              <a:rPr lang="tr-TR" sz="4800" dirty="0" err="1"/>
              <a:t>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495800"/>
            <a:ext cx="7854696" cy="1752600"/>
          </a:xfrm>
        </p:spPr>
        <p:txBody>
          <a:bodyPr>
            <a:normAutofit fontScale="70000" lnSpcReduction="20000"/>
          </a:bodyPr>
          <a:lstStyle/>
          <a:p>
            <a:endParaRPr lang="en-US" sz="2400" dirty="0"/>
          </a:p>
          <a:p>
            <a:r>
              <a:rPr lang="tr-TR" b="1" dirty="0"/>
              <a:t>	       </a:t>
            </a:r>
            <a:r>
              <a:rPr lang="tr-TR" b="1" dirty="0" err="1"/>
              <a:t>Ferneley</a:t>
            </a:r>
            <a:r>
              <a:rPr lang="tr-TR" b="1" dirty="0"/>
              <a:t>, E &amp; SOBREPEREZ, P , 2006</a:t>
            </a:r>
          </a:p>
          <a:p>
            <a:pPr algn="ctr"/>
            <a:r>
              <a:rPr lang="tr-TR" sz="2300" b="1" dirty="0" err="1"/>
              <a:t>UnIversıty</a:t>
            </a:r>
            <a:r>
              <a:rPr lang="tr-TR" sz="2300" b="1" dirty="0"/>
              <a:t> of </a:t>
            </a:r>
            <a:r>
              <a:rPr lang="tr-TR" sz="2300" b="1" dirty="0" err="1"/>
              <a:t>salford</a:t>
            </a:r>
            <a:r>
              <a:rPr lang="tr-TR" sz="2300" b="1" dirty="0"/>
              <a:t> </a:t>
            </a:r>
            <a:r>
              <a:rPr lang="tr-TR" sz="2300" b="1" dirty="0" err="1"/>
              <a:t>manchester</a:t>
            </a:r>
            <a:endParaRPr lang="en-US" sz="2300" dirty="0"/>
          </a:p>
          <a:p>
            <a:pPr algn="ctr"/>
            <a:r>
              <a:rPr lang="tr-TR" sz="2300" b="1" dirty="0"/>
              <a:t>           </a:t>
            </a:r>
            <a:r>
              <a:rPr lang="tr-TR" sz="2300" b="1" dirty="0" err="1"/>
              <a:t>Presented</a:t>
            </a:r>
            <a:r>
              <a:rPr lang="tr-TR" sz="2300" b="1" dirty="0"/>
              <a:t> BY Dilruba başak uzun</a:t>
            </a:r>
          </a:p>
          <a:p>
            <a:r>
              <a:rPr lang="tr-TR" sz="2000" dirty="0"/>
              <a:t>			</a:t>
            </a:r>
            <a:r>
              <a:rPr lang="en-US" sz="2000" dirty="0"/>
              <a:t>IS</a:t>
            </a:r>
            <a:r>
              <a:rPr lang="tr-TR" sz="2000" dirty="0"/>
              <a:t>740 / 2017-2018 FALL</a:t>
            </a:r>
            <a:endParaRPr lang="en-US" sz="2000" dirty="0"/>
          </a:p>
        </p:txBody>
      </p:sp>
      <p:pic>
        <p:nvPicPr>
          <p:cNvPr id="4" name="Resim 3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170688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67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</a:t>
            </a:r>
            <a:r>
              <a:rPr lang="tr-TR" sz="4400" dirty="0" err="1"/>
              <a:t>Studies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75360" y="2228671"/>
            <a:ext cx="7315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Highly</a:t>
            </a:r>
            <a:r>
              <a:rPr lang="tr-TR" sz="2400" dirty="0"/>
              <a:t> </a:t>
            </a:r>
            <a:r>
              <a:rPr lang="tr-TR" sz="2400" dirty="0" err="1"/>
              <a:t>operationally</a:t>
            </a:r>
            <a:r>
              <a:rPr lang="tr-TR" sz="2400" dirty="0"/>
              <a:t> </a:t>
            </a:r>
            <a:r>
              <a:rPr lang="tr-TR" sz="2400" dirty="0" err="1"/>
              <a:t>controlled</a:t>
            </a:r>
            <a:r>
              <a:rPr lang="tr-TR" sz="2400" dirty="0"/>
              <a:t> </a:t>
            </a:r>
            <a:r>
              <a:rPr lang="tr-TR" sz="2400" dirty="0" err="1"/>
              <a:t>environment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Clear</a:t>
            </a:r>
            <a:r>
              <a:rPr lang="tr-TR" sz="2400" dirty="0"/>
              <a:t> </a:t>
            </a:r>
            <a:r>
              <a:rPr lang="tr-TR" sz="2400" dirty="0" err="1"/>
              <a:t>preset</a:t>
            </a:r>
            <a:r>
              <a:rPr lang="tr-TR" sz="2400" dirty="0"/>
              <a:t> </a:t>
            </a:r>
            <a:r>
              <a:rPr lang="tr-TR" sz="2400" dirty="0" err="1"/>
              <a:t>routines</a:t>
            </a:r>
            <a:r>
              <a:rPr lang="tr-TR" sz="2400" dirty="0"/>
              <a:t>, </a:t>
            </a:r>
            <a:r>
              <a:rPr lang="tr-TR" sz="2400" dirty="0" err="1"/>
              <a:t>procedures</a:t>
            </a:r>
            <a:r>
              <a:rPr lang="tr-TR" sz="2400" dirty="0"/>
              <a:t> &amp; </a:t>
            </a:r>
            <a:r>
              <a:rPr lang="tr-TR" sz="2400" dirty="0" err="1"/>
              <a:t>practices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Limited </a:t>
            </a:r>
            <a:r>
              <a:rPr lang="tr-TR" sz="2400" dirty="0" err="1"/>
              <a:t>initiative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Autonomy</a:t>
            </a:r>
            <a:r>
              <a:rPr lang="tr-TR" sz="2400" dirty="0"/>
              <a:t> </a:t>
            </a:r>
            <a:r>
              <a:rPr lang="tr-TR" sz="2400" dirty="0" err="1"/>
              <a:t>over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r>
              <a:rPr lang="tr-TR" sz="2400" dirty="0"/>
              <a:t> </a:t>
            </a:r>
            <a:r>
              <a:rPr lang="tr-TR" sz="2400" dirty="0" err="1"/>
              <a:t>activities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Strictly</a:t>
            </a:r>
            <a:r>
              <a:rPr lang="tr-TR" sz="2400" dirty="0"/>
              <a:t> </a:t>
            </a:r>
            <a:r>
              <a:rPr lang="tr-TR" sz="2400" dirty="0" err="1"/>
              <a:t>dependent</a:t>
            </a:r>
            <a:r>
              <a:rPr lang="tr-TR" sz="2400" dirty="0"/>
              <a:t> on </a:t>
            </a:r>
            <a:r>
              <a:rPr lang="tr-TR" sz="2400" dirty="0" err="1"/>
              <a:t>prescribed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r>
              <a:rPr lang="tr-TR" sz="2400" dirty="0"/>
              <a:t> </a:t>
            </a:r>
            <a:r>
              <a:rPr lang="tr-TR" sz="2400" dirty="0" err="1"/>
              <a:t>routines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484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</a:t>
            </a:r>
            <a:r>
              <a:rPr lang="tr-TR" sz="4400" dirty="0" err="1"/>
              <a:t>Studies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75360" y="2228671"/>
            <a:ext cx="7315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Conducted</a:t>
            </a:r>
            <a:r>
              <a:rPr lang="tr-TR" sz="2400" dirty="0"/>
              <a:t> </a:t>
            </a:r>
            <a:r>
              <a:rPr lang="tr-TR" sz="2400" dirty="0" err="1"/>
              <a:t>between</a:t>
            </a:r>
            <a:r>
              <a:rPr lang="tr-TR" sz="2400" dirty="0"/>
              <a:t> </a:t>
            </a:r>
            <a:r>
              <a:rPr lang="tr-TR" sz="2400" dirty="0" err="1"/>
              <a:t>years</a:t>
            </a:r>
            <a:r>
              <a:rPr lang="tr-TR" sz="2400" dirty="0"/>
              <a:t> 2003-2006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Participant</a:t>
            </a:r>
            <a:r>
              <a:rPr lang="tr-TR" sz="2400" dirty="0"/>
              <a:t> </a:t>
            </a:r>
            <a:r>
              <a:rPr lang="tr-TR" sz="2400" dirty="0" err="1"/>
              <a:t>observation</a:t>
            </a:r>
            <a:endParaRPr lang="tr-T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Watching</a:t>
            </a:r>
            <a:endParaRPr lang="tr-T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Listening</a:t>
            </a:r>
            <a:endParaRPr lang="tr-T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Interviews</a:t>
            </a:r>
            <a:endParaRPr lang="tr-T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Document</a:t>
            </a:r>
            <a:r>
              <a:rPr lang="tr-TR" sz="2400" dirty="0"/>
              <a:t> </a:t>
            </a:r>
            <a:r>
              <a:rPr lang="tr-TR" sz="2400" dirty="0" err="1"/>
              <a:t>analysis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Cross-</a:t>
            </a:r>
            <a:r>
              <a:rPr lang="tr-TR" sz="2400" dirty="0" err="1"/>
              <a:t>case</a:t>
            </a:r>
            <a:r>
              <a:rPr lang="tr-TR" sz="2400" dirty="0"/>
              <a:t> </a:t>
            </a:r>
            <a:r>
              <a:rPr lang="tr-TR" sz="2400" dirty="0" err="1"/>
              <a:t>comparison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106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</a:t>
            </a:r>
            <a:r>
              <a:rPr lang="tr-TR" sz="4400" dirty="0" err="1"/>
              <a:t>Studies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F1F75738-9237-4B3C-A27C-D82EC1B70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31595"/>
              </p:ext>
            </p:extLst>
          </p:nvPr>
        </p:nvGraphicFramePr>
        <p:xfrm>
          <a:off x="1143000" y="1876629"/>
          <a:ext cx="7010400" cy="391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987">
                  <a:extLst>
                    <a:ext uri="{9D8B030D-6E8A-4147-A177-3AD203B41FA5}">
                      <a16:colId xmlns:a16="http://schemas.microsoft.com/office/drawing/2014/main" val="1596230146"/>
                    </a:ext>
                  </a:extLst>
                </a:gridCol>
                <a:gridCol w="3349413">
                  <a:extLst>
                    <a:ext uri="{9D8B030D-6E8A-4147-A177-3AD203B41FA5}">
                      <a16:colId xmlns:a16="http://schemas.microsoft.com/office/drawing/2014/main" val="1643856625"/>
                    </a:ext>
                  </a:extLst>
                </a:gridCol>
              </a:tblGrid>
              <a:tr h="741785">
                <a:tc>
                  <a:txBody>
                    <a:bodyPr/>
                    <a:lstStyle/>
                    <a:p>
                      <a:pPr algn="ctr"/>
                      <a:r>
                        <a:rPr lang="tr-TR" sz="2200" dirty="0"/>
                        <a:t>#1: </a:t>
                      </a:r>
                      <a:r>
                        <a:rPr lang="tr-TR" sz="2200" dirty="0" err="1"/>
                        <a:t>GarmentCo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 dirty="0"/>
                        <a:t>#2: UK </a:t>
                      </a:r>
                      <a:r>
                        <a:rPr lang="tr-TR" sz="2200" dirty="0" err="1"/>
                        <a:t>regional</a:t>
                      </a:r>
                      <a:r>
                        <a:rPr lang="tr-TR" sz="2200" dirty="0"/>
                        <a:t> Fire Service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6933"/>
                  </a:ext>
                </a:extLst>
              </a:tr>
              <a:tr h="528797">
                <a:tc>
                  <a:txBody>
                    <a:bodyPr/>
                    <a:lstStyle/>
                    <a:p>
                      <a:pPr algn="l"/>
                      <a:r>
                        <a:rPr lang="tr-TR" sz="2000" dirty="0"/>
                        <a:t>Service </a:t>
                      </a:r>
                      <a:r>
                        <a:rPr lang="tr-TR" sz="2000" dirty="0" err="1"/>
                        <a:t>Industry</a:t>
                      </a:r>
                      <a:r>
                        <a:rPr lang="tr-TR" sz="2000" dirty="0"/>
                        <a:t> (</a:t>
                      </a:r>
                      <a:r>
                        <a:rPr lang="tr-TR" sz="2000" dirty="0" err="1"/>
                        <a:t>clothing</a:t>
                      </a:r>
                      <a:r>
                        <a:rPr lang="tr-TR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2000" dirty="0" err="1"/>
                        <a:t>Public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sector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59411"/>
                  </a:ext>
                </a:extLst>
              </a:tr>
              <a:tr h="1718593">
                <a:tc>
                  <a:txBody>
                    <a:bodyPr/>
                    <a:lstStyle/>
                    <a:p>
                      <a:pPr algn="l"/>
                      <a:r>
                        <a:rPr lang="tr-TR" sz="2000" dirty="0"/>
                        <a:t>15 </a:t>
                      </a:r>
                      <a:r>
                        <a:rPr lang="tr-TR" sz="2000" dirty="0" err="1"/>
                        <a:t>interviews</a:t>
                      </a:r>
                      <a:endParaRPr lang="tr-TR" sz="2000" dirty="0"/>
                    </a:p>
                    <a:p>
                      <a:pPr algn="l"/>
                      <a:r>
                        <a:rPr lang="tr-TR" sz="2000" dirty="0"/>
                        <a:t>     -3 </a:t>
                      </a:r>
                      <a:r>
                        <a:rPr lang="tr-TR" sz="2000" dirty="0" err="1"/>
                        <a:t>managers</a:t>
                      </a:r>
                      <a:endParaRPr lang="tr-TR" sz="2000" dirty="0"/>
                    </a:p>
                    <a:p>
                      <a:pPr algn="l"/>
                      <a:r>
                        <a:rPr lang="tr-TR" sz="2000" dirty="0"/>
                        <a:t>     -2 </a:t>
                      </a:r>
                      <a:r>
                        <a:rPr lang="tr-TR" sz="2000" dirty="0" err="1"/>
                        <a:t>supervisors</a:t>
                      </a:r>
                      <a:endParaRPr lang="tr-TR" sz="2000" dirty="0"/>
                    </a:p>
                    <a:p>
                      <a:pPr algn="l"/>
                      <a:r>
                        <a:rPr lang="tr-TR" sz="2000" dirty="0"/>
                        <a:t>     -10 </a:t>
                      </a:r>
                      <a:r>
                        <a:rPr lang="tr-TR" sz="2000" dirty="0" err="1"/>
                        <a:t>operators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2000" dirty="0"/>
                        <a:t>14 </a:t>
                      </a:r>
                      <a:r>
                        <a:rPr lang="tr-TR" sz="2000" dirty="0" err="1"/>
                        <a:t>interviews</a:t>
                      </a:r>
                      <a:endParaRPr lang="tr-TR" sz="2000" dirty="0"/>
                    </a:p>
                    <a:p>
                      <a:pPr algn="l"/>
                      <a:r>
                        <a:rPr lang="tr-TR" sz="2000" dirty="0"/>
                        <a:t>     -3 </a:t>
                      </a:r>
                      <a:r>
                        <a:rPr lang="tr-TR" sz="2000" dirty="0" err="1"/>
                        <a:t>senior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managers</a:t>
                      </a:r>
                      <a:endParaRPr lang="tr-TR" sz="2000" dirty="0"/>
                    </a:p>
                    <a:p>
                      <a:pPr algn="l"/>
                      <a:r>
                        <a:rPr lang="tr-TR" sz="2000" dirty="0"/>
                        <a:t>     -8 </a:t>
                      </a:r>
                      <a:r>
                        <a:rPr lang="tr-TR" sz="2000" dirty="0" err="1"/>
                        <a:t>middle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managers</a:t>
                      </a:r>
                      <a:endParaRPr lang="tr-TR" sz="2000" dirty="0"/>
                    </a:p>
                    <a:p>
                      <a:pPr algn="l"/>
                      <a:r>
                        <a:rPr lang="tr-TR" sz="2000" dirty="0"/>
                        <a:t>     -3 data </a:t>
                      </a:r>
                      <a:r>
                        <a:rPr lang="tr-TR" sz="2000" dirty="0" err="1"/>
                        <a:t>analysis</a:t>
                      </a:r>
                      <a:r>
                        <a:rPr lang="tr-TR" sz="2000" dirty="0"/>
                        <a:t> personel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33024"/>
                  </a:ext>
                </a:extLst>
              </a:tr>
              <a:tr h="925396">
                <a:tc>
                  <a:txBody>
                    <a:bodyPr/>
                    <a:lstStyle/>
                    <a:p>
                      <a:pPr algn="l"/>
                      <a:r>
                        <a:rPr lang="tr-TR" sz="2000" dirty="0"/>
                        <a:t>20 </a:t>
                      </a:r>
                      <a:r>
                        <a:rPr lang="tr-TR" sz="2000" dirty="0" err="1"/>
                        <a:t>hours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participant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observation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2000" dirty="0"/>
                        <a:t>24 </a:t>
                      </a:r>
                      <a:r>
                        <a:rPr lang="tr-TR" sz="2000" dirty="0" err="1"/>
                        <a:t>group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interviews</a:t>
                      </a:r>
                      <a:r>
                        <a:rPr lang="tr-TR" sz="2000" dirty="0"/>
                        <a:t> </a:t>
                      </a:r>
                    </a:p>
                    <a:p>
                      <a:pPr algn="l"/>
                      <a:r>
                        <a:rPr lang="tr-TR" sz="2000" dirty="0"/>
                        <a:t>     -8 to 15 Fire </a:t>
                      </a:r>
                      <a:r>
                        <a:rPr lang="tr-TR" sz="2000" dirty="0" err="1"/>
                        <a:t>Officers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18141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CAE5068C-6F5D-4822-800D-3C9965793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962400"/>
            <a:ext cx="149013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1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#1 - </a:t>
            </a:r>
            <a:r>
              <a:rPr lang="tr-TR" sz="4400" dirty="0" err="1"/>
              <a:t>Process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93347AB-D0EC-4429-932C-849EB67A12AA}"/>
              </a:ext>
            </a:extLst>
          </p:cNvPr>
          <p:cNvSpPr txBox="1"/>
          <p:nvPr/>
        </p:nvSpPr>
        <p:spPr>
          <a:xfrm>
            <a:off x="914400" y="1828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Given</a:t>
            </a:r>
            <a:r>
              <a:rPr lang="tr-TR" sz="2000" b="1" dirty="0"/>
              <a:t> </a:t>
            </a:r>
            <a:r>
              <a:rPr lang="tr-TR" sz="2000" b="1" dirty="0" err="1"/>
              <a:t>Order</a:t>
            </a:r>
            <a:r>
              <a:rPr lang="tr-TR" sz="2000" b="1" dirty="0"/>
              <a:t>: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4F4A06F-FCCF-4760-9114-B390F4E4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342716"/>
            <a:ext cx="7945114" cy="11506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A642342-B992-4A13-8528-6B539BA29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08" y="4419600"/>
            <a:ext cx="7945114" cy="115062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E621F5B-0E99-4BF7-BB1E-D4C67724E57F}"/>
              </a:ext>
            </a:extLst>
          </p:cNvPr>
          <p:cNvSpPr txBox="1"/>
          <p:nvPr/>
        </p:nvSpPr>
        <p:spPr>
          <a:xfrm>
            <a:off x="894567" y="3759542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Returned</a:t>
            </a:r>
            <a:r>
              <a:rPr lang="tr-TR" sz="2000" b="1" dirty="0"/>
              <a:t> </a:t>
            </a:r>
            <a:r>
              <a:rPr lang="tr-TR" sz="2000" b="1" dirty="0" err="1"/>
              <a:t>Order</a:t>
            </a:r>
            <a:r>
              <a:rPr lang="tr-TR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7226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#1 - </a:t>
            </a:r>
            <a:r>
              <a:rPr lang="tr-TR" sz="4400" dirty="0" err="1"/>
              <a:t>Process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93347AB-D0EC-4429-932C-849EB67A12AA}"/>
              </a:ext>
            </a:extLst>
          </p:cNvPr>
          <p:cNvSpPr txBox="1"/>
          <p:nvPr/>
        </p:nvSpPr>
        <p:spPr>
          <a:xfrm>
            <a:off x="914400" y="1828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IT Side – </a:t>
            </a:r>
            <a:r>
              <a:rPr lang="tr-TR" sz="2000" b="1" dirty="0" err="1">
                <a:solidFill>
                  <a:schemeClr val="accent1">
                    <a:lumMod val="75000"/>
                  </a:schemeClr>
                </a:solidFill>
              </a:rPr>
              <a:t>Trousers</a:t>
            </a: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accent1">
                    <a:lumMod val="75000"/>
                  </a:schemeClr>
                </a:solidFill>
              </a:rPr>
              <a:t>Zone</a:t>
            </a:r>
            <a:r>
              <a:rPr lang="tr-TR" sz="2000" b="1" dirty="0"/>
              <a:t>: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EDB374C-B419-46BF-98BA-C953A375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12" y="2198329"/>
            <a:ext cx="8104421" cy="123067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342198B-DE46-44DF-8776-85C718F1D17D}"/>
              </a:ext>
            </a:extLst>
          </p:cNvPr>
          <p:cNvSpPr txBox="1"/>
          <p:nvPr/>
        </p:nvSpPr>
        <p:spPr>
          <a:xfrm>
            <a:off x="1143000" y="3798529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At </a:t>
            </a: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/ </a:t>
            </a:r>
            <a:r>
              <a:rPr lang="tr-TR" dirty="0" err="1"/>
              <a:t>zone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Aims</a:t>
            </a:r>
            <a:r>
              <a:rPr lang="tr-TR" dirty="0"/>
              <a:t> to </a:t>
            </a:r>
            <a:r>
              <a:rPr lang="tr-TR" dirty="0" err="1"/>
              <a:t>process</a:t>
            </a:r>
            <a:r>
              <a:rPr lang="tr-TR" dirty="0"/>
              <a:t> 30 </a:t>
            </a:r>
            <a:r>
              <a:rPr lang="tr-TR" dirty="0" err="1"/>
              <a:t>orders</a:t>
            </a:r>
            <a:r>
              <a:rPr lang="tr-TR" dirty="0"/>
              <a:t> / </a:t>
            </a:r>
            <a:r>
              <a:rPr lang="tr-TR" dirty="0" err="1"/>
              <a:t>hour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Data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setting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Trend </a:t>
            </a:r>
            <a:r>
              <a:rPr lang="tr-TR" dirty="0" err="1"/>
              <a:t>analysis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Stock</a:t>
            </a:r>
            <a:r>
              <a:rPr lang="tr-TR" dirty="0"/>
              <a:t> </a:t>
            </a:r>
            <a:r>
              <a:rPr lang="tr-TR" dirty="0" err="1"/>
              <a:t>renewals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Resource </a:t>
            </a:r>
            <a:r>
              <a:rPr lang="tr-TR" dirty="0" err="1"/>
              <a:t>planning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772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#2 - </a:t>
            </a:r>
            <a:r>
              <a:rPr lang="tr-TR" sz="4400" dirty="0" err="1"/>
              <a:t>Process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9DE6D17-240D-463D-A0E7-B814770A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057400"/>
            <a:ext cx="7422427" cy="33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4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#2 - </a:t>
            </a:r>
            <a:r>
              <a:rPr lang="tr-TR" sz="4400" dirty="0" err="1"/>
              <a:t>Process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Nesne 2">
            <a:extLst>
              <a:ext uri="{FF2B5EF4-FFF2-40B4-BE49-F238E27FC236}">
                <a16:creationId xmlns:a16="http://schemas.microsoft.com/office/drawing/2014/main" id="{837DB16B-24C2-44F9-A11F-B93AA73DF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027049"/>
              </p:ext>
            </p:extLst>
          </p:nvPr>
        </p:nvGraphicFramePr>
        <p:xfrm>
          <a:off x="1752600" y="1926814"/>
          <a:ext cx="5410200" cy="300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it Eşlem Resmi" r:id="rId5" imgW="4419720" imgH="2453760" progId="Paint.Picture">
                  <p:embed/>
                </p:oleObj>
              </mc:Choice>
              <mc:Fallback>
                <p:oleObj name="Bit Eşlem Resmi" r:id="rId5" imgW="4419720" imgH="2453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1926814"/>
                        <a:ext cx="5410200" cy="3004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EB4ECAC2-91FB-4955-B802-488502F79605}"/>
              </a:ext>
            </a:extLst>
          </p:cNvPr>
          <p:cNvSpPr txBox="1"/>
          <p:nvPr/>
        </p:nvSpPr>
        <p:spPr>
          <a:xfrm>
            <a:off x="1143000" y="4931185"/>
            <a:ext cx="7315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At </a:t>
            </a:r>
            <a:r>
              <a:rPr lang="tr-TR" sz="1600" dirty="0" err="1"/>
              <a:t>anly</a:t>
            </a:r>
            <a:r>
              <a:rPr lang="tr-TR" sz="1600" dirty="0"/>
              <a:t> </a:t>
            </a:r>
            <a:r>
              <a:rPr lang="tr-TR" sz="1600" dirty="0" err="1"/>
              <a:t>level</a:t>
            </a:r>
            <a:r>
              <a:rPr lang="tr-TR" sz="1600" dirty="0"/>
              <a:t> of </a:t>
            </a:r>
            <a:r>
              <a:rPr lang="tr-TR" sz="1600" dirty="0" err="1"/>
              <a:t>officer</a:t>
            </a:r>
            <a:r>
              <a:rPr lang="tr-TR" sz="1600" dirty="0"/>
              <a:t> can be </a:t>
            </a:r>
            <a:r>
              <a:rPr lang="tr-TR" sz="1600" dirty="0" err="1"/>
              <a:t>assigned</a:t>
            </a:r>
            <a:r>
              <a:rPr lang="tr-TR" sz="1600" dirty="0"/>
              <a:t> to </a:t>
            </a:r>
            <a:r>
              <a:rPr lang="tr-TR" sz="1600" dirty="0" err="1"/>
              <a:t>completing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report</a:t>
            </a: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Data </a:t>
            </a:r>
            <a:r>
              <a:rPr lang="tr-TR" sz="1600" dirty="0" err="1"/>
              <a:t>used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endParaRPr lang="tr-T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Allocation</a:t>
            </a:r>
            <a:r>
              <a:rPr lang="tr-TR" sz="1600" dirty="0"/>
              <a:t> </a:t>
            </a:r>
            <a:r>
              <a:rPr lang="tr-TR" sz="1600" dirty="0" err="1"/>
              <a:t>planning</a:t>
            </a:r>
            <a:r>
              <a:rPr lang="tr-TR" sz="1600" dirty="0"/>
              <a:t> of </a:t>
            </a:r>
            <a:r>
              <a:rPr lang="tr-TR" sz="1600" dirty="0" err="1"/>
              <a:t>human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physical</a:t>
            </a:r>
            <a:r>
              <a:rPr lang="tr-TR" sz="1600" dirty="0"/>
              <a:t> </a:t>
            </a:r>
            <a:r>
              <a:rPr lang="tr-TR" sz="1600" dirty="0" err="1"/>
              <a:t>resources</a:t>
            </a:r>
            <a:endParaRPr lang="tr-T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Allocation</a:t>
            </a:r>
            <a:r>
              <a:rPr lang="tr-TR" sz="1600" dirty="0"/>
              <a:t> of </a:t>
            </a:r>
            <a:r>
              <a:rPr lang="tr-TR" sz="1600" dirty="0" err="1"/>
              <a:t>funding</a:t>
            </a:r>
            <a:endParaRPr lang="tr-T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Making</a:t>
            </a:r>
            <a:r>
              <a:rPr lang="tr-TR" sz="1600" dirty="0"/>
              <a:t> </a:t>
            </a:r>
            <a:r>
              <a:rPr lang="tr-TR" sz="1600" dirty="0" err="1"/>
              <a:t>policy</a:t>
            </a:r>
            <a:r>
              <a:rPr lang="tr-TR" sz="1600" dirty="0"/>
              <a:t> </a:t>
            </a:r>
            <a:r>
              <a:rPr lang="tr-TR" sz="1600" dirty="0" err="1"/>
              <a:t>decisions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0231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</a:t>
            </a:r>
            <a:r>
              <a:rPr lang="tr-TR" sz="4400" dirty="0" err="1"/>
              <a:t>Studies</a:t>
            </a:r>
            <a:r>
              <a:rPr lang="tr-TR" sz="4400" dirty="0"/>
              <a:t> - Analysis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1143000" y="442722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patterns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Individual</a:t>
            </a:r>
            <a:r>
              <a:rPr lang="tr-TR" dirty="0"/>
              <a:t> </a:t>
            </a:r>
            <a:r>
              <a:rPr lang="tr-TR" dirty="0" err="1"/>
              <a:t>workaround</a:t>
            </a:r>
            <a:r>
              <a:rPr lang="tr-TR" dirty="0"/>
              <a:t> </a:t>
            </a:r>
            <a:r>
              <a:rPr lang="tr-TR" dirty="0" err="1"/>
              <a:t>behaviors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Individual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</a:t>
            </a:r>
            <a:r>
              <a:rPr lang="tr-TR" dirty="0" err="1"/>
              <a:t>clustered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611850-4C15-452D-AB19-0F0ED2CAB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378" y="2051548"/>
            <a:ext cx="5596444" cy="23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9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#1 - Analysis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14400" y="234291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/>
              <a:t>Batch</a:t>
            </a:r>
            <a:r>
              <a:rPr lang="tr-TR" b="1" u="sng" dirty="0"/>
              <a:t> </a:t>
            </a:r>
            <a:r>
              <a:rPr lang="tr-TR" b="1" u="sng" dirty="0" err="1"/>
              <a:t>processing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“Workers often … compile several similar orders at once</a:t>
            </a:r>
            <a:r>
              <a:rPr lang="en-US" dirty="0"/>
              <a:t>”</a:t>
            </a:r>
            <a:endParaRPr lang="tr-TR" dirty="0"/>
          </a:p>
          <a:p>
            <a:endParaRPr lang="tr-TR" dirty="0"/>
          </a:p>
          <a:p>
            <a:r>
              <a:rPr lang="tr-TR" b="1" u="sng" dirty="0" err="1"/>
              <a:t>Sub-tasking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“We will break down orders </a:t>
            </a:r>
            <a:r>
              <a:rPr lang="en-US" dirty="0"/>
              <a:t>[into subcomponents]</a:t>
            </a:r>
            <a:r>
              <a:rPr lang="tr-TR" dirty="0"/>
              <a:t> </a:t>
            </a:r>
            <a:r>
              <a:rPr lang="en-US" i="1" dirty="0"/>
              <a:t>to find matches which we can pick together”</a:t>
            </a:r>
            <a:endParaRPr lang="tr-TR" i="1" dirty="0"/>
          </a:p>
          <a:p>
            <a:endParaRPr lang="tr-TR" i="1" dirty="0"/>
          </a:p>
          <a:p>
            <a:r>
              <a:rPr lang="tr-TR" b="1" u="sng" dirty="0" err="1"/>
              <a:t>Predictive</a:t>
            </a:r>
            <a:r>
              <a:rPr lang="tr-TR" b="1" u="sng" dirty="0"/>
              <a:t> </a:t>
            </a:r>
            <a:r>
              <a:rPr lang="tr-TR" b="1" u="sng" dirty="0" err="1"/>
              <a:t>operating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“Workers begin to compile the next order which hasn’t even reached</a:t>
            </a:r>
          </a:p>
          <a:p>
            <a:r>
              <a:rPr lang="en-US" i="1" dirty="0"/>
              <a:t>them yet”</a:t>
            </a:r>
            <a:endParaRPr lang="tr-TR" i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274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#1 - Analysis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75360" y="1859927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/>
              <a:t>Indolence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“Targets are set too low and workers slack off when they have reached</a:t>
            </a:r>
          </a:p>
          <a:p>
            <a:r>
              <a:rPr lang="en-US" i="1" dirty="0"/>
              <a:t>them”</a:t>
            </a:r>
            <a:endParaRPr lang="tr-TR" i="1" dirty="0"/>
          </a:p>
          <a:p>
            <a:r>
              <a:rPr lang="tr-TR" i="1" dirty="0"/>
              <a:t>	</a:t>
            </a:r>
            <a:r>
              <a:rPr lang="en-US" i="1" dirty="0"/>
              <a:t>“there’s all sorts of things we can do to get a skive, or make the</a:t>
            </a:r>
          </a:p>
          <a:p>
            <a:r>
              <a:rPr lang="en-US" i="1" dirty="0"/>
              <a:t>conveyor stop and get overtime to finish that day’s orders” </a:t>
            </a:r>
            <a:endParaRPr lang="tr-TR" i="1" dirty="0"/>
          </a:p>
          <a:p>
            <a:r>
              <a:rPr lang="tr-TR" i="1" dirty="0"/>
              <a:t>	</a:t>
            </a:r>
            <a:r>
              <a:rPr lang="en-US" i="1" dirty="0"/>
              <a:t>“Some targets are way too high, completely impossible, we don’t even try”</a:t>
            </a:r>
            <a:endParaRPr lang="tr-TR" i="1" dirty="0"/>
          </a:p>
          <a:p>
            <a:endParaRPr lang="tr-TR" i="1" dirty="0"/>
          </a:p>
          <a:p>
            <a:r>
              <a:rPr lang="tr-TR" b="1" u="sng" dirty="0" err="1"/>
              <a:t>Stockpilling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“We</a:t>
            </a:r>
            <a:r>
              <a:rPr lang="tr-TR" i="1" dirty="0"/>
              <a:t> </a:t>
            </a:r>
            <a:r>
              <a:rPr lang="en-US" i="1" dirty="0"/>
              <a:t>often double scan </a:t>
            </a:r>
            <a:r>
              <a:rPr lang="en-US" dirty="0"/>
              <a:t>[each others] </a:t>
            </a:r>
            <a:r>
              <a:rPr lang="en-US" i="1" dirty="0"/>
              <a:t>garments to ensure our </a:t>
            </a:r>
            <a:r>
              <a:rPr lang="en-US" dirty="0"/>
              <a:t>[personal] </a:t>
            </a:r>
            <a:r>
              <a:rPr lang="en-US" i="1" dirty="0"/>
              <a:t>count goes up”</a:t>
            </a:r>
            <a:endParaRPr lang="tr-TR" i="1" dirty="0"/>
          </a:p>
          <a:p>
            <a:endParaRPr lang="tr-TR" i="1" dirty="0"/>
          </a:p>
          <a:p>
            <a:r>
              <a:rPr lang="tr-TR" b="1" u="sng" dirty="0" err="1"/>
              <a:t>Buddying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dirty="0"/>
              <a:t>“</a:t>
            </a:r>
            <a:r>
              <a:rPr lang="en-US" i="1" dirty="0"/>
              <a:t>I’ll do some for you as you have a hangover</a:t>
            </a:r>
            <a:r>
              <a:rPr lang="en-US" dirty="0"/>
              <a:t>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025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Definitions</a:t>
            </a:r>
            <a:endParaRPr lang="tr-TR" dirty="0"/>
          </a:p>
          <a:p>
            <a:r>
              <a:rPr lang="tr-TR" dirty="0" err="1"/>
              <a:t>Scope</a:t>
            </a:r>
            <a:endParaRPr lang="tr-TR" dirty="0"/>
          </a:p>
          <a:p>
            <a:r>
              <a:rPr lang="tr-TR" dirty="0" err="1"/>
              <a:t>Categorization</a:t>
            </a:r>
            <a:r>
              <a:rPr lang="tr-TR" dirty="0"/>
              <a:t> of </a:t>
            </a:r>
            <a:r>
              <a:rPr lang="tr-TR" dirty="0" err="1"/>
              <a:t>Resistance</a:t>
            </a:r>
            <a:endParaRPr lang="tr-TR" dirty="0"/>
          </a:p>
          <a:p>
            <a:r>
              <a:rPr lang="tr-TR" dirty="0"/>
              <a:t>Case </a:t>
            </a:r>
            <a:r>
              <a:rPr lang="tr-TR" dirty="0" err="1"/>
              <a:t>Studies</a:t>
            </a:r>
            <a:endParaRPr lang="tr-TR" dirty="0"/>
          </a:p>
          <a:p>
            <a:pPr lvl="1"/>
            <a:r>
              <a:rPr lang="tr-TR" dirty="0" err="1"/>
              <a:t>Description</a:t>
            </a:r>
            <a:r>
              <a:rPr lang="tr-TR" dirty="0"/>
              <a:t> &amp; </a:t>
            </a:r>
            <a:r>
              <a:rPr lang="tr-TR" dirty="0" err="1"/>
              <a:t>Methodology</a:t>
            </a:r>
            <a:endParaRPr lang="tr-TR" dirty="0"/>
          </a:p>
          <a:p>
            <a:pPr lvl="1"/>
            <a:r>
              <a:rPr lang="tr-TR" dirty="0"/>
              <a:t>Data </a:t>
            </a:r>
            <a:r>
              <a:rPr lang="tr-TR" dirty="0" err="1"/>
              <a:t>Gathering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Analysis</a:t>
            </a:r>
          </a:p>
          <a:p>
            <a:r>
              <a:rPr lang="tr-TR" dirty="0" err="1"/>
              <a:t>Summary</a:t>
            </a:r>
            <a:endParaRPr lang="tr-TR" dirty="0"/>
          </a:p>
          <a:p>
            <a:r>
              <a:rPr lang="tr-TR" dirty="0" err="1"/>
              <a:t>Discussion</a:t>
            </a:r>
            <a:endParaRPr lang="tr-TR" dirty="0"/>
          </a:p>
          <a:p>
            <a:r>
              <a:rPr lang="tr-TR" dirty="0" err="1"/>
              <a:t>Conclusion</a:t>
            </a:r>
            <a:endParaRPr lang="en-US" dirty="0"/>
          </a:p>
        </p:txBody>
      </p:sp>
      <p:pic>
        <p:nvPicPr>
          <p:cNvPr id="5" name="Resim 4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-4119"/>
            <a:ext cx="170688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02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#1 - Analysis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14400" y="2380488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/>
              <a:t>Bargaining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dirty="0"/>
              <a:t>“</a:t>
            </a:r>
            <a:r>
              <a:rPr lang="en-US" i="1" dirty="0"/>
              <a:t>I’ll give</a:t>
            </a:r>
            <a:r>
              <a:rPr lang="tr-TR" i="1" dirty="0"/>
              <a:t> </a:t>
            </a:r>
            <a:r>
              <a:rPr lang="en-US" i="1" dirty="0"/>
              <a:t>you some cigs if you do some under my code</a:t>
            </a:r>
            <a:r>
              <a:rPr lang="en-US" dirty="0"/>
              <a:t>”</a:t>
            </a:r>
            <a:r>
              <a:rPr lang="tr-TR" i="1" dirty="0"/>
              <a:t>	</a:t>
            </a:r>
          </a:p>
          <a:p>
            <a:endParaRPr lang="tr-TR" b="1" i="1" u="sng" dirty="0"/>
          </a:p>
          <a:p>
            <a:r>
              <a:rPr lang="tr-TR" b="1" u="sng" dirty="0" err="1"/>
              <a:t>Bullying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“They have to do</a:t>
            </a:r>
            <a:r>
              <a:rPr lang="tr-TR" i="1" dirty="0"/>
              <a:t> </a:t>
            </a:r>
            <a:r>
              <a:rPr lang="en-US" i="1" dirty="0"/>
              <a:t>some under my code or there’ll be trouble</a:t>
            </a:r>
            <a:r>
              <a:rPr lang="en-US" dirty="0"/>
              <a:t>” </a:t>
            </a:r>
            <a:endParaRPr lang="tr-TR" dirty="0"/>
          </a:p>
          <a:p>
            <a:endParaRPr lang="tr-TR" i="1" dirty="0"/>
          </a:p>
          <a:p>
            <a:r>
              <a:rPr lang="tr-TR" b="1" u="sng" dirty="0" err="1"/>
              <a:t>Sabotage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“Computer mouse balls have been removed and</a:t>
            </a:r>
            <a:r>
              <a:rPr lang="tr-TR" i="1" dirty="0"/>
              <a:t> </a:t>
            </a:r>
            <a:r>
              <a:rPr lang="en-US" i="1" dirty="0"/>
              <a:t>keyboard keys pulled off”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287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#2 - Analysis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14400" y="1856796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/>
              <a:t>Retrospectivity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“I have to enter the data after the event from what the lads and I can</a:t>
            </a:r>
          </a:p>
          <a:p>
            <a:r>
              <a:rPr lang="en-US" i="1" dirty="0"/>
              <a:t>remember, sometimes, if it is the next day, we can’t remember details”</a:t>
            </a:r>
            <a:r>
              <a:rPr lang="tr-TR" i="1" dirty="0"/>
              <a:t>	</a:t>
            </a:r>
          </a:p>
          <a:p>
            <a:endParaRPr lang="tr-TR" b="1" i="1" u="sng" dirty="0"/>
          </a:p>
          <a:p>
            <a:r>
              <a:rPr lang="tr-TR" b="1" u="sng" dirty="0" err="1"/>
              <a:t>Collective</a:t>
            </a:r>
            <a:r>
              <a:rPr lang="tr-TR" b="1" u="sng" dirty="0"/>
              <a:t> data </a:t>
            </a:r>
            <a:r>
              <a:rPr lang="tr-TR" b="1" u="sng" dirty="0" err="1"/>
              <a:t>generation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“We work as a unit, as a team, it</a:t>
            </a:r>
            <a:r>
              <a:rPr lang="tr-TR" i="1" dirty="0"/>
              <a:t> </a:t>
            </a:r>
            <a:r>
              <a:rPr lang="en-US" i="1" dirty="0"/>
              <a:t>doesn’t matter how it’s recorded”</a:t>
            </a:r>
            <a:endParaRPr lang="tr-TR" i="1" dirty="0"/>
          </a:p>
          <a:p>
            <a:endParaRPr lang="tr-TR" i="1" dirty="0"/>
          </a:p>
          <a:p>
            <a:r>
              <a:rPr lang="tr-TR" b="1" u="sng" dirty="0" err="1"/>
              <a:t>Inaccurate</a:t>
            </a:r>
            <a:r>
              <a:rPr lang="tr-TR" b="1" u="sng" dirty="0"/>
              <a:t> data </a:t>
            </a:r>
            <a:r>
              <a:rPr lang="tr-TR" b="1" u="sng" dirty="0" err="1"/>
              <a:t>entry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dirty="0"/>
              <a:t>“</a:t>
            </a:r>
            <a:r>
              <a:rPr lang="en-US" i="1" dirty="0"/>
              <a:t>We sometimes request equipment we ‘may’ need and then justify it later</a:t>
            </a:r>
            <a:r>
              <a:rPr lang="tr-TR" i="1" dirty="0"/>
              <a:t> </a:t>
            </a:r>
            <a:r>
              <a:rPr lang="en-US" i="1" dirty="0"/>
              <a:t>by describing the incident as though we needed the kit”</a:t>
            </a:r>
            <a:endParaRPr lang="tr-TR" i="1" dirty="0"/>
          </a:p>
          <a:p>
            <a:endParaRPr lang="tr-TR" i="1" dirty="0"/>
          </a:p>
          <a:p>
            <a:r>
              <a:rPr lang="tr-TR" b="1" u="sng" dirty="0" err="1"/>
              <a:t>Incorrect</a:t>
            </a:r>
            <a:r>
              <a:rPr lang="tr-TR" b="1" u="sng" dirty="0"/>
              <a:t> data </a:t>
            </a:r>
            <a:r>
              <a:rPr lang="tr-TR" b="1" u="sng" dirty="0" err="1"/>
              <a:t>entry</a:t>
            </a:r>
            <a:r>
              <a:rPr lang="tr-TR" b="1" u="sng" dirty="0"/>
              <a:t>:</a:t>
            </a:r>
          </a:p>
          <a:p>
            <a:r>
              <a:rPr lang="tr-TR" i="1" dirty="0"/>
              <a:t>	</a:t>
            </a:r>
            <a:r>
              <a:rPr lang="en-US" i="1" dirty="0"/>
              <a:t>“Once we get</a:t>
            </a:r>
            <a:r>
              <a:rPr lang="tr-TR" i="1" dirty="0"/>
              <a:t> </a:t>
            </a:r>
            <a:r>
              <a:rPr lang="en-US" i="1" dirty="0"/>
              <a:t>near the fire, we press the arrived button, to make sure we are within time”</a:t>
            </a:r>
            <a:endParaRPr lang="tr-TR" i="1" dirty="0"/>
          </a:p>
          <a:p>
            <a:r>
              <a:rPr lang="tr-TR" i="1" dirty="0"/>
              <a:t>	</a:t>
            </a:r>
            <a:r>
              <a:rPr lang="en-US" i="1" dirty="0"/>
              <a:t>“If we are later than target, we ‘forget’ to press the arrived button, then it has to be done</a:t>
            </a:r>
            <a:r>
              <a:rPr lang="tr-TR" i="1" dirty="0"/>
              <a:t> </a:t>
            </a:r>
            <a:r>
              <a:rPr lang="en-US" i="1" dirty="0"/>
              <a:t>over the phone later.”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672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#2 - Analysis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14400" y="1856796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/>
              <a:t>Indolence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“Once it’s logged in, it’s logged in for the day, I have never seen</a:t>
            </a:r>
          </a:p>
          <a:p>
            <a:r>
              <a:rPr lang="en-US" i="1" dirty="0"/>
              <a:t>anyone log out and back in under their own password” </a:t>
            </a:r>
            <a:r>
              <a:rPr lang="tr-TR" i="1" dirty="0"/>
              <a:t>	</a:t>
            </a:r>
          </a:p>
          <a:p>
            <a:endParaRPr lang="tr-TR" b="1" i="1" u="sng" dirty="0"/>
          </a:p>
          <a:p>
            <a:r>
              <a:rPr lang="tr-TR" b="1" u="sng" dirty="0" err="1"/>
              <a:t>Sabotage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“I’ve</a:t>
            </a:r>
            <a:r>
              <a:rPr lang="tr-TR" i="1" dirty="0"/>
              <a:t> </a:t>
            </a:r>
            <a:r>
              <a:rPr lang="en-US" i="1" dirty="0"/>
              <a:t>brought viruses in from my kid’s machine, it takes 2-3 days for the IT guys to come out and</a:t>
            </a:r>
            <a:r>
              <a:rPr lang="tr-TR" i="1" dirty="0"/>
              <a:t> </a:t>
            </a:r>
            <a:r>
              <a:rPr lang="en-US" i="1" dirty="0"/>
              <a:t>remove viruses from the Station’s PC</a:t>
            </a:r>
            <a:r>
              <a:rPr lang="tr-TR" i="1" dirty="0"/>
              <a:t>.</a:t>
            </a:r>
            <a:r>
              <a:rPr lang="en-US" i="1" dirty="0"/>
              <a:t> </a:t>
            </a:r>
            <a:r>
              <a:rPr lang="en-US" dirty="0"/>
              <a:t>T</a:t>
            </a:r>
            <a:r>
              <a:rPr lang="tr-TR" dirty="0"/>
              <a:t>his </a:t>
            </a:r>
            <a:r>
              <a:rPr lang="en-US" dirty="0"/>
              <a:t>eliminates the need for report generation for that period of time.</a:t>
            </a:r>
            <a:r>
              <a:rPr lang="en-US" i="1" dirty="0"/>
              <a:t> ”</a:t>
            </a:r>
            <a:endParaRPr lang="tr-TR" i="1" dirty="0"/>
          </a:p>
          <a:p>
            <a:endParaRPr lang="tr-TR" i="1" dirty="0"/>
          </a:p>
          <a:p>
            <a:r>
              <a:rPr lang="tr-TR" b="1" u="sng" dirty="0" err="1"/>
              <a:t>Non-use</a:t>
            </a:r>
            <a:r>
              <a:rPr lang="tr-TR" b="1" u="sng" dirty="0"/>
              <a:t>/ </a:t>
            </a:r>
            <a:r>
              <a:rPr lang="tr-TR" b="1" u="sng" dirty="0" err="1"/>
              <a:t>Inaccurate</a:t>
            </a:r>
            <a:r>
              <a:rPr lang="tr-TR" b="1" u="sng" dirty="0"/>
              <a:t> </a:t>
            </a:r>
            <a:r>
              <a:rPr lang="tr-TR" b="1" u="sng" dirty="0" err="1"/>
              <a:t>use</a:t>
            </a:r>
            <a:r>
              <a:rPr lang="tr-TR" b="1" u="sng" dirty="0"/>
              <a:t> of </a:t>
            </a:r>
            <a:r>
              <a:rPr lang="tr-TR" b="1" u="sng" dirty="0" err="1"/>
              <a:t>the</a:t>
            </a:r>
            <a:r>
              <a:rPr lang="tr-TR" b="1" u="sng" dirty="0"/>
              <a:t> </a:t>
            </a:r>
            <a:r>
              <a:rPr lang="tr-TR" b="1" u="sng" dirty="0" err="1"/>
              <a:t>system</a:t>
            </a:r>
            <a:r>
              <a:rPr lang="tr-TR" b="1" u="sng" dirty="0"/>
              <a:t>:</a:t>
            </a:r>
          </a:p>
          <a:p>
            <a:r>
              <a:rPr lang="tr-TR" dirty="0"/>
              <a:t>	</a:t>
            </a:r>
            <a:r>
              <a:rPr lang="en-US" i="1" dirty="0"/>
              <a:t> “Each incident requires individual dynamic risk</a:t>
            </a:r>
            <a:r>
              <a:rPr lang="tr-TR" i="1" dirty="0"/>
              <a:t> </a:t>
            </a:r>
            <a:r>
              <a:rPr lang="en-US" i="1" dirty="0"/>
              <a:t>assessment, and there are times when policy is not followed” </a:t>
            </a:r>
            <a:r>
              <a:rPr lang="en-US" dirty="0"/>
              <a:t> </a:t>
            </a:r>
            <a:endParaRPr lang="tr-TR" dirty="0"/>
          </a:p>
          <a:p>
            <a:r>
              <a:rPr lang="tr-TR" i="1" dirty="0"/>
              <a:t>	</a:t>
            </a:r>
            <a:r>
              <a:rPr lang="en-US" i="1" dirty="0"/>
              <a:t>“</a:t>
            </a:r>
            <a:r>
              <a:rPr lang="tr-TR" i="1" dirty="0"/>
              <a:t>T</a:t>
            </a:r>
            <a:r>
              <a:rPr lang="en-US" dirty="0"/>
              <a:t>he form</a:t>
            </a:r>
            <a:r>
              <a:rPr lang="tr-TR" dirty="0"/>
              <a:t> </a:t>
            </a:r>
            <a:r>
              <a:rPr lang="en-US" i="1" dirty="0"/>
              <a:t>doesn’t let you describe what really happened, it’s just making the fire fit the form, it isn’t an</a:t>
            </a:r>
            <a:r>
              <a:rPr lang="tr-TR" i="1" dirty="0"/>
              <a:t> </a:t>
            </a:r>
            <a:r>
              <a:rPr lang="en-US" i="1" dirty="0"/>
              <a:t>accurate account” </a:t>
            </a:r>
            <a:endParaRPr lang="tr-TR" i="1" dirty="0"/>
          </a:p>
          <a:p>
            <a:r>
              <a:rPr lang="tr-TR" i="1" dirty="0"/>
              <a:t>	</a:t>
            </a:r>
            <a:r>
              <a:rPr lang="en-US" i="1" dirty="0"/>
              <a:t>“The report I saw was not for the fire I went to”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1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</a:t>
            </a:r>
            <a:r>
              <a:rPr lang="tr-TR" sz="4400" dirty="0" err="1"/>
              <a:t>Studies</a:t>
            </a:r>
            <a:r>
              <a:rPr lang="tr-TR" sz="4400" dirty="0"/>
              <a:t> - Analysis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5029200" y="4482856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themes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patterns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Causes</a:t>
            </a:r>
            <a:r>
              <a:rPr lang="tr-TR" dirty="0"/>
              <a:t> &amp; </a:t>
            </a:r>
            <a:r>
              <a:rPr lang="tr-TR" dirty="0" err="1"/>
              <a:t>pre-existing</a:t>
            </a:r>
            <a:r>
              <a:rPr lang="tr-TR" dirty="0"/>
              <a:t> </a:t>
            </a:r>
            <a:r>
              <a:rPr lang="tr-TR" dirty="0" err="1"/>
              <a:t>conditions</a:t>
            </a: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BBDCF2F-450A-4FBB-A661-5D8C8139B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976" y="2132165"/>
            <a:ext cx="5423247" cy="22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1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</a:t>
            </a:r>
            <a:r>
              <a:rPr lang="tr-TR" sz="4400" dirty="0" err="1"/>
              <a:t>Studies</a:t>
            </a:r>
            <a:r>
              <a:rPr lang="tr-TR" sz="4400" dirty="0"/>
              <a:t> - Analysis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66CDBDA-B162-4CD4-A502-DE6DD3220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01" y="1947862"/>
            <a:ext cx="7316243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5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 err="1"/>
              <a:t>Enforced</a:t>
            </a:r>
            <a:r>
              <a:rPr lang="tr-TR" sz="4400" dirty="0"/>
              <a:t> </a:t>
            </a:r>
            <a:r>
              <a:rPr lang="tr-TR" sz="4400" dirty="0" err="1"/>
              <a:t>Proceduralisation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BBB4521-F954-433E-9390-94305F5A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3715"/>
            <a:ext cx="9144000" cy="34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97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 err="1"/>
              <a:t>Discipline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38EADE4-EACC-48C2-A457-1B2942D8A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057400"/>
            <a:ext cx="8839200" cy="36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6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Non-engagement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D749677-80E9-4E13-990A-48F7B909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4708"/>
            <a:ext cx="9144000" cy="415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2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tr-TR" dirty="0" err="1"/>
              <a:t>Organizational</a:t>
            </a:r>
            <a:r>
              <a:rPr lang="tr-TR" dirty="0"/>
              <a:t> &amp; </a:t>
            </a:r>
            <a:r>
              <a:rPr lang="tr-TR" dirty="0" err="1"/>
              <a:t>Personal</a:t>
            </a:r>
            <a:r>
              <a:rPr lang="tr-TR" dirty="0"/>
              <a:t> </a:t>
            </a:r>
            <a:r>
              <a:rPr lang="tr-TR" dirty="0" err="1"/>
              <a:t>Issues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EF1CB90-29C7-471E-9A14-C80641E78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" y="1854708"/>
            <a:ext cx="9144000" cy="41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6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 err="1"/>
              <a:t>Discussion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60746" y="2057400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division of resistance into categories such as positive/negative fails to address a number</a:t>
            </a:r>
            <a:r>
              <a:rPr lang="tr-TR" sz="2000" dirty="0"/>
              <a:t> </a:t>
            </a:r>
            <a:r>
              <a:rPr lang="en-US" sz="2000" dirty="0"/>
              <a:t>of important points.</a:t>
            </a:r>
            <a:endParaRPr lang="tr-TR" sz="2000" dirty="0"/>
          </a:p>
          <a:p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Many authors have studied resistance but have failed to consider the resultant activity, or</a:t>
            </a:r>
            <a:r>
              <a:rPr lang="tr-TR" sz="2000" dirty="0"/>
              <a:t> </a:t>
            </a:r>
            <a:r>
              <a:rPr lang="en-US" sz="2000" dirty="0"/>
              <a:t>workaround, as a separate, distinct and subsequent phenomena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Drawing from the literature and using a deductive analytical approach, we propose an initial conceptual framework that differentiates between compliance</a:t>
            </a:r>
            <a:r>
              <a:rPr lang="tr-TR" sz="2000" dirty="0"/>
              <a:t> </a:t>
            </a:r>
            <a:r>
              <a:rPr lang="en-US" sz="2000" dirty="0"/>
              <a:t>and various types of user resistance and workaround</a:t>
            </a:r>
            <a:r>
              <a:rPr lang="tr-T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613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dirty="0" err="1"/>
              <a:t>Resistance</a:t>
            </a:r>
            <a:endParaRPr lang="en-US" dirty="0"/>
          </a:p>
        </p:txBody>
      </p:sp>
      <p:sp>
        <p:nvSpPr>
          <p:cNvPr id="3" name="Metin kutusu 2"/>
          <p:cNvSpPr txBox="1"/>
          <p:nvPr/>
        </p:nvSpPr>
        <p:spPr>
          <a:xfrm>
            <a:off x="685800" y="22098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Undesirable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Detrimental</a:t>
            </a:r>
            <a:r>
              <a:rPr lang="tr-TR" dirty="0"/>
              <a:t> to an </a:t>
            </a:r>
            <a:r>
              <a:rPr lang="tr-TR" dirty="0" err="1"/>
              <a:t>implementation’s</a:t>
            </a:r>
            <a:r>
              <a:rPr lang="tr-TR" dirty="0"/>
              <a:t> </a:t>
            </a:r>
            <a:r>
              <a:rPr lang="tr-TR" dirty="0" err="1"/>
              <a:t>success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Product of </a:t>
            </a:r>
            <a:r>
              <a:rPr lang="tr-TR" dirty="0" err="1"/>
              <a:t>employees</a:t>
            </a:r>
            <a:r>
              <a:rPr lang="tr-TR" dirty="0"/>
              <a:t>’ </a:t>
            </a:r>
            <a:r>
              <a:rPr lang="tr-TR" dirty="0" err="1"/>
              <a:t>opposition</a:t>
            </a:r>
            <a:r>
              <a:rPr lang="tr-TR" dirty="0"/>
              <a:t> to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domination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İnhibits</a:t>
            </a:r>
            <a:r>
              <a:rPr lang="tr-TR" dirty="0"/>
              <a:t> </a:t>
            </a:r>
            <a:r>
              <a:rPr lang="tr-TR" dirty="0" err="1"/>
              <a:t>strategic</a:t>
            </a:r>
            <a:r>
              <a:rPr lang="tr-TR" dirty="0"/>
              <a:t> </a:t>
            </a:r>
            <a:r>
              <a:rPr lang="tr-TR" dirty="0" err="1"/>
              <a:t>change</a:t>
            </a:r>
            <a:endParaRPr lang="tr-TR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00D6221-E96B-4452-A4D3-FA48CE97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571092"/>
            <a:ext cx="4495800" cy="265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0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 err="1"/>
              <a:t>Discussion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8034D3D7-3C75-470C-ACD3-7E4AEBC31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131" y="1955302"/>
            <a:ext cx="4757738" cy="42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4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 err="1"/>
              <a:t>Discussion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60746" y="2057400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Further research is required to examine common</a:t>
            </a:r>
            <a:r>
              <a:rPr lang="tr-TR" sz="2000" dirty="0"/>
              <a:t> </a:t>
            </a:r>
            <a:r>
              <a:rPr lang="en-US" sz="2000" dirty="0"/>
              <a:t>factors, but a brief overview would suggest that the</a:t>
            </a:r>
            <a:r>
              <a:rPr lang="tr-TR" sz="2000" dirty="0"/>
              <a:t> </a:t>
            </a:r>
            <a:r>
              <a:rPr lang="en-US" sz="2000" dirty="0"/>
              <a:t>emergency nature of activities, the critical</a:t>
            </a:r>
            <a:r>
              <a:rPr lang="tr-TR" sz="2000" dirty="0"/>
              <a:t> </a:t>
            </a:r>
            <a:r>
              <a:rPr lang="en-US" sz="2000" dirty="0"/>
              <a:t>and fast changing decisions that are made, and the dynamic interactions between agents</a:t>
            </a:r>
            <a:r>
              <a:rPr lang="tr-TR" sz="2000" dirty="0"/>
              <a:t> </a:t>
            </a:r>
            <a:r>
              <a:rPr lang="en-US" sz="2000" dirty="0"/>
              <a:t>appear difficult for an information system to support.</a:t>
            </a:r>
            <a:endParaRPr lang="tr-TR" sz="2000" dirty="0"/>
          </a:p>
          <a:p>
            <a:pPr algn="just"/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Revisiting previous models of resistance, single</a:t>
            </a:r>
            <a:r>
              <a:rPr lang="tr-TR" sz="2000" dirty="0"/>
              <a:t> </a:t>
            </a:r>
            <a:r>
              <a:rPr lang="en-US" sz="2000" dirty="0"/>
              <a:t>antecedent conditions are attributed to</a:t>
            </a:r>
            <a:r>
              <a:rPr lang="tr-TR" sz="2000" dirty="0"/>
              <a:t> </a:t>
            </a:r>
            <a:r>
              <a:rPr lang="en-US" sz="2000" dirty="0"/>
              <a:t>specific resultant resistant behaviors.</a:t>
            </a:r>
            <a:endParaRPr lang="tr-TR" sz="2000" dirty="0"/>
          </a:p>
          <a:p>
            <a:pPr algn="just"/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Our research reveals that these</a:t>
            </a:r>
            <a:r>
              <a:rPr lang="tr-TR" sz="2000" dirty="0"/>
              <a:t> </a:t>
            </a:r>
            <a:r>
              <a:rPr lang="en-US" sz="2000" dirty="0"/>
              <a:t>conditions can lead to resistance, be it positive or negative, which may result in different</a:t>
            </a:r>
            <a:r>
              <a:rPr lang="tr-TR" sz="2000" dirty="0"/>
              <a:t> </a:t>
            </a:r>
            <a:r>
              <a:rPr lang="en-US" sz="2000" dirty="0"/>
              <a:t>kinds of workaround behaviors.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179589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 err="1"/>
              <a:t>Conclusion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60746" y="2057400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 conclusion this study has re-examined the notion of resistance as reported in information</a:t>
            </a:r>
            <a:r>
              <a:rPr lang="tr-TR" sz="2000" dirty="0"/>
              <a:t> </a:t>
            </a:r>
            <a:r>
              <a:rPr lang="en-US" sz="2000" dirty="0"/>
              <a:t>systems literature and has utilized case study research to examine this further.</a:t>
            </a: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As a result of</a:t>
            </a:r>
            <a:r>
              <a:rPr lang="tr-TR" sz="2000" dirty="0"/>
              <a:t> </a:t>
            </a:r>
            <a:r>
              <a:rPr lang="en-US" sz="2000" dirty="0"/>
              <a:t>the consolidation of both accepted literature and our own case study findings, we propose the</a:t>
            </a:r>
            <a:r>
              <a:rPr lang="tr-TR" sz="2000" dirty="0"/>
              <a:t> </a:t>
            </a:r>
            <a:r>
              <a:rPr lang="en-US" sz="2000" dirty="0"/>
              <a:t>new</a:t>
            </a:r>
            <a:r>
              <a:rPr lang="tr-TR" sz="2000" dirty="0"/>
              <a:t> </a:t>
            </a:r>
            <a:r>
              <a:rPr lang="en-US" sz="2000" dirty="0"/>
              <a:t>compliance/resistance/workaround model</a:t>
            </a:r>
            <a:r>
              <a:rPr lang="tr-TR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model identifies</a:t>
            </a:r>
            <a:r>
              <a:rPr lang="tr-TR" sz="2000" dirty="0"/>
              <a:t> </a:t>
            </a:r>
            <a:r>
              <a:rPr lang="en-US" sz="2000" dirty="0"/>
              <a:t>workarounds as a related but separate and distinct phenomenon from that of resistance.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53661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 err="1"/>
              <a:t>Conclusion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14400" y="1997839"/>
            <a:ext cx="7315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limited studies on</a:t>
            </a:r>
            <a:r>
              <a:rPr lang="tr-TR" sz="2000" dirty="0"/>
              <a:t> </a:t>
            </a:r>
            <a:r>
              <a:rPr lang="en-US" sz="2000" dirty="0"/>
              <a:t>information systems workaround have </a:t>
            </a:r>
            <a:r>
              <a:rPr lang="en-US" sz="2000" dirty="0" err="1"/>
              <a:t>focussed</a:t>
            </a:r>
            <a:r>
              <a:rPr lang="en-US" sz="2000" dirty="0"/>
              <a:t> on the Health Service where, due to</a:t>
            </a:r>
            <a:r>
              <a:rPr lang="tr-TR" sz="2000" dirty="0"/>
              <a:t> </a:t>
            </a:r>
            <a:r>
              <a:rPr lang="en-US" sz="2000" dirty="0"/>
              <a:t>Professional</a:t>
            </a:r>
            <a:r>
              <a:rPr lang="tr-TR" sz="2000" dirty="0"/>
              <a:t> </a:t>
            </a:r>
            <a:r>
              <a:rPr lang="en-US" sz="2000" dirty="0"/>
              <a:t>autonomy and the emergency nature of activities, workaround is perhaps</a:t>
            </a:r>
            <a:r>
              <a:rPr lang="tr-TR" sz="2000" dirty="0"/>
              <a:t> </a:t>
            </a:r>
            <a:r>
              <a:rPr lang="en-US" sz="2000" dirty="0"/>
              <a:t>unsurprising. Our studies have been at operator level in highly operationally controlled</a:t>
            </a:r>
            <a:r>
              <a:rPr lang="tr-TR" sz="2000" dirty="0"/>
              <a:t> </a:t>
            </a:r>
            <a:r>
              <a:rPr lang="en-US" sz="2000" dirty="0"/>
              <a:t>environments, where it might be expected that deviation from set procedure would be</a:t>
            </a:r>
            <a:r>
              <a:rPr lang="tr-TR" sz="2000" dirty="0"/>
              <a:t> </a:t>
            </a:r>
            <a:r>
              <a:rPr lang="en-US" sz="2000" dirty="0" err="1"/>
              <a:t>minimised</a:t>
            </a:r>
            <a:r>
              <a:rPr lang="en-US" sz="2000" dirty="0"/>
              <a:t>, yet workaround has been shown to still exist.</a:t>
            </a: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By</a:t>
            </a:r>
            <a:r>
              <a:rPr lang="tr-TR" sz="2000" dirty="0"/>
              <a:t> </a:t>
            </a:r>
            <a:r>
              <a:rPr lang="en-US" sz="2000" dirty="0"/>
              <a:t>developing a composite model of user resistance/workaround we aim to further contribute to</a:t>
            </a:r>
            <a:r>
              <a:rPr lang="tr-TR" sz="2000" dirty="0"/>
              <a:t> </a:t>
            </a:r>
            <a:r>
              <a:rPr lang="en-US" sz="2000" dirty="0"/>
              <a:t>this understudied field and to suggest that it may be useful to all concerned with information</a:t>
            </a:r>
            <a:r>
              <a:rPr lang="tr-TR" sz="2000" dirty="0"/>
              <a:t> </a:t>
            </a:r>
            <a:r>
              <a:rPr lang="en-US" sz="2000" dirty="0"/>
              <a:t>systems development and implementation look deeper into the reasons why systems are not</a:t>
            </a:r>
            <a:r>
              <a:rPr lang="tr-TR" sz="2000" dirty="0"/>
              <a:t> </a:t>
            </a:r>
            <a:r>
              <a:rPr lang="en-US" sz="2000" dirty="0"/>
              <a:t>used as expected.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444625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841749" y="2028084"/>
            <a:ext cx="8092440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Ferneley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Sobreperez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Resist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comply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workaround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An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examinaion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facets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Salford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Manchester,  2006</a:t>
            </a:r>
          </a:p>
        </p:txBody>
      </p:sp>
      <p:pic>
        <p:nvPicPr>
          <p:cNvPr id="4" name="Resim 3" descr="logo cop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-4119"/>
            <a:ext cx="170688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923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3800" cy="1828800"/>
          </a:xfrm>
        </p:spPr>
        <p:txBody>
          <a:bodyPr>
            <a:normAutofit/>
          </a:bodyPr>
          <a:lstStyle/>
          <a:p>
            <a:pPr algn="ctr"/>
            <a:r>
              <a:rPr lang="tr-TR" dirty="0" err="1"/>
              <a:t>Questions</a:t>
            </a:r>
            <a:r>
              <a:rPr lang="tr-TR" dirty="0"/>
              <a:t> &amp; </a:t>
            </a:r>
            <a:r>
              <a:rPr lang="tr-TR" dirty="0" err="1"/>
              <a:t>Comments</a:t>
            </a:r>
            <a:endParaRPr lang="en-US" dirty="0"/>
          </a:p>
        </p:txBody>
      </p:sp>
      <p:pic>
        <p:nvPicPr>
          <p:cNvPr id="4" name="Resim 3" descr="logo cop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70688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29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dirty="0" err="1"/>
              <a:t>Compliance</a:t>
            </a:r>
            <a:endParaRPr lang="en-US" dirty="0"/>
          </a:p>
        </p:txBody>
      </p:sp>
      <p:sp>
        <p:nvSpPr>
          <p:cNvPr id="3" name="Metin kutusu 2"/>
          <p:cNvSpPr txBox="1"/>
          <p:nvPr/>
        </p:nvSpPr>
        <p:spPr>
          <a:xfrm>
            <a:off x="997281" y="2498972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practice of obeying rules or requests made by people in</a:t>
            </a:r>
            <a:r>
              <a:rPr lang="tr-TR" sz="2400" dirty="0"/>
              <a:t> </a:t>
            </a:r>
            <a:r>
              <a:rPr lang="en-US" sz="2400" dirty="0"/>
              <a:t>authority</a:t>
            </a:r>
            <a:endParaRPr lang="tr-TR" sz="24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B1F2669-5091-4A77-BCE7-A94179431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19" y="3943529"/>
            <a:ext cx="4391682" cy="22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dirty="0" err="1"/>
              <a:t>Workaround</a:t>
            </a:r>
            <a:endParaRPr lang="en-US" dirty="0"/>
          </a:p>
        </p:txBody>
      </p:sp>
      <p:sp>
        <p:nvSpPr>
          <p:cNvPr id="3" name="Metin kutusu 2"/>
          <p:cNvSpPr txBox="1"/>
          <p:nvPr/>
        </p:nvSpPr>
        <p:spPr>
          <a:xfrm>
            <a:off x="609600" y="2485837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mismatch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expectations</a:t>
            </a:r>
            <a:r>
              <a:rPr lang="tr-TR" dirty="0"/>
              <a:t> of </a:t>
            </a:r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, </a:t>
            </a:r>
            <a:r>
              <a:rPr lang="tr-TR" dirty="0" err="1"/>
              <a:t>employees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a </a:t>
            </a:r>
            <a:r>
              <a:rPr lang="tr-TR" b="1" dirty="0" err="1"/>
              <a:t>workaround</a:t>
            </a:r>
            <a:r>
              <a:rPr lang="tr-TR" b="1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deviating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set of </a:t>
            </a:r>
            <a:r>
              <a:rPr lang="tr-TR" dirty="0" err="1"/>
              <a:t>procedures</a:t>
            </a:r>
            <a:r>
              <a:rPr lang="tr-TR" dirty="0"/>
              <a:t>.</a:t>
            </a:r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0765DEA-3EDC-43A2-B143-E314FD199680}"/>
              </a:ext>
            </a:extLst>
          </p:cNvPr>
          <p:cNvSpPr txBox="1"/>
          <p:nvPr/>
        </p:nvSpPr>
        <p:spPr>
          <a:xfrm>
            <a:off x="1668049" y="3814349"/>
            <a:ext cx="747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temporary</a:t>
            </a:r>
            <a:r>
              <a:rPr lang="tr-TR" dirty="0"/>
              <a:t> </a:t>
            </a:r>
            <a:r>
              <a:rPr lang="tr-TR" dirty="0" err="1"/>
              <a:t>practices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handling</a:t>
            </a:r>
            <a:r>
              <a:rPr lang="tr-TR" dirty="0"/>
              <a:t> </a:t>
            </a:r>
            <a:r>
              <a:rPr lang="tr-TR" dirty="0" err="1"/>
              <a:t>exceptions</a:t>
            </a:r>
            <a:r>
              <a:rPr lang="tr-TR" dirty="0"/>
              <a:t> to </a:t>
            </a:r>
            <a:r>
              <a:rPr lang="tr-TR" dirty="0" err="1"/>
              <a:t>workflow</a:t>
            </a:r>
            <a:r>
              <a:rPr lang="tr-TR" dirty="0"/>
              <a:t> (2005)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111B7A1-5A1D-407A-9A07-987704ED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578426"/>
            <a:ext cx="5695950" cy="17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dirty="0" err="1"/>
              <a:t>Scope</a:t>
            </a:r>
            <a:endParaRPr lang="en-US" dirty="0"/>
          </a:p>
        </p:txBody>
      </p:sp>
      <p:sp>
        <p:nvSpPr>
          <p:cNvPr id="3" name="Metin kutusu 2"/>
          <p:cNvSpPr txBox="1"/>
          <p:nvPr/>
        </p:nvSpPr>
        <p:spPr>
          <a:xfrm>
            <a:off x="914400" y="2133600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paper</a:t>
            </a:r>
            <a:r>
              <a:rPr lang="tr-TR" sz="20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Examines</a:t>
            </a:r>
            <a:r>
              <a:rPr lang="tr-TR" sz="2000" dirty="0"/>
              <a:t> </a:t>
            </a:r>
            <a:r>
              <a:rPr lang="tr-TR" sz="2000" dirty="0" err="1"/>
              <a:t>current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r>
              <a:rPr lang="tr-TR" sz="2000" dirty="0"/>
              <a:t> of </a:t>
            </a:r>
            <a:r>
              <a:rPr lang="tr-TR" sz="2000" dirty="0" err="1"/>
              <a:t>resistance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Identify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concept</a:t>
            </a:r>
            <a:r>
              <a:rPr lang="tr-TR" sz="2000" dirty="0"/>
              <a:t> of </a:t>
            </a:r>
            <a:r>
              <a:rPr lang="tr-TR" sz="2000" dirty="0" err="1"/>
              <a:t>workaround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Extends</a:t>
            </a:r>
            <a:r>
              <a:rPr lang="tr-TR" sz="2000" dirty="0"/>
              <a:t> </a:t>
            </a:r>
            <a:r>
              <a:rPr lang="tr-TR" sz="2000" dirty="0" err="1"/>
              <a:t>previous</a:t>
            </a:r>
            <a:r>
              <a:rPr lang="tr-TR" sz="2000" dirty="0"/>
              <a:t> </a:t>
            </a:r>
            <a:r>
              <a:rPr lang="tr-TR" sz="2000" dirty="0" err="1"/>
              <a:t>resistance</a:t>
            </a:r>
            <a:r>
              <a:rPr lang="tr-TR" sz="2000" dirty="0"/>
              <a:t> </a:t>
            </a:r>
            <a:r>
              <a:rPr lang="tr-TR" sz="2000" dirty="0" err="1"/>
              <a:t>modes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provide</a:t>
            </a:r>
            <a:r>
              <a:rPr lang="tr-TR" sz="2000" dirty="0"/>
              <a:t> </a:t>
            </a:r>
            <a:r>
              <a:rPr lang="tr-TR" sz="2000" dirty="0" err="1"/>
              <a:t>alternative</a:t>
            </a:r>
            <a:r>
              <a:rPr lang="tr-TR" sz="2000" dirty="0"/>
              <a:t> </a:t>
            </a:r>
            <a:r>
              <a:rPr lang="tr-TR" sz="2000" dirty="0" err="1"/>
              <a:t>theoretical</a:t>
            </a:r>
            <a:r>
              <a:rPr lang="tr-TR" sz="2000" dirty="0"/>
              <a:t> </a:t>
            </a:r>
            <a:r>
              <a:rPr lang="tr-TR" sz="2000" dirty="0" err="1"/>
              <a:t>basis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Implements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analyzes</a:t>
            </a:r>
            <a:r>
              <a:rPr lang="tr-TR" sz="2000" dirty="0"/>
              <a:t> </a:t>
            </a:r>
            <a:r>
              <a:rPr lang="tr-TR" sz="2000" dirty="0" err="1"/>
              <a:t>two</a:t>
            </a:r>
            <a:r>
              <a:rPr lang="tr-TR" sz="2000" dirty="0"/>
              <a:t> </a:t>
            </a:r>
            <a:r>
              <a:rPr lang="tr-TR" sz="2000" dirty="0" err="1"/>
              <a:t>case</a:t>
            </a:r>
            <a:r>
              <a:rPr lang="tr-TR" sz="2000" dirty="0"/>
              <a:t> </a:t>
            </a:r>
            <a:r>
              <a:rPr lang="tr-TR" sz="2000" dirty="0" err="1"/>
              <a:t>studies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r>
              <a:rPr lang="tr-TR" sz="2000" dirty="0"/>
              <a:t>                                                         </a:t>
            </a:r>
          </a:p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paper</a:t>
            </a:r>
            <a:r>
              <a:rPr lang="tr-TR" sz="2000" dirty="0"/>
              <a:t>;</a:t>
            </a:r>
          </a:p>
          <a:p>
            <a:r>
              <a:rPr lang="tr-TR" sz="2000" dirty="0"/>
              <a:t>	</a:t>
            </a:r>
            <a:r>
              <a:rPr lang="tr-TR" sz="2000" dirty="0" err="1"/>
              <a:t>identifies</a:t>
            </a:r>
            <a:r>
              <a:rPr lang="tr-TR" sz="2000" dirty="0"/>
              <a:t> </a:t>
            </a:r>
            <a:r>
              <a:rPr lang="tr-TR" sz="2000" dirty="0" err="1"/>
              <a:t>workarounds</a:t>
            </a:r>
            <a:r>
              <a:rPr lang="tr-TR" sz="2000" dirty="0"/>
              <a:t> as an </a:t>
            </a:r>
            <a:r>
              <a:rPr lang="tr-TR" sz="2000" dirty="0" err="1"/>
              <a:t>additional</a:t>
            </a:r>
            <a:r>
              <a:rPr lang="tr-TR" sz="2000" dirty="0"/>
              <a:t> </a:t>
            </a:r>
            <a:r>
              <a:rPr lang="tr-TR" sz="2000" dirty="0" err="1"/>
              <a:t>dimension</a:t>
            </a:r>
            <a:r>
              <a:rPr lang="tr-TR" sz="2000" dirty="0"/>
              <a:t> to </a:t>
            </a:r>
            <a:r>
              <a:rPr lang="tr-TR" sz="2000" dirty="0" err="1"/>
              <a:t>studies</a:t>
            </a:r>
            <a:r>
              <a:rPr lang="tr-TR" sz="2000" dirty="0"/>
              <a:t> of </a:t>
            </a:r>
            <a:r>
              <a:rPr lang="tr-TR" sz="2000" dirty="0" err="1"/>
              <a:t>resistance</a:t>
            </a:r>
            <a:r>
              <a:rPr lang="tr-TR" sz="2000" dirty="0"/>
              <a:t>.</a:t>
            </a:r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39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 err="1"/>
              <a:t>Categorization</a:t>
            </a:r>
            <a:endParaRPr lang="en-US" dirty="0"/>
          </a:p>
        </p:txBody>
      </p:sp>
      <p:sp>
        <p:nvSpPr>
          <p:cNvPr id="3" name="Metin kutusu 2"/>
          <p:cNvSpPr txBox="1"/>
          <p:nvPr/>
        </p:nvSpPr>
        <p:spPr>
          <a:xfrm>
            <a:off x="1219200" y="4495799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Multilevel</a:t>
            </a:r>
            <a:r>
              <a:rPr lang="tr-TR" sz="2000" dirty="0"/>
              <a:t> model: </a:t>
            </a:r>
            <a:r>
              <a:rPr lang="tr-TR" sz="1600" dirty="0"/>
              <a:t>(1991)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Individual</a:t>
            </a:r>
            <a:endParaRPr lang="tr-T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Group</a:t>
            </a:r>
            <a:endParaRPr lang="tr-T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Organization</a:t>
            </a:r>
            <a:endParaRPr lang="tr-TR" sz="20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7C282F5-083D-4DEA-83F7-C8C68F9DDB9B}"/>
              </a:ext>
            </a:extLst>
          </p:cNvPr>
          <p:cNvSpPr txBox="1"/>
          <p:nvPr/>
        </p:nvSpPr>
        <p:spPr>
          <a:xfrm>
            <a:off x="5410200" y="449580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Type</a:t>
            </a:r>
            <a:r>
              <a:rPr lang="tr-TR" sz="2000" dirty="0"/>
              <a:t> model: </a:t>
            </a:r>
            <a:r>
              <a:rPr lang="tr-TR" sz="1600" dirty="0"/>
              <a:t>(2005)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Passive</a:t>
            </a:r>
            <a:endParaRPr lang="tr-T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Aggressive</a:t>
            </a:r>
            <a:endParaRPr lang="tr-TR" sz="2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C145F41-5631-48E0-931C-E7FA08DC040E}"/>
              </a:ext>
            </a:extLst>
          </p:cNvPr>
          <p:cNvSpPr txBox="1"/>
          <p:nvPr/>
        </p:nvSpPr>
        <p:spPr>
          <a:xfrm>
            <a:off x="1524000" y="2162146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COMPLIANCE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CF8CFCB-C398-45FE-9813-750A2FD6F012}"/>
              </a:ext>
            </a:extLst>
          </p:cNvPr>
          <p:cNvSpPr txBox="1"/>
          <p:nvPr/>
        </p:nvSpPr>
        <p:spPr>
          <a:xfrm>
            <a:off x="3581400" y="2647892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RESISTANCE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B0ADFCE-68B4-4E96-8C22-FEEFE201DB55}"/>
              </a:ext>
            </a:extLst>
          </p:cNvPr>
          <p:cNvSpPr txBox="1"/>
          <p:nvPr/>
        </p:nvSpPr>
        <p:spPr>
          <a:xfrm>
            <a:off x="5410200" y="322894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0070C0"/>
                </a:solidFill>
              </a:rPr>
              <a:t>WORKAROUND</a:t>
            </a:r>
          </a:p>
        </p:txBody>
      </p:sp>
    </p:spTree>
    <p:extLst>
      <p:ext uri="{BB962C8B-B14F-4D97-AF65-F5344CB8AC3E}">
        <p14:creationId xmlns:p14="http://schemas.microsoft.com/office/powerpoint/2010/main" val="289142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 err="1"/>
              <a:t>Categorization</a:t>
            </a:r>
            <a:r>
              <a:rPr lang="tr-TR" sz="4400" dirty="0"/>
              <a:t> of </a:t>
            </a:r>
            <a:r>
              <a:rPr lang="tr-TR" sz="4400" dirty="0" err="1"/>
              <a:t>Resistance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6C7A3AA2-188E-4860-BBB0-2CEC796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201"/>
              </p:ext>
            </p:extLst>
          </p:nvPr>
        </p:nvGraphicFramePr>
        <p:xfrm>
          <a:off x="0" y="0"/>
          <a:ext cx="9144000" cy="632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7013179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925353861"/>
                    </a:ext>
                  </a:extLst>
                </a:gridCol>
              </a:tblGrid>
              <a:tr h="546033">
                <a:tc>
                  <a:txBody>
                    <a:bodyPr/>
                    <a:lstStyle/>
                    <a:p>
                      <a:r>
                        <a:rPr lang="tr-TR" dirty="0" err="1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Explanation/Definition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31832"/>
                  </a:ext>
                </a:extLst>
              </a:tr>
              <a:tr h="546033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Compliance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user interacts with the system in the prescribed manner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58097"/>
                  </a:ext>
                </a:extLst>
              </a:tr>
              <a:tr h="546033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Resistance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Opposition, challenge or disruption to processes or initiatives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49185"/>
                  </a:ext>
                </a:extLst>
              </a:tr>
              <a:tr h="763776">
                <a:tc>
                  <a:txBody>
                    <a:bodyPr/>
                    <a:lstStyle/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Resistance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rationale is to oppose or deceive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2347"/>
                  </a:ext>
                </a:extLst>
              </a:tr>
              <a:tr h="763776">
                <a:tc>
                  <a:txBody>
                    <a:bodyPr/>
                    <a:lstStyle/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Resistance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rationale is to support or improve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30832"/>
                  </a:ext>
                </a:extLst>
              </a:tr>
              <a:tr h="546033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action ensuing from resistance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39021"/>
                  </a:ext>
                </a:extLst>
              </a:tr>
              <a:tr h="1085366">
                <a:tc>
                  <a:txBody>
                    <a:bodyPr/>
                    <a:lstStyle/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Hindrance</a:t>
                      </a:r>
                    </a:p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workaround is undertaken to circumvent system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procedures or process perceived to be too time consuming,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onerous or difficult.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8293"/>
                  </a:ext>
                </a:extLst>
              </a:tr>
              <a:tr h="763776">
                <a:tc>
                  <a:txBody>
                    <a:bodyPr/>
                    <a:lstStyle/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Harmless</a:t>
                      </a:r>
                    </a:p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workaround does not significantly affect workflow or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accuracy of captured 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24171"/>
                  </a:ext>
                </a:extLst>
              </a:tr>
              <a:tr h="763776">
                <a:tc>
                  <a:txBody>
                    <a:bodyPr/>
                    <a:lstStyle/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</a:p>
                    <a:p>
                      <a:pPr lvl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workaround is essential in order to complete the task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hand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3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02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sz="4400" dirty="0"/>
              <a:t>Case </a:t>
            </a:r>
            <a:r>
              <a:rPr lang="tr-TR" sz="4400" dirty="0" err="1"/>
              <a:t>Studies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E1F164F-3649-4731-96B1-11A96A7A2929}"/>
              </a:ext>
            </a:extLst>
          </p:cNvPr>
          <p:cNvSpPr txBox="1"/>
          <p:nvPr/>
        </p:nvSpPr>
        <p:spPr>
          <a:xfrm>
            <a:off x="975360" y="2228671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Causal</a:t>
            </a:r>
            <a:r>
              <a:rPr lang="tr-TR" sz="2400" dirty="0"/>
              <a:t> </a:t>
            </a:r>
            <a:r>
              <a:rPr lang="tr-TR" sz="2400" dirty="0" err="1"/>
              <a:t>description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Interactive model of data </a:t>
            </a:r>
            <a:r>
              <a:rPr lang="tr-TR" sz="2400" dirty="0" err="1"/>
              <a:t>analysis</a:t>
            </a:r>
            <a:r>
              <a:rPr lang="tr-TR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/>
              <a:t>Data </a:t>
            </a:r>
            <a:r>
              <a:rPr lang="tr-TR" sz="2400" dirty="0" err="1"/>
              <a:t>collection</a:t>
            </a:r>
            <a:endParaRPr lang="tr-T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/>
              <a:t>Data </a:t>
            </a:r>
            <a:r>
              <a:rPr lang="tr-TR" sz="2400" dirty="0" err="1"/>
              <a:t>reduction</a:t>
            </a:r>
            <a:endParaRPr lang="tr-T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/>
              <a:t>Data </a:t>
            </a:r>
            <a:r>
              <a:rPr lang="tr-TR" sz="2400" dirty="0" err="1"/>
              <a:t>display</a:t>
            </a:r>
            <a:endParaRPr lang="tr-T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Conclusion</a:t>
            </a:r>
            <a:r>
              <a:rPr lang="tr-TR" sz="2400" dirty="0"/>
              <a:t> </a:t>
            </a:r>
            <a:r>
              <a:rPr lang="tr-TR" sz="2400" dirty="0" err="1"/>
              <a:t>drawing</a:t>
            </a:r>
            <a:r>
              <a:rPr lang="tr-TR" sz="2400" dirty="0"/>
              <a:t> &amp; </a:t>
            </a:r>
            <a:r>
              <a:rPr lang="tr-TR" sz="2400" dirty="0" err="1"/>
              <a:t>verification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762581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2539</TotalTime>
  <Words>4125</Words>
  <Application>Microsoft Office PowerPoint</Application>
  <PresentationFormat>Ekran Gösterisi (4:3)</PresentationFormat>
  <Paragraphs>388</Paragraphs>
  <Slides>35</Slides>
  <Notes>33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Geçmişe bakış</vt:lpstr>
      <vt:lpstr>Paintbrush Resmi</vt:lpstr>
      <vt:lpstr>Resist, comply or workaround? An examination of different facets of user engagement with information  systems</vt:lpstr>
      <vt:lpstr>Outline</vt:lpstr>
      <vt:lpstr>   Resistance</vt:lpstr>
      <vt:lpstr>   Compliance</vt:lpstr>
      <vt:lpstr>   Workaround</vt:lpstr>
      <vt:lpstr>   Scope</vt:lpstr>
      <vt:lpstr>   Categorization</vt:lpstr>
      <vt:lpstr>   Categorization of Resistance</vt:lpstr>
      <vt:lpstr>   Case Studies</vt:lpstr>
      <vt:lpstr>   Case Studies</vt:lpstr>
      <vt:lpstr>   Case Studies</vt:lpstr>
      <vt:lpstr>   Case Studies</vt:lpstr>
      <vt:lpstr>   Case #1 - Process</vt:lpstr>
      <vt:lpstr>   Case #1 - Process</vt:lpstr>
      <vt:lpstr>   Case #2 - Process</vt:lpstr>
      <vt:lpstr>   Case #2 - Process</vt:lpstr>
      <vt:lpstr>   Case Studies - Analysis</vt:lpstr>
      <vt:lpstr>   Case #1 - Analysis</vt:lpstr>
      <vt:lpstr>   Case #1 - Analysis</vt:lpstr>
      <vt:lpstr>   Case #1 - Analysis</vt:lpstr>
      <vt:lpstr>   Case #2 - Analysis</vt:lpstr>
      <vt:lpstr>   Case #2 - Analysis</vt:lpstr>
      <vt:lpstr>   Case Studies - Analysis</vt:lpstr>
      <vt:lpstr>   Case Studies - Analysis</vt:lpstr>
      <vt:lpstr>   Enforced Proceduralisation</vt:lpstr>
      <vt:lpstr>Discipline</vt:lpstr>
      <vt:lpstr>Non-engagement with the system</vt:lpstr>
      <vt:lpstr>Organizational &amp; Personal Issues</vt:lpstr>
      <vt:lpstr>   Discussion</vt:lpstr>
      <vt:lpstr>   Discussion</vt:lpstr>
      <vt:lpstr>   Discussion</vt:lpstr>
      <vt:lpstr>   Conclusion</vt:lpstr>
      <vt:lpstr>   Conclusion</vt:lpstr>
      <vt:lpstr>References</vt:lpstr>
      <vt:lpstr>Questions &amp;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Crowd-sourcing</dc:title>
  <dc:creator>DSK-NCK</dc:creator>
  <cp:lastModifiedBy>Başak Uzun</cp:lastModifiedBy>
  <cp:revision>220</cp:revision>
  <dcterms:created xsi:type="dcterms:W3CDTF">2006-08-16T00:00:00Z</dcterms:created>
  <dcterms:modified xsi:type="dcterms:W3CDTF">2017-12-09T17:05:59Z</dcterms:modified>
</cp:coreProperties>
</file>