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261" r:id="rId3"/>
    <p:sldId id="346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327" r:id="rId37"/>
    <p:sldId id="27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1304" autoAdjust="0"/>
  </p:normalViewPr>
  <p:slideViewPr>
    <p:cSldViewPr>
      <p:cViewPr>
        <p:scale>
          <a:sx n="66" d="100"/>
          <a:sy n="66" d="100"/>
        </p:scale>
        <p:origin x="1709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575F-062B-4DD8-9F16-9819AD4EC4A0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A325B-2A0F-4D91-8C60-D2AD9A55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Lets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discussion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quantitative</a:t>
            </a:r>
            <a:r>
              <a:rPr lang="tr-TR" dirty="0"/>
              <a:t> </a:t>
            </a:r>
            <a:r>
              <a:rPr lang="tr-TR" dirty="0" err="1"/>
              <a:t>methodogy</a:t>
            </a:r>
            <a:r>
              <a:rPr lang="tr-TR" dirty="0"/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study examines the utility of three prospective models for understanding the continued IT usage behavior.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hypothesized links in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First, …………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summary, ECM is a newly developed model,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requires empirical validations across different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contexts to determine its generalizability.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 to its empirical validation, a comparison 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models can reveal its relative utility for understanding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continued IT usage behavior.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Acceptance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(TAM) 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widely accepted as a framework to understand users’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processes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Indeed, TAM has proven to be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munificent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that explains much of the variance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users' behavioral intention related to IT adoption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across a wide variety of contexts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 is an intention-based model stipulating that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intention to adopt a technology is a good predictor of its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 usage. In its formulation, users' intention to adopt 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explained by two major perceptual factors: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use and perceived usefulness. Perceived usefulness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is, in turn, influenced by perceived ease of use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TAMwas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originally developed to predict users' initial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of a new IT.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 is expected to explain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future user behavior based on simple measures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taken “after a very brief interaction with a system” as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or in a pre-adoption trial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many studies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TAM seemed to have implicitly assumed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continued usage is 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extension of adoption and used TAM in post-adoption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situations. These studies applied TAM to examine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adoption intentions after they had already adopted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were using the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Davis studied IBM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employees' adoption of an e-mail system and a text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editor that were already in use in the organization at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of the study.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summary, in the situations where the participants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(users) had been exposed to the technology for 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period, these studies actually investigated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experienced users' intentions to continue using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technology, not the intentions of inexperienced users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 it.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there is no clear distinction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adoption and continued usage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TAM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 has implicitly shown its potential to predict users'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decisions. Hence, it would be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beneficial to use TAM as a prospective model to understand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usage continuance.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hybrid</a:t>
            </a:r>
            <a:r>
              <a:rPr lang="tr-TR" dirty="0"/>
              <a:t> model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integrates</a:t>
            </a:r>
            <a:r>
              <a:rPr lang="tr-TR" dirty="0"/>
              <a:t> ECM </a:t>
            </a:r>
            <a:r>
              <a:rPr lang="tr-TR" dirty="0" err="1"/>
              <a:t>and</a:t>
            </a:r>
            <a:r>
              <a:rPr lang="tr-TR" dirty="0"/>
              <a:t> TAM. 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ECM and TAM were designed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explain different aspects of user perceptions,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similarities between the constructs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 and TAM.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instance, both models contain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belief component of perceived usefulness.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intention to use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intention to continue IT usage are equivalent constructs,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measured at different points in time, after an individual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sufficient experience with the behavior to have more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informed beliefs (including perceived usefulness)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attitudes (including satisfaction). Viewed from this perspective,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 and ECM are conceptually 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ECM and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to explain different aspects of user perceptions,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combining these two models, the extended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provide a more complete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of continued IT usage behavior relative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more ECM or TAM.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accumulated evidence of the significant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of perceived ease of use on both perceived usefulness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 usage intention from previous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studies, perceived ease of use is added to the ECM.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post-adoption expectation in the hybrid model 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represented by both perceived usefulness and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use. As another component of post-adoption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expectation, perceived ease of use is expected to have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influence on satisfaction. Further, as theorized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TAM, perceived ease of use is expected to have both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influence and an indirect impact via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usefulness on continued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intention.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same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of reasoning applied to the relationship between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confirmation and perceived usefulness in the ECM,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of confirmation is also hypothesized to positively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 perceived ease of use. As a user gains confirmation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experience, the user's perceived ease of use will become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concrete and updated.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7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studies have investigated innovations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two levels. The first level is at the application level, such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e-mails , Windows operating system,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 processing system. The second level is at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level of technological innovation, such as computing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general; digital libraries; open systems; electronic data interchange; and personal computer.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study focuses 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Internet,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at the general level of innovation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compare the three prospective continued IT 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models, data were collected from current users of mobile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8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………………………………………..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accessed using a hand-held mobile device, such as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phone, over a wide geographical area on a subscription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basis. It enables individuals to exchange multimedia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 (e.g., SMS, MMS), download digital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from the Internet, book theater tickets, enjoy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games,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 services on the road.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mobile Internet can be regarded as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wireless version of subscription-based commercial online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services, subscribers' continued usage behavior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especially critical for its rapid growth in the market.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98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question items were taken from previous studies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reworded to suit the context of the current study,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the continued usage of mobile Internet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items for both the TAM and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 were adapted from previously validated measurement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inventories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items, except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those measuring satisfaction on 7-point semantic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differential scales, were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measured on 7-point Likert scales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ranging from “strongly disagree” to “strongly agree”.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questionnaire was pilot-tested on 110 existing users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Internet, who were not included in the main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survey, and was found to be reliable and valid.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questionnaire was administered on a non-profit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website run by the Hong Kong government.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website provides residents with a wide array of 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government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ervices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run on a free-membership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 and is open to residents of Hong Kong.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question of the online survey was designed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divide the respondents into two groups: current users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potential users. It asked each respondent if one was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mobile Internet4 at the time of the survey.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answer (i.e., yes or no), the respondent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presented with a corresponding survey questionnaire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are investigating continued IT usage behavior,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those who responded “yes” were included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subsequent data analysis.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3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e-mail soliciting participation in the survey was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 to registered members of the website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a banner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advertisement of the survey was made available on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website over a period of four weeks.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reduce the possibility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respondent participated in the survey more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once, each respondent was required to provide his/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 mobile phone number in the survey.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Later, duplicate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phone numbers were used to filter out multiple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 from the same respondent.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encourage participation,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incentives of the latest models of mobile phones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MP3 players were offered as lucky draw prizes.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2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of 1826 valid responses were collected from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user group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hundred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seventeen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817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respondents were males (44.7%)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thousand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nine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1009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were females (55.3%).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age of respondents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ranged from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thirteen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76 years, with a mean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twenty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25.4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respondents were in their 20s (53.1%), 30s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(18.0%), and teens (23.6%).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experience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using mobile Internet ranged from 1 to 44 months,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15 months as the median, and 17.2 months as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confirmatory factor analyses using LISREL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8.50 were performed on the measurement models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ECM-IT, TAM, and EECM-IT.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fit of the measurement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was estimated with various indices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 fit.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goodness-of-fit (GFI),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adjusted goodness-of-fit(AGFI),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normalized fit index (NFI),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non-normalized fit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 (NNFI),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comparative fit index (CFI),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mean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residual (RMSR),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mean square error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approximation (RMSEA)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0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psychometric properties of the constructs 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summarized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composite reliability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construct ranged from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ninety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0.85 to 0.94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suggesting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acceptable levels of reliability.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variances extracted (AVEs), ranging from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0.73 to 0.84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above the recommended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0.50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level,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meant that more than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variances observed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items were accounted by their hypothesized constructs.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factor loadings were greater than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0.70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indicating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excellent convergent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Further,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squared multiple correlations of the individual items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all above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0.40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threshold for convergent validity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Astructural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equationmodeling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analysiswas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performed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LISREL 8.50 to examine the three prospective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models.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equation modeling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suggested not only as being appropriate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comparing alternative models [44,69], but also as being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for testing theoretically justified models such as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ones in this study.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weighted least squares (WLS)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was used to estimate the coefficients of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associations among the variables.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5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set of fit indices was used to examine the fit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structural models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all the indices suggested a good fit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4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that all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causal relationships hypothesized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were supported.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intentions to continue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mobile Internet were determined by user satisfaction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perceived usefulness.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paths from confirmation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usefulness and user satisfaction were significant.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impact of perceived usefulness on user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 was significant but small.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explained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variance in users' intentions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usage,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variance in user satisfaction,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variance in perceived usefulness.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28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structural model of TAM also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showed an adequate fit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results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demonstrate salient relationships between users' intentions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both perceived usefulness and perceived ease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as hypothesized.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path from perceived ease of use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perceived usefulness was also significant.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accounted for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sixty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variance in users' intentions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usage, and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variance in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usefulness. Compared to the ECM-IT, TAM showed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intentions and perceived usefulness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7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xtended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fit indices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providing support for a good model fit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paths among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were significant as expected, except the path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perceived usefulness and satisfaction.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newly added perceived ease of use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salient in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ECM model. It had direct positive impact 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satisfaction, whereas perceived usefulness did not.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observed in TAM, perceived ease of use had a strong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influence on intentions. A noticeable improvement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gained in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tr-TR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intentions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sixty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(67%),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(50%).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amount of variance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usefulness explained by confirmation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ease of use was much higher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(37%) than 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explained by confirmation alone in ECM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(10%),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almost the same as that explained by perceived ease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 alone in TAM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thirhty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(35%).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Thirhty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34% of variance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 was explained in this hybrid model, 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slight improvement from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thirhy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in ECM.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indices, Akaike Information Criterion (AIC), Consistent AIC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Bayesian Information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(BIC), were used to compare the three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 AIC, CAIC, and BIC are methods for comparing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models to determine which model explains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given data better, and have been applied in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range of situations relevant to cognitive psychology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evaluating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comparison results, the smaller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AIC, CAIC, and BIC values, the better the model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approximates the ‘true’ process.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5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that all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criterion indices favor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xtenden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terms of 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xtended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ECM, which was the most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model, was the highest.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the 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intention in TAM, was almost as high as that of intention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xtended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organizations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to increase their investment in IT, they are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becoming aware of the importance of users' IT 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usage as critical prerequisites for productivity gains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IT. As such, understanding users' decision-making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IT adoption and usage has generated much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 in both industry and academia.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address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issue, various theoretical perspectives 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Technology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Model, Theory of Reasoned Action, Innovation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Diffusion Theory) have been advanced.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 studies based on these perspectives have given more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attention to examining factors that drive users to “initially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 a new IT” (i.e., use an IT for the first time), rather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factors that influence users to “continue to use 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IT” after they have adopted the technology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6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Overall, all three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demonstrated adequate fit with the data.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causal relationships in these models, except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usefulness to satisfaction in E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xtenden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ECM, were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found to be significant as hypothesized in prior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literature.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most interesting finding was that while all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models are shown to be good models,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 to the data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since TAM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specifically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terms of explanatory power,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accounted for more variance in user intention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IT usage than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(TAM: 63%, ECM-IT: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50%).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result implies that TAM, which was originally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to understand users' behavior at the initial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stage of an IT, may extend its application to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of continued usage behavior of experienced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further implies that researchers in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can enjoy several practical research advantages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by TAM.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TAM is well known for its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parsimony. The basic version of TAM explains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predicts user intention and usage with only two main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constructs—perceived usefulness and perceived ease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extensive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validations in the literature, these two factors are easy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 and implement in practice.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components of the model are generalizable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various technologies and users, TAM can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applied quickly in empirical research to predict user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without specifying additional factors for different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technologies.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the items used to measure the TAM's constructs,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perceived usefulness and perceived ease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use, have been extensively validated in previous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 and can be easily modified for different research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contexts enabling researchers to save time and effort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and validating new measures. In short,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an inexpensive way to gather information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user perceptions of a system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flexible as it allows other factors to be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easily into its basic framework, if desired,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explain users' decision processes.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flexibility of TAM makes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suitable for various technologies of different nature.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6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notable finding in this study was the strong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influence of perceived usefulness on user intention in all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models.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surprising finding was that the impact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ease of use on continuance intention was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stronger than that of perceived usefulness in the TAM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EECM-IT analyses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slight departure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findings in the prior adoption studies suggesting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impact of perceived ease of use is diminished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time as users get used to an IT. Perhaps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strong direct impact of perceived ease of use 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continuance intention is due to the nature of the technology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rapid growth of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Internet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is accompanied by the introduction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numerous new features and content. Therefore,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mobile Internet rapidly evolves, mobile Internet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have to continue to put effort into keeping abreast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changing technology. Further, due to the limited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resources to deliver the contents of mobile Internet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often need to make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effort to access or update the. Given 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usability issues are closely related to perceptions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using or learning a system [53], it is likely 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ease of use could have a larger influence 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Internet users' post-adoption behavior.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Perceived usefulness </a:t>
            </a:r>
            <a:r>
              <a:rPr lang="tr-TR" sz="1200" dirty="0"/>
              <a:t>i</a:t>
            </a:r>
            <a:r>
              <a:rPr lang="en-US" sz="1200" dirty="0"/>
              <a:t>s a partial determinant</a:t>
            </a:r>
            <a:r>
              <a:rPr lang="tr-TR" sz="1200" dirty="0"/>
              <a:t> </a:t>
            </a:r>
            <a:r>
              <a:rPr lang="en-US" sz="1200" dirty="0"/>
              <a:t>of satisfaction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ECM-IT, although the path from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usefulness to satisfaction was significant, the magnitude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 was relatively small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Further,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of perceived usefulness on satisfaction turned nonsignificant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EECM-IT. This relatively weak association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perceived usefulness and satisfaction may stem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characteristics of the technology used in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study, which is mobile Internet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results imply that users' goal-driven aspect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perception, which is instrumental to achieve a certain goal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gaining productivity or recognition 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usefulness), provide only partial contribution to developing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satisfaction toward using mobile Internet.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results support that users' initial expectation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following their usage experience, and this revised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in turn has significant impact on subsequent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cognitive processes, such as satisfaction and intention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4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theoretical contribution of this study is that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pushes the frontier of IT adoption research further out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post-adoption behavior territory by testing the potential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 of newer models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how they compare to the traditional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facilitating such research in the post-adoption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of different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is important as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help researchers determine which model is more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for performing research on users' IT usage behavior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study,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contribute to the IT adoption and usage research 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providing empirical evidence of the comparative utility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prospective continued IT usage models.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important implication of this study lies with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strengths of the newer models (ECM-IT and EECM-IT)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including post-adoption variables, such as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usefulness, perceived ease of use, satisfaction,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confirmation.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newer models can provide abundant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to allow a more complete explanation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post-adoption behavior.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 framework can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as a vehicle to study both IT adoption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behavior. By virtue of its parsimony,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generality, flexibility,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extensively validated tools,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 provides researchers with a quick, relatively easy,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inexpensive way of conducting research on users’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post-adoption behavior.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implication is that further development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of the EECM-IT could advance research into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behavior. Potentially, the constructs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EECM-IT could be combined with other synergistic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in predicting continued IT usage.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utility of ECM-IT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EECM-IT, as evidenced by the empirical results, can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IT practitioners, such as online service providers,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deeper insights into how to address customer retention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continued usage of their products and services.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suggest that in order to encourage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ITusage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managing users' satisfaction levels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 as certain post-adoption beliefs will be critical.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EECM-IT suggests that mobile Internet service providers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put more effort into making their services easier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use, which can lead to better user satisfaction, and eventually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great market success.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study does not include users who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use e-mail, thus excluding the elderly and the nonliterate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segments of the population. While this limitation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noted, it should not undermine our results because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Rogers [64], earlier adopters tend to be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young and educated.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urrent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study focuses on intention rather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actual usage behavior. One major difficulty of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kind of academic research is the collection of objective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credible real usage data.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this study did not measure actual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longitudinally, there is considerable evidence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intention to perform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behavior can predict the actual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 behavior very well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4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study has compared three prospective models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behavior.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the LISREL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analysis, all three models demonstrate good fit with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provide evidence of the utility of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relatively new research framework that provides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information for explaining continued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found that TAM, which was originally designed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the initial adoption behavior could also be used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 users' continued IT usage intention.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xtended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ECM-IT, a hybrid model incorporating the constructs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both ECM-IT and TAM, showed potential to provide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complete explanation about users' post-adoption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EECM-IT accounted for more variance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usage intention, perceived usefulness,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 than the other two models.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3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eventual success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new IT is more dependent on users' continued 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IT rather than its initial adoption.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reason for the importance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continued usage of such services is that retaining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subscribers affects the profitability of such service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firms both during the early years of business operations and in the long run. Previous studies showed that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 customer retention rate by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could result in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decrease of operating costs by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and contribute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increase in profits by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twenty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ninety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95%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empirical support for the impact of continued usage on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 of an IT, finding the salient factors that affect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post-adoption behavior, which is either to continue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to discontinue usage of an IT, becomes critical.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prior IT adoption studies have not articulated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in user perceptions between the initial 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continued 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IT adoption literature has implicitly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assumed that the processes of adoption decision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similar to those of continued usage decision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recent years, some researchers have raised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 whether the criteria for IT adoption would be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those of continued IT usage, and attempted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empirically test the determinant structure of continued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 behavior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have been a couple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approaches in these attempts: (1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employing existing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perspectives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(e.g., Theory of Reasoned Action,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Innovation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Diffusion Theory) to explore the continued usage behavior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(2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building a new perspective to explain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behavior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these attempts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shed light on the differences between 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post-adoption (i.e., continued usage) in IS research,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has been no empirical effort to compare the different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perspectives in terms of their relative utility for understanding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behavior.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study stems from the research question, “Among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different prospective continued IT usage models,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model is more effective in predicting users' continued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behavior?”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answer this question,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compares the explanatory power of three models.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model is the “Expectation-Confirmation Model”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 domain —a relatively new theoretical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that was developed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specifically to understand users' continued IT usage behavior.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second is the “Technology Acceptance Model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(TAM)”, which is widely accepted as a powerful tool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the determinants of users' adoption and 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decisions across a variety of IT.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model is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hybrid ECM-IT that integrates the prior two models.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TAM and ECM-IT are viable alternatives,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TAM and ECM-IT model may better explain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continued IT usage behavior.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study is one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attempts to compare the utility of these prospective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models. The findings of this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will provide validation of the factors involved in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 decision processes.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5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early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nineteen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seventies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1970s, much effort has been made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behavior research to investigate consumers’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post-purchase behavioral processes.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Among the research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frameworks used in this effort, the “expectancy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paradigm” is popularly used to explain consumers’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satisfaction and re-purchase decisions in a wide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 of post-purchase contexts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vast majority of prior studies using this paradigm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 that consumer satisfaction decisions are determined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two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constructs: initial expectations on a product/service, and discrepancies between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expectations and product/service performance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disconfirmation.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this framework, buyers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develop expectations about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product/service before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purchase.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their consumption experiences with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perceptions about its performance.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by assessing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performance against their expectations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they either confirm or disconfirm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pre-purchase expectations. A buyer's expectations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confirmed when a product/service performs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as expected; negatively disconfirmed when it performs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worse than expected; and positively disconfirmed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performs better than expected.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turn, disconfirmation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expectations additively affect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buyer's level of satisfaction with the product/service.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buyer's level of satisfaction determines repurchase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intentions.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2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attention to the substantial differences between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adoption and continued usage behavior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IT context,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Bhattacherjee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developed and empirically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an Expectation-Confirmation Model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continued IT usage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ECM-IT is rooted in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expectancy-confirmation paradigm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continued IT usage decisions as similar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consumers' repeat purchase decisions, the model predicts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users' intentions to continue usage of an IT 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antecedent constructs: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user satisfaction with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IT;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extent of user confirmation;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(3) post-adoption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expectations, represented by perceived usefulness.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 its structural adaptation from the expectancy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paradigm,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possesses a few differences.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of all,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ocuses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post-adoption expectations. It should be noted that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expectancy-confirmation paradigm, a consumer’s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is pre-purchase expectation and it extends its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 as a frame of reference to determine the level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disconfirmation and satisfaction in the post-purchase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stage.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difference stems from the consideration that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user's expectation toward using an IT after gaining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experiences from using it should be different from those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expectations before using it. An individual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 updating expectation toward using an IT as he/she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gains experiences from using it.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xpectations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on consumers’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experiences were the major determinant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consumer satisfaction. From this perspective,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theorizes that the post-adoption expectation (rather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pre-adoption expectation) plays an important role in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determining IT users' satisfaction decisions.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post-adoption expectation is represented 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perceived usefulness in ECM. The rationale behind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found in the definition of expectation. Proponents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expectancy-confirmation paradigm have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 expectation as individual beliefs or sum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beliefs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ΣBi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about the levels of attributes possessed by 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 Following this definition, ECM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perceived usefulness as the measure of expectation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perceived performance is not included in ECM.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 assumes that the effect of perceived performance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already captured by the confirmation construct. The exclusion of perceived performance from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model further implies that the effect of perceived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totally mediated by confirmation.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A325B-2A0F-4D91-8C60-D2AD9A55E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8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7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Autofit/>
          </a:bodyPr>
          <a:lstStyle/>
          <a:p>
            <a:pPr algn="ctr"/>
            <a:r>
              <a:rPr lang="tr-TR" sz="4800" dirty="0" err="1"/>
              <a:t>Understanding</a:t>
            </a:r>
            <a:r>
              <a:rPr lang="tr-TR" sz="4800" dirty="0"/>
              <a:t> </a:t>
            </a:r>
            <a:r>
              <a:rPr lang="tr-TR" sz="4800" dirty="0" err="1"/>
              <a:t>continued</a:t>
            </a:r>
            <a:r>
              <a:rPr lang="tr-TR" sz="4800" dirty="0"/>
              <a:t> </a:t>
            </a:r>
            <a:r>
              <a:rPr lang="tr-TR" sz="4800" dirty="0" err="1"/>
              <a:t>information</a:t>
            </a:r>
            <a:r>
              <a:rPr lang="tr-TR" sz="4800" dirty="0"/>
              <a:t> </a:t>
            </a:r>
            <a:r>
              <a:rPr lang="tr-TR" sz="4800" dirty="0" err="1"/>
              <a:t>technology</a:t>
            </a:r>
            <a:r>
              <a:rPr lang="tr-TR" sz="4800" dirty="0"/>
              <a:t> </a:t>
            </a:r>
            <a:r>
              <a:rPr lang="tr-TR" sz="4800" dirty="0" err="1"/>
              <a:t>usage</a:t>
            </a:r>
            <a:r>
              <a:rPr lang="tr-TR" sz="4800" dirty="0"/>
              <a:t> </a:t>
            </a:r>
            <a:r>
              <a:rPr lang="tr-TR" sz="4800" dirty="0" err="1"/>
              <a:t>behavior</a:t>
            </a:r>
            <a:r>
              <a:rPr lang="tr-TR" sz="4800" dirty="0"/>
              <a:t>: A </a:t>
            </a:r>
            <a:r>
              <a:rPr lang="tr-TR" sz="4800" dirty="0" err="1"/>
              <a:t>comparison</a:t>
            </a:r>
            <a:r>
              <a:rPr lang="tr-TR" sz="4800" dirty="0"/>
              <a:t> of </a:t>
            </a:r>
            <a:r>
              <a:rPr lang="tr-TR" sz="4800" dirty="0" err="1"/>
              <a:t>three</a:t>
            </a:r>
            <a:r>
              <a:rPr lang="tr-TR" sz="4800" dirty="0"/>
              <a:t> </a:t>
            </a:r>
            <a:r>
              <a:rPr lang="tr-TR" sz="4800" dirty="0" err="1"/>
              <a:t>models</a:t>
            </a:r>
            <a:r>
              <a:rPr lang="tr-TR" sz="4800" dirty="0"/>
              <a:t> in </a:t>
            </a:r>
            <a:r>
              <a:rPr lang="tr-TR" sz="4800" dirty="0" err="1"/>
              <a:t>the</a:t>
            </a:r>
            <a:r>
              <a:rPr lang="tr-TR" sz="4800" dirty="0"/>
              <a:t> </a:t>
            </a:r>
            <a:r>
              <a:rPr lang="tr-TR" sz="4800" dirty="0" err="1"/>
              <a:t>context</a:t>
            </a:r>
            <a:r>
              <a:rPr lang="tr-TR" sz="4800" dirty="0"/>
              <a:t> of mobile internet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495800"/>
            <a:ext cx="7854696" cy="1752600"/>
          </a:xfrm>
        </p:spPr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r>
              <a:rPr lang="tr-TR" b="1" dirty="0"/>
              <a:t>	       HONG, S &amp; THONG, J &amp; TAM, K. , 2006</a:t>
            </a:r>
          </a:p>
          <a:p>
            <a:r>
              <a:rPr lang="tr-TR" sz="2300" b="1" dirty="0"/>
              <a:t>                          </a:t>
            </a:r>
            <a:r>
              <a:rPr lang="tr-TR" sz="2300" b="1" dirty="0" err="1"/>
              <a:t>ScienceDirect</a:t>
            </a:r>
            <a:endParaRPr lang="en-US" sz="2300" dirty="0"/>
          </a:p>
          <a:p>
            <a:pPr algn="ctr"/>
            <a:r>
              <a:rPr lang="tr-TR" sz="2300" b="1" dirty="0"/>
              <a:t>           </a:t>
            </a:r>
            <a:r>
              <a:rPr lang="tr-TR" sz="2300" b="1" dirty="0" err="1"/>
              <a:t>Presented</a:t>
            </a:r>
            <a:r>
              <a:rPr lang="tr-TR" sz="2300" b="1" dirty="0"/>
              <a:t> BY Dilruba başak uzun</a:t>
            </a:r>
          </a:p>
          <a:p>
            <a:r>
              <a:rPr lang="tr-TR" sz="2000" dirty="0"/>
              <a:t>			</a:t>
            </a:r>
            <a:r>
              <a:rPr lang="en-US" sz="2000" dirty="0"/>
              <a:t>IS</a:t>
            </a:r>
            <a:r>
              <a:rPr lang="tr-TR" sz="2000" dirty="0"/>
              <a:t>740 / 2017-2018 FALL</a:t>
            </a:r>
            <a:endParaRPr lang="en-US" sz="2000" dirty="0"/>
          </a:p>
        </p:txBody>
      </p:sp>
      <p:pic>
        <p:nvPicPr>
          <p:cNvPr id="4" name="Resim 3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67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r>
              <a:rPr lang="tr-TR" sz="3600" dirty="0"/>
              <a:t> </a:t>
            </a:r>
            <a:r>
              <a:rPr lang="en-US" sz="3600" dirty="0"/>
              <a:t>Expectation-Confirmation Model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A</a:t>
            </a:r>
            <a:r>
              <a:rPr lang="tr-TR" sz="2000" dirty="0"/>
              <a:t> </a:t>
            </a:r>
            <a:r>
              <a:rPr lang="en-US" sz="2000" dirty="0"/>
              <a:t>user's satisfaction has positive influence on his/her intention</a:t>
            </a:r>
            <a:r>
              <a:rPr lang="tr-TR" sz="2000" dirty="0"/>
              <a:t> </a:t>
            </a:r>
            <a:r>
              <a:rPr lang="en-US" sz="2000" dirty="0"/>
              <a:t>to continue usage of an IT.</a:t>
            </a: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r>
              <a:rPr lang="tr-TR" sz="2000" dirty="0"/>
              <a:t>A</a:t>
            </a:r>
            <a:r>
              <a:rPr lang="en-US" sz="2000" dirty="0"/>
              <a:t> user's levels of confirmation and perceived</a:t>
            </a:r>
            <a:r>
              <a:rPr lang="tr-TR" sz="2000" dirty="0"/>
              <a:t> </a:t>
            </a:r>
            <a:r>
              <a:rPr lang="en-US" sz="2000" dirty="0"/>
              <a:t>usefulness (i.e., post-adoption expectation) are two key</a:t>
            </a:r>
            <a:r>
              <a:rPr lang="tr-TR" sz="2000" dirty="0"/>
              <a:t> </a:t>
            </a:r>
            <a:r>
              <a:rPr lang="en-US" sz="2000" dirty="0"/>
              <a:t>determinants of satisfaction.</a:t>
            </a: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r>
              <a:rPr lang="tr-TR" sz="2000" dirty="0" err="1"/>
              <a:t>There</a:t>
            </a:r>
            <a:r>
              <a:rPr lang="tr-TR" sz="2000" dirty="0"/>
              <a:t> is </a:t>
            </a:r>
            <a:r>
              <a:rPr lang="en-US" sz="2000" dirty="0"/>
              <a:t>a direct</a:t>
            </a:r>
            <a:r>
              <a:rPr lang="tr-TR" sz="2000" dirty="0"/>
              <a:t> </a:t>
            </a:r>
            <a:r>
              <a:rPr lang="en-US" sz="2000" dirty="0"/>
              <a:t>positive link from perceived usefulness to a user's intention</a:t>
            </a:r>
            <a:r>
              <a:rPr lang="tr-TR" sz="2000" dirty="0"/>
              <a:t> </a:t>
            </a:r>
            <a:r>
              <a:rPr lang="en-US" sz="2000" dirty="0"/>
              <a:t>to continue IT usage.</a:t>
            </a: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r>
              <a:rPr lang="tr-TR" sz="2000" dirty="0"/>
              <a:t>T</a:t>
            </a:r>
            <a:r>
              <a:rPr lang="en-US" sz="2000" dirty="0"/>
              <a:t>he level of confirmation resulting from </a:t>
            </a:r>
            <a:r>
              <a:rPr lang="en-US" sz="2000" dirty="0" err="1"/>
              <a:t>th</a:t>
            </a:r>
            <a:r>
              <a:rPr lang="tr-TR" sz="2000" dirty="0"/>
              <a:t>e </a:t>
            </a:r>
            <a:r>
              <a:rPr lang="en-US" sz="2000" dirty="0"/>
              <a:t>usage experiences is hypothesized to positively affect</a:t>
            </a:r>
            <a:r>
              <a:rPr lang="tr-TR" sz="2000" dirty="0"/>
              <a:t> </a:t>
            </a:r>
            <a:r>
              <a:rPr lang="en-US" sz="2000" dirty="0"/>
              <a:t>perceived usefulness.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6203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Technology</a:t>
            </a:r>
            <a:r>
              <a:rPr lang="tr-TR" sz="3600" dirty="0"/>
              <a:t> </a:t>
            </a:r>
            <a:r>
              <a:rPr lang="tr-TR" sz="3600" dirty="0" err="1"/>
              <a:t>Acceptance</a:t>
            </a:r>
            <a:r>
              <a:rPr lang="en-US" sz="3600" dirty="0"/>
              <a:t> Model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tr-TR" sz="2400" b="1" dirty="0" err="1"/>
              <a:t>Technology</a:t>
            </a:r>
            <a:r>
              <a:rPr lang="tr-TR" sz="2400" b="1" dirty="0"/>
              <a:t> </a:t>
            </a:r>
            <a:r>
              <a:rPr lang="tr-TR" sz="2400" b="1" dirty="0" err="1"/>
              <a:t>Acceptance</a:t>
            </a:r>
            <a:r>
              <a:rPr lang="tr-TR" sz="2400" b="1" dirty="0"/>
              <a:t> Model (1986)</a:t>
            </a:r>
          </a:p>
          <a:p>
            <a:pPr lvl="1"/>
            <a:endParaRPr lang="tr-TR" sz="2000" dirty="0"/>
          </a:p>
          <a:p>
            <a:pPr lvl="1"/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89AA785-F21E-4DE4-8514-9C0CAA6E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590800"/>
            <a:ext cx="576675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Technology</a:t>
            </a:r>
            <a:r>
              <a:rPr lang="tr-TR" sz="3600" dirty="0"/>
              <a:t> </a:t>
            </a:r>
            <a:r>
              <a:rPr lang="tr-TR" sz="3600" dirty="0" err="1"/>
              <a:t>Acceptance</a:t>
            </a:r>
            <a:r>
              <a:rPr lang="en-US" sz="3600" dirty="0"/>
              <a:t> Model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2B2B4E1-9ED9-423F-AA90-307A14CD3D05}"/>
              </a:ext>
            </a:extLst>
          </p:cNvPr>
          <p:cNvSpPr txBox="1"/>
          <p:nvPr/>
        </p:nvSpPr>
        <p:spPr>
          <a:xfrm>
            <a:off x="457200" y="2380488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originally developed to predict users' initial adoption of a new IT</a:t>
            </a: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expected to explain and predict future user behavior based on simple measures taken “after a very brief interaction with a system</a:t>
            </a: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r>
              <a:rPr lang="tr-TR" sz="2000" dirty="0"/>
              <a:t>TAM </a:t>
            </a:r>
            <a:r>
              <a:rPr lang="tr-TR" sz="2000" dirty="0" err="1"/>
              <a:t>used</a:t>
            </a:r>
            <a:r>
              <a:rPr lang="tr-TR" sz="2000" dirty="0"/>
              <a:t> in </a:t>
            </a:r>
            <a:r>
              <a:rPr lang="tr-TR" sz="2000" dirty="0" err="1"/>
              <a:t>many</a:t>
            </a:r>
            <a:r>
              <a:rPr lang="tr-TR" sz="2000" dirty="0"/>
              <a:t> </a:t>
            </a:r>
            <a:r>
              <a:rPr lang="tr-TR" sz="2000" dirty="0" err="1"/>
              <a:t>studies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literature</a:t>
            </a:r>
            <a:r>
              <a:rPr lang="tr-TR" sz="2000" dirty="0"/>
              <a:t> in </a:t>
            </a:r>
            <a:r>
              <a:rPr lang="tr-TR" sz="2000" dirty="0" err="1"/>
              <a:t>explaining</a:t>
            </a:r>
            <a:r>
              <a:rPr lang="tr-TR" sz="2000" dirty="0"/>
              <a:t> post-</a:t>
            </a:r>
            <a:r>
              <a:rPr lang="tr-TR" sz="2000" dirty="0" err="1"/>
              <a:t>adoption</a:t>
            </a:r>
            <a:r>
              <a:rPr lang="tr-TR" sz="2000" dirty="0"/>
              <a:t> </a:t>
            </a:r>
            <a:r>
              <a:rPr lang="tr-TR" sz="2000" dirty="0" err="1"/>
              <a:t>situations</a:t>
            </a:r>
            <a:r>
              <a:rPr lang="tr-TR" sz="2000" dirty="0"/>
              <a:t>. </a:t>
            </a:r>
          </a:p>
          <a:p>
            <a:pPr marL="914400" lvl="1" indent="-457200">
              <a:buFont typeface="+mj-lt"/>
              <a:buAutoNum type="arabicParenR"/>
            </a:pPr>
            <a:endParaRPr lang="tr-TR" sz="2000" dirty="0"/>
          </a:p>
          <a:p>
            <a:pPr marL="914400" lvl="1" indent="-457200">
              <a:buFont typeface="+mj-lt"/>
              <a:buAutoNum type="arabicParenR"/>
            </a:pPr>
            <a:r>
              <a:rPr lang="tr-TR" sz="2000" dirty="0"/>
              <a:t>Has </a:t>
            </a:r>
            <a:r>
              <a:rPr lang="en-US" sz="2000" dirty="0"/>
              <a:t>potential to predict users’</a:t>
            </a:r>
            <a:r>
              <a:rPr lang="tr-TR" sz="2000" dirty="0"/>
              <a:t> </a:t>
            </a:r>
            <a:r>
              <a:rPr lang="en-US" sz="2000" dirty="0"/>
              <a:t>continued IT usage decisions</a:t>
            </a:r>
            <a:endParaRPr lang="tr-TR" sz="2000" dirty="0"/>
          </a:p>
          <a:p>
            <a:pPr lvl="1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940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Extended</a:t>
            </a:r>
            <a:r>
              <a:rPr lang="tr-TR" sz="3600" dirty="0"/>
              <a:t> ECM-IT (EECM-IT)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57200" y="2057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000" dirty="0" err="1"/>
              <a:t>Hybrid</a:t>
            </a:r>
            <a:r>
              <a:rPr lang="tr-TR" sz="2000" dirty="0"/>
              <a:t> model (ECM-IT &amp; TAM)</a:t>
            </a:r>
          </a:p>
          <a:p>
            <a:pPr lvl="1"/>
            <a:endParaRPr lang="tr-T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000" dirty="0"/>
              <a:t>ECM-IT &amp; TAM </a:t>
            </a:r>
            <a:r>
              <a:rPr lang="tr-TR" sz="2000" dirty="0" err="1"/>
              <a:t>designed</a:t>
            </a:r>
            <a:r>
              <a:rPr lang="tr-TR" sz="2000" dirty="0"/>
              <a:t> to </a:t>
            </a:r>
            <a:r>
              <a:rPr lang="tr-TR" sz="2000" dirty="0" err="1"/>
              <a:t>explain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aspects</a:t>
            </a:r>
            <a:r>
              <a:rPr lang="tr-TR" sz="2000" dirty="0"/>
              <a:t> of </a:t>
            </a:r>
            <a:r>
              <a:rPr lang="tr-TR" sz="2000" dirty="0" err="1"/>
              <a:t>user</a:t>
            </a:r>
            <a:r>
              <a:rPr lang="tr-TR" sz="2000" dirty="0"/>
              <a:t> </a:t>
            </a:r>
            <a:r>
              <a:rPr lang="tr-TR" sz="2000" dirty="0" err="1"/>
              <a:t>perceptions</a:t>
            </a:r>
            <a:endParaRPr lang="tr-TR" sz="2000" dirty="0"/>
          </a:p>
          <a:p>
            <a:pPr lvl="1"/>
            <a:endParaRPr lang="tr-T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000" dirty="0" err="1"/>
              <a:t>Similarities</a:t>
            </a:r>
            <a:r>
              <a:rPr lang="tr-TR" sz="2000" dirty="0"/>
              <a:t> </a:t>
            </a:r>
            <a:r>
              <a:rPr lang="tr-TR" sz="2000" dirty="0" err="1"/>
              <a:t>between</a:t>
            </a:r>
            <a:r>
              <a:rPr lang="tr-TR" sz="2000" dirty="0"/>
              <a:t> ECM-IT &amp; TAM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sz="2000" dirty="0" err="1"/>
              <a:t>Contain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belief</a:t>
            </a:r>
            <a:r>
              <a:rPr lang="tr-TR" sz="2000" dirty="0"/>
              <a:t> </a:t>
            </a:r>
            <a:r>
              <a:rPr lang="tr-TR" sz="2000" dirty="0" err="1"/>
              <a:t>component</a:t>
            </a:r>
            <a:r>
              <a:rPr lang="tr-TR" sz="2000" dirty="0"/>
              <a:t> of </a:t>
            </a:r>
            <a:r>
              <a:rPr lang="tr-TR" sz="2000" dirty="0" err="1"/>
              <a:t>perceived</a:t>
            </a:r>
            <a:r>
              <a:rPr lang="tr-TR" sz="2000" dirty="0"/>
              <a:t> </a:t>
            </a:r>
            <a:r>
              <a:rPr lang="tr-TR" sz="2000" dirty="0" err="1"/>
              <a:t>usefullness</a:t>
            </a:r>
            <a:endParaRPr lang="tr-TR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sz="2000" dirty="0" err="1"/>
              <a:t>İntention</a:t>
            </a:r>
            <a:r>
              <a:rPr lang="tr-TR" sz="2000" dirty="0"/>
              <a:t> to </a:t>
            </a:r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intention</a:t>
            </a:r>
            <a:r>
              <a:rPr lang="tr-TR" sz="2000" dirty="0"/>
              <a:t> to </a:t>
            </a:r>
            <a:r>
              <a:rPr lang="tr-TR" sz="2000" dirty="0" err="1"/>
              <a:t>continue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equivalent</a:t>
            </a:r>
            <a:r>
              <a:rPr lang="tr-TR" sz="2000" dirty="0"/>
              <a:t> </a:t>
            </a:r>
            <a:r>
              <a:rPr lang="tr-TR" sz="2000" dirty="0" err="1"/>
              <a:t>constructs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measured</a:t>
            </a:r>
            <a:r>
              <a:rPr lang="tr-TR" sz="2000" dirty="0"/>
              <a:t> at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points</a:t>
            </a:r>
            <a:r>
              <a:rPr lang="tr-TR" sz="2000" dirty="0"/>
              <a:t> in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complete</a:t>
            </a:r>
            <a:r>
              <a:rPr lang="tr-TR" sz="2000" dirty="0"/>
              <a:t> </a:t>
            </a:r>
            <a:r>
              <a:rPr lang="tr-TR" sz="2000" dirty="0" err="1"/>
              <a:t>understanding</a:t>
            </a:r>
            <a:r>
              <a:rPr lang="tr-TR" sz="2000" dirty="0"/>
              <a:t> of </a:t>
            </a:r>
            <a:r>
              <a:rPr lang="tr-TR" sz="2000" dirty="0" err="1"/>
              <a:t>continued</a:t>
            </a:r>
            <a:r>
              <a:rPr lang="tr-TR" sz="2000" dirty="0"/>
              <a:t> IT </a:t>
            </a:r>
            <a:r>
              <a:rPr lang="tr-TR" sz="2000" dirty="0" err="1"/>
              <a:t>usage</a:t>
            </a:r>
            <a:r>
              <a:rPr lang="tr-TR" sz="2000" dirty="0"/>
              <a:t> </a:t>
            </a:r>
            <a:r>
              <a:rPr lang="tr-TR" sz="2000" dirty="0" err="1"/>
              <a:t>behavior</a:t>
            </a:r>
            <a:endParaRPr lang="tr-TR" sz="2000" dirty="0"/>
          </a:p>
          <a:p>
            <a:pPr lvl="1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81923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Extended</a:t>
            </a:r>
            <a:r>
              <a:rPr lang="tr-TR" sz="3600" dirty="0"/>
              <a:t> ECM-IT (EECM-IT)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tr-TR" sz="2400" b="1" dirty="0" err="1"/>
              <a:t>Extended</a:t>
            </a:r>
            <a:r>
              <a:rPr lang="tr-TR" sz="2400" b="1" dirty="0"/>
              <a:t> ECM-IT</a:t>
            </a:r>
          </a:p>
          <a:p>
            <a:pPr lvl="1"/>
            <a:endParaRPr lang="tr-TR" sz="2000" dirty="0"/>
          </a:p>
          <a:p>
            <a:pPr lvl="1"/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C1B68C-19D0-4FE0-B933-7BD1AD95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481039"/>
            <a:ext cx="6086475" cy="3672873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70369C9E-0CC8-4FAC-9F3A-26E663682F36}"/>
              </a:ext>
            </a:extLst>
          </p:cNvPr>
          <p:cNvSpPr/>
          <p:nvPr/>
        </p:nvSpPr>
        <p:spPr>
          <a:xfrm>
            <a:off x="2819400" y="5486400"/>
            <a:ext cx="1295400" cy="66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Research</a:t>
            </a:r>
            <a:r>
              <a:rPr lang="tr-TR" sz="3600" dirty="0"/>
              <a:t> </a:t>
            </a:r>
            <a:r>
              <a:rPr lang="tr-TR" sz="3600" dirty="0" err="1"/>
              <a:t>Methodology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57200" y="20574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Prior </a:t>
            </a:r>
            <a:r>
              <a:rPr lang="en-US" sz="2000" dirty="0" err="1"/>
              <a:t>ITadoption</a:t>
            </a:r>
            <a:r>
              <a:rPr lang="en-US" sz="2000" dirty="0"/>
              <a:t> studies have investigated innovations</a:t>
            </a:r>
            <a:r>
              <a:rPr lang="tr-TR" sz="2000" dirty="0"/>
              <a:t> </a:t>
            </a:r>
            <a:r>
              <a:rPr lang="en-US" sz="2000" dirty="0"/>
              <a:t>at two levels</a:t>
            </a:r>
            <a:r>
              <a:rPr lang="tr-TR" sz="2000" dirty="0"/>
              <a:t>:</a:t>
            </a:r>
          </a:p>
          <a:p>
            <a:pPr marL="1828800" lvl="3" indent="-457200">
              <a:buFont typeface="+mj-lt"/>
              <a:buAutoNum type="arabicPeriod"/>
            </a:pPr>
            <a:r>
              <a:rPr lang="tr-TR" sz="2000" dirty="0"/>
              <a:t>Application Level (e-</a:t>
            </a:r>
            <a:r>
              <a:rPr lang="tr-TR" sz="2000" dirty="0" err="1"/>
              <a:t>mails</a:t>
            </a:r>
            <a:r>
              <a:rPr lang="tr-TR" sz="2000" dirty="0"/>
              <a:t>, Windows </a:t>
            </a:r>
            <a:r>
              <a:rPr lang="tr-TR" sz="2000" dirty="0" err="1"/>
              <a:t>operating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 </a:t>
            </a:r>
            <a:r>
              <a:rPr lang="tr-TR" sz="2000" dirty="0" err="1"/>
              <a:t>etc</a:t>
            </a:r>
            <a:r>
              <a:rPr lang="tr-TR" sz="2000" dirty="0"/>
              <a:t>.)</a:t>
            </a:r>
          </a:p>
          <a:p>
            <a:pPr marL="1828800" lvl="3" indent="-457200">
              <a:buFont typeface="+mj-lt"/>
              <a:buAutoNum type="arabicPeriod"/>
            </a:pPr>
            <a:r>
              <a:rPr lang="tr-TR" sz="2000" dirty="0"/>
              <a:t>General Level (</a:t>
            </a:r>
            <a:r>
              <a:rPr lang="tr-TR" sz="2000" dirty="0" err="1"/>
              <a:t>computing</a:t>
            </a:r>
            <a:r>
              <a:rPr lang="tr-TR" sz="2000" dirty="0"/>
              <a:t>, </a:t>
            </a:r>
            <a:r>
              <a:rPr lang="tr-TR" sz="2000" dirty="0" err="1"/>
              <a:t>digital</a:t>
            </a:r>
            <a:r>
              <a:rPr lang="tr-TR" sz="2000" dirty="0"/>
              <a:t> </a:t>
            </a:r>
            <a:r>
              <a:rPr lang="tr-TR" sz="2000" dirty="0" err="1"/>
              <a:t>libraries</a:t>
            </a:r>
            <a:r>
              <a:rPr lang="tr-TR" sz="2000" dirty="0"/>
              <a:t>, </a:t>
            </a:r>
            <a:r>
              <a:rPr lang="tr-TR" sz="2000" dirty="0" err="1"/>
              <a:t>personal</a:t>
            </a:r>
            <a:r>
              <a:rPr lang="tr-TR" sz="2000" dirty="0"/>
              <a:t> </a:t>
            </a:r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etc</a:t>
            </a:r>
            <a:r>
              <a:rPr lang="tr-TR" sz="2000" dirty="0"/>
              <a:t>.)</a:t>
            </a:r>
          </a:p>
          <a:p>
            <a:pPr marL="1828800" lvl="3" indent="-457200">
              <a:buFont typeface="+mj-lt"/>
              <a:buAutoNum type="arabicPeriod"/>
            </a:pPr>
            <a:endParaRPr lang="tr-T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This study focuses on</a:t>
            </a:r>
            <a:r>
              <a:rPr lang="tr-TR" sz="2000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mobile Internet</a:t>
            </a:r>
            <a:r>
              <a:rPr lang="en-US" sz="2000" dirty="0"/>
              <a:t>,</a:t>
            </a:r>
            <a:r>
              <a:rPr lang="tr-TR" sz="2000" dirty="0"/>
              <a:t> </a:t>
            </a:r>
            <a:r>
              <a:rPr lang="en-US" sz="2000" dirty="0"/>
              <a:t>which is at the general level of innovation.</a:t>
            </a:r>
            <a:endParaRPr lang="tr-T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000" dirty="0"/>
              <a:t>Data </a:t>
            </a:r>
            <a:r>
              <a:rPr lang="tr-TR" sz="2000" dirty="0" err="1"/>
              <a:t>collected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r>
              <a:rPr lang="tr-TR" sz="2000" dirty="0"/>
              <a:t> </a:t>
            </a:r>
            <a:r>
              <a:rPr lang="tr-TR" sz="2000" dirty="0" err="1"/>
              <a:t>users</a:t>
            </a:r>
            <a:r>
              <a:rPr lang="tr-TR" sz="2000" dirty="0"/>
              <a:t> of mobile internet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tr-TR" sz="2000" dirty="0"/>
          </a:p>
          <a:p>
            <a:pPr lvl="1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3287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Research</a:t>
            </a:r>
            <a:r>
              <a:rPr lang="tr-TR" sz="3600" dirty="0"/>
              <a:t> </a:t>
            </a:r>
            <a:r>
              <a:rPr lang="tr-TR" sz="3600" dirty="0" err="1"/>
              <a:t>Methodology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57200" y="20574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r>
              <a:rPr lang="tr-T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endParaRPr lang="tr-TR" sz="2000" dirty="0"/>
          </a:p>
          <a:p>
            <a:pPr lvl="1"/>
            <a:r>
              <a:rPr lang="tr-TR" sz="2000" b="1" u="sng" dirty="0" err="1"/>
              <a:t>Current</a:t>
            </a:r>
            <a:r>
              <a:rPr lang="tr-TR" sz="2000" b="1" u="sng" dirty="0"/>
              <a:t> </a:t>
            </a:r>
            <a:r>
              <a:rPr lang="tr-TR" sz="2000" b="1" u="sng" dirty="0" err="1"/>
              <a:t>Users</a:t>
            </a:r>
            <a:r>
              <a:rPr lang="tr-TR" sz="2000" b="1" u="sng" dirty="0"/>
              <a:t>: </a:t>
            </a:r>
            <a:r>
              <a:rPr lang="en-US" sz="2000" dirty="0"/>
              <a:t>Current users refer to individuals who had subscribed</a:t>
            </a:r>
          </a:p>
          <a:p>
            <a:pPr lvl="1"/>
            <a:r>
              <a:rPr lang="en-US" sz="2000" dirty="0"/>
              <a:t>to mobile Internet service and were using it at the</a:t>
            </a:r>
            <a:r>
              <a:rPr lang="tr-TR" sz="2000" dirty="0"/>
              <a:t> </a:t>
            </a:r>
            <a:r>
              <a:rPr lang="en-US" sz="2000" dirty="0"/>
              <a:t>time of the study.</a:t>
            </a:r>
            <a:endParaRPr lang="tr-TR" sz="2000" dirty="0"/>
          </a:p>
          <a:p>
            <a:pPr lvl="1"/>
            <a:endParaRPr lang="tr-TR" sz="2000" dirty="0"/>
          </a:p>
          <a:p>
            <a:pPr lvl="1"/>
            <a:r>
              <a:rPr lang="tr-TR" sz="2000" b="1" u="sng" dirty="0"/>
              <a:t>M</a:t>
            </a:r>
            <a:r>
              <a:rPr lang="en-US" sz="2000" b="1" u="sng" dirty="0" err="1"/>
              <a:t>obile</a:t>
            </a:r>
            <a:r>
              <a:rPr lang="en-US" sz="2000" b="1" u="sng" dirty="0"/>
              <a:t> Internet</a:t>
            </a:r>
            <a:r>
              <a:rPr lang="tr-TR" sz="2000" b="1" u="sng" dirty="0"/>
              <a:t>:</a:t>
            </a:r>
            <a:r>
              <a:rPr lang="tr-TR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T</a:t>
            </a:r>
            <a:r>
              <a:rPr lang="en-US" sz="2000" dirty="0"/>
              <a:t>he</a:t>
            </a:r>
            <a:r>
              <a:rPr lang="tr-TR" sz="2000" dirty="0"/>
              <a:t> </a:t>
            </a:r>
            <a:r>
              <a:rPr lang="en-US" sz="2000" dirty="0"/>
              <a:t>convergence of mobile communication</a:t>
            </a:r>
            <a:r>
              <a:rPr lang="tr-TR" sz="2000" dirty="0"/>
              <a:t> </a:t>
            </a:r>
            <a:r>
              <a:rPr lang="en-US" sz="2000" dirty="0"/>
              <a:t>technologies with</a:t>
            </a:r>
            <a:r>
              <a:rPr lang="tr-TR" sz="2000" dirty="0"/>
              <a:t> </a:t>
            </a:r>
            <a:r>
              <a:rPr lang="en-US" sz="2000" dirty="0"/>
              <a:t>information and data communication services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</a:t>
            </a:r>
            <a:r>
              <a:rPr lang="en-US" sz="2000" dirty="0"/>
              <a:t> wireless version of subscription-based commercial online</a:t>
            </a:r>
            <a:r>
              <a:rPr lang="tr-TR" sz="2000" dirty="0"/>
              <a:t> </a:t>
            </a:r>
            <a:r>
              <a:rPr lang="en-US" sz="2000" dirty="0"/>
              <a:t>information services</a:t>
            </a:r>
            <a:endParaRPr lang="tr-TR" sz="2000" dirty="0"/>
          </a:p>
          <a:p>
            <a:pPr lvl="1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3071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Online </a:t>
            </a:r>
            <a:r>
              <a:rPr lang="tr-TR" sz="3600" dirty="0" err="1"/>
              <a:t>Survey</a:t>
            </a:r>
            <a:r>
              <a:rPr lang="tr-TR" sz="3600" dirty="0"/>
              <a:t> </a:t>
            </a:r>
            <a:r>
              <a:rPr lang="tr-TR" sz="3600" dirty="0" err="1"/>
              <a:t>Questionnaire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65551" y="22098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Question</a:t>
            </a:r>
            <a:r>
              <a:rPr lang="tr-TR" sz="2000" dirty="0"/>
              <a:t> </a:t>
            </a:r>
            <a:r>
              <a:rPr lang="tr-TR" sz="2000" dirty="0" err="1"/>
              <a:t>items</a:t>
            </a:r>
            <a:r>
              <a:rPr lang="tr-TR" sz="2000" dirty="0"/>
              <a:t> </a:t>
            </a:r>
            <a:r>
              <a:rPr lang="tr-TR" sz="2000" dirty="0" err="1"/>
              <a:t>taken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previous</a:t>
            </a:r>
            <a:r>
              <a:rPr lang="tr-TR" sz="2000" dirty="0"/>
              <a:t> </a:t>
            </a:r>
            <a:r>
              <a:rPr lang="tr-TR" sz="2000" dirty="0" err="1"/>
              <a:t>studies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Items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both</a:t>
            </a:r>
            <a:r>
              <a:rPr lang="tr-TR" sz="2000" dirty="0"/>
              <a:t> TAM </a:t>
            </a:r>
            <a:r>
              <a:rPr lang="tr-TR" sz="2000" dirty="0" err="1"/>
              <a:t>and</a:t>
            </a:r>
            <a:r>
              <a:rPr lang="tr-TR" sz="2000" dirty="0"/>
              <a:t> ECM </a:t>
            </a:r>
            <a:r>
              <a:rPr lang="tr-TR" sz="2000" dirty="0" err="1"/>
              <a:t>adapted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validated</a:t>
            </a:r>
            <a:r>
              <a:rPr lang="tr-TR" sz="2000" dirty="0"/>
              <a:t> </a:t>
            </a:r>
            <a:r>
              <a:rPr lang="tr-TR" sz="2000" dirty="0" err="1"/>
              <a:t>inventories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7-point Likert scales</a:t>
            </a:r>
            <a:r>
              <a:rPr lang="tr-TR" sz="2000" dirty="0"/>
              <a:t> (</a:t>
            </a:r>
            <a:r>
              <a:rPr lang="en-US" sz="2000" dirty="0"/>
              <a:t>from “strongly disagree” to “strongly agree”</a:t>
            </a:r>
            <a:r>
              <a:rPr lang="tr-TR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P</a:t>
            </a:r>
            <a:r>
              <a:rPr lang="en-US" sz="2000" dirty="0" err="1"/>
              <a:t>ilot</a:t>
            </a:r>
            <a:r>
              <a:rPr lang="en-US" sz="2000" dirty="0"/>
              <a:t>-tested on 110 existing users of</a:t>
            </a:r>
            <a:r>
              <a:rPr lang="tr-TR" sz="2000" dirty="0"/>
              <a:t> </a:t>
            </a:r>
            <a:r>
              <a:rPr lang="en-US" sz="2000" dirty="0"/>
              <a:t>mobile Internet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</a:t>
            </a:r>
            <a:r>
              <a:rPr lang="en-US" sz="2000" dirty="0" err="1"/>
              <a:t>dministered</a:t>
            </a:r>
            <a:r>
              <a:rPr lang="en-US" sz="2000" dirty="0"/>
              <a:t> on a non-profit</a:t>
            </a:r>
            <a:r>
              <a:rPr lang="tr-TR" sz="2000" dirty="0"/>
              <a:t> </a:t>
            </a:r>
            <a:r>
              <a:rPr lang="en-US" sz="2000" dirty="0"/>
              <a:t>public website run by the Hong Kong government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F</a:t>
            </a:r>
            <a:r>
              <a:rPr lang="en-US" sz="2000" dirty="0" err="1"/>
              <a:t>ree</a:t>
            </a:r>
            <a:r>
              <a:rPr lang="en-US" sz="2000" dirty="0"/>
              <a:t>-membership</a:t>
            </a:r>
            <a:r>
              <a:rPr lang="tr-TR" sz="2000" dirty="0"/>
              <a:t> </a:t>
            </a:r>
            <a:r>
              <a:rPr lang="en-US" sz="2000" dirty="0"/>
              <a:t>basis and open to residents of Hong Kong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6289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Nesne 2">
            <a:extLst>
              <a:ext uri="{FF2B5EF4-FFF2-40B4-BE49-F238E27FC236}">
                <a16:creationId xmlns:a16="http://schemas.microsoft.com/office/drawing/2014/main" id="{1C622DD5-3232-44D5-B829-F651F45D1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603"/>
              </p:ext>
            </p:extLst>
          </p:nvPr>
        </p:nvGraphicFramePr>
        <p:xfrm>
          <a:off x="1690593" y="0"/>
          <a:ext cx="6172200" cy="166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Bit Eşlem Resmi" r:id="rId4" imgW="3535560" imgH="1242000" progId="Paint.Picture">
                  <p:embed/>
                </p:oleObj>
              </mc:Choice>
              <mc:Fallback>
                <p:oleObj name="Bit Eşlem Resmi" r:id="rId4" imgW="3535560" imgH="124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0593" y="0"/>
                        <a:ext cx="6172200" cy="1663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4BBCF02F-46B1-4FA0-82A5-0106BE0DF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1" y="1524000"/>
            <a:ext cx="5957792" cy="48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8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Data Collection 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65551" y="2209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E</a:t>
            </a:r>
            <a:r>
              <a:rPr lang="en-US" sz="2000" dirty="0"/>
              <a:t>-mail was</a:t>
            </a:r>
            <a:r>
              <a:rPr lang="tr-TR" sz="2000" dirty="0"/>
              <a:t> </a:t>
            </a:r>
            <a:r>
              <a:rPr lang="en-US" sz="2000" dirty="0"/>
              <a:t>sent to registered members 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 banner </a:t>
            </a:r>
            <a:r>
              <a:rPr lang="tr-TR" sz="2000" dirty="0" err="1"/>
              <a:t>advertisement</a:t>
            </a:r>
            <a:r>
              <a:rPr lang="tr-TR" sz="2000" dirty="0"/>
              <a:t> on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website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Participation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</a:t>
            </a:r>
            <a:r>
              <a:rPr lang="tr-TR" sz="2000" dirty="0" err="1"/>
              <a:t>once</a:t>
            </a:r>
            <a:r>
              <a:rPr lang="tr-TR" sz="2000" dirty="0"/>
              <a:t> is </a:t>
            </a:r>
            <a:r>
              <a:rPr lang="tr-TR" sz="2000" dirty="0" err="1"/>
              <a:t>discouraged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Participation</a:t>
            </a:r>
            <a:r>
              <a:rPr lang="tr-TR" sz="2000" dirty="0"/>
              <a:t> </a:t>
            </a:r>
            <a:r>
              <a:rPr lang="tr-TR" sz="2000" dirty="0" err="1"/>
              <a:t>encouraged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prizes</a:t>
            </a:r>
            <a:r>
              <a:rPr lang="tr-TR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0918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IT </a:t>
            </a:r>
            <a:r>
              <a:rPr lang="tr-TR" dirty="0" err="1"/>
              <a:t>Adoption</a:t>
            </a:r>
            <a:endParaRPr lang="tr-TR" dirty="0"/>
          </a:p>
          <a:p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Review</a:t>
            </a:r>
            <a:endParaRPr lang="tr-TR" dirty="0"/>
          </a:p>
          <a:p>
            <a:r>
              <a:rPr lang="tr-TR" dirty="0" err="1"/>
              <a:t>Methodology</a:t>
            </a:r>
            <a:endParaRPr lang="tr-TR" dirty="0"/>
          </a:p>
          <a:p>
            <a:r>
              <a:rPr lang="tr-TR" dirty="0" err="1"/>
              <a:t>Acceptance</a:t>
            </a:r>
            <a:r>
              <a:rPr lang="tr-TR" dirty="0"/>
              <a:t>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Methodology</a:t>
            </a:r>
            <a:endParaRPr lang="tr-TR" dirty="0"/>
          </a:p>
          <a:p>
            <a:r>
              <a:rPr lang="tr-TR" dirty="0" err="1"/>
              <a:t>Emprical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  <a:p>
            <a:r>
              <a:rPr lang="tr-TR" dirty="0" err="1"/>
              <a:t>Comparison</a:t>
            </a:r>
            <a:r>
              <a:rPr lang="tr-TR" dirty="0"/>
              <a:t> of </a:t>
            </a:r>
            <a:r>
              <a:rPr lang="tr-TR" dirty="0" err="1"/>
              <a:t>Models</a:t>
            </a:r>
            <a:endParaRPr lang="tr-TR" dirty="0"/>
          </a:p>
          <a:p>
            <a:r>
              <a:rPr lang="tr-TR" dirty="0" err="1"/>
              <a:t>Discussion</a:t>
            </a:r>
            <a:endParaRPr lang="tr-TR" dirty="0"/>
          </a:p>
          <a:p>
            <a:r>
              <a:rPr lang="tr-TR" dirty="0" err="1"/>
              <a:t>Implications</a:t>
            </a:r>
            <a:endParaRPr lang="tr-TR" dirty="0"/>
          </a:p>
          <a:p>
            <a:r>
              <a:rPr lang="tr-TR" dirty="0" err="1"/>
              <a:t>Limitations</a:t>
            </a:r>
            <a:endParaRPr lang="tr-TR" dirty="0"/>
          </a:p>
          <a:p>
            <a:r>
              <a:rPr lang="tr-TR" dirty="0" err="1"/>
              <a:t>Conclusion</a:t>
            </a:r>
            <a:endParaRPr lang="en-US" dirty="0"/>
          </a:p>
        </p:txBody>
      </p:sp>
      <p:pic>
        <p:nvPicPr>
          <p:cNvPr id="5" name="Resim 4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-4119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02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Data Collection 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346553" y="3990784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Male: 817 (44,7%) , </a:t>
            </a:r>
            <a:r>
              <a:rPr lang="tr-TR" dirty="0" err="1"/>
              <a:t>Female</a:t>
            </a:r>
            <a:r>
              <a:rPr lang="tr-TR" dirty="0"/>
              <a:t>: 1009 (55.3%)</a:t>
            </a:r>
          </a:p>
          <a:p>
            <a:pPr lvl="1"/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13 &lt; </a:t>
            </a:r>
            <a:r>
              <a:rPr lang="tr-TR" dirty="0" err="1"/>
              <a:t>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participant</a:t>
            </a:r>
            <a:r>
              <a:rPr lang="tr-TR" dirty="0"/>
              <a:t> &lt; 76, </a:t>
            </a:r>
            <a:r>
              <a:rPr lang="tr-TR" dirty="0" err="1"/>
              <a:t>Mean</a:t>
            </a:r>
            <a:r>
              <a:rPr lang="tr-TR" dirty="0"/>
              <a:t>: 25.4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20s (53.1%), 30s</a:t>
            </a:r>
            <a:r>
              <a:rPr lang="tr-TR" dirty="0"/>
              <a:t> </a:t>
            </a:r>
            <a:r>
              <a:rPr lang="en-US" dirty="0"/>
              <a:t>(18.0%), and teens (23.6%)</a:t>
            </a: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1 &lt;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&lt; 44 </a:t>
            </a:r>
            <a:r>
              <a:rPr lang="tr-TR" dirty="0" err="1"/>
              <a:t>months</a:t>
            </a:r>
            <a:r>
              <a:rPr lang="tr-TR" dirty="0"/>
              <a:t> (</a:t>
            </a:r>
            <a:r>
              <a:rPr lang="tr-TR" dirty="0" err="1"/>
              <a:t>Median</a:t>
            </a:r>
            <a:r>
              <a:rPr lang="tr-TR" dirty="0"/>
              <a:t>: 15, </a:t>
            </a:r>
            <a:r>
              <a:rPr lang="tr-TR" dirty="0" err="1"/>
              <a:t>Mean</a:t>
            </a:r>
            <a:r>
              <a:rPr lang="tr-TR" dirty="0"/>
              <a:t>: 17,2)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7E51FDE-465B-4B30-B996-9A5351B3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45313"/>
            <a:ext cx="3192760" cy="20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Instrument</a:t>
            </a:r>
            <a:r>
              <a:rPr lang="tr-TR" sz="3600" dirty="0"/>
              <a:t> </a:t>
            </a:r>
            <a:r>
              <a:rPr lang="tr-TR" sz="3600" dirty="0" err="1"/>
              <a:t>Validation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E9E2F0-0D3F-4ED2-940F-51A8EA5A2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87066"/>
            <a:ext cx="7165258" cy="39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Instrument</a:t>
            </a:r>
            <a:r>
              <a:rPr lang="tr-TR" sz="3600" dirty="0"/>
              <a:t> </a:t>
            </a:r>
            <a:r>
              <a:rPr lang="tr-TR" sz="3600" dirty="0" err="1"/>
              <a:t>Validation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41EFC3C-D2FF-4857-B3DE-318F2F6F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8" y="1832787"/>
            <a:ext cx="8708304" cy="4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Emprical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65551" y="2209800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LISREL 8.50</a:t>
            </a:r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Structural</a:t>
            </a:r>
            <a:r>
              <a:rPr lang="tr-TR" sz="2000" dirty="0"/>
              <a:t> </a:t>
            </a:r>
            <a:r>
              <a:rPr lang="tr-TR" sz="2000" dirty="0" err="1"/>
              <a:t>Equation</a:t>
            </a:r>
            <a:r>
              <a:rPr lang="tr-TR" sz="2000" dirty="0"/>
              <a:t> </a:t>
            </a:r>
            <a:r>
              <a:rPr lang="tr-TR" sz="2000" dirty="0" err="1"/>
              <a:t>Modeling</a:t>
            </a:r>
            <a:r>
              <a:rPr lang="tr-TR" sz="2000" dirty="0"/>
              <a:t> 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Appropriate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comparing</a:t>
            </a:r>
            <a:r>
              <a:rPr lang="tr-TR" sz="2000" dirty="0"/>
              <a:t> </a:t>
            </a:r>
            <a:r>
              <a:rPr lang="tr-TR" sz="2000" dirty="0" err="1"/>
              <a:t>alternative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Useful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testing</a:t>
            </a:r>
            <a:r>
              <a:rPr lang="tr-TR" sz="2000" dirty="0"/>
              <a:t> </a:t>
            </a:r>
            <a:r>
              <a:rPr lang="tr-TR" sz="2000" dirty="0" err="1"/>
              <a:t>theoretically</a:t>
            </a:r>
            <a:r>
              <a:rPr lang="tr-TR" sz="2000" dirty="0"/>
              <a:t> </a:t>
            </a:r>
            <a:r>
              <a:rPr lang="tr-TR" sz="2000" dirty="0" err="1"/>
              <a:t>justified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</a:t>
            </a:r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Weighted</a:t>
            </a:r>
            <a:r>
              <a:rPr lang="tr-TR" sz="2000" dirty="0"/>
              <a:t> </a:t>
            </a:r>
            <a:r>
              <a:rPr lang="tr-TR" sz="2000" dirty="0" err="1"/>
              <a:t>least</a:t>
            </a:r>
            <a:r>
              <a:rPr lang="tr-TR" sz="2000" dirty="0"/>
              <a:t> </a:t>
            </a:r>
            <a:r>
              <a:rPr lang="tr-TR" sz="2000" dirty="0" err="1"/>
              <a:t>square</a:t>
            </a:r>
            <a:r>
              <a:rPr lang="tr-TR" sz="2000" dirty="0"/>
              <a:t> </a:t>
            </a:r>
            <a:r>
              <a:rPr lang="tr-TR" sz="2000" dirty="0" err="1"/>
              <a:t>method</a:t>
            </a:r>
            <a:r>
              <a:rPr lang="tr-TR" sz="2000" dirty="0"/>
              <a:t> is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0662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Emprical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A68CA56-C906-45D7-BDB6-BB8829F40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10" y="1981200"/>
            <a:ext cx="6894979" cy="40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5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Emprical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r>
              <a:rPr lang="tr-TR" sz="3600" dirty="0"/>
              <a:t> – ECM-IT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67857D5-460E-47F9-BDD4-99A2FE9C7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133600"/>
            <a:ext cx="7546668" cy="36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3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Emprical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r>
              <a:rPr lang="tr-TR" sz="3600" dirty="0"/>
              <a:t> - TAM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113C8F-6CE4-4A6B-B2BB-3A24C5C8B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64" y="1889155"/>
            <a:ext cx="6320672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9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Emprical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r>
              <a:rPr lang="tr-TR" sz="3600" dirty="0"/>
              <a:t> – EECM-IT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FFF4FF9-4294-4D24-B50D-9197B7DB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48612"/>
            <a:ext cx="701039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Comparison</a:t>
            </a:r>
            <a:r>
              <a:rPr lang="tr-TR" sz="3600" dirty="0"/>
              <a:t> of </a:t>
            </a:r>
            <a:r>
              <a:rPr lang="tr-TR" sz="3600" dirty="0" err="1"/>
              <a:t>Models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65551" y="22098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Akaike Information Criterion (AIC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Consistent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Akaike Information Criterion (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AIC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Bayesian Information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Criterion (BIC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lvl="2"/>
            <a:r>
              <a:rPr lang="tr-TR" sz="2000" dirty="0"/>
              <a:t>-</a:t>
            </a:r>
            <a:r>
              <a:rPr lang="en-US" sz="2000" dirty="0"/>
              <a:t>methods for comparing</a:t>
            </a:r>
            <a:r>
              <a:rPr lang="tr-TR" sz="2000" dirty="0"/>
              <a:t> </a:t>
            </a:r>
            <a:r>
              <a:rPr lang="en-US" sz="2000" dirty="0"/>
              <a:t>alternative models</a:t>
            </a:r>
            <a:endParaRPr lang="tr-TR" sz="2000" dirty="0"/>
          </a:p>
          <a:p>
            <a:pPr lvl="2"/>
            <a:r>
              <a:rPr lang="tr-TR" sz="2000" dirty="0"/>
              <a:t>-</a:t>
            </a:r>
            <a:r>
              <a:rPr lang="en-US" sz="2000" dirty="0"/>
              <a:t>applied in a</a:t>
            </a:r>
            <a:r>
              <a:rPr lang="tr-TR" sz="2000" dirty="0"/>
              <a:t> </a:t>
            </a:r>
            <a:r>
              <a:rPr lang="en-US" sz="2000" dirty="0"/>
              <a:t>wide range of situations relevant to cognitive psychology</a:t>
            </a:r>
            <a:endParaRPr lang="tr-TR" sz="2000" dirty="0"/>
          </a:p>
          <a:p>
            <a:pPr lvl="2"/>
            <a:r>
              <a:rPr lang="tr-TR" sz="2000" dirty="0"/>
              <a:t>-</a:t>
            </a:r>
            <a:r>
              <a:rPr lang="en-US" sz="2000" dirty="0"/>
              <a:t>the smaller</a:t>
            </a:r>
            <a:r>
              <a:rPr lang="tr-TR" sz="2000" dirty="0"/>
              <a:t> </a:t>
            </a:r>
            <a:r>
              <a:rPr lang="en-US" sz="2000" dirty="0"/>
              <a:t>the AIC, CAIC, and BIC values, the better the model</a:t>
            </a:r>
            <a:endParaRPr lang="tr-TR" sz="2000" dirty="0"/>
          </a:p>
          <a:p>
            <a:pPr lvl="2"/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9461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Comparison</a:t>
            </a:r>
            <a:r>
              <a:rPr lang="tr-TR" sz="3600" dirty="0"/>
              <a:t> of </a:t>
            </a:r>
            <a:r>
              <a:rPr lang="tr-TR" sz="3600" dirty="0" err="1"/>
              <a:t>Models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E658F9D-DACA-440F-AB6A-74A2AC23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5" y="2667000"/>
            <a:ext cx="662996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IT </a:t>
            </a:r>
            <a:r>
              <a:rPr lang="tr-TR" dirty="0" err="1"/>
              <a:t>Adoption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3EBB0BF-83D1-4A1C-A005-3164E585A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615" y="1804225"/>
            <a:ext cx="4016769" cy="17621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-152400" y="3694175"/>
            <a:ext cx="505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Acceptance</a:t>
            </a:r>
            <a:r>
              <a:rPr lang="tr-TR" dirty="0"/>
              <a:t> Model (TAM)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Theory</a:t>
            </a:r>
            <a:r>
              <a:rPr lang="tr-TR" dirty="0"/>
              <a:t> of </a:t>
            </a:r>
            <a:r>
              <a:rPr lang="tr-TR" dirty="0" err="1"/>
              <a:t>Reasoned</a:t>
            </a:r>
            <a:r>
              <a:rPr lang="tr-TR" dirty="0"/>
              <a:t> Action (TRA)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Innovation</a:t>
            </a:r>
            <a:r>
              <a:rPr lang="tr-TR" dirty="0"/>
              <a:t> </a:t>
            </a:r>
            <a:r>
              <a:rPr lang="tr-TR" dirty="0" err="1"/>
              <a:t>Diffusion</a:t>
            </a:r>
            <a:r>
              <a:rPr lang="tr-TR" dirty="0"/>
              <a:t> </a:t>
            </a:r>
            <a:r>
              <a:rPr lang="tr-TR" dirty="0" err="1"/>
              <a:t>Theory</a:t>
            </a:r>
            <a:r>
              <a:rPr lang="tr-TR" dirty="0"/>
              <a:t> (IDT) </a:t>
            </a:r>
          </a:p>
        </p:txBody>
      </p:sp>
    </p:spTree>
    <p:extLst>
      <p:ext uri="{BB962C8B-B14F-4D97-AF65-F5344CB8AC3E}">
        <p14:creationId xmlns:p14="http://schemas.microsoft.com/office/powerpoint/2010/main" val="612310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Discussion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571500" y="1853743"/>
            <a:ext cx="8001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</a:t>
            </a:r>
            <a:r>
              <a:rPr lang="en-US" sz="2000" dirty="0" err="1"/>
              <a:t>ll</a:t>
            </a:r>
            <a:r>
              <a:rPr lang="en-US" sz="2000" dirty="0"/>
              <a:t> three</a:t>
            </a:r>
            <a:r>
              <a:rPr lang="tr-TR" sz="2000" dirty="0"/>
              <a:t> </a:t>
            </a:r>
            <a:r>
              <a:rPr lang="en-US" sz="2000" dirty="0"/>
              <a:t>models demonstrated adequate fit with the data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</a:t>
            </a:r>
            <a:r>
              <a:rPr lang="en-US" sz="2000" dirty="0" err="1"/>
              <a:t>ll</a:t>
            </a:r>
            <a:r>
              <a:rPr lang="en-US" sz="2000" dirty="0"/>
              <a:t> the causal relationships </a:t>
            </a:r>
            <a:r>
              <a:rPr lang="tr-TR" sz="2000" dirty="0" err="1"/>
              <a:t>found</a:t>
            </a:r>
            <a:r>
              <a:rPr lang="tr-TR" sz="2000" dirty="0"/>
              <a:t> to be </a:t>
            </a:r>
            <a:r>
              <a:rPr lang="tr-TR" sz="2000" dirty="0" err="1"/>
              <a:t>significant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0000"/>
                </a:solidFill>
              </a:rPr>
              <a:t>TAM has </a:t>
            </a:r>
            <a:r>
              <a:rPr lang="tr-TR" sz="2000" dirty="0" err="1">
                <a:solidFill>
                  <a:srgbClr val="FF0000"/>
                </a:solidFill>
              </a:rPr>
              <a:t>the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 err="1">
                <a:solidFill>
                  <a:srgbClr val="FF0000"/>
                </a:solidFill>
              </a:rPr>
              <a:t>best</a:t>
            </a:r>
            <a:r>
              <a:rPr lang="tr-TR" sz="2000" dirty="0">
                <a:solidFill>
                  <a:srgbClr val="FF0000"/>
                </a:solidFill>
              </a:rPr>
              <a:t> fit to </a:t>
            </a:r>
            <a:r>
              <a:rPr lang="tr-TR" sz="2000" dirty="0" err="1">
                <a:solidFill>
                  <a:srgbClr val="FF0000"/>
                </a:solidFill>
              </a:rPr>
              <a:t>the</a:t>
            </a:r>
            <a:r>
              <a:rPr lang="tr-TR" sz="2000" dirty="0">
                <a:solidFill>
                  <a:srgbClr val="FF0000"/>
                </a:solidFill>
              </a:rPr>
              <a:t> data.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tr-TR" sz="2000" dirty="0"/>
              <a:t>Simple, has </a:t>
            </a:r>
            <a:r>
              <a:rPr lang="tr-TR" sz="2000" dirty="0" err="1"/>
              <a:t>only</a:t>
            </a:r>
            <a:r>
              <a:rPr lang="tr-TR" sz="2000" dirty="0"/>
              <a:t> </a:t>
            </a:r>
            <a:r>
              <a:rPr lang="tr-TR" sz="2000" dirty="0" err="1"/>
              <a:t>two</a:t>
            </a:r>
            <a:r>
              <a:rPr lang="tr-TR" sz="2000" dirty="0"/>
              <a:t> main </a:t>
            </a:r>
            <a:r>
              <a:rPr lang="tr-TR" sz="2000" dirty="0" err="1"/>
              <a:t>constructs</a:t>
            </a:r>
            <a:r>
              <a:rPr lang="tr-TR" sz="2000" dirty="0"/>
              <a:t> </a:t>
            </a:r>
          </a:p>
          <a:p>
            <a:pPr lvl="2"/>
            <a:r>
              <a:rPr lang="tr-TR" sz="2000" dirty="0"/>
              <a:t>      </a:t>
            </a:r>
            <a:r>
              <a:rPr lang="tr-TR" dirty="0"/>
              <a:t>(</a:t>
            </a:r>
            <a:r>
              <a:rPr lang="tr-TR" dirty="0" err="1"/>
              <a:t>perceived</a:t>
            </a:r>
            <a:r>
              <a:rPr lang="tr-TR" dirty="0"/>
              <a:t> </a:t>
            </a:r>
            <a:r>
              <a:rPr lang="tr-TR" dirty="0" err="1"/>
              <a:t>usefulness</a:t>
            </a:r>
            <a:r>
              <a:rPr lang="tr-TR" dirty="0"/>
              <a:t> &amp; </a:t>
            </a:r>
            <a:r>
              <a:rPr lang="tr-TR" dirty="0" err="1"/>
              <a:t>perceived</a:t>
            </a:r>
            <a:r>
              <a:rPr lang="tr-TR" dirty="0"/>
              <a:t> </a:t>
            </a:r>
            <a:r>
              <a:rPr lang="tr-TR" dirty="0" err="1"/>
              <a:t>ease</a:t>
            </a:r>
            <a:r>
              <a:rPr lang="tr-TR" dirty="0"/>
              <a:t> of </a:t>
            </a:r>
            <a:r>
              <a:rPr lang="tr-TR" dirty="0" err="1"/>
              <a:t>use</a:t>
            </a:r>
            <a:r>
              <a:rPr lang="tr-TR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components of the model are generalizable</a:t>
            </a:r>
            <a:r>
              <a:rPr lang="tr-TR" sz="2000" dirty="0"/>
              <a:t> </a:t>
            </a:r>
            <a:r>
              <a:rPr lang="en-US" sz="2000" dirty="0"/>
              <a:t>across various technologies and users</a:t>
            </a:r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TAM's constructs</a:t>
            </a:r>
            <a:r>
              <a:rPr lang="tr-TR" sz="2000" dirty="0"/>
              <a:t> </a:t>
            </a:r>
            <a:r>
              <a:rPr lang="en-US" sz="2000" dirty="0"/>
              <a:t>have been extensively validated in previous</a:t>
            </a:r>
            <a:r>
              <a:rPr lang="tr-TR" sz="2000" dirty="0"/>
              <a:t> </a:t>
            </a:r>
            <a:r>
              <a:rPr lang="en-US" sz="2000" dirty="0"/>
              <a:t>studies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TAM also accounted for more variance in user intention to</a:t>
            </a:r>
            <a:r>
              <a:rPr lang="tr-TR" sz="2000" dirty="0"/>
              <a:t> </a:t>
            </a:r>
            <a:r>
              <a:rPr lang="en-US" sz="2000" dirty="0"/>
              <a:t>continue IT usage than ECM-IT</a:t>
            </a:r>
            <a:r>
              <a:rPr lang="tr-TR" sz="2000" dirty="0"/>
              <a:t>.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lvl="2"/>
            <a:endParaRPr lang="tr-TR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0457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Discussion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571500" y="1853743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Perceived usefulness: the major driver of continued</a:t>
            </a:r>
            <a:r>
              <a:rPr lang="tr-TR" sz="2000" dirty="0"/>
              <a:t> </a:t>
            </a:r>
            <a:r>
              <a:rPr lang="en-US" sz="2000" dirty="0"/>
              <a:t>IT usage across models</a:t>
            </a: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Strong and sustained impact of perceived ease of</a:t>
            </a:r>
            <a:r>
              <a:rPr lang="tr-TR" sz="2000" dirty="0"/>
              <a:t> </a:t>
            </a:r>
            <a:r>
              <a:rPr lang="en-US" sz="2000" dirty="0"/>
              <a:t>use in post-adoption context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Perceived usefulness </a:t>
            </a:r>
            <a:r>
              <a:rPr lang="tr-TR" sz="2000" dirty="0"/>
              <a:t>i</a:t>
            </a:r>
            <a:r>
              <a:rPr lang="en-US" sz="2000" dirty="0"/>
              <a:t>s a partial determinant</a:t>
            </a:r>
            <a:r>
              <a:rPr lang="tr-TR" sz="2000" dirty="0"/>
              <a:t> </a:t>
            </a:r>
            <a:r>
              <a:rPr lang="en-US" sz="2000" dirty="0"/>
              <a:t>of satisfaction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G</a:t>
            </a:r>
            <a:r>
              <a:rPr lang="en-US" sz="2000" dirty="0" err="1"/>
              <a:t>oal</a:t>
            </a:r>
            <a:r>
              <a:rPr lang="en-US" sz="2000" dirty="0"/>
              <a:t>-driven aspect of</a:t>
            </a:r>
            <a:r>
              <a:rPr lang="tr-TR" sz="2000" dirty="0"/>
              <a:t> </a:t>
            </a:r>
            <a:r>
              <a:rPr lang="en-US" sz="2000" dirty="0"/>
              <a:t>perception</a:t>
            </a:r>
            <a:r>
              <a:rPr lang="tr-TR" sz="2000" dirty="0"/>
              <a:t> </a:t>
            </a:r>
            <a:r>
              <a:rPr lang="en-US" sz="2000" dirty="0"/>
              <a:t>provide only partial contribution to </a:t>
            </a:r>
            <a:r>
              <a:rPr lang="tr-TR" sz="2000" dirty="0" err="1"/>
              <a:t>satisfaction</a:t>
            </a:r>
            <a:r>
              <a:rPr lang="tr-TR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U</a:t>
            </a:r>
            <a:r>
              <a:rPr lang="en-US" sz="2000" dirty="0" err="1"/>
              <a:t>sers</a:t>
            </a:r>
            <a:r>
              <a:rPr lang="en-US" sz="2000" dirty="0"/>
              <a:t>' initial expectation</a:t>
            </a:r>
            <a:r>
              <a:rPr lang="tr-TR" sz="2000" dirty="0"/>
              <a:t> </a:t>
            </a:r>
            <a:r>
              <a:rPr lang="en-US" sz="2000" dirty="0"/>
              <a:t>changes following their usage experience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7111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Implications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571500" y="1853743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T</a:t>
            </a:r>
            <a:r>
              <a:rPr lang="en-US" sz="2000" dirty="0"/>
              <a:t>his study pushes the frontier of IT adoption research further out to</a:t>
            </a:r>
            <a:r>
              <a:rPr lang="tr-TR" sz="2000" dirty="0"/>
              <a:t> </a:t>
            </a:r>
            <a:r>
              <a:rPr lang="en-US" sz="2000" dirty="0"/>
              <a:t>users' post-adoption behavior territory by testing the potential</a:t>
            </a:r>
            <a:r>
              <a:rPr lang="tr-TR" sz="2000" dirty="0"/>
              <a:t> </a:t>
            </a:r>
            <a:r>
              <a:rPr lang="en-US" sz="2000" dirty="0"/>
              <a:t>utility of newer models</a:t>
            </a:r>
            <a:r>
              <a:rPr lang="tr-TR" sz="2000" dirty="0"/>
              <a:t>.</a:t>
            </a:r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Comparison of different</a:t>
            </a:r>
            <a:r>
              <a:rPr lang="tr-TR" sz="2000" dirty="0"/>
              <a:t> </a:t>
            </a:r>
            <a:r>
              <a:rPr lang="en-US" sz="2000" dirty="0"/>
              <a:t>models can help researchers determine which model is more</a:t>
            </a:r>
            <a:r>
              <a:rPr lang="tr-TR" sz="2000" dirty="0"/>
              <a:t> </a:t>
            </a:r>
            <a:r>
              <a:rPr lang="en-US" sz="2000" dirty="0"/>
              <a:t>useful for performing research on users' IT usage behavior</a:t>
            </a:r>
            <a:r>
              <a:rPr lang="tr-TR" sz="2000" dirty="0"/>
              <a:t>.</a:t>
            </a:r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C</a:t>
            </a:r>
            <a:r>
              <a:rPr lang="en-US" sz="2000" dirty="0" err="1"/>
              <a:t>ontribut</a:t>
            </a:r>
            <a:r>
              <a:rPr lang="tr-TR" sz="2000" dirty="0" err="1"/>
              <a:t>ion</a:t>
            </a:r>
            <a:r>
              <a:rPr lang="tr-TR" sz="2000" dirty="0"/>
              <a:t> </a:t>
            </a:r>
            <a:r>
              <a:rPr lang="tr-TR" sz="2000" dirty="0" err="1"/>
              <a:t>made</a:t>
            </a:r>
            <a:r>
              <a:rPr lang="en-US" sz="2000" dirty="0"/>
              <a:t> to the IT adoption and usage research by providing empirical evidence of the comparative utility of</a:t>
            </a:r>
            <a:r>
              <a:rPr lang="tr-TR" sz="2000" dirty="0"/>
              <a:t> </a:t>
            </a:r>
            <a:r>
              <a:rPr lang="en-US" sz="2000" dirty="0"/>
              <a:t>three IT usage models.</a:t>
            </a:r>
            <a:endParaRPr lang="tr-TR" sz="2000" dirty="0"/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T</a:t>
            </a:r>
            <a:r>
              <a:rPr lang="en-US" sz="2000" dirty="0"/>
              <a:t>he newer models can provide abundant</a:t>
            </a:r>
            <a:r>
              <a:rPr lang="tr-TR" sz="2000" dirty="0"/>
              <a:t> </a:t>
            </a:r>
            <a:r>
              <a:rPr lang="en-US" sz="2000" dirty="0"/>
              <a:t>information to allow a more complete explanation of</a:t>
            </a:r>
            <a:r>
              <a:rPr lang="tr-TR" sz="2000" dirty="0"/>
              <a:t> </a:t>
            </a:r>
            <a:r>
              <a:rPr lang="en-US" sz="2000" dirty="0"/>
              <a:t>users' post-adoption behavior.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29233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Implications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571500" y="1853743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TAM framework can be used as a vehicle to study both IT adoption and continued IT usage behavior</a:t>
            </a:r>
            <a:r>
              <a:rPr lang="tr-T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F</a:t>
            </a:r>
            <a:r>
              <a:rPr lang="en-US" dirty="0" err="1"/>
              <a:t>urther</a:t>
            </a:r>
            <a:r>
              <a:rPr lang="en-US" dirty="0"/>
              <a:t> development and</a:t>
            </a:r>
            <a:r>
              <a:rPr lang="tr-TR" dirty="0"/>
              <a:t> </a:t>
            </a:r>
            <a:r>
              <a:rPr lang="en-US" dirty="0"/>
              <a:t>test of the EECM-IT could advance research into the</a:t>
            </a:r>
            <a:r>
              <a:rPr lang="tr-TR" dirty="0"/>
              <a:t> </a:t>
            </a:r>
            <a:r>
              <a:rPr lang="en-US" dirty="0"/>
              <a:t>continued IT usage behavior</a:t>
            </a:r>
            <a:r>
              <a:rPr lang="tr-T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utility of ECM-IT</a:t>
            </a:r>
            <a:r>
              <a:rPr lang="tr-TR" dirty="0"/>
              <a:t> </a:t>
            </a:r>
            <a:r>
              <a:rPr lang="en-US" dirty="0"/>
              <a:t>and EECM-IT</a:t>
            </a:r>
            <a:r>
              <a:rPr lang="tr-TR" dirty="0"/>
              <a:t> </a:t>
            </a:r>
            <a:r>
              <a:rPr lang="en-US" dirty="0"/>
              <a:t>can</a:t>
            </a:r>
            <a:r>
              <a:rPr lang="tr-TR" dirty="0"/>
              <a:t> </a:t>
            </a:r>
            <a:r>
              <a:rPr lang="en-US" dirty="0"/>
              <a:t>provide deeper insights into customer retention</a:t>
            </a:r>
            <a:r>
              <a:rPr lang="tr-TR" dirty="0"/>
              <a:t> </a:t>
            </a:r>
            <a:r>
              <a:rPr lang="en-US" dirty="0"/>
              <a:t>and continued usage</a:t>
            </a:r>
            <a:r>
              <a:rPr lang="tr-T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dirty="0"/>
              <a:t>I</a:t>
            </a:r>
            <a:r>
              <a:rPr lang="en-US" dirty="0"/>
              <a:t>n order to encourage</a:t>
            </a:r>
            <a:r>
              <a:rPr lang="tr-TR" dirty="0"/>
              <a:t> </a:t>
            </a:r>
            <a:r>
              <a:rPr lang="en-US" dirty="0"/>
              <a:t>continued </a:t>
            </a:r>
            <a:r>
              <a:rPr lang="en-US" dirty="0" err="1"/>
              <a:t>ITusage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managing users’</a:t>
            </a:r>
            <a:r>
              <a:rPr lang="tr-TR" dirty="0"/>
              <a:t> </a:t>
            </a:r>
            <a:r>
              <a:rPr lang="en-US" dirty="0"/>
              <a:t>satisfaction levels as</a:t>
            </a:r>
            <a:r>
              <a:rPr lang="tr-TR" dirty="0"/>
              <a:t> </a:t>
            </a:r>
            <a:r>
              <a:rPr lang="en-US" dirty="0"/>
              <a:t>well as certain post-adoption beliefs will be critical.</a:t>
            </a: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EECM-IT suggests that mobile Internet service providers should put more effort into making their services easier to use, which can lead to better user satisfaction, and eventually</a:t>
            </a:r>
            <a:r>
              <a:rPr lang="tr-TR" dirty="0"/>
              <a:t> </a:t>
            </a:r>
            <a:r>
              <a:rPr lang="en-US" dirty="0"/>
              <a:t>a great market success.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0509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Limitations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571500" y="2459504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Exclu</a:t>
            </a:r>
            <a:r>
              <a:rPr lang="tr-TR" sz="2000" dirty="0" err="1"/>
              <a:t>sion</a:t>
            </a:r>
            <a:r>
              <a:rPr lang="tr-TR" sz="2000" dirty="0"/>
              <a:t> of</a:t>
            </a:r>
            <a:r>
              <a:rPr lang="en-US" sz="2000" dirty="0"/>
              <a:t> the elderly and the nonliterate</a:t>
            </a:r>
            <a:r>
              <a:rPr lang="tr-TR" sz="2000" dirty="0"/>
              <a:t> </a:t>
            </a:r>
            <a:r>
              <a:rPr lang="en-US" sz="2000" dirty="0"/>
              <a:t>segments of the population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F</a:t>
            </a:r>
            <a:r>
              <a:rPr lang="en-US" sz="2000" dirty="0" err="1"/>
              <a:t>ocuses</a:t>
            </a:r>
            <a:r>
              <a:rPr lang="en-US" sz="2000" dirty="0"/>
              <a:t> on intention rather</a:t>
            </a:r>
            <a:r>
              <a:rPr lang="tr-TR" sz="2000" dirty="0"/>
              <a:t> </a:t>
            </a:r>
            <a:r>
              <a:rPr lang="en-US" sz="2000" dirty="0"/>
              <a:t>than actual usage behavior</a:t>
            </a: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en-US" sz="2000" dirty="0"/>
              <a:t>study did not measure actual</a:t>
            </a:r>
            <a:r>
              <a:rPr lang="tr-TR" sz="2000" dirty="0"/>
              <a:t> </a:t>
            </a:r>
            <a:r>
              <a:rPr lang="en-US" sz="2000" dirty="0"/>
              <a:t>behavior longitudinally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766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tr-TR" sz="3600" dirty="0" err="1"/>
              <a:t>Conclusion</a:t>
            </a:r>
            <a:endParaRPr lang="en-US" sz="3600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EF5B848-AA02-4F98-8A23-AE0343343CF5}"/>
              </a:ext>
            </a:extLst>
          </p:cNvPr>
          <p:cNvSpPr txBox="1"/>
          <p:nvPr/>
        </p:nvSpPr>
        <p:spPr>
          <a:xfrm>
            <a:off x="479385" y="1676400"/>
            <a:ext cx="800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Comparison</a:t>
            </a:r>
            <a:r>
              <a:rPr lang="tr-TR" sz="2000" dirty="0"/>
              <a:t> of </a:t>
            </a:r>
            <a:r>
              <a:rPr lang="en-US" sz="2000" dirty="0"/>
              <a:t>three prospective models of</a:t>
            </a:r>
            <a:r>
              <a:rPr lang="tr-TR" sz="2000" dirty="0"/>
              <a:t> </a:t>
            </a:r>
            <a:r>
              <a:rPr lang="en-US" sz="2000" dirty="0"/>
              <a:t>continued IT usage behavior</a:t>
            </a: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A</a:t>
            </a:r>
            <a:r>
              <a:rPr lang="en-US" sz="2000" dirty="0" err="1"/>
              <a:t>ll</a:t>
            </a:r>
            <a:r>
              <a:rPr lang="en-US" sz="2000" dirty="0"/>
              <a:t> three models demonstrate good fit with the</a:t>
            </a:r>
            <a:r>
              <a:rPr lang="tr-TR" sz="2000" dirty="0"/>
              <a:t> </a:t>
            </a:r>
            <a:r>
              <a:rPr lang="en-US" sz="2000" dirty="0"/>
              <a:t>data</a:t>
            </a: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/>
              <a:t>R</a:t>
            </a:r>
            <a:r>
              <a:rPr lang="en-US" sz="2000" dirty="0" err="1"/>
              <a:t>esults</a:t>
            </a:r>
            <a:r>
              <a:rPr lang="en-US" sz="2000" dirty="0"/>
              <a:t> provide evidence of the utility of ECM</a:t>
            </a:r>
            <a:r>
              <a:rPr lang="tr-TR" sz="2000" dirty="0"/>
              <a:t>-</a:t>
            </a:r>
            <a:r>
              <a:rPr lang="en-US" sz="2000" dirty="0"/>
              <a:t>IT</a:t>
            </a: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TAM</a:t>
            </a:r>
            <a:r>
              <a:rPr lang="tr-TR" sz="2000" dirty="0"/>
              <a:t> </a:t>
            </a:r>
            <a:r>
              <a:rPr lang="en-US" sz="2000" dirty="0"/>
              <a:t>could also be used to</a:t>
            </a:r>
            <a:r>
              <a:rPr lang="tr-TR" sz="2000" dirty="0"/>
              <a:t> </a:t>
            </a:r>
            <a:r>
              <a:rPr lang="en-US" sz="2000" dirty="0"/>
              <a:t>understand users' continued IT usage intention</a:t>
            </a: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EECM-IT</a:t>
            </a:r>
            <a:r>
              <a:rPr lang="tr-TR" sz="2000" dirty="0"/>
              <a:t> </a:t>
            </a:r>
            <a:r>
              <a:rPr lang="en-US" sz="2000" dirty="0"/>
              <a:t>showed potential to provide</a:t>
            </a:r>
            <a:r>
              <a:rPr lang="tr-TR" sz="2000" dirty="0"/>
              <a:t> </a:t>
            </a:r>
            <a:r>
              <a:rPr lang="en-US" sz="2000" dirty="0"/>
              <a:t>a more complete explanation about users' post-adoption</a:t>
            </a:r>
            <a:r>
              <a:rPr lang="tr-TR" sz="2000" dirty="0"/>
              <a:t> </a:t>
            </a:r>
            <a:r>
              <a:rPr lang="en-US" sz="2000" dirty="0"/>
              <a:t>behavior</a:t>
            </a:r>
            <a:endParaRPr lang="tr-TR" sz="2000" dirty="0"/>
          </a:p>
          <a:p>
            <a:pPr lvl="1"/>
            <a:endParaRPr lang="tr-T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EECM-IT accounted for more variance in</a:t>
            </a:r>
            <a:r>
              <a:rPr lang="tr-TR" sz="2000" dirty="0"/>
              <a:t> </a:t>
            </a:r>
            <a:r>
              <a:rPr lang="en-US" sz="2000" dirty="0"/>
              <a:t>continued usage intention, perceived usefulness, and</a:t>
            </a:r>
            <a:r>
              <a:rPr lang="tr-TR" sz="2000" dirty="0"/>
              <a:t> </a:t>
            </a:r>
            <a:r>
              <a:rPr lang="en-US" sz="2000" dirty="0"/>
              <a:t>satisfaction than the other two models.</a:t>
            </a:r>
          </a:p>
        </p:txBody>
      </p:sp>
    </p:spTree>
    <p:extLst>
      <p:ext uri="{BB962C8B-B14F-4D97-AF65-F5344CB8AC3E}">
        <p14:creationId xmlns:p14="http://schemas.microsoft.com/office/powerpoint/2010/main" val="3443806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841749" y="2028084"/>
            <a:ext cx="8092440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Hong, J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Y.L.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Thong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K.Y. Tam,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mobile internet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1819-1834, 4 May 2006</a:t>
            </a:r>
          </a:p>
        </p:txBody>
      </p:sp>
      <p:pic>
        <p:nvPicPr>
          <p:cNvPr id="4" name="Resim 3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-4119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923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7543800" cy="1828800"/>
          </a:xfrm>
        </p:spPr>
        <p:txBody>
          <a:bodyPr>
            <a:normAutofit/>
          </a:bodyPr>
          <a:lstStyle/>
          <a:p>
            <a:pPr algn="ctr"/>
            <a:r>
              <a:rPr lang="tr-TR" dirty="0" err="1"/>
              <a:t>Questions</a:t>
            </a:r>
            <a:r>
              <a:rPr lang="tr-TR" dirty="0"/>
              <a:t> &amp; </a:t>
            </a:r>
            <a:r>
              <a:rPr lang="tr-TR" dirty="0" err="1"/>
              <a:t>Comments</a:t>
            </a:r>
            <a:endParaRPr lang="en-US" dirty="0"/>
          </a:p>
        </p:txBody>
      </p:sp>
      <p:pic>
        <p:nvPicPr>
          <p:cNvPr id="4" name="Resim 3" descr="logo copy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70688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2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IT </a:t>
            </a:r>
            <a:r>
              <a:rPr lang="tr-TR" dirty="0" err="1"/>
              <a:t>Adoption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1828800" y="3810000"/>
            <a:ext cx="505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Retaining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subscribers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Sailent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post </a:t>
            </a:r>
            <a:r>
              <a:rPr lang="tr-TR" dirty="0" err="1"/>
              <a:t>adoption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4ED7D17-8E37-4868-854A-4248CD2A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89298"/>
            <a:ext cx="8124597" cy="13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Review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not </a:t>
            </a:r>
            <a:r>
              <a:rPr lang="tr-TR" sz="2000" dirty="0" err="1"/>
              <a:t>articulated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differences</a:t>
            </a:r>
            <a:r>
              <a:rPr lang="tr-TR" sz="2000" dirty="0"/>
              <a:t> in </a:t>
            </a:r>
            <a:r>
              <a:rPr lang="tr-TR" sz="2000" dirty="0" err="1"/>
              <a:t>user</a:t>
            </a:r>
            <a:r>
              <a:rPr lang="tr-TR" sz="2000" dirty="0"/>
              <a:t> </a:t>
            </a:r>
            <a:r>
              <a:rPr lang="tr-TR" sz="2000" dirty="0" err="1"/>
              <a:t>perceptions</a:t>
            </a:r>
            <a:r>
              <a:rPr lang="tr-TR" sz="2000" dirty="0"/>
              <a:t> </a:t>
            </a:r>
            <a:r>
              <a:rPr lang="tr-TR" sz="2000" dirty="0" err="1"/>
              <a:t>between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initial</a:t>
            </a:r>
            <a:r>
              <a:rPr lang="tr-TR" sz="2000" dirty="0"/>
              <a:t> </a:t>
            </a:r>
            <a:r>
              <a:rPr lang="tr-TR" sz="2000" dirty="0" err="1"/>
              <a:t>adoption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continued</a:t>
            </a:r>
            <a:r>
              <a:rPr lang="tr-TR" sz="2000" dirty="0"/>
              <a:t> </a:t>
            </a:r>
            <a:r>
              <a:rPr lang="tr-TR" sz="2000" dirty="0" err="1"/>
              <a:t>usage</a:t>
            </a: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assumed that the processes of adoption decision</a:t>
            </a:r>
            <a:r>
              <a:rPr lang="tr-TR" sz="2000" dirty="0"/>
              <a:t> </a:t>
            </a:r>
            <a:r>
              <a:rPr lang="en-US" sz="2000" dirty="0"/>
              <a:t>would be similar to those of continued usage decision</a:t>
            </a:r>
            <a:endParaRPr lang="tr-TR" sz="2000" dirty="0"/>
          </a:p>
          <a:p>
            <a:pPr lvl="1"/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In</a:t>
            </a:r>
            <a:r>
              <a:rPr lang="tr-TR" sz="2000" dirty="0"/>
              <a:t> </a:t>
            </a:r>
            <a:r>
              <a:rPr lang="tr-TR" sz="2000" dirty="0" err="1"/>
              <a:t>recent</a:t>
            </a:r>
            <a:r>
              <a:rPr lang="tr-TR" sz="2000" dirty="0"/>
              <a:t> </a:t>
            </a:r>
            <a:r>
              <a:rPr lang="tr-TR" sz="2000" dirty="0" err="1"/>
              <a:t>years</a:t>
            </a:r>
            <a:r>
              <a:rPr lang="tr-TR" sz="2000" dirty="0"/>
              <a:t>, </a:t>
            </a:r>
            <a:r>
              <a:rPr lang="tr-TR" sz="2000" dirty="0" err="1"/>
              <a:t>some</a:t>
            </a:r>
            <a:r>
              <a:rPr lang="tr-TR" sz="2000" dirty="0"/>
              <a:t> </a:t>
            </a:r>
            <a:r>
              <a:rPr lang="tr-TR" sz="2000" dirty="0" err="1"/>
              <a:t>researchers</a:t>
            </a:r>
            <a:r>
              <a:rPr lang="tr-TR" sz="2000" dirty="0"/>
              <a:t> </a:t>
            </a:r>
            <a:r>
              <a:rPr lang="en-US" sz="2000" dirty="0"/>
              <a:t>attempted to empirically test the determinant structure of continued IT usage behavior</a:t>
            </a:r>
            <a:r>
              <a:rPr lang="tr-TR" sz="20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Employing</a:t>
            </a:r>
            <a:r>
              <a:rPr lang="tr-TR" sz="2000" dirty="0"/>
              <a:t> </a:t>
            </a:r>
            <a:r>
              <a:rPr lang="tr-TR" sz="2000" dirty="0" err="1"/>
              <a:t>existing</a:t>
            </a:r>
            <a:r>
              <a:rPr lang="tr-TR" sz="2000" dirty="0"/>
              <a:t> </a:t>
            </a:r>
            <a:r>
              <a:rPr lang="tr-TR" sz="2000" dirty="0" err="1"/>
              <a:t>perspectives</a:t>
            </a:r>
            <a:r>
              <a:rPr lang="tr-TR" sz="2000" dirty="0"/>
              <a:t> (TRA, IDT </a:t>
            </a:r>
            <a:r>
              <a:rPr lang="tr-TR" sz="2000" dirty="0" err="1"/>
              <a:t>etc</a:t>
            </a:r>
            <a:r>
              <a:rPr lang="tr-TR" sz="2000" dirty="0"/>
              <a:t>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Building</a:t>
            </a:r>
            <a:r>
              <a:rPr lang="tr-TR" sz="2000" dirty="0"/>
              <a:t> a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perspective</a:t>
            </a:r>
            <a:endParaRPr lang="tr-T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empirical effort to compare the different</a:t>
            </a:r>
            <a:r>
              <a:rPr lang="tr-TR" sz="2000" dirty="0"/>
              <a:t> </a:t>
            </a:r>
            <a:r>
              <a:rPr lang="en-US" sz="2000" dirty="0"/>
              <a:t>perspectives in terms of their relative utility for understanding</a:t>
            </a:r>
            <a:r>
              <a:rPr lang="tr-TR" sz="2000" dirty="0"/>
              <a:t> </a:t>
            </a:r>
            <a:r>
              <a:rPr lang="en-US" sz="2000" dirty="0"/>
              <a:t>continued IT usage behavior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471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tr-TR" dirty="0"/>
              <a:t>   </a:t>
            </a:r>
            <a:r>
              <a:rPr lang="tr-TR" dirty="0" err="1"/>
              <a:t>Methodology</a:t>
            </a:r>
            <a:endParaRPr lang="en-US" dirty="0"/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b="1" i="1" dirty="0"/>
              <a:t>“Among</a:t>
            </a:r>
            <a:r>
              <a:rPr lang="tr-TR" sz="2400" b="1" i="1" dirty="0"/>
              <a:t> </a:t>
            </a:r>
            <a:r>
              <a:rPr lang="en-US" sz="2400" b="1" i="1" dirty="0"/>
              <a:t>the different prospective continued IT usage models,</a:t>
            </a:r>
            <a:r>
              <a:rPr lang="tr-TR" sz="2400" b="1" i="1" dirty="0"/>
              <a:t> </a:t>
            </a:r>
            <a:r>
              <a:rPr lang="en-US" sz="2400" b="1" i="1" dirty="0"/>
              <a:t>which model is more effective in predicting users' continued</a:t>
            </a:r>
            <a:r>
              <a:rPr lang="tr-TR" sz="2400" b="1" i="1" dirty="0"/>
              <a:t> </a:t>
            </a:r>
            <a:r>
              <a:rPr lang="en-US" sz="2400" b="1" i="1" dirty="0"/>
              <a:t>usage</a:t>
            </a:r>
            <a:r>
              <a:rPr lang="tr-TR" sz="2400" b="1" i="1" dirty="0"/>
              <a:t> </a:t>
            </a:r>
            <a:r>
              <a:rPr lang="en-US" sz="2400" b="1" i="1" dirty="0"/>
              <a:t>behavior?”</a:t>
            </a:r>
            <a:endParaRPr lang="tr-TR" sz="2400" b="1" i="1" dirty="0"/>
          </a:p>
          <a:p>
            <a:pPr lvl="1"/>
            <a:endParaRPr lang="tr-TR" sz="2000" dirty="0"/>
          </a:p>
          <a:p>
            <a:pPr lvl="1"/>
            <a:endParaRPr lang="tr-TR" sz="2000" dirty="0"/>
          </a:p>
          <a:p>
            <a:pPr lvl="1"/>
            <a:r>
              <a:rPr lang="tr-TR" sz="2000" u="sng" dirty="0" err="1"/>
              <a:t>Models</a:t>
            </a:r>
            <a:r>
              <a:rPr lang="tr-TR" sz="2000" u="sn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Expectation-Confirmation Model</a:t>
            </a:r>
            <a:r>
              <a:rPr lang="tr-TR" sz="2000" dirty="0"/>
              <a:t> i</a:t>
            </a:r>
            <a:r>
              <a:rPr lang="en-US" sz="2000" dirty="0"/>
              <a:t>n IT domain (ECM-IT)</a:t>
            </a: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 err="1"/>
              <a:t>Technology</a:t>
            </a:r>
            <a:r>
              <a:rPr lang="tr-TR" sz="2000" dirty="0"/>
              <a:t> </a:t>
            </a:r>
            <a:r>
              <a:rPr lang="tr-TR" sz="2000" dirty="0" err="1"/>
              <a:t>Acceptance</a:t>
            </a:r>
            <a:r>
              <a:rPr lang="tr-TR" sz="2000" dirty="0"/>
              <a:t> Model (TAM)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/>
              <a:t>H</a:t>
            </a:r>
            <a:r>
              <a:rPr lang="en-US" sz="2000" dirty="0" err="1"/>
              <a:t>ybrid</a:t>
            </a:r>
            <a:r>
              <a:rPr lang="en-US" sz="2000" dirty="0"/>
              <a:t> ECM-IT </a:t>
            </a:r>
            <a:endParaRPr lang="tr-T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/>
          </a:p>
          <a:p>
            <a:pPr lvl="1"/>
            <a:endParaRPr lang="tr-TR" sz="2000" dirty="0"/>
          </a:p>
          <a:p>
            <a:pPr lvl="1" algn="ctr"/>
            <a:r>
              <a:rPr lang="en-US" dirty="0"/>
              <a:t>This study is one of</a:t>
            </a:r>
            <a:r>
              <a:rPr lang="tr-TR" dirty="0"/>
              <a:t> </a:t>
            </a:r>
            <a:r>
              <a:rPr lang="en-US" dirty="0"/>
              <a:t>the first attempts to compare the utility of these prospective</a:t>
            </a:r>
            <a:r>
              <a:rPr lang="tr-TR" dirty="0"/>
              <a:t> </a:t>
            </a:r>
            <a:r>
              <a:rPr lang="en-US" dirty="0"/>
              <a:t>continued IT usage models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en-US" sz="3600" dirty="0"/>
              <a:t>Expectation-Confirmation Model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tr-TR" sz="2400" b="1" dirty="0" err="1"/>
              <a:t>Expectancy-confirmation</a:t>
            </a:r>
            <a:r>
              <a:rPr lang="tr-TR" sz="2400" b="1" dirty="0"/>
              <a:t> </a:t>
            </a:r>
            <a:r>
              <a:rPr lang="tr-TR" sz="2400" b="1" dirty="0" err="1"/>
              <a:t>Paradigm</a:t>
            </a:r>
            <a:r>
              <a:rPr lang="tr-TR" sz="2400" b="1" dirty="0"/>
              <a:t> (1970)</a:t>
            </a:r>
          </a:p>
          <a:p>
            <a:pPr lvl="1"/>
            <a:endParaRPr lang="tr-TR" sz="2000" dirty="0"/>
          </a:p>
          <a:p>
            <a:pPr lvl="1"/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182510-15B5-4F64-AAD1-9EC0F998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4" y="2537282"/>
            <a:ext cx="4739103" cy="37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en-US" sz="3600" dirty="0"/>
              <a:t>Expectation-Confirmation Model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9C7D687-CD72-4A2E-80DB-FE4CC3F64540}"/>
              </a:ext>
            </a:extLst>
          </p:cNvPr>
          <p:cNvSpPr txBox="1"/>
          <p:nvPr/>
        </p:nvSpPr>
        <p:spPr>
          <a:xfrm>
            <a:off x="457200" y="205732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tr-TR" sz="2400" b="1" dirty="0" err="1"/>
              <a:t>Expectation-Confirmation</a:t>
            </a:r>
            <a:r>
              <a:rPr lang="tr-TR" sz="2400" b="1" dirty="0"/>
              <a:t> Model (2001)</a:t>
            </a:r>
          </a:p>
          <a:p>
            <a:pPr lvl="1"/>
            <a:endParaRPr lang="tr-TR" sz="2000" dirty="0"/>
          </a:p>
          <a:p>
            <a:pPr lvl="1"/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8F23A06-D654-4F3C-942D-B0DABECF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33" y="2819400"/>
            <a:ext cx="7280564" cy="32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tr-TR" sz="3600" dirty="0"/>
              <a:t> </a:t>
            </a:r>
            <a:r>
              <a:rPr lang="en-US" sz="3600" dirty="0"/>
              <a:t>Expectation-Confirmation Model</a:t>
            </a:r>
          </a:p>
        </p:txBody>
      </p:sp>
      <p:pic>
        <p:nvPicPr>
          <p:cNvPr id="12" name="Resim 11" descr="logo copy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0"/>
            <a:ext cx="1706880" cy="11506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42A4A6EC-2441-45AE-9DC4-A9CCC75A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03126"/>
              </p:ext>
            </p:extLst>
          </p:nvPr>
        </p:nvGraphicFramePr>
        <p:xfrm>
          <a:off x="914400" y="2057400"/>
          <a:ext cx="7620000" cy="335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310435624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568273898"/>
                    </a:ext>
                  </a:extLst>
                </a:gridCol>
              </a:tblGrid>
              <a:tr h="101065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Expectation-Confirmation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Paradigm</a:t>
                      </a:r>
                      <a:r>
                        <a:rPr lang="tr-TR" dirty="0"/>
                        <a:t> (1970)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Expectation-Confirmation</a:t>
                      </a:r>
                      <a:r>
                        <a:rPr lang="tr-TR" dirty="0"/>
                        <a:t> Model (2001)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03437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tr-TR" dirty="0" err="1"/>
                        <a:t>Focuses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pre-purchase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expctation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Focuses</a:t>
                      </a:r>
                      <a:r>
                        <a:rPr lang="tr-TR" dirty="0"/>
                        <a:t> on post-</a:t>
                      </a:r>
                      <a:r>
                        <a:rPr lang="tr-TR" dirty="0" err="1"/>
                        <a:t>adoption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expectations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37018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tr-TR" dirty="0" err="1"/>
                        <a:t>Expectation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does</a:t>
                      </a:r>
                      <a:r>
                        <a:rPr lang="tr-TR" dirty="0"/>
                        <a:t> not </a:t>
                      </a:r>
                      <a:r>
                        <a:rPr lang="tr-TR" dirty="0" err="1"/>
                        <a:t>change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Expectation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changes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after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38085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tr-TR" dirty="0" err="1"/>
                        <a:t>Expectation</a:t>
                      </a:r>
                      <a:r>
                        <a:rPr lang="tr-TR" dirty="0"/>
                        <a:t> =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 of</a:t>
                      </a:r>
                      <a:r>
                        <a:rPr lang="tr-T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beliefs (</a:t>
                      </a:r>
                      <a:r>
                        <a:rPr lang="el-G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Expectation</a:t>
                      </a:r>
                      <a:r>
                        <a:rPr lang="tr-TR" dirty="0"/>
                        <a:t> = </a:t>
                      </a:r>
                      <a:r>
                        <a:rPr lang="tr-TR" dirty="0" err="1"/>
                        <a:t>perceived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usefulnes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393235"/>
                  </a:ext>
                </a:extLst>
              </a:tr>
              <a:tr h="585537">
                <a:tc>
                  <a:txBody>
                    <a:bodyPr/>
                    <a:lstStyle/>
                    <a:p>
                      <a:r>
                        <a:rPr lang="tr-TR" dirty="0" err="1"/>
                        <a:t>Perceived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performance</a:t>
                      </a:r>
                      <a:r>
                        <a:rPr lang="tr-TR" dirty="0"/>
                        <a:t> is </a:t>
                      </a:r>
                      <a:r>
                        <a:rPr lang="tr-TR" dirty="0" err="1"/>
                        <a:t>included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Perceived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performance</a:t>
                      </a:r>
                      <a:r>
                        <a:rPr lang="tr-TR" dirty="0"/>
                        <a:t> is </a:t>
                      </a:r>
                      <a:r>
                        <a:rPr lang="tr-TR" dirty="0" err="1"/>
                        <a:t>nor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included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5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5360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3450</TotalTime>
  <Words>6449</Words>
  <Application>Microsoft Office PowerPoint</Application>
  <PresentationFormat>Ekran Gösterisi (4:3)</PresentationFormat>
  <Paragraphs>478</Paragraphs>
  <Slides>37</Slides>
  <Notes>36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Geçmişe bakış</vt:lpstr>
      <vt:lpstr>Paintbrush Resmi</vt:lpstr>
      <vt:lpstr>Understanding continued information technology usage behavior: A comparison of three models in the context of mobile internet</vt:lpstr>
      <vt:lpstr>Outline</vt:lpstr>
      <vt:lpstr>   IT Adoption</vt:lpstr>
      <vt:lpstr>   IT Adoption</vt:lpstr>
      <vt:lpstr>   Literature Review</vt:lpstr>
      <vt:lpstr>   Methodology</vt:lpstr>
      <vt:lpstr> Expectation-Confirmation Model</vt:lpstr>
      <vt:lpstr> Expectation-Confirmation Model</vt:lpstr>
      <vt:lpstr> Expectation-Confirmation Model</vt:lpstr>
      <vt:lpstr> Expectation-Confirmation Model</vt:lpstr>
      <vt:lpstr> Technology Acceptance Model</vt:lpstr>
      <vt:lpstr> Technology Acceptance Model</vt:lpstr>
      <vt:lpstr> Extended ECM-IT (EECM-IT)</vt:lpstr>
      <vt:lpstr> Extended ECM-IT (EECM-IT)</vt:lpstr>
      <vt:lpstr> Research Methodology</vt:lpstr>
      <vt:lpstr> Research Methodology</vt:lpstr>
      <vt:lpstr> Online Survey Questionnaire</vt:lpstr>
      <vt:lpstr>PowerPoint Sunusu</vt:lpstr>
      <vt:lpstr> Data Collection </vt:lpstr>
      <vt:lpstr> Data Collection </vt:lpstr>
      <vt:lpstr> Instrument Validation</vt:lpstr>
      <vt:lpstr> Instrument Validation</vt:lpstr>
      <vt:lpstr> Emprical Results</vt:lpstr>
      <vt:lpstr> Emprical Results</vt:lpstr>
      <vt:lpstr> Emprical Results – ECM-IT</vt:lpstr>
      <vt:lpstr> Emprical Results - TAM</vt:lpstr>
      <vt:lpstr> Emprical Results – EECM-IT</vt:lpstr>
      <vt:lpstr> Comparison of Models</vt:lpstr>
      <vt:lpstr> Comparison of Models</vt:lpstr>
      <vt:lpstr> Discussion</vt:lpstr>
      <vt:lpstr> Discussion</vt:lpstr>
      <vt:lpstr> Implications</vt:lpstr>
      <vt:lpstr> Implications</vt:lpstr>
      <vt:lpstr> Limitations</vt:lpstr>
      <vt:lpstr> Conclusion</vt:lpstr>
      <vt:lpstr>References</vt:lpstr>
      <vt:lpstr>Questions &amp;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Crowd-sourcing</dc:title>
  <dc:creator>DSK-NCK</dc:creator>
  <cp:lastModifiedBy>Başak Uzun</cp:lastModifiedBy>
  <cp:revision>329</cp:revision>
  <dcterms:created xsi:type="dcterms:W3CDTF">2006-08-16T00:00:00Z</dcterms:created>
  <dcterms:modified xsi:type="dcterms:W3CDTF">2017-12-10T19:07:32Z</dcterms:modified>
</cp:coreProperties>
</file>