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25"/>
  </p:notesMasterIdLst>
  <p:sldIdLst>
    <p:sldId id="280" r:id="rId2"/>
    <p:sldId id="281" r:id="rId3"/>
    <p:sldId id="282" r:id="rId4"/>
    <p:sldId id="283" r:id="rId5"/>
    <p:sldId id="284" r:id="rId6"/>
    <p:sldId id="304" r:id="rId7"/>
    <p:sldId id="285" r:id="rId8"/>
    <p:sldId id="289" r:id="rId9"/>
    <p:sldId id="290" r:id="rId10"/>
    <p:sldId id="291" r:id="rId11"/>
    <p:sldId id="292" r:id="rId12"/>
    <p:sldId id="294" r:id="rId13"/>
    <p:sldId id="295" r:id="rId14"/>
    <p:sldId id="302" r:id="rId15"/>
    <p:sldId id="303" r:id="rId16"/>
    <p:sldId id="296" r:id="rId17"/>
    <p:sldId id="297" r:id="rId18"/>
    <p:sldId id="298" r:id="rId19"/>
    <p:sldId id="305" r:id="rId20"/>
    <p:sldId id="299" r:id="rId21"/>
    <p:sldId id="306" r:id="rId22"/>
    <p:sldId id="301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64698" autoAdjust="0"/>
  </p:normalViewPr>
  <p:slideViewPr>
    <p:cSldViewPr snapToGrid="0">
      <p:cViewPr varScale="1">
        <p:scale>
          <a:sx n="45" d="100"/>
          <a:sy n="45" d="100"/>
        </p:scale>
        <p:origin x="1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A54B5-3430-4729-AF4D-88A498411EED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72AC8-F95A-4743-87DD-AC44BE79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0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Burdan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başla)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Expectation-confirmation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theory (ECT)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widely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consumer behavior literature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satisfaction, post-purchase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illustrates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relationships in 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by which consumers reach repurchase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intentions in an ECT framework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follows 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consumers form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specific product 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purchase. Second, they accept and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or service. Following a period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consumption, they form perceptions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they assess its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perceived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vis-a-vis their original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(devam et yukarıda)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6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(önce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slide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while ECT examines both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pre-consumption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post-consumption variables (indicated by 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respectively in Figure 1), the proposed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continuance model focuses only 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post-acceptance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is so because the effects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pre-acceptance variables are already captured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confirmation and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satisfaction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examines 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pre-consumption (ex ante) expectation, but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post-consumption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(ex post) expectation. As described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before, ex post expectation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products or services where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with time, as is often the case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IS use. Hence, the proposed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continuance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amends ECT to include ex post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(ex post) expectation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proposed model by (ex post)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perceived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usefulness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shows proposed associations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5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 shows the standardized path coefficients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path significances, as reported by EQS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72AC8-F95A-4743-87DD-AC44BE792F1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4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1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6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7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074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0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11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8" y="1541930"/>
            <a:ext cx="6911789" cy="44994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9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3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0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5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UNDERSTANDING INFORMATION SYSTEMS</a:t>
            </a:r>
            <a:br>
              <a:rPr lang="en-US" sz="4000" dirty="0"/>
            </a:br>
            <a:r>
              <a:rPr lang="en-US" sz="4000" dirty="0" smtClean="0"/>
              <a:t>CONTINUANCE</a:t>
            </a:r>
            <a:r>
              <a:rPr lang="tr-TR" sz="4000" dirty="0" smtClean="0"/>
              <a:t>: </a:t>
            </a:r>
            <a:r>
              <a:rPr lang="tr-TR" sz="4000" b="1" dirty="0" smtClean="0"/>
              <a:t>An </a:t>
            </a:r>
            <a:r>
              <a:rPr lang="tr-TR" sz="4000" b="1" dirty="0" err="1" smtClean="0"/>
              <a:t>Expectation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Confirmation</a:t>
            </a:r>
            <a:r>
              <a:rPr lang="tr-TR" sz="4000" b="1" dirty="0" smtClean="0"/>
              <a:t> Model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NAZLI ZEYNEP BOZDEMİR</a:t>
            </a:r>
          </a:p>
          <a:p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e217416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21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8" y="338138"/>
            <a:ext cx="6347713" cy="1320800"/>
          </a:xfrm>
        </p:spPr>
        <p:txBody>
          <a:bodyPr>
            <a:normAutofit/>
          </a:bodyPr>
          <a:lstStyle/>
          <a:p>
            <a:r>
              <a:rPr lang="tr-TR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143001"/>
            <a:ext cx="7063067" cy="4898364"/>
          </a:xfrm>
        </p:spPr>
        <p:txBody>
          <a:bodyPr>
            <a:normAutofit/>
          </a:bodyPr>
          <a:lstStyle/>
          <a:p>
            <a:r>
              <a:rPr lang="en-US" sz="2000" dirty="0"/>
              <a:t>Empirical data for this study was collected via </a:t>
            </a:r>
            <a:r>
              <a:rPr lang="en-US" sz="2000" dirty="0" smtClean="0"/>
              <a:t>a</a:t>
            </a:r>
            <a:r>
              <a:rPr lang="tr-TR" sz="2000" dirty="0" smtClean="0"/>
              <a:t> </a:t>
            </a:r>
            <a:r>
              <a:rPr lang="en-US" sz="2000" dirty="0" smtClean="0"/>
              <a:t>cross-sectional </a:t>
            </a:r>
            <a:r>
              <a:rPr lang="en-US" sz="2000" dirty="0"/>
              <a:t>field survey of online </a:t>
            </a:r>
            <a:r>
              <a:rPr lang="en-US" sz="2000" dirty="0" smtClean="0"/>
              <a:t>banking</a:t>
            </a:r>
            <a:r>
              <a:rPr lang="tr-TR" sz="2000" dirty="0" smtClean="0"/>
              <a:t> </a:t>
            </a:r>
            <a:r>
              <a:rPr lang="en-US" sz="2000" dirty="0" smtClean="0"/>
              <a:t>users.</a:t>
            </a:r>
            <a:endParaRPr lang="tr-TR" sz="2000" dirty="0" smtClean="0"/>
          </a:p>
          <a:p>
            <a:r>
              <a:rPr lang="en-US" sz="2000" dirty="0"/>
              <a:t>The sample consisted of 1,000 online </a:t>
            </a:r>
            <a:r>
              <a:rPr lang="en-US" sz="2000" dirty="0" smtClean="0"/>
              <a:t>customers</a:t>
            </a:r>
            <a:r>
              <a:rPr lang="tr-TR" sz="2000" dirty="0" smtClean="0"/>
              <a:t> </a:t>
            </a:r>
            <a:r>
              <a:rPr lang="en-US" sz="2000" dirty="0" smtClean="0"/>
              <a:t>randomly </a:t>
            </a:r>
            <a:r>
              <a:rPr lang="en-US" sz="2000" dirty="0"/>
              <a:t>selected by OBD from its customer </a:t>
            </a:r>
            <a:r>
              <a:rPr lang="en-US" sz="2000" dirty="0" smtClean="0"/>
              <a:t>base</a:t>
            </a:r>
            <a:r>
              <a:rPr lang="tr-TR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over 1 million users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r>
              <a:rPr lang="en-US" sz="2000" dirty="0"/>
              <a:t>Following a single round of data collection, </a:t>
            </a:r>
            <a:r>
              <a:rPr lang="en-US" sz="2000" b="1" dirty="0" smtClean="0"/>
              <a:t>122</a:t>
            </a:r>
            <a:r>
              <a:rPr lang="tr-TR" sz="2000" b="1" dirty="0" smtClean="0"/>
              <a:t> </a:t>
            </a:r>
            <a:r>
              <a:rPr lang="en-US" sz="2000" b="1" dirty="0" smtClean="0"/>
              <a:t>usable </a:t>
            </a:r>
            <a:r>
              <a:rPr lang="tr-TR" sz="2000" b="1" dirty="0" smtClean="0"/>
              <a:t> r</a:t>
            </a:r>
            <a:r>
              <a:rPr lang="en-US" sz="2000" b="1" dirty="0" err="1" smtClean="0"/>
              <a:t>esponses</a:t>
            </a:r>
            <a:r>
              <a:rPr lang="en-US" sz="2000" dirty="0" smtClean="0"/>
              <a:t> </a:t>
            </a:r>
            <a:r>
              <a:rPr lang="en-US" sz="2000" dirty="0"/>
              <a:t>were obtained for a </a:t>
            </a:r>
            <a:r>
              <a:rPr lang="en-US" sz="2000" dirty="0" smtClean="0"/>
              <a:t>response</a:t>
            </a:r>
            <a:r>
              <a:rPr lang="tr-TR" sz="2000" dirty="0" smtClean="0"/>
              <a:t> </a:t>
            </a:r>
            <a:r>
              <a:rPr lang="en-US" sz="2000" dirty="0" smtClean="0"/>
              <a:t>rate </a:t>
            </a:r>
            <a:r>
              <a:rPr lang="en-US" sz="2000" dirty="0"/>
              <a:t>of about 12</a:t>
            </a:r>
            <a:r>
              <a:rPr lang="en-US" sz="2000" dirty="0" smtClean="0"/>
              <a:t>%.</a:t>
            </a:r>
            <a:endParaRPr lang="tr-TR" sz="2000" dirty="0" smtClean="0"/>
          </a:p>
          <a:p>
            <a:r>
              <a:rPr lang="en-US" sz="2000" dirty="0"/>
              <a:t>The respondent group ranged in age from 17 </a:t>
            </a:r>
            <a:r>
              <a:rPr lang="en-US" sz="2000" dirty="0" smtClean="0"/>
              <a:t>to</a:t>
            </a:r>
            <a:r>
              <a:rPr lang="tr-TR" sz="2000" dirty="0" smtClean="0"/>
              <a:t> </a:t>
            </a:r>
            <a:r>
              <a:rPr lang="en-US" sz="2000" dirty="0" smtClean="0"/>
              <a:t>63</a:t>
            </a:r>
            <a:r>
              <a:rPr lang="tr-TR" sz="2000" dirty="0" smtClean="0"/>
              <a:t>, </a:t>
            </a:r>
            <a:r>
              <a:rPr lang="en-US" sz="2000" dirty="0" smtClean="0"/>
              <a:t>were </a:t>
            </a:r>
            <a:r>
              <a:rPr lang="en-US" sz="2000" dirty="0"/>
              <a:t>62% male, </a:t>
            </a:r>
            <a:r>
              <a:rPr lang="en-US" sz="2000" dirty="0" smtClean="0"/>
              <a:t>had</a:t>
            </a:r>
            <a:r>
              <a:rPr lang="tr-TR" sz="2000" dirty="0" smtClean="0"/>
              <a:t> </a:t>
            </a:r>
            <a:r>
              <a:rPr lang="en-US" sz="2000" dirty="0" smtClean="0"/>
              <a:t>annual </a:t>
            </a:r>
            <a:r>
              <a:rPr lang="en-US" sz="2000" dirty="0"/>
              <a:t>incomes between $10,000 and $</a:t>
            </a:r>
            <a:r>
              <a:rPr lang="en-US" sz="2000" dirty="0" smtClean="0"/>
              <a:t>250,000, </a:t>
            </a:r>
            <a:r>
              <a:rPr lang="en-US" sz="2000" dirty="0"/>
              <a:t>subscribed to a wide range </a:t>
            </a:r>
            <a:r>
              <a:rPr lang="en-US" sz="2000" dirty="0" smtClean="0"/>
              <a:t>of</a:t>
            </a:r>
            <a:r>
              <a:rPr lang="tr-TR" sz="2000" dirty="0" smtClean="0"/>
              <a:t> </a:t>
            </a:r>
            <a:r>
              <a:rPr lang="en-US" sz="2000" dirty="0" smtClean="0"/>
              <a:t>professions, and</a:t>
            </a:r>
            <a:r>
              <a:rPr lang="tr-TR" sz="2000" dirty="0" smtClean="0"/>
              <a:t> </a:t>
            </a:r>
            <a:r>
              <a:rPr lang="en-US" sz="2000" dirty="0" smtClean="0"/>
              <a:t>had </a:t>
            </a:r>
            <a:r>
              <a:rPr lang="en-US" sz="2000" dirty="0"/>
              <a:t>diverse educational </a:t>
            </a:r>
            <a:r>
              <a:rPr lang="en-US" sz="2000" dirty="0" smtClean="0"/>
              <a:t>levels.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898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437007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Instrument </a:t>
            </a:r>
            <a:r>
              <a:rPr lang="tr-TR" dirty="0" smtClean="0"/>
              <a:t>Construction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8" y="1457769"/>
            <a:ext cx="7449671" cy="4583595"/>
          </a:xfrm>
        </p:spPr>
        <p:txBody>
          <a:bodyPr>
            <a:normAutofit/>
          </a:bodyPr>
          <a:lstStyle/>
          <a:p>
            <a:r>
              <a:rPr lang="en-US" sz="2000" dirty="0"/>
              <a:t>Four constructs were measured in this study: </a:t>
            </a:r>
            <a:r>
              <a:rPr lang="en-US" sz="2000" dirty="0" smtClean="0"/>
              <a:t>IS continuance </a:t>
            </a:r>
            <a:r>
              <a:rPr lang="en-US" sz="2000" dirty="0"/>
              <a:t>intention, satisfaction, </a:t>
            </a:r>
            <a:r>
              <a:rPr lang="en-US" sz="2000" dirty="0" smtClean="0"/>
              <a:t>perceived usefulness</a:t>
            </a:r>
            <a:r>
              <a:rPr lang="en-US" sz="2000" dirty="0"/>
              <a:t>, and </a:t>
            </a:r>
            <a:r>
              <a:rPr lang="en-US" sz="2000" dirty="0" smtClean="0"/>
              <a:t>confirmation</a:t>
            </a:r>
          </a:p>
          <a:p>
            <a:endParaRPr lang="tr-T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898" y="2585880"/>
            <a:ext cx="9249897" cy="42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5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7" y="2877312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tr-TR" sz="4400" b="1" dirty="0" smtClean="0">
                <a:solidFill>
                  <a:schemeClr val="accent2">
                    <a:lumMod val="75000"/>
                  </a:schemeClr>
                </a:solidFill>
              </a:rPr>
              <a:t>Data Analysis &amp; </a:t>
            </a:r>
            <a:r>
              <a:rPr lang="tr-TR" sz="4400" b="1" dirty="0" err="1" smtClean="0">
                <a:solidFill>
                  <a:schemeClr val="accent2">
                    <a:lumMod val="75000"/>
                  </a:schemeClr>
                </a:solidFill>
              </a:rPr>
              <a:t>Results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3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Each scale item </a:t>
            </a:r>
            <a:r>
              <a:rPr lang="en-US" sz="2000" dirty="0" smtClean="0"/>
              <a:t>was modeled </a:t>
            </a:r>
            <a:r>
              <a:rPr lang="en-US" sz="2000" dirty="0"/>
              <a:t>as a reflective indicator of its </a:t>
            </a:r>
            <a:r>
              <a:rPr lang="en-US" sz="2000" dirty="0" smtClean="0"/>
              <a:t>hypothesized latent </a:t>
            </a:r>
            <a:r>
              <a:rPr lang="en-US" sz="2000" dirty="0"/>
              <a:t>construct.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four </a:t>
            </a:r>
            <a:r>
              <a:rPr lang="en-US" sz="2000" dirty="0" smtClean="0"/>
              <a:t>constructs were </a:t>
            </a:r>
            <a:r>
              <a:rPr lang="en-US" sz="2000" dirty="0"/>
              <a:t>allowed to </a:t>
            </a:r>
            <a:r>
              <a:rPr lang="en-US" sz="2000" dirty="0" smtClean="0"/>
              <a:t>co</a:t>
            </a:r>
            <a:r>
              <a:rPr lang="tr-TR" sz="2000" dirty="0" smtClean="0"/>
              <a:t>-</a:t>
            </a:r>
            <a:r>
              <a:rPr lang="en-US" sz="2000" dirty="0" smtClean="0"/>
              <a:t>vary </a:t>
            </a:r>
            <a:r>
              <a:rPr lang="en-US" sz="2000" dirty="0"/>
              <a:t>in the CFA model. </a:t>
            </a:r>
            <a:endParaRPr lang="en-US" sz="2000" dirty="0" smtClean="0"/>
          </a:p>
          <a:p>
            <a:r>
              <a:rPr lang="en-US" sz="2000" dirty="0" smtClean="0"/>
              <a:t>Model estimation </a:t>
            </a:r>
            <a:r>
              <a:rPr lang="en-US" sz="2000" dirty="0"/>
              <a:t>was done using the maximum </a:t>
            </a:r>
            <a:r>
              <a:rPr lang="en-US" sz="2000" dirty="0" smtClean="0"/>
              <a:t>likelihood approach</a:t>
            </a:r>
            <a:r>
              <a:rPr lang="en-US" sz="2000" dirty="0"/>
              <a:t>, with the item correlation </a:t>
            </a:r>
            <a:r>
              <a:rPr lang="en-US" sz="2000" dirty="0" smtClean="0"/>
              <a:t>matrix used </a:t>
            </a:r>
            <a:r>
              <a:rPr lang="en-US" sz="2000" dirty="0"/>
              <a:t>as input</a:t>
            </a:r>
            <a:r>
              <a:rPr lang="en-US" sz="2000" dirty="0" smtClean="0"/>
              <a:t>.</a:t>
            </a:r>
          </a:p>
          <a:p>
            <a:r>
              <a:rPr lang="tr-TR" sz="2000" dirty="0" err="1" smtClean="0"/>
              <a:t>Following</a:t>
            </a:r>
            <a:r>
              <a:rPr lang="tr-TR" sz="2000" dirty="0" smtClean="0"/>
              <a:t> </a:t>
            </a:r>
            <a:r>
              <a:rPr lang="en-US" sz="2000" dirty="0" smtClean="0"/>
              <a:t>Tables </a:t>
            </a:r>
            <a:r>
              <a:rPr lang="tr-TR" sz="2000" dirty="0" smtClean="0"/>
              <a:t>(</a:t>
            </a:r>
            <a:r>
              <a:rPr lang="tr-TR" sz="2000" dirty="0" err="1" smtClean="0"/>
              <a:t>Table</a:t>
            </a:r>
            <a:r>
              <a:rPr lang="tr-TR" sz="2000" dirty="0" smtClean="0"/>
              <a:t> </a:t>
            </a:r>
            <a:r>
              <a:rPr lang="en-US" sz="2000" dirty="0" smtClean="0"/>
              <a:t>2 </a:t>
            </a:r>
            <a:r>
              <a:rPr lang="en-US" sz="2000" dirty="0"/>
              <a:t>and </a:t>
            </a:r>
            <a:r>
              <a:rPr lang="en-US" sz="2000" dirty="0" smtClean="0"/>
              <a:t>3</a:t>
            </a:r>
            <a:r>
              <a:rPr lang="tr-TR" sz="2000" dirty="0" smtClean="0"/>
              <a:t>) </a:t>
            </a:r>
            <a:r>
              <a:rPr lang="en-US" sz="2000" dirty="0" smtClean="0"/>
              <a:t>present </a:t>
            </a:r>
            <a:r>
              <a:rPr lang="en-US" sz="2000" dirty="0"/>
              <a:t>the </a:t>
            </a:r>
            <a:r>
              <a:rPr lang="en-US" sz="2000" dirty="0" smtClean="0"/>
              <a:t>results of </a:t>
            </a:r>
            <a:r>
              <a:rPr lang="en-US" sz="2000" dirty="0"/>
              <a:t>the CFA analysis.</a:t>
            </a:r>
          </a:p>
        </p:txBody>
      </p:sp>
    </p:spTree>
    <p:extLst>
      <p:ext uri="{BB962C8B-B14F-4D97-AF65-F5344CB8AC3E}">
        <p14:creationId xmlns:p14="http://schemas.microsoft.com/office/powerpoint/2010/main" val="64818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3" y="155575"/>
            <a:ext cx="9071107" cy="65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0"/>
            <a:ext cx="8532706" cy="3387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4" y="3327491"/>
            <a:ext cx="7189128" cy="34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3" y="1626191"/>
            <a:ext cx="6872287" cy="5012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1" y="221130"/>
            <a:ext cx="6347713" cy="1320800"/>
          </a:xfrm>
        </p:spPr>
        <p:txBody>
          <a:bodyPr/>
          <a:lstStyle/>
          <a:p>
            <a:r>
              <a:rPr lang="tr-TR" dirty="0" err="1" smtClean="0"/>
              <a:t>Hyphothesis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2" y="1085850"/>
            <a:ext cx="7305676" cy="1143000"/>
          </a:xfrm>
        </p:spPr>
        <p:txBody>
          <a:bodyPr/>
          <a:lstStyle/>
          <a:p>
            <a:r>
              <a:rPr lang="en-US" dirty="0"/>
              <a:t>The five hypotheses presented earlier were </a:t>
            </a:r>
            <a:r>
              <a:rPr lang="en-US" dirty="0" smtClean="0"/>
              <a:t>tested collectively </a:t>
            </a:r>
            <a:r>
              <a:rPr lang="en-US" dirty="0"/>
              <a:t>using the structural equation </a:t>
            </a:r>
            <a:r>
              <a:rPr lang="en-US" dirty="0" smtClean="0"/>
              <a:t>modeling (</a:t>
            </a:r>
            <a:r>
              <a:rPr lang="en-US" dirty="0"/>
              <a:t>SEM) approach, also performed using </a:t>
            </a:r>
            <a:r>
              <a:rPr lang="en-US" dirty="0" smtClean="0"/>
              <a:t>E</a:t>
            </a:r>
            <a:r>
              <a:rPr lang="tr-TR" dirty="0" smtClean="0"/>
              <a:t>Q</a:t>
            </a:r>
            <a:r>
              <a:rPr lang="en-US" dirty="0" smtClean="0"/>
              <a:t>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406650"/>
            <a:ext cx="29575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goodness-of-fit of the structural model was comparable to that of the previous CFA model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metrics provided evidence of adequate </a:t>
            </a:r>
            <a:r>
              <a:rPr lang="en-US" dirty="0" smtClean="0"/>
              <a:t>fit between </a:t>
            </a:r>
            <a:r>
              <a:rPr lang="en-US" dirty="0"/>
              <a:t>the </a:t>
            </a:r>
            <a:r>
              <a:rPr lang="en-US" dirty="0" smtClean="0"/>
              <a:t>hypothesized </a:t>
            </a:r>
            <a:r>
              <a:rPr lang="en-US" dirty="0"/>
              <a:t>model and </a:t>
            </a:r>
            <a:r>
              <a:rPr lang="en-US" dirty="0" smtClean="0"/>
              <a:t>the observed </a:t>
            </a:r>
            <a:r>
              <a:rPr lang="en-US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229485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7" y="2877312"/>
            <a:ext cx="6347713" cy="1320800"/>
          </a:xfrm>
        </p:spPr>
        <p:txBody>
          <a:bodyPr>
            <a:noAutofit/>
          </a:bodyPr>
          <a:lstStyle/>
          <a:p>
            <a:pPr algn="ctr"/>
            <a:r>
              <a:rPr lang="tr-TR" sz="4400" b="1" dirty="0" err="1">
                <a:solidFill>
                  <a:schemeClr val="accent2">
                    <a:lumMod val="75000"/>
                  </a:schemeClr>
                </a:solidFill>
              </a:rPr>
              <a:t>Discussion</a:t>
            </a:r>
            <a:r>
              <a:rPr lang="tr-TR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4400" b="1" dirty="0" smtClean="0">
                <a:solidFill>
                  <a:schemeClr val="accent2">
                    <a:lumMod val="75000"/>
                  </a:schemeClr>
                </a:solidFill>
              </a:rPr>
              <a:t>of </a:t>
            </a:r>
            <a:r>
              <a:rPr lang="tr-TR" sz="4400" b="1" dirty="0" err="1" smtClean="0">
                <a:solidFill>
                  <a:schemeClr val="accent2">
                    <a:lumMod val="75000"/>
                  </a:schemeClr>
                </a:solidFill>
              </a:rPr>
              <a:t>Results</a:t>
            </a:r>
            <a:endParaRPr lang="tr-TR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4" y="3937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Explaining </a:t>
            </a:r>
            <a:r>
              <a:rPr lang="en-US" dirty="0"/>
              <a:t>IS Continuance </a:t>
            </a:r>
            <a:r>
              <a:rPr lang="en-US" dirty="0" smtClean="0"/>
              <a:t>intention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4" y="1714500"/>
            <a:ext cx="7315200" cy="5143500"/>
          </a:xfrm>
        </p:spPr>
        <p:txBody>
          <a:bodyPr>
            <a:normAutofit/>
          </a:bodyPr>
          <a:lstStyle/>
          <a:p>
            <a:r>
              <a:rPr lang="en-US" sz="2000" dirty="0"/>
              <a:t>Results of the study support ECT's contention </a:t>
            </a:r>
            <a:r>
              <a:rPr lang="en-US" sz="2000" dirty="0" smtClean="0"/>
              <a:t>that satisfaction </a:t>
            </a:r>
            <a:r>
              <a:rPr lang="en-US" sz="2000" dirty="0"/>
              <a:t>with IS use is the strongest </a:t>
            </a:r>
            <a:r>
              <a:rPr lang="en-US" sz="2000" dirty="0" smtClean="0"/>
              <a:t>predictor of </a:t>
            </a:r>
            <a:r>
              <a:rPr lang="en-US" sz="2000" dirty="0"/>
              <a:t>users' continuance intention (R^ = 0.32</a:t>
            </a:r>
            <a:r>
              <a:rPr lang="en-US" sz="2000" dirty="0" smtClean="0"/>
              <a:t>), followed </a:t>
            </a:r>
            <a:r>
              <a:rPr lang="en-US" sz="2000" dirty="0"/>
              <a:t>by perceived usefulness as a </a:t>
            </a:r>
            <a:r>
              <a:rPr lang="en-US" sz="2000" dirty="0" smtClean="0"/>
              <a:t>significant but </a:t>
            </a:r>
            <a:r>
              <a:rPr lang="en-US" sz="2000" dirty="0"/>
              <a:t>weaker predictor (R^ = 0.09). </a:t>
            </a:r>
            <a:endParaRPr lang="en-US" sz="2000" dirty="0" smtClean="0"/>
          </a:p>
          <a:p>
            <a:r>
              <a:rPr lang="en-US" sz="2000" dirty="0" smtClean="0"/>
              <a:t>Above associations </a:t>
            </a:r>
            <a:r>
              <a:rPr lang="en-US" sz="2000" dirty="0"/>
              <a:t>suggest that satisfaction and </a:t>
            </a:r>
            <a:r>
              <a:rPr lang="en-US" sz="2000" dirty="0" smtClean="0"/>
              <a:t>perceived usefulness </a:t>
            </a:r>
            <a:r>
              <a:rPr lang="en-US" sz="2000" dirty="0"/>
              <a:t>are important (indirect) </a:t>
            </a:r>
            <a:r>
              <a:rPr lang="en-US" sz="2000" dirty="0" smtClean="0"/>
              <a:t>predictors of </a:t>
            </a:r>
            <a:r>
              <a:rPr lang="en-US" sz="2000" dirty="0"/>
              <a:t>actual continuance behaviors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Perceived usefulness was </a:t>
            </a:r>
            <a:r>
              <a:rPr lang="en-US" sz="2000" dirty="0" smtClean="0"/>
              <a:t>a stronger </a:t>
            </a:r>
            <a:r>
              <a:rPr lang="en-US" sz="2000" dirty="0"/>
              <a:t>predictor of acceptance intention in </a:t>
            </a:r>
            <a:r>
              <a:rPr lang="en-US" sz="2000" dirty="0" smtClean="0"/>
              <a:t>TAM than attitude, </a:t>
            </a:r>
            <a:r>
              <a:rPr lang="en-US" sz="2000" dirty="0"/>
              <a:t>while satisfaction was the </a:t>
            </a:r>
            <a:r>
              <a:rPr lang="en-US" sz="2000" dirty="0" smtClean="0"/>
              <a:t>stronger predictor </a:t>
            </a:r>
            <a:r>
              <a:rPr lang="en-US" sz="2000" dirty="0"/>
              <a:t>of continuance intention in this </a:t>
            </a:r>
            <a:r>
              <a:rPr lang="en-US" sz="2000" dirty="0" smtClean="0"/>
              <a:t>study than </a:t>
            </a:r>
            <a:r>
              <a:rPr lang="en-US" sz="2000" dirty="0"/>
              <a:t>perceived usefulness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91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Explaining </a:t>
            </a:r>
            <a:r>
              <a:rPr lang="en-US" dirty="0"/>
              <a:t>IS Continuance </a:t>
            </a:r>
            <a:r>
              <a:rPr lang="en-US" dirty="0" smtClean="0"/>
              <a:t>intention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4" y="1930400"/>
            <a:ext cx="7315200" cy="4927600"/>
          </a:xfrm>
        </p:spPr>
        <p:txBody>
          <a:bodyPr>
            <a:normAutofit/>
          </a:bodyPr>
          <a:lstStyle/>
          <a:p>
            <a:r>
              <a:rPr lang="en-US" dirty="0"/>
              <a:t>Because perceived usefulness is more crucial for acceptance intention and satisfaction is more dominant for continuance intention, IS firms and other supply-side institutions responsible for enhancing IS use should adopt a two-fold strategy for maximizing their return on investments in customer training: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nform </a:t>
            </a:r>
            <a:r>
              <a:rPr lang="en-US" i="1" dirty="0"/>
              <a:t>new </a:t>
            </a:r>
            <a:r>
              <a:rPr lang="en-US" dirty="0" smtClean="0"/>
              <a:t>(potential) users </a:t>
            </a:r>
            <a:r>
              <a:rPr lang="en-US" dirty="0"/>
              <a:t>of the potential benefits of IS use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Educate </a:t>
            </a:r>
            <a:r>
              <a:rPr lang="en-US" i="1" dirty="0"/>
              <a:t>old </a:t>
            </a:r>
            <a:r>
              <a:rPr lang="en-US" dirty="0"/>
              <a:t>(continued) users on how to use IS effectively so as to maximize their confirmation and satisfaction with IS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Satisfaction also </a:t>
            </a:r>
            <a:r>
              <a:rPr lang="en-US" dirty="0"/>
              <a:t>may be the key </a:t>
            </a:r>
            <a:r>
              <a:rPr lang="en-US" dirty="0" smtClean="0"/>
              <a:t>to explaining </a:t>
            </a:r>
            <a:r>
              <a:rPr lang="en-US" dirty="0"/>
              <a:t>the IS </a:t>
            </a:r>
            <a:r>
              <a:rPr lang="en-US" dirty="0" smtClean="0"/>
              <a:t>acceptance-discontinuance </a:t>
            </a:r>
            <a:r>
              <a:rPr lang="en-US" dirty="0" smtClean="0"/>
              <a:t>anomaly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is</a:t>
            </a:r>
            <a:r>
              <a:rPr lang="en-US" dirty="0" smtClean="0"/>
              <a:t> </a:t>
            </a:r>
            <a:r>
              <a:rPr lang="en-US" dirty="0"/>
              <a:t>a little-understood phenomenon in </a:t>
            </a:r>
            <a:r>
              <a:rPr lang="en-US" dirty="0" smtClean="0"/>
              <a:t>IS use </a:t>
            </a:r>
            <a:r>
              <a:rPr lang="en-US" dirty="0"/>
              <a:t>research</a:t>
            </a:r>
            <a:r>
              <a:rPr lang="en-US" dirty="0" smtClean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issatisfaction</a:t>
            </a:r>
            <a:r>
              <a:rPr lang="en-US" dirty="0"/>
              <a:t>, and not </a:t>
            </a:r>
            <a:r>
              <a:rPr lang="en-US" dirty="0" smtClean="0"/>
              <a:t>perceived usefulness</a:t>
            </a:r>
            <a:r>
              <a:rPr lang="en-US" dirty="0"/>
              <a:t>, is the necessary condition for </a:t>
            </a:r>
            <a:r>
              <a:rPr lang="en-US" dirty="0" smtClean="0"/>
              <a:t>IS discontinuance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53568"/>
            <a:ext cx="6347713" cy="1320800"/>
          </a:xfrm>
        </p:spPr>
        <p:txBody>
          <a:bodyPr/>
          <a:lstStyle/>
          <a:p>
            <a:r>
              <a:rPr lang="tr-TR" dirty="0" err="1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69264"/>
            <a:ext cx="6347714" cy="56509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Motivation for the Study 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tr-TR" dirty="0" smtClean="0"/>
              <a:t>he</a:t>
            </a:r>
            <a:r>
              <a:rPr lang="en-US" dirty="0" err="1" smtClean="0"/>
              <a:t>oretical</a:t>
            </a:r>
            <a:r>
              <a:rPr lang="en-US" dirty="0" smtClean="0"/>
              <a:t> Background</a:t>
            </a:r>
          </a:p>
          <a:p>
            <a:pPr lvl="1"/>
            <a:r>
              <a:rPr lang="en-US" dirty="0" smtClean="0"/>
              <a:t>Expectation-Confirmation Theory</a:t>
            </a:r>
            <a:endParaRPr lang="tr-TR" dirty="0" smtClean="0"/>
          </a:p>
          <a:p>
            <a:pPr lvl="1"/>
            <a:r>
              <a:rPr lang="en-US" dirty="0"/>
              <a:t>An Expectation-Confirmation </a:t>
            </a:r>
            <a:r>
              <a:rPr lang="en-US" dirty="0" smtClean="0"/>
              <a:t>Model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IS Continuance</a:t>
            </a:r>
            <a:endParaRPr lang="tr-TR" dirty="0" smtClean="0"/>
          </a:p>
          <a:p>
            <a:r>
              <a:rPr lang="tr-TR" dirty="0" smtClean="0"/>
              <a:t>Model </a:t>
            </a:r>
            <a:r>
              <a:rPr lang="tr-TR" dirty="0" err="1" smtClean="0"/>
              <a:t>Hypotheses</a:t>
            </a:r>
            <a:endParaRPr lang="tr-TR" dirty="0" smtClean="0"/>
          </a:p>
          <a:p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Methodology</a:t>
            </a:r>
            <a:endParaRPr lang="tr-TR" dirty="0" smtClean="0"/>
          </a:p>
          <a:p>
            <a:pPr lvl="1"/>
            <a:r>
              <a:rPr lang="tr-TR" dirty="0" err="1" smtClean="0"/>
              <a:t>Instrument</a:t>
            </a:r>
            <a:r>
              <a:rPr lang="tr-TR" dirty="0" smtClean="0"/>
              <a:t> Construction</a:t>
            </a:r>
          </a:p>
          <a:p>
            <a:pPr lvl="1"/>
            <a:r>
              <a:rPr lang="tr-TR" dirty="0" smtClean="0"/>
              <a:t>Data </a:t>
            </a:r>
            <a:r>
              <a:rPr lang="tr-TR" dirty="0" err="1" smtClean="0"/>
              <a:t>collection</a:t>
            </a:r>
            <a:endParaRPr lang="tr-TR" dirty="0" smtClean="0"/>
          </a:p>
          <a:p>
            <a:r>
              <a:rPr lang="en-US" dirty="0"/>
              <a:t>Data Analysis and </a:t>
            </a:r>
            <a:r>
              <a:rPr lang="en-US" dirty="0" smtClean="0"/>
              <a:t>Results</a:t>
            </a:r>
            <a:endParaRPr lang="tr-TR" dirty="0" smtClean="0"/>
          </a:p>
          <a:p>
            <a:pPr lvl="1"/>
            <a:r>
              <a:rPr lang="en-US" dirty="0"/>
              <a:t>Scale </a:t>
            </a:r>
            <a:r>
              <a:rPr lang="en-US" dirty="0" smtClean="0"/>
              <a:t>Validation</a:t>
            </a:r>
            <a:endParaRPr lang="tr-TR" dirty="0" smtClean="0"/>
          </a:p>
          <a:p>
            <a:pPr lvl="1"/>
            <a:r>
              <a:rPr lang="tr-TR" dirty="0" err="1" smtClean="0"/>
              <a:t>Hypothesis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endParaRPr lang="en-US" dirty="0"/>
          </a:p>
          <a:p>
            <a:r>
              <a:rPr lang="tr-TR" dirty="0" err="1" smtClean="0"/>
              <a:t>Discussion</a:t>
            </a:r>
            <a:r>
              <a:rPr lang="tr-TR" dirty="0" smtClean="0"/>
              <a:t> of </a:t>
            </a:r>
            <a:r>
              <a:rPr lang="tr-TR" dirty="0" err="1" smtClean="0"/>
              <a:t>Results</a:t>
            </a:r>
            <a:endParaRPr lang="tr-TR" dirty="0" smtClean="0"/>
          </a:p>
          <a:p>
            <a:pPr lvl="1"/>
            <a:r>
              <a:rPr lang="tr-TR" dirty="0" err="1"/>
              <a:t>Explaining</a:t>
            </a:r>
            <a:r>
              <a:rPr lang="tr-TR" dirty="0"/>
              <a:t> IS </a:t>
            </a:r>
            <a:r>
              <a:rPr lang="tr-TR" dirty="0" err="1" smtClean="0"/>
              <a:t>Continuance</a:t>
            </a:r>
            <a:r>
              <a:rPr lang="tr-TR" dirty="0" smtClean="0"/>
              <a:t> </a:t>
            </a:r>
            <a:r>
              <a:rPr lang="tr-TR" dirty="0" err="1" smtClean="0"/>
              <a:t>intention</a:t>
            </a:r>
            <a:endParaRPr lang="tr-TR" dirty="0" smtClean="0"/>
          </a:p>
          <a:p>
            <a:pPr lvl="1"/>
            <a:r>
              <a:rPr lang="en-US" dirty="0"/>
              <a:t>Explaining Satisfaction with IS Use</a:t>
            </a:r>
            <a:endParaRPr lang="tr-TR" dirty="0" smtClean="0"/>
          </a:p>
          <a:p>
            <a:r>
              <a:rPr lang="tr-TR" dirty="0" err="1" smtClean="0"/>
              <a:t>Conclusion</a:t>
            </a:r>
            <a:r>
              <a:rPr lang="tr-TR" dirty="0" smtClean="0"/>
              <a:t> 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262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</a:t>
            </a:r>
            <a:r>
              <a:rPr lang="en-US" dirty="0"/>
              <a:t>Satisfaction with IS Use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60" y="1930400"/>
            <a:ext cx="6911789" cy="4499434"/>
          </a:xfrm>
        </p:spPr>
        <p:txBody>
          <a:bodyPr/>
          <a:lstStyle/>
          <a:p>
            <a:r>
              <a:rPr lang="en-US" sz="2000" dirty="0"/>
              <a:t>IS </a:t>
            </a:r>
            <a:r>
              <a:rPr lang="en-US" sz="2000" dirty="0" smtClean="0"/>
              <a:t>satisfaction may </a:t>
            </a:r>
            <a:r>
              <a:rPr lang="en-US" sz="2000" dirty="0"/>
              <a:t>have additional salient predictors than </a:t>
            </a:r>
            <a:r>
              <a:rPr lang="en-US" sz="2000" dirty="0" smtClean="0"/>
              <a:t>those identified </a:t>
            </a:r>
            <a:r>
              <a:rPr lang="en-US" sz="2000" dirty="0"/>
              <a:t>using the ECT </a:t>
            </a:r>
            <a:r>
              <a:rPr lang="en-US" sz="2000" dirty="0" smtClean="0"/>
              <a:t>lens</a:t>
            </a:r>
          </a:p>
          <a:p>
            <a:r>
              <a:rPr lang="en-US" sz="2000" dirty="0"/>
              <a:t>As expected from ECT, confirmation was </a:t>
            </a:r>
            <a:r>
              <a:rPr lang="en-US" sz="2000" dirty="0" smtClean="0"/>
              <a:t>a stronger </a:t>
            </a:r>
            <a:r>
              <a:rPr lang="en-US" sz="2000" dirty="0"/>
              <a:t>predictor of satisfaction than </a:t>
            </a:r>
            <a:r>
              <a:rPr lang="en-US" sz="2000" dirty="0" smtClean="0"/>
              <a:t>perceived usefulness </a:t>
            </a:r>
            <a:r>
              <a:rPr lang="en-US" sz="2000" dirty="0"/>
              <a:t>in </a:t>
            </a:r>
            <a:r>
              <a:rPr lang="en-US" sz="2000" dirty="0" smtClean="0"/>
              <a:t>the study </a:t>
            </a:r>
          </a:p>
          <a:p>
            <a:r>
              <a:rPr lang="en-US" sz="2000" dirty="0"/>
              <a:t>The larger effect size </a:t>
            </a:r>
            <a:r>
              <a:rPr lang="en-US" sz="2000" dirty="0" smtClean="0"/>
              <a:t>of confirmation</a:t>
            </a:r>
            <a:r>
              <a:rPr lang="en-US" sz="2000" dirty="0"/>
              <a:t>, relative to perceived usefulness</a:t>
            </a:r>
            <a:r>
              <a:rPr lang="en-US" sz="2000" dirty="0" smtClean="0"/>
              <a:t>, suggests </a:t>
            </a:r>
            <a:r>
              <a:rPr lang="en-US" sz="2000" dirty="0"/>
              <a:t>that users view realizing their </a:t>
            </a:r>
            <a:r>
              <a:rPr lang="en-US" sz="2000" dirty="0" smtClean="0"/>
              <a:t>expectation as </a:t>
            </a:r>
            <a:r>
              <a:rPr lang="en-US" sz="2000" dirty="0"/>
              <a:t>being more salient than instrumentality </a:t>
            </a:r>
            <a:r>
              <a:rPr lang="en-US" sz="2000" dirty="0" smtClean="0"/>
              <a:t>of IS </a:t>
            </a:r>
            <a:r>
              <a:rPr lang="en-US" sz="2000" dirty="0"/>
              <a:t>in forming affect and intention about </a:t>
            </a:r>
            <a:r>
              <a:rPr lang="en-US" sz="2000" dirty="0" smtClean="0"/>
              <a:t>IS continuance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2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03" y="1456204"/>
            <a:ext cx="7321085" cy="510175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Given the </a:t>
            </a:r>
            <a:r>
              <a:rPr lang="en-US" dirty="0"/>
              <a:t>low response rate, the results may </a:t>
            </a:r>
            <a:r>
              <a:rPr lang="en-US" dirty="0" smtClean="0"/>
              <a:t>be influenced </a:t>
            </a:r>
            <a:r>
              <a:rPr lang="en-US" dirty="0"/>
              <a:t>by non-response </a:t>
            </a:r>
            <a:r>
              <a:rPr lang="en-US" dirty="0" smtClean="0"/>
              <a:t>bias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novelty </a:t>
            </a:r>
            <a:r>
              <a:rPr lang="en-US" dirty="0"/>
              <a:t>associated with an </a:t>
            </a:r>
            <a:r>
              <a:rPr lang="en-US" dirty="0" smtClean="0"/>
              <a:t>online mode </a:t>
            </a:r>
            <a:r>
              <a:rPr lang="en-US" dirty="0"/>
              <a:t>of data collection may have biased </a:t>
            </a:r>
            <a:r>
              <a:rPr lang="en-US" dirty="0" smtClean="0"/>
              <a:t>the survey responses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Because respondents </a:t>
            </a:r>
            <a:r>
              <a:rPr lang="en-US" dirty="0"/>
              <a:t>were current (</a:t>
            </a:r>
            <a:r>
              <a:rPr lang="en-US" dirty="0" smtClean="0"/>
              <a:t>and continuing</a:t>
            </a:r>
            <a:r>
              <a:rPr lang="en-US" dirty="0"/>
              <a:t>) users of OBD, they may be biased </a:t>
            </a:r>
            <a:r>
              <a:rPr lang="en-US" dirty="0" smtClean="0"/>
              <a:t>in their </a:t>
            </a:r>
            <a:r>
              <a:rPr lang="en-US" dirty="0"/>
              <a:t>perceptions, in contrast to OBD discontinuers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Because survey </a:t>
            </a:r>
            <a:r>
              <a:rPr lang="en-US" dirty="0"/>
              <a:t>respondents had </a:t>
            </a:r>
            <a:r>
              <a:rPr lang="en-US" dirty="0" smtClean="0"/>
              <a:t>used OBD </a:t>
            </a:r>
            <a:r>
              <a:rPr lang="en-US" dirty="0"/>
              <a:t>between two and 36 months at the time </a:t>
            </a:r>
            <a:r>
              <a:rPr lang="en-US" dirty="0" smtClean="0"/>
              <a:t>of the </a:t>
            </a:r>
            <a:r>
              <a:rPr lang="en-US" dirty="0"/>
              <a:t>survey, one may question whether </a:t>
            </a:r>
            <a:r>
              <a:rPr lang="en-US" dirty="0" smtClean="0"/>
              <a:t>perceptions of </a:t>
            </a:r>
            <a:r>
              <a:rPr lang="en-US" dirty="0"/>
              <a:t>recent IS acceptors were </a:t>
            </a:r>
            <a:r>
              <a:rPr lang="en-US" dirty="0" smtClean="0"/>
              <a:t>systematically different </a:t>
            </a:r>
            <a:r>
              <a:rPr lang="en-US" dirty="0"/>
              <a:t>from those of earlier </a:t>
            </a:r>
            <a:r>
              <a:rPr lang="en-US" dirty="0" smtClean="0"/>
              <a:t>acceptors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 ideal </a:t>
            </a:r>
            <a:r>
              <a:rPr lang="en-US" dirty="0"/>
              <a:t>empirical design for testing </a:t>
            </a:r>
            <a:r>
              <a:rPr lang="en-US" dirty="0" smtClean="0"/>
              <a:t>ECT would </a:t>
            </a:r>
            <a:r>
              <a:rPr lang="en-US" dirty="0"/>
              <a:t>be a longitudinal </a:t>
            </a:r>
            <a:r>
              <a:rPr lang="en-US" dirty="0" smtClean="0"/>
              <a:t>comparison </a:t>
            </a:r>
            <a:r>
              <a:rPr lang="en-US" dirty="0"/>
              <a:t>of </a:t>
            </a:r>
            <a:r>
              <a:rPr lang="en-US" dirty="0" smtClean="0"/>
              <a:t>customers‘ pre-acceptance </a:t>
            </a:r>
            <a:r>
              <a:rPr lang="en-US" dirty="0"/>
              <a:t>and post-acceptance perceptions</a:t>
            </a:r>
            <a:r>
              <a:rPr lang="en-US" dirty="0" smtClean="0"/>
              <a:t>, in </a:t>
            </a:r>
            <a:r>
              <a:rPr lang="en-US" dirty="0"/>
              <a:t>order to faithfully capture the complex, </a:t>
            </a:r>
            <a:r>
              <a:rPr lang="en-US" dirty="0" smtClean="0"/>
              <a:t>dynamic interrelationships </a:t>
            </a:r>
            <a:r>
              <a:rPr lang="en-US" dirty="0"/>
              <a:t>between acceptance and </a:t>
            </a:r>
            <a:r>
              <a:rPr lang="en-US" dirty="0" smtClean="0"/>
              <a:t>continuance decisions</a:t>
            </a:r>
          </a:p>
        </p:txBody>
      </p:sp>
    </p:spTree>
    <p:extLst>
      <p:ext uri="{BB962C8B-B14F-4D97-AF65-F5344CB8AC3E}">
        <p14:creationId xmlns:p14="http://schemas.microsoft.com/office/powerpoint/2010/main" val="42053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Conclusion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</a:t>
            </a:r>
            <a:r>
              <a:rPr lang="en-US" dirty="0" smtClean="0"/>
              <a:t>the </a:t>
            </a:r>
            <a:r>
              <a:rPr lang="en-US" dirty="0"/>
              <a:t>paper was to identify </a:t>
            </a:r>
            <a:r>
              <a:rPr lang="en-US" dirty="0" smtClean="0"/>
              <a:t>salient determinants </a:t>
            </a:r>
            <a:r>
              <a:rPr lang="en-US" dirty="0"/>
              <a:t>of IS continuance intention and </a:t>
            </a:r>
            <a:r>
              <a:rPr lang="en-US" dirty="0" smtClean="0"/>
              <a:t>to understand </a:t>
            </a:r>
            <a:r>
              <a:rPr lang="en-US" dirty="0"/>
              <a:t>how they influence the </a:t>
            </a:r>
            <a:r>
              <a:rPr lang="en-US" dirty="0" smtClean="0"/>
              <a:t>dependent variable</a:t>
            </a:r>
          </a:p>
          <a:p>
            <a:r>
              <a:rPr lang="en-US" dirty="0"/>
              <a:t>ECT was </a:t>
            </a:r>
            <a:r>
              <a:rPr lang="en-US" dirty="0" smtClean="0"/>
              <a:t>adapted and integrated with </a:t>
            </a:r>
            <a:r>
              <a:rPr lang="en-US" dirty="0"/>
              <a:t>prior IS use research to theorize </a:t>
            </a:r>
            <a:r>
              <a:rPr lang="en-US" dirty="0" smtClean="0"/>
              <a:t>a model </a:t>
            </a:r>
            <a:r>
              <a:rPr lang="en-US" dirty="0"/>
              <a:t>of IS </a:t>
            </a:r>
            <a:r>
              <a:rPr lang="en-US" dirty="0" smtClean="0"/>
              <a:t>continuance</a:t>
            </a:r>
          </a:p>
          <a:p>
            <a:r>
              <a:rPr lang="en-US" dirty="0"/>
              <a:t>Data collected from </a:t>
            </a:r>
            <a:r>
              <a:rPr lang="en-US" dirty="0" smtClean="0"/>
              <a:t>a field </a:t>
            </a:r>
            <a:r>
              <a:rPr lang="en-US" dirty="0"/>
              <a:t>survey of online banking users </a:t>
            </a:r>
            <a:r>
              <a:rPr lang="en-US" dirty="0" smtClean="0"/>
              <a:t>provided empirical support</a:t>
            </a:r>
          </a:p>
          <a:p>
            <a:endParaRPr lang="en-US" dirty="0"/>
          </a:p>
          <a:p>
            <a:r>
              <a:rPr lang="en-US" sz="2000" dirty="0" smtClean="0"/>
              <a:t>Results indicate </a:t>
            </a:r>
            <a:r>
              <a:rPr lang="en-US" sz="2000" dirty="0"/>
              <a:t>that while post-acceptance </a:t>
            </a:r>
            <a:r>
              <a:rPr lang="en-US" sz="2000" dirty="0" smtClean="0"/>
              <a:t>usefulness perception </a:t>
            </a:r>
            <a:r>
              <a:rPr lang="en-US" sz="2000" dirty="0"/>
              <a:t>continues to influence </a:t>
            </a:r>
            <a:r>
              <a:rPr lang="en-US" sz="2000" dirty="0" smtClean="0"/>
              <a:t>users‘ continuance </a:t>
            </a:r>
            <a:r>
              <a:rPr lang="en-US" sz="2000" dirty="0"/>
              <a:t>intention, user satisfaction with </a:t>
            </a:r>
            <a:r>
              <a:rPr lang="en-US" sz="2000" dirty="0" smtClean="0"/>
              <a:t>prior use </a:t>
            </a:r>
            <a:r>
              <a:rPr lang="en-US" sz="2000" dirty="0"/>
              <a:t>has a relatively stronger effect on the </a:t>
            </a:r>
            <a:r>
              <a:rPr lang="en-US" sz="2000" dirty="0" smtClean="0"/>
              <a:t>dependent variable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355078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49" y="2895600"/>
            <a:ext cx="6347713" cy="1320800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44165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the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71601"/>
            <a:ext cx="6929438" cy="4900612"/>
          </a:xfrm>
        </p:spPr>
        <p:txBody>
          <a:bodyPr>
            <a:normAutofit/>
          </a:bodyPr>
          <a:lstStyle/>
          <a:p>
            <a:r>
              <a:rPr lang="en-US" dirty="0"/>
              <a:t>This paper is one of the earliest to </a:t>
            </a:r>
            <a:r>
              <a:rPr lang="en-US" dirty="0" smtClean="0"/>
              <a:t>conceptualize and </a:t>
            </a:r>
            <a:r>
              <a:rPr lang="en-US" dirty="0"/>
              <a:t>test a theoretical model of IS continuance </a:t>
            </a:r>
            <a:r>
              <a:rPr lang="en-US" dirty="0" smtClean="0"/>
              <a:t>that takes </a:t>
            </a:r>
            <a:r>
              <a:rPr lang="en-US" dirty="0"/>
              <a:t>into account </a:t>
            </a:r>
            <a:r>
              <a:rPr lang="en-US" dirty="0" smtClean="0"/>
              <a:t>the </a:t>
            </a:r>
            <a:r>
              <a:rPr lang="en-US" dirty="0"/>
              <a:t>distinctions </a:t>
            </a:r>
            <a:r>
              <a:rPr lang="en-US" dirty="0" smtClean="0"/>
              <a:t>between acceptance </a:t>
            </a:r>
            <a:r>
              <a:rPr lang="en-US" dirty="0"/>
              <a:t>and continuance </a:t>
            </a:r>
            <a:r>
              <a:rPr lang="en-US" dirty="0" smtClean="0"/>
              <a:t>behaviors</a:t>
            </a:r>
          </a:p>
          <a:p>
            <a:r>
              <a:rPr lang="en-US" dirty="0"/>
              <a:t>The </a:t>
            </a:r>
            <a:r>
              <a:rPr lang="en-US" dirty="0" smtClean="0"/>
              <a:t>proposed model </a:t>
            </a:r>
            <a:r>
              <a:rPr lang="en-US" dirty="0"/>
              <a:t>is based on </a:t>
            </a:r>
            <a:r>
              <a:rPr lang="en-US" dirty="0" smtClean="0"/>
              <a:t>expectation-confirmation theory </a:t>
            </a:r>
            <a:r>
              <a:rPr lang="en-US" dirty="0"/>
              <a:t>(ECT</a:t>
            </a:r>
            <a:r>
              <a:rPr lang="en-US" dirty="0" smtClean="0"/>
              <a:t>)</a:t>
            </a:r>
          </a:p>
          <a:p>
            <a:r>
              <a:rPr lang="en-US" dirty="0"/>
              <a:t>The </a:t>
            </a:r>
            <a:r>
              <a:rPr lang="en-US" dirty="0" smtClean="0"/>
              <a:t>hypothesized model </a:t>
            </a:r>
            <a:r>
              <a:rPr lang="en-US" dirty="0"/>
              <a:t>is </a:t>
            </a:r>
            <a:r>
              <a:rPr lang="en-US" dirty="0" smtClean="0"/>
              <a:t>validated </a:t>
            </a:r>
            <a:r>
              <a:rPr lang="en-US" dirty="0"/>
              <a:t>empirically using </a:t>
            </a:r>
            <a:r>
              <a:rPr lang="en-US" dirty="0" smtClean="0"/>
              <a:t>data from </a:t>
            </a:r>
            <a:r>
              <a:rPr lang="en-US" dirty="0"/>
              <a:t>a field survey of online banking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Research Questions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are the salient motivations underlying </a:t>
            </a:r>
            <a:r>
              <a:rPr lang="en-US" sz="2000" dirty="0" smtClean="0"/>
              <a:t>IS users</a:t>
            </a:r>
            <a:r>
              <a:rPr lang="en-US" sz="2000" dirty="0"/>
              <a:t>' intention to continue using an IS after </a:t>
            </a:r>
            <a:r>
              <a:rPr lang="en-US" sz="2000" dirty="0" smtClean="0"/>
              <a:t>its initial acceptance?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H</a:t>
            </a:r>
            <a:r>
              <a:rPr lang="en-US" sz="2000" dirty="0" smtClean="0"/>
              <a:t>ow </a:t>
            </a:r>
            <a:r>
              <a:rPr lang="en-US" sz="2000" dirty="0"/>
              <a:t>do these </a:t>
            </a:r>
            <a:r>
              <a:rPr lang="en-US" sz="2000" dirty="0" smtClean="0"/>
              <a:t>motivations influence </a:t>
            </a:r>
            <a:r>
              <a:rPr lang="en-US" sz="2000" dirty="0"/>
              <a:t>continuance intention? </a:t>
            </a:r>
          </a:p>
        </p:txBody>
      </p:sp>
    </p:spTree>
    <p:extLst>
      <p:ext uri="{BB962C8B-B14F-4D97-AF65-F5344CB8AC3E}">
        <p14:creationId xmlns:p14="http://schemas.microsoft.com/office/powerpoint/2010/main" val="105081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7" y="2877312"/>
            <a:ext cx="6347713" cy="1320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tr-TR" sz="4000" b="1" dirty="0">
                <a:solidFill>
                  <a:schemeClr val="accent2">
                    <a:lumMod val="75000"/>
                  </a:schemeClr>
                </a:solidFill>
              </a:rPr>
              <a:t>he</a:t>
            </a: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oretical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Background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0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8" y="414338"/>
            <a:ext cx="7092485" cy="1516062"/>
          </a:xfrm>
        </p:spPr>
        <p:txBody>
          <a:bodyPr/>
          <a:lstStyle/>
          <a:p>
            <a:r>
              <a:rPr lang="en-US" dirty="0"/>
              <a:t>Expectation-Confirmation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8" y="1114425"/>
            <a:ext cx="7092485" cy="26717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Consumers </a:t>
            </a:r>
            <a:r>
              <a:rPr lang="en-US" dirty="0">
                <a:solidFill>
                  <a:schemeClr val="tx1"/>
                </a:solidFill>
              </a:rPr>
              <a:t>form </a:t>
            </a:r>
            <a:r>
              <a:rPr lang="en-US" dirty="0" smtClean="0">
                <a:solidFill>
                  <a:schemeClr val="tx1"/>
                </a:solidFill>
              </a:rPr>
              <a:t>an initial </a:t>
            </a:r>
            <a:r>
              <a:rPr lang="en-US" dirty="0">
                <a:solidFill>
                  <a:schemeClr val="tx1"/>
                </a:solidFill>
              </a:rPr>
              <a:t>expectation of a specific product or </a:t>
            </a:r>
            <a:r>
              <a:rPr lang="en-US" dirty="0" smtClean="0">
                <a:solidFill>
                  <a:schemeClr val="tx1"/>
                </a:solidFill>
              </a:rPr>
              <a:t>service prior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purchase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hey </a:t>
            </a:r>
            <a:r>
              <a:rPr lang="en-US" dirty="0">
                <a:solidFill>
                  <a:schemeClr val="tx1"/>
                </a:solidFill>
              </a:rPr>
              <a:t>accept and </a:t>
            </a:r>
            <a:r>
              <a:rPr lang="en-US" dirty="0" smtClean="0">
                <a:solidFill>
                  <a:schemeClr val="tx1"/>
                </a:solidFill>
              </a:rPr>
              <a:t>use that </a:t>
            </a:r>
            <a:r>
              <a:rPr lang="en-US" dirty="0">
                <a:solidFill>
                  <a:schemeClr val="tx1"/>
                </a:solidFill>
              </a:rPr>
              <a:t>product or </a:t>
            </a:r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They </a:t>
            </a:r>
            <a:r>
              <a:rPr lang="en-US" dirty="0">
                <a:solidFill>
                  <a:schemeClr val="tx1"/>
                </a:solidFill>
              </a:rPr>
              <a:t>assess its </a:t>
            </a:r>
            <a:r>
              <a:rPr lang="en-US" dirty="0" smtClean="0">
                <a:solidFill>
                  <a:schemeClr val="tx1"/>
                </a:solidFill>
              </a:rPr>
              <a:t>perceived performance </a:t>
            </a:r>
            <a:r>
              <a:rPr lang="en-US" dirty="0">
                <a:solidFill>
                  <a:schemeClr val="tx1"/>
                </a:solidFill>
              </a:rPr>
              <a:t>vis-a-vis their original </a:t>
            </a:r>
            <a:r>
              <a:rPr lang="en-US" dirty="0" smtClean="0">
                <a:solidFill>
                  <a:schemeClr val="tx1"/>
                </a:solidFill>
              </a:rPr>
              <a:t>expectation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They form a satisfaction, or affect, based on their confirmation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Satisfied consumers </a:t>
            </a:r>
            <a:r>
              <a:rPr lang="en-US" dirty="0">
                <a:solidFill>
                  <a:schemeClr val="tx1"/>
                </a:solidFill>
              </a:rPr>
              <a:t>form a repurchase intention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89" y="3786188"/>
            <a:ext cx="6253161" cy="2916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11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Criticisms of 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smtClean="0"/>
              <a:t>ECT ignores potential changes in consumers' expectation following their consumption experience and the impact of these changes on subsequent cognitive processes</a:t>
            </a:r>
          </a:p>
          <a:p>
            <a:pPr>
              <a:buFont typeface="+mj-lt"/>
              <a:buAutoNum type="arabicPeriod"/>
            </a:pPr>
            <a:r>
              <a:rPr lang="en-US" sz="2000" smtClean="0"/>
              <a:t>Initial studies of ECT present varying and conflicting conceptualizations of the satisfaction construct</a:t>
            </a:r>
          </a:p>
          <a:p>
            <a:pPr>
              <a:buFont typeface="+mj-lt"/>
              <a:buAutoNum type="arabicPeriod"/>
            </a:pPr>
            <a:r>
              <a:rPr lang="en-US" sz="2000" smtClean="0"/>
              <a:t>Conceptualization of expectation also differs across ECT studies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68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221130"/>
            <a:ext cx="6834189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An Expectation-Confirmation Model</a:t>
            </a:r>
            <a:br>
              <a:rPr lang="en-US" dirty="0"/>
            </a:br>
            <a:r>
              <a:rPr lang="en-US" dirty="0"/>
              <a:t>of IS Continuance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8" y="1541929"/>
            <a:ext cx="7806860" cy="21013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IS users' continuance decision is similar to </a:t>
            </a:r>
            <a:r>
              <a:rPr lang="en-US" dirty="0" smtClean="0"/>
              <a:t>consumers‘</a:t>
            </a:r>
            <a:r>
              <a:rPr lang="tr-TR" dirty="0" smtClean="0"/>
              <a:t> </a:t>
            </a:r>
            <a:r>
              <a:rPr lang="en-US" dirty="0" smtClean="0"/>
              <a:t>repurchase </a:t>
            </a:r>
            <a:r>
              <a:rPr lang="en-US" dirty="0"/>
              <a:t>decision because both </a:t>
            </a:r>
            <a:r>
              <a:rPr lang="en-US" dirty="0" smtClean="0"/>
              <a:t>decisions</a:t>
            </a:r>
            <a:r>
              <a:rPr lang="tr-TR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1) follow an initial (acceptance or purchase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en-US" dirty="0" smtClean="0"/>
              <a:t>decision,</a:t>
            </a:r>
            <a:endParaRPr lang="tr-TR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2) are influenced by the initial use (of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product) experience, and </a:t>
            </a:r>
            <a:endParaRPr lang="tr-TR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3) can </a:t>
            </a:r>
            <a:r>
              <a:rPr lang="en-US" dirty="0" smtClean="0"/>
              <a:t>potentially</a:t>
            </a:r>
            <a:r>
              <a:rPr lang="tr-TR" dirty="0" smtClean="0"/>
              <a:t> </a:t>
            </a:r>
            <a:r>
              <a:rPr lang="en-US" dirty="0" smtClean="0"/>
              <a:t>lead </a:t>
            </a:r>
            <a:r>
              <a:rPr lang="en-US" dirty="0"/>
              <a:t>to ex post reversal of the initial decision</a:t>
            </a:r>
            <a:r>
              <a:rPr lang="en-US" dirty="0" smtClean="0"/>
              <a:t>.</a:t>
            </a:r>
            <a:endParaRPr lang="tr-TR" dirty="0" smtClean="0"/>
          </a:p>
          <a:p>
            <a:pPr indent="-285750"/>
            <a:r>
              <a:rPr lang="tr-TR" dirty="0" smtClean="0"/>
              <a:t>I</a:t>
            </a:r>
            <a:r>
              <a:rPr lang="en-US" dirty="0" smtClean="0"/>
              <a:t>n </a:t>
            </a:r>
            <a:r>
              <a:rPr lang="en-US" dirty="0"/>
              <a:t>order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adapt </a:t>
            </a:r>
            <a:r>
              <a:rPr lang="en-US" dirty="0"/>
              <a:t>ECT to a different context (I.e., IS continuance</a:t>
            </a:r>
            <a:r>
              <a:rPr lang="en-US" dirty="0" smtClean="0"/>
              <a:t>),</a:t>
            </a:r>
            <a:r>
              <a:rPr lang="tr-TR" dirty="0" smtClean="0"/>
              <a:t> </a:t>
            </a:r>
            <a:r>
              <a:rPr lang="en-US" dirty="0" smtClean="0"/>
              <a:t>several </a:t>
            </a:r>
            <a:r>
              <a:rPr lang="en-US" dirty="0"/>
              <a:t>theoretical extensions are </a:t>
            </a:r>
            <a:r>
              <a:rPr lang="en-US" dirty="0" smtClean="0"/>
              <a:t>required</a:t>
            </a:r>
            <a:r>
              <a:rPr lang="tr-TR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74" y="3643312"/>
            <a:ext cx="6032767" cy="2862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97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300163"/>
            <a:ext cx="7072313" cy="4343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HI. Users' level of satisfaction </a:t>
            </a:r>
            <a:r>
              <a:rPr lang="en-US" sz="2000" dirty="0" smtClean="0"/>
              <a:t>with</a:t>
            </a:r>
            <a:r>
              <a:rPr lang="tr-TR" sz="2000" dirty="0" smtClean="0"/>
              <a:t> </a:t>
            </a:r>
            <a:r>
              <a:rPr lang="en-US" sz="2000" dirty="0" smtClean="0"/>
              <a:t>initial </a:t>
            </a:r>
            <a:r>
              <a:rPr lang="en-US" sz="2000" dirty="0"/>
              <a:t>IS use is </a:t>
            </a:r>
            <a:r>
              <a:rPr lang="en-US" sz="2000" b="1" dirty="0">
                <a:solidFill>
                  <a:srgbClr val="00B050"/>
                </a:solidFill>
              </a:rPr>
              <a:t>positively </a:t>
            </a:r>
            <a:r>
              <a:rPr lang="en-US" sz="2000" b="1" dirty="0" smtClean="0">
                <a:solidFill>
                  <a:srgbClr val="00B050"/>
                </a:solidFill>
              </a:rPr>
              <a:t>associated</a:t>
            </a:r>
            <a:r>
              <a:rPr lang="tr-TR" sz="2000" b="1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with </a:t>
            </a:r>
            <a:r>
              <a:rPr lang="en-US" sz="2000" dirty="0"/>
              <a:t>their IS continuance intention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/>
              <a:t>H2. </a:t>
            </a:r>
            <a:r>
              <a:rPr lang="en-US" sz="2000" dirty="0" smtClean="0"/>
              <a:t>Users'</a:t>
            </a:r>
            <a:r>
              <a:rPr lang="tr-TR" sz="2000" dirty="0" smtClean="0"/>
              <a:t> </a:t>
            </a:r>
            <a:r>
              <a:rPr lang="en-US" sz="2000" dirty="0" smtClean="0"/>
              <a:t>extent </a:t>
            </a:r>
            <a:r>
              <a:rPr lang="en-US" sz="2000" dirty="0"/>
              <a:t>of confirmation is </a:t>
            </a:r>
            <a:r>
              <a:rPr lang="en-US" sz="2000" b="1" dirty="0" smtClean="0">
                <a:solidFill>
                  <a:srgbClr val="00B050"/>
                </a:solidFill>
              </a:rPr>
              <a:t>positively</a:t>
            </a:r>
            <a:r>
              <a:rPr lang="tr-TR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associated </a:t>
            </a:r>
            <a:r>
              <a:rPr lang="en-US" sz="2000" dirty="0"/>
              <a:t>with their </a:t>
            </a:r>
            <a:r>
              <a:rPr lang="en-US" sz="2000" dirty="0" smtClean="0"/>
              <a:t>satisfaction</a:t>
            </a:r>
            <a:r>
              <a:rPr lang="tr-TR" sz="2000" dirty="0" smtClean="0"/>
              <a:t> </a:t>
            </a:r>
            <a:r>
              <a:rPr lang="en-US" sz="2000" dirty="0" smtClean="0"/>
              <a:t>with </a:t>
            </a:r>
            <a:r>
              <a:rPr lang="en-US" sz="2000" dirty="0"/>
              <a:t>IS use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/>
              <a:t>H3. Users' perceived usefulness of </a:t>
            </a:r>
            <a:r>
              <a:rPr lang="en-US" sz="2000" dirty="0" smtClean="0"/>
              <a:t>IS</a:t>
            </a:r>
            <a:r>
              <a:rPr lang="tr-TR" sz="2000" dirty="0" smtClean="0"/>
              <a:t> </a:t>
            </a:r>
            <a:r>
              <a:rPr lang="en-US" sz="2000" dirty="0" smtClean="0"/>
              <a:t>use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00B050"/>
                </a:solidFill>
              </a:rPr>
              <a:t>positively associated </a:t>
            </a:r>
            <a:r>
              <a:rPr lang="en-US" sz="2000" dirty="0" smtClean="0"/>
              <a:t>with</a:t>
            </a:r>
            <a:r>
              <a:rPr lang="tr-TR" sz="2000" dirty="0" smtClean="0"/>
              <a:t> </a:t>
            </a:r>
            <a:r>
              <a:rPr lang="en-US" sz="2000" dirty="0" smtClean="0"/>
              <a:t>t</a:t>
            </a:r>
            <a:r>
              <a:rPr lang="tr-TR" sz="2000" dirty="0" smtClean="0"/>
              <a:t>he</a:t>
            </a:r>
            <a:r>
              <a:rPr lang="en-US" sz="2000" dirty="0" err="1" smtClean="0"/>
              <a:t>ir</a:t>
            </a:r>
            <a:r>
              <a:rPr lang="en-US" sz="2000" dirty="0" smtClean="0"/>
              <a:t> </a:t>
            </a:r>
            <a:r>
              <a:rPr lang="en-US" sz="2000" dirty="0"/>
              <a:t>satisfaction with IS use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/>
              <a:t>H4. Users' IS continuance intention </a:t>
            </a:r>
            <a:r>
              <a:rPr lang="en-US" sz="2000" dirty="0" smtClean="0"/>
              <a:t>is</a:t>
            </a:r>
            <a:r>
              <a:rPr lang="tr-TR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positively </a:t>
            </a:r>
            <a:r>
              <a:rPr lang="en-US" sz="2000" b="1" dirty="0">
                <a:solidFill>
                  <a:srgbClr val="00B050"/>
                </a:solidFill>
              </a:rPr>
              <a:t>associated </a:t>
            </a:r>
            <a:r>
              <a:rPr lang="en-US" sz="2000" dirty="0"/>
              <a:t>with their </a:t>
            </a:r>
            <a:r>
              <a:rPr lang="en-US" sz="2000" dirty="0" smtClean="0"/>
              <a:t>perceived</a:t>
            </a:r>
            <a:r>
              <a:rPr lang="tr-TR" sz="2000" dirty="0" smtClean="0"/>
              <a:t> </a:t>
            </a:r>
            <a:r>
              <a:rPr lang="en-US" sz="2000" dirty="0" smtClean="0"/>
              <a:t>usefulness </a:t>
            </a:r>
            <a:r>
              <a:rPr lang="en-US" sz="2000" dirty="0"/>
              <a:t>of IS use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/>
              <a:t>H5. Users' extent of confirmation </a:t>
            </a:r>
            <a:r>
              <a:rPr lang="en-US" sz="2000" dirty="0" smtClean="0"/>
              <a:t>is</a:t>
            </a:r>
            <a:r>
              <a:rPr lang="tr-TR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positively </a:t>
            </a:r>
            <a:r>
              <a:rPr lang="en-US" sz="2000" b="1" dirty="0">
                <a:solidFill>
                  <a:srgbClr val="00B050"/>
                </a:solidFill>
              </a:rPr>
              <a:t>associated </a:t>
            </a:r>
            <a:r>
              <a:rPr lang="en-US" sz="2000" dirty="0"/>
              <a:t>with </a:t>
            </a:r>
            <a:r>
              <a:rPr lang="en-US" sz="2000" dirty="0" smtClean="0"/>
              <a:t>their</a:t>
            </a:r>
            <a:r>
              <a:rPr lang="tr-TR" sz="2000" dirty="0" smtClean="0"/>
              <a:t> </a:t>
            </a:r>
            <a:r>
              <a:rPr lang="en-US" sz="2000" dirty="0" smtClean="0"/>
              <a:t>perceived </a:t>
            </a:r>
            <a:r>
              <a:rPr lang="en-US" sz="2000" dirty="0"/>
              <a:t>usefulness of IS use.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974" y="221130"/>
            <a:ext cx="6834189" cy="1320800"/>
          </a:xfrm>
        </p:spPr>
        <p:txBody>
          <a:bodyPr>
            <a:normAutofit/>
          </a:bodyPr>
          <a:lstStyle/>
          <a:p>
            <a:r>
              <a:rPr lang="tr-TR" dirty="0" err="1" smtClean="0"/>
              <a:t>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4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7" y="2877312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tr-TR" sz="4400" b="1" dirty="0" err="1" smtClean="0">
                <a:solidFill>
                  <a:schemeClr val="accent2">
                    <a:lumMod val="75000"/>
                  </a:schemeClr>
                </a:solidFill>
              </a:rPr>
              <a:t>Research</a:t>
            </a:r>
            <a:r>
              <a:rPr lang="tr-TR" sz="4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4400" b="1" dirty="0" err="1" smtClean="0">
                <a:solidFill>
                  <a:schemeClr val="accent2">
                    <a:lumMod val="75000"/>
                  </a:schemeClr>
                </a:solidFill>
              </a:rPr>
              <a:t>Methodology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492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1483</TotalTime>
  <Words>1478</Words>
  <Application>Microsoft Office PowerPoint</Application>
  <PresentationFormat>On-screen Show (4:3)</PresentationFormat>
  <Paragraphs>122</Paragraphs>
  <Slides>23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UNDERSTANDING INFORMATION SYSTEMS CONTINUANCE: An Expectation Confirmation Model</vt:lpstr>
      <vt:lpstr>Contents</vt:lpstr>
      <vt:lpstr>Motivation for the Study </vt:lpstr>
      <vt:lpstr>Theoretical Background </vt:lpstr>
      <vt:lpstr>Expectation-Confirmation Theory</vt:lpstr>
      <vt:lpstr>Criticisms of ECT</vt:lpstr>
      <vt:lpstr>An Expectation-Confirmation Model of IS Continuance</vt:lpstr>
      <vt:lpstr>Hypotheses</vt:lpstr>
      <vt:lpstr>Research Methodology</vt:lpstr>
      <vt:lpstr>Data Collection</vt:lpstr>
      <vt:lpstr>Instrument Construction  </vt:lpstr>
      <vt:lpstr>Data Analysis &amp; Results</vt:lpstr>
      <vt:lpstr>Scale Validation</vt:lpstr>
      <vt:lpstr>PowerPoint Presentation</vt:lpstr>
      <vt:lpstr>PowerPoint Presentation</vt:lpstr>
      <vt:lpstr>Hyphothesis Testing</vt:lpstr>
      <vt:lpstr>Discussion of Results</vt:lpstr>
      <vt:lpstr>Explaining IS Continuance intention</vt:lpstr>
      <vt:lpstr>Explaining IS Continuance intention (cont)</vt:lpstr>
      <vt:lpstr>Explaining Satisfaction with IS Use  </vt:lpstr>
      <vt:lpstr>Limitations of the study</vt:lpstr>
      <vt:lpstr>Conclusion 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USER RESISTANCE TO IS IMPLEMENTATION</dc:title>
  <dc:creator>Nazli Zeynep Bozdemir</dc:creator>
  <cp:lastModifiedBy>Nazli Zeynep Bozdemir</cp:lastModifiedBy>
  <cp:revision>36</cp:revision>
  <dcterms:created xsi:type="dcterms:W3CDTF">2017-11-10T17:18:54Z</dcterms:created>
  <dcterms:modified xsi:type="dcterms:W3CDTF">2017-12-04T08:08:33Z</dcterms:modified>
</cp:coreProperties>
</file>