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357" r:id="rId2"/>
    <p:sldId id="268" r:id="rId3"/>
    <p:sldId id="257" r:id="rId4"/>
    <p:sldId id="286" r:id="rId5"/>
    <p:sldId id="300" r:id="rId6"/>
    <p:sldId id="287" r:id="rId7"/>
    <p:sldId id="333" r:id="rId8"/>
    <p:sldId id="297" r:id="rId9"/>
    <p:sldId id="362" r:id="rId10"/>
    <p:sldId id="363" r:id="rId11"/>
    <p:sldId id="298" r:id="rId12"/>
    <p:sldId id="369" r:id="rId13"/>
    <p:sldId id="370" r:id="rId14"/>
    <p:sldId id="371" r:id="rId15"/>
    <p:sldId id="375" r:id="rId16"/>
    <p:sldId id="280" r:id="rId17"/>
  </p:sldIdLst>
  <p:sldSz cx="9144000" cy="5143500" type="screen16x9"/>
  <p:notesSz cx="6858000" cy="9144000"/>
  <p:embeddedFontLst>
    <p:embeddedFont>
      <p:font typeface="Nixie One" panose="020B0604020202020204" charset="0"/>
      <p:regular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F6E"/>
    <a:srgbClr val="114454"/>
    <a:srgbClr val="124057"/>
    <a:srgbClr val="FFFFFF"/>
    <a:srgbClr val="18637B"/>
    <a:srgbClr val="C00000"/>
    <a:srgbClr val="FAFCFD"/>
    <a:srgbClr val="1D7793"/>
    <a:srgbClr val="7890A4"/>
    <a:srgbClr val="879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D532BA-3E73-4B92-9B0C-5977A2BBE665}">
  <a:tblStyle styleId="{33D532BA-3E73-4B92-9B0C-5977A2BBE66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292" autoAdjust="0"/>
  </p:normalViewPr>
  <p:slideViewPr>
    <p:cSldViewPr snapToGrid="0">
      <p:cViewPr varScale="1">
        <p:scale>
          <a:sx n="150" d="100"/>
          <a:sy n="150" d="100"/>
        </p:scale>
        <p:origin x="4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930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2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1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13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2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8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7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1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01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7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06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83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22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2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7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3" name="Shape 4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45" name="Shape 45"/>
          <p:cNvSpPr/>
          <p:nvPr/>
        </p:nvSpPr>
        <p:spPr>
          <a:xfrm>
            <a:off x="0" y="3691502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46" name="Shape 46"/>
          <p:cNvCxnSpPr/>
          <p:nvPr/>
        </p:nvCxnSpPr>
        <p:spPr>
          <a:xfrm>
            <a:off x="1037451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6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2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7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1" name="Shape 81"/>
          <p:cNvSpPr/>
          <p:nvPr/>
        </p:nvSpPr>
        <p:spPr>
          <a:xfrm>
            <a:off x="0" y="3691502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2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7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1" name="Shape 81"/>
          <p:cNvSpPr/>
          <p:nvPr/>
        </p:nvSpPr>
        <p:spPr>
          <a:xfrm>
            <a:off x="0" y="3691502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071206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2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0" name="Shape 90"/>
          <p:cNvSpPr/>
          <p:nvPr/>
        </p:nvSpPr>
        <p:spPr>
          <a:xfrm>
            <a:off x="0" y="2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3" name="Shape 93"/>
          <p:cNvSpPr/>
          <p:nvPr/>
        </p:nvSpPr>
        <p:spPr>
          <a:xfrm>
            <a:off x="0" y="4584077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20165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62" r:id="rId3"/>
    <p:sldLayoutId id="2147483658" r:id="rId4"/>
    <p:sldLayoutId id="2147483661" r:id="rId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12583" y="1927728"/>
            <a:ext cx="5516049" cy="23281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Fujitsu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SaaS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Solution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Simplify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sz="3200" b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Sales </a:t>
            </a:r>
            <a:r>
              <a:rPr lang="tr-TR" sz="3200" b="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" sz="3200" b="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90449" y="950255"/>
            <a:ext cx="453268" cy="977473"/>
            <a:chOff x="1501055" y="755231"/>
            <a:chExt cx="639472" cy="13790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055" y="1762771"/>
              <a:ext cx="639472" cy="37148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0327" y="755231"/>
              <a:ext cx="251545" cy="371481"/>
            </a:xfrm>
            <a:prstGeom prst="rect">
              <a:avLst/>
            </a:prstGeom>
          </p:spPr>
        </p:pic>
      </p:grpSp>
      <p:sp>
        <p:nvSpPr>
          <p:cNvPr id="26" name="Shape 98"/>
          <p:cNvSpPr txBox="1">
            <a:spLocks/>
          </p:cNvSpPr>
          <p:nvPr/>
        </p:nvSpPr>
        <p:spPr>
          <a:xfrm>
            <a:off x="6693031" y="1442720"/>
            <a:ext cx="2210314" cy="680858"/>
          </a:xfrm>
          <a:prstGeom prst="rect">
            <a:avLst/>
          </a:prstGeom>
          <a:noFill/>
          <a:ln w="38100">
            <a:solidFill>
              <a:srgbClr val="18637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endParaRPr lang="tr-TR" sz="1200" b="0" u="sn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tr-TR" sz="1200" b="0" u="sn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tr-TR" sz="1200" b="0" u="sng" dirty="0">
              <a:solidFill>
                <a:srgbClr val="94BF6E"/>
              </a:solidFill>
            </a:endParaRPr>
          </a:p>
          <a:p>
            <a:pPr>
              <a:lnSpc>
                <a:spcPct val="150000"/>
              </a:lnSpc>
            </a:pPr>
            <a:r>
              <a:rPr lang="tr-TR" sz="1400" b="0" u="sng" dirty="0" err="1">
                <a:solidFill>
                  <a:schemeClr val="bg1">
                    <a:lumMod val="85000"/>
                  </a:schemeClr>
                </a:solidFill>
              </a:rPr>
              <a:t>Instructor</a:t>
            </a:r>
            <a:r>
              <a:rPr lang="tr-TR" sz="1400" b="0" u="sng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tr-TR" sz="1400" b="0" dirty="0">
                <a:solidFill>
                  <a:schemeClr val="bg1">
                    <a:lumMod val="85000"/>
                  </a:schemeClr>
                </a:solidFill>
              </a:rPr>
              <a:t>Pekin Erhan Eren</a:t>
            </a:r>
          </a:p>
        </p:txBody>
      </p:sp>
      <p:sp>
        <p:nvSpPr>
          <p:cNvPr id="27" name="Shape 98"/>
          <p:cNvSpPr txBox="1">
            <a:spLocks/>
          </p:cNvSpPr>
          <p:nvPr/>
        </p:nvSpPr>
        <p:spPr>
          <a:xfrm>
            <a:off x="6693031" y="2686639"/>
            <a:ext cx="2210314" cy="1106493"/>
          </a:xfrm>
          <a:prstGeom prst="rect">
            <a:avLst/>
          </a:prstGeom>
          <a:noFill/>
          <a:ln w="38100">
            <a:solidFill>
              <a:srgbClr val="18637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400" b="0" u="sng" dirty="0" err="1">
                <a:solidFill>
                  <a:schemeClr val="bg1">
                    <a:lumMod val="85000"/>
                  </a:schemeClr>
                </a:solidFill>
              </a:rPr>
              <a:t>Group</a:t>
            </a:r>
            <a:r>
              <a:rPr lang="tr-TR" sz="1400" b="0" u="sng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tr-TR" sz="1400" b="0" u="sng" dirty="0" err="1">
                <a:solidFill>
                  <a:schemeClr val="bg1">
                    <a:lumMod val="85000"/>
                  </a:schemeClr>
                </a:solidFill>
              </a:rPr>
              <a:t>Members</a:t>
            </a:r>
            <a:r>
              <a:rPr lang="tr-TR" sz="1400" b="0" u="sng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tr-TR" sz="1400" b="0" dirty="0">
                <a:solidFill>
                  <a:schemeClr val="bg1">
                    <a:lumMod val="85000"/>
                  </a:schemeClr>
                </a:solidFill>
              </a:rPr>
              <a:t>Rüstem Ozan Özdemir</a:t>
            </a:r>
          </a:p>
          <a:p>
            <a:r>
              <a:rPr lang="tr-TR" sz="1400" b="0" dirty="0">
                <a:solidFill>
                  <a:schemeClr val="bg1">
                    <a:lumMod val="85000"/>
                  </a:schemeClr>
                </a:solidFill>
              </a:rPr>
              <a:t>Doğukan Göksu</a:t>
            </a:r>
          </a:p>
          <a:p>
            <a:r>
              <a:rPr lang="tr-TR" sz="1400" b="0" dirty="0">
                <a:solidFill>
                  <a:schemeClr val="bg1">
                    <a:lumMod val="85000"/>
                  </a:schemeClr>
                </a:solidFill>
              </a:rPr>
              <a:t>Ömer Öztürk</a:t>
            </a:r>
            <a:endParaRPr lang="en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30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5229011" y="4572788"/>
            <a:ext cx="3914981" cy="5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98"/>
          <p:cNvSpPr txBox="1">
            <a:spLocks/>
          </p:cNvSpPr>
          <p:nvPr/>
        </p:nvSpPr>
        <p:spPr>
          <a:xfrm>
            <a:off x="1690653" y="34068"/>
            <a:ext cx="5762694" cy="842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tr-TR" sz="1800" b="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501 Introduction </a:t>
            </a:r>
            <a:r>
              <a:rPr lang="tr-TR" sz="1800" b="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1800" b="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 Systems</a:t>
            </a:r>
          </a:p>
          <a:p>
            <a:pPr algn="ctr"/>
            <a:r>
              <a:rPr lang="tr-TR" sz="1800" b="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</a:t>
            </a:r>
            <a:r>
              <a:rPr lang="en-US" sz="1800" b="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0870" y="271996"/>
            <a:ext cx="159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30 December 2020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86CEABC-2F58-458A-BF29-80ACDC7E4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15" y="876600"/>
            <a:ext cx="3522714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887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9" y="493909"/>
            <a:ext cx="627400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2044" y="578758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dirty="0" err="1"/>
              <a:t>Impacts</a:t>
            </a:r>
            <a:r>
              <a:rPr lang="tr-TR" dirty="0"/>
              <a:t> of</a:t>
            </a:r>
            <a:br>
              <a:rPr lang="tr-TR" dirty="0"/>
            </a:br>
            <a:r>
              <a:rPr lang="tr-TR" dirty="0"/>
              <a:t>CPQ </a:t>
            </a:r>
            <a:br>
              <a:rPr lang="tr-TR" dirty="0"/>
            </a:br>
            <a:r>
              <a:rPr lang="tr-TR" dirty="0" err="1"/>
              <a:t>OnDemand</a:t>
            </a:r>
            <a:br>
              <a:rPr lang="tr-TR" dirty="0"/>
            </a:br>
            <a:endParaRPr lang="en" sz="1400" dirty="0"/>
          </a:p>
        </p:txBody>
      </p:sp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" y="833433"/>
            <a:ext cx="399816" cy="399816"/>
          </a:xfrm>
          <a:prstGeom prst="rect">
            <a:avLst/>
          </a:prstGeom>
        </p:spPr>
      </p:pic>
      <p:sp>
        <p:nvSpPr>
          <p:cNvPr id="17" name="Shape 119"/>
          <p:cNvSpPr txBox="1"/>
          <p:nvPr/>
        </p:nvSpPr>
        <p:spPr>
          <a:xfrm>
            <a:off x="777809" y="1607460"/>
            <a:ext cx="3834239" cy="2553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80%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reduce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in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pricing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errors</a:t>
            </a:r>
            <a:endParaRPr lang="en-US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Reduce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in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overall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cycle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time</a:t>
            </a:r>
            <a:endParaRPr lang="en-US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More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important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information</a:t>
            </a:r>
            <a:endParaRPr lang="tr-TR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Real-time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solutions</a:t>
            </a:r>
            <a:endParaRPr lang="en-US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5">
              <a:spcBef>
                <a:spcPts val="600"/>
              </a:spcBef>
            </a:pPr>
            <a:endParaRPr lang="tr-TR" sz="11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Introduction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30963" y="-11756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Sales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and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Ordering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System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10025" y="1594"/>
            <a:ext cx="183096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FPX CPQ?</a:t>
            </a:r>
          </a:p>
        </p:txBody>
      </p:sp>
      <p:pic>
        <p:nvPicPr>
          <p:cNvPr id="1026" name="Resim 1">
            <a:extLst>
              <a:ext uri="{FF2B5EF4-FFF2-40B4-BE49-F238E27FC236}">
                <a16:creationId xmlns:a16="http://schemas.microsoft.com/office/drawing/2014/main" id="{C0F82951-741C-4159-8533-8CC501C3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39" y="1572773"/>
            <a:ext cx="4880914" cy="255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4027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46"/>
          <p:cNvSpPr/>
          <p:nvPr/>
        </p:nvSpPr>
        <p:spPr>
          <a:xfrm>
            <a:off x="2042381" y="758701"/>
            <a:ext cx="4440523" cy="749699"/>
          </a:xfrm>
          <a:prstGeom prst="homePlate">
            <a:avLst>
              <a:gd name="adj" fmla="val 35440"/>
            </a:avLst>
          </a:pr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48" name="Shape 251"/>
          <p:cNvSpPr/>
          <p:nvPr/>
        </p:nvSpPr>
        <p:spPr>
          <a:xfrm rot="10800000" flipH="1">
            <a:off x="2898482" y="485323"/>
            <a:ext cx="888717" cy="1407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52" name="Shape 256"/>
          <p:cNvSpPr/>
          <p:nvPr/>
        </p:nvSpPr>
        <p:spPr>
          <a:xfrm rot="10800000">
            <a:off x="2021433" y="296046"/>
            <a:ext cx="877499" cy="4059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1D77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2350168" y="3746885"/>
            <a:ext cx="4127163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1" y="3003935"/>
            <a:ext cx="3879568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9" name="Shape 260"/>
          <p:cNvSpPr txBox="1"/>
          <p:nvPr/>
        </p:nvSpPr>
        <p:spPr>
          <a:xfrm>
            <a:off x="4531749" y="95234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Company Introduction</a:t>
            </a:r>
            <a:endParaRPr lang="en" sz="10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57" name="Shape 258"/>
          <p:cNvSpPr txBox="1"/>
          <p:nvPr/>
        </p:nvSpPr>
        <p:spPr>
          <a:xfrm>
            <a:off x="3860904" y="91878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58" name="Shape 259"/>
          <p:cNvCxnSpPr/>
          <p:nvPr/>
        </p:nvCxnSpPr>
        <p:spPr>
          <a:xfrm>
            <a:off x="4457603" y="9332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 rot="10800000" flipH="1">
            <a:off x="2892403" y="1635127"/>
            <a:ext cx="888717" cy="274501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014">
            <a:off x="2940853" y="167056"/>
            <a:ext cx="946632" cy="468623"/>
          </a:xfrm>
          <a:prstGeom prst="rect">
            <a:avLst/>
          </a:prstGeom>
        </p:spPr>
      </p:pic>
      <p:sp>
        <p:nvSpPr>
          <p:cNvPr id="256" name="Shape 256"/>
          <p:cNvSpPr/>
          <p:nvPr/>
        </p:nvSpPr>
        <p:spPr>
          <a:xfrm rot="10800000">
            <a:off x="2021432" y="2054846"/>
            <a:ext cx="877499" cy="23003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463149" y="2258773"/>
            <a:ext cx="4014179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59033" y="1508917"/>
            <a:ext cx="2718297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98296" y="1312391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892403" y="2131252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9" y="3752040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1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80" y="2127157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6" y="1314439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31749" y="1667626"/>
            <a:ext cx="1548210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Challenges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78949" y="2391976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60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4531759" y="2409500"/>
            <a:ext cx="1548200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endParaRPr lang="en" sz="10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78949" y="31510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4531760" y="3094313"/>
            <a:ext cx="1945569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FPX CPQ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878949" y="38816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434">
            <a:off x="1717708" y="180215"/>
            <a:ext cx="1222179" cy="467828"/>
          </a:xfrm>
          <a:prstGeom prst="rect">
            <a:avLst/>
          </a:prstGeom>
        </p:spPr>
      </p:pic>
      <p:sp>
        <p:nvSpPr>
          <p:cNvPr id="257" name="Shape 257"/>
          <p:cNvSpPr/>
          <p:nvPr/>
        </p:nvSpPr>
        <p:spPr>
          <a:xfrm>
            <a:off x="1985551" y="473243"/>
            <a:ext cx="477599" cy="4230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Shape 261"/>
          <p:cNvSpPr txBox="1"/>
          <p:nvPr/>
        </p:nvSpPr>
        <p:spPr>
          <a:xfrm>
            <a:off x="3854895" y="16785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3780747" y="758701"/>
            <a:ext cx="75493" cy="37297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828001"/>
            <a:ext cx="357663" cy="35766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p:sp>
        <p:nvSpPr>
          <p:cNvPr id="42" name="Shape 260"/>
          <p:cNvSpPr txBox="1"/>
          <p:nvPr/>
        </p:nvSpPr>
        <p:spPr>
          <a:xfrm>
            <a:off x="6368721" y="917709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 Proje İçeriği</a:t>
            </a:r>
            <a:endParaRPr lang="en" sz="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3" name="Shape 260"/>
          <p:cNvSpPr txBox="1"/>
          <p:nvPr/>
        </p:nvSpPr>
        <p:spPr>
          <a:xfrm>
            <a:off x="6368721" y="1661631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 Proje İçeriği</a:t>
            </a:r>
            <a:endParaRPr lang="en" sz="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4" name="Shape 260"/>
          <p:cNvSpPr txBox="1"/>
          <p:nvPr/>
        </p:nvSpPr>
        <p:spPr>
          <a:xfrm>
            <a:off x="6368721" y="2413235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 Proje İçeriği</a:t>
            </a:r>
            <a:endParaRPr lang="en" sz="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7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263"/>
          <p:cNvSpPr txBox="1"/>
          <p:nvPr/>
        </p:nvSpPr>
        <p:spPr>
          <a:xfrm>
            <a:off x="4531759" y="2409500"/>
            <a:ext cx="1668808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Previous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Sales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and Ordering System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1" y="3177431"/>
            <a:ext cx="394952" cy="394952"/>
          </a:xfrm>
          <a:prstGeom prst="rect">
            <a:avLst/>
          </a:prstGeom>
        </p:spPr>
      </p:pic>
      <p:sp>
        <p:nvSpPr>
          <p:cNvPr id="53" name="Shape 269"/>
          <p:cNvSpPr txBox="1"/>
          <p:nvPr/>
        </p:nvSpPr>
        <p:spPr>
          <a:xfrm>
            <a:off x="4531757" y="3826146"/>
            <a:ext cx="1668810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Build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or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Buy CPQ?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9" y="3955399"/>
            <a:ext cx="399817" cy="39981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9" y="1609182"/>
            <a:ext cx="377043" cy="37704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6" y="2390909"/>
            <a:ext cx="421928" cy="4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4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7 L -0.1276 -1.2345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5679E-6 L 0.12795 -4.567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058169" y="707512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Build or Buy CPQ</a:t>
            </a:r>
            <a:b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</a:br>
            <a:endParaRPr lang="en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48" y="493909"/>
            <a:ext cx="627400" cy="1078864"/>
          </a:xfrm>
          <a:prstGeom prst="rect">
            <a:avLst/>
          </a:prstGeom>
        </p:spPr>
      </p:pic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19"/>
          <p:cNvSpPr txBox="1"/>
          <p:nvPr/>
        </p:nvSpPr>
        <p:spPr>
          <a:xfrm>
            <a:off x="672179" y="1278082"/>
            <a:ext cx="3546529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</a:p>
          <a:p>
            <a:pPr algn="ctr"/>
            <a:r>
              <a:rPr lang="tr-TR" sz="2000" b="1" dirty="0">
                <a:solidFill>
                  <a:schemeClr val="accent1">
                    <a:lumMod val="50000"/>
                  </a:schemeClr>
                </a:solidFill>
              </a:rPr>
              <a:t>Pros of Building</a:t>
            </a:r>
          </a:p>
          <a:p>
            <a:pPr algn="ctr"/>
            <a:endParaRPr lang="tr-T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Control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Unique Fit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Lower Immediate Costs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Vision of Company</a:t>
            </a:r>
            <a:endParaRPr lang="en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8" y="844819"/>
            <a:ext cx="377043" cy="3770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Build or Buy CPQ?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0964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sp>
        <p:nvSpPr>
          <p:cNvPr id="21" name="Shape 119">
            <a:extLst>
              <a:ext uri="{FF2B5EF4-FFF2-40B4-BE49-F238E27FC236}">
                <a16:creationId xmlns:a16="http://schemas.microsoft.com/office/drawing/2014/main" id="{756F4D49-035B-4026-9A81-1C550E19AD1C}"/>
              </a:ext>
            </a:extLst>
          </p:cNvPr>
          <p:cNvSpPr txBox="1"/>
          <p:nvPr/>
        </p:nvSpPr>
        <p:spPr>
          <a:xfrm>
            <a:off x="4877033" y="1274619"/>
            <a:ext cx="3546529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</a:p>
          <a:p>
            <a:pPr algn="ctr"/>
            <a:r>
              <a:rPr lang="tr-TR" sz="2000" b="1" dirty="0">
                <a:solidFill>
                  <a:schemeClr val="accent1">
                    <a:lumMod val="50000"/>
                  </a:schemeClr>
                </a:solidFill>
              </a:rPr>
              <a:t>Cons of Building</a:t>
            </a:r>
          </a:p>
          <a:p>
            <a:pPr algn="ctr"/>
            <a:endParaRPr lang="tr-T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Outdated Software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Long Development Time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Limited Training and Support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Risks</a:t>
            </a:r>
            <a:endParaRPr lang="en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F90F39B-669F-4B81-B69E-853145F01394}"/>
              </a:ext>
            </a:extLst>
          </p:cNvPr>
          <p:cNvSpPr txBox="1"/>
          <p:nvPr/>
        </p:nvSpPr>
        <p:spPr>
          <a:xfrm>
            <a:off x="5700447" y="116127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9" name="Graphic 4">
            <a:extLst>
              <a:ext uri="{FF2B5EF4-FFF2-40B4-BE49-F238E27FC236}">
                <a16:creationId xmlns:a16="http://schemas.microsoft.com/office/drawing/2014/main" id="{B522381A-ABFF-4ABF-A1FA-565C35400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0482" y="3034583"/>
            <a:ext cx="1854778" cy="18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634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48" y="493909"/>
            <a:ext cx="627400" cy="1078864"/>
          </a:xfrm>
          <a:prstGeom prst="rect">
            <a:avLst/>
          </a:prstGeom>
        </p:spPr>
      </p:pic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19"/>
          <p:cNvSpPr txBox="1"/>
          <p:nvPr/>
        </p:nvSpPr>
        <p:spPr>
          <a:xfrm>
            <a:off x="672179" y="1278082"/>
            <a:ext cx="3546529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Pros of Buying</a:t>
            </a:r>
          </a:p>
          <a:p>
            <a:pPr algn="ctr"/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Software Sophistication 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Stable Knowledge Base Lower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Continuous Improvement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Streamlined Functionality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8" y="844819"/>
            <a:ext cx="377043" cy="3770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Build or Buy CPQ?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0964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sp>
        <p:nvSpPr>
          <p:cNvPr id="21" name="Shape 119">
            <a:extLst>
              <a:ext uri="{FF2B5EF4-FFF2-40B4-BE49-F238E27FC236}">
                <a16:creationId xmlns:a16="http://schemas.microsoft.com/office/drawing/2014/main" id="{756F4D49-035B-4026-9A81-1C550E19AD1C}"/>
              </a:ext>
            </a:extLst>
          </p:cNvPr>
          <p:cNvSpPr txBox="1"/>
          <p:nvPr/>
        </p:nvSpPr>
        <p:spPr>
          <a:xfrm>
            <a:off x="4877033" y="1274619"/>
            <a:ext cx="3546529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</a:p>
          <a:p>
            <a:pPr algn="ctr"/>
            <a:r>
              <a:rPr lang="tr-TR" sz="2000" b="1" dirty="0">
                <a:solidFill>
                  <a:schemeClr val="accent1">
                    <a:lumMod val="50000"/>
                  </a:schemeClr>
                </a:solidFill>
              </a:rPr>
              <a:t>Cons of Buying</a:t>
            </a:r>
          </a:p>
          <a:p>
            <a:pPr algn="ctr"/>
            <a:endParaRPr lang="tr-T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Higher Upfront Cost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Less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Security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issues</a:t>
            </a:r>
            <a:endParaRPr lang="en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F8FE73-D61F-4920-AEC7-C1899FAE7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0482" y="3034583"/>
            <a:ext cx="1854778" cy="1854778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3D05A7DB-6C20-42A1-B62C-F72AA037E36E}"/>
              </a:ext>
            </a:extLst>
          </p:cNvPr>
          <p:cNvSpPr txBox="1"/>
          <p:nvPr/>
        </p:nvSpPr>
        <p:spPr>
          <a:xfrm>
            <a:off x="5700447" y="115854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39A9F62D-3E5A-40C5-99A6-AA953DA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hape 111">
            <a:extLst>
              <a:ext uri="{FF2B5EF4-FFF2-40B4-BE49-F238E27FC236}">
                <a16:creationId xmlns:a16="http://schemas.microsoft.com/office/drawing/2014/main" id="{2842E7BD-9853-460D-878E-BFB342ABEB74}"/>
              </a:ext>
            </a:extLst>
          </p:cNvPr>
          <p:cNvSpPr txBox="1">
            <a:spLocks/>
          </p:cNvSpPr>
          <p:nvPr/>
        </p:nvSpPr>
        <p:spPr>
          <a:xfrm>
            <a:off x="1058169" y="707512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tr-TR"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Build or Buy CPQ</a:t>
            </a:r>
            <a:br>
              <a:rPr lang="tr-T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312799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2823301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br>
              <a:rPr lang="tr-T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</a:br>
            <a:r>
              <a:rPr lang="tr-T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CPQ in Turkey </a:t>
            </a:r>
            <a:br>
              <a:rPr lang="tr-T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</a:br>
            <a:endParaRPr lang="en" sz="16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48" y="493909"/>
            <a:ext cx="627400" cy="1078864"/>
          </a:xfrm>
          <a:prstGeom prst="rect">
            <a:avLst/>
          </a:prstGeom>
        </p:spPr>
      </p:pic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19"/>
          <p:cNvSpPr txBox="1"/>
          <p:nvPr/>
        </p:nvSpPr>
        <p:spPr>
          <a:xfrm>
            <a:off x="672179" y="1278082"/>
            <a:ext cx="7536639" cy="28575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  <a:endParaRPr lang="en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8" y="844819"/>
            <a:ext cx="377043" cy="3770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0964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5907EF-AC3A-41BE-BB16-50587FED8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809" y="1610592"/>
            <a:ext cx="1984662" cy="1116372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5DDA687-B903-42B8-9574-AAFB6165A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4843" y="2504210"/>
            <a:ext cx="1858239" cy="185823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417DEBF-F10F-441E-8690-C4759B5BC0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2418" y="4058075"/>
            <a:ext cx="2057400" cy="612468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C76CDD2C-F94A-4662-A249-5C94279A094D}"/>
              </a:ext>
            </a:extLst>
          </p:cNvPr>
          <p:cNvSpPr txBox="1"/>
          <p:nvPr/>
        </p:nvSpPr>
        <p:spPr>
          <a:xfrm>
            <a:off x="5700447" y="115854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742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3D9AE05-D839-4DB4-B5FE-4EC8FC72A86D}"/>
              </a:ext>
            </a:extLst>
          </p:cNvPr>
          <p:cNvSpPr txBox="1"/>
          <p:nvPr/>
        </p:nvSpPr>
        <p:spPr>
          <a:xfrm>
            <a:off x="766916" y="1406013"/>
            <a:ext cx="79051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www.fujitsu.com</a:t>
            </a:r>
          </a:p>
          <a:p>
            <a:endParaRPr lang="tr-TR" dirty="0"/>
          </a:p>
          <a:p>
            <a:r>
              <a:rPr lang="tr-TR" dirty="0" err="1"/>
              <a:t>Laudon</a:t>
            </a:r>
            <a:r>
              <a:rPr lang="tr-TR" dirty="0"/>
              <a:t>, K.C., </a:t>
            </a:r>
            <a:r>
              <a:rPr lang="tr-TR" dirty="0" err="1"/>
              <a:t>Laudon</a:t>
            </a:r>
            <a:r>
              <a:rPr lang="tr-TR" dirty="0"/>
              <a:t>, J.P.(2014). </a:t>
            </a:r>
            <a:r>
              <a:rPr lang="tr-TR" i="1" dirty="0"/>
              <a:t>Management Information </a:t>
            </a:r>
            <a:r>
              <a:rPr lang="tr-TR" i="1" dirty="0" err="1"/>
              <a:t>System</a:t>
            </a:r>
            <a:r>
              <a:rPr lang="tr-TR" i="1" dirty="0"/>
              <a:t>: </a:t>
            </a:r>
            <a:r>
              <a:rPr lang="tr-TR" i="1" dirty="0" err="1"/>
              <a:t>Managing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Digital</a:t>
            </a:r>
            <a:endParaRPr lang="tr-TR" i="1" dirty="0"/>
          </a:p>
          <a:p>
            <a:endParaRPr lang="tr-TR" i="1" dirty="0"/>
          </a:p>
          <a:p>
            <a:r>
              <a:rPr lang="tr-T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Salesforce</a:t>
            </a:r>
            <a:r>
              <a:rPr lang="tr-T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tr-T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of Sales Third Edition</a:t>
            </a:r>
            <a:r>
              <a:rPr lang="tr-T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(2018)</a:t>
            </a:r>
            <a:endParaRPr lang="tr-TR" i="1" dirty="0">
              <a:solidFill>
                <a:schemeClr val="tx1"/>
              </a:solidFill>
            </a:endParaRPr>
          </a:p>
          <a:p>
            <a:endParaRPr lang="tr-TR" dirty="0"/>
          </a:p>
          <a:p>
            <a:r>
              <a:rPr lang="tr-TR" dirty="0"/>
              <a:t>https://www.kofana.com/tr</a:t>
            </a:r>
          </a:p>
          <a:p>
            <a:endParaRPr lang="tr-TR" dirty="0"/>
          </a:p>
          <a:p>
            <a:r>
              <a:rPr lang="tr-TR" dirty="0"/>
              <a:t>https://pm.stackexchange.com/questions/12113/how-should-we-assess-build-vs-buy-for-an-erp-system</a:t>
            </a:r>
          </a:p>
          <a:p>
            <a:endParaRPr lang="tr-TR" dirty="0"/>
          </a:p>
          <a:p>
            <a:r>
              <a:rPr lang="tr-TR" dirty="0"/>
              <a:t>https://www.cincom.com/insights/stat-fact-sheet/build-vs-buy-seven-factors-influencing-your-cpq-decision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9ABBE2-4D0E-47BD-BBCE-3703D7CF1DF4}"/>
              </a:ext>
            </a:extLst>
          </p:cNvPr>
          <p:cNvSpPr txBox="1"/>
          <p:nvPr/>
        </p:nvSpPr>
        <p:spPr>
          <a:xfrm>
            <a:off x="766916" y="698089"/>
            <a:ext cx="196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latin typeface="Roboto Slab" panose="020B0604020202020204" charset="0"/>
                <a:ea typeface="Roboto Slab" panose="020B0604020202020204" charset="0"/>
              </a:rPr>
              <a:t>References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700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6"/>
            <a:ext cx="7884600" cy="381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tr-TR" sz="36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</a:t>
            </a:r>
            <a:endParaRPr lang="en" sz="36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45833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46"/>
          <p:cNvSpPr/>
          <p:nvPr/>
        </p:nvSpPr>
        <p:spPr>
          <a:xfrm>
            <a:off x="2042381" y="758701"/>
            <a:ext cx="4434947" cy="749699"/>
          </a:xfrm>
          <a:prstGeom prst="homePlate">
            <a:avLst>
              <a:gd name="adj" fmla="val 35440"/>
            </a:avLst>
          </a:pr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46" name="Shape 256"/>
          <p:cNvSpPr/>
          <p:nvPr/>
        </p:nvSpPr>
        <p:spPr>
          <a:xfrm rot="10800000">
            <a:off x="2021433" y="296046"/>
            <a:ext cx="877499" cy="4059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1D77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59031" y="3738863"/>
            <a:ext cx="2718300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3" y="3003935"/>
            <a:ext cx="2718297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9" name="Shape 260"/>
          <p:cNvSpPr txBox="1"/>
          <p:nvPr/>
        </p:nvSpPr>
        <p:spPr>
          <a:xfrm>
            <a:off x="4531749" y="95234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Company Introduction</a:t>
            </a:r>
            <a:endParaRPr lang="en" sz="105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57" name="Shape 258"/>
          <p:cNvSpPr txBox="1"/>
          <p:nvPr/>
        </p:nvSpPr>
        <p:spPr>
          <a:xfrm>
            <a:off x="3860904" y="91878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58" name="Shape 259"/>
          <p:cNvCxnSpPr/>
          <p:nvPr/>
        </p:nvCxnSpPr>
        <p:spPr>
          <a:xfrm>
            <a:off x="4457603" y="9332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 rot="10800000" flipH="1">
            <a:off x="2892403" y="2539767"/>
            <a:ext cx="888717" cy="18403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 rot="10800000">
            <a:off x="2021432" y="2638038"/>
            <a:ext cx="877499" cy="171717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759029" y="2258773"/>
            <a:ext cx="2718299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892403" y="2131252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9" y="3752040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1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80" y="2127157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6" y="1314439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78949" y="2391976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60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4531759" y="2409500"/>
            <a:ext cx="1668808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Previous Sales and Ordering System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  <a:p>
            <a:pPr lvl="0">
              <a:lnSpc>
                <a:spcPct val="83333"/>
              </a:lnSpc>
              <a:buSzPct val="25000"/>
            </a:pPr>
            <a:endParaRPr lang="en" sz="1051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78949" y="31510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4531760" y="3094313"/>
            <a:ext cx="1753131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FPX CPQ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878949" y="38816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4542148" y="3826146"/>
            <a:ext cx="1658419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Build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or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Buy CPQ?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434">
            <a:off x="1717708" y="180215"/>
            <a:ext cx="1222179" cy="467828"/>
          </a:xfrm>
          <a:prstGeom prst="rect">
            <a:avLst/>
          </a:prstGeom>
        </p:spPr>
      </p:pic>
      <p:sp>
        <p:nvSpPr>
          <p:cNvPr id="257" name="Shape 257"/>
          <p:cNvSpPr/>
          <p:nvPr/>
        </p:nvSpPr>
        <p:spPr>
          <a:xfrm>
            <a:off x="1985551" y="473243"/>
            <a:ext cx="477599" cy="4230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44" name="Shape 251"/>
          <p:cNvSpPr/>
          <p:nvPr/>
        </p:nvSpPr>
        <p:spPr>
          <a:xfrm rot="10800000" flipH="1">
            <a:off x="2898482" y="485323"/>
            <a:ext cx="888717" cy="1407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828001"/>
            <a:ext cx="357663" cy="35766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p:pic>
        <p:nvPicPr>
          <p:cNvPr id="83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1" y="3177431"/>
            <a:ext cx="394952" cy="39495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014">
            <a:off x="2940853" y="167056"/>
            <a:ext cx="946632" cy="468623"/>
          </a:xfrm>
          <a:prstGeom prst="rect">
            <a:avLst/>
          </a:prstGeom>
        </p:spPr>
      </p:pic>
      <p:sp>
        <p:nvSpPr>
          <p:cNvPr id="248" name="Shape 248"/>
          <p:cNvSpPr/>
          <p:nvPr/>
        </p:nvSpPr>
        <p:spPr>
          <a:xfrm>
            <a:off x="3759031" y="1508917"/>
            <a:ext cx="2718299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4531749" y="1667626"/>
            <a:ext cx="1571871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Challenges</a:t>
            </a:r>
            <a:endParaRPr lang="en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60" name="Shape 261"/>
          <p:cNvSpPr txBox="1"/>
          <p:nvPr/>
        </p:nvSpPr>
        <p:spPr>
          <a:xfrm>
            <a:off x="3854895" y="16785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898296" y="1312391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6" y="2390909"/>
            <a:ext cx="421928" cy="421928"/>
          </a:xfrm>
          <a:prstGeom prst="rect">
            <a:avLst/>
          </a:prstGeom>
        </p:spPr>
      </p:pic>
      <p:sp>
        <p:nvSpPr>
          <p:cNvPr id="270" name="Shape 270"/>
          <p:cNvSpPr/>
          <p:nvPr/>
        </p:nvSpPr>
        <p:spPr>
          <a:xfrm flipH="1">
            <a:off x="3780747" y="758701"/>
            <a:ext cx="75493" cy="37297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9" y="1609182"/>
            <a:ext cx="377043" cy="3770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9" y="3955399"/>
            <a:ext cx="399817" cy="3998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5625 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dirty="0"/>
              <a:t>Company</a:t>
            </a:r>
            <a:endParaRPr lang="en" dirty="0"/>
          </a:p>
        </p:txBody>
      </p:sp>
      <p:sp>
        <p:nvSpPr>
          <p:cNvPr id="119" name="Shape 119"/>
          <p:cNvSpPr txBox="1"/>
          <p:nvPr/>
        </p:nvSpPr>
        <p:spPr>
          <a:xfrm>
            <a:off x="409201" y="1785120"/>
            <a:ext cx="7540800" cy="2553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Network 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</a:t>
            </a:r>
            <a:r>
              <a:rPr lang="en-US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ommunications</a:t>
            </a: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</a:t>
            </a:r>
            <a:r>
              <a:rPr lang="en-US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ompany</a:t>
            </a:r>
            <a:endParaRPr lang="en-US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Widely used in North America	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Products: </a:t>
            </a:r>
            <a:endParaRPr lang="tr-TR" sz="16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>
              <a:spcBef>
                <a:spcPts val="600"/>
              </a:spcBef>
            </a:pP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   Optical and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wireless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networking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equipment</a:t>
            </a:r>
            <a:endParaRPr lang="en-US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3429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Servers</a:t>
            </a:r>
            <a:endParaRPr lang="tr-TR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3429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Client 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</a:t>
            </a:r>
            <a:r>
              <a:rPr lang="en-US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omputing</a:t>
            </a: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d</a:t>
            </a:r>
            <a:r>
              <a:rPr lang="en-US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evices</a:t>
            </a:r>
            <a:endParaRPr lang="tr-TR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3429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Storage </a:t>
            </a:r>
            <a:r>
              <a:rPr lang="tr-TR" sz="16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p</a:t>
            </a:r>
            <a:r>
              <a:rPr lang="en-US" sz="16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roducts</a:t>
            </a:r>
            <a:endParaRPr lang="tr-TR" sz="16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28575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6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Leading</a:t>
            </a:r>
            <a:r>
              <a:rPr lang="tr-TR" sz="16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patent </a:t>
            </a:r>
            <a:r>
              <a:rPr lang="tr-TR" sz="16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holder</a:t>
            </a:r>
            <a:endParaRPr lang="en-US" sz="16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>
              <a:spcBef>
                <a:spcPts val="600"/>
              </a:spcBef>
            </a:pPr>
            <a:endParaRPr lang="en-US" sz="11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1" y="866760"/>
            <a:ext cx="356631" cy="356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18" y="392853"/>
            <a:ext cx="1455031" cy="1179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830964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" y="-11754"/>
            <a:ext cx="183096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pic>
        <p:nvPicPr>
          <p:cNvPr id="21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6C43689-98CF-4C37-9A4E-E8D919AC4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249" y="1785120"/>
            <a:ext cx="3532225" cy="290000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2479158-FF5C-4413-B0C9-E33BAE3A3B7E}"/>
              </a:ext>
            </a:extLst>
          </p:cNvPr>
          <p:cNvSpPr txBox="1"/>
          <p:nvPr/>
        </p:nvSpPr>
        <p:spPr>
          <a:xfrm>
            <a:off x="5700447" y="115854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2D9A75D-7E7A-4A06-AF39-1E026C9CEE61}"/>
              </a:ext>
            </a:extLst>
          </p:cNvPr>
          <p:cNvSpPr/>
          <p:nvPr/>
        </p:nvSpPr>
        <p:spPr>
          <a:xfrm>
            <a:off x="7329078" y="0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46"/>
          <p:cNvSpPr/>
          <p:nvPr/>
        </p:nvSpPr>
        <p:spPr>
          <a:xfrm>
            <a:off x="3575528" y="758701"/>
            <a:ext cx="4135467" cy="749699"/>
          </a:xfrm>
          <a:prstGeom prst="homePlate">
            <a:avLst>
              <a:gd name="adj" fmla="val 35440"/>
            </a:avLst>
          </a:pr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47" name="Shape 251"/>
          <p:cNvSpPr/>
          <p:nvPr/>
        </p:nvSpPr>
        <p:spPr>
          <a:xfrm rot="10800000" flipH="1">
            <a:off x="2898482" y="485323"/>
            <a:ext cx="888717" cy="1407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46" name="Shape 256"/>
          <p:cNvSpPr/>
          <p:nvPr/>
        </p:nvSpPr>
        <p:spPr>
          <a:xfrm rot="10800000">
            <a:off x="2021433" y="296046"/>
            <a:ext cx="877499" cy="4059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59031" y="3738863"/>
            <a:ext cx="2718300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3" y="3003935"/>
            <a:ext cx="2718297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9" name="Shape 260"/>
          <p:cNvSpPr txBox="1"/>
          <p:nvPr/>
        </p:nvSpPr>
        <p:spPr>
          <a:xfrm>
            <a:off x="4531749" y="95234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Company Introduction</a:t>
            </a:r>
            <a:endParaRPr lang="en" sz="10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57" name="Shape 258"/>
          <p:cNvSpPr txBox="1"/>
          <p:nvPr/>
        </p:nvSpPr>
        <p:spPr>
          <a:xfrm>
            <a:off x="3860904" y="91878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58" name="Shape 259"/>
          <p:cNvCxnSpPr/>
          <p:nvPr/>
        </p:nvCxnSpPr>
        <p:spPr>
          <a:xfrm>
            <a:off x="4457603" y="9332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 rot="10800000" flipH="1">
            <a:off x="2892403" y="2054847"/>
            <a:ext cx="888717" cy="23252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014">
            <a:off x="2940853" y="167056"/>
            <a:ext cx="946632" cy="468623"/>
          </a:xfrm>
          <a:prstGeom prst="rect">
            <a:avLst/>
          </a:prstGeom>
        </p:spPr>
      </p:pic>
      <p:sp>
        <p:nvSpPr>
          <p:cNvPr id="256" name="Shape 256"/>
          <p:cNvSpPr/>
          <p:nvPr/>
        </p:nvSpPr>
        <p:spPr>
          <a:xfrm rot="10800000">
            <a:off x="2021432" y="2184399"/>
            <a:ext cx="877499" cy="21708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759029" y="2258773"/>
            <a:ext cx="2718299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89220" y="1508917"/>
            <a:ext cx="4288109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98296" y="1312391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892403" y="2131252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9" y="3752040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1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80" y="2127157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6" y="1314439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31749" y="1667626"/>
            <a:ext cx="1529091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Challenges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78949" y="2391976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60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Shape 264"/>
          <p:cNvSpPr txBox="1"/>
          <p:nvPr/>
        </p:nvSpPr>
        <p:spPr>
          <a:xfrm>
            <a:off x="3878949" y="31510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3878949" y="38816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4531757" y="3826146"/>
            <a:ext cx="1668810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Build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or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Buy CPQ?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434">
            <a:off x="1717708" y="180215"/>
            <a:ext cx="1222179" cy="467828"/>
          </a:xfrm>
          <a:prstGeom prst="rect">
            <a:avLst/>
          </a:prstGeom>
        </p:spPr>
      </p:pic>
      <p:sp>
        <p:nvSpPr>
          <p:cNvPr id="257" name="Shape 257"/>
          <p:cNvSpPr/>
          <p:nvPr/>
        </p:nvSpPr>
        <p:spPr>
          <a:xfrm>
            <a:off x="1985551" y="473243"/>
            <a:ext cx="477599" cy="4230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Shape 261"/>
          <p:cNvSpPr txBox="1"/>
          <p:nvPr/>
        </p:nvSpPr>
        <p:spPr>
          <a:xfrm>
            <a:off x="3854895" y="16785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3780747" y="758701"/>
            <a:ext cx="75493" cy="37297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828001"/>
            <a:ext cx="357663" cy="35766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p:pic>
        <p:nvPicPr>
          <p:cNvPr id="44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263"/>
          <p:cNvSpPr txBox="1"/>
          <p:nvPr/>
        </p:nvSpPr>
        <p:spPr>
          <a:xfrm>
            <a:off x="4531759" y="2409500"/>
            <a:ext cx="1668808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Previous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Sales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and Ordering System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sp>
        <p:nvSpPr>
          <p:cNvPr id="49" name="Shape 266"/>
          <p:cNvSpPr txBox="1"/>
          <p:nvPr/>
        </p:nvSpPr>
        <p:spPr>
          <a:xfrm>
            <a:off x="4531760" y="3094313"/>
            <a:ext cx="1753131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FPX CPQ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9" y="1609182"/>
            <a:ext cx="377043" cy="377043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6" y="2390909"/>
            <a:ext cx="421928" cy="42192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9" y="3955399"/>
            <a:ext cx="399817" cy="39981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1" y="3177431"/>
            <a:ext cx="394952" cy="3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5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0.13559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6.17284E-7 L 0.13681 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dirty="0"/>
              <a:t>Challenge</a:t>
            </a:r>
            <a:endParaRPr lang="en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48" y="493909"/>
            <a:ext cx="627400" cy="1078864"/>
          </a:xfrm>
          <a:prstGeom prst="rect">
            <a:avLst/>
          </a:prstGeom>
        </p:spPr>
      </p:pic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19"/>
          <p:cNvSpPr txBox="1"/>
          <p:nvPr/>
        </p:nvSpPr>
        <p:spPr>
          <a:xfrm>
            <a:off x="776089" y="1886867"/>
            <a:ext cx="7157471" cy="25533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Large number of parts and innumerable configurations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Large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variety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of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pricing</a:t>
            </a:r>
            <a:endParaRPr lang="en-US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Complex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network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sites</a:t>
            </a:r>
            <a:endParaRPr lang="tr-TR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tr-TR" sz="11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  <a:endParaRPr lang="en" sz="11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grpSp>
        <p:nvGrpSpPr>
          <p:cNvPr id="36" name="Shape 592"/>
          <p:cNvGrpSpPr/>
          <p:nvPr/>
        </p:nvGrpSpPr>
        <p:grpSpPr>
          <a:xfrm rot="5400000">
            <a:off x="6504733" y="2330100"/>
            <a:ext cx="1632651" cy="1666865"/>
            <a:chOff x="3951850" y="2985350"/>
            <a:chExt cx="407950" cy="416500"/>
          </a:xfrm>
          <a:effectLst/>
        </p:grpSpPr>
        <p:sp>
          <p:nvSpPr>
            <p:cNvPr id="37" name="Shape 59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Shape 59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Shape 59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Shape 59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8" y="844819"/>
            <a:ext cx="377043" cy="3770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0964" y="-11754"/>
            <a:ext cx="183096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9B0D8546-C28D-4047-90C0-899FFBBD46DB}"/>
              </a:ext>
            </a:extLst>
          </p:cNvPr>
          <p:cNvSpPr txBox="1"/>
          <p:nvPr/>
        </p:nvSpPr>
        <p:spPr>
          <a:xfrm>
            <a:off x="5700447" y="115854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BC5C3C71-4940-4081-B162-BAF5BA96C8B6}"/>
              </a:ext>
            </a:extLst>
          </p:cNvPr>
          <p:cNvSpPr/>
          <p:nvPr/>
        </p:nvSpPr>
        <p:spPr>
          <a:xfrm>
            <a:off x="7313036" y="468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</p:spTree>
    <p:extLst>
      <p:ext uri="{BB962C8B-B14F-4D97-AF65-F5344CB8AC3E}">
        <p14:creationId xmlns:p14="http://schemas.microsoft.com/office/powerpoint/2010/main" val="2969548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46"/>
          <p:cNvSpPr/>
          <p:nvPr/>
        </p:nvSpPr>
        <p:spPr>
          <a:xfrm>
            <a:off x="2042381" y="758701"/>
            <a:ext cx="4440523" cy="749699"/>
          </a:xfrm>
          <a:prstGeom prst="homePlate">
            <a:avLst>
              <a:gd name="adj" fmla="val 35440"/>
            </a:avLst>
          </a:pr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47" name="Shape 251"/>
          <p:cNvSpPr/>
          <p:nvPr/>
        </p:nvSpPr>
        <p:spPr>
          <a:xfrm rot="10800000" flipH="1">
            <a:off x="2898482" y="485323"/>
            <a:ext cx="888717" cy="1407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49" name="Shape 256"/>
          <p:cNvSpPr/>
          <p:nvPr/>
        </p:nvSpPr>
        <p:spPr>
          <a:xfrm rot="10800000">
            <a:off x="2021433" y="296046"/>
            <a:ext cx="877499" cy="4059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1D77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59031" y="3738863"/>
            <a:ext cx="2718300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759033" y="3003935"/>
            <a:ext cx="2718297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9" name="Shape 260"/>
          <p:cNvSpPr txBox="1"/>
          <p:nvPr/>
        </p:nvSpPr>
        <p:spPr>
          <a:xfrm>
            <a:off x="4531749" y="95234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Company Introduction</a:t>
            </a:r>
            <a:endParaRPr lang="en" sz="10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57" name="Shape 258"/>
          <p:cNvSpPr txBox="1"/>
          <p:nvPr/>
        </p:nvSpPr>
        <p:spPr>
          <a:xfrm>
            <a:off x="3860904" y="91878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58" name="Shape 259"/>
          <p:cNvCxnSpPr/>
          <p:nvPr/>
        </p:nvCxnSpPr>
        <p:spPr>
          <a:xfrm>
            <a:off x="4457603" y="9332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 rot="10800000" flipH="1">
            <a:off x="2892403" y="1608785"/>
            <a:ext cx="888717" cy="27713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014">
            <a:off x="2940853" y="167056"/>
            <a:ext cx="946632" cy="468623"/>
          </a:xfrm>
          <a:prstGeom prst="rect">
            <a:avLst/>
          </a:prstGeom>
        </p:spPr>
      </p:pic>
      <p:sp>
        <p:nvSpPr>
          <p:cNvPr id="256" name="Shape 256"/>
          <p:cNvSpPr/>
          <p:nvPr/>
        </p:nvSpPr>
        <p:spPr>
          <a:xfrm rot="10800000">
            <a:off x="2021432" y="1678499"/>
            <a:ext cx="877499" cy="267671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2463149" y="2258773"/>
            <a:ext cx="4014179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59031" y="1508917"/>
            <a:ext cx="3879568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98296" y="1312391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892403" y="2131252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9" y="3752040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1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80" y="2127157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6" y="1314439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31749" y="1667626"/>
            <a:ext cx="1548210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Challenges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78949" y="2391976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60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4531759" y="2409500"/>
            <a:ext cx="1548200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endParaRPr lang="en" sz="10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78949" y="31510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3878949" y="38816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4531757" y="3826146"/>
            <a:ext cx="1668810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Build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or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Buy CPQ?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434">
            <a:off x="1717708" y="180215"/>
            <a:ext cx="1222179" cy="467828"/>
          </a:xfrm>
          <a:prstGeom prst="rect">
            <a:avLst/>
          </a:prstGeom>
        </p:spPr>
      </p:pic>
      <p:sp>
        <p:nvSpPr>
          <p:cNvPr id="257" name="Shape 257"/>
          <p:cNvSpPr/>
          <p:nvPr/>
        </p:nvSpPr>
        <p:spPr>
          <a:xfrm>
            <a:off x="1985551" y="473243"/>
            <a:ext cx="477599" cy="4230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Shape 261"/>
          <p:cNvSpPr txBox="1"/>
          <p:nvPr/>
        </p:nvSpPr>
        <p:spPr>
          <a:xfrm>
            <a:off x="3854895" y="16785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3780747" y="758701"/>
            <a:ext cx="75493" cy="37297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45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263"/>
          <p:cNvSpPr txBox="1"/>
          <p:nvPr/>
        </p:nvSpPr>
        <p:spPr>
          <a:xfrm>
            <a:off x="4531759" y="2409500"/>
            <a:ext cx="1668808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Previous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Sales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and Ordering System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sp>
        <p:nvSpPr>
          <p:cNvPr id="52" name="Shape 266"/>
          <p:cNvSpPr txBox="1"/>
          <p:nvPr/>
        </p:nvSpPr>
        <p:spPr>
          <a:xfrm>
            <a:off x="4531760" y="3094313"/>
            <a:ext cx="1753131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FPX CPQ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46" name="Shape 260"/>
          <p:cNvSpPr txBox="1"/>
          <p:nvPr/>
        </p:nvSpPr>
        <p:spPr>
          <a:xfrm>
            <a:off x="6382069" y="917709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</a:t>
            </a:r>
          </a:p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Hissedarlar 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828001"/>
            <a:ext cx="357663" cy="35766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9" y="1609182"/>
            <a:ext cx="377043" cy="37704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6" y="2390909"/>
            <a:ext cx="421928" cy="4219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1" y="3177431"/>
            <a:ext cx="394952" cy="39495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9" y="3955399"/>
            <a:ext cx="399817" cy="3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4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6.17284E-7 L -0.1276 6.1728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2639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648" y="493909"/>
            <a:ext cx="627400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dirty="0"/>
              <a:t>Previous</a:t>
            </a:r>
            <a:br>
              <a:rPr lang="tr-TR" dirty="0"/>
            </a:br>
            <a:r>
              <a:rPr lang="tr-TR" dirty="0"/>
              <a:t>System</a:t>
            </a:r>
            <a:endParaRPr lang="en" dirty="0"/>
          </a:p>
        </p:txBody>
      </p:sp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Previous Sales and Ordering System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 Introduction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30963" y="-11756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92889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38" name="Picture 1">
            <a:extLst>
              <a:ext uri="{FF2B5EF4-FFF2-40B4-BE49-F238E27FC236}">
                <a16:creationId xmlns:a16="http://schemas.microsoft.com/office/drawing/2014/main" id="{E4CB781C-1E4C-4451-AB67-0E5FBC77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9" y="874110"/>
            <a:ext cx="336152" cy="336152"/>
          </a:xfrm>
          <a:prstGeom prst="rect">
            <a:avLst/>
          </a:prstGeom>
        </p:spPr>
      </p:pic>
      <p:sp>
        <p:nvSpPr>
          <p:cNvPr id="39" name="Shape 119">
            <a:extLst>
              <a:ext uri="{FF2B5EF4-FFF2-40B4-BE49-F238E27FC236}">
                <a16:creationId xmlns:a16="http://schemas.microsoft.com/office/drawing/2014/main" id="{3FCA3E73-7B3C-437D-8704-89D05ED29C18}"/>
              </a:ext>
            </a:extLst>
          </p:cNvPr>
          <p:cNvSpPr txBox="1"/>
          <p:nvPr/>
        </p:nvSpPr>
        <p:spPr>
          <a:xfrm>
            <a:off x="776089" y="1886867"/>
            <a:ext cx="7157471" cy="2553333"/>
          </a:xfrm>
          <a:prstGeom prst="rect">
            <a:avLst/>
          </a:prstGeom>
          <a:noFill/>
          <a:ln>
            <a:noFill/>
          </a:ln>
          <a:effectLst/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Individual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spreadsheet</a:t>
            </a:r>
            <a:endParaRPr lang="en-US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No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centralized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repository</a:t>
            </a:r>
            <a:endParaRPr lang="en-US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Long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time CPQ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process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,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quoting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errors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and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corrections</a:t>
            </a:r>
            <a:endParaRPr lang="tr-TR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tr-TR" sz="11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 </a:t>
            </a:r>
            <a:endParaRPr lang="en" sz="11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2734ECA-9A2F-4BD5-B3B5-39EFB80C1255}"/>
              </a:ext>
            </a:extLst>
          </p:cNvPr>
          <p:cNvSpPr txBox="1"/>
          <p:nvPr/>
        </p:nvSpPr>
        <p:spPr>
          <a:xfrm>
            <a:off x="5700447" y="115854"/>
            <a:ext cx="1415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FPX CPQ?</a:t>
            </a:r>
            <a:endParaRPr lang="en-US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74736059-5542-4740-8AAD-CB222CA4ED26}"/>
              </a:ext>
            </a:extLst>
          </p:cNvPr>
          <p:cNvSpPr/>
          <p:nvPr/>
        </p:nvSpPr>
        <p:spPr>
          <a:xfrm>
            <a:off x="7329078" y="-11756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</p:spTree>
    <p:extLst>
      <p:ext uri="{BB962C8B-B14F-4D97-AF65-F5344CB8AC3E}">
        <p14:creationId xmlns:p14="http://schemas.microsoft.com/office/powerpoint/2010/main" val="222725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246"/>
          <p:cNvSpPr/>
          <p:nvPr/>
        </p:nvSpPr>
        <p:spPr>
          <a:xfrm>
            <a:off x="2042381" y="758701"/>
            <a:ext cx="4440523" cy="749699"/>
          </a:xfrm>
          <a:prstGeom prst="homePlate">
            <a:avLst>
              <a:gd name="adj" fmla="val 35440"/>
            </a:avLst>
          </a:pr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2" name="Shape 251"/>
          <p:cNvSpPr/>
          <p:nvPr/>
        </p:nvSpPr>
        <p:spPr>
          <a:xfrm rot="10800000" flipH="1">
            <a:off x="2898482" y="485323"/>
            <a:ext cx="888717" cy="1407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18637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54" name="Shape 256"/>
          <p:cNvSpPr/>
          <p:nvPr/>
        </p:nvSpPr>
        <p:spPr>
          <a:xfrm rot="10800000">
            <a:off x="2021433" y="296046"/>
            <a:ext cx="877499" cy="40591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1D779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759031" y="3738863"/>
            <a:ext cx="2718300" cy="749699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406318" y="3003935"/>
            <a:ext cx="4071012" cy="749699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59" name="Shape 260"/>
          <p:cNvSpPr txBox="1"/>
          <p:nvPr/>
        </p:nvSpPr>
        <p:spPr>
          <a:xfrm>
            <a:off x="4531749" y="952343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Company Introduction</a:t>
            </a:r>
            <a:endParaRPr lang="en" sz="1000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57" name="Shape 258"/>
          <p:cNvSpPr txBox="1"/>
          <p:nvPr/>
        </p:nvSpPr>
        <p:spPr>
          <a:xfrm>
            <a:off x="3860904" y="91878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58" name="Shape 259"/>
          <p:cNvCxnSpPr/>
          <p:nvPr/>
        </p:nvCxnSpPr>
        <p:spPr>
          <a:xfrm>
            <a:off x="4457603" y="9332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Shape 251"/>
          <p:cNvSpPr/>
          <p:nvPr/>
        </p:nvSpPr>
        <p:spPr>
          <a:xfrm rot="10800000" flipH="1">
            <a:off x="2892403" y="1732111"/>
            <a:ext cx="888717" cy="26480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014">
            <a:off x="2940853" y="167056"/>
            <a:ext cx="946632" cy="468623"/>
          </a:xfrm>
          <a:prstGeom prst="rect">
            <a:avLst/>
          </a:prstGeom>
        </p:spPr>
      </p:pic>
      <p:sp>
        <p:nvSpPr>
          <p:cNvPr id="256" name="Shape 256"/>
          <p:cNvSpPr/>
          <p:nvPr/>
        </p:nvSpPr>
        <p:spPr>
          <a:xfrm rot="10800000">
            <a:off x="2021432" y="1963775"/>
            <a:ext cx="877499" cy="23914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501042" y="2258773"/>
            <a:ext cx="4137559" cy="749699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3759033" y="1508917"/>
            <a:ext cx="2718297" cy="749699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indent="-69849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2898296" y="1312391"/>
            <a:ext cx="882600" cy="953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2892403" y="2131252"/>
            <a:ext cx="888600" cy="880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 rot="10800000" flipH="1">
            <a:off x="2894449" y="3752040"/>
            <a:ext cx="886500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 rot="10800000">
            <a:off x="2022737" y="3747891"/>
            <a:ext cx="878099" cy="941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 flipH="1">
            <a:off x="2018280" y="2127157"/>
            <a:ext cx="882899" cy="875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 flipH="1">
            <a:off x="2016086" y="1314439"/>
            <a:ext cx="886799" cy="939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4475988" y="1682588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31749" y="1667626"/>
            <a:ext cx="1548210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Challenges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3878949" y="2391976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2" name="Shape 262"/>
          <p:cNvCxnSpPr/>
          <p:nvPr/>
        </p:nvCxnSpPr>
        <p:spPr>
          <a:xfrm>
            <a:off x="4475987" y="2420360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 txBox="1"/>
          <p:nvPr/>
        </p:nvSpPr>
        <p:spPr>
          <a:xfrm>
            <a:off x="4531759" y="2409500"/>
            <a:ext cx="1548200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endParaRPr lang="en" sz="10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3878949" y="31510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5" name="Shape 265"/>
          <p:cNvCxnSpPr/>
          <p:nvPr/>
        </p:nvCxnSpPr>
        <p:spPr>
          <a:xfrm>
            <a:off x="4475988" y="317938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Shape 266"/>
          <p:cNvSpPr txBox="1"/>
          <p:nvPr/>
        </p:nvSpPr>
        <p:spPr>
          <a:xfrm>
            <a:off x="4531760" y="3094313"/>
            <a:ext cx="1767729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FPX CPQ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878949" y="3881601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4475985" y="3909977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0434">
            <a:off x="1717708" y="180215"/>
            <a:ext cx="1222179" cy="467828"/>
          </a:xfrm>
          <a:prstGeom prst="rect">
            <a:avLst/>
          </a:prstGeom>
        </p:spPr>
      </p:pic>
      <p:sp>
        <p:nvSpPr>
          <p:cNvPr id="257" name="Shape 257"/>
          <p:cNvSpPr/>
          <p:nvPr/>
        </p:nvSpPr>
        <p:spPr>
          <a:xfrm>
            <a:off x="1985551" y="473243"/>
            <a:ext cx="477599" cy="42307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sp>
        <p:nvSpPr>
          <p:cNvPr id="60" name="Shape 261"/>
          <p:cNvSpPr txBox="1"/>
          <p:nvPr/>
        </p:nvSpPr>
        <p:spPr>
          <a:xfrm>
            <a:off x="3854895" y="1678500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tr-TR" sz="24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lang="en" sz="24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3780747" y="758701"/>
            <a:ext cx="75493" cy="37297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828001"/>
            <a:ext cx="357663" cy="35766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p:sp>
        <p:nvSpPr>
          <p:cNvPr id="42" name="Shape 260"/>
          <p:cNvSpPr txBox="1"/>
          <p:nvPr/>
        </p:nvSpPr>
        <p:spPr>
          <a:xfrm>
            <a:off x="6368721" y="917709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 Proje İçeriği</a:t>
            </a:r>
            <a:endParaRPr lang="en" sz="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3" name="Shape 260"/>
          <p:cNvSpPr txBox="1"/>
          <p:nvPr/>
        </p:nvSpPr>
        <p:spPr>
          <a:xfrm>
            <a:off x="6368721" y="1661631"/>
            <a:ext cx="1454699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/>
            <a:r>
              <a:rPr lang="tr-TR" sz="800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Şirketin Kısa Tanıtımı Proje İçeriği</a:t>
            </a:r>
            <a:endParaRPr lang="en" sz="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46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263"/>
          <p:cNvSpPr txBox="1"/>
          <p:nvPr/>
        </p:nvSpPr>
        <p:spPr>
          <a:xfrm>
            <a:off x="4531759" y="2409500"/>
            <a:ext cx="1668808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Previous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Sales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sym typeface="Nixie One"/>
              </a:rPr>
              <a:t> and Ordering System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sym typeface="Nixie One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11" y="3177431"/>
            <a:ext cx="394952" cy="394952"/>
          </a:xfrm>
          <a:prstGeom prst="rect">
            <a:avLst/>
          </a:prstGeom>
        </p:spPr>
      </p:pic>
      <p:sp>
        <p:nvSpPr>
          <p:cNvPr id="47" name="Shape 269"/>
          <p:cNvSpPr txBox="1"/>
          <p:nvPr/>
        </p:nvSpPr>
        <p:spPr>
          <a:xfrm>
            <a:off x="4531757" y="3826146"/>
            <a:ext cx="1668810" cy="5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lnSpc>
                <a:spcPct val="83333"/>
              </a:lnSpc>
              <a:buSzPct val="25000"/>
            </a:pP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Build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</a:t>
            </a:r>
            <a:r>
              <a:rPr lang="tr-TR" sz="1200" dirty="0" err="1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or</a:t>
            </a:r>
            <a:r>
              <a:rPr lang="tr-TR" sz="1200" dirty="0">
                <a:solidFill>
                  <a:schemeClr val="lt1"/>
                </a:solidFill>
                <a:latin typeface="Roboto Slab" panose="020B0604020202020204" charset="0"/>
                <a:ea typeface="Roboto Slab" panose="020B0604020202020204" charset="0"/>
                <a:cs typeface="Nixie One"/>
                <a:sym typeface="Nixie One"/>
              </a:rPr>
              <a:t> Buy CPQ?</a:t>
            </a:r>
            <a:endParaRPr lang="en" sz="1200" dirty="0">
              <a:solidFill>
                <a:schemeClr val="lt1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09" y="3955399"/>
            <a:ext cx="399817" cy="39981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9" y="1609182"/>
            <a:ext cx="377043" cy="37704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16" y="2390909"/>
            <a:ext cx="421928" cy="4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12743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7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7 L 0.12813 -1.2345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81" y="493909"/>
            <a:ext cx="1848467" cy="10788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9" y="493909"/>
            <a:ext cx="627400" cy="1078864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6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tr-TR" dirty="0"/>
              <a:t>CPQ </a:t>
            </a:r>
            <a:br>
              <a:rPr lang="tr-TR" dirty="0"/>
            </a:br>
            <a:r>
              <a:rPr lang="tr-TR" dirty="0" err="1"/>
              <a:t>OnDemand</a:t>
            </a:r>
            <a:br>
              <a:rPr lang="tr-TR" dirty="0"/>
            </a:br>
            <a:endParaRPr lang="en" sz="1400" dirty="0"/>
          </a:p>
        </p:txBody>
      </p:sp>
      <p:pic>
        <p:nvPicPr>
          <p:cNvPr id="28" name="Picture 6" descr="odtü png ile ilgili görsel sonuc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2" t="32027" r="10142" b="31571"/>
          <a:stretch/>
        </p:blipFill>
        <p:spPr bwMode="auto">
          <a:xfrm>
            <a:off x="6989886" y="4795062"/>
            <a:ext cx="2113477" cy="3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" y="833433"/>
            <a:ext cx="399816" cy="399816"/>
          </a:xfrm>
          <a:prstGeom prst="rect">
            <a:avLst/>
          </a:prstGeom>
        </p:spPr>
      </p:pic>
      <p:sp>
        <p:nvSpPr>
          <p:cNvPr id="17" name="Shape 119"/>
          <p:cNvSpPr txBox="1"/>
          <p:nvPr/>
        </p:nvSpPr>
        <p:spPr>
          <a:xfrm>
            <a:off x="777809" y="1607460"/>
            <a:ext cx="8109459" cy="2553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Cloud-based CPQ software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Salesforce lead management and forecasting software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Fujitsu’s ERP system</a:t>
            </a:r>
            <a:endParaRPr lang="tr-TR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Other</a:t>
            </a:r>
            <a:r>
              <a:rPr lang="tr-TR" sz="1800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800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</a:rPr>
              <a:t>advantages</a:t>
            </a:r>
            <a:endParaRPr lang="en-US" sz="18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5">
              <a:spcBef>
                <a:spcPts val="600"/>
              </a:spcBef>
            </a:pPr>
            <a:endParaRPr lang="tr-TR" sz="1100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Nixie One"/>
              <a:sym typeface="Nixie One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0"/>
            <a:ext cx="9144000" cy="5173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321059" y="-11754"/>
            <a:ext cx="182294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Build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Buy CPQ?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" y="-11755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Company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Introduction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30963" y="-11756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Challenges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61927" y="-11754"/>
            <a:ext cx="1830963" cy="529131"/>
          </a:xfrm>
          <a:prstGeom prst="rect">
            <a:avLst/>
          </a:prstGeom>
          <a:noFill/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Previous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Sales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and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Ordering</a:t>
            </a:r>
            <a:r>
              <a:rPr lang="tr-TR" sz="1000" dirty="0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tr-TR" sz="1000" dirty="0" err="1">
                <a:solidFill>
                  <a:srgbClr val="94BF6E"/>
                </a:solidFill>
                <a:latin typeface="Roboto Slab" panose="020B0604020202020204" charset="0"/>
                <a:ea typeface="Roboto Slab" panose="020B0604020202020204" charset="0"/>
              </a:rPr>
              <a:t>System</a:t>
            </a:r>
            <a:endParaRPr lang="tr-TR" sz="1000" dirty="0">
              <a:solidFill>
                <a:srgbClr val="94BF6E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10025" y="1594"/>
            <a:ext cx="1830963" cy="529131"/>
          </a:xfrm>
          <a:prstGeom prst="rect">
            <a:avLst/>
          </a:prstGeom>
          <a:solidFill>
            <a:srgbClr val="94BF6E"/>
          </a:solidFill>
          <a:ln w="38100">
            <a:solidFill>
              <a:srgbClr val="94BF6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Why</a:t>
            </a:r>
            <a:r>
              <a:rPr lang="tr-T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</a:rPr>
              <a:t> FPX CPQ?</a:t>
            </a:r>
          </a:p>
        </p:txBody>
      </p:sp>
    </p:spTree>
    <p:extLst>
      <p:ext uri="{BB962C8B-B14F-4D97-AF65-F5344CB8AC3E}">
        <p14:creationId xmlns:p14="http://schemas.microsoft.com/office/powerpoint/2010/main" val="5969886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551</Words>
  <Application>Microsoft Office PowerPoint</Application>
  <PresentationFormat>On-screen Show (16:9)</PresentationFormat>
  <Paragraphs>184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Slab</vt:lpstr>
      <vt:lpstr>Wingdings</vt:lpstr>
      <vt:lpstr>Nixie One</vt:lpstr>
      <vt:lpstr>Arial</vt:lpstr>
      <vt:lpstr>Warwick template</vt:lpstr>
      <vt:lpstr>Fujitsu Selects a SaaS Solution to Simplify the Sales Process</vt:lpstr>
      <vt:lpstr>PowerPoint Presentation</vt:lpstr>
      <vt:lpstr>Company</vt:lpstr>
      <vt:lpstr>PowerPoint Presentation</vt:lpstr>
      <vt:lpstr>Challenge</vt:lpstr>
      <vt:lpstr>PowerPoint Presentation</vt:lpstr>
      <vt:lpstr>Previous System</vt:lpstr>
      <vt:lpstr>PowerPoint Presentation</vt:lpstr>
      <vt:lpstr>CPQ  OnDemand </vt:lpstr>
      <vt:lpstr>Impacts of CPQ  OnDemand </vt:lpstr>
      <vt:lpstr>PowerPoint Presentation</vt:lpstr>
      <vt:lpstr>Build or Buy CPQ </vt:lpstr>
      <vt:lpstr>PowerPoint Presentation</vt:lpstr>
      <vt:lpstr> CPQ in Turkey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RÜSTEM OZAN ÖZDEMİR</dc:creator>
  <cp:lastModifiedBy>Ozan Özdemir</cp:lastModifiedBy>
  <cp:revision>571</cp:revision>
  <dcterms:modified xsi:type="dcterms:W3CDTF">2021-12-29T07:28:49Z</dcterms:modified>
</cp:coreProperties>
</file>