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1" r:id="rId3"/>
    <p:sldId id="1011" r:id="rId4"/>
    <p:sldId id="1012" r:id="rId5"/>
    <p:sldId id="1006" r:id="rId6"/>
    <p:sldId id="1008" r:id="rId7"/>
    <p:sldId id="1009" r:id="rId8"/>
    <p:sldId id="1010" r:id="rId9"/>
    <p:sldId id="1002" r:id="rId10"/>
    <p:sldId id="1007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6444" autoAdjust="0"/>
  </p:normalViewPr>
  <p:slideViewPr>
    <p:cSldViewPr>
      <p:cViewPr varScale="1">
        <p:scale>
          <a:sx n="57" d="100"/>
          <a:sy n="57" d="100"/>
        </p:scale>
        <p:origin x="130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EEEA-AE7D-47FC-BE32-48CAFEBA964E}" type="datetime1">
              <a:rPr lang="tr-TR" smtClean="0"/>
              <a:t>28.09.2016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EE081-523A-4C75-8D2F-11CCBD252A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160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EF3A59-5A1A-41D1-B062-A0B57B312156}" type="datetime1">
              <a:rPr lang="tr-TR" smtClean="0"/>
              <a:t>28.09.2016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B8C437B-CEE0-4262-B751-DAD8E2FEB9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6263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BABF68D-1C39-4C7F-B7D5-88F5D646D220}" type="datetime1">
              <a:rPr lang="tr-TR" smtClean="0"/>
              <a:t>28.09.2016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C437B-CEE0-4262-B751-DAD8E2FEB9A8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18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8C437B-CEE0-4262-B751-DAD8E2FEB9A8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6040F0A-FD64-4611-8FD0-936F7E26BAEF}" type="datetime1">
              <a:rPr lang="tr-TR" smtClean="0"/>
              <a:t>28.09.2016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59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0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73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96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509021"/>
            <a:ext cx="9144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tr-TR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488668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Prof.Dr. Ercan ÖZTEMEL, </a:t>
            </a:r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23528" y="1124744"/>
            <a:ext cx="8352928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tr-TR" sz="3200" b="1" dirty="0" smtClean="0">
              <a:solidFill>
                <a:srgbClr val="800000"/>
              </a:solidFill>
              <a:latin typeface="+mj-lt"/>
              <a:ea typeface="MS PGothic" pitchFamily="34" charset="-128"/>
              <a:cs typeface="ＭＳ Ｐゴシック" pitchFamily="-106" charset="-128"/>
            </a:endParaRPr>
          </a:p>
          <a:p>
            <a:pPr algn="ctr"/>
            <a:r>
              <a:rPr lang="tr-TR" sz="3200" b="1" dirty="0" smtClean="0">
                <a:solidFill>
                  <a:srgbClr val="800000"/>
                </a:solidFill>
                <a:latin typeface="+mj-lt"/>
                <a:ea typeface="MS PGothic" pitchFamily="34" charset="-128"/>
                <a:cs typeface="ＭＳ Ｐゴシック" pitchFamily="-106" charset="-128"/>
              </a:rPr>
              <a:t>BUSINESS INTELLIGENCE</a:t>
            </a:r>
          </a:p>
          <a:p>
            <a:pPr algn="ctr"/>
            <a:endParaRPr lang="tr-TR" sz="3200" b="1" dirty="0" smtClean="0">
              <a:solidFill>
                <a:srgbClr val="800000"/>
              </a:solidFill>
              <a:latin typeface="+mj-lt"/>
              <a:ea typeface="MS PGothic" pitchFamily="34" charset="-128"/>
            </a:endParaRPr>
          </a:p>
          <a:p>
            <a:pPr algn="ctr"/>
            <a:r>
              <a:rPr lang="tr-TR" sz="3200" b="1" dirty="0" smtClean="0">
                <a:solidFill>
                  <a:srgbClr val="800000"/>
                </a:solidFill>
                <a:latin typeface="+mj-lt"/>
                <a:ea typeface="MS PGothic" pitchFamily="34" charset="-128"/>
              </a:rPr>
              <a:t>(COURSE OUTLINE)</a:t>
            </a:r>
            <a:endParaRPr lang="tr-TR" sz="3200" b="1" dirty="0" smtClean="0">
              <a:solidFill>
                <a:srgbClr val="800000"/>
              </a:solidFill>
              <a:latin typeface="+mj-lt"/>
              <a:ea typeface="MS PGothic" pitchFamily="34" charset="-128"/>
            </a:endParaRPr>
          </a:p>
          <a:p>
            <a:pPr algn="ctr"/>
            <a:endParaRPr lang="tr-TR" sz="3200" b="1" dirty="0">
              <a:solidFill>
                <a:srgbClr val="800000"/>
              </a:solidFill>
              <a:latin typeface="+mj-lt"/>
              <a:ea typeface="MS PGothic" pitchFamily="34" charset="-128"/>
            </a:endParaRPr>
          </a:p>
          <a:p>
            <a:pPr algn="ctr"/>
            <a:r>
              <a:rPr lang="tr-TR" sz="3200" b="1" dirty="0" smtClean="0">
                <a:solidFill>
                  <a:srgbClr val="800000"/>
                </a:solidFill>
                <a:latin typeface="+mj-lt"/>
                <a:ea typeface="MS PGothic" pitchFamily="34" charset="-128"/>
              </a:rPr>
              <a:t>Prof. Dr. Ercan Oztemel</a:t>
            </a:r>
            <a:endParaRPr lang="tr-TR" sz="2000" b="1" dirty="0" smtClean="0"/>
          </a:p>
          <a:p>
            <a:pPr algn="ctr"/>
            <a:endParaRPr lang="tr-T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Projects</a:t>
            </a:r>
            <a:endParaRPr lang="tr-T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916832"/>
            <a:ext cx="8209483" cy="2333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2400" b="1" dirty="0" err="1" smtClean="0"/>
              <a:t>Each</a:t>
            </a:r>
            <a:r>
              <a:rPr lang="tr-TR" altLang="tr-TR" sz="2400" b="1" dirty="0" smtClean="0"/>
              <a:t> </a:t>
            </a:r>
            <a:r>
              <a:rPr lang="tr-TR" altLang="tr-TR" sz="2400" b="1" dirty="0" err="1" smtClean="0"/>
              <a:t>Student</a:t>
            </a:r>
            <a:r>
              <a:rPr lang="tr-TR" altLang="tr-TR" sz="2400" b="1" dirty="0" smtClean="0"/>
              <a:t> is </a:t>
            </a:r>
            <a:r>
              <a:rPr lang="tr-TR" altLang="tr-TR" sz="2400" b="1" dirty="0" err="1" smtClean="0"/>
              <a:t>going</a:t>
            </a:r>
            <a:r>
              <a:rPr lang="tr-TR" altLang="tr-TR" sz="2400" b="1" dirty="0" smtClean="0"/>
              <a:t> to </a:t>
            </a:r>
            <a:r>
              <a:rPr lang="tr-TR" altLang="tr-TR" sz="2400" b="1" dirty="0" err="1" smtClean="0"/>
              <a:t>prepare</a:t>
            </a:r>
            <a:r>
              <a:rPr lang="tr-TR" altLang="tr-TR" sz="2400" b="1" dirty="0" smtClean="0"/>
              <a:t> a Project.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2400" b="1" dirty="0" err="1" smtClean="0"/>
              <a:t>The</a:t>
            </a:r>
            <a:r>
              <a:rPr lang="tr-TR" altLang="tr-TR" sz="2400" b="1" dirty="0" smtClean="0"/>
              <a:t> </a:t>
            </a:r>
            <a:r>
              <a:rPr lang="tr-TR" altLang="tr-TR" sz="2400" b="1" dirty="0" err="1" smtClean="0"/>
              <a:t>topics</a:t>
            </a:r>
            <a:r>
              <a:rPr lang="tr-TR" altLang="tr-TR" sz="2400" b="1" dirty="0" smtClean="0"/>
              <a:t> </a:t>
            </a:r>
            <a:r>
              <a:rPr lang="tr-TR" altLang="tr-TR" sz="2400" b="1" dirty="0" err="1" smtClean="0"/>
              <a:t>will</a:t>
            </a:r>
            <a:r>
              <a:rPr lang="tr-TR" altLang="tr-TR" sz="2400" b="1" dirty="0" smtClean="0"/>
              <a:t> be </a:t>
            </a:r>
            <a:r>
              <a:rPr lang="tr-TR" altLang="tr-TR" sz="2400" b="1" dirty="0" err="1" smtClean="0"/>
              <a:t>provided</a:t>
            </a:r>
            <a:r>
              <a:rPr lang="tr-TR" altLang="tr-TR" sz="2400" b="1" dirty="0" smtClean="0"/>
              <a:t> in </a:t>
            </a:r>
            <a:r>
              <a:rPr lang="tr-TR" altLang="tr-TR" sz="2400" b="1" dirty="0" err="1" smtClean="0"/>
              <a:t>the</a:t>
            </a:r>
            <a:r>
              <a:rPr lang="tr-TR" altLang="tr-TR" sz="2400" b="1" dirty="0" smtClean="0"/>
              <a:t> 4th </a:t>
            </a:r>
            <a:r>
              <a:rPr lang="tr-TR" altLang="tr-TR" sz="2400" b="1" dirty="0" err="1" smtClean="0"/>
              <a:t>week</a:t>
            </a:r>
            <a:r>
              <a:rPr lang="tr-TR" altLang="tr-TR" sz="2400" b="1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2400" b="1" dirty="0" err="1" smtClean="0"/>
              <a:t>Each</a:t>
            </a:r>
            <a:r>
              <a:rPr lang="tr-TR" altLang="tr-TR" sz="2400" b="1" dirty="0" smtClean="0"/>
              <a:t> Project </a:t>
            </a:r>
            <a:r>
              <a:rPr lang="tr-TR" altLang="tr-TR" sz="2400" b="1" dirty="0" err="1" smtClean="0"/>
              <a:t>will</a:t>
            </a:r>
            <a:r>
              <a:rPr lang="tr-TR" altLang="tr-TR" sz="2400" b="1" dirty="0" smtClean="0"/>
              <a:t> </a:t>
            </a:r>
            <a:r>
              <a:rPr lang="tr-TR" altLang="tr-TR" sz="2400" b="1" dirty="0" err="1" smtClean="0"/>
              <a:t>contribute</a:t>
            </a:r>
            <a:r>
              <a:rPr lang="tr-TR" altLang="tr-TR" sz="2400" b="1" dirty="0" smtClean="0"/>
              <a:t> %50 to </a:t>
            </a:r>
            <a:r>
              <a:rPr lang="tr-TR" altLang="tr-TR" sz="2400" b="1" dirty="0" err="1" smtClean="0"/>
              <a:t>midterm</a:t>
            </a:r>
            <a:r>
              <a:rPr lang="tr-TR" altLang="tr-TR" sz="2400" b="1" dirty="0" smtClean="0"/>
              <a:t> </a:t>
            </a:r>
            <a:r>
              <a:rPr lang="tr-TR" altLang="tr-TR" sz="2400" b="1" dirty="0" err="1" smtClean="0"/>
              <a:t>grade</a:t>
            </a:r>
            <a:r>
              <a:rPr lang="tr-TR" altLang="tr-TR" sz="2400" b="1" dirty="0" smtClean="0"/>
              <a:t>.</a:t>
            </a:r>
            <a:endParaRPr lang="tr-TR" altLang="tr-TR" sz="24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o-RO" altLang="tr-TR" sz="2400" dirty="0"/>
          </a:p>
        </p:txBody>
      </p:sp>
    </p:spTree>
    <p:extLst>
      <p:ext uri="{BB962C8B-B14F-4D97-AF65-F5344CB8AC3E}">
        <p14:creationId xmlns:p14="http://schemas.microsoft.com/office/powerpoint/2010/main" val="25380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467544" y="548680"/>
            <a:ext cx="4238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 u="sng" dirty="0" smtClean="0">
                <a:solidFill>
                  <a:srgbClr val="984807"/>
                </a:solidFill>
                <a:latin typeface="Calibri" pitchFamily="34" charset="0"/>
              </a:rPr>
              <a:t>CONTENT-LEARNING OUTCOME</a:t>
            </a:r>
            <a:endParaRPr lang="tr-TR" sz="2400" b="1" u="sng" dirty="0">
              <a:solidFill>
                <a:srgbClr val="984807"/>
              </a:solidFill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3528" y="1214750"/>
            <a:ext cx="849694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n-lt"/>
                <a:hlinkClick r:id="" action="ppaction://noaction"/>
              </a:rPr>
              <a:t>The content is to provide the course outline.</a:t>
            </a:r>
            <a:r>
              <a:rPr lang="tr-TR" sz="2000" b="1" dirty="0" smtClean="0">
                <a:latin typeface="+mn-lt"/>
                <a:hlinkClick r:id="" action="ppaction://noaction"/>
              </a:rPr>
              <a:t> </a:t>
            </a:r>
            <a:r>
              <a:rPr lang="tr-TR" sz="2000" b="1" dirty="0" err="1" smtClean="0">
                <a:latin typeface="+mn-lt"/>
                <a:hlinkClick r:id="" action="ppaction://noaction"/>
              </a:rPr>
              <a:t>It</a:t>
            </a:r>
            <a:r>
              <a:rPr lang="tr-TR" sz="2000" b="1" dirty="0" smtClean="0">
                <a:latin typeface="+mn-lt"/>
                <a:hlinkClick r:id="" action="ppaction://noaction"/>
              </a:rPr>
              <a:t> is expected to;</a:t>
            </a:r>
            <a:endParaRPr lang="en-US" sz="2000" b="1" dirty="0" smtClean="0">
              <a:latin typeface="+mn-lt"/>
              <a:hlinkClick r:id="" action="ppaction://noaction"/>
            </a:endParaRPr>
          </a:p>
          <a:p>
            <a:endParaRPr lang="tr-TR" sz="2000" b="1" dirty="0">
              <a:solidFill>
                <a:srgbClr val="000000"/>
              </a:solidFill>
              <a:latin typeface="+mn-lt"/>
              <a:hlinkClick r:id="" action="ppaction://noactio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introduce </a:t>
            </a:r>
            <a:r>
              <a:rPr lang="en-US" sz="2000" dirty="0"/>
              <a:t>basic business intelligence terminology </a:t>
            </a: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provide </a:t>
            </a:r>
            <a:r>
              <a:rPr lang="en-US" sz="2000" dirty="0"/>
              <a:t>you with a managerial overview of data driven decision making </a:t>
            </a: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reveal opportunities in improving business performances with business analytics </a:t>
            </a: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introduce </a:t>
            </a:r>
            <a:r>
              <a:rPr lang="en-US" sz="2000" dirty="0"/>
              <a:t>real-world business intelligence </a:t>
            </a:r>
            <a:r>
              <a:rPr lang="en-US" sz="2000" dirty="0" smtClean="0"/>
              <a:t>example</a:t>
            </a: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expose </a:t>
            </a:r>
            <a:r>
              <a:rPr lang="en-US" sz="2000" dirty="0"/>
              <a:t>you to trends in business intelligence </a:t>
            </a: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practice </a:t>
            </a:r>
            <a:r>
              <a:rPr lang="en-US" sz="2000" dirty="0"/>
              <a:t>your management skills in business intelligence project</a:t>
            </a:r>
            <a:endParaRPr lang="tr-TR" sz="2000" b="1" dirty="0">
              <a:solidFill>
                <a:srgbClr val="000000"/>
              </a:solidFill>
              <a:latin typeface="+mn-lt"/>
              <a:hlinkClick r:id="" action="ppaction://noacti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/>
          <a:lstStyle/>
          <a:p>
            <a:r>
              <a:rPr lang="en-US" altLang="tr-TR" sz="3600" dirty="0" smtClean="0"/>
              <a:t>Main Issue in Business: </a:t>
            </a:r>
            <a:br>
              <a:rPr lang="en-US" altLang="tr-TR" sz="3600" dirty="0" smtClean="0"/>
            </a:br>
            <a:r>
              <a:rPr lang="en-US" altLang="tr-TR" sz="3600" dirty="0" smtClean="0"/>
              <a:t>Data and knowledge</a:t>
            </a:r>
            <a:endParaRPr lang="en-US" altLang="tr-TR" sz="360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 altLang="tr-TR" sz="2600" dirty="0"/>
              <a:t> “We have mountains of data in this company, but we can’t access it.”</a:t>
            </a:r>
          </a:p>
          <a:p>
            <a:pPr>
              <a:lnSpc>
                <a:spcPct val="80000"/>
              </a:lnSpc>
            </a:pPr>
            <a:r>
              <a:rPr lang="ro-RO" altLang="tr-TR" sz="2600" dirty="0"/>
              <a:t> “We need to slice and dice the data every which way.”</a:t>
            </a:r>
          </a:p>
          <a:p>
            <a:pPr>
              <a:lnSpc>
                <a:spcPct val="80000"/>
              </a:lnSpc>
            </a:pPr>
            <a:r>
              <a:rPr lang="ro-RO" altLang="tr-TR" sz="2600" dirty="0"/>
              <a:t> “You’ve got to make it easy for business people to get at the data directly.”</a:t>
            </a:r>
          </a:p>
          <a:p>
            <a:pPr>
              <a:lnSpc>
                <a:spcPct val="80000"/>
              </a:lnSpc>
            </a:pPr>
            <a:r>
              <a:rPr lang="ro-RO" altLang="tr-TR" sz="2600" dirty="0"/>
              <a:t> “Just show me what is important.”</a:t>
            </a:r>
          </a:p>
          <a:p>
            <a:pPr>
              <a:lnSpc>
                <a:spcPct val="80000"/>
              </a:lnSpc>
            </a:pPr>
            <a:r>
              <a:rPr lang="ro-RO" altLang="tr-TR" sz="2600" dirty="0"/>
              <a:t> “It drives me crazy to have two people present the same business </a:t>
            </a:r>
            <a:r>
              <a:rPr lang="ro-RO" altLang="tr-TR" sz="2600" dirty="0" smtClean="0"/>
              <a:t>metrics</a:t>
            </a:r>
            <a:r>
              <a:rPr lang="tr-TR" altLang="tr-TR" sz="2600" dirty="0" smtClean="0"/>
              <a:t> </a:t>
            </a:r>
            <a:r>
              <a:rPr lang="ro-RO" altLang="tr-TR" sz="2600" dirty="0" smtClean="0"/>
              <a:t>at </a:t>
            </a:r>
            <a:r>
              <a:rPr lang="ro-RO" altLang="tr-TR" sz="2600" dirty="0"/>
              <a:t>a meeting, but with different numbers.”</a:t>
            </a:r>
          </a:p>
          <a:p>
            <a:pPr>
              <a:lnSpc>
                <a:spcPct val="80000"/>
              </a:lnSpc>
            </a:pPr>
            <a:r>
              <a:rPr lang="ro-RO" altLang="tr-TR" sz="2600" dirty="0"/>
              <a:t> “We want people to use information to support more fact-based decision</a:t>
            </a:r>
            <a:r>
              <a:rPr lang="en-US" altLang="tr-TR" sz="2600" dirty="0"/>
              <a:t> </a:t>
            </a:r>
            <a:r>
              <a:rPr lang="ro-RO" altLang="tr-TR" sz="2600" dirty="0"/>
              <a:t>making.”</a:t>
            </a:r>
          </a:p>
        </p:txBody>
      </p:sp>
    </p:spTree>
    <p:extLst>
      <p:ext uri="{BB962C8B-B14F-4D97-AF65-F5344CB8AC3E}">
        <p14:creationId xmlns:p14="http://schemas.microsoft.com/office/powerpoint/2010/main" val="11755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5194920" cy="4525963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Capability</a:t>
            </a:r>
            <a:r>
              <a:rPr lang="tr-TR" dirty="0" smtClean="0"/>
              <a:t> to; </a:t>
            </a:r>
          </a:p>
          <a:p>
            <a:pPr marL="1169988">
              <a:buFont typeface="Wingdings" panose="05000000000000000000" pitchFamily="2" charset="2"/>
              <a:buChar char="Ø"/>
            </a:pPr>
            <a:r>
              <a:rPr lang="tr-TR" sz="2400" dirty="0" err="1" smtClean="0"/>
              <a:t>dig</a:t>
            </a:r>
            <a:r>
              <a:rPr lang="tr-TR" sz="2400" dirty="0" smtClean="0"/>
              <a:t> </a:t>
            </a:r>
            <a:r>
              <a:rPr lang="tr-TR" sz="2400" dirty="0" err="1" smtClean="0"/>
              <a:t>out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data</a:t>
            </a:r>
          </a:p>
          <a:p>
            <a:pPr marL="1169988">
              <a:buFont typeface="Wingdings" panose="05000000000000000000" pitchFamily="2" charset="2"/>
              <a:buChar char="Ø"/>
            </a:pPr>
            <a:r>
              <a:rPr lang="tr-TR" sz="2400" dirty="0" err="1" smtClean="0"/>
              <a:t>Analyse</a:t>
            </a:r>
            <a:r>
              <a:rPr lang="tr-TR" sz="2400" dirty="0" smtClean="0"/>
              <a:t> </a:t>
            </a:r>
            <a:r>
              <a:rPr lang="tr-TR" sz="2400" dirty="0" err="1" smtClean="0"/>
              <a:t>them</a:t>
            </a:r>
            <a:endParaRPr lang="tr-TR" sz="2400" dirty="0" smtClean="0"/>
          </a:p>
          <a:p>
            <a:pPr marL="1169988">
              <a:buFont typeface="Wingdings" panose="05000000000000000000" pitchFamily="2" charset="2"/>
              <a:buChar char="Ø"/>
            </a:pPr>
            <a:r>
              <a:rPr lang="tr-TR" sz="2400" dirty="0" err="1" smtClean="0"/>
              <a:t>Create</a:t>
            </a:r>
            <a:r>
              <a:rPr lang="tr-TR" sz="2400" dirty="0" smtClean="0"/>
              <a:t> </a:t>
            </a:r>
            <a:r>
              <a:rPr lang="tr-TR" sz="2400" dirty="0" err="1" smtClean="0"/>
              <a:t>meaningful</a:t>
            </a:r>
            <a:r>
              <a:rPr lang="tr-TR" sz="2400" dirty="0" smtClean="0"/>
              <a:t> </a:t>
            </a:r>
            <a:r>
              <a:rPr lang="tr-TR" sz="2400" dirty="0" err="1" smtClean="0"/>
              <a:t>information</a:t>
            </a:r>
            <a:endParaRPr lang="tr-TR" sz="2400" dirty="0" smtClean="0"/>
          </a:p>
          <a:p>
            <a:pPr marL="1169988">
              <a:buFont typeface="Wingdings" panose="05000000000000000000" pitchFamily="2" charset="2"/>
              <a:buChar char="Ø"/>
            </a:pPr>
            <a:r>
              <a:rPr lang="tr-TR" sz="2400" dirty="0" smtClean="0"/>
              <a:t>Report it to </a:t>
            </a:r>
            <a:r>
              <a:rPr lang="tr-TR" sz="2400" dirty="0" err="1" smtClean="0"/>
              <a:t>decision</a:t>
            </a:r>
            <a:r>
              <a:rPr lang="tr-TR" sz="2400" dirty="0" smtClean="0"/>
              <a:t> </a:t>
            </a:r>
            <a:r>
              <a:rPr lang="tr-TR" sz="2400" dirty="0" err="1" smtClean="0"/>
              <a:t>makers</a:t>
            </a:r>
            <a:endParaRPr lang="tr-T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12160" y="2420888"/>
            <a:ext cx="26642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dirty="0" smtClean="0"/>
              <a:t>BUSINESS </a:t>
            </a:r>
          </a:p>
          <a:p>
            <a:pPr marL="0" indent="0">
              <a:buFont typeface="Arial" pitchFamily="34" charset="0"/>
              <a:buNone/>
            </a:pPr>
            <a:r>
              <a:rPr lang="tr-TR" dirty="0" smtClean="0"/>
              <a:t>INTELLIGENCE</a:t>
            </a:r>
            <a:endParaRPr lang="tr-TR" dirty="0"/>
          </a:p>
        </p:txBody>
      </p:sp>
      <p:sp>
        <p:nvSpPr>
          <p:cNvPr id="5" name="Right Brace 4"/>
          <p:cNvSpPr/>
          <p:nvPr/>
        </p:nvSpPr>
        <p:spPr>
          <a:xfrm>
            <a:off x="5436096" y="1628800"/>
            <a:ext cx="288032" cy="259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68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4032448" cy="720080"/>
          </a:xfrm>
        </p:spPr>
        <p:txBody>
          <a:bodyPr/>
          <a:lstStyle/>
          <a:p>
            <a:r>
              <a:rPr lang="en-US" altLang="tr-TR" dirty="0"/>
              <a:t>What is BI?</a:t>
            </a:r>
            <a:endParaRPr lang="ro-RO" altLang="tr-T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9" y="2492896"/>
            <a:ext cx="8995963" cy="2333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b="1" dirty="0"/>
              <a:t>	</a:t>
            </a:r>
            <a:r>
              <a:rPr lang="ro-RO" altLang="tr-TR" sz="2400" b="1" dirty="0"/>
              <a:t>Business intelligence</a:t>
            </a:r>
            <a:r>
              <a:rPr lang="ro-RO" altLang="tr-TR" sz="2400" dirty="0"/>
              <a:t> (</a:t>
            </a:r>
            <a:r>
              <a:rPr lang="ro-RO" altLang="tr-TR" sz="2400" b="1" dirty="0"/>
              <a:t>BI</a:t>
            </a:r>
            <a:r>
              <a:rPr lang="ro-RO" altLang="tr-TR" sz="2400" dirty="0"/>
              <a:t>) is a set of theories, methodologies, architectures, and technologies that </a:t>
            </a:r>
            <a:r>
              <a:rPr lang="ro-RO" altLang="tr-TR" sz="2400" b="1" u="sng" dirty="0"/>
              <a:t>transform raw data into meaningful and useful information</a:t>
            </a:r>
            <a:r>
              <a:rPr lang="ro-RO" altLang="tr-TR" sz="2400" dirty="0"/>
              <a:t> for business purposes. </a:t>
            </a:r>
            <a:endParaRPr lang="tr-TR" altLang="tr-TR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 smtClean="0"/>
              <a:t>in other words</a:t>
            </a:r>
            <a:r>
              <a:rPr lang="tr-TR" altLang="tr-TR" sz="2400" dirty="0"/>
              <a:t>; </a:t>
            </a:r>
          </a:p>
          <a:p>
            <a:pPr marL="363538" indent="-363538">
              <a:buNone/>
            </a:pPr>
            <a:r>
              <a:rPr lang="tr-TR" sz="2400" dirty="0" smtClean="0"/>
              <a:t>     </a:t>
            </a:r>
            <a:r>
              <a:rPr lang="tr-TR" sz="2400" b="1" dirty="0"/>
              <a:t>BI</a:t>
            </a:r>
            <a:r>
              <a:rPr lang="tr-TR" sz="2400" dirty="0"/>
              <a:t> is t</a:t>
            </a:r>
            <a:r>
              <a:rPr lang="en-US" sz="2400" dirty="0"/>
              <a:t>o extract the information deemed central to the business,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present or manipulate that data</a:t>
            </a:r>
            <a:r>
              <a:rPr lang="tr-TR" sz="2400" dirty="0"/>
              <a:t> </a:t>
            </a:r>
            <a:r>
              <a:rPr lang="en-US" sz="2400" dirty="0"/>
              <a:t>into information that is useful for </a:t>
            </a:r>
            <a:r>
              <a:rPr lang="en-US" sz="2400" b="1" dirty="0"/>
              <a:t>managerial decision support</a:t>
            </a:r>
            <a:endParaRPr lang="ro-RO" altLang="tr-TR" sz="2400" b="1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3888432" cy="192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8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323850" y="4979988"/>
            <a:ext cx="1674813" cy="841375"/>
          </a:xfrm>
          <a:ln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457200">
              <a:buFont typeface="Wingdings" panose="05000000000000000000" pitchFamily="2" charset="2"/>
              <a:buNone/>
            </a:pPr>
            <a:r>
              <a:rPr lang="en-US" altLang="tr-TR" sz="1400">
                <a:latin typeface="Calibri" panose="020F0502020204030204" pitchFamily="34" charset="0"/>
              </a:rPr>
              <a:t>Different systems</a:t>
            </a:r>
            <a:r>
              <a:rPr lang="en-US" altLang="tr-TR" sz="170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9775" y="5235575"/>
            <a:ext cx="931863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8250" y="5235575"/>
            <a:ext cx="1130300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3900" y="5235575"/>
            <a:ext cx="941388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51688" y="5235575"/>
            <a:ext cx="977900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441825" y="3409950"/>
            <a:ext cx="1700213" cy="156686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695825" y="3622675"/>
            <a:ext cx="1201738" cy="1108075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H="1">
            <a:off x="5292725" y="4176713"/>
            <a:ext cx="6350" cy="80010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2476500" y="4375150"/>
            <a:ext cx="2085975" cy="86042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4343400" y="4713288"/>
            <a:ext cx="774700" cy="522287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5805488" y="4646613"/>
            <a:ext cx="469900" cy="5889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</p:cNvCxnSpPr>
          <p:nvPr/>
        </p:nvCxnSpPr>
        <p:spPr>
          <a:xfrm flipH="1" flipV="1">
            <a:off x="5522913" y="3714750"/>
            <a:ext cx="2117725" cy="152082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5118100" y="3795713"/>
            <a:ext cx="587375" cy="579437"/>
          </a:xfrm>
          <a:prstGeom prst="curvedConnector3">
            <a:avLst>
              <a:gd name="adj1" fmla="val -761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2" idx="1"/>
          </p:cNvCxnSpPr>
          <p:nvPr/>
        </p:nvCxnSpPr>
        <p:spPr>
          <a:xfrm flipH="1" flipV="1">
            <a:off x="4691063" y="3640138"/>
            <a:ext cx="606425" cy="538162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Up Arrow 70"/>
          <p:cNvSpPr/>
          <p:nvPr/>
        </p:nvSpPr>
        <p:spPr>
          <a:xfrm>
            <a:off x="5089525" y="3028950"/>
            <a:ext cx="293688" cy="32702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96975"/>
            <a:ext cx="3078162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152525"/>
            <a:ext cx="401161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2633663"/>
            <a:ext cx="2105025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293688" y="3771900"/>
            <a:ext cx="16748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tr-TR" sz="1400">
                <a:latin typeface="Calibri" panose="020F0502020204030204" pitchFamily="34" charset="0"/>
              </a:rPr>
              <a:t>Data repository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293688" y="3038475"/>
            <a:ext cx="16748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tr-TR" sz="1400">
                <a:latin typeface="Calibri" panose="020F0502020204030204" pitchFamily="34" charset="0"/>
              </a:rPr>
              <a:t>Reports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tr-TR" sz="3800" b="1"/>
              <a:t>Business Intelligence</a:t>
            </a:r>
            <a:endParaRPr lang="ro-RO" altLang="tr-TR" sz="3800" b="1"/>
          </a:p>
        </p:txBody>
      </p:sp>
    </p:spTree>
    <p:extLst>
      <p:ext uri="{BB962C8B-B14F-4D97-AF65-F5344CB8AC3E}">
        <p14:creationId xmlns:p14="http://schemas.microsoft.com/office/powerpoint/2010/main" val="39565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1" grpId="0" animBg="1"/>
      <p:bldP spid="93" grpId="0" build="p"/>
      <p:bldP spid="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908175" y="4005263"/>
            <a:ext cx="5976938" cy="2160587"/>
          </a:xfrm>
          <a:prstGeom prst="ellips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971550" y="620713"/>
            <a:ext cx="2209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 u="sng">
                <a:solidFill>
                  <a:srgbClr val="003399"/>
                </a:solidFill>
              </a:rPr>
              <a:t>Information Delivery</a:t>
            </a:r>
          </a:p>
          <a:p>
            <a:pPr eaLnBrk="0" hangingPunct="0"/>
            <a:endParaRPr lang="ro-RO" altLang="tr-TR" u="sng">
              <a:solidFill>
                <a:srgbClr val="003399"/>
              </a:solidFill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2195513" y="981075"/>
            <a:ext cx="11430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Reporting</a:t>
            </a:r>
            <a:r>
              <a:rPr lang="ro-RO" altLang="tr-TR"/>
              <a:t> 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84213" y="1196975"/>
            <a:ext cx="13843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Dashboards</a:t>
            </a:r>
            <a:r>
              <a:rPr lang="ro-RO" altLang="tr-TR"/>
              <a:t> 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827088" y="1989138"/>
            <a:ext cx="22479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Ad hoc report/query</a:t>
            </a:r>
            <a:r>
              <a:rPr lang="ro-RO" altLang="tr-TR"/>
              <a:t> 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39750" y="1557338"/>
            <a:ext cx="30480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Microsoft Office integration</a:t>
            </a:r>
            <a:r>
              <a:rPr lang="ro-RO" altLang="tr-TR"/>
              <a:t>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1476375" y="2420938"/>
            <a:ext cx="10795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Mobile BI</a:t>
            </a:r>
            <a:r>
              <a:rPr lang="ro-RO" altLang="tr-TR"/>
              <a:t> 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68313" y="260350"/>
            <a:ext cx="3167062" cy="2952750"/>
          </a:xfrm>
          <a:prstGeom prst="ellips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300788" y="620713"/>
            <a:ext cx="939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ro-RO" altLang="tr-TR" b="1" u="sng">
                <a:solidFill>
                  <a:srgbClr val="003399"/>
                </a:solidFill>
              </a:rPr>
              <a:t>Analysis</a:t>
            </a:r>
          </a:p>
          <a:p>
            <a:pPr eaLnBrk="0" hangingPunct="0"/>
            <a:endParaRPr lang="ro-RO" altLang="tr-TR" u="sng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508625" y="981075"/>
            <a:ext cx="26416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Interactive visualization</a:t>
            </a:r>
            <a:r>
              <a:rPr lang="ro-RO" altLang="tr-TR"/>
              <a:t> 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5219700" y="1484313"/>
            <a:ext cx="32258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Search-based data discovery</a:t>
            </a:r>
            <a:r>
              <a:rPr lang="ro-RO" altLang="tr-TR"/>
              <a:t> 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4787900" y="1989138"/>
            <a:ext cx="39624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Geospatial and location intelligence</a:t>
            </a:r>
            <a:r>
              <a:rPr lang="ro-RO" altLang="tr-TR"/>
              <a:t> 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5076825" y="3068638"/>
            <a:ext cx="33909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Embedded advanced analytics</a:t>
            </a:r>
            <a:r>
              <a:rPr lang="ro-RO" altLang="tr-TR"/>
              <a:t> 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4787900" y="2565400"/>
            <a:ext cx="40132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Online analytical processing (OLAP)</a:t>
            </a:r>
            <a:r>
              <a:rPr lang="ro-RO" altLang="tr-TR"/>
              <a:t> 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4067175" y="4076700"/>
            <a:ext cx="11811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 u="sng">
                <a:solidFill>
                  <a:srgbClr val="003399"/>
                </a:solidFill>
              </a:rPr>
              <a:t>Integration</a:t>
            </a:r>
          </a:p>
          <a:p>
            <a:pPr eaLnBrk="0" hangingPunct="0"/>
            <a:endParaRPr lang="ro-RO" altLang="tr-TR" u="sng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2411413" y="4437063"/>
            <a:ext cx="39497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BI infrastructure and administration</a:t>
            </a:r>
            <a:r>
              <a:rPr lang="ro-RO" altLang="tr-TR"/>
              <a:t> 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148263" y="4724400"/>
            <a:ext cx="25273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Metadata management</a:t>
            </a:r>
            <a:r>
              <a:rPr lang="ro-RO" altLang="tr-TR"/>
              <a:t> 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2051050" y="5013325"/>
            <a:ext cx="46482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Business user data mashup and modeling</a:t>
            </a:r>
            <a:r>
              <a:rPr lang="ro-RO" altLang="tr-TR"/>
              <a:t> 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219700" y="5445125"/>
            <a:ext cx="21082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Development tools</a:t>
            </a:r>
            <a:r>
              <a:rPr lang="ro-RO" altLang="tr-TR"/>
              <a:t> 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411413" y="5373688"/>
            <a:ext cx="24638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Embeddable analytics</a:t>
            </a:r>
            <a:r>
              <a:rPr lang="ro-RO" altLang="tr-TR"/>
              <a:t> 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987675" y="4724400"/>
            <a:ext cx="15367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Collaboration</a:t>
            </a:r>
            <a:r>
              <a:rPr lang="ro-RO" altLang="tr-TR"/>
              <a:t> 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3203575" y="5734050"/>
            <a:ext cx="31877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ro-RO" altLang="tr-TR" b="1"/>
              <a:t>Support for big data sources</a:t>
            </a:r>
            <a:r>
              <a:rPr lang="ro-RO" altLang="tr-TR"/>
              <a:t> 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4572000" y="404813"/>
            <a:ext cx="4464050" cy="3529012"/>
          </a:xfrm>
          <a:prstGeom prst="ellips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539750" y="3644900"/>
            <a:ext cx="179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o-RO" altLang="tr-TR"/>
              <a:t>BI and analytics</a:t>
            </a:r>
            <a:endParaRPr lang="en-US" altLang="tr-TR"/>
          </a:p>
          <a:p>
            <a:r>
              <a:rPr lang="en-US" altLang="tr-TR"/>
              <a:t>(Gartner, 2014)</a:t>
            </a:r>
            <a:endParaRPr lang="ro-RO" altLang="tr-TR"/>
          </a:p>
        </p:txBody>
      </p:sp>
    </p:spTree>
    <p:extLst>
      <p:ext uri="{BB962C8B-B14F-4D97-AF65-F5344CB8AC3E}">
        <p14:creationId xmlns:p14="http://schemas.microsoft.com/office/powerpoint/2010/main" val="8206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4" grpId="0" animBg="1"/>
      <p:bldP spid="40975" grpId="0" animBg="1"/>
      <p:bldP spid="40976" grpId="0" animBg="1"/>
      <p:bldP spid="40977" grpId="0" animBg="1"/>
      <p:bldP spid="40978" grpId="0" animBg="1"/>
      <p:bldP spid="40979" grpId="0" animBg="1"/>
      <p:bldP spid="40980" grpId="0" animBg="1"/>
      <p:bldP spid="40981" grpId="0" animBg="1"/>
      <p:bldP spid="40982" grpId="0" animBg="1"/>
      <p:bldP spid="40983" grpId="0" animBg="1"/>
      <p:bldP spid="40984" grpId="0" animBg="1"/>
      <p:bldP spid="40985" grpId="0" animBg="1"/>
      <p:bldP spid="40986" grpId="0" animBg="1"/>
      <p:bldP spid="409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4C152D9D-0450-43CB-BF45-1649DB089C5A}" type="slidenum">
              <a:rPr lang="ro-RO" altLang="en-US"/>
              <a:pPr/>
              <a:t>8</a:t>
            </a:fld>
            <a:endParaRPr lang="ro-RO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350"/>
            <a:ext cx="7947025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8313" y="2492375"/>
            <a:ext cx="3382962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6084888" y="2565400"/>
            <a:ext cx="576262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7524750" y="2565400"/>
            <a:ext cx="576263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25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1" grpId="0" animBg="1"/>
      <p:bldP spid="368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270" y="123147"/>
            <a:ext cx="7772400" cy="598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tr-TR" sz="2400" b="1" u="sng" dirty="0" smtClean="0">
                <a:solidFill>
                  <a:srgbClr val="984807"/>
                </a:solidFill>
                <a:latin typeface="Calibri" pitchFamily="34" charset="0"/>
                <a:ea typeface="+mn-ea"/>
                <a:cs typeface="Arial" pitchFamily="34" charset="0"/>
              </a:rPr>
              <a:t>Course </a:t>
            </a:r>
            <a:r>
              <a:rPr lang="tr-TR" sz="2400" b="1" u="sng" dirty="0" err="1" smtClean="0">
                <a:solidFill>
                  <a:srgbClr val="984807"/>
                </a:solidFill>
                <a:latin typeface="Calibri" pitchFamily="34" charset="0"/>
                <a:ea typeface="+mn-ea"/>
                <a:cs typeface="Arial" pitchFamily="34" charset="0"/>
              </a:rPr>
              <a:t>Topics</a:t>
            </a:r>
            <a:endParaRPr lang="tr-TR" sz="2400" b="1" u="sng" dirty="0">
              <a:solidFill>
                <a:srgbClr val="984807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92579"/>
              </p:ext>
            </p:extLst>
          </p:nvPr>
        </p:nvGraphicFramePr>
        <p:xfrm>
          <a:off x="683568" y="908720"/>
          <a:ext cx="7704856" cy="4354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6624736"/>
              </a:tblGrid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outline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40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 </a:t>
                      </a:r>
                      <a:r>
                        <a:rPr lang="en-US" sz="18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</a:t>
                      </a:r>
                      <a:r>
                        <a:rPr lang="tr-TR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and </a:t>
                      </a:r>
                      <a:r>
                        <a:rPr lang="en-US" sz="18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tr-TR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troduction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BI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 3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making and knowledge management</a:t>
                      </a: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 tools and architectures</a:t>
                      </a:r>
                    </a:p>
                  </a:txBody>
                  <a:tcPr marL="68580" marR="68580" marT="0" marB="0" anchor="ctr"/>
                </a:tc>
              </a:tr>
              <a:tr h="356096">
                <a:tc>
                  <a:txBody>
                    <a:bodyPr/>
                    <a:lstStyle/>
                    <a:p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</a:t>
                      </a:r>
                      <a:r>
                        <a:rPr lang="tr-TR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tr-TR" sz="18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tr-TR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8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modelling</a:t>
                      </a: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7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warehousing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</a:t>
                      </a:r>
                    </a:p>
                  </a:txBody>
                  <a:tcPr marL="68580" marR="68580" marT="0" marB="0" anchor="ctr"/>
                </a:tc>
              </a:tr>
              <a:tr h="2120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9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mining-1</a:t>
                      </a: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10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mining-2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11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example tool-1</a:t>
                      </a: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12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example tool-2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4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13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example tool-3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14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Future trends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9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On-screen Show (4:3)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Main Issue in Business:  Data and knowledge</vt:lpstr>
      <vt:lpstr>So what?</vt:lpstr>
      <vt:lpstr>What is BI?</vt:lpstr>
      <vt:lpstr>PowerPoint Presentation</vt:lpstr>
      <vt:lpstr>PowerPoint Presentation</vt:lpstr>
      <vt:lpstr>PowerPoint Presentation</vt:lpstr>
      <vt:lpstr>Course Topics</vt:lpstr>
      <vt:lpstr>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2015-08-23T09:46:53Z</dcterms:created>
  <dcterms:modified xsi:type="dcterms:W3CDTF">2016-09-28T17:43:07Z</dcterms:modified>
</cp:coreProperties>
</file>