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1" r:id="rId3"/>
    <p:sldId id="1032" r:id="rId4"/>
    <p:sldId id="1033" r:id="rId5"/>
    <p:sldId id="1034" r:id="rId6"/>
    <p:sldId id="1012" r:id="rId7"/>
    <p:sldId id="1006" r:id="rId8"/>
    <p:sldId id="1011" r:id="rId9"/>
    <p:sldId id="1036" r:id="rId10"/>
    <p:sldId id="1035" r:id="rId11"/>
    <p:sldId id="1045" r:id="rId12"/>
    <p:sldId id="1014" r:id="rId13"/>
    <p:sldId id="1015" r:id="rId14"/>
    <p:sldId id="1018" r:id="rId15"/>
    <p:sldId id="1037" r:id="rId16"/>
    <p:sldId id="1020" r:id="rId17"/>
    <p:sldId id="1021" r:id="rId18"/>
    <p:sldId id="1022" r:id="rId19"/>
    <p:sldId id="1026" r:id="rId20"/>
    <p:sldId id="1031" r:id="rId21"/>
    <p:sldId id="1038" r:id="rId22"/>
    <p:sldId id="1039" r:id="rId23"/>
    <p:sldId id="1041" r:id="rId24"/>
    <p:sldId id="1042" r:id="rId25"/>
    <p:sldId id="1043" r:id="rId26"/>
    <p:sldId id="1044" r:id="rId27"/>
    <p:sldId id="1050" r:id="rId28"/>
    <p:sldId id="1049" r:id="rId29"/>
    <p:sldId id="1048" r:id="rId30"/>
    <p:sldId id="1047" r:id="rId31"/>
    <p:sldId id="1051" r:id="rId32"/>
    <p:sldId id="1052" r:id="rId33"/>
    <p:sldId id="1053" r:id="rId34"/>
    <p:sldId id="1054" r:id="rId35"/>
    <p:sldId id="1055" r:id="rId36"/>
    <p:sldId id="1056" r:id="rId37"/>
    <p:sldId id="1057" r:id="rId38"/>
    <p:sldId id="1046" r:id="rId39"/>
    <p:sldId id="1058" r:id="rId40"/>
    <p:sldId id="1029" r:id="rId41"/>
    <p:sldId id="1060" r:id="rId42"/>
    <p:sldId id="1030" r:id="rId4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6444" autoAdjust="0"/>
  </p:normalViewPr>
  <p:slideViewPr>
    <p:cSldViewPr>
      <p:cViewPr varScale="1">
        <p:scale>
          <a:sx n="57" d="100"/>
          <a:sy n="57" d="100"/>
        </p:scale>
        <p:origin x="130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9-28T21:22:54.978" idx="1">
    <p:pos x="5280" y="192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EEEA-AE7D-47FC-BE32-48CAFEBA964E}" type="datetime1">
              <a:rPr lang="tr-TR" smtClean="0"/>
              <a:t>05.10.2016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EE081-523A-4C75-8D2F-11CCBD252A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160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EF3A59-5A1A-41D1-B062-A0B57B312156}" type="datetime1">
              <a:rPr lang="tr-TR" smtClean="0"/>
              <a:t>05.10.2016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8C437B-CEE0-4262-B751-DAD8E2FEB9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6263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BABF68D-1C39-4C7F-B7D5-88F5D646D220}" type="datetime1">
              <a:rPr lang="tr-TR" smtClean="0"/>
              <a:t>05.10.2016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C437B-CEE0-4262-B751-DAD8E2FEB9A8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18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C437B-CEE0-4262-B751-DAD8E2FEB9A8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6040F0A-FD64-4611-8FD0-936F7E26BAEF}" type="datetime1">
              <a:rPr lang="tr-TR" smtClean="0"/>
              <a:t>05.10.2016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59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0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73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96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509021"/>
            <a:ext cx="9144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tr-TR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488668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Prof.Dr. Ercan ÖZTEMEL, </a:t>
            </a:r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23528" y="1124744"/>
            <a:ext cx="8352928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tr-TR" sz="3200" b="1" dirty="0" smtClean="0">
              <a:solidFill>
                <a:srgbClr val="800000"/>
              </a:solidFill>
              <a:latin typeface="+mj-lt"/>
              <a:ea typeface="MS PGothic" pitchFamily="34" charset="-128"/>
              <a:cs typeface="ＭＳ Ｐゴシック" pitchFamily="-106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  <a:cs typeface="ＭＳ Ｐゴシック" pitchFamily="-106" charset="-128"/>
              </a:rPr>
              <a:t>BUSINESS INTELLIGENCE</a:t>
            </a:r>
          </a:p>
          <a:p>
            <a:pPr algn="ctr"/>
            <a:endParaRPr lang="tr-TR" sz="3200" b="1" dirty="0" smtClean="0">
              <a:solidFill>
                <a:srgbClr val="800000"/>
              </a:solidFill>
              <a:latin typeface="+mj-lt"/>
              <a:ea typeface="MS PGothic" pitchFamily="34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</a:rPr>
              <a:t>(INTRODUCTION)</a:t>
            </a:r>
          </a:p>
          <a:p>
            <a:pPr algn="ctr"/>
            <a:r>
              <a:rPr lang="tr-TR" sz="3200" b="1" smtClean="0">
                <a:solidFill>
                  <a:srgbClr val="800000"/>
                </a:solidFill>
                <a:latin typeface="+mj-lt"/>
                <a:ea typeface="MS PGothic" pitchFamily="34" charset="-128"/>
              </a:rPr>
              <a:t>(#2)</a:t>
            </a:r>
          </a:p>
          <a:p>
            <a:pPr algn="ctr"/>
            <a:endParaRPr lang="tr-TR" sz="3200" b="1" dirty="0">
              <a:solidFill>
                <a:srgbClr val="800000"/>
              </a:solidFill>
              <a:latin typeface="+mj-lt"/>
              <a:ea typeface="MS PGothic" pitchFamily="34" charset="-128"/>
            </a:endParaRPr>
          </a:p>
          <a:p>
            <a:pPr algn="ctr"/>
            <a:r>
              <a:rPr lang="tr-TR" sz="3200" b="1" dirty="0" smtClean="0">
                <a:solidFill>
                  <a:srgbClr val="800000"/>
                </a:solidFill>
                <a:latin typeface="+mj-lt"/>
                <a:ea typeface="MS PGothic" pitchFamily="34" charset="-128"/>
              </a:rPr>
              <a:t>Prof. Dr. Ercan Oztemel</a:t>
            </a:r>
            <a:endParaRPr lang="tr-TR" sz="2000" b="1" dirty="0" smtClean="0"/>
          </a:p>
          <a:p>
            <a:pPr algn="ctr"/>
            <a:endParaRPr lang="tr-T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56207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smtClean="0"/>
              <a:t>A Framework for Business Intelligence</a:t>
            </a:r>
            <a:r>
              <a:rPr lang="tr-TR" sz="2400" b="1" dirty="0" smtClean="0"/>
              <a:t>…</a:t>
            </a:r>
            <a:r>
              <a:rPr lang="en-US" sz="2400" b="1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781050"/>
            <a:ext cx="72675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4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775136" cy="432048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56207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smtClean="0"/>
              <a:t>A Framework for Business Intelligence</a:t>
            </a:r>
            <a:r>
              <a:rPr lang="tr-TR" sz="2400" b="1" dirty="0" smtClean="0"/>
              <a:t> (</a:t>
            </a:r>
            <a:r>
              <a:rPr lang="tr-TR" sz="2400" b="1" dirty="0" err="1" smtClean="0"/>
              <a:t>components</a:t>
            </a:r>
            <a:r>
              <a:rPr lang="tr-TR" sz="2400" b="1" dirty="0" smtClean="0"/>
              <a:t>)…</a:t>
            </a:r>
            <a:r>
              <a:rPr lang="en-US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229600" cy="5029200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 Predictive Analytics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 Text Analytics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tr-TR" sz="2000" b="1" dirty="0" smtClean="0"/>
              <a:t> </a:t>
            </a:r>
            <a:r>
              <a:rPr lang="en-US" sz="2000" b="1" dirty="0" smtClean="0"/>
              <a:t>Analytic </a:t>
            </a:r>
            <a:r>
              <a:rPr lang="en-US" sz="2000" b="1" dirty="0"/>
              <a:t>Databases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 Visualization/Dashboards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 Master Data Management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 The Cloud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tr-TR" sz="2000" b="1" dirty="0" smtClean="0"/>
              <a:t> </a:t>
            </a:r>
            <a:r>
              <a:rPr lang="en-US" sz="2000" b="1" dirty="0" smtClean="0"/>
              <a:t>Mobile BI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b="1" dirty="0" smtClean="0"/>
              <a:t>Artificial intelligence Technologies (intelligent Decision Making Technologies)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57200" y="1524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tr-TR" altLang="tr-TR" sz="3200" dirty="0" smtClean="0"/>
              <a:t>BI Technologies</a:t>
            </a:r>
            <a:endParaRPr lang="en-US" altLang="tr-TR" sz="3200" dirty="0"/>
          </a:p>
        </p:txBody>
      </p:sp>
    </p:spTree>
    <p:extLst>
      <p:ext uri="{BB962C8B-B14F-4D97-AF65-F5344CB8AC3E}">
        <p14:creationId xmlns:p14="http://schemas.microsoft.com/office/powerpoint/2010/main" val="24561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432048"/>
          </a:xfrm>
        </p:spPr>
        <p:txBody>
          <a:bodyPr/>
          <a:lstStyle/>
          <a:p>
            <a:pPr algn="l" eaLnBrk="1" hangingPunct="1"/>
            <a:r>
              <a:rPr lang="en-US" altLang="tr-TR" sz="3200" b="1" dirty="0" smtClean="0"/>
              <a:t>Predictive Analytics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520" y="1080864"/>
            <a:ext cx="864096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000" b="1" dirty="0" smtClean="0"/>
              <a:t>Data Mining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000" b="1" dirty="0" smtClean="0"/>
              <a:t>Regression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000" b="1" dirty="0" smtClean="0"/>
              <a:t>Simulation</a:t>
            </a:r>
            <a:r>
              <a:rPr lang="tr-TR" altLang="tr-TR" sz="2000" b="1" dirty="0" smtClean="0"/>
              <a:t> ( </a:t>
            </a:r>
            <a:r>
              <a:rPr lang="tr-TR" altLang="tr-TR" sz="2000" b="1" dirty="0" err="1" smtClean="0"/>
              <a:t>i.e</a:t>
            </a:r>
            <a:r>
              <a:rPr lang="tr-TR" altLang="tr-TR" sz="2000" b="1" dirty="0" smtClean="0"/>
              <a:t>. monte </a:t>
            </a:r>
            <a:r>
              <a:rPr lang="tr-TR" altLang="tr-TR" sz="2000" b="1" dirty="0" err="1" smtClean="0"/>
              <a:t>carlo</a:t>
            </a:r>
            <a:r>
              <a:rPr lang="tr-TR" altLang="tr-TR" sz="2000" b="1" dirty="0" smtClean="0"/>
              <a:t>)</a:t>
            </a:r>
            <a:endParaRPr lang="en-US" altLang="tr-TR" sz="2000" b="1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000" b="1" dirty="0" smtClean="0"/>
              <a:t>Statistic</a:t>
            </a:r>
            <a:r>
              <a:rPr lang="tr-TR" altLang="tr-TR" sz="2000" b="1" dirty="0" smtClean="0"/>
              <a:t>al </a:t>
            </a:r>
            <a:r>
              <a:rPr lang="tr-TR" altLang="tr-TR" sz="2000" b="1" dirty="0" err="1" smtClean="0"/>
              <a:t>analysis</a:t>
            </a:r>
            <a:endParaRPr lang="tr-TR" altLang="tr-TR" sz="2000" b="1" dirty="0" smtClean="0"/>
          </a:p>
          <a:p>
            <a:pPr marL="2246313" eaLnBrk="1" hangingPunct="1">
              <a:buNone/>
            </a:pPr>
            <a:r>
              <a:rPr lang="tr-TR" altLang="tr-TR" sz="2000" b="1" dirty="0" err="1" smtClean="0"/>
              <a:t>Example</a:t>
            </a:r>
            <a:r>
              <a:rPr lang="tr-TR" altLang="tr-TR" sz="2000" b="1" dirty="0" smtClean="0"/>
              <a:t>: </a:t>
            </a:r>
          </a:p>
          <a:p>
            <a:pPr marL="2246313" eaLnBrk="1" hangingPunct="1">
              <a:buFont typeface="Wingdings" panose="05000000000000000000" pitchFamily="2" charset="2"/>
              <a:buChar char="Ø"/>
            </a:pPr>
            <a:r>
              <a:rPr lang="en-US" altLang="tr-TR" sz="2000" b="1" dirty="0" smtClean="0"/>
              <a:t>Predicting Customer Behavior</a:t>
            </a:r>
          </a:p>
          <a:p>
            <a:pPr marL="3859213" lvl="1" eaLnBrk="1" hangingPunct="1"/>
            <a:r>
              <a:rPr lang="tr-TR" altLang="tr-TR" sz="2000" b="1" dirty="0" err="1" smtClean="0"/>
              <a:t>Satisfaction</a:t>
            </a:r>
            <a:r>
              <a:rPr lang="tr-TR" altLang="tr-TR" sz="2000" b="1" dirty="0" smtClean="0"/>
              <a:t>/</a:t>
            </a:r>
            <a:r>
              <a:rPr lang="tr-TR" altLang="tr-TR" sz="2000" b="1" dirty="0" err="1" smtClean="0"/>
              <a:t>loyalty</a:t>
            </a:r>
            <a:endParaRPr lang="en-US" altLang="tr-TR" sz="2000" b="1" dirty="0" smtClean="0"/>
          </a:p>
          <a:p>
            <a:pPr marL="3859213" lvl="1" eaLnBrk="1" hangingPunct="1"/>
            <a:r>
              <a:rPr lang="en-US" altLang="tr-TR" sz="2000" b="1" dirty="0" smtClean="0"/>
              <a:t>Purchases</a:t>
            </a:r>
          </a:p>
          <a:p>
            <a:pPr marL="3859213" lvl="1" eaLnBrk="1" hangingPunct="1"/>
            <a:r>
              <a:rPr lang="en-US" altLang="tr-TR" sz="2000" b="1" dirty="0" err="1" smtClean="0"/>
              <a:t>Profil</a:t>
            </a:r>
            <a:r>
              <a:rPr lang="tr-TR" altLang="tr-TR" sz="2000" b="1" dirty="0" smtClean="0"/>
              <a:t>es/Business </a:t>
            </a:r>
            <a:r>
              <a:rPr lang="tr-TR" altLang="tr-TR" sz="2000" b="1" dirty="0" err="1" smtClean="0"/>
              <a:t>performance</a:t>
            </a:r>
            <a:endParaRPr lang="en-US" altLang="tr-T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3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algn="l" eaLnBrk="1" hangingPunct="1"/>
            <a:r>
              <a:rPr lang="tr-TR" altLang="tr-TR" sz="3200" b="1" dirty="0" err="1" smtClean="0"/>
              <a:t>Example</a:t>
            </a:r>
            <a:r>
              <a:rPr lang="tr-TR" altLang="tr-TR" sz="3200" b="1" dirty="0" smtClean="0"/>
              <a:t>: </a:t>
            </a:r>
            <a:r>
              <a:rPr lang="en-US" altLang="tr-TR" sz="3200" b="1" dirty="0" smtClean="0"/>
              <a:t>Retail Analytics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800" dirty="0" smtClean="0"/>
              <a:t>Customer Segmentation/Clustering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800" dirty="0" smtClean="0"/>
              <a:t>Tailored Product Assortments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800" dirty="0" smtClean="0"/>
              <a:t>Inventory Forecasting</a:t>
            </a:r>
            <a:endParaRPr lang="tr-TR" altLang="tr-TR" sz="2800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sz="2800" dirty="0"/>
              <a:t>Market Basket </a:t>
            </a:r>
            <a:r>
              <a:rPr lang="en-US" altLang="tr-TR" sz="2800" dirty="0" smtClean="0"/>
              <a:t>Analytics</a:t>
            </a:r>
            <a:endParaRPr lang="tr-TR" altLang="tr-TR" sz="2800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…</a:t>
            </a:r>
            <a:endParaRPr lang="en-US" altLang="tr-TR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7599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D6B77-3A5E-4013-83C7-AE5B6AD7C9DB}" type="slidenum">
              <a:rPr lang="en-US" altLang="tr-TR" sz="1400"/>
              <a:pPr/>
              <a:t>15</a:t>
            </a:fld>
            <a:endParaRPr lang="en-US" altLang="tr-TR" sz="14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91487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381000" y="3048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3200"/>
              <a:t>Amazon.com and NetFlix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251520" y="1196752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tr-TR" b="1" dirty="0">
                <a:solidFill>
                  <a:schemeClr val="accent2"/>
                </a:solidFill>
              </a:rPr>
              <a:t>Collaborative Filtering </a:t>
            </a:r>
            <a:r>
              <a:rPr lang="en-US" altLang="tr-TR" dirty="0"/>
              <a:t>tries to predict other items a customer may want to purchase based on what’s in their shopping cart and the purchasing behaviors of other customers </a:t>
            </a:r>
          </a:p>
        </p:txBody>
      </p:sp>
    </p:spTree>
    <p:extLst>
      <p:ext uri="{BB962C8B-B14F-4D97-AF65-F5344CB8AC3E}">
        <p14:creationId xmlns:p14="http://schemas.microsoft.com/office/powerpoint/2010/main" val="3065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MASTER_ITEM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304800"/>
            <a:ext cx="7620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 b="1" dirty="0" smtClean="0"/>
              <a:t>Text Analytics</a:t>
            </a:r>
            <a:r>
              <a:rPr lang="tr-TR" altLang="tr-TR" sz="2000" b="1" dirty="0" smtClean="0"/>
              <a:t>…</a:t>
            </a:r>
            <a:endParaRPr lang="en-US" altLang="tr-TR" sz="2000" b="1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07504" y="908720"/>
            <a:ext cx="87849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dirty="0">
                <a:cs typeface="Arial" panose="020B0604020202020204" pitchFamily="34" charset="0"/>
              </a:rPr>
              <a:t>…turning unstructured customer comments into actionable insights</a:t>
            </a:r>
          </a:p>
          <a:p>
            <a:pPr algn="ctr"/>
            <a:endParaRPr lang="en-US" altLang="tr-TR" dirty="0">
              <a:cs typeface="Arial" panose="020B0604020202020204" pitchFamily="34" charset="0"/>
            </a:endParaRPr>
          </a:p>
          <a:p>
            <a:pPr algn="ctr"/>
            <a:r>
              <a:rPr lang="en-US" altLang="tr-TR" dirty="0">
                <a:cs typeface="Arial" panose="020B0604020202020204" pitchFamily="34" charset="0"/>
              </a:rPr>
              <a:t>…finding </a:t>
            </a:r>
            <a:r>
              <a:rPr lang="tr-TR" altLang="tr-TR" dirty="0" err="1" smtClean="0">
                <a:cs typeface="Arial" panose="020B0604020202020204" pitchFamily="34" charset="0"/>
              </a:rPr>
              <a:t>basic</a:t>
            </a:r>
            <a:r>
              <a:rPr lang="tr-TR" altLang="tr-TR" dirty="0" smtClean="0">
                <a:cs typeface="Arial" panose="020B0604020202020204" pitchFamily="34" charset="0"/>
              </a:rPr>
              <a:t> </a:t>
            </a:r>
            <a:r>
              <a:rPr lang="tr-TR" altLang="tr-TR" dirty="0" err="1" smtClean="0">
                <a:cs typeface="Arial" panose="020B0604020202020204" pitchFamily="34" charset="0"/>
              </a:rPr>
              <a:t>insight</a:t>
            </a:r>
            <a:r>
              <a:rPr lang="tr-TR" altLang="tr-TR" dirty="0" err="1" smtClean="0"/>
              <a:t>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with</a:t>
            </a:r>
            <a:r>
              <a:rPr lang="en-US" altLang="tr-TR" dirty="0" smtClean="0">
                <a:cs typeface="Arial" panose="020B0604020202020204" pitchFamily="34" charset="0"/>
              </a:rPr>
              <a:t>in </a:t>
            </a:r>
            <a:r>
              <a:rPr lang="en-US" altLang="tr-TR" dirty="0">
                <a:cs typeface="Arial" panose="020B0604020202020204" pitchFamily="34" charset="0"/>
              </a:rPr>
              <a:t>text data that will improve </a:t>
            </a:r>
            <a:r>
              <a:rPr lang="tr-TR" altLang="tr-TR" dirty="0" err="1" smtClean="0">
                <a:cs typeface="Arial" panose="020B0604020202020204" pitchFamily="34" charset="0"/>
              </a:rPr>
              <a:t>the</a:t>
            </a:r>
            <a:r>
              <a:rPr lang="tr-TR" altLang="tr-TR" dirty="0" smtClean="0">
                <a:cs typeface="Arial" panose="020B0604020202020204" pitchFamily="34" charset="0"/>
              </a:rPr>
              <a:t> </a:t>
            </a:r>
            <a:r>
              <a:rPr lang="en-US" altLang="tr-TR" dirty="0" smtClean="0">
                <a:cs typeface="Arial" panose="020B0604020202020204" pitchFamily="34" charset="0"/>
              </a:rPr>
              <a:t>business</a:t>
            </a:r>
            <a:endParaRPr lang="en-US" altLang="tr-TR" dirty="0">
              <a:cs typeface="Arial" panose="020B0604020202020204" pitchFamily="34" charset="0"/>
            </a:endParaRPr>
          </a:p>
          <a:p>
            <a:endParaRPr lang="en-US" altLang="tr-TR" sz="2000" i="1" dirty="0">
              <a:cs typeface="Arial" panose="020B0604020202020204" pitchFamily="34" charset="0"/>
            </a:endParaRPr>
          </a:p>
          <a:p>
            <a:endParaRPr lang="en-US" altLang="tr-TR" sz="2000" i="1" dirty="0">
              <a:cs typeface="Arial" panose="020B0604020202020204" pitchFamily="34" charset="0"/>
            </a:endParaRPr>
          </a:p>
          <a:p>
            <a:r>
              <a:rPr lang="en-US" altLang="tr-TR" sz="2000" i="1" dirty="0">
                <a:cs typeface="Arial" panose="020B0604020202020204" pitchFamily="34" charset="0"/>
              </a:rPr>
              <a:t>From Wikipedia</a:t>
            </a:r>
            <a:r>
              <a:rPr lang="en-US" altLang="tr-TR" sz="2000" i="1" dirty="0" smtClean="0">
                <a:cs typeface="Arial" panose="020B0604020202020204" pitchFamily="34" charset="0"/>
              </a:rPr>
              <a:t>:</a:t>
            </a:r>
            <a:endParaRPr lang="tr-TR" altLang="tr-TR" sz="2000" i="1" dirty="0" smtClean="0">
              <a:cs typeface="Arial" panose="020B0604020202020204" pitchFamily="34" charset="0"/>
            </a:endParaRPr>
          </a:p>
          <a:p>
            <a:endParaRPr lang="en-US" altLang="tr-TR" sz="2000" i="1" dirty="0">
              <a:cs typeface="Arial" panose="020B0604020202020204" pitchFamily="34" charset="0"/>
            </a:endParaRPr>
          </a:p>
          <a:p>
            <a:pPr algn="ctr"/>
            <a:r>
              <a:rPr lang="en-US" altLang="tr-TR" sz="2000" dirty="0">
                <a:cs typeface="Arial" panose="020B0604020202020204" pitchFamily="34" charset="0"/>
              </a:rPr>
              <a:t>… a set of linguistic, statistical, and machine learning techniques that model and structure the information content of textual sources for business intelligence, exploratory data analysis, research, or investigation</a:t>
            </a:r>
          </a:p>
          <a:p>
            <a:pPr algn="ctr"/>
            <a:endParaRPr lang="en-US" altLang="tr-TR" dirty="0">
              <a:cs typeface="Arial" panose="020B0604020202020204" pitchFamily="34" charset="0"/>
            </a:endParaRPr>
          </a:p>
          <a:p>
            <a:pPr algn="ctr"/>
            <a:endParaRPr lang="en-US" altLang="tr-TR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6AF16E4C-F65C-46F4-ACE3-13074A6B4669}" type="slidenum">
              <a:rPr lang="en-US" altLang="tr-TR" sz="1400"/>
              <a:pPr algn="l"/>
              <a:t>17</a:t>
            </a:fld>
            <a:endParaRPr lang="en-US" altLang="tr-TR" sz="1400">
              <a:latin typeface="Times" panose="02020603050405020304" pitchFamily="18" charset="0"/>
            </a:endParaRPr>
          </a:p>
        </p:txBody>
      </p:sp>
      <p:sp>
        <p:nvSpPr>
          <p:cNvPr id="16389" name="MASTER_ITEM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304800"/>
            <a:ext cx="8229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tr-TR" sz="2000" b="1" dirty="0" smtClean="0"/>
              <a:t>Text Processing Process</a:t>
            </a:r>
            <a:r>
              <a:rPr lang="tr-TR" altLang="tr-TR" sz="2000" b="1" dirty="0" smtClean="0"/>
              <a:t>…</a:t>
            </a:r>
            <a:endParaRPr lang="en-US" altLang="tr-TR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21096" y="764704"/>
            <a:ext cx="8915400" cy="4945063"/>
            <a:chOff x="0" y="914400"/>
            <a:chExt cx="8915400" cy="4945063"/>
          </a:xfrm>
        </p:grpSpPr>
        <p:pic>
          <p:nvPicPr>
            <p:cNvPr id="16387" name="Picture 4" descr="Clarabridge%20Professional_text%20analytic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2590800"/>
              <a:ext cx="71120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88" name="TextBox 5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15240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Customer Sat Survey Comments</a:t>
              </a:r>
            </a:p>
          </p:txBody>
        </p:sp>
        <p:cxnSp>
          <p:nvCxnSpPr>
            <p:cNvPr id="16390" name="Straight Arrow Connector 9"/>
            <p:cNvCxnSpPr>
              <a:cxnSpLocks noChangeShapeType="1"/>
              <a:stCxn id="16391" idx="2"/>
            </p:cNvCxnSpPr>
            <p:nvPr/>
          </p:nvCxnSpPr>
          <p:spPr bwMode="auto">
            <a:xfrm rot="5400000">
              <a:off x="1589088" y="2044700"/>
              <a:ext cx="1090612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1" name="TextBox 13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1524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Facebook Page</a:t>
              </a:r>
            </a:p>
          </p:txBody>
        </p:sp>
        <p:sp>
          <p:nvSpPr>
            <p:cNvPr id="16392" name="TextBox 14"/>
            <p:cNvSpPr txBox="1">
              <a:spLocks noChangeArrowheads="1"/>
            </p:cNvSpPr>
            <p:nvPr/>
          </p:nvSpPr>
          <p:spPr bwMode="auto">
            <a:xfrm>
              <a:off x="304800" y="5029200"/>
              <a:ext cx="1828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Blogs</a:t>
              </a:r>
            </a:p>
          </p:txBody>
        </p:sp>
        <p:cxnSp>
          <p:nvCxnSpPr>
            <p:cNvPr id="16393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1257300" y="2171700"/>
              <a:ext cx="4572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4" name="TextBox 17"/>
            <p:cNvSpPr txBox="1">
              <a:spLocks noChangeArrowheads="1"/>
            </p:cNvSpPr>
            <p:nvPr/>
          </p:nvSpPr>
          <p:spPr bwMode="auto">
            <a:xfrm>
              <a:off x="0" y="3886200"/>
              <a:ext cx="15240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Competitors’ Facebook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Pages</a:t>
              </a:r>
            </a:p>
          </p:txBody>
        </p:sp>
        <p:cxnSp>
          <p:nvCxnSpPr>
            <p:cNvPr id="1639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143000" y="3505200"/>
              <a:ext cx="4572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Straight Arrow Connector 22"/>
            <p:cNvCxnSpPr>
              <a:cxnSpLocks noChangeShapeType="1"/>
              <a:stCxn id="16392" idx="0"/>
            </p:cNvCxnSpPr>
            <p:nvPr/>
          </p:nvCxnSpPr>
          <p:spPr bwMode="auto">
            <a:xfrm rot="5400000" flipH="1" flipV="1">
              <a:off x="876300" y="4305300"/>
              <a:ext cx="10668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TextBox 26"/>
            <p:cNvSpPr txBox="1">
              <a:spLocks noChangeArrowheads="1"/>
            </p:cNvSpPr>
            <p:nvPr/>
          </p:nvSpPr>
          <p:spPr bwMode="auto">
            <a:xfrm>
              <a:off x="2895600" y="4267200"/>
              <a:ext cx="1981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Public Web Sites,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Discussion Boards, Product Reviews</a:t>
              </a:r>
            </a:p>
          </p:txBody>
        </p:sp>
        <p:cxnSp>
          <p:nvCxnSpPr>
            <p:cNvPr id="16398" name="Straight Arrow Connector 27"/>
            <p:cNvCxnSpPr>
              <a:cxnSpLocks noChangeShapeType="1"/>
            </p:cNvCxnSpPr>
            <p:nvPr/>
          </p:nvCxnSpPr>
          <p:spPr bwMode="auto">
            <a:xfrm rot="16200000" flipV="1">
              <a:off x="2514600" y="4038600"/>
              <a:ext cx="5334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7620001" y="4495800"/>
              <a:ext cx="1066800" cy="3175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TextBox 33"/>
            <p:cNvSpPr txBox="1">
              <a:spLocks noChangeArrowheads="1"/>
            </p:cNvSpPr>
            <p:nvPr/>
          </p:nvSpPr>
          <p:spPr bwMode="auto">
            <a:xfrm>
              <a:off x="7391400" y="5029200"/>
              <a:ext cx="15240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Alerts,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Real-time Action</a:t>
              </a:r>
            </a:p>
          </p:txBody>
        </p:sp>
        <p:sp>
          <p:nvSpPr>
            <p:cNvPr id="16401" name="TextBox 37"/>
            <p:cNvSpPr txBox="1">
              <a:spLocks noChangeArrowheads="1"/>
            </p:cNvSpPr>
            <p:nvPr/>
          </p:nvSpPr>
          <p:spPr bwMode="auto">
            <a:xfrm>
              <a:off x="381000" y="1524000"/>
              <a:ext cx="1219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Twitter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Page</a:t>
              </a:r>
            </a:p>
          </p:txBody>
        </p:sp>
        <p:cxnSp>
          <p:nvCxnSpPr>
            <p:cNvPr id="16402" name="Straight Arrow Connector 38"/>
            <p:cNvCxnSpPr>
              <a:cxnSpLocks noChangeShapeType="1"/>
            </p:cNvCxnSpPr>
            <p:nvPr/>
          </p:nvCxnSpPr>
          <p:spPr bwMode="auto">
            <a:xfrm>
              <a:off x="1066800" y="3048000"/>
              <a:ext cx="533400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3" name="TextBox 40"/>
            <p:cNvSpPr txBox="1">
              <a:spLocks noChangeArrowheads="1"/>
            </p:cNvSpPr>
            <p:nvPr/>
          </p:nvSpPr>
          <p:spPr bwMode="auto">
            <a:xfrm>
              <a:off x="3657600" y="2667000"/>
              <a:ext cx="914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tr-TR" sz="1200" b="1">
                  <a:solidFill>
                    <a:srgbClr val="C00000"/>
                  </a:solidFill>
                  <a:cs typeface="Arial" panose="020B0604020202020204" pitchFamily="34" charset="0"/>
                </a:rPr>
                <a:t>Services</a:t>
              </a:r>
            </a:p>
          </p:txBody>
        </p:sp>
        <p:sp>
          <p:nvSpPr>
            <p:cNvPr id="16404" name="TextBox 41"/>
            <p:cNvSpPr txBox="1">
              <a:spLocks noChangeArrowheads="1"/>
            </p:cNvSpPr>
            <p:nvPr/>
          </p:nvSpPr>
          <p:spPr bwMode="auto">
            <a:xfrm>
              <a:off x="3200400" y="3124200"/>
              <a:ext cx="762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tr-TR" sz="1200" b="1">
                  <a:solidFill>
                    <a:srgbClr val="C00000"/>
                  </a:solidFill>
                  <a:cs typeface="Arial" panose="020B0604020202020204" pitchFamily="34" charset="0"/>
                </a:rPr>
                <a:t>Quality</a:t>
              </a:r>
            </a:p>
          </p:txBody>
        </p:sp>
        <p:sp>
          <p:nvSpPr>
            <p:cNvPr id="16405" name="TextBox 42"/>
            <p:cNvSpPr txBox="1">
              <a:spLocks noChangeArrowheads="1"/>
            </p:cNvSpPr>
            <p:nvPr/>
          </p:nvSpPr>
          <p:spPr bwMode="auto">
            <a:xfrm>
              <a:off x="3886200" y="3124200"/>
              <a:ext cx="533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tr-TR" sz="1200" b="1">
                  <a:solidFill>
                    <a:srgbClr val="C00000"/>
                  </a:solidFill>
                  <a:cs typeface="Arial" panose="020B0604020202020204" pitchFamily="34" charset="0"/>
                </a:rPr>
                <a:t>Cost</a:t>
              </a:r>
            </a:p>
          </p:txBody>
        </p:sp>
        <p:sp>
          <p:nvSpPr>
            <p:cNvPr id="16406" name="TextBox 43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1143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tr-TR" sz="1200" b="1">
                  <a:solidFill>
                    <a:srgbClr val="C00000"/>
                  </a:solidFill>
                  <a:cs typeface="Arial" panose="020B0604020202020204" pitchFamily="34" charset="0"/>
                </a:rPr>
                <a:t>Friendliness</a:t>
              </a:r>
            </a:p>
          </p:txBody>
        </p:sp>
        <p:pic>
          <p:nvPicPr>
            <p:cNvPr id="16407" name="Picture 45" descr="person_working_on_a_pda_ipad_or_smartphon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953000"/>
              <a:ext cx="587375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TextBox 46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524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Email</a:t>
              </a:r>
            </a:p>
          </p:txBody>
        </p:sp>
        <p:cxnSp>
          <p:nvCxnSpPr>
            <p:cNvPr id="16409" name="Straight Arrow Connector 48"/>
            <p:cNvCxnSpPr>
              <a:cxnSpLocks noChangeShapeType="1"/>
              <a:stCxn id="16408" idx="0"/>
            </p:cNvCxnSpPr>
            <p:nvPr/>
          </p:nvCxnSpPr>
          <p:spPr bwMode="auto">
            <a:xfrm rot="5400000" flipH="1" flipV="1">
              <a:off x="1639888" y="4305300"/>
              <a:ext cx="684212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Straight Arrow Connector 55"/>
            <p:cNvCxnSpPr>
              <a:cxnSpLocks noChangeShapeType="1"/>
            </p:cNvCxnSpPr>
            <p:nvPr/>
          </p:nvCxnSpPr>
          <p:spPr bwMode="auto">
            <a:xfrm rot="16200000" flipV="1">
              <a:off x="1866900" y="4381500"/>
              <a:ext cx="1295400" cy="4572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1" name="TextBox 57"/>
            <p:cNvSpPr txBox="1">
              <a:spLocks noChangeArrowheads="1"/>
            </p:cNvSpPr>
            <p:nvPr/>
          </p:nvSpPr>
          <p:spPr bwMode="auto">
            <a:xfrm>
              <a:off x="2133600" y="5181600"/>
              <a:ext cx="1524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Adhoc Feedback</a:t>
              </a:r>
            </a:p>
          </p:txBody>
        </p:sp>
        <p:sp>
          <p:nvSpPr>
            <p:cNvPr id="16412" name="TextBox 61"/>
            <p:cNvSpPr txBox="1">
              <a:spLocks noChangeArrowheads="1"/>
            </p:cNvSpPr>
            <p:nvPr/>
          </p:nvSpPr>
          <p:spPr bwMode="auto">
            <a:xfrm>
              <a:off x="0" y="2438400"/>
              <a:ext cx="1371600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Call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Center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Notes, </a:t>
              </a:r>
            </a:p>
            <a:p>
              <a:pPr algn="ctr"/>
              <a:r>
                <a:rPr lang="en-US" altLang="tr-TR" sz="1600">
                  <a:solidFill>
                    <a:srgbClr val="C00000"/>
                  </a:solidFill>
                  <a:cs typeface="Arial" panose="020B0604020202020204" pitchFamily="34" charset="0"/>
                </a:rPr>
                <a:t>Voice</a:t>
              </a:r>
            </a:p>
          </p:txBody>
        </p:sp>
        <p:cxnSp>
          <p:nvCxnSpPr>
            <p:cNvPr id="16413" name="Straight Arrow Connector 62"/>
            <p:cNvCxnSpPr>
              <a:cxnSpLocks noChangeShapeType="1"/>
            </p:cNvCxnSpPr>
            <p:nvPr/>
          </p:nvCxnSpPr>
          <p:spPr bwMode="auto">
            <a:xfrm rot="10800000" flipV="1">
              <a:off x="2514600" y="2209800"/>
              <a:ext cx="5334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6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95250"/>
            <a:ext cx="6245225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62400" y="5029200"/>
            <a:ext cx="3810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648200" y="1981200"/>
            <a:ext cx="533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800600" y="2590800"/>
            <a:ext cx="533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192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7200" y="462880"/>
            <a:ext cx="8229600" cy="5486400"/>
            <a:chOff x="457200" y="750912"/>
            <a:chExt cx="8229600" cy="5486400"/>
          </a:xfrm>
        </p:grpSpPr>
        <p:sp>
          <p:nvSpPr>
            <p:cNvPr id="24" name="Rectangle 3"/>
            <p:cNvSpPr>
              <a:spLocks noGrp="1" noChangeArrowheads="1"/>
            </p:cNvSpPr>
            <p:nvPr>
              <p:ph type="body" idx="1"/>
            </p:nvPr>
          </p:nvSpPr>
          <p:spPr>
            <a:xfrm>
              <a:off x="457200" y="750912"/>
              <a:ext cx="8229600" cy="5486400"/>
            </a:xfrm>
            <a:solidFill>
              <a:srgbClr val="FFFFFF"/>
            </a:solidFill>
          </p:spPr>
          <p:txBody>
            <a:bodyPr/>
            <a:lstStyle/>
            <a:p>
              <a:pPr marL="0" indent="0" eaLnBrk="1" hangingPunct="1">
                <a:lnSpc>
                  <a:spcPct val="80000"/>
                </a:lnSpc>
              </a:pPr>
              <a:r>
                <a:rPr lang="en-US" altLang="tr-TR" sz="2400" dirty="0" smtClean="0"/>
                <a:t>Analytic Databases</a:t>
              </a:r>
            </a:p>
            <a:p>
              <a:pPr marL="0" indent="0" eaLnBrk="1" hangingPunct="1">
                <a:lnSpc>
                  <a:spcPct val="80000"/>
                </a:lnSpc>
                <a:buFontTx/>
                <a:buNone/>
              </a:pPr>
              <a:endParaRPr lang="en-US" altLang="tr-TR" sz="800" dirty="0" smtClean="0"/>
            </a:p>
            <a:p>
              <a:pPr marL="0" indent="0" eaLnBrk="1" hangingPunct="1">
                <a:lnSpc>
                  <a:spcPct val="80000"/>
                </a:lnSpc>
                <a:buFontTx/>
                <a:buNone/>
              </a:pPr>
              <a:endParaRPr lang="en-US" altLang="tr-TR" sz="2400" dirty="0" smtClean="0"/>
            </a:p>
            <a:p>
              <a:pPr marL="0" indent="0" eaLnBrk="1" hangingPunct="1">
                <a:lnSpc>
                  <a:spcPct val="80000"/>
                </a:lnSpc>
                <a:buFontTx/>
                <a:buNone/>
              </a:pPr>
              <a:r>
                <a:rPr lang="en-US" altLang="tr-TR" sz="2400" dirty="0" smtClean="0"/>
                <a:t/>
              </a:r>
              <a:br>
                <a:rPr lang="en-US" altLang="tr-TR" sz="2400" dirty="0" smtClean="0"/>
              </a:br>
              <a:endParaRPr lang="en-US" altLang="tr-TR" sz="2400" dirty="0" smtClean="0"/>
            </a:p>
            <a:p>
              <a:pPr marL="0" indent="0" eaLnBrk="1" hangingPunct="1">
                <a:lnSpc>
                  <a:spcPct val="80000"/>
                </a:lnSpc>
                <a:buFontTx/>
                <a:buNone/>
              </a:pPr>
              <a:endParaRPr lang="en-US" altLang="tr-TR" sz="2400" dirty="0" smtClean="0"/>
            </a:p>
            <a:p>
              <a:pPr marL="0" indent="0" eaLnBrk="1" hangingPunct="1">
                <a:lnSpc>
                  <a:spcPct val="80000"/>
                </a:lnSpc>
              </a:pPr>
              <a:r>
                <a:rPr lang="en-US" altLang="tr-TR" sz="2400" dirty="0" smtClean="0"/>
                <a:t>BI is a consolidating industry</a:t>
              </a: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Oracle: Siebel, Hyperion, Brio, Sun</a:t>
              </a: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SAP: Business Objects, Sybase</a:t>
              </a: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IBM: </a:t>
              </a:r>
              <a:r>
                <a:rPr lang="en-US" altLang="tr-TR" sz="2000" dirty="0" err="1" smtClean="0"/>
                <a:t>Cognos</a:t>
              </a:r>
              <a:r>
                <a:rPr lang="en-US" altLang="tr-TR" sz="2000" dirty="0" smtClean="0"/>
                <a:t>, SPSS, </a:t>
              </a:r>
              <a:r>
                <a:rPr lang="en-US" altLang="tr-TR" sz="2000" dirty="0" err="1" smtClean="0"/>
                <a:t>Coremetrics</a:t>
              </a:r>
              <a:r>
                <a:rPr lang="en-US" altLang="tr-TR" sz="2000" dirty="0" smtClean="0"/>
                <a:t>, </a:t>
              </a:r>
              <a:r>
                <a:rPr lang="en-US" altLang="tr-TR" sz="2000" dirty="0" err="1" smtClean="0"/>
                <a:t>Unica</a:t>
              </a:r>
              <a:r>
                <a:rPr lang="en-US" altLang="tr-TR" sz="2000" dirty="0" smtClean="0"/>
                <a:t>, </a:t>
              </a:r>
              <a:r>
                <a:rPr lang="en-US" altLang="tr-TR" sz="2000" b="1" dirty="0" err="1" smtClean="0">
                  <a:solidFill>
                    <a:srgbClr val="00B050"/>
                  </a:solidFill>
                </a:rPr>
                <a:t>Netezza</a:t>
              </a:r>
              <a:endParaRPr lang="en-US" altLang="tr-TR" sz="2000" b="1" dirty="0" smtClean="0">
                <a:solidFill>
                  <a:srgbClr val="00B050"/>
                </a:solidFill>
              </a:endParaRP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EMC: </a:t>
              </a:r>
              <a:r>
                <a:rPr lang="en-US" altLang="tr-TR" sz="2000" b="1" dirty="0" err="1" smtClean="0">
                  <a:solidFill>
                    <a:srgbClr val="00B050"/>
                  </a:solidFill>
                </a:rPr>
                <a:t>Greenplum</a:t>
              </a:r>
              <a:endParaRPr lang="en-US" altLang="tr-TR" sz="2000" b="1" dirty="0" smtClean="0">
                <a:solidFill>
                  <a:srgbClr val="00B050"/>
                </a:solidFill>
              </a:endParaRP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HP:</a:t>
              </a:r>
              <a:r>
                <a:rPr lang="en-US" altLang="tr-TR" sz="2000" b="1" dirty="0" smtClean="0">
                  <a:solidFill>
                    <a:srgbClr val="00B050"/>
                  </a:solidFill>
                </a:rPr>
                <a:t> Vertica</a:t>
              </a:r>
            </a:p>
            <a:p>
              <a:pPr marL="1273175" lvl="1" indent="-533400" eaLnBrk="1" hangingPunct="1">
                <a:lnSpc>
                  <a:spcPct val="80000"/>
                </a:lnSpc>
              </a:pPr>
              <a:r>
                <a:rPr lang="en-US" altLang="tr-TR" sz="2000" dirty="0" smtClean="0"/>
                <a:t>Teradata:</a:t>
              </a:r>
              <a:r>
                <a:rPr lang="en-US" altLang="tr-TR" sz="2000" b="1" dirty="0" smtClean="0">
                  <a:solidFill>
                    <a:srgbClr val="00B050"/>
                  </a:solidFill>
                </a:rPr>
                <a:t> Aster Data</a:t>
              </a:r>
              <a:r>
                <a:rPr lang="en-US" altLang="tr-TR" sz="2400" dirty="0" smtClean="0"/>
                <a:t/>
              </a:r>
              <a:br>
                <a:rPr lang="en-US" altLang="tr-TR" sz="2400" dirty="0" smtClean="0"/>
              </a:br>
              <a:r>
                <a:rPr lang="en-US" altLang="tr-TR" sz="800" dirty="0" smtClean="0"/>
                <a:t/>
              </a:r>
              <a:br>
                <a:rPr lang="en-US" altLang="tr-TR" sz="800" dirty="0" smtClean="0"/>
              </a:br>
              <a:endParaRPr lang="en-US" altLang="tr-TR" sz="800" dirty="0" smtClean="0"/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Char char="Ø"/>
              </a:pPr>
              <a:r>
                <a:rPr lang="en-US" altLang="tr-TR" sz="2400" dirty="0" smtClean="0"/>
                <a:t>Independent vendors: </a:t>
              </a:r>
              <a:r>
                <a:rPr lang="en-US" altLang="tr-TR" sz="2400" dirty="0" err="1" smtClean="0"/>
                <a:t>MicroStrategy</a:t>
              </a:r>
              <a:r>
                <a:rPr lang="en-US" altLang="tr-TR" sz="2400" dirty="0" smtClean="0"/>
                <a:t>, </a:t>
              </a:r>
              <a:r>
                <a:rPr lang="en-US" altLang="tr-TR" sz="2400" dirty="0" err="1" smtClean="0"/>
                <a:t>Informatica</a:t>
              </a:r>
              <a:r>
                <a:rPr lang="en-US" altLang="tr-TR" sz="2400" dirty="0" smtClean="0"/>
                <a:t>, SAS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Char char="Ø"/>
              </a:pPr>
              <a:r>
                <a:rPr lang="en-US" altLang="tr-TR" sz="2400" dirty="0" smtClean="0"/>
                <a:t>Reporting standards determined mainly by Microsoft, Apple and Adobe</a:t>
              </a: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2651125" y="1447800"/>
              <a:ext cx="146367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Teradata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Netezza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33400" y="1447800"/>
              <a:ext cx="1463675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DB2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Oracle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SQL Server</a:t>
              </a: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784725" y="1454150"/>
              <a:ext cx="1463675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Vertica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Aster Data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Par Accel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Greenplum</a:t>
              </a: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6689725" y="1454150"/>
              <a:ext cx="184467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Semantic Databases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tr-TR" sz="1200"/>
                <a:t>(TIDE)</a:t>
              </a: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676400" y="1600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3810000" y="1600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5867400" y="1600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601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45885" y="116632"/>
            <a:ext cx="1803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 u="sng" dirty="0" smtClean="0">
                <a:solidFill>
                  <a:srgbClr val="984807"/>
                </a:solidFill>
                <a:latin typeface="Calibri" pitchFamily="34" charset="0"/>
              </a:rPr>
              <a:t>CONTENTS…</a:t>
            </a:r>
            <a:endParaRPr lang="tr-TR" sz="2400" b="1" u="sng" dirty="0">
              <a:solidFill>
                <a:srgbClr val="984807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2840" y="62068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Why BI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Changing Business Environment and Decision Support Systems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Basic Definition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Main Trend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BI Technologies</a:t>
            </a:r>
            <a:endParaRPr lang="tr-TR" altLang="ja-JP" sz="2400" b="1" dirty="0" smtClean="0">
              <a:ea typeface="ＭＳ Ｐゴシック" charset="-128"/>
            </a:endParaRP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Predictive Analytics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Text Analytics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Visualization/Dashboards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Master Data Management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The Cloud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Analytic Databases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Mobile BI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 Open Source</a:t>
            </a:r>
          </a:p>
          <a:p>
            <a:pPr marL="631825" indent="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1400" b="1" dirty="0"/>
              <a:t>Artificial intelligence Technologies (intelligent Decision Making Technologies)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ja-JP" sz="2400" b="1" dirty="0" smtClean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ja-JP" sz="2400" b="1" dirty="0" smtClean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ja-JP" sz="2400" b="1" dirty="0" smtClean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ja-JP" sz="2400" b="1" dirty="0" smtClean="0">
              <a:ea typeface="ＭＳ Ｐゴシック" charset="-128"/>
            </a:endParaRPr>
          </a:p>
          <a:p>
            <a:pPr lvl="1" eaLnBrk="1" hangingPunct="1">
              <a:defRPr/>
            </a:pPr>
            <a:endParaRPr lang="en-US" altLang="ja-JP" sz="2000" b="1" dirty="0" smtClean="0">
              <a:ea typeface="ＭＳ Ｐゴシック" charset="-128"/>
            </a:endParaRPr>
          </a:p>
          <a:p>
            <a:pPr marL="914400" lvl="2" indent="0" eaLnBrk="1" hangingPunct="1">
              <a:buFont typeface="Arial" pitchFamily="34" charset="0"/>
              <a:buNone/>
              <a:defRPr/>
            </a:pPr>
            <a:endParaRPr lang="en-US" altLang="ja-JP" sz="1800" b="1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490066"/>
          </a:xfrm>
        </p:spPr>
        <p:txBody>
          <a:bodyPr/>
          <a:lstStyle/>
          <a:p>
            <a:pPr algn="l"/>
            <a:r>
              <a:rPr lang="en-US" sz="3200" dirty="0" smtClean="0"/>
              <a:t>Semantic Data Model and Semantic Databases…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181182" y="1196752"/>
            <a:ext cx="89644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Semantic Data Model (SDM), </a:t>
            </a:r>
            <a:r>
              <a:rPr lang="en-US" sz="2000" dirty="0" smtClean="0"/>
              <a:t>is </a:t>
            </a:r>
            <a:r>
              <a:rPr lang="en-US" sz="2000" dirty="0"/>
              <a:t>a way of structuring data to represent it in a logical way. </a:t>
            </a:r>
            <a:r>
              <a:rPr lang="tr-TR" sz="2000" dirty="0" smtClean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focuses on providing more meaning of the data itself, rather than solely or primarily on the relationships and attributes of the </a:t>
            </a:r>
            <a:r>
              <a:rPr lang="en-US" sz="2000" dirty="0" smtClean="0"/>
              <a:t>data</a:t>
            </a:r>
            <a:endParaRPr lang="tr-TR" sz="2000" dirty="0" smtClean="0"/>
          </a:p>
          <a:p>
            <a:endParaRPr lang="tr-TR" sz="2000" dirty="0" smtClean="0">
              <a:solidFill>
                <a:srgbClr val="413F41"/>
              </a:solidFill>
              <a:latin typeface="Helvetica" panose="020B0604020202020204" pitchFamily="34" charset="0"/>
            </a:endParaRPr>
          </a:p>
          <a:p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Semantic databases offer five main benefits:</a:t>
            </a:r>
          </a:p>
          <a:p>
            <a:endParaRPr lang="en-US" sz="2000" dirty="0" smtClean="0">
              <a:solidFill>
                <a:srgbClr val="413F4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 They work with your existing relational databases.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They align with Web technologies.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Their underlying technology speeds integration of multiple databases.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 They're based on data structures that are flexible by design. And thus;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413F41"/>
                </a:solidFill>
                <a:latin typeface="Helvetica" panose="020B0604020202020204" pitchFamily="34" charset="0"/>
              </a:rPr>
              <a:t>They can help enterprises tackle big data challenges.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56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90066"/>
          </a:xfrm>
        </p:spPr>
        <p:txBody>
          <a:bodyPr/>
          <a:lstStyle/>
          <a:p>
            <a:pPr algn="l"/>
            <a:r>
              <a:rPr lang="en-US" sz="2800" b="1" dirty="0"/>
              <a:t>Visualization/Dashboards</a:t>
            </a:r>
            <a:endParaRPr lang="tr-TR" sz="2800" dirty="0"/>
          </a:p>
        </p:txBody>
      </p:sp>
      <p:sp>
        <p:nvSpPr>
          <p:cNvPr id="4" name="Rectangle 3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Data visualization is to communicate information clearly and efficiently via statistical graphics, plots and information 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Numerical data may be encoded using dots, lines, or bars, to visually communicate a quantitative message.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Effective visualization helps users analyze and reason about data and related evidence.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It makes complex data more accessible, understandable and usable.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Users may have particular analytical tasks, such as making comparisons or understanding causality, and the design principle of the graphic (i.e., showing comparisons or showing causality) follows the task.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52525"/>
                </a:solidFill>
              </a:rPr>
              <a:t>Tables are generally used where users will look up a specific measurement, while charts of various types are used to show patterns or relationships in the data for one or more variables.</a:t>
            </a:r>
            <a:endParaRPr lang="tr-TR" b="1" dirty="0" smtClean="0">
              <a:solidFill>
                <a:srgbClr val="25252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>
              <a:solidFill>
                <a:srgbClr val="25252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>
                <a:solidFill>
                  <a:srgbClr val="252525"/>
                </a:solidFill>
              </a:rPr>
              <a:t>Dashboards</a:t>
            </a:r>
            <a:r>
              <a:rPr lang="tr-TR" b="1" dirty="0">
                <a:solidFill>
                  <a:srgbClr val="252525"/>
                </a:solidFill>
              </a:rPr>
              <a:t>: </a:t>
            </a:r>
            <a:r>
              <a:rPr lang="en-US" b="1" dirty="0">
                <a:solidFill>
                  <a:srgbClr val="252525"/>
                </a:solidFill>
              </a:rPr>
              <a:t>A visual presentation of critical data for executives to view. It allows executives to see hot spots in seconds and explore the situation</a:t>
            </a:r>
          </a:p>
        </p:txBody>
      </p:sp>
    </p:spTree>
    <p:extLst>
      <p:ext uri="{BB962C8B-B14F-4D97-AF65-F5344CB8AC3E}">
        <p14:creationId xmlns:p14="http://schemas.microsoft.com/office/powerpoint/2010/main" val="13741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323850" y="4979988"/>
            <a:ext cx="1674813" cy="841375"/>
          </a:xfrm>
          <a:ln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457200">
              <a:buFont typeface="Wingdings" panose="05000000000000000000" pitchFamily="2" charset="2"/>
              <a:buNone/>
            </a:pPr>
            <a:r>
              <a:rPr lang="en-US" altLang="tr-TR" sz="1400">
                <a:latin typeface="Calibri" panose="020F0502020204030204" pitchFamily="34" charset="0"/>
              </a:rPr>
              <a:t>Different systems</a:t>
            </a:r>
            <a:r>
              <a:rPr lang="en-US" altLang="tr-TR" sz="170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9775" y="5235575"/>
            <a:ext cx="931863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8250" y="5235575"/>
            <a:ext cx="1130300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3900" y="5235575"/>
            <a:ext cx="941388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51688" y="5235575"/>
            <a:ext cx="977900" cy="714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441825" y="3409950"/>
            <a:ext cx="1700213" cy="156686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95825" y="3622675"/>
            <a:ext cx="1201738" cy="1108075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H="1">
            <a:off x="5292725" y="4176713"/>
            <a:ext cx="6350" cy="80010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2476500" y="4375150"/>
            <a:ext cx="2085975" cy="8604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4343400" y="4713288"/>
            <a:ext cx="774700" cy="522287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5805488" y="4646613"/>
            <a:ext cx="469900" cy="5889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</p:cNvCxnSpPr>
          <p:nvPr/>
        </p:nvCxnSpPr>
        <p:spPr>
          <a:xfrm flipH="1" flipV="1">
            <a:off x="5522913" y="3714750"/>
            <a:ext cx="2117725" cy="15208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5118100" y="3795713"/>
            <a:ext cx="587375" cy="579437"/>
          </a:xfrm>
          <a:prstGeom prst="curvedConnector3">
            <a:avLst>
              <a:gd name="adj1" fmla="val -76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2" idx="1"/>
          </p:cNvCxnSpPr>
          <p:nvPr/>
        </p:nvCxnSpPr>
        <p:spPr>
          <a:xfrm flipH="1" flipV="1">
            <a:off x="4691063" y="3640138"/>
            <a:ext cx="606425" cy="538162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Up Arrow 70"/>
          <p:cNvSpPr/>
          <p:nvPr/>
        </p:nvSpPr>
        <p:spPr>
          <a:xfrm>
            <a:off x="5089525" y="3028950"/>
            <a:ext cx="293688" cy="32702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96975"/>
            <a:ext cx="3078162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152525"/>
            <a:ext cx="40116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2633663"/>
            <a:ext cx="210502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293688" y="3771900"/>
            <a:ext cx="16748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tr-TR" sz="1400">
                <a:latin typeface="Calibri" panose="020F0502020204030204" pitchFamily="34" charset="0"/>
              </a:rPr>
              <a:t>Data repository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293688" y="3038475"/>
            <a:ext cx="16748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tr-TR" sz="1400">
                <a:latin typeface="Calibri" panose="020F0502020204030204" pitchFamily="34" charset="0"/>
              </a:rPr>
              <a:t>Reports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smtClean="0"/>
              <a:t>Visualization/Dashboards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277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1" grpId="0" animBg="1"/>
      <p:bldP spid="93" grpId="0" build="p"/>
      <p:bldP spid="9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7085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52525"/>
                </a:solidFill>
              </a:rPr>
              <a:t>In business, master data </a:t>
            </a:r>
            <a:r>
              <a:rPr lang="en-US" sz="2000" b="1" dirty="0" smtClean="0">
                <a:solidFill>
                  <a:srgbClr val="252525"/>
                </a:solidFill>
              </a:rPr>
              <a:t>Management</a:t>
            </a:r>
            <a:r>
              <a:rPr lang="tr-TR" sz="2000" b="1" dirty="0" smtClean="0">
                <a:solidFill>
                  <a:srgbClr val="252525"/>
                </a:solidFill>
              </a:rPr>
              <a:t>, </a:t>
            </a:r>
            <a:r>
              <a:rPr lang="en-US" sz="2000" b="1" dirty="0" smtClean="0">
                <a:solidFill>
                  <a:srgbClr val="252525"/>
                </a:solidFill>
              </a:rPr>
              <a:t>comprises </a:t>
            </a:r>
            <a:r>
              <a:rPr lang="en-US" sz="2000" b="1" dirty="0">
                <a:solidFill>
                  <a:srgbClr val="252525"/>
                </a:solidFill>
              </a:rPr>
              <a:t>the processes, governance, policies, standards and tools that consistently define and manage the critical data of </a:t>
            </a:r>
            <a:r>
              <a:rPr lang="en-US" sz="2000" b="1" dirty="0" smtClean="0">
                <a:solidFill>
                  <a:srgbClr val="252525"/>
                </a:solidFill>
              </a:rPr>
              <a:t>an</a:t>
            </a:r>
            <a:r>
              <a:rPr lang="tr-TR" sz="2000" b="1" dirty="0">
                <a:solidFill>
                  <a:srgbClr val="252525"/>
                </a:solidFill>
              </a:rPr>
              <a:t> </a:t>
            </a:r>
            <a:r>
              <a:rPr lang="tr-TR" sz="2000" b="1" dirty="0" err="1" smtClean="0">
                <a:solidFill>
                  <a:srgbClr val="252525"/>
                </a:solidFill>
              </a:rPr>
              <a:t>organization</a:t>
            </a:r>
            <a:r>
              <a:rPr lang="en-US" sz="2000" b="1" dirty="0">
                <a:solidFill>
                  <a:srgbClr val="252525"/>
                </a:solidFill>
              </a:rPr>
              <a:t>  to provide a single point of </a:t>
            </a:r>
            <a:r>
              <a:rPr lang="en-US" sz="2000" b="1" dirty="0" smtClean="0">
                <a:solidFill>
                  <a:srgbClr val="252525"/>
                </a:solidFill>
              </a:rPr>
              <a:t>reference</a:t>
            </a:r>
            <a:r>
              <a:rPr lang="tr-TR" sz="2000" b="1" dirty="0" smtClean="0">
                <a:solidFill>
                  <a:srgbClr val="252525"/>
                </a:solidFill>
              </a:rPr>
              <a:t>. </a:t>
            </a:r>
            <a:r>
              <a:rPr lang="en-US" sz="2000" b="1" dirty="0" smtClean="0">
                <a:solidFill>
                  <a:srgbClr val="252525"/>
                </a:solidFill>
              </a:rPr>
              <a:t>The </a:t>
            </a:r>
            <a:r>
              <a:rPr lang="en-US" sz="2000" b="1" dirty="0">
                <a:solidFill>
                  <a:srgbClr val="252525"/>
                </a:solidFill>
              </a:rPr>
              <a:t>data that is mastered may include</a:t>
            </a:r>
            <a:r>
              <a:rPr lang="en-US" sz="2000" b="1" dirty="0" smtClean="0">
                <a:solidFill>
                  <a:srgbClr val="252525"/>
                </a:solidFill>
              </a:rPr>
              <a:t>:</a:t>
            </a:r>
            <a:endParaRPr lang="tr-TR" sz="2000" b="1" dirty="0" smtClean="0">
              <a:solidFill>
                <a:srgbClr val="252525"/>
              </a:solidFill>
            </a:endParaRPr>
          </a:p>
          <a:p>
            <a:endParaRPr lang="en-US" sz="2000" b="1" dirty="0">
              <a:solidFill>
                <a:srgbClr val="252525"/>
              </a:solidFill>
            </a:endParaRPr>
          </a:p>
          <a:p>
            <a:pPr marL="125095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B0080"/>
                </a:solidFill>
              </a:rPr>
              <a:t>Reference</a:t>
            </a:r>
            <a:r>
              <a:rPr lang="tr-TR" sz="2000" b="1" dirty="0" smtClean="0">
                <a:solidFill>
                  <a:srgbClr val="0B0080"/>
                </a:solidFill>
              </a:rPr>
              <a:t> data</a:t>
            </a:r>
            <a:r>
              <a:rPr lang="en-US" sz="2000" b="1" dirty="0" smtClean="0">
                <a:solidFill>
                  <a:srgbClr val="252525"/>
                </a:solidFill>
              </a:rPr>
              <a:t>– </a:t>
            </a:r>
            <a:r>
              <a:rPr lang="en-US" sz="2000" b="1" dirty="0">
                <a:solidFill>
                  <a:srgbClr val="252525"/>
                </a:solidFill>
              </a:rPr>
              <a:t>the business objects for transactions, and the dimensions for analysis</a:t>
            </a:r>
          </a:p>
          <a:p>
            <a:pPr marL="125095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52525"/>
                </a:solidFill>
              </a:rPr>
              <a:t>analytical data – supports decision </a:t>
            </a:r>
            <a:r>
              <a:rPr lang="en-US" sz="2000" b="1" dirty="0" smtClean="0">
                <a:solidFill>
                  <a:srgbClr val="252525"/>
                </a:solidFill>
              </a:rPr>
              <a:t>making</a:t>
            </a:r>
            <a:endParaRPr lang="tr-TR" sz="2000" b="1" baseline="30000" dirty="0">
              <a:solidFill>
                <a:srgbClr val="0B0080"/>
              </a:solidFill>
            </a:endParaRPr>
          </a:p>
          <a:p>
            <a:endParaRPr lang="en-US" sz="2000" b="1" dirty="0">
              <a:solidFill>
                <a:srgbClr val="252525"/>
              </a:solidFill>
            </a:endParaRPr>
          </a:p>
          <a:p>
            <a:r>
              <a:rPr lang="en-US" sz="2000" b="1" dirty="0">
                <a:solidFill>
                  <a:srgbClr val="252525"/>
                </a:solidFill>
              </a:rPr>
              <a:t>In </a:t>
            </a:r>
            <a:r>
              <a:rPr lang="en-US" sz="2000" b="1" dirty="0">
                <a:solidFill>
                  <a:srgbClr val="0B0080"/>
                </a:solidFill>
              </a:rPr>
              <a:t>computing</a:t>
            </a:r>
            <a:r>
              <a:rPr lang="en-US" sz="2000" b="1" dirty="0">
                <a:solidFill>
                  <a:srgbClr val="252525"/>
                </a:solidFill>
              </a:rPr>
              <a:t>, a master data management tool can be used to </a:t>
            </a:r>
            <a:r>
              <a:rPr lang="en-US" sz="2000" b="1" dirty="0" err="1" smtClean="0">
                <a:solidFill>
                  <a:srgbClr val="252525"/>
                </a:solidFill>
              </a:rPr>
              <a:t>remov</a:t>
            </a:r>
            <a:r>
              <a:rPr lang="tr-TR" sz="2000" b="1" dirty="0" smtClean="0">
                <a:solidFill>
                  <a:srgbClr val="252525"/>
                </a:solidFill>
              </a:rPr>
              <a:t>e</a:t>
            </a:r>
            <a:r>
              <a:rPr lang="en-US" sz="2000" b="1" dirty="0" smtClean="0">
                <a:solidFill>
                  <a:srgbClr val="252525"/>
                </a:solidFill>
              </a:rPr>
              <a:t> </a:t>
            </a:r>
            <a:r>
              <a:rPr lang="en-US" sz="2000" b="1" dirty="0">
                <a:solidFill>
                  <a:srgbClr val="252525"/>
                </a:solidFill>
              </a:rPr>
              <a:t>duplicates, </a:t>
            </a:r>
            <a:r>
              <a:rPr lang="en-US" sz="2000" b="1" dirty="0" err="1" smtClean="0">
                <a:solidFill>
                  <a:srgbClr val="252525"/>
                </a:solidFill>
              </a:rPr>
              <a:t>standardiz</a:t>
            </a:r>
            <a:r>
              <a:rPr lang="tr-TR" sz="2000" b="1" dirty="0" smtClean="0">
                <a:solidFill>
                  <a:srgbClr val="252525"/>
                </a:solidFill>
              </a:rPr>
              <a:t>e</a:t>
            </a:r>
            <a:r>
              <a:rPr lang="en-US" sz="2000" b="1" dirty="0" smtClean="0">
                <a:solidFill>
                  <a:srgbClr val="252525"/>
                </a:solidFill>
              </a:rPr>
              <a:t> </a:t>
            </a:r>
            <a:r>
              <a:rPr lang="en-US" sz="2000" b="1" dirty="0">
                <a:solidFill>
                  <a:srgbClr val="252525"/>
                </a:solidFill>
              </a:rPr>
              <a:t>data (mass maintaining), and </a:t>
            </a:r>
            <a:r>
              <a:rPr lang="en-US" sz="2000" b="1" dirty="0" err="1" smtClean="0">
                <a:solidFill>
                  <a:srgbClr val="252525"/>
                </a:solidFill>
              </a:rPr>
              <a:t>incorporat</a:t>
            </a:r>
            <a:r>
              <a:rPr lang="tr-TR" sz="2000" b="1" dirty="0" smtClean="0">
                <a:solidFill>
                  <a:srgbClr val="252525"/>
                </a:solidFill>
              </a:rPr>
              <a:t>e</a:t>
            </a:r>
            <a:r>
              <a:rPr lang="en-US" sz="2000" b="1" dirty="0" smtClean="0">
                <a:solidFill>
                  <a:srgbClr val="252525"/>
                </a:solidFill>
              </a:rPr>
              <a:t> </a:t>
            </a:r>
            <a:r>
              <a:rPr lang="en-US" sz="2000" b="1" dirty="0">
                <a:solidFill>
                  <a:srgbClr val="252525"/>
                </a:solidFill>
              </a:rPr>
              <a:t>rules to eliminate incorrect data from entering the </a:t>
            </a:r>
            <a:r>
              <a:rPr lang="en-US" sz="2000" b="1" dirty="0" smtClean="0">
                <a:solidFill>
                  <a:srgbClr val="252525"/>
                </a:solidFill>
              </a:rPr>
              <a:t>system</a:t>
            </a:r>
            <a:r>
              <a:rPr lang="tr-TR" sz="2000" b="1" dirty="0" smtClean="0">
                <a:solidFill>
                  <a:srgbClr val="252525"/>
                </a:solidFill>
              </a:rPr>
              <a:t>.</a:t>
            </a:r>
            <a:r>
              <a:rPr lang="en-US" sz="2000" b="1" dirty="0" smtClean="0">
                <a:solidFill>
                  <a:srgbClr val="252525"/>
                </a:solidFill>
              </a:rPr>
              <a:t> </a:t>
            </a:r>
            <a:endParaRPr lang="tr-TR" sz="2000" b="1" dirty="0" smtClean="0">
              <a:solidFill>
                <a:srgbClr val="252525"/>
              </a:solidFill>
            </a:endParaRPr>
          </a:p>
          <a:p>
            <a:endParaRPr lang="tr-TR" sz="2000" b="1" dirty="0">
              <a:solidFill>
                <a:srgbClr val="252525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smtClean="0"/>
              <a:t>Master Data Management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4135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84784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52525"/>
                </a:solidFill>
              </a:rPr>
              <a:t>Master data management has the objective of providing processes for collecting, aggregating, matching, consolidating, quality-assuring, persisting and distributing such data throughout an organization to ensure consistency and control in the </a:t>
            </a:r>
            <a:r>
              <a:rPr lang="en-US" sz="2000" b="1" dirty="0" smtClean="0">
                <a:solidFill>
                  <a:srgbClr val="252525"/>
                </a:solidFill>
              </a:rPr>
              <a:t>ongoing</a:t>
            </a:r>
            <a:r>
              <a:rPr lang="tr-TR" sz="2000" b="1" dirty="0" smtClean="0">
                <a:solidFill>
                  <a:srgbClr val="252525"/>
                </a:solidFill>
              </a:rPr>
              <a:t> </a:t>
            </a:r>
            <a:r>
              <a:rPr lang="tr-TR" sz="2000" b="1" dirty="0" err="1" smtClean="0">
                <a:solidFill>
                  <a:srgbClr val="252525"/>
                </a:solidFill>
              </a:rPr>
              <a:t>operations</a:t>
            </a:r>
            <a:r>
              <a:rPr lang="tr-TR" sz="2000" b="1" dirty="0" smtClean="0">
                <a:solidFill>
                  <a:srgbClr val="252525"/>
                </a:solidFill>
              </a:rPr>
              <a:t> as </a:t>
            </a:r>
            <a:r>
              <a:rPr lang="tr-TR" sz="2000" b="1" dirty="0" err="1" smtClean="0">
                <a:solidFill>
                  <a:srgbClr val="252525"/>
                </a:solidFill>
              </a:rPr>
              <a:t>well</a:t>
            </a:r>
            <a:r>
              <a:rPr lang="tr-TR" sz="2000" b="1" dirty="0" smtClean="0">
                <a:solidFill>
                  <a:srgbClr val="252525"/>
                </a:solidFill>
              </a:rPr>
              <a:t> as </a:t>
            </a:r>
            <a:r>
              <a:rPr lang="en-US" sz="2000" b="1" dirty="0" smtClean="0">
                <a:solidFill>
                  <a:srgbClr val="252525"/>
                </a:solidFill>
              </a:rPr>
              <a:t>maintenance </a:t>
            </a:r>
            <a:r>
              <a:rPr lang="en-US" sz="2000" b="1" dirty="0">
                <a:solidFill>
                  <a:srgbClr val="252525"/>
                </a:solidFill>
              </a:rPr>
              <a:t>and application use of </a:t>
            </a:r>
            <a:r>
              <a:rPr lang="tr-TR" sz="2000" b="1" dirty="0" smtClean="0">
                <a:solidFill>
                  <a:srgbClr val="252525"/>
                </a:solidFill>
              </a:rPr>
              <a:t> </a:t>
            </a:r>
            <a:r>
              <a:rPr lang="tr-TR" sz="2000" b="1" dirty="0" err="1" smtClean="0">
                <a:solidFill>
                  <a:srgbClr val="252525"/>
                </a:solidFill>
              </a:rPr>
              <a:t>available</a:t>
            </a:r>
            <a:r>
              <a:rPr lang="tr-TR" sz="2000" b="1" dirty="0" smtClean="0">
                <a:solidFill>
                  <a:srgbClr val="252525"/>
                </a:solidFill>
              </a:rPr>
              <a:t> </a:t>
            </a:r>
            <a:r>
              <a:rPr lang="en-US" sz="2000" b="1" dirty="0" smtClean="0">
                <a:solidFill>
                  <a:srgbClr val="252525"/>
                </a:solidFill>
              </a:rPr>
              <a:t>information</a:t>
            </a:r>
            <a:r>
              <a:rPr lang="en-US" sz="2000" b="1" dirty="0">
                <a:solidFill>
                  <a:srgbClr val="252525"/>
                </a:solidFill>
              </a:rPr>
              <a:t>.</a:t>
            </a:r>
          </a:p>
          <a:p>
            <a:endParaRPr lang="tr-TR" sz="2000" b="1" dirty="0">
              <a:solidFill>
                <a:srgbClr val="252525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smtClean="0"/>
              <a:t>Master Data Management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6297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smtClean="0"/>
              <a:t>Master Data Management</a:t>
            </a:r>
            <a:endParaRPr lang="tr-TR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9500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smtClean="0"/>
              <a:t>Product Master Data</a:t>
            </a:r>
            <a:endParaRPr lang="tr-TR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8136904" cy="51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smtClean="0"/>
              <a:t>Product Master Data (</a:t>
            </a:r>
            <a:r>
              <a:rPr lang="tr-TR" sz="2800" b="1" dirty="0" err="1" smtClean="0"/>
              <a:t>Ontology</a:t>
            </a:r>
            <a:r>
              <a:rPr lang="tr-TR" sz="2800" b="1" dirty="0" smtClean="0"/>
              <a:t>)</a:t>
            </a:r>
            <a:endParaRPr lang="tr-TR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26841"/>
            <a:ext cx="8208912" cy="51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764704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A5A5A"/>
                </a:solidFill>
                <a:latin typeface="HelvRegularIBM"/>
              </a:rPr>
              <a:t>Cloud computing, often referred to as simply “the cloud,” is the delivery of on-demand computing resources—everything from applications to data centers—over the Internet on a pay-for-use basis</a:t>
            </a:r>
            <a:r>
              <a:rPr lang="en-US" sz="2000" b="1" dirty="0" smtClean="0">
                <a:solidFill>
                  <a:srgbClr val="5A5A5A"/>
                </a:solidFill>
                <a:latin typeface="HelvRegularIBM"/>
              </a:rPr>
              <a:t>.</a:t>
            </a:r>
            <a:endParaRPr lang="tr-TR" sz="2000" b="1" dirty="0" smtClean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Cloud</a:t>
            </a:r>
            <a:r>
              <a:rPr lang="tr-TR" sz="2800" b="1" dirty="0" smtClean="0"/>
              <a:t>…</a:t>
            </a:r>
            <a:endParaRPr lang="tr-TR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432734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76470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5A5A5A"/>
                </a:solidFill>
                <a:latin typeface="HelvRegularIBM"/>
              </a:rPr>
              <a:t>S</a:t>
            </a:r>
            <a:r>
              <a:rPr lang="en-US" sz="2000" b="1" dirty="0" err="1" smtClean="0">
                <a:solidFill>
                  <a:srgbClr val="5A5A5A"/>
                </a:solidFill>
                <a:latin typeface="HelvRegularIBM"/>
              </a:rPr>
              <a:t>oftware</a:t>
            </a:r>
            <a:r>
              <a:rPr lang="en-US" sz="2000" b="1" dirty="0" smtClean="0">
                <a:solidFill>
                  <a:srgbClr val="5A5A5A"/>
                </a:solidFill>
                <a:latin typeface="HelvRegularIBM"/>
              </a:rPr>
              <a:t> </a:t>
            </a:r>
            <a:r>
              <a:rPr lang="en-US" sz="2000" b="1" dirty="0">
                <a:solidFill>
                  <a:srgbClr val="5A5A5A"/>
                </a:solidFill>
                <a:latin typeface="HelvRegularIBM"/>
              </a:rPr>
              <a:t>as a service</a:t>
            </a:r>
            <a:r>
              <a:rPr lang="tr-TR" sz="2000" b="1" dirty="0">
                <a:solidFill>
                  <a:srgbClr val="5A5A5A"/>
                </a:solidFill>
                <a:latin typeface="HelvRegularIBM"/>
              </a:rPr>
              <a:t> (</a:t>
            </a:r>
            <a:r>
              <a:rPr lang="tr-TR" sz="2000" b="1" dirty="0" err="1" smtClean="0">
                <a:solidFill>
                  <a:srgbClr val="5A5A5A"/>
                </a:solidFill>
                <a:latin typeface="HelvRegularIBM"/>
              </a:rPr>
              <a:t>SaaS</a:t>
            </a:r>
            <a:r>
              <a:rPr lang="tr-TR" sz="2000" b="1" dirty="0" smtClean="0">
                <a:solidFill>
                  <a:srgbClr val="5A5A5A"/>
                </a:solidFill>
                <a:latin typeface="HelvRegularIBM"/>
              </a:rPr>
              <a:t>) </a:t>
            </a:r>
            <a:r>
              <a:rPr lang="en-US" sz="2000" b="1" dirty="0" smtClean="0">
                <a:solidFill>
                  <a:srgbClr val="5A5A5A"/>
                </a:solidFill>
                <a:latin typeface="HelvRegularIBM"/>
              </a:rPr>
              <a:t>run</a:t>
            </a:r>
            <a:r>
              <a:rPr lang="tr-TR" sz="2000" b="1" dirty="0" smtClean="0">
                <a:solidFill>
                  <a:srgbClr val="5A5A5A"/>
                </a:solidFill>
                <a:latin typeface="HelvRegularIBM"/>
              </a:rPr>
              <a:t>s</a:t>
            </a:r>
            <a:r>
              <a:rPr lang="en-US" sz="2000" b="1" dirty="0" smtClean="0">
                <a:solidFill>
                  <a:srgbClr val="5A5A5A"/>
                </a:solidFill>
                <a:latin typeface="HelvRegularIBM"/>
              </a:rPr>
              <a:t> </a:t>
            </a:r>
            <a:r>
              <a:rPr lang="en-US" sz="2000" b="1" dirty="0">
                <a:solidFill>
                  <a:srgbClr val="5A5A5A"/>
                </a:solidFill>
                <a:latin typeface="HelvRegularIBM"/>
              </a:rPr>
              <a:t>on distant computers “in the cloud” that are owned and operated by others and that connect to users’ computers via the Internet and, usually, a web </a:t>
            </a:r>
            <a:r>
              <a:rPr lang="en-US" sz="2000" b="1" dirty="0" smtClean="0">
                <a:solidFill>
                  <a:srgbClr val="5A5A5A"/>
                </a:solidFill>
                <a:latin typeface="HelvRegularIBM"/>
              </a:rPr>
              <a:t>browse</a:t>
            </a:r>
            <a:endParaRPr lang="tr-TR" sz="2000" b="1" dirty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Cloud</a:t>
            </a:r>
            <a:r>
              <a:rPr lang="tr-TR" sz="2800" b="1" dirty="0" smtClean="0"/>
              <a:t>…(</a:t>
            </a:r>
            <a:r>
              <a:rPr lang="tr-TR" sz="2800" b="1" dirty="0" err="1" smtClean="0"/>
              <a:t>SaaS</a:t>
            </a:r>
            <a:r>
              <a:rPr lang="tr-TR" sz="2800" b="1" dirty="0" smtClean="0"/>
              <a:t>)</a:t>
            </a:r>
            <a:endParaRPr lang="tr-TR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2816"/>
            <a:ext cx="3816424" cy="45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229600" cy="56207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600" b="1" dirty="0" smtClean="0"/>
              <a:t>Why Does an Enterprise Use BI?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4582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Finding out the problems caused by the old information systems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Satisfying the information needs of managers for better decision making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Relating the  problems to the supply chain (from factories, to dealers, to consumers).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Identifying the strategic advantage derived from the data available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Generating consumer-helping robots, autonom decision making systems  to the changing business environment.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200" b="1" dirty="0" smtClean="0">
                <a:ea typeface="ＭＳ Ｐゴシック" charset="-128"/>
              </a:rPr>
              <a:t>Closing the gap between the current performance of an organization and its desired performance as expressed in its mission, objectives, and goals and helping facilitate the strategy for achieving them</a:t>
            </a:r>
            <a:endParaRPr lang="en-US" altLang="ja-JP" sz="2200" b="1" dirty="0" smtClean="0">
              <a:ea typeface="ＭＳ Ｐゴシック" charset="-128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Supporting the generation of quick response </a:t>
            </a:r>
            <a:r>
              <a:rPr lang="en-US" altLang="ja-JP" sz="2200" b="1" u="sng" dirty="0" smtClean="0">
                <a:ea typeface="ＭＳ Ｐゴシック" charset="-128"/>
              </a:rPr>
              <a:t>to changing Business environment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ja-JP" sz="2200" b="1" dirty="0" smtClean="0">
                <a:ea typeface="ＭＳ Ｐゴシック" charset="-128"/>
              </a:rPr>
              <a:t>…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9532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76470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HelvRegularIBM"/>
              </a:rPr>
              <a:t>Platform </a:t>
            </a:r>
            <a:r>
              <a:rPr lang="en-US" b="1" dirty="0">
                <a:solidFill>
                  <a:srgbClr val="5A5A5A"/>
                </a:solidFill>
                <a:latin typeface="HelvRegularIBM"/>
              </a:rPr>
              <a:t>as a service </a:t>
            </a:r>
            <a:r>
              <a:rPr lang="tr-TR" b="1" dirty="0">
                <a:solidFill>
                  <a:srgbClr val="5A5A5A"/>
                </a:solidFill>
                <a:latin typeface="HelvRegularIBM"/>
              </a:rPr>
              <a:t>(</a:t>
            </a:r>
            <a:r>
              <a:rPr lang="tr-TR" b="1" dirty="0" err="1">
                <a:solidFill>
                  <a:srgbClr val="5A5A5A"/>
                </a:solidFill>
                <a:latin typeface="HelvRegularIBM"/>
              </a:rPr>
              <a:t>PaaS</a:t>
            </a:r>
            <a:r>
              <a:rPr lang="tr-TR" b="1" dirty="0">
                <a:solidFill>
                  <a:srgbClr val="5A5A5A"/>
                </a:solidFill>
                <a:latin typeface="HelvRegularIBM"/>
              </a:rPr>
              <a:t>) </a:t>
            </a:r>
            <a:r>
              <a:rPr lang="en-US" b="1" dirty="0">
                <a:solidFill>
                  <a:srgbClr val="5A5A5A"/>
                </a:solidFill>
                <a:latin typeface="HelvRegularIBM"/>
              </a:rPr>
              <a:t>provides a cloud-based environment with everything required to support the complete lifecycle of building and delivering web-based (cloud) applications—without the cost and complexity of buying and managing the underlying hardware, software, provisioning, and hosting</a:t>
            </a:r>
            <a:r>
              <a:rPr lang="en-US" b="1" dirty="0" smtClean="0">
                <a:solidFill>
                  <a:srgbClr val="5A5A5A"/>
                </a:solidFill>
                <a:latin typeface="HelvRegularIBM"/>
              </a:rPr>
              <a:t>.</a:t>
            </a:r>
            <a:endParaRPr lang="tr-TR" b="1" dirty="0" smtClean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Cloud</a:t>
            </a:r>
            <a:r>
              <a:rPr lang="tr-TR" sz="2800" b="1" dirty="0" smtClean="0"/>
              <a:t>… (</a:t>
            </a:r>
            <a:r>
              <a:rPr lang="tr-TR" sz="2800" b="1" dirty="0" err="1" smtClean="0"/>
              <a:t>PaaS</a:t>
            </a:r>
            <a:r>
              <a:rPr lang="tr-TR" sz="2800" b="1" dirty="0" smtClean="0"/>
              <a:t>)</a:t>
            </a:r>
            <a:endParaRPr lang="tr-TR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4" y="2071493"/>
            <a:ext cx="3632423" cy="42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76470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b="1" dirty="0">
              <a:solidFill>
                <a:srgbClr val="5A5A5A"/>
              </a:solidFill>
              <a:latin typeface="HelvRegularIBM"/>
            </a:endParaRPr>
          </a:p>
          <a:p>
            <a:r>
              <a:rPr lang="en-US" b="1" dirty="0"/>
              <a:t>Infrastructure as a </a:t>
            </a:r>
            <a:r>
              <a:rPr lang="en-US" b="1" dirty="0" smtClean="0"/>
              <a:t>service</a:t>
            </a:r>
            <a:r>
              <a:rPr lang="tr-TR" b="1" dirty="0" smtClean="0"/>
              <a:t> (</a:t>
            </a:r>
            <a:r>
              <a:rPr lang="tr-TR" b="1" dirty="0" err="1" smtClean="0"/>
              <a:t>IaaS</a:t>
            </a:r>
            <a:r>
              <a:rPr lang="tr-TR" b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provides companies with computing resources including servers, networking, storage, and data center space </a:t>
            </a:r>
            <a:r>
              <a:rPr lang="en-US" b="1" dirty="0" smtClean="0"/>
              <a:t>on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cloud</a:t>
            </a:r>
            <a:r>
              <a:rPr lang="en-US" b="1" dirty="0" smtClean="0"/>
              <a:t>.</a:t>
            </a:r>
            <a:endParaRPr lang="tr-TR" b="1" dirty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Cloud</a:t>
            </a:r>
            <a:r>
              <a:rPr lang="tr-TR" sz="2800" b="1" dirty="0" smtClean="0"/>
              <a:t>… (</a:t>
            </a:r>
            <a:r>
              <a:rPr lang="tr-TR" sz="2800" b="1" dirty="0" err="1" smtClean="0"/>
              <a:t>IaaS</a:t>
            </a:r>
            <a:r>
              <a:rPr lang="tr-TR" sz="2800" b="1" dirty="0" smtClean="0"/>
              <a:t>)</a:t>
            </a:r>
            <a:endParaRPr lang="tr-TR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52612"/>
            <a:ext cx="3936653" cy="34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908720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b="1" dirty="0">
              <a:solidFill>
                <a:srgbClr val="5A5A5A"/>
              </a:solidFill>
              <a:latin typeface="HelvRegularIBM"/>
            </a:endParaRPr>
          </a:p>
          <a:p>
            <a:r>
              <a:rPr lang="en-US" sz="2000" b="1" dirty="0"/>
              <a:t>A mobile operating system (or mobile OS) is an operating system for smartphones, </a:t>
            </a:r>
            <a:r>
              <a:rPr lang="en-US" sz="2000" b="1" dirty="0" smtClean="0"/>
              <a:t>tablets, </a:t>
            </a:r>
            <a:r>
              <a:rPr lang="en-US" sz="2000" b="1" dirty="0"/>
              <a:t>or other mobile devices</a:t>
            </a:r>
            <a:r>
              <a:rPr lang="en-US" sz="2000" b="1" dirty="0" smtClean="0"/>
              <a:t>.</a:t>
            </a:r>
            <a:endParaRPr lang="tr-TR" sz="2000" b="1" dirty="0" smtClean="0"/>
          </a:p>
          <a:p>
            <a:endParaRPr lang="tr-TR" sz="2000" b="1" dirty="0" smtClean="0"/>
          </a:p>
          <a:p>
            <a:r>
              <a:rPr lang="en-US" sz="2000" b="1" dirty="0" smtClean="0"/>
              <a:t>Mobile </a:t>
            </a:r>
            <a:r>
              <a:rPr lang="en-US" sz="2000" b="1" dirty="0"/>
              <a:t>operating systems combine features of a personal computer operating system with other features useful for mobile or handheld use; usually including, and most of the following considered essential in modern mobile systems; a touchscreen, cellular, Bluetooth, Wi-Fi, GPS mobile navigation, camera, </a:t>
            </a:r>
            <a:r>
              <a:rPr lang="en-US" sz="2000" b="1" dirty="0" smtClean="0"/>
              <a:t>vide</a:t>
            </a:r>
            <a:r>
              <a:rPr lang="tr-TR" sz="2000" b="1" dirty="0"/>
              <a:t>o</a:t>
            </a:r>
            <a:r>
              <a:rPr lang="en-US" sz="2000" b="1" dirty="0" smtClean="0"/>
              <a:t> </a:t>
            </a:r>
            <a:r>
              <a:rPr lang="en-US" sz="2000" b="1" dirty="0"/>
              <a:t>camera, speech recognition, voice recorder, music player, near field communication and infrared blaster</a:t>
            </a:r>
            <a:r>
              <a:rPr lang="en-US" sz="2000" b="1" dirty="0" smtClean="0"/>
              <a:t>.</a:t>
            </a:r>
            <a:endParaRPr lang="tr-TR" sz="20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/>
              <a:t>Mobile Systems</a:t>
            </a:r>
            <a:r>
              <a:rPr lang="tr-TR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75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052736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Artificial intelligence (AI) is the intelligence exhibited by machines which  mimic "cognitive" functions that humans associate with other human minds, such as "learning" and "problem solving".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AI research is divided into subfields that focus on specific problems or on specific approaches or on the use of a particular tool or towards satisfying particular applications.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The central problems (or goals) of AI research include reasoning, knowledge, planning, learning, natural language processing, perception and the ability to move and manipulate objects.</a:t>
            </a:r>
          </a:p>
          <a:p>
            <a:endParaRPr lang="en-US" sz="2000" b="1" dirty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/>
              <a:t>Artificial Intelligence…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68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05273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Artificial Intelligence (AI) has often been popularly envisaged in super-smart humanoid robot form. </a:t>
            </a:r>
            <a:endParaRPr lang="tr-TR" sz="2000" b="1" dirty="0" smtClean="0"/>
          </a:p>
          <a:p>
            <a:endParaRPr lang="tr-TR" sz="2000" b="1" dirty="0"/>
          </a:p>
          <a:p>
            <a:r>
              <a:rPr lang="en-US" sz="2000" b="1" dirty="0" smtClean="0"/>
              <a:t>In </a:t>
            </a:r>
            <a:r>
              <a:rPr lang="en-US" sz="2000" b="1" dirty="0"/>
              <a:t>fact, it's more commonly implemented as behind-the-scenes algorithms that can process 'big' data to accomplish a range of relatively mundane tasks far more efficiently than humans can.</a:t>
            </a:r>
            <a:endParaRPr lang="en-US" sz="2000" b="1" dirty="0">
              <a:solidFill>
                <a:srgbClr val="5A5A5A"/>
              </a:solidFill>
              <a:latin typeface="HelvRegularIB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800" b="1" dirty="0" smtClean="0"/>
              <a:t>Artificial Intelligence…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12968" cy="466997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9512" y="188640"/>
            <a:ext cx="8229600" cy="4900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2800" b="1" dirty="0" err="1" smtClean="0"/>
              <a:t>Use</a:t>
            </a:r>
            <a:r>
              <a:rPr lang="tr-TR" sz="2800" b="1" dirty="0" smtClean="0"/>
              <a:t> of </a:t>
            </a:r>
            <a:r>
              <a:rPr lang="en-US" sz="2800" b="1" dirty="0" smtClean="0"/>
              <a:t>Artificial Intelligence…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92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30378"/>
            <a:ext cx="9449428" cy="68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8424936" cy="46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69297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12968" cy="9461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600" b="1" dirty="0" smtClean="0"/>
              <a:t>Successful Business Intelligence Implementation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b="1" dirty="0" smtClean="0"/>
              <a:t>Appropriate Planning and Alignment with the Business Strategy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Planning and execution components </a:t>
            </a:r>
          </a:p>
          <a:p>
            <a:pPr lvl="2" eaLnBrk="1" hangingPunct="1">
              <a:defRPr/>
            </a:pPr>
            <a:r>
              <a:rPr lang="en-US" sz="2000" dirty="0" smtClean="0"/>
              <a:t>Business</a:t>
            </a:r>
          </a:p>
          <a:p>
            <a:pPr lvl="2" eaLnBrk="1" hangingPunct="1">
              <a:defRPr/>
            </a:pPr>
            <a:r>
              <a:rPr lang="en-US" sz="2000" dirty="0" smtClean="0"/>
              <a:t>Organization</a:t>
            </a:r>
          </a:p>
          <a:p>
            <a:pPr lvl="2" eaLnBrk="1" hangingPunct="1">
              <a:defRPr/>
            </a:pPr>
            <a:r>
              <a:rPr lang="en-US" sz="2000" dirty="0" smtClean="0"/>
              <a:t>Functionality</a:t>
            </a:r>
          </a:p>
          <a:p>
            <a:pPr lvl="2" eaLnBrk="1" hangingPunct="1">
              <a:defRPr/>
            </a:pPr>
            <a:r>
              <a:rPr lang="en-US" sz="2000" dirty="0" smtClean="0"/>
              <a:t>Infrastructure</a:t>
            </a:r>
          </a:p>
          <a:p>
            <a:pPr lvl="1" eaLnBrk="1" hangingPunct="1">
              <a:defRPr/>
            </a:pPr>
            <a:r>
              <a:rPr lang="en-US" sz="2000" dirty="0" smtClean="0"/>
              <a:t>Define objectives while considering organization’s skills, plan for change, prepare action plan</a:t>
            </a:r>
          </a:p>
          <a:p>
            <a:pPr eaLnBrk="1" hangingPunct="1">
              <a:defRPr/>
            </a:pPr>
            <a:r>
              <a:rPr lang="en-US" sz="2000" b="1" dirty="0" smtClean="0"/>
              <a:t>Establish a BI Competency Center (BICC) within the Company</a:t>
            </a:r>
          </a:p>
          <a:p>
            <a:pPr lvl="1" eaLnBrk="1" hangingPunct="1">
              <a:defRPr/>
            </a:pPr>
            <a:r>
              <a:rPr lang="en-US" sz="2000" dirty="0" smtClean="0"/>
              <a:t>Support dissemination, training,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331170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71296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600" b="1" dirty="0" smtClean="0"/>
              <a:t>Changing Business Environments </a:t>
            </a:r>
            <a:r>
              <a:rPr lang="tr-TR" sz="2600" b="1" dirty="0" smtClean="0"/>
              <a:t> </a:t>
            </a:r>
            <a:r>
              <a:rPr lang="en-US" sz="2600" b="1" dirty="0" smtClean="0"/>
              <a:t>and Computerized Decision Support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Everything is changing except the change itself.</a:t>
            </a:r>
          </a:p>
          <a:p>
            <a:pPr lvl="1" eaLnBrk="1" hangingPunct="1">
              <a:defRPr/>
            </a:pPr>
            <a:r>
              <a:rPr lang="en-US" altLang="ja-JP" sz="2000" b="1" dirty="0" smtClean="0">
                <a:ea typeface="ＭＳ Ｐゴシック" charset="-128"/>
              </a:rPr>
              <a:t>The business environment is dynamic, </a:t>
            </a:r>
          </a:p>
          <a:p>
            <a:pPr lvl="1" eaLnBrk="1" hangingPunct="1">
              <a:defRPr/>
            </a:pPr>
            <a:r>
              <a:rPr lang="en-US" altLang="ja-JP" sz="2000" b="1" dirty="0" smtClean="0">
                <a:ea typeface="ＭＳ Ｐゴシック" charset="-128"/>
              </a:rPr>
              <a:t>Organizational responses to be, anticipative, adaptive, and proactive. </a:t>
            </a:r>
          </a:p>
          <a:p>
            <a:pPr marL="457200" lvl="1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2400" b="1" dirty="0" smtClean="0">
                <a:ea typeface="ＭＳ Ｐゴシック" charset="-128"/>
              </a:rPr>
              <a:t>Computerized support is inevitable.</a:t>
            </a:r>
          </a:p>
          <a:p>
            <a:pPr lvl="1" eaLnBrk="1" hangingPunct="1">
              <a:defRPr/>
            </a:pPr>
            <a:r>
              <a:rPr lang="en-US" altLang="ja-JP" sz="2000" b="1" dirty="0" smtClean="0">
                <a:ea typeface="ＭＳ Ｐゴシック" charset="-128"/>
              </a:rPr>
              <a:t>Decision support Systems</a:t>
            </a:r>
          </a:p>
          <a:p>
            <a:pPr lvl="1" eaLnBrk="1" hangingPunct="1">
              <a:defRPr/>
            </a:pPr>
            <a:r>
              <a:rPr lang="en-US" altLang="ja-JP" sz="2000" b="1" dirty="0" smtClean="0">
                <a:ea typeface="ＭＳ Ｐゴシック" charset="-128"/>
              </a:rPr>
              <a:t>Intelligent Systems</a:t>
            </a:r>
          </a:p>
          <a:p>
            <a:pPr lvl="1" eaLnBrk="1" hangingPunct="1">
              <a:defRPr/>
            </a:pPr>
            <a:endParaRPr lang="en-US" altLang="ja-JP" sz="2000" b="1" dirty="0" smtClean="0">
              <a:ea typeface="ＭＳ Ｐゴシック" charset="-128"/>
            </a:endParaRPr>
          </a:p>
          <a:p>
            <a:pPr marL="914400" lvl="2" indent="0" eaLnBrk="1" hangingPunct="1">
              <a:buNone/>
              <a:defRPr/>
            </a:pPr>
            <a:endParaRPr lang="en-US" altLang="ja-JP" sz="1800" b="1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84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9856" y="346646"/>
            <a:ext cx="8229600" cy="490066"/>
          </a:xfrm>
        </p:spPr>
        <p:txBody>
          <a:bodyPr/>
          <a:lstStyle/>
          <a:p>
            <a:pPr algn="l" eaLnBrk="1" hangingPunct="1"/>
            <a:r>
              <a:rPr lang="en-US" altLang="tr-TR" sz="3200" b="1" dirty="0" smtClean="0"/>
              <a:t>Major BI Trends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30243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b="1" dirty="0" smtClean="0"/>
              <a:t>Mobile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b="1" dirty="0" smtClean="0"/>
              <a:t>Cloud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b="1" dirty="0" smtClean="0"/>
              <a:t>Social Media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b="1" dirty="0" smtClean="0"/>
              <a:t>Advanced Analytics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b="1" dirty="0" smtClean="0"/>
              <a:t>Advanced intelligence</a:t>
            </a:r>
            <a:r>
              <a:rPr lang="tr-TR" altLang="tr-TR" b="1" dirty="0" smtClean="0"/>
              <a:t> (AI </a:t>
            </a:r>
            <a:r>
              <a:rPr lang="tr-TR" altLang="tr-TR" b="1" dirty="0" err="1" smtClean="0"/>
              <a:t>integration</a:t>
            </a:r>
            <a:r>
              <a:rPr lang="tr-TR" altLang="tr-TR" b="1" dirty="0" smtClean="0"/>
              <a:t>)</a:t>
            </a:r>
            <a:endParaRPr lang="en-US" alt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6280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400" b="1" dirty="0" smtClean="0"/>
              <a:t>Conclusion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b="1" dirty="0" smtClean="0"/>
              <a:t>Today’s organizations are deriving more value from BI by extending actionable information to many types of employees, maximizing the use of existing data assets</a:t>
            </a:r>
            <a:endParaRPr lang="tr-TR" sz="26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6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b="1" dirty="0" smtClean="0"/>
              <a:t>Visualization tools including dashboards are used by producers, retailers, governments, and special agencies</a:t>
            </a:r>
            <a:endParaRPr lang="tr-TR" sz="26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tr-TR" sz="26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b="1" dirty="0" smtClean="0"/>
              <a:t>More </a:t>
            </a:r>
            <a:r>
              <a:rPr lang="en-US" sz="2600" b="1" dirty="0"/>
              <a:t>and more industry-specific analytical tools will flood the market to perform almost any kind of analysis and to facilitate informed decision making from the top level to the user level</a:t>
            </a:r>
          </a:p>
          <a:p>
            <a:pPr eaLnBrk="1" hangingPunct="1">
              <a:lnSpc>
                <a:spcPct val="90000"/>
              </a:lnSpc>
              <a:defRPr/>
            </a:pPr>
            <a:endParaRPr lang="tr-TR" sz="2600" b="1" dirty="0"/>
          </a:p>
          <a:p>
            <a:pPr eaLnBrk="1" hangingPunct="1">
              <a:lnSpc>
                <a:spcPct val="90000"/>
              </a:lnSpc>
              <a:defRPr/>
            </a:pP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524214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algn="l" eaLnBrk="1" hangingPunct="1"/>
            <a:r>
              <a:rPr lang="tr-TR" altLang="tr-TR" sz="3600" b="1" dirty="0" err="1" smtClean="0"/>
              <a:t>Conclusion</a:t>
            </a:r>
            <a:r>
              <a:rPr lang="tr-TR" altLang="tr-TR" sz="3600" b="1" dirty="0" smtClean="0"/>
              <a:t>…</a:t>
            </a:r>
            <a:endParaRPr lang="en-US" altLang="tr-TR" sz="3600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tr-TR" b="1" dirty="0" smtClean="0"/>
              <a:t>Today; </a:t>
            </a:r>
          </a:p>
          <a:p>
            <a:pPr lvl="1" eaLnBrk="1" hangingPunct="1"/>
            <a:r>
              <a:rPr lang="en-US" altLang="tr-TR" b="1" dirty="0" smtClean="0"/>
              <a:t>BI is a kind of reporting tool on top of a data warehouse that includes historical progress of the enterprise</a:t>
            </a:r>
          </a:p>
          <a:p>
            <a:pPr marL="457200" lvl="1" indent="0" eaLnBrk="1" hangingPunct="1">
              <a:buNone/>
            </a:pPr>
            <a:endParaRPr lang="en-US" altLang="tr-TR" b="1" dirty="0" smtClean="0"/>
          </a:p>
          <a:p>
            <a:pPr eaLnBrk="1" hangingPunct="1"/>
            <a:r>
              <a:rPr lang="en-US" altLang="tr-TR" b="1" dirty="0" smtClean="0"/>
              <a:t>Tomorrow</a:t>
            </a:r>
            <a:r>
              <a:rPr lang="tr-TR" altLang="tr-TR" b="1" dirty="0" smtClean="0"/>
              <a:t>;</a:t>
            </a:r>
            <a:r>
              <a:rPr lang="en-US" altLang="tr-TR" b="1" dirty="0" smtClean="0"/>
              <a:t> </a:t>
            </a:r>
          </a:p>
          <a:p>
            <a:pPr lvl="1" eaLnBrk="1" hangingPunct="1"/>
            <a:r>
              <a:rPr lang="en-US" altLang="tr-TR" b="1" dirty="0" smtClean="0"/>
              <a:t>BI is expected to focus more on real-time events and predicting the main issues of the following days.</a:t>
            </a:r>
            <a:endParaRPr lang="en-US" altLang="tr-TR" b="1" dirty="0"/>
          </a:p>
        </p:txBody>
      </p:sp>
    </p:spTree>
    <p:extLst>
      <p:ext uri="{BB962C8B-B14F-4D97-AF65-F5344CB8AC3E}">
        <p14:creationId xmlns:p14="http://schemas.microsoft.com/office/powerpoint/2010/main" val="3044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134870" cy="449718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712968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600" b="1" dirty="0" smtClean="0"/>
              <a:t>Changing Business Environments </a:t>
            </a:r>
            <a:r>
              <a:rPr lang="tr-TR" sz="2600" b="1" dirty="0" smtClean="0"/>
              <a:t> </a:t>
            </a:r>
            <a:r>
              <a:rPr lang="en-US" sz="2600" b="1" dirty="0" smtClean="0"/>
              <a:t>and Computerized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30449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3150"/>
            <a:ext cx="8229600" cy="563562"/>
          </a:xfrm>
          <a:solidFill>
            <a:srgbClr val="FFFFFF"/>
          </a:solidFill>
        </p:spPr>
        <p:txBody>
          <a:bodyPr anchor="t"/>
          <a:lstStyle/>
          <a:p>
            <a:pPr algn="l" eaLnBrk="1" hangingPunct="1"/>
            <a:r>
              <a:rPr lang="en-US" altLang="tr-TR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Why is Business Intelligence So Important?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995864" y="1196752"/>
            <a:ext cx="1752600" cy="369887"/>
            <a:chOff x="4512" y="825"/>
            <a:chExt cx="1104" cy="233"/>
          </a:xfrm>
        </p:grpSpPr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4512" y="825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 b="1" dirty="0"/>
                <a:t>Time</a:t>
              </a:r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 flipH="1">
              <a:off x="47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-65584" y="4581128"/>
            <a:ext cx="838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tr-TR" sz="1800" b="1"/>
          </a:p>
          <a:p>
            <a:pPr algn="ctr">
              <a:spcBef>
                <a:spcPct val="50000"/>
              </a:spcBef>
            </a:pPr>
            <a:r>
              <a:rPr lang="en-US" altLang="tr-TR" sz="1800" b="1"/>
              <a:t>With </a:t>
            </a:r>
            <a:r>
              <a:rPr lang="en-US" altLang="tr-TR" sz="1800" b="1">
                <a:solidFill>
                  <a:srgbClr val="FF0000"/>
                </a:solidFill>
              </a:rPr>
              <a:t>Business Intelligence</a:t>
            </a:r>
            <a:r>
              <a:rPr lang="en-US" altLang="tr-TR" sz="1800" b="1"/>
              <a:t>, we can get data to you in a timely manner.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1520" y="1143000"/>
            <a:ext cx="8077200" cy="2627313"/>
            <a:chOff x="336" y="720"/>
            <a:chExt cx="5088" cy="1655"/>
          </a:xfrm>
        </p:grpSpPr>
        <p:sp>
          <p:nvSpPr>
            <p:cNvPr id="7179" name="AutoShape 5"/>
            <p:cNvSpPr>
              <a:spLocks noChangeArrowheads="1"/>
            </p:cNvSpPr>
            <p:nvPr/>
          </p:nvSpPr>
          <p:spPr bwMode="auto">
            <a:xfrm>
              <a:off x="912" y="720"/>
              <a:ext cx="3936" cy="480"/>
            </a:xfrm>
            <a:prstGeom prst="cube">
              <a:avLst>
                <a:gd name="adj" fmla="val 64583"/>
              </a:avLst>
            </a:prstGeom>
            <a:solidFill>
              <a:srgbClr val="ACA65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592" y="1200"/>
              <a:ext cx="480" cy="6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1776" y="1968"/>
              <a:ext cx="196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 b="1"/>
                <a:t>Making Business Decisions is a Balance</a:t>
              </a:r>
            </a:p>
          </p:txBody>
        </p:sp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336" y="1276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 b="1"/>
                <a:t>Data</a:t>
              </a: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3744" y="1285"/>
              <a:ext cx="168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 b="1" dirty="0"/>
                <a:t>Opinion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tr-TR" sz="1800" b="1" dirty="0" smtClean="0"/>
                <a:t>(Best </a:t>
              </a:r>
              <a:r>
                <a:rPr lang="en-US" altLang="tr-TR" sz="1800" b="1" dirty="0"/>
                <a:t>Professional Judgment)</a:t>
              </a:r>
            </a:p>
          </p:txBody>
        </p:sp>
      </p:grp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251520" y="4005064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b="1" dirty="0"/>
              <a:t>In the absence of data, business decisions are often made by the </a:t>
            </a:r>
            <a:r>
              <a:rPr lang="en-US" altLang="tr-TR" sz="1800" b="1" dirty="0" err="1"/>
              <a:t>HiPPO</a:t>
            </a:r>
            <a:r>
              <a:rPr lang="tr-TR" altLang="tr-TR" sz="1800" b="1" dirty="0"/>
              <a:t> (</a:t>
            </a:r>
            <a:r>
              <a:rPr lang="en-US" sz="1800" b="1" dirty="0"/>
              <a:t>– the moment when the “Highest Paid Person’s Opinion</a:t>
            </a:r>
            <a:r>
              <a:rPr lang="en-US" sz="1800" b="1" dirty="0" smtClean="0"/>
              <a:t>”</a:t>
            </a:r>
            <a:r>
              <a:rPr lang="tr-TR" sz="1800" b="1" dirty="0" smtClean="0"/>
              <a:t> </a:t>
            </a:r>
            <a:r>
              <a:rPr lang="en-US" sz="1800" b="1" dirty="0" smtClean="0"/>
              <a:t> </a:t>
            </a:r>
            <a:r>
              <a:rPr lang="en-US" sz="1800" b="1" dirty="0"/>
              <a:t>is asserted as fact and intended to be directional.</a:t>
            </a:r>
            <a:r>
              <a:rPr lang="tr-TR" sz="1800" b="1" dirty="0" smtClean="0"/>
              <a:t>)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7858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4032448" cy="720080"/>
          </a:xfrm>
        </p:spPr>
        <p:txBody>
          <a:bodyPr/>
          <a:lstStyle/>
          <a:p>
            <a:r>
              <a:rPr lang="en-US" altLang="tr-TR" dirty="0"/>
              <a:t>What is BI?</a:t>
            </a:r>
            <a:endParaRPr lang="ro-RO" altLang="tr-T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9" y="2492896"/>
            <a:ext cx="8995963" cy="2333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b="1" dirty="0"/>
              <a:t>	</a:t>
            </a:r>
            <a:r>
              <a:rPr lang="ro-RO" altLang="tr-TR" sz="2400" b="1" dirty="0"/>
              <a:t>Business intelligence</a:t>
            </a:r>
            <a:r>
              <a:rPr lang="ro-RO" altLang="tr-TR" sz="2400" dirty="0"/>
              <a:t> (</a:t>
            </a:r>
            <a:r>
              <a:rPr lang="ro-RO" altLang="tr-TR" sz="2400" b="1" dirty="0"/>
              <a:t>BI</a:t>
            </a:r>
            <a:r>
              <a:rPr lang="ro-RO" altLang="tr-TR" sz="2400" dirty="0"/>
              <a:t>) is a set of theories, methodologies, architectures, and technologies that </a:t>
            </a:r>
            <a:r>
              <a:rPr lang="ro-RO" altLang="tr-TR" sz="2400" b="1" u="sng" dirty="0"/>
              <a:t>transform raw data into meaningful and useful information</a:t>
            </a:r>
            <a:r>
              <a:rPr lang="ro-RO" altLang="tr-TR" sz="2400" dirty="0"/>
              <a:t> for business purposes. </a:t>
            </a:r>
            <a:endParaRPr lang="tr-TR" altLang="tr-TR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smtClean="0"/>
              <a:t>in other words</a:t>
            </a:r>
            <a:r>
              <a:rPr lang="tr-TR" altLang="tr-TR" sz="2400" dirty="0"/>
              <a:t>; </a:t>
            </a:r>
          </a:p>
          <a:p>
            <a:pPr marL="363538" indent="-363538">
              <a:buNone/>
            </a:pPr>
            <a:r>
              <a:rPr lang="tr-TR" sz="2400" dirty="0" smtClean="0"/>
              <a:t>     </a:t>
            </a:r>
            <a:r>
              <a:rPr lang="tr-TR" sz="2400" b="1" dirty="0"/>
              <a:t>BI</a:t>
            </a:r>
            <a:r>
              <a:rPr lang="tr-TR" sz="2400" dirty="0"/>
              <a:t> is t</a:t>
            </a:r>
            <a:r>
              <a:rPr lang="en-US" sz="2400" dirty="0"/>
              <a:t>o extract the information deemed central to the business,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present or manipulate that data</a:t>
            </a:r>
            <a:r>
              <a:rPr lang="tr-TR" sz="2400" dirty="0"/>
              <a:t> </a:t>
            </a:r>
            <a:r>
              <a:rPr lang="en-US" sz="2400" dirty="0"/>
              <a:t>into information that is useful for </a:t>
            </a:r>
            <a:r>
              <a:rPr lang="en-US" sz="2400" b="1" dirty="0"/>
              <a:t>managerial decision support</a:t>
            </a:r>
            <a:endParaRPr lang="ro-RO" altLang="tr-TR" sz="2400" b="1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3888432" cy="19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8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5496" y="188640"/>
            <a:ext cx="4690864" cy="490066"/>
          </a:xfrm>
        </p:spPr>
        <p:txBody>
          <a:bodyPr/>
          <a:lstStyle/>
          <a:p>
            <a:pPr eaLnBrk="1" hangingPunct="1"/>
            <a:r>
              <a:rPr lang="en-US" altLang="tr-TR" sz="2600" dirty="0" smtClean="0"/>
              <a:t>What is Business Intelligence?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23528" y="1036712"/>
            <a:ext cx="8496944" cy="160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tr-TR" sz="2800" dirty="0" smtClean="0"/>
              <a:t>Business Intelligence enables the business to make intelligent, fact-based decisions</a:t>
            </a:r>
            <a:br>
              <a:rPr lang="en-US" altLang="tr-TR" sz="2800" dirty="0" smtClean="0"/>
            </a:br>
            <a:endParaRPr lang="en-US" altLang="tr-TR" sz="2800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552" y="263262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800" dirty="0"/>
              <a:t>Aggregate Data</a:t>
            </a:r>
          </a:p>
        </p:txBody>
      </p:sp>
      <p:sp>
        <p:nvSpPr>
          <p:cNvPr id="3077" name="Can 4"/>
          <p:cNvSpPr>
            <a:spLocks noChangeArrowheads="1"/>
          </p:cNvSpPr>
          <p:nvPr/>
        </p:nvSpPr>
        <p:spPr bwMode="auto">
          <a:xfrm>
            <a:off x="844352" y="3394620"/>
            <a:ext cx="1143000" cy="1066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615752" y="4577308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000" dirty="0" smtClean="0"/>
              <a:t>Database</a:t>
            </a:r>
            <a:r>
              <a:rPr lang="tr-TR" altLang="tr-TR" sz="1000" dirty="0" smtClean="0"/>
              <a:t>s</a:t>
            </a:r>
            <a:r>
              <a:rPr lang="en-US" altLang="tr-TR" sz="1000" dirty="0" smtClean="0"/>
              <a:t>, </a:t>
            </a:r>
            <a:r>
              <a:rPr lang="tr-TR" altLang="tr-TR" sz="1000" dirty="0" smtClean="0"/>
              <a:t> Data </a:t>
            </a:r>
            <a:r>
              <a:rPr lang="en-US" altLang="tr-TR" sz="1000" dirty="0" smtClean="0"/>
              <a:t>Warehouse</a:t>
            </a:r>
            <a:r>
              <a:rPr lang="en-US" altLang="tr-TR" sz="1000" dirty="0"/>
              <a:t>, 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2825552" y="263262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800" dirty="0"/>
              <a:t>Present</a:t>
            </a:r>
          </a:p>
          <a:p>
            <a:pPr algn="ctr"/>
            <a:r>
              <a:rPr lang="en-US" altLang="tr-TR" sz="1800" dirty="0"/>
              <a:t> Data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4882952" y="263262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800" dirty="0"/>
              <a:t>Enrich</a:t>
            </a:r>
          </a:p>
          <a:p>
            <a:pPr algn="ctr"/>
            <a:r>
              <a:rPr lang="en-US" altLang="tr-TR" sz="1800" dirty="0"/>
              <a:t>Data</a:t>
            </a: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7016552" y="263262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800" dirty="0"/>
              <a:t>Inform a Decision</a:t>
            </a:r>
          </a:p>
        </p:txBody>
      </p:sp>
      <p:sp>
        <p:nvSpPr>
          <p:cNvPr id="3082" name="TextBox 9"/>
          <p:cNvSpPr txBox="1">
            <a:spLocks noChangeArrowheads="1"/>
          </p:cNvSpPr>
          <p:nvPr/>
        </p:nvSpPr>
        <p:spPr bwMode="auto">
          <a:xfrm>
            <a:off x="2825552" y="4593183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000" dirty="0"/>
              <a:t>Reporting Tools, Dashboards, Static Reports, Mobile Reporting, OLAP Cubes</a:t>
            </a:r>
          </a:p>
        </p:txBody>
      </p:sp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4959152" y="4593183"/>
            <a:ext cx="1752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000" dirty="0"/>
              <a:t>Add Context to Create Information, Descriptive Statistics, Benchmarks, </a:t>
            </a:r>
          </a:p>
        </p:txBody>
      </p:sp>
      <p:sp>
        <p:nvSpPr>
          <p:cNvPr id="3084" name="TextBox 11"/>
          <p:cNvSpPr txBox="1">
            <a:spLocks noChangeArrowheads="1"/>
          </p:cNvSpPr>
          <p:nvPr/>
        </p:nvSpPr>
        <p:spPr bwMode="auto">
          <a:xfrm>
            <a:off x="7092752" y="4593183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1000" dirty="0"/>
              <a:t>Decisions are Fact-based and Data-driven</a:t>
            </a:r>
          </a:p>
        </p:txBody>
      </p:sp>
      <p:pic>
        <p:nvPicPr>
          <p:cNvPr id="3085" name="Picture 12" descr="kpidash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52" y="3318420"/>
            <a:ext cx="1143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3" descr="statis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802" y="3418433"/>
            <a:ext cx="14795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4" descr="decisi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7" y="3394620"/>
            <a:ext cx="1152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8" name="Straight Arrow Connector 16"/>
          <p:cNvCxnSpPr>
            <a:cxnSpLocks noChangeShapeType="1"/>
          </p:cNvCxnSpPr>
          <p:nvPr/>
        </p:nvCxnSpPr>
        <p:spPr bwMode="auto">
          <a:xfrm>
            <a:off x="2215952" y="392802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9" name="Straight Arrow Connector 21"/>
          <p:cNvCxnSpPr>
            <a:cxnSpLocks noChangeShapeType="1"/>
          </p:cNvCxnSpPr>
          <p:nvPr/>
        </p:nvCxnSpPr>
        <p:spPr bwMode="auto">
          <a:xfrm>
            <a:off x="4395590" y="3928020"/>
            <a:ext cx="639762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0" name="Straight Arrow Connector 22"/>
          <p:cNvCxnSpPr>
            <a:cxnSpLocks noChangeShapeType="1"/>
          </p:cNvCxnSpPr>
          <p:nvPr/>
        </p:nvCxnSpPr>
        <p:spPr bwMode="auto">
          <a:xfrm>
            <a:off x="6635552" y="392802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936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56207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smtClean="0"/>
              <a:t>A Framework for Business Intelligence</a:t>
            </a:r>
            <a:r>
              <a:rPr lang="tr-TR" sz="2400" b="1" dirty="0" smtClean="0"/>
              <a:t>…</a:t>
            </a:r>
            <a:r>
              <a:rPr lang="en-US" sz="2400" b="1" dirty="0" smtClean="0"/>
              <a:t>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56895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ja-JP" sz="2400" dirty="0" smtClean="0">
                <a:ea typeface="ＭＳ Ｐゴシック" charset="-128"/>
              </a:rPr>
              <a:t>BI is a conceptual framework for decision support. It combines architecture, databases (or data warehouse), analytical tools and applications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ja-JP" sz="24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The term </a:t>
            </a:r>
            <a:r>
              <a:rPr lang="en-US" sz="2400" i="1" dirty="0" smtClean="0"/>
              <a:t>business analytics (BA)</a:t>
            </a:r>
            <a:r>
              <a:rPr lang="en-US" sz="2400" dirty="0" smtClean="0"/>
              <a:t> are also defined  as to include the access, reporting, and analysis of data supported by software to drive business performance and decision making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BA and BI are the essentially the same thing or supplement to each. </a:t>
            </a:r>
          </a:p>
        </p:txBody>
      </p:sp>
    </p:spTree>
    <p:extLst>
      <p:ext uri="{BB962C8B-B14F-4D97-AF65-F5344CB8AC3E}">
        <p14:creationId xmlns:p14="http://schemas.microsoft.com/office/powerpoint/2010/main" val="99871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_NAME" val="Basic Text"/>
  <p:tag name="MASTER_ITEM" val="MASTER_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_NAME" val="Basic Text"/>
  <p:tag name="MASTER_ITEM" val="MASTER_ITE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1438</Words>
  <Application>Microsoft Office PowerPoint</Application>
  <PresentationFormat>On-screen Show (4:3)</PresentationFormat>
  <Paragraphs>253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ＭＳ Ｐゴシック</vt:lpstr>
      <vt:lpstr>Arial</vt:lpstr>
      <vt:lpstr>Calibri</vt:lpstr>
      <vt:lpstr>Helvetica</vt:lpstr>
      <vt:lpstr>HelvRegularIBM</vt:lpstr>
      <vt:lpstr>Times</vt:lpstr>
      <vt:lpstr>Wingdings</vt:lpstr>
      <vt:lpstr>Office Theme</vt:lpstr>
      <vt:lpstr>PowerPoint Presentation</vt:lpstr>
      <vt:lpstr>PowerPoint Presentation</vt:lpstr>
      <vt:lpstr>Why Does an Enterprise Use BI?</vt:lpstr>
      <vt:lpstr>Changing Business Environments  and Computerized Decision Support</vt:lpstr>
      <vt:lpstr>Changing Business Environments  and Computerized Decision Support</vt:lpstr>
      <vt:lpstr>Why is Business Intelligence So Important?</vt:lpstr>
      <vt:lpstr>What is BI?</vt:lpstr>
      <vt:lpstr>What is Business Intelligence?</vt:lpstr>
      <vt:lpstr>A Framework for Business Intelligence… </vt:lpstr>
      <vt:lpstr>A Framework for Business Intelligence… </vt:lpstr>
      <vt:lpstr>A Framework for Business Intelligence (components)… </vt:lpstr>
      <vt:lpstr>PowerPoint Presentation</vt:lpstr>
      <vt:lpstr>Predictive Analytics</vt:lpstr>
      <vt:lpstr>Example: Retail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 Data Model and Semantic Databases…</vt:lpstr>
      <vt:lpstr>Visualization/Dashboards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Business Intelligence Implementation</vt:lpstr>
      <vt:lpstr>Major BI Trends</vt:lpstr>
      <vt:lpstr>Conclusion</vt:lpstr>
      <vt:lpstr>Conclusion…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2015-08-23T09:46:53Z</dcterms:created>
  <dcterms:modified xsi:type="dcterms:W3CDTF">2016-10-05T13:04:39Z</dcterms:modified>
</cp:coreProperties>
</file>