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48" r:id="rId1"/>
  </p:sldMasterIdLst>
  <p:notesMasterIdLst>
    <p:notesMasterId r:id="rId58"/>
  </p:notesMasterIdLst>
  <p:handoutMasterIdLst>
    <p:handoutMasterId r:id="rId59"/>
  </p:handoutMasterIdLst>
  <p:sldIdLst>
    <p:sldId id="256" r:id="rId2"/>
    <p:sldId id="321" r:id="rId3"/>
    <p:sldId id="1037" r:id="rId4"/>
    <p:sldId id="1091" r:id="rId5"/>
    <p:sldId id="1062" r:id="rId6"/>
    <p:sldId id="1079" r:id="rId7"/>
    <p:sldId id="1063" r:id="rId8"/>
    <p:sldId id="1078" r:id="rId9"/>
    <p:sldId id="1064" r:id="rId10"/>
    <p:sldId id="1065" r:id="rId11"/>
    <p:sldId id="1067" r:id="rId12"/>
    <p:sldId id="1066" r:id="rId13"/>
    <p:sldId id="1076" r:id="rId14"/>
    <p:sldId id="1077" r:id="rId15"/>
    <p:sldId id="1075" r:id="rId16"/>
    <p:sldId id="1070" r:id="rId17"/>
    <p:sldId id="1080" r:id="rId18"/>
    <p:sldId id="1082" r:id="rId19"/>
    <p:sldId id="1083" r:id="rId20"/>
    <p:sldId id="1084" r:id="rId21"/>
    <p:sldId id="1086" r:id="rId22"/>
    <p:sldId id="1088" r:id="rId23"/>
    <p:sldId id="1089" r:id="rId24"/>
    <p:sldId id="1068" r:id="rId25"/>
    <p:sldId id="1071" r:id="rId26"/>
    <p:sldId id="1090" r:id="rId27"/>
    <p:sldId id="1073" r:id="rId28"/>
    <p:sldId id="1074" r:id="rId29"/>
    <p:sldId id="1059" r:id="rId30"/>
    <p:sldId id="1061" r:id="rId31"/>
    <p:sldId id="1039" r:id="rId32"/>
    <p:sldId id="1050" r:id="rId33"/>
    <p:sldId id="1044" r:id="rId34"/>
    <p:sldId id="1045" r:id="rId35"/>
    <p:sldId id="1049" r:id="rId36"/>
    <p:sldId id="1041" r:id="rId37"/>
    <p:sldId id="1060" r:id="rId38"/>
    <p:sldId id="1072" r:id="rId39"/>
    <p:sldId id="1053" r:id="rId40"/>
    <p:sldId id="1054" r:id="rId41"/>
    <p:sldId id="1055" r:id="rId42"/>
    <p:sldId id="1056" r:id="rId43"/>
    <p:sldId id="1057" r:id="rId44"/>
    <p:sldId id="1040" r:id="rId45"/>
    <p:sldId id="1051" r:id="rId46"/>
    <p:sldId id="1046" r:id="rId47"/>
    <p:sldId id="1048" r:id="rId48"/>
    <p:sldId id="1047" r:id="rId49"/>
    <p:sldId id="1042" r:id="rId50"/>
    <p:sldId id="1043" r:id="rId51"/>
    <p:sldId id="1097" r:id="rId52"/>
    <p:sldId id="1092" r:id="rId53"/>
    <p:sldId id="1093" r:id="rId54"/>
    <p:sldId id="1094" r:id="rId55"/>
    <p:sldId id="1095" r:id="rId56"/>
    <p:sldId id="1096" r:id="rId57"/>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86444" autoAdjust="0"/>
  </p:normalViewPr>
  <p:slideViewPr>
    <p:cSldViewPr>
      <p:cViewPr varScale="1">
        <p:scale>
          <a:sx n="57" d="100"/>
          <a:sy n="57" d="100"/>
        </p:scale>
        <p:origin x="1306" y="24"/>
      </p:cViewPr>
      <p:guideLst>
        <p:guide orient="horz" pos="2160"/>
        <p:guide pos="2880"/>
      </p:guideLst>
    </p:cSldViewPr>
  </p:slideViewPr>
  <p:outlineViewPr>
    <p:cViewPr>
      <p:scale>
        <a:sx n="33" d="100"/>
        <a:sy n="33" d="100"/>
      </p:scale>
      <p:origin x="0" y="-3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9FEEEA-AE7D-47FC-BE32-48CAFEBA964E}" type="datetime1">
              <a:rPr lang="tr-TR" smtClean="0"/>
              <a:t>13.10.2016</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EE081-523A-4C75-8D2F-11CCBD252A5B}" type="slidenum">
              <a:rPr lang="tr-TR" smtClean="0"/>
              <a:t>‹#›</a:t>
            </a:fld>
            <a:endParaRPr lang="tr-TR"/>
          </a:p>
        </p:txBody>
      </p:sp>
    </p:spTree>
    <p:extLst>
      <p:ext uri="{BB962C8B-B14F-4D97-AF65-F5344CB8AC3E}">
        <p14:creationId xmlns:p14="http://schemas.microsoft.com/office/powerpoint/2010/main" val="18371609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EEF3A59-5A1A-41D1-B062-A0B57B312156}" type="datetime1">
              <a:rPr lang="tr-TR" smtClean="0"/>
              <a:t>13.10.2016</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2B8C437B-CEE0-4262-B751-DAD8E2FEB9A8}" type="slidenum">
              <a:rPr lang="tr-TR"/>
              <a:pPr>
                <a:defRPr/>
              </a:pPr>
              <a:t>‹#›</a:t>
            </a:fld>
            <a:endParaRPr lang="tr-TR"/>
          </a:p>
        </p:txBody>
      </p:sp>
    </p:spTree>
    <p:extLst>
      <p:ext uri="{BB962C8B-B14F-4D97-AF65-F5344CB8AC3E}">
        <p14:creationId xmlns:p14="http://schemas.microsoft.com/office/powerpoint/2010/main" val="162762637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Date Placeholder 3"/>
          <p:cNvSpPr>
            <a:spLocks noGrp="1"/>
          </p:cNvSpPr>
          <p:nvPr>
            <p:ph type="dt" idx="10"/>
          </p:nvPr>
        </p:nvSpPr>
        <p:spPr/>
        <p:txBody>
          <a:bodyPr/>
          <a:lstStyle/>
          <a:p>
            <a:pPr>
              <a:defRPr/>
            </a:pPr>
            <a:fld id="{7BABF68D-1C39-4C7F-B7D5-88F5D646D220}" type="datetime1">
              <a:rPr lang="tr-TR" smtClean="0"/>
              <a:t>13.10.2016</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2B8C437B-CEE0-4262-B751-DAD8E2FEB9A8}" type="slidenum">
              <a:rPr lang="tr-TR" smtClean="0"/>
              <a:pPr>
                <a:defRPr/>
              </a:pPr>
              <a:t>1</a:t>
            </a:fld>
            <a:endParaRPr lang="tr-TR"/>
          </a:p>
        </p:txBody>
      </p:sp>
    </p:spTree>
    <p:extLst>
      <p:ext uri="{BB962C8B-B14F-4D97-AF65-F5344CB8AC3E}">
        <p14:creationId xmlns:p14="http://schemas.microsoft.com/office/powerpoint/2010/main" val="175418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AE97DE-F4FC-47FF-B955-BA3893235EB8}" type="slidenum">
              <a:rPr lang="en-US" altLang="en-US"/>
              <a:pPr>
                <a:spcBef>
                  <a:spcPct val="0"/>
                </a:spcBef>
              </a:pPr>
              <a:t>11</a:t>
            </a:fld>
            <a:endParaRPr lang="en-US" altLang="en-US"/>
          </a:p>
        </p:txBody>
      </p:sp>
    </p:spTree>
    <p:extLst>
      <p:ext uri="{BB962C8B-B14F-4D97-AF65-F5344CB8AC3E}">
        <p14:creationId xmlns:p14="http://schemas.microsoft.com/office/powerpoint/2010/main" val="197460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1CB6B4-8798-431B-881F-936A76CD5410}" type="slidenum">
              <a:rPr lang="en-US" altLang="en-US"/>
              <a:pPr>
                <a:spcBef>
                  <a:spcPct val="0"/>
                </a:spcBef>
              </a:pPr>
              <a:t>12</a:t>
            </a:fld>
            <a:endParaRPr lang="en-US" altLang="en-US"/>
          </a:p>
        </p:txBody>
      </p:sp>
    </p:spTree>
    <p:extLst>
      <p:ext uri="{BB962C8B-B14F-4D97-AF65-F5344CB8AC3E}">
        <p14:creationId xmlns:p14="http://schemas.microsoft.com/office/powerpoint/2010/main" val="110366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CC0CDFB-C226-41DB-A146-A1867E8FB860}" type="slidenum">
              <a:rPr lang="en-US" altLang="en-US"/>
              <a:pPr>
                <a:spcBef>
                  <a:spcPct val="0"/>
                </a:spcBef>
              </a:pPr>
              <a:t>24</a:t>
            </a:fld>
            <a:endParaRPr lang="en-US" altLang="en-US"/>
          </a:p>
        </p:txBody>
      </p:sp>
    </p:spTree>
    <p:extLst>
      <p:ext uri="{BB962C8B-B14F-4D97-AF65-F5344CB8AC3E}">
        <p14:creationId xmlns:p14="http://schemas.microsoft.com/office/powerpoint/2010/main" val="1676493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C3300"/>
                </a:solidFill>
                <a:latin typeface="Tahoma" panose="020B0604030504040204" pitchFamily="34" charset="0"/>
                <a:cs typeface="Arial" panose="020B0604020202020204" pitchFamily="34" charset="0"/>
              </a:defRPr>
            </a:lvl1pPr>
            <a:lvl2pPr marL="742950" indent="-285750" eaLnBrk="0" hangingPunct="0">
              <a:defRPr sz="2800" b="1">
                <a:solidFill>
                  <a:srgbClr val="CC3300"/>
                </a:solidFill>
                <a:latin typeface="Tahoma" panose="020B0604030504040204" pitchFamily="34" charset="0"/>
                <a:cs typeface="Arial" panose="020B0604020202020204" pitchFamily="34" charset="0"/>
              </a:defRPr>
            </a:lvl2pPr>
            <a:lvl3pPr marL="1143000" indent="-228600" eaLnBrk="0" hangingPunct="0">
              <a:defRPr sz="2800" b="1">
                <a:solidFill>
                  <a:srgbClr val="CC3300"/>
                </a:solidFill>
                <a:latin typeface="Tahoma" panose="020B0604030504040204" pitchFamily="34" charset="0"/>
                <a:cs typeface="Arial" panose="020B0604020202020204" pitchFamily="34" charset="0"/>
              </a:defRPr>
            </a:lvl3pPr>
            <a:lvl4pPr marL="1600200" indent="-228600" eaLnBrk="0" hangingPunct="0">
              <a:defRPr sz="2800" b="1">
                <a:solidFill>
                  <a:srgbClr val="CC3300"/>
                </a:solidFill>
                <a:latin typeface="Tahoma" panose="020B0604030504040204" pitchFamily="34" charset="0"/>
                <a:cs typeface="Arial" panose="020B0604020202020204" pitchFamily="34" charset="0"/>
              </a:defRPr>
            </a:lvl4pPr>
            <a:lvl5pPr marL="2057400" indent="-228600" eaLnBrk="0" hangingPunct="0">
              <a:defRPr sz="2800" b="1">
                <a:solidFill>
                  <a:srgbClr val="CC3300"/>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4F23E4FC-8F37-45DD-A007-094226743A4F}" type="slidenum">
              <a:rPr lang="en-US" altLang="tr-TR" sz="1200" b="0">
                <a:solidFill>
                  <a:schemeClr val="tx1"/>
                </a:solidFill>
                <a:latin typeface="Times New Roman" panose="02020603050405020304" pitchFamily="18" charset="0"/>
              </a:rPr>
              <a:pPr/>
              <a:t>25</a:t>
            </a:fld>
            <a:endParaRPr lang="en-US" altLang="tr-TR"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656214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F6AA96-805A-4ECD-ADBB-BFF2BBAD5427}" type="slidenum">
              <a:rPr lang="en-US" altLang="en-US" smtClean="0"/>
              <a:pPr>
                <a:spcBef>
                  <a:spcPct val="0"/>
                </a:spcBef>
              </a:pPr>
              <a:t>38</a:t>
            </a:fld>
            <a:endParaRPr lang="en-US" altLang="en-US" smtClean="0"/>
          </a:p>
        </p:txBody>
      </p:sp>
    </p:spTree>
    <p:extLst>
      <p:ext uri="{BB962C8B-B14F-4D97-AF65-F5344CB8AC3E}">
        <p14:creationId xmlns:p14="http://schemas.microsoft.com/office/powerpoint/2010/main" val="3149722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800" b="1">
                <a:solidFill>
                  <a:srgbClr val="CC3300"/>
                </a:solidFill>
                <a:latin typeface="Tahoma" panose="020B0604030504040204" pitchFamily="34" charset="0"/>
              </a:defRPr>
            </a:lvl1pPr>
            <a:lvl2pPr marL="742950" indent="-285750" algn="ctr" eaLnBrk="0" hangingPunct="0">
              <a:defRPr sz="2800" b="1">
                <a:solidFill>
                  <a:srgbClr val="CC3300"/>
                </a:solidFill>
                <a:latin typeface="Tahoma" panose="020B0604030504040204" pitchFamily="34" charset="0"/>
              </a:defRPr>
            </a:lvl2pPr>
            <a:lvl3pPr marL="1143000" indent="-228600" algn="ctr" eaLnBrk="0" hangingPunct="0">
              <a:defRPr sz="2800" b="1">
                <a:solidFill>
                  <a:srgbClr val="CC3300"/>
                </a:solidFill>
                <a:latin typeface="Tahoma" panose="020B0604030504040204" pitchFamily="34" charset="0"/>
              </a:defRPr>
            </a:lvl3pPr>
            <a:lvl4pPr marL="1600200" indent="-228600" algn="ctr" eaLnBrk="0" hangingPunct="0">
              <a:defRPr sz="2800" b="1">
                <a:solidFill>
                  <a:srgbClr val="CC3300"/>
                </a:solidFill>
                <a:latin typeface="Tahoma" panose="020B0604030504040204" pitchFamily="34" charset="0"/>
              </a:defRPr>
            </a:lvl4pPr>
            <a:lvl5pPr marL="2057400" indent="-228600" algn="ctr" eaLnBrk="0" hangingPunct="0">
              <a:defRPr sz="2800" b="1">
                <a:solidFill>
                  <a:srgbClr val="CC3300"/>
                </a:solidFill>
                <a:latin typeface="Tahoma" panose="020B0604030504040204" pitchFamily="34" charset="0"/>
              </a:defRPr>
            </a:lvl5pPr>
            <a:lvl6pPr marL="2514600" indent="-228600" algn="ctr" eaLnBrk="0" fontAlgn="base" hangingPunct="0">
              <a:spcBef>
                <a:spcPct val="0"/>
              </a:spcBef>
              <a:spcAft>
                <a:spcPct val="0"/>
              </a:spcAft>
              <a:defRPr sz="2800" b="1">
                <a:solidFill>
                  <a:srgbClr val="CC3300"/>
                </a:solidFill>
                <a:latin typeface="Tahoma" panose="020B0604030504040204" pitchFamily="34" charset="0"/>
              </a:defRPr>
            </a:lvl6pPr>
            <a:lvl7pPr marL="2971800" indent="-228600" algn="ctr" eaLnBrk="0" fontAlgn="base" hangingPunct="0">
              <a:spcBef>
                <a:spcPct val="0"/>
              </a:spcBef>
              <a:spcAft>
                <a:spcPct val="0"/>
              </a:spcAft>
              <a:defRPr sz="2800" b="1">
                <a:solidFill>
                  <a:srgbClr val="CC3300"/>
                </a:solidFill>
                <a:latin typeface="Tahoma" panose="020B0604030504040204" pitchFamily="34" charset="0"/>
              </a:defRPr>
            </a:lvl7pPr>
            <a:lvl8pPr marL="3429000" indent="-228600" algn="ctr" eaLnBrk="0" fontAlgn="base" hangingPunct="0">
              <a:spcBef>
                <a:spcPct val="0"/>
              </a:spcBef>
              <a:spcAft>
                <a:spcPct val="0"/>
              </a:spcAft>
              <a:defRPr sz="2800" b="1">
                <a:solidFill>
                  <a:srgbClr val="CC3300"/>
                </a:solidFill>
                <a:latin typeface="Tahoma" panose="020B0604030504040204" pitchFamily="34" charset="0"/>
              </a:defRPr>
            </a:lvl8pPr>
            <a:lvl9pPr marL="3886200" indent="-228600" algn="ctr" eaLnBrk="0" fontAlgn="base" hangingPunct="0">
              <a:spcBef>
                <a:spcPct val="0"/>
              </a:spcBef>
              <a:spcAft>
                <a:spcPct val="0"/>
              </a:spcAft>
              <a:defRPr sz="2800" b="1">
                <a:solidFill>
                  <a:srgbClr val="CC3300"/>
                </a:solidFill>
                <a:latin typeface="Tahoma" panose="020B0604030504040204" pitchFamily="34" charset="0"/>
              </a:defRPr>
            </a:lvl9pPr>
          </a:lstStyle>
          <a:p>
            <a:pPr algn="r"/>
            <a:fld id="{1F40CD7A-0C41-48D9-BE98-BD12A0928949}" type="slidenum">
              <a:rPr lang="en-US" altLang="tr-TR" sz="1200" b="0">
                <a:solidFill>
                  <a:schemeClr val="tx1"/>
                </a:solidFill>
                <a:latin typeface="Times New Roman" panose="02020603050405020304" pitchFamily="18" charset="0"/>
              </a:rPr>
              <a:pPr algn="r"/>
              <a:t>39</a:t>
            </a:fld>
            <a:endParaRPr lang="en-US" altLang="tr-TR"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75367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800" b="1">
                <a:solidFill>
                  <a:srgbClr val="CC3300"/>
                </a:solidFill>
                <a:latin typeface="Tahoma" panose="020B0604030504040204" pitchFamily="34" charset="0"/>
              </a:defRPr>
            </a:lvl1pPr>
            <a:lvl2pPr marL="742950" indent="-285750" algn="ctr" eaLnBrk="0" hangingPunct="0">
              <a:defRPr sz="2800" b="1">
                <a:solidFill>
                  <a:srgbClr val="CC3300"/>
                </a:solidFill>
                <a:latin typeface="Tahoma" panose="020B0604030504040204" pitchFamily="34" charset="0"/>
              </a:defRPr>
            </a:lvl2pPr>
            <a:lvl3pPr marL="1143000" indent="-228600" algn="ctr" eaLnBrk="0" hangingPunct="0">
              <a:defRPr sz="2800" b="1">
                <a:solidFill>
                  <a:srgbClr val="CC3300"/>
                </a:solidFill>
                <a:latin typeface="Tahoma" panose="020B0604030504040204" pitchFamily="34" charset="0"/>
              </a:defRPr>
            </a:lvl3pPr>
            <a:lvl4pPr marL="1600200" indent="-228600" algn="ctr" eaLnBrk="0" hangingPunct="0">
              <a:defRPr sz="2800" b="1">
                <a:solidFill>
                  <a:srgbClr val="CC3300"/>
                </a:solidFill>
                <a:latin typeface="Tahoma" panose="020B0604030504040204" pitchFamily="34" charset="0"/>
              </a:defRPr>
            </a:lvl4pPr>
            <a:lvl5pPr marL="2057400" indent="-228600" algn="ctr" eaLnBrk="0" hangingPunct="0">
              <a:defRPr sz="2800" b="1">
                <a:solidFill>
                  <a:srgbClr val="CC3300"/>
                </a:solidFill>
                <a:latin typeface="Tahoma" panose="020B0604030504040204" pitchFamily="34" charset="0"/>
              </a:defRPr>
            </a:lvl5pPr>
            <a:lvl6pPr marL="2514600" indent="-228600" algn="ctr" eaLnBrk="0" fontAlgn="base" hangingPunct="0">
              <a:spcBef>
                <a:spcPct val="0"/>
              </a:spcBef>
              <a:spcAft>
                <a:spcPct val="0"/>
              </a:spcAft>
              <a:defRPr sz="2800" b="1">
                <a:solidFill>
                  <a:srgbClr val="CC3300"/>
                </a:solidFill>
                <a:latin typeface="Tahoma" panose="020B0604030504040204" pitchFamily="34" charset="0"/>
              </a:defRPr>
            </a:lvl6pPr>
            <a:lvl7pPr marL="2971800" indent="-228600" algn="ctr" eaLnBrk="0" fontAlgn="base" hangingPunct="0">
              <a:spcBef>
                <a:spcPct val="0"/>
              </a:spcBef>
              <a:spcAft>
                <a:spcPct val="0"/>
              </a:spcAft>
              <a:defRPr sz="2800" b="1">
                <a:solidFill>
                  <a:srgbClr val="CC3300"/>
                </a:solidFill>
                <a:latin typeface="Tahoma" panose="020B0604030504040204" pitchFamily="34" charset="0"/>
              </a:defRPr>
            </a:lvl7pPr>
            <a:lvl8pPr marL="3429000" indent="-228600" algn="ctr" eaLnBrk="0" fontAlgn="base" hangingPunct="0">
              <a:spcBef>
                <a:spcPct val="0"/>
              </a:spcBef>
              <a:spcAft>
                <a:spcPct val="0"/>
              </a:spcAft>
              <a:defRPr sz="2800" b="1">
                <a:solidFill>
                  <a:srgbClr val="CC3300"/>
                </a:solidFill>
                <a:latin typeface="Tahoma" panose="020B0604030504040204" pitchFamily="34" charset="0"/>
              </a:defRPr>
            </a:lvl8pPr>
            <a:lvl9pPr marL="3886200" indent="-228600" algn="ctr" eaLnBrk="0" fontAlgn="base" hangingPunct="0">
              <a:spcBef>
                <a:spcPct val="0"/>
              </a:spcBef>
              <a:spcAft>
                <a:spcPct val="0"/>
              </a:spcAft>
              <a:defRPr sz="2800" b="1">
                <a:solidFill>
                  <a:srgbClr val="CC3300"/>
                </a:solidFill>
                <a:latin typeface="Tahoma" panose="020B0604030504040204" pitchFamily="34" charset="0"/>
              </a:defRPr>
            </a:lvl9pPr>
          </a:lstStyle>
          <a:p>
            <a:pPr algn="r"/>
            <a:fld id="{525AD1D6-0EE7-4241-A75D-9AE1A7C82B75}" type="slidenum">
              <a:rPr lang="en-US" altLang="tr-TR" sz="1200" b="0">
                <a:solidFill>
                  <a:schemeClr val="tx1"/>
                </a:solidFill>
                <a:latin typeface="Times New Roman" panose="02020603050405020304" pitchFamily="18" charset="0"/>
              </a:rPr>
              <a:pPr algn="r"/>
              <a:t>40</a:t>
            </a:fld>
            <a:endParaRPr lang="en-US" altLang="tr-TR"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418413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800" b="1">
                <a:solidFill>
                  <a:srgbClr val="CC3300"/>
                </a:solidFill>
                <a:latin typeface="Tahoma" panose="020B0604030504040204" pitchFamily="34" charset="0"/>
              </a:defRPr>
            </a:lvl1pPr>
            <a:lvl2pPr marL="742950" indent="-285750" algn="ctr" eaLnBrk="0" hangingPunct="0">
              <a:defRPr sz="2800" b="1">
                <a:solidFill>
                  <a:srgbClr val="CC3300"/>
                </a:solidFill>
                <a:latin typeface="Tahoma" panose="020B0604030504040204" pitchFamily="34" charset="0"/>
              </a:defRPr>
            </a:lvl2pPr>
            <a:lvl3pPr marL="1143000" indent="-228600" algn="ctr" eaLnBrk="0" hangingPunct="0">
              <a:defRPr sz="2800" b="1">
                <a:solidFill>
                  <a:srgbClr val="CC3300"/>
                </a:solidFill>
                <a:latin typeface="Tahoma" panose="020B0604030504040204" pitchFamily="34" charset="0"/>
              </a:defRPr>
            </a:lvl3pPr>
            <a:lvl4pPr marL="1600200" indent="-228600" algn="ctr" eaLnBrk="0" hangingPunct="0">
              <a:defRPr sz="2800" b="1">
                <a:solidFill>
                  <a:srgbClr val="CC3300"/>
                </a:solidFill>
                <a:latin typeface="Tahoma" panose="020B0604030504040204" pitchFamily="34" charset="0"/>
              </a:defRPr>
            </a:lvl4pPr>
            <a:lvl5pPr marL="2057400" indent="-228600" algn="ctr" eaLnBrk="0" hangingPunct="0">
              <a:defRPr sz="2800" b="1">
                <a:solidFill>
                  <a:srgbClr val="CC3300"/>
                </a:solidFill>
                <a:latin typeface="Tahoma" panose="020B0604030504040204" pitchFamily="34" charset="0"/>
              </a:defRPr>
            </a:lvl5pPr>
            <a:lvl6pPr marL="2514600" indent="-228600" algn="ctr" eaLnBrk="0" fontAlgn="base" hangingPunct="0">
              <a:spcBef>
                <a:spcPct val="0"/>
              </a:spcBef>
              <a:spcAft>
                <a:spcPct val="0"/>
              </a:spcAft>
              <a:defRPr sz="2800" b="1">
                <a:solidFill>
                  <a:srgbClr val="CC3300"/>
                </a:solidFill>
                <a:latin typeface="Tahoma" panose="020B0604030504040204" pitchFamily="34" charset="0"/>
              </a:defRPr>
            </a:lvl6pPr>
            <a:lvl7pPr marL="2971800" indent="-228600" algn="ctr" eaLnBrk="0" fontAlgn="base" hangingPunct="0">
              <a:spcBef>
                <a:spcPct val="0"/>
              </a:spcBef>
              <a:spcAft>
                <a:spcPct val="0"/>
              </a:spcAft>
              <a:defRPr sz="2800" b="1">
                <a:solidFill>
                  <a:srgbClr val="CC3300"/>
                </a:solidFill>
                <a:latin typeface="Tahoma" panose="020B0604030504040204" pitchFamily="34" charset="0"/>
              </a:defRPr>
            </a:lvl7pPr>
            <a:lvl8pPr marL="3429000" indent="-228600" algn="ctr" eaLnBrk="0" fontAlgn="base" hangingPunct="0">
              <a:spcBef>
                <a:spcPct val="0"/>
              </a:spcBef>
              <a:spcAft>
                <a:spcPct val="0"/>
              </a:spcAft>
              <a:defRPr sz="2800" b="1">
                <a:solidFill>
                  <a:srgbClr val="CC3300"/>
                </a:solidFill>
                <a:latin typeface="Tahoma" panose="020B0604030504040204" pitchFamily="34" charset="0"/>
              </a:defRPr>
            </a:lvl8pPr>
            <a:lvl9pPr marL="3886200" indent="-228600" algn="ctr" eaLnBrk="0" fontAlgn="base" hangingPunct="0">
              <a:spcBef>
                <a:spcPct val="0"/>
              </a:spcBef>
              <a:spcAft>
                <a:spcPct val="0"/>
              </a:spcAft>
              <a:defRPr sz="2800" b="1">
                <a:solidFill>
                  <a:srgbClr val="CC3300"/>
                </a:solidFill>
                <a:latin typeface="Tahoma" panose="020B0604030504040204" pitchFamily="34" charset="0"/>
              </a:defRPr>
            </a:lvl9pPr>
          </a:lstStyle>
          <a:p>
            <a:pPr algn="r"/>
            <a:fld id="{BE956722-2B7E-47C5-A20B-E8BC459AD8EE}" type="slidenum">
              <a:rPr lang="en-US" altLang="tr-TR" sz="1200" b="0">
                <a:solidFill>
                  <a:schemeClr val="tx1"/>
                </a:solidFill>
                <a:latin typeface="Times New Roman" panose="02020603050405020304" pitchFamily="18" charset="0"/>
              </a:rPr>
              <a:pPr algn="r"/>
              <a:t>41</a:t>
            </a:fld>
            <a:endParaRPr lang="en-US" altLang="tr-TR"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56218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800" b="1">
                <a:solidFill>
                  <a:srgbClr val="CC3300"/>
                </a:solidFill>
                <a:latin typeface="Tahoma" panose="020B0604030504040204" pitchFamily="34" charset="0"/>
              </a:defRPr>
            </a:lvl1pPr>
            <a:lvl2pPr marL="742950" indent="-285750" algn="ctr" eaLnBrk="0" hangingPunct="0">
              <a:defRPr sz="2800" b="1">
                <a:solidFill>
                  <a:srgbClr val="CC3300"/>
                </a:solidFill>
                <a:latin typeface="Tahoma" panose="020B0604030504040204" pitchFamily="34" charset="0"/>
              </a:defRPr>
            </a:lvl2pPr>
            <a:lvl3pPr marL="1143000" indent="-228600" algn="ctr" eaLnBrk="0" hangingPunct="0">
              <a:defRPr sz="2800" b="1">
                <a:solidFill>
                  <a:srgbClr val="CC3300"/>
                </a:solidFill>
                <a:latin typeface="Tahoma" panose="020B0604030504040204" pitchFamily="34" charset="0"/>
              </a:defRPr>
            </a:lvl3pPr>
            <a:lvl4pPr marL="1600200" indent="-228600" algn="ctr" eaLnBrk="0" hangingPunct="0">
              <a:defRPr sz="2800" b="1">
                <a:solidFill>
                  <a:srgbClr val="CC3300"/>
                </a:solidFill>
                <a:latin typeface="Tahoma" panose="020B0604030504040204" pitchFamily="34" charset="0"/>
              </a:defRPr>
            </a:lvl4pPr>
            <a:lvl5pPr marL="2057400" indent="-228600" algn="ctr" eaLnBrk="0" hangingPunct="0">
              <a:defRPr sz="2800" b="1">
                <a:solidFill>
                  <a:srgbClr val="CC3300"/>
                </a:solidFill>
                <a:latin typeface="Tahoma" panose="020B0604030504040204" pitchFamily="34" charset="0"/>
              </a:defRPr>
            </a:lvl5pPr>
            <a:lvl6pPr marL="2514600" indent="-228600" algn="ctr" eaLnBrk="0" fontAlgn="base" hangingPunct="0">
              <a:spcBef>
                <a:spcPct val="0"/>
              </a:spcBef>
              <a:spcAft>
                <a:spcPct val="0"/>
              </a:spcAft>
              <a:defRPr sz="2800" b="1">
                <a:solidFill>
                  <a:srgbClr val="CC3300"/>
                </a:solidFill>
                <a:latin typeface="Tahoma" panose="020B0604030504040204" pitchFamily="34" charset="0"/>
              </a:defRPr>
            </a:lvl6pPr>
            <a:lvl7pPr marL="2971800" indent="-228600" algn="ctr" eaLnBrk="0" fontAlgn="base" hangingPunct="0">
              <a:spcBef>
                <a:spcPct val="0"/>
              </a:spcBef>
              <a:spcAft>
                <a:spcPct val="0"/>
              </a:spcAft>
              <a:defRPr sz="2800" b="1">
                <a:solidFill>
                  <a:srgbClr val="CC3300"/>
                </a:solidFill>
                <a:latin typeface="Tahoma" panose="020B0604030504040204" pitchFamily="34" charset="0"/>
              </a:defRPr>
            </a:lvl7pPr>
            <a:lvl8pPr marL="3429000" indent="-228600" algn="ctr" eaLnBrk="0" fontAlgn="base" hangingPunct="0">
              <a:spcBef>
                <a:spcPct val="0"/>
              </a:spcBef>
              <a:spcAft>
                <a:spcPct val="0"/>
              </a:spcAft>
              <a:defRPr sz="2800" b="1">
                <a:solidFill>
                  <a:srgbClr val="CC3300"/>
                </a:solidFill>
                <a:latin typeface="Tahoma" panose="020B0604030504040204" pitchFamily="34" charset="0"/>
              </a:defRPr>
            </a:lvl8pPr>
            <a:lvl9pPr marL="3886200" indent="-228600" algn="ctr" eaLnBrk="0" fontAlgn="base" hangingPunct="0">
              <a:spcBef>
                <a:spcPct val="0"/>
              </a:spcBef>
              <a:spcAft>
                <a:spcPct val="0"/>
              </a:spcAft>
              <a:defRPr sz="2800" b="1">
                <a:solidFill>
                  <a:srgbClr val="CC3300"/>
                </a:solidFill>
                <a:latin typeface="Tahoma" panose="020B0604030504040204" pitchFamily="34" charset="0"/>
              </a:defRPr>
            </a:lvl9pPr>
          </a:lstStyle>
          <a:p>
            <a:pPr algn="r"/>
            <a:fld id="{5D060229-BAFD-425C-9DFA-1D7479740C98}" type="slidenum">
              <a:rPr lang="en-US" altLang="tr-TR" sz="1200" b="0">
                <a:solidFill>
                  <a:schemeClr val="tx1"/>
                </a:solidFill>
                <a:latin typeface="Times New Roman" panose="02020603050405020304" pitchFamily="18" charset="0"/>
              </a:rPr>
              <a:pPr algn="r"/>
              <a:t>42</a:t>
            </a:fld>
            <a:endParaRPr lang="en-US" altLang="tr-TR"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43140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800" b="1">
                <a:solidFill>
                  <a:srgbClr val="CC3300"/>
                </a:solidFill>
                <a:latin typeface="Tahoma" panose="020B0604030504040204" pitchFamily="34" charset="0"/>
              </a:defRPr>
            </a:lvl1pPr>
            <a:lvl2pPr marL="742950" indent="-285750" algn="ctr" eaLnBrk="0" hangingPunct="0">
              <a:defRPr sz="2800" b="1">
                <a:solidFill>
                  <a:srgbClr val="CC3300"/>
                </a:solidFill>
                <a:latin typeface="Tahoma" panose="020B0604030504040204" pitchFamily="34" charset="0"/>
              </a:defRPr>
            </a:lvl2pPr>
            <a:lvl3pPr marL="1143000" indent="-228600" algn="ctr" eaLnBrk="0" hangingPunct="0">
              <a:defRPr sz="2800" b="1">
                <a:solidFill>
                  <a:srgbClr val="CC3300"/>
                </a:solidFill>
                <a:latin typeface="Tahoma" panose="020B0604030504040204" pitchFamily="34" charset="0"/>
              </a:defRPr>
            </a:lvl3pPr>
            <a:lvl4pPr marL="1600200" indent="-228600" algn="ctr" eaLnBrk="0" hangingPunct="0">
              <a:defRPr sz="2800" b="1">
                <a:solidFill>
                  <a:srgbClr val="CC3300"/>
                </a:solidFill>
                <a:latin typeface="Tahoma" panose="020B0604030504040204" pitchFamily="34" charset="0"/>
              </a:defRPr>
            </a:lvl4pPr>
            <a:lvl5pPr marL="2057400" indent="-228600" algn="ctr" eaLnBrk="0" hangingPunct="0">
              <a:defRPr sz="2800" b="1">
                <a:solidFill>
                  <a:srgbClr val="CC3300"/>
                </a:solidFill>
                <a:latin typeface="Tahoma" panose="020B0604030504040204" pitchFamily="34" charset="0"/>
              </a:defRPr>
            </a:lvl5pPr>
            <a:lvl6pPr marL="2514600" indent="-228600" algn="ctr" eaLnBrk="0" fontAlgn="base" hangingPunct="0">
              <a:spcBef>
                <a:spcPct val="0"/>
              </a:spcBef>
              <a:spcAft>
                <a:spcPct val="0"/>
              </a:spcAft>
              <a:defRPr sz="2800" b="1">
                <a:solidFill>
                  <a:srgbClr val="CC3300"/>
                </a:solidFill>
                <a:latin typeface="Tahoma" panose="020B0604030504040204" pitchFamily="34" charset="0"/>
              </a:defRPr>
            </a:lvl6pPr>
            <a:lvl7pPr marL="2971800" indent="-228600" algn="ctr" eaLnBrk="0" fontAlgn="base" hangingPunct="0">
              <a:spcBef>
                <a:spcPct val="0"/>
              </a:spcBef>
              <a:spcAft>
                <a:spcPct val="0"/>
              </a:spcAft>
              <a:defRPr sz="2800" b="1">
                <a:solidFill>
                  <a:srgbClr val="CC3300"/>
                </a:solidFill>
                <a:latin typeface="Tahoma" panose="020B0604030504040204" pitchFamily="34" charset="0"/>
              </a:defRPr>
            </a:lvl7pPr>
            <a:lvl8pPr marL="3429000" indent="-228600" algn="ctr" eaLnBrk="0" fontAlgn="base" hangingPunct="0">
              <a:spcBef>
                <a:spcPct val="0"/>
              </a:spcBef>
              <a:spcAft>
                <a:spcPct val="0"/>
              </a:spcAft>
              <a:defRPr sz="2800" b="1">
                <a:solidFill>
                  <a:srgbClr val="CC3300"/>
                </a:solidFill>
                <a:latin typeface="Tahoma" panose="020B0604030504040204" pitchFamily="34" charset="0"/>
              </a:defRPr>
            </a:lvl8pPr>
            <a:lvl9pPr marL="3886200" indent="-228600" algn="ctr" eaLnBrk="0" fontAlgn="base" hangingPunct="0">
              <a:spcBef>
                <a:spcPct val="0"/>
              </a:spcBef>
              <a:spcAft>
                <a:spcPct val="0"/>
              </a:spcAft>
              <a:defRPr sz="2800" b="1">
                <a:solidFill>
                  <a:srgbClr val="CC3300"/>
                </a:solidFill>
                <a:latin typeface="Tahoma" panose="020B0604030504040204" pitchFamily="34" charset="0"/>
              </a:defRPr>
            </a:lvl9pPr>
          </a:lstStyle>
          <a:p>
            <a:pPr algn="r"/>
            <a:fld id="{8820B05B-6643-4241-AE0D-B52878284068}" type="slidenum">
              <a:rPr lang="en-US" altLang="tr-TR" sz="1200" b="0">
                <a:solidFill>
                  <a:schemeClr val="tx1"/>
                </a:solidFill>
                <a:latin typeface="Times New Roman" panose="02020603050405020304" pitchFamily="18" charset="0"/>
              </a:rPr>
              <a:pPr algn="r"/>
              <a:t>43</a:t>
            </a:fld>
            <a:endParaRPr lang="en-US" altLang="tr-TR"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50161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a:defRPr/>
            </a:pPr>
            <a:fld id="{2B8C437B-CEE0-4262-B751-DAD8E2FEB9A8}" type="slidenum">
              <a:rPr lang="tr-TR" smtClean="0"/>
              <a:pPr>
                <a:defRPr/>
              </a:pPr>
              <a:t>2</a:t>
            </a:fld>
            <a:endParaRPr lang="tr-TR"/>
          </a:p>
        </p:txBody>
      </p:sp>
      <p:sp>
        <p:nvSpPr>
          <p:cNvPr id="5" name="Date Placeholder 4"/>
          <p:cNvSpPr>
            <a:spLocks noGrp="1"/>
          </p:cNvSpPr>
          <p:nvPr>
            <p:ph type="dt" idx="11"/>
          </p:nvPr>
        </p:nvSpPr>
        <p:spPr/>
        <p:txBody>
          <a:bodyPr/>
          <a:lstStyle/>
          <a:p>
            <a:pPr>
              <a:defRPr/>
            </a:pPr>
            <a:fld id="{66040F0A-FD64-4611-8FD0-936F7E26BAEF}" type="datetime1">
              <a:rPr lang="tr-TR" smtClean="0"/>
              <a:t>13.10.2016</a:t>
            </a:fld>
            <a:endParaRPr lang="tr-TR"/>
          </a:p>
        </p:txBody>
      </p:sp>
      <p:sp>
        <p:nvSpPr>
          <p:cNvPr id="6" name="Footer Placeholder 5"/>
          <p:cNvSpPr>
            <a:spLocks noGrp="1"/>
          </p:cNvSpPr>
          <p:nvPr>
            <p:ph type="ftr" sz="quarter" idx="12"/>
          </p:nvPr>
        </p:nvSpPr>
        <p:spPr/>
        <p:txBody>
          <a:bodyPr/>
          <a:lstStyle/>
          <a:p>
            <a:pPr>
              <a:defRPr/>
            </a:pPr>
            <a:endParaRPr lang="tr-TR"/>
          </a:p>
        </p:txBody>
      </p:sp>
    </p:spTree>
    <p:extLst>
      <p:ext uri="{BB962C8B-B14F-4D97-AF65-F5344CB8AC3E}">
        <p14:creationId xmlns:p14="http://schemas.microsoft.com/office/powerpoint/2010/main" val="236759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84865-B509-4C40-8CB1-DDCD44509AAE}" type="slidenum">
              <a:rPr lang="en-US" altLang="tr-TR"/>
              <a:pPr/>
              <a:t>3</a:t>
            </a:fld>
            <a:endParaRPr lang="en-US" altLang="tr-TR"/>
          </a:p>
        </p:txBody>
      </p:sp>
      <p:sp>
        <p:nvSpPr>
          <p:cNvPr id="12290" name="Rectangle 2"/>
          <p:cNvSpPr>
            <a:spLocks noGrp="1" noRot="1" noChangeAspect="1" noChangeArrowheads="1" noTextEdit="1"/>
          </p:cNvSpPr>
          <p:nvPr>
            <p:ph type="sldImg"/>
          </p:nvPr>
        </p:nvSpPr>
        <p:spPr>
          <a:ln cap="flat"/>
        </p:spPr>
      </p:sp>
      <p:sp>
        <p:nvSpPr>
          <p:cNvPr id="12291" name="Rectangle 3"/>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93164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8E5868E-15D7-43F3-8BE8-60485D55B948}" type="slidenum">
              <a:rPr lang="en-US" altLang="en-US"/>
              <a:pPr>
                <a:spcBef>
                  <a:spcPct val="0"/>
                </a:spcBef>
              </a:pPr>
              <a:t>5</a:t>
            </a:fld>
            <a:endParaRPr lang="en-US" altLang="en-US"/>
          </a:p>
        </p:txBody>
      </p:sp>
    </p:spTree>
    <p:extLst>
      <p:ext uri="{BB962C8B-B14F-4D97-AF65-F5344CB8AC3E}">
        <p14:creationId xmlns:p14="http://schemas.microsoft.com/office/powerpoint/2010/main" val="144366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B29DAB-8AC5-470E-AC6E-5BDBA9BD08B0}" type="slidenum">
              <a:rPr lang="en-US" altLang="en-US"/>
              <a:pPr>
                <a:spcBef>
                  <a:spcPct val="0"/>
                </a:spcBef>
              </a:pPr>
              <a:t>6</a:t>
            </a:fld>
            <a:endParaRPr lang="en-US" altLang="en-US"/>
          </a:p>
        </p:txBody>
      </p:sp>
    </p:spTree>
    <p:extLst>
      <p:ext uri="{BB962C8B-B14F-4D97-AF65-F5344CB8AC3E}">
        <p14:creationId xmlns:p14="http://schemas.microsoft.com/office/powerpoint/2010/main" val="100248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B29DAB-8AC5-470E-AC6E-5BDBA9BD08B0}" type="slidenum">
              <a:rPr lang="en-US" altLang="en-US"/>
              <a:pPr>
                <a:spcBef>
                  <a:spcPct val="0"/>
                </a:spcBef>
              </a:pPr>
              <a:t>7</a:t>
            </a:fld>
            <a:endParaRPr lang="en-US" altLang="en-US"/>
          </a:p>
        </p:txBody>
      </p:sp>
    </p:spTree>
    <p:extLst>
      <p:ext uri="{BB962C8B-B14F-4D97-AF65-F5344CB8AC3E}">
        <p14:creationId xmlns:p14="http://schemas.microsoft.com/office/powerpoint/2010/main" val="2752463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678C67-A7BA-473A-8A47-BBC439339607}" type="slidenum">
              <a:rPr lang="en-US" altLang="en-US"/>
              <a:pPr>
                <a:spcBef>
                  <a:spcPct val="0"/>
                </a:spcBef>
              </a:pPr>
              <a:t>8</a:t>
            </a:fld>
            <a:endParaRPr lang="en-US" altLang="en-US"/>
          </a:p>
        </p:txBody>
      </p:sp>
    </p:spTree>
    <p:extLst>
      <p:ext uri="{BB962C8B-B14F-4D97-AF65-F5344CB8AC3E}">
        <p14:creationId xmlns:p14="http://schemas.microsoft.com/office/powerpoint/2010/main" val="1659184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678C67-A7BA-473A-8A47-BBC439339607}" type="slidenum">
              <a:rPr lang="en-US" altLang="en-US"/>
              <a:pPr>
                <a:spcBef>
                  <a:spcPct val="0"/>
                </a:spcBef>
              </a:pPr>
              <a:t>9</a:t>
            </a:fld>
            <a:endParaRPr lang="en-US" altLang="en-US"/>
          </a:p>
        </p:txBody>
      </p:sp>
    </p:spTree>
    <p:extLst>
      <p:ext uri="{BB962C8B-B14F-4D97-AF65-F5344CB8AC3E}">
        <p14:creationId xmlns:p14="http://schemas.microsoft.com/office/powerpoint/2010/main" val="2711346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6A4A985-0E62-4872-9464-9A02EEFF0D58}" type="slidenum">
              <a:rPr lang="en-US" altLang="en-US"/>
              <a:pPr>
                <a:spcBef>
                  <a:spcPct val="0"/>
                </a:spcBef>
              </a:pPr>
              <a:t>10</a:t>
            </a:fld>
            <a:endParaRPr lang="en-US" altLang="en-US"/>
          </a:p>
        </p:txBody>
      </p:sp>
    </p:spTree>
    <p:extLst>
      <p:ext uri="{BB962C8B-B14F-4D97-AF65-F5344CB8AC3E}">
        <p14:creationId xmlns:p14="http://schemas.microsoft.com/office/powerpoint/2010/main" val="2862955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4620170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22507396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12859670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16" cstate="print"/>
          <a:srcRect/>
          <a:stretch>
            <a:fillRect/>
          </a:stretch>
        </p:blipFill>
        <p:spPr bwMode="auto">
          <a:xfrm>
            <a:off x="0" y="5509021"/>
            <a:ext cx="9144000" cy="1376363"/>
          </a:xfrm>
          <a:prstGeom prst="rect">
            <a:avLst/>
          </a:prstGeom>
          <a:noFill/>
          <a:ln w="9525">
            <a:noFill/>
            <a:miter lim="800000"/>
            <a:headEnd/>
            <a:tailEnd/>
          </a:ln>
        </p:spPr>
      </p:pic>
      <p:sp>
        <p:nvSpPr>
          <p:cNvPr id="3075"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tr-TR" dirty="0" smtClean="0"/>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9" name="TextBox 8"/>
          <p:cNvSpPr txBox="1"/>
          <p:nvPr userDrawn="1"/>
        </p:nvSpPr>
        <p:spPr>
          <a:xfrm>
            <a:off x="683568" y="6488668"/>
            <a:ext cx="2916248" cy="369332"/>
          </a:xfrm>
          <a:prstGeom prst="rect">
            <a:avLst/>
          </a:prstGeom>
          <a:noFill/>
        </p:spPr>
        <p:txBody>
          <a:bodyPr wrap="none" rtlCol="0">
            <a:spAutoFit/>
          </a:bodyPr>
          <a:lstStyle/>
          <a:p>
            <a:r>
              <a:rPr lang="tr-TR" dirty="0" smtClean="0"/>
              <a:t>Prof.Dr. Ercan ÖZTEMEL, </a:t>
            </a:r>
            <a:endParaRPr lang="tr-T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323528" y="1124744"/>
            <a:ext cx="8352928" cy="4339650"/>
          </a:xfrm>
          <a:prstGeom prst="rect">
            <a:avLst/>
          </a:prstGeom>
          <a:noFill/>
          <a:ln w="9525">
            <a:noFill/>
            <a:miter lim="800000"/>
            <a:headEnd/>
            <a:tailEnd/>
          </a:ln>
        </p:spPr>
        <p:txBody>
          <a:bodyPr wrap="square">
            <a:spAutoFit/>
          </a:bodyPr>
          <a:lstStyle/>
          <a:p>
            <a:pPr algn="ctr"/>
            <a:endParaRPr lang="tr-TR" sz="3200" b="1" dirty="0" smtClean="0">
              <a:solidFill>
                <a:srgbClr val="800000"/>
              </a:solidFill>
              <a:latin typeface="+mj-lt"/>
              <a:ea typeface="MS PGothic" pitchFamily="34" charset="-128"/>
              <a:cs typeface="ＭＳ Ｐゴシック" pitchFamily="-106" charset="-128"/>
            </a:endParaRPr>
          </a:p>
          <a:p>
            <a:pPr algn="ctr"/>
            <a:r>
              <a:rPr lang="tr-TR" sz="3200" b="1" dirty="0" smtClean="0">
                <a:solidFill>
                  <a:srgbClr val="800000"/>
                </a:solidFill>
                <a:latin typeface="+mj-lt"/>
                <a:ea typeface="MS PGothic" pitchFamily="34" charset="-128"/>
                <a:cs typeface="ＭＳ Ｐゴシック" pitchFamily="-106" charset="-128"/>
              </a:rPr>
              <a:t>BUSINESS INTELLIGENCE</a:t>
            </a:r>
          </a:p>
          <a:p>
            <a:pPr algn="ctr"/>
            <a:r>
              <a:rPr lang="tr-TR" sz="3200" b="1" dirty="0" smtClean="0">
                <a:solidFill>
                  <a:srgbClr val="800000"/>
                </a:solidFill>
                <a:latin typeface="+mj-lt"/>
                <a:ea typeface="MS PGothic" pitchFamily="34" charset="-128"/>
                <a:cs typeface="ＭＳ Ｐゴシック" pitchFamily="-106" charset="-128"/>
              </a:rPr>
              <a:t> AND </a:t>
            </a:r>
          </a:p>
          <a:p>
            <a:pPr algn="ctr"/>
            <a:r>
              <a:rPr lang="tr-TR" sz="3200" b="1" dirty="0" smtClean="0">
                <a:solidFill>
                  <a:srgbClr val="800000"/>
                </a:solidFill>
                <a:latin typeface="+mj-lt"/>
                <a:ea typeface="MS PGothic" pitchFamily="34" charset="-128"/>
              </a:rPr>
              <a:t>DECISION MAKING</a:t>
            </a:r>
          </a:p>
          <a:p>
            <a:pPr algn="ctr"/>
            <a:endParaRPr lang="tr-TR" sz="3200" b="1" dirty="0" smtClean="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(#3)</a:t>
            </a:r>
          </a:p>
          <a:p>
            <a:pPr algn="ctr"/>
            <a:endParaRPr lang="tr-TR" sz="3200" b="1" dirty="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Prof. Dr. Ercan Oztemel</a:t>
            </a:r>
            <a:endParaRPr lang="tr-TR" sz="2000" b="1" dirty="0" smtClean="0"/>
          </a:p>
          <a:p>
            <a:pPr algn="ctr"/>
            <a:endParaRPr lang="tr-TR"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229600" cy="418058"/>
          </a:xfrm>
        </p:spPr>
        <p:txBody>
          <a:bodyPr/>
          <a:lstStyle/>
          <a:p>
            <a:pPr eaLnBrk="1" hangingPunct="1">
              <a:defRPr/>
            </a:pPr>
            <a:r>
              <a:rPr lang="en-US" sz="2800" b="1" dirty="0" smtClean="0">
                <a:solidFill>
                  <a:srgbClr val="872320"/>
                </a:solidFill>
                <a:latin typeface="Calibri,Bold"/>
                <a:ea typeface="+mn-ea"/>
                <a:cs typeface="Arial" pitchFamily="34" charset="0"/>
              </a:rPr>
              <a:t>Computer support for structured decisions</a:t>
            </a:r>
            <a:endParaRPr lang="en-US" sz="2800" b="1" dirty="0">
              <a:solidFill>
                <a:srgbClr val="872320"/>
              </a:solidFill>
              <a:latin typeface="Calibri,Bold"/>
              <a:ea typeface="+mn-ea"/>
              <a:cs typeface="Arial" pitchFamily="34" charset="0"/>
            </a:endParaRPr>
          </a:p>
        </p:txBody>
      </p:sp>
      <p:sp>
        <p:nvSpPr>
          <p:cNvPr id="22531" name="Content Placeholder 2"/>
          <p:cNvSpPr>
            <a:spLocks noGrp="1"/>
          </p:cNvSpPr>
          <p:nvPr>
            <p:ph idx="1"/>
          </p:nvPr>
        </p:nvSpPr>
        <p:spPr>
          <a:xfrm>
            <a:off x="323528" y="980728"/>
            <a:ext cx="8496944" cy="4800600"/>
          </a:xfrm>
        </p:spPr>
        <p:txBody>
          <a:bodyPr/>
          <a:lstStyle/>
          <a:p>
            <a:pPr eaLnBrk="1" hangingPunct="1"/>
            <a:r>
              <a:rPr lang="en-US" altLang="en-US" sz="2800" b="1" dirty="0" smtClean="0"/>
              <a:t>Structured problems: encountered repeatedly, have a high level of structure</a:t>
            </a:r>
          </a:p>
          <a:p>
            <a:pPr eaLnBrk="1" hangingPunct="1"/>
            <a:r>
              <a:rPr lang="en-US" altLang="en-US" sz="2800" b="1" dirty="0" smtClean="0"/>
              <a:t>It is possible to abstract, analyze, and classify them into specific categories</a:t>
            </a:r>
          </a:p>
          <a:p>
            <a:pPr lvl="1" eaLnBrk="1" hangingPunct="1"/>
            <a:r>
              <a:rPr lang="en-US" altLang="en-US" sz="2400" b="1" dirty="0" smtClean="0"/>
              <a:t>e.g., make-or-buy decisions, capital budgeting, resource allocation, distribution, procurement, and inventory control </a:t>
            </a:r>
          </a:p>
          <a:p>
            <a:pPr eaLnBrk="1" hangingPunct="1"/>
            <a:r>
              <a:rPr lang="en-US" altLang="en-US" sz="2800" b="1" dirty="0" smtClean="0"/>
              <a:t>For each category a solution approach is developed =&gt; Management Science</a:t>
            </a:r>
          </a:p>
        </p:txBody>
      </p:sp>
    </p:spTree>
    <p:extLst>
      <p:ext uri="{BB962C8B-B14F-4D97-AF65-F5344CB8AC3E}">
        <p14:creationId xmlns:p14="http://schemas.microsoft.com/office/powerpoint/2010/main" val="8815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2" y="0"/>
            <a:ext cx="9108468" cy="764704"/>
          </a:xfrm>
        </p:spPr>
        <p:txBody>
          <a:bodyPr/>
          <a:lstStyle/>
          <a:p>
            <a:pPr algn="l" eaLnBrk="1" hangingPunct="1">
              <a:defRPr/>
            </a:pPr>
            <a:r>
              <a:rPr lang="en-US" sz="2800" b="1" dirty="0" smtClean="0">
                <a:solidFill>
                  <a:srgbClr val="872320"/>
                </a:solidFill>
                <a:latin typeface="Calibri,Bold"/>
                <a:ea typeface="+mn-ea"/>
                <a:cs typeface="Arial" pitchFamily="34" charset="0"/>
              </a:rPr>
              <a:t>Computer support for semi-structured problems</a:t>
            </a:r>
            <a:endParaRPr lang="en-US" sz="2800" b="1" dirty="0">
              <a:solidFill>
                <a:srgbClr val="872320"/>
              </a:solidFill>
              <a:latin typeface="Calibri,Bold"/>
              <a:ea typeface="+mn-ea"/>
              <a:cs typeface="Arial" pitchFamily="34" charset="0"/>
            </a:endParaRPr>
          </a:p>
        </p:txBody>
      </p:sp>
      <p:sp>
        <p:nvSpPr>
          <p:cNvPr id="27651" name="Content Placeholder 2"/>
          <p:cNvSpPr>
            <a:spLocks noGrp="1"/>
          </p:cNvSpPr>
          <p:nvPr>
            <p:ph idx="1"/>
          </p:nvPr>
        </p:nvSpPr>
        <p:spPr>
          <a:xfrm>
            <a:off x="0" y="908720"/>
            <a:ext cx="8676456" cy="4800600"/>
          </a:xfrm>
        </p:spPr>
        <p:txBody>
          <a:bodyPr/>
          <a:lstStyle/>
          <a:p>
            <a:pPr eaLnBrk="1" hangingPunct="1">
              <a:buFont typeface="Wingdings" panose="05000000000000000000" pitchFamily="2" charset="2"/>
              <a:buChar char="Ø"/>
            </a:pPr>
            <a:r>
              <a:rPr lang="en-US" altLang="en-US" sz="2800" b="1" dirty="0" smtClean="0"/>
              <a:t>Solving semi-structured problems may involve a combination of standard solution procedures and human judgment </a:t>
            </a:r>
          </a:p>
          <a:p>
            <a:pPr eaLnBrk="1" hangingPunct="1">
              <a:buFont typeface="Wingdings" panose="05000000000000000000" pitchFamily="2" charset="2"/>
              <a:buChar char="Ø"/>
            </a:pPr>
            <a:r>
              <a:rPr lang="en-US" altLang="en-US" sz="2800" b="1" dirty="0" smtClean="0"/>
              <a:t>MS handles the structured parts while DSS deals with the unstructured parts</a:t>
            </a:r>
          </a:p>
          <a:p>
            <a:pPr eaLnBrk="1" hangingPunct="1">
              <a:buFont typeface="Wingdings" panose="05000000000000000000" pitchFamily="2" charset="2"/>
              <a:buChar char="Ø"/>
            </a:pPr>
            <a:r>
              <a:rPr lang="en-US" altLang="en-US" sz="2800" b="1" dirty="0" smtClean="0"/>
              <a:t>With proper data and information, a range of alternative solutions, along with their potential impacts</a:t>
            </a:r>
          </a:p>
        </p:txBody>
      </p:sp>
    </p:spTree>
    <p:extLst>
      <p:ext uri="{BB962C8B-B14F-4D97-AF65-F5344CB8AC3E}">
        <p14:creationId xmlns:p14="http://schemas.microsoft.com/office/powerpoint/2010/main" val="2728138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229600" cy="418058"/>
          </a:xfrm>
        </p:spPr>
        <p:txBody>
          <a:bodyPr/>
          <a:lstStyle/>
          <a:p>
            <a:pPr algn="l" eaLnBrk="1" hangingPunct="1">
              <a:defRPr/>
            </a:pPr>
            <a:r>
              <a:rPr lang="en-US" sz="2800" b="1" dirty="0" smtClean="0">
                <a:solidFill>
                  <a:srgbClr val="872320"/>
                </a:solidFill>
                <a:latin typeface="Calibri,Bold"/>
                <a:ea typeface="+mn-ea"/>
                <a:cs typeface="Arial" pitchFamily="34" charset="0"/>
              </a:rPr>
              <a:t>Computer support for</a:t>
            </a:r>
            <a:r>
              <a:rPr lang="tr-TR" sz="2800" b="1" dirty="0" smtClean="0">
                <a:solidFill>
                  <a:srgbClr val="872320"/>
                </a:solidFill>
                <a:latin typeface="Calibri,Bold"/>
                <a:ea typeface="+mn-ea"/>
                <a:cs typeface="Arial" pitchFamily="34" charset="0"/>
              </a:rPr>
              <a:t> </a:t>
            </a:r>
            <a:r>
              <a:rPr lang="en-US" sz="2800" b="1" dirty="0" smtClean="0">
                <a:solidFill>
                  <a:srgbClr val="872320"/>
                </a:solidFill>
                <a:latin typeface="Calibri,Bold"/>
                <a:ea typeface="+mn-ea"/>
                <a:cs typeface="Arial" pitchFamily="34" charset="0"/>
              </a:rPr>
              <a:t>unstructured decisions</a:t>
            </a:r>
            <a:endParaRPr lang="en-US" sz="2800" b="1" dirty="0">
              <a:solidFill>
                <a:srgbClr val="872320"/>
              </a:solidFill>
              <a:latin typeface="Calibri,Bold"/>
              <a:ea typeface="+mn-ea"/>
              <a:cs typeface="Arial" pitchFamily="34" charset="0"/>
            </a:endParaRPr>
          </a:p>
        </p:txBody>
      </p:sp>
      <p:sp>
        <p:nvSpPr>
          <p:cNvPr id="26627" name="Content Placeholder 2"/>
          <p:cNvSpPr>
            <a:spLocks noGrp="1"/>
          </p:cNvSpPr>
          <p:nvPr>
            <p:ph idx="1"/>
          </p:nvPr>
        </p:nvSpPr>
        <p:spPr>
          <a:xfrm>
            <a:off x="323528" y="980728"/>
            <a:ext cx="8820472" cy="4800600"/>
          </a:xfrm>
        </p:spPr>
        <p:txBody>
          <a:bodyPr/>
          <a:lstStyle/>
          <a:p>
            <a:pPr eaLnBrk="1" hangingPunct="1">
              <a:buFont typeface="Wingdings" panose="05000000000000000000" pitchFamily="2" charset="2"/>
              <a:buChar char="Ø"/>
            </a:pPr>
            <a:r>
              <a:rPr lang="en-US" altLang="en-US" sz="2800" b="1" dirty="0" smtClean="0"/>
              <a:t>Unstructured problems can be only partially supported by standard computerized quantitative methods</a:t>
            </a:r>
          </a:p>
          <a:p>
            <a:pPr eaLnBrk="1" hangingPunct="1">
              <a:buFont typeface="Wingdings" panose="05000000000000000000" pitchFamily="2" charset="2"/>
              <a:buChar char="Ø"/>
            </a:pPr>
            <a:r>
              <a:rPr lang="en-US" altLang="en-US" sz="2800" b="1" dirty="0" smtClean="0"/>
              <a:t>They often require customized solutions</a:t>
            </a:r>
          </a:p>
          <a:p>
            <a:pPr eaLnBrk="1" hangingPunct="1">
              <a:buFont typeface="Wingdings" panose="05000000000000000000" pitchFamily="2" charset="2"/>
              <a:buChar char="Ø"/>
            </a:pPr>
            <a:r>
              <a:rPr lang="en-US" altLang="en-US" sz="2800" b="1" dirty="0" smtClean="0"/>
              <a:t>They benefit from data and information</a:t>
            </a:r>
          </a:p>
          <a:p>
            <a:pPr eaLnBrk="1" hangingPunct="1">
              <a:buFont typeface="Wingdings" panose="05000000000000000000" pitchFamily="2" charset="2"/>
              <a:buChar char="Ø"/>
            </a:pPr>
            <a:r>
              <a:rPr lang="en-US" altLang="en-US" sz="2800" b="1" dirty="0" smtClean="0"/>
              <a:t>Intuition and judgment may play a role</a:t>
            </a:r>
          </a:p>
          <a:p>
            <a:pPr eaLnBrk="1" hangingPunct="1">
              <a:buFont typeface="Wingdings" panose="05000000000000000000" pitchFamily="2" charset="2"/>
              <a:buChar char="Ø"/>
            </a:pPr>
            <a:r>
              <a:rPr lang="en-US" altLang="en-US" sz="2800" b="1" dirty="0" smtClean="0"/>
              <a:t>Computerized communication and collaboration technologies along with knowledge management is often used</a:t>
            </a:r>
          </a:p>
        </p:txBody>
      </p:sp>
    </p:spTree>
    <p:extLst>
      <p:ext uri="{BB962C8B-B14F-4D97-AF65-F5344CB8AC3E}">
        <p14:creationId xmlns:p14="http://schemas.microsoft.com/office/powerpoint/2010/main" val="77007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82563"/>
            <a:ext cx="8991600" cy="510133"/>
          </a:xfrm>
        </p:spPr>
        <p:txBody>
          <a:bodyPr/>
          <a:lstStyle/>
          <a:p>
            <a:pPr algn="l" eaLnBrk="1" hangingPunct="1"/>
            <a:r>
              <a:rPr lang="en-US" altLang="ja-JP" sz="2800" b="1" dirty="0" smtClean="0">
                <a:solidFill>
                  <a:srgbClr val="872320"/>
                </a:solidFill>
                <a:latin typeface="Calibri,Bold"/>
                <a:ea typeface="+mn-ea"/>
                <a:cs typeface="Arial" pitchFamily="34" charset="0"/>
              </a:rPr>
              <a:t>Why use computerized support for decision making </a:t>
            </a:r>
            <a:endParaRPr lang="en-US" altLang="tr-TR" sz="2800" b="1" dirty="0">
              <a:solidFill>
                <a:srgbClr val="872320"/>
              </a:solidFill>
              <a:latin typeface="Calibri,Bold"/>
              <a:ea typeface="+mn-ea"/>
              <a:cs typeface="Arial" pitchFamily="34" charset="0"/>
            </a:endParaRPr>
          </a:p>
        </p:txBody>
      </p:sp>
      <p:sp>
        <p:nvSpPr>
          <p:cNvPr id="24579" name="Rectangle 3"/>
          <p:cNvSpPr>
            <a:spLocks noGrp="1" noChangeArrowheads="1"/>
          </p:cNvSpPr>
          <p:nvPr>
            <p:ph type="body" idx="1"/>
          </p:nvPr>
        </p:nvSpPr>
        <p:spPr>
          <a:xfrm>
            <a:off x="179512" y="836712"/>
            <a:ext cx="8712968" cy="5029200"/>
          </a:xfrm>
        </p:spPr>
        <p:txBody>
          <a:bodyPr/>
          <a:lstStyle/>
          <a:p>
            <a:pPr lvl="1" eaLnBrk="1" hangingPunct="1">
              <a:buFont typeface="Wingdings" panose="05000000000000000000" pitchFamily="2" charset="2"/>
              <a:buChar char="Ø"/>
            </a:pPr>
            <a:r>
              <a:rPr lang="en-US" altLang="ja-JP" sz="2400" b="1" u="sng" dirty="0" smtClean="0">
                <a:ea typeface="MS PGothic" panose="020B0600070205080204" pitchFamily="34" charset="-128"/>
              </a:rPr>
              <a:t>Speedy computations</a:t>
            </a:r>
            <a:r>
              <a:rPr lang="en-US" altLang="ja-JP" sz="2400" b="1" dirty="0" smtClean="0">
                <a:ea typeface="MS PGothic" panose="020B0600070205080204" pitchFamily="34" charset="-128"/>
              </a:rPr>
              <a:t>: enables decision makers to perform quick computations, low cost, timely and thousands of alternatives can be evaluated fast</a:t>
            </a:r>
          </a:p>
          <a:p>
            <a:pPr lvl="1" eaLnBrk="1" hangingPunct="1">
              <a:buFont typeface="Wingdings" panose="05000000000000000000" pitchFamily="2" charset="2"/>
              <a:buChar char="Ø"/>
            </a:pPr>
            <a:r>
              <a:rPr lang="en-US" altLang="ja-JP" sz="2400" b="1" u="sng" dirty="0" smtClean="0">
                <a:ea typeface="MS PGothic" panose="020B0600070205080204" pitchFamily="34" charset="-128"/>
              </a:rPr>
              <a:t>Improved communication and collaboration: </a:t>
            </a:r>
            <a:r>
              <a:rPr lang="en-US" altLang="ja-JP" sz="2400" b="1" dirty="0" smtClean="0">
                <a:ea typeface="MS PGothic" panose="020B0600070205080204" pitchFamily="34" charset="-128"/>
              </a:rPr>
              <a:t>groups in different locations can use the web-based tools to communicate</a:t>
            </a:r>
          </a:p>
          <a:p>
            <a:pPr lvl="1" eaLnBrk="1" hangingPunct="1">
              <a:buFont typeface="Wingdings" panose="05000000000000000000" pitchFamily="2" charset="2"/>
              <a:buChar char="Ø"/>
            </a:pPr>
            <a:r>
              <a:rPr lang="en-US" altLang="ja-JP" sz="2400" b="1" u="sng" dirty="0" smtClean="0">
                <a:ea typeface="MS PGothic" panose="020B0600070205080204" pitchFamily="34" charset="-128"/>
              </a:rPr>
              <a:t>Increased productivity of group members: </a:t>
            </a:r>
            <a:r>
              <a:rPr lang="en-US" altLang="ja-JP" sz="2400" b="1" dirty="0" smtClean="0">
                <a:ea typeface="MS PGothic" panose="020B0600070205080204" pitchFamily="34" charset="-128"/>
              </a:rPr>
              <a:t>using web-based tools saves money and time, since group gathering in one place is no more needed. Also software help decision makers to determine the best way to run a business in a short time </a:t>
            </a:r>
          </a:p>
        </p:txBody>
      </p:sp>
      <p:sp>
        <p:nvSpPr>
          <p:cNvPr id="24580" name="Slide Number Placeholder 5"/>
          <p:cNvSpPr>
            <a:spLocks noGrp="1"/>
          </p:cNvSpPr>
          <p:nvPr>
            <p:ph type="sldNum" sz="quarter" idx="4294967295"/>
          </p:nvPr>
        </p:nvSpPr>
        <p:spPr>
          <a:xfrm>
            <a:off x="7239000" y="6248400"/>
            <a:ext cx="1295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0358C4-AF84-483B-9759-0C90B2510261}" type="slidenum">
              <a:rPr lang="en-US" altLang="tr-TR"/>
              <a:pPr/>
              <a:t>13</a:t>
            </a:fld>
            <a:endParaRPr lang="en-US" altLang="tr-TR"/>
          </a:p>
        </p:txBody>
      </p:sp>
    </p:spTree>
    <p:extLst>
      <p:ext uri="{BB962C8B-B14F-4D97-AF65-F5344CB8AC3E}">
        <p14:creationId xmlns:p14="http://schemas.microsoft.com/office/powerpoint/2010/main" val="312546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82563"/>
            <a:ext cx="8991600" cy="510133"/>
          </a:xfrm>
        </p:spPr>
        <p:txBody>
          <a:bodyPr/>
          <a:lstStyle/>
          <a:p>
            <a:pPr algn="l" eaLnBrk="1" hangingPunct="1"/>
            <a:r>
              <a:rPr lang="en-US" altLang="ja-JP" sz="2800" b="1" dirty="0" smtClean="0">
                <a:solidFill>
                  <a:srgbClr val="872320"/>
                </a:solidFill>
                <a:latin typeface="Calibri,Bold"/>
                <a:ea typeface="+mn-ea"/>
                <a:cs typeface="Arial" pitchFamily="34" charset="0"/>
              </a:rPr>
              <a:t>Why use computerized support for decision making </a:t>
            </a:r>
            <a:endParaRPr lang="en-US" altLang="tr-TR" sz="2800" b="1" dirty="0">
              <a:solidFill>
                <a:srgbClr val="872320"/>
              </a:solidFill>
              <a:latin typeface="Calibri,Bold"/>
              <a:ea typeface="+mn-ea"/>
              <a:cs typeface="Arial" pitchFamily="34" charset="0"/>
            </a:endParaRPr>
          </a:p>
        </p:txBody>
      </p:sp>
      <p:sp>
        <p:nvSpPr>
          <p:cNvPr id="24579" name="Rectangle 3"/>
          <p:cNvSpPr>
            <a:spLocks noGrp="1" noChangeArrowheads="1"/>
          </p:cNvSpPr>
          <p:nvPr>
            <p:ph type="body" idx="1"/>
          </p:nvPr>
        </p:nvSpPr>
        <p:spPr>
          <a:xfrm>
            <a:off x="179512" y="836712"/>
            <a:ext cx="8712968" cy="5029200"/>
          </a:xfrm>
        </p:spPr>
        <p:txBody>
          <a:bodyPr/>
          <a:lstStyle/>
          <a:p>
            <a:pPr lvl="1" eaLnBrk="1" hangingPunct="1">
              <a:buFont typeface="Wingdings" panose="05000000000000000000" pitchFamily="2" charset="2"/>
              <a:buChar char="Ø"/>
            </a:pPr>
            <a:r>
              <a:rPr lang="en-US" altLang="ja-JP" sz="2400" b="1" u="sng" dirty="0">
                <a:ea typeface="MS PGothic" panose="020B0600070205080204" pitchFamily="34" charset="-128"/>
              </a:rPr>
              <a:t>Improved data management</a:t>
            </a:r>
            <a:r>
              <a:rPr lang="en-US" altLang="ja-JP" sz="2400" b="1" dirty="0">
                <a:ea typeface="MS PGothic" panose="020B0600070205080204" pitchFamily="34" charset="-128"/>
              </a:rPr>
              <a:t>: data stored inside and outside the organization (web). Computers transmit, search and store needed data quickly, economically, securely and transparently (how?)</a:t>
            </a:r>
          </a:p>
          <a:p>
            <a:pPr lvl="1" eaLnBrk="1" hangingPunct="1">
              <a:buFont typeface="Wingdings" panose="05000000000000000000" pitchFamily="2" charset="2"/>
              <a:buChar char="Ø"/>
            </a:pPr>
            <a:r>
              <a:rPr lang="en-US" altLang="ja-JP" sz="2400" b="1" u="sng" dirty="0">
                <a:ea typeface="MS PGothic" panose="020B0600070205080204" pitchFamily="34" charset="-128"/>
              </a:rPr>
              <a:t>Managing giant data warehouses</a:t>
            </a:r>
            <a:r>
              <a:rPr lang="en-US" altLang="ja-JP" sz="2400" b="1" dirty="0">
                <a:ea typeface="MS PGothic" panose="020B0600070205080204" pitchFamily="34" charset="-128"/>
              </a:rPr>
              <a:t>: computers can deal (store, access) with huge digital data of any type quickly (parallel computers)</a:t>
            </a:r>
          </a:p>
          <a:p>
            <a:pPr lvl="1" eaLnBrk="1" hangingPunct="1">
              <a:buFont typeface="Wingdings" panose="05000000000000000000" pitchFamily="2" charset="2"/>
              <a:buChar char="Ø"/>
            </a:pPr>
            <a:r>
              <a:rPr lang="en-US" altLang="ja-JP" sz="2400" b="1" u="sng" dirty="0">
                <a:ea typeface="MS PGothic" panose="020B0600070205080204" pitchFamily="34" charset="-128"/>
              </a:rPr>
              <a:t>Quality support</a:t>
            </a:r>
            <a:r>
              <a:rPr lang="en-US" altLang="ja-JP" sz="2400" b="1" dirty="0">
                <a:ea typeface="MS PGothic" panose="020B0600070205080204" pitchFamily="34" charset="-128"/>
              </a:rPr>
              <a:t>: quality of decisions can be improved since more data can be accessed, more alternatives can be evaluated, view of experts can be collected quickly, AI methods can be used to derive expertise, and complex simulations can be performed</a:t>
            </a:r>
            <a:r>
              <a:rPr lang="en-US" altLang="ja-JP" sz="2400" b="1" dirty="0" smtClean="0">
                <a:ea typeface="MS PGothic" panose="020B0600070205080204" pitchFamily="34" charset="-128"/>
              </a:rPr>
              <a:t>.</a:t>
            </a:r>
            <a:endParaRPr lang="en-US" altLang="ja-JP" sz="2400" b="1" dirty="0">
              <a:ea typeface="MS PGothic" panose="020B0600070205080204" pitchFamily="34" charset="-128"/>
            </a:endParaRPr>
          </a:p>
        </p:txBody>
      </p:sp>
      <p:sp>
        <p:nvSpPr>
          <p:cNvPr id="24580" name="Slide Number Placeholder 5"/>
          <p:cNvSpPr>
            <a:spLocks noGrp="1"/>
          </p:cNvSpPr>
          <p:nvPr>
            <p:ph type="sldNum" sz="quarter" idx="4294967295"/>
          </p:nvPr>
        </p:nvSpPr>
        <p:spPr>
          <a:xfrm>
            <a:off x="7239000" y="6248400"/>
            <a:ext cx="1295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0358C4-AF84-483B-9759-0C90B2510261}" type="slidenum">
              <a:rPr lang="en-US" altLang="tr-TR"/>
              <a:pPr/>
              <a:t>14</a:t>
            </a:fld>
            <a:endParaRPr lang="en-US" altLang="tr-TR"/>
          </a:p>
        </p:txBody>
      </p:sp>
      <p:sp>
        <p:nvSpPr>
          <p:cNvPr id="24581" name="Footer Placeholder 6"/>
          <p:cNvSpPr>
            <a:spLocks noGrp="1"/>
          </p:cNvSpPr>
          <p:nvPr>
            <p:ph type="ftr" sz="quarter" idx="4294967295"/>
          </p:nvPr>
        </p:nvSpPr>
        <p:spPr>
          <a:xfrm>
            <a:off x="4953000" y="6400800"/>
            <a:ext cx="2895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n-NO" altLang="tr-TR" smtClean="0"/>
              <a:t>2nd semester 2010 Dr. Qusai Abuein</a:t>
            </a:r>
            <a:endParaRPr lang="en-US" altLang="tr-TR" smtClean="0"/>
          </a:p>
        </p:txBody>
      </p:sp>
    </p:spTree>
    <p:extLst>
      <p:ext uri="{BB962C8B-B14F-4D97-AF65-F5344CB8AC3E}">
        <p14:creationId xmlns:p14="http://schemas.microsoft.com/office/powerpoint/2010/main" val="2891258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82563"/>
            <a:ext cx="8991600" cy="510133"/>
          </a:xfrm>
        </p:spPr>
        <p:txBody>
          <a:bodyPr/>
          <a:lstStyle/>
          <a:p>
            <a:pPr algn="l" eaLnBrk="1" hangingPunct="1"/>
            <a:r>
              <a:rPr lang="en-US" altLang="ja-JP" sz="2800" b="1" dirty="0" smtClean="0">
                <a:solidFill>
                  <a:srgbClr val="872320"/>
                </a:solidFill>
                <a:latin typeface="Calibri,Bold"/>
                <a:ea typeface="+mn-ea"/>
                <a:cs typeface="Arial" pitchFamily="34" charset="0"/>
              </a:rPr>
              <a:t>Why use computerized support for decision making </a:t>
            </a:r>
            <a:endParaRPr lang="en-US" altLang="tr-TR" sz="2800" b="1" dirty="0">
              <a:solidFill>
                <a:srgbClr val="872320"/>
              </a:solidFill>
              <a:latin typeface="Calibri,Bold"/>
              <a:ea typeface="+mn-ea"/>
              <a:cs typeface="Arial" pitchFamily="34" charset="0"/>
            </a:endParaRPr>
          </a:p>
        </p:txBody>
      </p:sp>
      <p:sp>
        <p:nvSpPr>
          <p:cNvPr id="24579" name="Rectangle 3"/>
          <p:cNvSpPr>
            <a:spLocks noGrp="1" noChangeArrowheads="1"/>
          </p:cNvSpPr>
          <p:nvPr>
            <p:ph type="body" idx="1"/>
          </p:nvPr>
        </p:nvSpPr>
        <p:spPr>
          <a:xfrm>
            <a:off x="179512" y="836712"/>
            <a:ext cx="8712968" cy="5029200"/>
          </a:xfrm>
        </p:spPr>
        <p:txBody>
          <a:bodyPr/>
          <a:lstStyle/>
          <a:p>
            <a:pPr lvl="1" eaLnBrk="1" hangingPunct="1">
              <a:buFont typeface="Wingdings" panose="05000000000000000000" pitchFamily="2" charset="2"/>
              <a:buChar char="Ø"/>
            </a:pPr>
            <a:r>
              <a:rPr lang="en-US" altLang="ja-JP" sz="2400" b="1" u="sng" dirty="0">
                <a:ea typeface="MS PGothic" panose="020B0600070205080204" pitchFamily="34" charset="-128"/>
              </a:rPr>
              <a:t>Agility support</a:t>
            </a:r>
            <a:r>
              <a:rPr lang="en-US" altLang="ja-JP" sz="2400" b="1" dirty="0">
                <a:ea typeface="MS PGothic" panose="020B0600070205080204" pitchFamily="34" charset="-128"/>
              </a:rPr>
              <a:t>: DS technologies (intelligent systems) can empower people by allowing them to make good decisions quickly, even if they lack knowledge.</a:t>
            </a:r>
          </a:p>
          <a:p>
            <a:pPr lvl="1" eaLnBrk="1" hangingPunct="1">
              <a:buFont typeface="Wingdings" panose="05000000000000000000" pitchFamily="2" charset="2"/>
              <a:buChar char="Ø"/>
            </a:pPr>
            <a:r>
              <a:rPr lang="en-US" altLang="ja-JP" sz="2400" b="1" u="sng" dirty="0">
                <a:ea typeface="MS PGothic" panose="020B0600070205080204" pitchFamily="34" charset="-128"/>
              </a:rPr>
              <a:t>Overcoming cognitive limits in processing and storing information</a:t>
            </a:r>
            <a:r>
              <a:rPr lang="en-US" altLang="ja-JP" sz="2400" b="1" dirty="0">
                <a:ea typeface="MS PGothic" panose="020B0600070205080204" pitchFamily="34" charset="-128"/>
              </a:rPr>
              <a:t>: the man mind has limited ability to process and store information. </a:t>
            </a:r>
          </a:p>
          <a:p>
            <a:pPr lvl="1" eaLnBrk="1" hangingPunct="1">
              <a:buFont typeface="Wingdings" panose="05000000000000000000" pitchFamily="2" charset="2"/>
              <a:buChar char="Ø"/>
            </a:pPr>
            <a:endParaRPr lang="en-US" altLang="ja-JP" sz="2400" b="1" dirty="0">
              <a:ea typeface="MS PGothic" panose="020B0600070205080204" pitchFamily="34" charset="-128"/>
            </a:endParaRPr>
          </a:p>
        </p:txBody>
      </p:sp>
      <p:sp>
        <p:nvSpPr>
          <p:cNvPr id="24580" name="Slide Number Placeholder 5"/>
          <p:cNvSpPr>
            <a:spLocks noGrp="1"/>
          </p:cNvSpPr>
          <p:nvPr>
            <p:ph type="sldNum" sz="quarter" idx="4294967295"/>
          </p:nvPr>
        </p:nvSpPr>
        <p:spPr>
          <a:xfrm>
            <a:off x="7239000" y="6248400"/>
            <a:ext cx="12954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0358C4-AF84-483B-9759-0C90B2510261}" type="slidenum">
              <a:rPr lang="en-US" altLang="tr-TR"/>
              <a:pPr/>
              <a:t>15</a:t>
            </a:fld>
            <a:endParaRPr lang="en-US" altLang="tr-TR"/>
          </a:p>
        </p:txBody>
      </p:sp>
    </p:spTree>
    <p:extLst>
      <p:ext uri="{BB962C8B-B14F-4D97-AF65-F5344CB8AC3E}">
        <p14:creationId xmlns:p14="http://schemas.microsoft.com/office/powerpoint/2010/main" val="302688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229600" cy="490066"/>
          </a:xfrm>
        </p:spPr>
        <p:txBody>
          <a:bodyPr/>
          <a:lstStyle/>
          <a:p>
            <a:pPr algn="l"/>
            <a:r>
              <a:rPr lang="tr-TR" sz="2800" b="1" dirty="0" err="1">
                <a:solidFill>
                  <a:srgbClr val="872320"/>
                </a:solidFill>
                <a:latin typeface="Calibri,Bold"/>
                <a:ea typeface="+mn-ea"/>
                <a:cs typeface="Arial" pitchFamily="34" charset="0"/>
              </a:rPr>
              <a:t>Decision</a:t>
            </a:r>
            <a:r>
              <a:rPr lang="tr-TR" sz="2800" b="1" dirty="0">
                <a:solidFill>
                  <a:srgbClr val="872320"/>
                </a:solidFill>
                <a:latin typeface="Calibri,Bold"/>
                <a:ea typeface="+mn-ea"/>
                <a:cs typeface="Arial" pitchFamily="34" charset="0"/>
              </a:rPr>
              <a:t> </a:t>
            </a:r>
            <a:r>
              <a:rPr lang="tr-TR" sz="2800" b="1" dirty="0" err="1">
                <a:solidFill>
                  <a:srgbClr val="872320"/>
                </a:solidFill>
                <a:latin typeface="Calibri,Bold"/>
                <a:ea typeface="+mn-ea"/>
                <a:cs typeface="Arial" pitchFamily="34" charset="0"/>
              </a:rPr>
              <a:t>Support</a:t>
            </a:r>
            <a:r>
              <a:rPr lang="tr-TR" sz="2800" b="1" dirty="0">
                <a:solidFill>
                  <a:srgbClr val="872320"/>
                </a:solidFill>
                <a:latin typeface="Calibri,Bold"/>
                <a:ea typeface="+mn-ea"/>
                <a:cs typeface="Arial" pitchFamily="34" charset="0"/>
              </a:rPr>
              <a:t> Systems</a:t>
            </a:r>
          </a:p>
        </p:txBody>
      </p:sp>
      <p:graphicFrame>
        <p:nvGraphicFramePr>
          <p:cNvPr id="4" name="Object 4"/>
          <p:cNvGraphicFramePr>
            <a:graphicFrameLocks noChangeAspect="1"/>
          </p:cNvGraphicFramePr>
          <p:nvPr>
            <p:extLst>
              <p:ext uri="{D42A27DB-BD31-4B8C-83A1-F6EECF244321}">
                <p14:modId xmlns:p14="http://schemas.microsoft.com/office/powerpoint/2010/main" val="2757197465"/>
              </p:ext>
            </p:extLst>
          </p:nvPr>
        </p:nvGraphicFramePr>
        <p:xfrm>
          <a:off x="1115616" y="838199"/>
          <a:ext cx="6370910" cy="5138051"/>
        </p:xfrm>
        <a:graphic>
          <a:graphicData uri="http://schemas.openxmlformats.org/presentationml/2006/ole">
            <mc:AlternateContent xmlns:mc="http://schemas.openxmlformats.org/markup-compatibility/2006">
              <mc:Choice xmlns:v="urn:schemas-microsoft-com:vml" Requires="v">
                <p:oleObj spid="_x0000_s1035" name="Picture" r:id="rId3" imgW="6369840" imgH="5153040" progId="Word.Picture.8">
                  <p:embed/>
                </p:oleObj>
              </mc:Choice>
              <mc:Fallback>
                <p:oleObj name="Picture" r:id="rId3" imgW="6369840" imgH="5153040" progId="Word.Picture.8">
                  <p:embed/>
                  <p:pic>
                    <p:nvPicPr>
                      <p:cNvPr id="0" name=""/>
                      <p:cNvPicPr>
                        <a:picLocks noChangeAspect="1" noChangeArrowheads="1"/>
                      </p:cNvPicPr>
                      <p:nvPr/>
                    </p:nvPicPr>
                    <p:blipFill>
                      <a:blip r:embed="rId4"/>
                      <a:srcRect/>
                      <a:stretch>
                        <a:fillRect/>
                      </a:stretch>
                    </p:blipFill>
                    <p:spPr bwMode="auto">
                      <a:xfrm>
                        <a:off x="1115616" y="838199"/>
                        <a:ext cx="6370910" cy="51380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6639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026"/>
          <p:cNvSpPr>
            <a:spLocks noChangeArrowheads="1"/>
          </p:cNvSpPr>
          <p:nvPr/>
        </p:nvSpPr>
        <p:spPr bwMode="auto">
          <a:xfrm>
            <a:off x="359024" y="548680"/>
            <a:ext cx="8305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085850" indent="-228600">
              <a:spcBef>
                <a:spcPct val="0"/>
              </a:spcBef>
              <a:defRPr sz="2400">
                <a:solidFill>
                  <a:schemeClr val="tx1"/>
                </a:solidFill>
                <a:latin typeface="Times New Roman" panose="02020603050405020304" pitchFamily="18" charset="0"/>
              </a:defRPr>
            </a:lvl3pPr>
            <a:lvl4pPr marL="1428750" indent="-228600">
              <a:spcBef>
                <a:spcPct val="0"/>
              </a:spcBef>
              <a:defRPr sz="2400">
                <a:solidFill>
                  <a:schemeClr val="tx1"/>
                </a:solidFill>
                <a:latin typeface="Times New Roman" panose="02020603050405020304" pitchFamily="18" charset="0"/>
              </a:defRPr>
            </a:lvl4pPr>
            <a:lvl5pPr marL="1771650" indent="-228600">
              <a:spcBef>
                <a:spcPct val="0"/>
              </a:spcBef>
              <a:defRPr sz="2400">
                <a:solidFill>
                  <a:schemeClr val="tx1"/>
                </a:solidFill>
                <a:latin typeface="Times New Roman" panose="02020603050405020304" pitchFamily="18" charset="0"/>
              </a:defRPr>
            </a:lvl5pPr>
            <a:lvl6pPr marL="2228850" indent="-228600" fontAlgn="base">
              <a:spcBef>
                <a:spcPct val="0"/>
              </a:spcBef>
              <a:spcAft>
                <a:spcPct val="0"/>
              </a:spcAft>
              <a:defRPr sz="2400">
                <a:solidFill>
                  <a:schemeClr val="tx1"/>
                </a:solidFill>
                <a:latin typeface="Times New Roman" panose="02020603050405020304" pitchFamily="18" charset="0"/>
              </a:defRPr>
            </a:lvl6pPr>
            <a:lvl7pPr marL="2686050" indent="-228600" fontAlgn="base">
              <a:spcBef>
                <a:spcPct val="0"/>
              </a:spcBef>
              <a:spcAft>
                <a:spcPct val="0"/>
              </a:spcAft>
              <a:defRPr sz="2400">
                <a:solidFill>
                  <a:schemeClr val="tx1"/>
                </a:solidFill>
                <a:latin typeface="Times New Roman" panose="02020603050405020304" pitchFamily="18" charset="0"/>
              </a:defRPr>
            </a:lvl7pPr>
            <a:lvl8pPr marL="3143250" indent="-228600" fontAlgn="base">
              <a:spcBef>
                <a:spcPct val="0"/>
              </a:spcBef>
              <a:spcAft>
                <a:spcPct val="0"/>
              </a:spcAft>
              <a:defRPr sz="2400">
                <a:solidFill>
                  <a:schemeClr val="tx1"/>
                </a:solidFill>
                <a:latin typeface="Times New Roman" panose="02020603050405020304" pitchFamily="18" charset="0"/>
              </a:defRPr>
            </a:lvl8pPr>
            <a:lvl9pPr marL="3600450" indent="-228600" fontAlgn="base">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spcBef>
                <a:spcPct val="20000"/>
              </a:spcBef>
              <a:buFont typeface="Wingdings" panose="05000000000000000000" pitchFamily="2" charset="2"/>
              <a:buChar char="Ø"/>
            </a:pPr>
            <a:r>
              <a:rPr lang="en-US" altLang="tr-TR" sz="2200" b="1" dirty="0">
                <a:solidFill>
                  <a:srgbClr val="000000"/>
                </a:solidFill>
                <a:effectLst/>
                <a:latin typeface="+mj-lt"/>
              </a:rPr>
              <a:t>Providing fine-grained information for decisions that enable the firm to coordinate both internal and external business processes much more precisely </a:t>
            </a:r>
          </a:p>
          <a:p>
            <a:pPr eaLnBrk="1" hangingPunct="1">
              <a:spcBef>
                <a:spcPct val="20000"/>
              </a:spcBef>
              <a:buFont typeface="Wingdings" panose="05000000000000000000" pitchFamily="2" charset="2"/>
              <a:buChar char="Ø"/>
            </a:pPr>
            <a:r>
              <a:rPr lang="en-US" altLang="tr-TR" sz="2200" b="1" dirty="0" smtClean="0">
                <a:solidFill>
                  <a:srgbClr val="000000"/>
                </a:solidFill>
                <a:effectLst/>
                <a:latin typeface="+mj-lt"/>
              </a:rPr>
              <a:t>Helping </a:t>
            </a:r>
            <a:r>
              <a:rPr lang="en-US" altLang="tr-TR" sz="2200" b="1" dirty="0">
                <a:solidFill>
                  <a:srgbClr val="000000"/>
                </a:solidFill>
                <a:effectLst/>
                <a:latin typeface="+mj-lt"/>
              </a:rPr>
              <a:t>with decisions in </a:t>
            </a:r>
          </a:p>
        </p:txBody>
      </p:sp>
      <p:sp>
        <p:nvSpPr>
          <p:cNvPr id="177156" name="Text Box 1028"/>
          <p:cNvSpPr txBox="1">
            <a:spLocks noChangeArrowheads="1"/>
          </p:cNvSpPr>
          <p:nvPr/>
        </p:nvSpPr>
        <p:spPr bwMode="auto">
          <a:xfrm>
            <a:off x="-36512" y="-27384"/>
            <a:ext cx="876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2800" b="1" dirty="0">
                <a:solidFill>
                  <a:srgbClr val="872320"/>
                </a:solidFill>
                <a:latin typeface="Calibri,Bold"/>
              </a:rPr>
              <a:t>Business Value of DSS </a:t>
            </a:r>
          </a:p>
        </p:txBody>
      </p:sp>
      <p:sp>
        <p:nvSpPr>
          <p:cNvPr id="177160" name="Rectangle 1032"/>
          <p:cNvSpPr>
            <a:spLocks noChangeArrowheads="1"/>
          </p:cNvSpPr>
          <p:nvPr/>
        </p:nvSpPr>
        <p:spPr bwMode="auto">
          <a:xfrm>
            <a:off x="755576" y="2276872"/>
            <a:ext cx="838842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085850" indent="-228600">
              <a:spcBef>
                <a:spcPct val="0"/>
              </a:spcBef>
              <a:defRPr sz="2400">
                <a:solidFill>
                  <a:schemeClr val="tx1"/>
                </a:solidFill>
                <a:latin typeface="Times New Roman" panose="02020603050405020304" pitchFamily="18" charset="0"/>
              </a:defRPr>
            </a:lvl3pPr>
            <a:lvl4pPr marL="1428750" indent="-228600">
              <a:spcBef>
                <a:spcPct val="0"/>
              </a:spcBef>
              <a:defRPr sz="2400">
                <a:solidFill>
                  <a:schemeClr val="tx1"/>
                </a:solidFill>
                <a:latin typeface="Times New Roman" panose="02020603050405020304" pitchFamily="18" charset="0"/>
              </a:defRPr>
            </a:lvl4pPr>
            <a:lvl5pPr marL="1771650" indent="-228600">
              <a:spcBef>
                <a:spcPct val="0"/>
              </a:spcBef>
              <a:defRPr sz="2400">
                <a:solidFill>
                  <a:schemeClr val="tx1"/>
                </a:solidFill>
                <a:latin typeface="Times New Roman" panose="02020603050405020304" pitchFamily="18" charset="0"/>
              </a:defRPr>
            </a:lvl5pPr>
            <a:lvl6pPr marL="2228850" indent="-228600" fontAlgn="base">
              <a:spcBef>
                <a:spcPct val="0"/>
              </a:spcBef>
              <a:spcAft>
                <a:spcPct val="0"/>
              </a:spcAft>
              <a:defRPr sz="2400">
                <a:solidFill>
                  <a:schemeClr val="tx1"/>
                </a:solidFill>
                <a:latin typeface="Times New Roman" panose="02020603050405020304" pitchFamily="18" charset="0"/>
              </a:defRPr>
            </a:lvl6pPr>
            <a:lvl7pPr marL="2686050" indent="-228600" fontAlgn="base">
              <a:spcBef>
                <a:spcPct val="0"/>
              </a:spcBef>
              <a:spcAft>
                <a:spcPct val="0"/>
              </a:spcAft>
              <a:defRPr sz="2400">
                <a:solidFill>
                  <a:schemeClr val="tx1"/>
                </a:solidFill>
                <a:latin typeface="Times New Roman" panose="02020603050405020304" pitchFamily="18" charset="0"/>
              </a:defRPr>
            </a:lvl7pPr>
            <a:lvl8pPr marL="3143250" indent="-228600" fontAlgn="base">
              <a:spcBef>
                <a:spcPct val="0"/>
              </a:spcBef>
              <a:spcAft>
                <a:spcPct val="0"/>
              </a:spcAft>
              <a:defRPr sz="2400">
                <a:solidFill>
                  <a:schemeClr val="tx1"/>
                </a:solidFill>
                <a:latin typeface="Times New Roman" panose="02020603050405020304" pitchFamily="18" charset="0"/>
              </a:defRPr>
            </a:lvl8pPr>
            <a:lvl9pPr marL="3600450" indent="-228600"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en-US" altLang="tr-TR" sz="2200" b="1" dirty="0">
                <a:solidFill>
                  <a:srgbClr val="000000"/>
                </a:solidFill>
                <a:latin typeface="+mj-lt"/>
              </a:rPr>
              <a:t>Supply chain management </a:t>
            </a:r>
          </a:p>
          <a:p>
            <a:pPr eaLnBrk="1" hangingPunct="1">
              <a:spcBef>
                <a:spcPct val="20000"/>
              </a:spcBef>
              <a:buFontTx/>
              <a:buChar char="•"/>
            </a:pPr>
            <a:r>
              <a:rPr lang="en-US" altLang="tr-TR" sz="2200" b="1" dirty="0">
                <a:solidFill>
                  <a:srgbClr val="000000"/>
                </a:solidFill>
                <a:latin typeface="+mj-lt"/>
              </a:rPr>
              <a:t>Customer relationship management</a:t>
            </a:r>
            <a:endParaRPr lang="tr-TR" altLang="tr-TR" sz="2200" b="1" dirty="0">
              <a:solidFill>
                <a:srgbClr val="000000"/>
              </a:solidFill>
              <a:latin typeface="+mj-lt"/>
            </a:endParaRPr>
          </a:p>
          <a:p>
            <a:pPr eaLnBrk="1" hangingPunct="1">
              <a:spcBef>
                <a:spcPct val="20000"/>
              </a:spcBef>
              <a:buFontTx/>
              <a:buChar char="•"/>
            </a:pPr>
            <a:r>
              <a:rPr lang="en-US" altLang="tr-TR" sz="2200" b="1" dirty="0">
                <a:solidFill>
                  <a:srgbClr val="000000"/>
                </a:solidFill>
                <a:latin typeface="+mj-lt"/>
              </a:rPr>
              <a:t>Pricing Decisions </a:t>
            </a:r>
          </a:p>
          <a:p>
            <a:pPr eaLnBrk="1" hangingPunct="1">
              <a:spcBef>
                <a:spcPct val="20000"/>
              </a:spcBef>
              <a:buFontTx/>
              <a:buChar char="•"/>
            </a:pPr>
            <a:r>
              <a:rPr lang="en-US" altLang="tr-TR" sz="2200" b="1" dirty="0">
                <a:solidFill>
                  <a:srgbClr val="000000"/>
                </a:solidFill>
                <a:latin typeface="+mj-lt"/>
              </a:rPr>
              <a:t>Asset Utilization </a:t>
            </a:r>
          </a:p>
          <a:p>
            <a:pPr eaLnBrk="1" hangingPunct="1">
              <a:lnSpc>
                <a:spcPct val="110000"/>
              </a:lnSpc>
              <a:spcBef>
                <a:spcPct val="20000"/>
              </a:spcBef>
              <a:buFontTx/>
              <a:buChar char="•"/>
            </a:pPr>
            <a:r>
              <a:rPr lang="en-US" altLang="tr-TR" sz="2200" b="1" dirty="0">
                <a:solidFill>
                  <a:srgbClr val="000000"/>
                </a:solidFill>
                <a:latin typeface="+mj-lt"/>
              </a:rPr>
              <a:t>Data Visualization: Presentation of data in graphical forms, to help users see patterns and relationships</a:t>
            </a:r>
          </a:p>
          <a:p>
            <a:pPr eaLnBrk="1" hangingPunct="1">
              <a:lnSpc>
                <a:spcPct val="110000"/>
              </a:lnSpc>
              <a:spcBef>
                <a:spcPct val="20000"/>
              </a:spcBef>
              <a:buFontTx/>
              <a:buChar char="•"/>
            </a:pPr>
            <a:r>
              <a:rPr lang="en-US" altLang="tr-TR" sz="2200" b="1" dirty="0">
                <a:solidFill>
                  <a:srgbClr val="000000"/>
                </a:solidFill>
                <a:latin typeface="+mj-lt"/>
              </a:rPr>
              <a:t>Geographic Information Systems (GIS): Special category of DSS that display geographically referenced data in digitized maps  </a:t>
            </a:r>
          </a:p>
          <a:p>
            <a:pPr eaLnBrk="1" hangingPunct="1">
              <a:spcBef>
                <a:spcPct val="20000"/>
              </a:spcBef>
              <a:buFontTx/>
              <a:buChar char="•"/>
            </a:pPr>
            <a:endParaRPr lang="en-US" altLang="tr-TR" sz="2200" b="1" dirty="0">
              <a:solidFill>
                <a:srgbClr val="000000"/>
              </a:solidFill>
              <a:effectLst/>
              <a:latin typeface="+mj-lt"/>
            </a:endParaRPr>
          </a:p>
        </p:txBody>
      </p:sp>
    </p:spTree>
    <p:extLst>
      <p:ext uri="{BB962C8B-B14F-4D97-AF65-F5344CB8AC3E}">
        <p14:creationId xmlns:p14="http://schemas.microsoft.com/office/powerpoint/2010/main" val="3051780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7154">
                                            <p:txEl>
                                              <p:pRg st="0" end="0"/>
                                            </p:txEl>
                                          </p:spTgt>
                                        </p:tgtEl>
                                        <p:attrNameLst>
                                          <p:attrName>style.visibility</p:attrName>
                                        </p:attrNameLst>
                                      </p:cBhvr>
                                      <p:to>
                                        <p:strVal val="visible"/>
                                      </p:to>
                                    </p:set>
                                    <p:anim calcmode="lin" valueType="num">
                                      <p:cBhvr additive="base">
                                        <p:cTn id="7" dur="500" fill="hold"/>
                                        <p:tgtEl>
                                          <p:spTgt spid="177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77154">
                                            <p:txEl>
                                              <p:pRg st="1" end="1"/>
                                            </p:txEl>
                                          </p:spTgt>
                                        </p:tgtEl>
                                        <p:attrNameLst>
                                          <p:attrName>style.visibility</p:attrName>
                                        </p:attrNameLst>
                                      </p:cBhvr>
                                      <p:to>
                                        <p:strVal val="visible"/>
                                      </p:to>
                                    </p:set>
                                    <p:anim calcmode="lin" valueType="num">
                                      <p:cBhvr additive="base">
                                        <p:cTn id="13" dur="500" fill="hold"/>
                                        <p:tgtEl>
                                          <p:spTgt spid="1771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15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77160">
                                            <p:txEl>
                                              <p:pRg st="0" end="0"/>
                                            </p:txEl>
                                          </p:spTgt>
                                        </p:tgtEl>
                                        <p:attrNameLst>
                                          <p:attrName>style.visibility</p:attrName>
                                        </p:attrNameLst>
                                      </p:cBhvr>
                                      <p:to>
                                        <p:strVal val="visible"/>
                                      </p:to>
                                    </p:set>
                                    <p:anim calcmode="lin" valueType="num">
                                      <p:cBhvr additive="base">
                                        <p:cTn id="19" dur="500" fill="hold"/>
                                        <p:tgtEl>
                                          <p:spTgt spid="17716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6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77160">
                                            <p:txEl>
                                              <p:pRg st="1" end="1"/>
                                            </p:txEl>
                                          </p:spTgt>
                                        </p:tgtEl>
                                        <p:attrNameLst>
                                          <p:attrName>style.visibility</p:attrName>
                                        </p:attrNameLst>
                                      </p:cBhvr>
                                      <p:to>
                                        <p:strVal val="visible"/>
                                      </p:to>
                                    </p:set>
                                    <p:anim calcmode="lin" valueType="num">
                                      <p:cBhvr additive="base">
                                        <p:cTn id="25" dur="500" fill="hold"/>
                                        <p:tgtEl>
                                          <p:spTgt spid="17716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16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77160">
                                            <p:txEl>
                                              <p:pRg st="2" end="2"/>
                                            </p:txEl>
                                          </p:spTgt>
                                        </p:tgtEl>
                                        <p:attrNameLst>
                                          <p:attrName>style.visibility</p:attrName>
                                        </p:attrNameLst>
                                      </p:cBhvr>
                                      <p:to>
                                        <p:strVal val="visible"/>
                                      </p:to>
                                    </p:set>
                                    <p:anim calcmode="lin" valueType="num">
                                      <p:cBhvr additive="base">
                                        <p:cTn id="31" dur="500" fill="hold"/>
                                        <p:tgtEl>
                                          <p:spTgt spid="177160">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716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77160">
                                            <p:txEl>
                                              <p:pRg st="3" end="3"/>
                                            </p:txEl>
                                          </p:spTgt>
                                        </p:tgtEl>
                                        <p:attrNameLst>
                                          <p:attrName>style.visibility</p:attrName>
                                        </p:attrNameLst>
                                      </p:cBhvr>
                                      <p:to>
                                        <p:strVal val="visible"/>
                                      </p:to>
                                    </p:set>
                                    <p:anim calcmode="lin" valueType="num">
                                      <p:cBhvr additive="base">
                                        <p:cTn id="37" dur="500" fill="hold"/>
                                        <p:tgtEl>
                                          <p:spTgt spid="177160">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716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77160">
                                            <p:txEl>
                                              <p:pRg st="4" end="4"/>
                                            </p:txEl>
                                          </p:spTgt>
                                        </p:tgtEl>
                                        <p:attrNameLst>
                                          <p:attrName>style.visibility</p:attrName>
                                        </p:attrNameLst>
                                      </p:cBhvr>
                                      <p:to>
                                        <p:strVal val="visible"/>
                                      </p:to>
                                    </p:set>
                                    <p:anim calcmode="lin" valueType="num">
                                      <p:cBhvr additive="base">
                                        <p:cTn id="43" dur="500" fill="hold"/>
                                        <p:tgtEl>
                                          <p:spTgt spid="17716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716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77160">
                                            <p:txEl>
                                              <p:pRg st="5" end="5"/>
                                            </p:txEl>
                                          </p:spTgt>
                                        </p:tgtEl>
                                        <p:attrNameLst>
                                          <p:attrName>style.visibility</p:attrName>
                                        </p:attrNameLst>
                                      </p:cBhvr>
                                      <p:to>
                                        <p:strVal val="visible"/>
                                      </p:to>
                                    </p:set>
                                    <p:anim calcmode="lin" valueType="num">
                                      <p:cBhvr additive="base">
                                        <p:cTn id="49" dur="500" fill="hold"/>
                                        <p:tgtEl>
                                          <p:spTgt spid="177160">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7160">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build="p" autoUpdateAnimBg="0"/>
      <p:bldP spid="17716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49088" y="116632"/>
            <a:ext cx="8915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2800" b="1" dirty="0" smtClean="0">
                <a:solidFill>
                  <a:srgbClr val="872320"/>
                </a:solidFill>
                <a:latin typeface="Calibri,Bold"/>
              </a:rPr>
              <a:t>Example: A DSS for Customer Analysis and Segmentation </a:t>
            </a:r>
            <a:endParaRPr lang="en-US" altLang="tr-TR" sz="2800" b="1" dirty="0">
              <a:solidFill>
                <a:srgbClr val="872320"/>
              </a:solidFill>
              <a:latin typeface="Calibri,Bold"/>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856984" cy="507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535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026"/>
          <p:cNvSpPr>
            <a:spLocks noChangeArrowheads="1"/>
          </p:cNvSpPr>
          <p:nvPr/>
        </p:nvSpPr>
        <p:spPr bwMode="auto">
          <a:xfrm>
            <a:off x="251520" y="1046584"/>
            <a:ext cx="889248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085850" indent="-228600">
              <a:spcBef>
                <a:spcPct val="0"/>
              </a:spcBef>
              <a:defRPr sz="2400">
                <a:solidFill>
                  <a:schemeClr val="tx1"/>
                </a:solidFill>
                <a:latin typeface="Times New Roman" panose="02020603050405020304" pitchFamily="18" charset="0"/>
              </a:defRPr>
            </a:lvl3pPr>
            <a:lvl4pPr marL="1428750" indent="-228600">
              <a:spcBef>
                <a:spcPct val="0"/>
              </a:spcBef>
              <a:defRPr sz="2400">
                <a:solidFill>
                  <a:schemeClr val="tx1"/>
                </a:solidFill>
                <a:latin typeface="Times New Roman" panose="02020603050405020304" pitchFamily="18" charset="0"/>
              </a:defRPr>
            </a:lvl4pPr>
            <a:lvl5pPr marL="1771650" indent="-228600">
              <a:spcBef>
                <a:spcPct val="0"/>
              </a:spcBef>
              <a:defRPr sz="2400">
                <a:solidFill>
                  <a:schemeClr val="tx1"/>
                </a:solidFill>
                <a:latin typeface="Times New Roman" panose="02020603050405020304" pitchFamily="18" charset="0"/>
              </a:defRPr>
            </a:lvl5pPr>
            <a:lvl6pPr marL="2228850" indent="-228600" fontAlgn="base">
              <a:spcBef>
                <a:spcPct val="0"/>
              </a:spcBef>
              <a:spcAft>
                <a:spcPct val="0"/>
              </a:spcAft>
              <a:defRPr sz="2400">
                <a:solidFill>
                  <a:schemeClr val="tx1"/>
                </a:solidFill>
                <a:latin typeface="Times New Roman" panose="02020603050405020304" pitchFamily="18" charset="0"/>
              </a:defRPr>
            </a:lvl6pPr>
            <a:lvl7pPr marL="2686050" indent="-228600" fontAlgn="base">
              <a:spcBef>
                <a:spcPct val="0"/>
              </a:spcBef>
              <a:spcAft>
                <a:spcPct val="0"/>
              </a:spcAft>
              <a:defRPr sz="2400">
                <a:solidFill>
                  <a:schemeClr val="tx1"/>
                </a:solidFill>
                <a:latin typeface="Times New Roman" panose="02020603050405020304" pitchFamily="18" charset="0"/>
              </a:defRPr>
            </a:lvl7pPr>
            <a:lvl8pPr marL="3143250" indent="-228600" fontAlgn="base">
              <a:spcBef>
                <a:spcPct val="0"/>
              </a:spcBef>
              <a:spcAft>
                <a:spcPct val="0"/>
              </a:spcAft>
              <a:defRPr sz="2400">
                <a:solidFill>
                  <a:schemeClr val="tx1"/>
                </a:solidFill>
                <a:latin typeface="Times New Roman" panose="02020603050405020304" pitchFamily="18" charset="0"/>
              </a:defRPr>
            </a:lvl8pPr>
            <a:lvl9pPr marL="3600450" indent="-228600" fontAlgn="base">
              <a:spcBef>
                <a:spcPct val="0"/>
              </a:spcBef>
              <a:spcAft>
                <a:spcPct val="0"/>
              </a:spcAft>
              <a:defRPr sz="2400">
                <a:solidFill>
                  <a:schemeClr val="tx1"/>
                </a:solidFill>
                <a:latin typeface="Times New Roman" panose="02020603050405020304" pitchFamily="18" charset="0"/>
              </a:defRPr>
            </a:lvl9pPr>
          </a:lstStyle>
          <a:p>
            <a:pPr>
              <a:lnSpc>
                <a:spcPct val="125000"/>
              </a:lnSpc>
              <a:spcBef>
                <a:spcPct val="20000"/>
              </a:spcBef>
              <a:buFont typeface="Wingdings" panose="05000000000000000000" pitchFamily="2" charset="2"/>
              <a:buChar char="Ø"/>
            </a:pPr>
            <a:r>
              <a:rPr lang="en-US" altLang="tr-TR" sz="2000" b="1" dirty="0">
                <a:solidFill>
                  <a:srgbClr val="000000"/>
                </a:solidFill>
                <a:latin typeface="+mj-lt"/>
              </a:rPr>
              <a:t>Customer decision making has become increasingly information intensive, with Internet search engines, intelligent agents, online catalogs, Web directories, e-mail, and other tools used to help make purchasing decisions.</a:t>
            </a:r>
          </a:p>
          <a:p>
            <a:pPr eaLnBrk="1" hangingPunct="1">
              <a:lnSpc>
                <a:spcPct val="125000"/>
              </a:lnSpc>
              <a:spcBef>
                <a:spcPct val="20000"/>
              </a:spcBef>
              <a:buFont typeface="Wingdings" panose="05000000000000000000" pitchFamily="2" charset="2"/>
              <a:buChar char="Ø"/>
            </a:pPr>
            <a:r>
              <a:rPr lang="en-US" altLang="tr-TR" sz="2000" b="1" dirty="0">
                <a:solidFill>
                  <a:srgbClr val="000000"/>
                </a:solidFill>
                <a:latin typeface="+mj-lt"/>
              </a:rPr>
              <a:t>DSS based on the Web and the Internet can support decision making by providing online access to various databases and information pools along with software for data analysis</a:t>
            </a:r>
          </a:p>
          <a:p>
            <a:pPr eaLnBrk="1" hangingPunct="1">
              <a:lnSpc>
                <a:spcPct val="125000"/>
              </a:lnSpc>
              <a:spcBef>
                <a:spcPct val="20000"/>
              </a:spcBef>
              <a:buFont typeface="Wingdings" panose="05000000000000000000" pitchFamily="2" charset="2"/>
              <a:buChar char="Ø"/>
            </a:pPr>
            <a:r>
              <a:rPr lang="en-US" altLang="tr-TR" sz="2000" b="1" dirty="0" smtClean="0">
                <a:solidFill>
                  <a:srgbClr val="000000"/>
                </a:solidFill>
                <a:effectLst/>
                <a:latin typeface="+mj-lt"/>
              </a:rPr>
              <a:t>Some </a:t>
            </a:r>
            <a:r>
              <a:rPr lang="en-US" altLang="tr-TR" sz="2000" b="1" dirty="0">
                <a:solidFill>
                  <a:srgbClr val="000000"/>
                </a:solidFill>
                <a:effectLst/>
                <a:latin typeface="+mj-lt"/>
              </a:rPr>
              <a:t>of these DSS are targeted toward management, but many have been </a:t>
            </a:r>
            <a:r>
              <a:rPr lang="en-US" altLang="tr-TR" sz="2000" b="1" dirty="0">
                <a:solidFill>
                  <a:srgbClr val="000000"/>
                </a:solidFill>
                <a:latin typeface="+mj-lt"/>
              </a:rPr>
              <a:t>developed to attract customers. </a:t>
            </a:r>
            <a:endParaRPr lang="tr-TR" altLang="tr-TR" sz="2000" b="1" dirty="0">
              <a:solidFill>
                <a:srgbClr val="000000"/>
              </a:solidFill>
              <a:latin typeface="+mj-lt"/>
            </a:endParaRPr>
          </a:p>
          <a:p>
            <a:pPr eaLnBrk="1" hangingPunct="1">
              <a:lnSpc>
                <a:spcPct val="125000"/>
              </a:lnSpc>
              <a:spcBef>
                <a:spcPct val="20000"/>
              </a:spcBef>
              <a:buFont typeface="Wingdings" panose="05000000000000000000" pitchFamily="2" charset="2"/>
              <a:buChar char="Ø"/>
            </a:pPr>
            <a:r>
              <a:rPr lang="en-US" altLang="tr-TR" sz="2000" b="1" dirty="0" smtClean="0">
                <a:solidFill>
                  <a:srgbClr val="000000"/>
                </a:solidFill>
                <a:latin typeface="+mj-lt"/>
              </a:rPr>
              <a:t>Customer </a:t>
            </a:r>
            <a:r>
              <a:rPr lang="en-US" altLang="tr-TR" sz="2000" b="1" dirty="0">
                <a:solidFill>
                  <a:srgbClr val="000000"/>
                </a:solidFill>
                <a:latin typeface="+mj-lt"/>
              </a:rPr>
              <a:t>decision-support systems (CDSS) support the decision-making process of an existing or potential customer.</a:t>
            </a:r>
          </a:p>
          <a:p>
            <a:pPr eaLnBrk="1" hangingPunct="1">
              <a:lnSpc>
                <a:spcPct val="125000"/>
              </a:lnSpc>
              <a:spcBef>
                <a:spcPct val="20000"/>
              </a:spcBef>
              <a:buFont typeface="Wingdings" panose="05000000000000000000" pitchFamily="2" charset="2"/>
              <a:buChar char="Ø"/>
            </a:pPr>
            <a:endParaRPr lang="en-US" altLang="tr-TR" sz="2000" b="1" dirty="0">
              <a:solidFill>
                <a:srgbClr val="000000"/>
              </a:solidFill>
              <a:latin typeface="+mj-lt"/>
            </a:endParaRPr>
          </a:p>
        </p:txBody>
      </p:sp>
      <p:sp>
        <p:nvSpPr>
          <p:cNvPr id="180228" name="Text Box 1028"/>
          <p:cNvSpPr txBox="1">
            <a:spLocks noChangeArrowheads="1"/>
          </p:cNvSpPr>
          <p:nvPr/>
        </p:nvSpPr>
        <p:spPr bwMode="auto">
          <a:xfrm>
            <a:off x="132928" y="260648"/>
            <a:ext cx="90110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r-TR" sz="2800" b="1" dirty="0">
                <a:solidFill>
                  <a:srgbClr val="872320"/>
                </a:solidFill>
                <a:latin typeface="Calibri,Bold"/>
              </a:rPr>
              <a:t>Web-Based Customer Decision-Support Systems </a:t>
            </a:r>
          </a:p>
        </p:txBody>
      </p:sp>
    </p:spTree>
    <p:extLst>
      <p:ext uri="{BB962C8B-B14F-4D97-AF65-F5344CB8AC3E}">
        <p14:creationId xmlns:p14="http://schemas.microsoft.com/office/powerpoint/2010/main" val="273948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0226">
                                            <p:txEl>
                                              <p:pRg st="0" end="0"/>
                                            </p:txEl>
                                          </p:spTgt>
                                        </p:tgtEl>
                                        <p:attrNameLst>
                                          <p:attrName>style.visibility</p:attrName>
                                        </p:attrNameLst>
                                      </p:cBhvr>
                                      <p:to>
                                        <p:strVal val="visible"/>
                                      </p:to>
                                    </p:set>
                                    <p:anim calcmode="lin" valueType="num">
                                      <p:cBhvr additive="base">
                                        <p:cTn id="7" dur="500" fill="hold"/>
                                        <p:tgtEl>
                                          <p:spTgt spid="1802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80226">
                                            <p:txEl>
                                              <p:pRg st="1" end="1"/>
                                            </p:txEl>
                                          </p:spTgt>
                                        </p:tgtEl>
                                        <p:attrNameLst>
                                          <p:attrName>style.visibility</p:attrName>
                                        </p:attrNameLst>
                                      </p:cBhvr>
                                      <p:to>
                                        <p:strVal val="visible"/>
                                      </p:to>
                                    </p:set>
                                    <p:anim calcmode="lin" valueType="num">
                                      <p:cBhvr additive="base">
                                        <p:cTn id="13" dur="500" fill="hold"/>
                                        <p:tgtEl>
                                          <p:spTgt spid="1802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22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80226">
                                            <p:txEl>
                                              <p:pRg st="2" end="2"/>
                                            </p:txEl>
                                          </p:spTgt>
                                        </p:tgtEl>
                                        <p:attrNameLst>
                                          <p:attrName>style.visibility</p:attrName>
                                        </p:attrNameLst>
                                      </p:cBhvr>
                                      <p:to>
                                        <p:strVal val="visible"/>
                                      </p:to>
                                    </p:set>
                                    <p:anim calcmode="lin" valueType="num">
                                      <p:cBhvr additive="base">
                                        <p:cTn id="19" dur="500" fill="hold"/>
                                        <p:tgtEl>
                                          <p:spTgt spid="18022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022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80226">
                                            <p:txEl>
                                              <p:pRg st="3" end="3"/>
                                            </p:txEl>
                                          </p:spTgt>
                                        </p:tgtEl>
                                        <p:attrNameLst>
                                          <p:attrName>style.visibility</p:attrName>
                                        </p:attrNameLst>
                                      </p:cBhvr>
                                      <p:to>
                                        <p:strVal val="visible"/>
                                      </p:to>
                                    </p:set>
                                    <p:anim calcmode="lin" valueType="num">
                                      <p:cBhvr additive="base">
                                        <p:cTn id="25" dur="500" fill="hold"/>
                                        <p:tgtEl>
                                          <p:spTgt spid="18022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022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5885" y="116632"/>
            <a:ext cx="1803186" cy="461665"/>
          </a:xfrm>
          <a:prstGeom prst="rect">
            <a:avLst/>
          </a:prstGeom>
          <a:noFill/>
          <a:ln w="9525">
            <a:noFill/>
            <a:miter lim="800000"/>
            <a:headEnd/>
            <a:tailEnd/>
          </a:ln>
        </p:spPr>
        <p:txBody>
          <a:bodyPr wrap="none">
            <a:spAutoFit/>
          </a:bodyPr>
          <a:lstStyle/>
          <a:p>
            <a:r>
              <a:rPr lang="tr-TR" sz="2400" b="1" u="sng" dirty="0" smtClean="0">
                <a:solidFill>
                  <a:srgbClr val="984807"/>
                </a:solidFill>
                <a:latin typeface="Calibri" pitchFamily="34" charset="0"/>
              </a:rPr>
              <a:t>CONTENTS…</a:t>
            </a:r>
            <a:endParaRPr lang="tr-TR" sz="2400" b="1" u="sng" dirty="0">
              <a:solidFill>
                <a:srgbClr val="984807"/>
              </a:solidFill>
              <a:latin typeface="Calibri" pitchFamily="34" charset="0"/>
            </a:endParaRPr>
          </a:p>
        </p:txBody>
      </p:sp>
      <p:sp>
        <p:nvSpPr>
          <p:cNvPr id="4" name="Rectangle 3"/>
          <p:cNvSpPr txBox="1">
            <a:spLocks noChangeArrowheads="1"/>
          </p:cNvSpPr>
          <p:nvPr/>
        </p:nvSpPr>
        <p:spPr>
          <a:xfrm>
            <a:off x="611560" y="847253"/>
            <a:ext cx="7632848" cy="452596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Ø"/>
              <a:defRPr/>
            </a:pPr>
            <a:r>
              <a:rPr lang="en-US" altLang="ja-JP" sz="2400" b="1" dirty="0" smtClean="0">
                <a:ea typeface="ＭＳ Ｐゴシック" charset="-128"/>
              </a:rPr>
              <a:t>Decision making process</a:t>
            </a:r>
            <a:endParaRPr lang="tr-TR" altLang="ja-JP" sz="2400" b="1" dirty="0" smtClean="0">
              <a:ea typeface="ＭＳ Ｐゴシック" charset="-128"/>
            </a:endParaRPr>
          </a:p>
          <a:p>
            <a:pPr eaLnBrk="1" hangingPunct="1">
              <a:buFont typeface="Wingdings" panose="05000000000000000000" pitchFamily="2" charset="2"/>
              <a:buChar char="Ø"/>
              <a:defRPr/>
            </a:pPr>
            <a:r>
              <a:rPr lang="tr-TR" altLang="ja-JP" sz="2400" b="1" dirty="0" err="1" smtClean="0">
                <a:ea typeface="ＭＳ Ｐゴシック" charset="-128"/>
              </a:rPr>
              <a:t>Computer</a:t>
            </a:r>
            <a:r>
              <a:rPr lang="tr-TR" altLang="ja-JP" sz="2400" b="1" dirty="0" smtClean="0">
                <a:ea typeface="ＭＳ Ｐゴシック" charset="-128"/>
              </a:rPr>
              <a:t> </a:t>
            </a:r>
            <a:r>
              <a:rPr lang="tr-TR" altLang="ja-JP" sz="2400" b="1" dirty="0" err="1" smtClean="0">
                <a:ea typeface="ＭＳ Ｐゴシック" charset="-128"/>
              </a:rPr>
              <a:t>support</a:t>
            </a:r>
            <a:r>
              <a:rPr lang="tr-TR" altLang="ja-JP" sz="2400" b="1" dirty="0" smtClean="0">
                <a:ea typeface="ＭＳ Ｐゴシック" charset="-128"/>
              </a:rPr>
              <a:t> </a:t>
            </a:r>
            <a:r>
              <a:rPr lang="tr-TR" altLang="ja-JP" sz="2400" b="1" dirty="0" err="1" smtClean="0">
                <a:ea typeface="ＭＳ Ｐゴシック" charset="-128"/>
              </a:rPr>
              <a:t>for</a:t>
            </a:r>
            <a:r>
              <a:rPr lang="tr-TR" altLang="ja-JP" sz="2400" b="1" dirty="0" smtClean="0">
                <a:ea typeface="ＭＳ Ｐゴシック" charset="-128"/>
              </a:rPr>
              <a:t> </a:t>
            </a:r>
            <a:r>
              <a:rPr lang="tr-TR" altLang="ja-JP" sz="2400" b="1" dirty="0" err="1" smtClean="0">
                <a:ea typeface="ＭＳ Ｐゴシック" charset="-128"/>
              </a:rPr>
              <a:t>decision</a:t>
            </a:r>
            <a:r>
              <a:rPr lang="tr-TR" altLang="ja-JP" sz="2400" b="1" dirty="0" smtClean="0">
                <a:ea typeface="ＭＳ Ｐゴシック" charset="-128"/>
              </a:rPr>
              <a:t> </a:t>
            </a:r>
            <a:r>
              <a:rPr lang="tr-TR" altLang="ja-JP" sz="2400" b="1" dirty="0" err="1" smtClean="0">
                <a:ea typeface="ＭＳ Ｐゴシック" charset="-128"/>
              </a:rPr>
              <a:t>making</a:t>
            </a:r>
            <a:endParaRPr lang="tr-TR" altLang="ja-JP" sz="2400" b="1" dirty="0">
              <a:ea typeface="ＭＳ Ｐゴシック" charset="-128"/>
            </a:endParaRPr>
          </a:p>
          <a:p>
            <a:pPr eaLnBrk="1" hangingPunct="1">
              <a:buFont typeface="Wingdings" panose="05000000000000000000" pitchFamily="2" charset="2"/>
              <a:buChar char="Ø"/>
              <a:defRPr/>
            </a:pPr>
            <a:r>
              <a:rPr lang="tr-TR" altLang="ja-JP" sz="2400" b="1" dirty="0" err="1" smtClean="0">
                <a:ea typeface="ＭＳ Ｐゴシック" charset="-128"/>
              </a:rPr>
              <a:t>Decision</a:t>
            </a:r>
            <a:r>
              <a:rPr lang="tr-TR" altLang="ja-JP" sz="2400" b="1" dirty="0" smtClean="0">
                <a:ea typeface="ＭＳ Ｐゴシック" charset="-128"/>
              </a:rPr>
              <a:t> </a:t>
            </a:r>
            <a:r>
              <a:rPr lang="tr-TR" altLang="ja-JP" sz="2400" b="1" dirty="0" err="1" smtClean="0">
                <a:ea typeface="ＭＳ Ｐゴシック" charset="-128"/>
              </a:rPr>
              <a:t>support</a:t>
            </a:r>
            <a:r>
              <a:rPr lang="tr-TR" altLang="ja-JP" sz="2400" b="1" dirty="0" smtClean="0">
                <a:ea typeface="ＭＳ Ｐゴシック" charset="-128"/>
              </a:rPr>
              <a:t> </a:t>
            </a:r>
            <a:r>
              <a:rPr lang="tr-TR" altLang="ja-JP" sz="2400" b="1" dirty="0" err="1" smtClean="0">
                <a:ea typeface="ＭＳ Ｐゴシック" charset="-128"/>
              </a:rPr>
              <a:t>systems</a:t>
            </a:r>
            <a:endParaRPr lang="tr-TR" altLang="ja-JP" sz="2400" b="1" dirty="0" smtClean="0">
              <a:ea typeface="ＭＳ Ｐゴシック" charset="-128"/>
            </a:endParaRPr>
          </a:p>
          <a:p>
            <a:pPr eaLnBrk="1" hangingPunct="1">
              <a:buFont typeface="Wingdings" panose="05000000000000000000" pitchFamily="2" charset="2"/>
              <a:buChar char="Ø"/>
              <a:defRPr/>
            </a:pPr>
            <a:r>
              <a:rPr lang="tr-TR" altLang="ja-JP" sz="2400" b="1" dirty="0" smtClean="0">
                <a:ea typeface="ＭＳ Ｐゴシック" charset="-128"/>
              </a:rPr>
              <a:t>Group DSS</a:t>
            </a:r>
          </a:p>
          <a:p>
            <a:pPr eaLnBrk="1" hangingPunct="1">
              <a:buFont typeface="Wingdings" panose="05000000000000000000" pitchFamily="2" charset="2"/>
              <a:buChar char="Ø"/>
              <a:defRPr/>
            </a:pPr>
            <a:r>
              <a:rPr lang="tr-TR" altLang="ja-JP" sz="2400" b="1" dirty="0" err="1" smtClean="0">
                <a:ea typeface="ＭＳ Ｐゴシック" charset="-128"/>
              </a:rPr>
              <a:t>Automated</a:t>
            </a:r>
            <a:r>
              <a:rPr lang="tr-TR" altLang="ja-JP" sz="2400" b="1" dirty="0" smtClean="0">
                <a:ea typeface="ＭＳ Ｐゴシック" charset="-128"/>
              </a:rPr>
              <a:t> DSS</a:t>
            </a:r>
          </a:p>
          <a:p>
            <a:pPr eaLnBrk="1" hangingPunct="1">
              <a:buFont typeface="Wingdings" panose="05000000000000000000" pitchFamily="2" charset="2"/>
              <a:buChar char="Ø"/>
              <a:defRPr/>
            </a:pPr>
            <a:r>
              <a:rPr lang="en-US" altLang="ja-JP" sz="2400" b="1" dirty="0" smtClean="0">
                <a:ea typeface="ＭＳ Ｐゴシック" charset="-128"/>
              </a:rPr>
              <a:t>Business intelligence</a:t>
            </a:r>
            <a:r>
              <a:rPr lang="tr-TR" altLang="ja-JP" sz="2400" b="1" dirty="0" smtClean="0">
                <a:ea typeface="ＭＳ Ｐゴシック" charset="-128"/>
              </a:rPr>
              <a:t> </a:t>
            </a:r>
            <a:r>
              <a:rPr lang="tr-TR" altLang="ja-JP" sz="2400" b="1" dirty="0" err="1" smtClean="0">
                <a:ea typeface="ＭＳ Ｐゴシック" charset="-128"/>
              </a:rPr>
              <a:t>and</a:t>
            </a:r>
            <a:r>
              <a:rPr lang="tr-TR" altLang="ja-JP" sz="2400" b="1" dirty="0" smtClean="0">
                <a:ea typeface="ＭＳ Ｐゴシック" charset="-128"/>
              </a:rPr>
              <a:t> DSS</a:t>
            </a:r>
          </a:p>
          <a:p>
            <a:pPr eaLnBrk="1" hangingPunct="1">
              <a:buFont typeface="Wingdings" panose="05000000000000000000" pitchFamily="2" charset="2"/>
              <a:buChar char="Ø"/>
              <a:defRPr/>
            </a:pPr>
            <a:r>
              <a:rPr lang="tr-TR" altLang="ja-JP" sz="2400" b="1" dirty="0" err="1" smtClean="0">
                <a:ea typeface="ＭＳ Ｐゴシック" charset="-128"/>
              </a:rPr>
              <a:t>Challanges</a:t>
            </a:r>
            <a:r>
              <a:rPr lang="tr-TR" altLang="ja-JP" sz="2400" b="1" dirty="0" smtClean="0">
                <a:ea typeface="ＭＳ Ｐゴシック" charset="-128"/>
              </a:rPr>
              <a:t> </a:t>
            </a:r>
            <a:r>
              <a:rPr lang="tr-TR" altLang="ja-JP" sz="2400" b="1" dirty="0" err="1" smtClean="0">
                <a:ea typeface="ＭＳ Ｐゴシック" charset="-128"/>
              </a:rPr>
              <a:t>and</a:t>
            </a:r>
            <a:r>
              <a:rPr lang="tr-TR" altLang="ja-JP" sz="2400" b="1" dirty="0" smtClean="0">
                <a:ea typeface="ＭＳ Ｐゴシック" charset="-128"/>
              </a:rPr>
              <a:t> </a:t>
            </a:r>
            <a:r>
              <a:rPr lang="tr-TR" altLang="ja-JP" sz="2400" b="1" dirty="0" err="1" smtClean="0">
                <a:ea typeface="ＭＳ Ｐゴシック" charset="-128"/>
              </a:rPr>
              <a:t>Future</a:t>
            </a: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sz="1400" b="1" dirty="0" smtClean="0"/>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lvl="1" eaLnBrk="1" hangingPunct="1">
              <a:defRPr/>
            </a:pPr>
            <a:endParaRPr lang="en-US" altLang="ja-JP" sz="2000" b="1" dirty="0" smtClean="0">
              <a:ea typeface="ＭＳ Ｐゴシック" charset="-128"/>
            </a:endParaRPr>
          </a:p>
          <a:p>
            <a:pPr marL="914400" lvl="2" indent="0" eaLnBrk="1" hangingPunct="1">
              <a:buFont typeface="Arial" pitchFamily="34" charset="0"/>
              <a:buNone/>
              <a:defRPr/>
            </a:pPr>
            <a:endParaRPr lang="en-US" altLang="ja-JP" sz="1800" b="1" dirty="0" smtClean="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179512" y="1124744"/>
            <a:ext cx="8305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085850" indent="-228600">
              <a:spcBef>
                <a:spcPct val="0"/>
              </a:spcBef>
              <a:defRPr sz="2400">
                <a:solidFill>
                  <a:schemeClr val="tx1"/>
                </a:solidFill>
                <a:latin typeface="Times New Roman" panose="02020603050405020304" pitchFamily="18" charset="0"/>
              </a:defRPr>
            </a:lvl3pPr>
            <a:lvl4pPr marL="1428750" indent="-228600">
              <a:spcBef>
                <a:spcPct val="0"/>
              </a:spcBef>
              <a:defRPr sz="2400">
                <a:solidFill>
                  <a:schemeClr val="tx1"/>
                </a:solidFill>
                <a:latin typeface="Times New Roman" panose="02020603050405020304" pitchFamily="18" charset="0"/>
              </a:defRPr>
            </a:lvl4pPr>
            <a:lvl5pPr marL="1771650" indent="-228600">
              <a:spcBef>
                <a:spcPct val="0"/>
              </a:spcBef>
              <a:defRPr sz="2400">
                <a:solidFill>
                  <a:schemeClr val="tx1"/>
                </a:solidFill>
                <a:latin typeface="Times New Roman" panose="02020603050405020304" pitchFamily="18" charset="0"/>
              </a:defRPr>
            </a:lvl5pPr>
            <a:lvl6pPr marL="2228850" indent="-228600" fontAlgn="base">
              <a:spcBef>
                <a:spcPct val="0"/>
              </a:spcBef>
              <a:spcAft>
                <a:spcPct val="0"/>
              </a:spcAft>
              <a:defRPr sz="2400">
                <a:solidFill>
                  <a:schemeClr val="tx1"/>
                </a:solidFill>
                <a:latin typeface="Times New Roman" panose="02020603050405020304" pitchFamily="18" charset="0"/>
              </a:defRPr>
            </a:lvl6pPr>
            <a:lvl7pPr marL="2686050" indent="-228600" fontAlgn="base">
              <a:spcBef>
                <a:spcPct val="0"/>
              </a:spcBef>
              <a:spcAft>
                <a:spcPct val="0"/>
              </a:spcAft>
              <a:defRPr sz="2400">
                <a:solidFill>
                  <a:schemeClr val="tx1"/>
                </a:solidFill>
                <a:latin typeface="Times New Roman" panose="02020603050405020304" pitchFamily="18" charset="0"/>
              </a:defRPr>
            </a:lvl7pPr>
            <a:lvl8pPr marL="3143250" indent="-228600" fontAlgn="base">
              <a:spcBef>
                <a:spcPct val="0"/>
              </a:spcBef>
              <a:spcAft>
                <a:spcPct val="0"/>
              </a:spcAft>
              <a:defRPr sz="2400">
                <a:solidFill>
                  <a:schemeClr val="tx1"/>
                </a:solidFill>
                <a:latin typeface="Times New Roman" panose="02020603050405020304" pitchFamily="18" charset="0"/>
              </a:defRPr>
            </a:lvl8pPr>
            <a:lvl9pPr marL="3600450" indent="-228600" fontAlgn="base">
              <a:spcBef>
                <a:spcPct val="0"/>
              </a:spcBef>
              <a:spcAft>
                <a:spcPct val="0"/>
              </a:spcAft>
              <a:defRPr sz="2400">
                <a:solidFill>
                  <a:schemeClr val="tx1"/>
                </a:solidFill>
                <a:latin typeface="Times New Roman" panose="02020603050405020304" pitchFamily="18" charset="0"/>
              </a:defRPr>
            </a:lvl9pPr>
          </a:lstStyle>
          <a:p>
            <a:pPr marL="0" indent="0" eaLnBrk="1" hangingPunct="1">
              <a:lnSpc>
                <a:spcPct val="135000"/>
              </a:lnSpc>
              <a:spcBef>
                <a:spcPct val="20000"/>
              </a:spcBef>
            </a:pPr>
            <a:r>
              <a:rPr lang="en-US" altLang="tr-TR" b="1" u="sng" dirty="0">
                <a:effectLst/>
                <a:latin typeface="+mj-lt"/>
              </a:rPr>
              <a:t>Group Decision-Support System (GDSS) </a:t>
            </a:r>
            <a:r>
              <a:rPr lang="en-US" altLang="tr-TR" b="1" dirty="0">
                <a:solidFill>
                  <a:srgbClr val="000000"/>
                </a:solidFill>
                <a:effectLst/>
                <a:latin typeface="+mj-lt"/>
              </a:rPr>
              <a:t>is an interactive computer-based system used to facilitate the solution of unstructured problems by a set of decision makers working together as a group. </a:t>
            </a:r>
          </a:p>
        </p:txBody>
      </p:sp>
      <p:sp>
        <p:nvSpPr>
          <p:cNvPr id="182276" name="Text Box 4"/>
          <p:cNvSpPr txBox="1">
            <a:spLocks noChangeArrowheads="1"/>
          </p:cNvSpPr>
          <p:nvPr/>
        </p:nvSpPr>
        <p:spPr bwMode="auto">
          <a:xfrm>
            <a:off x="179512" y="404664"/>
            <a:ext cx="845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2800" b="1" dirty="0">
                <a:solidFill>
                  <a:srgbClr val="872320"/>
                </a:solidFill>
                <a:latin typeface="Calibri,Bold"/>
              </a:rPr>
              <a:t>What Is a GDSS? </a:t>
            </a:r>
          </a:p>
        </p:txBody>
      </p:sp>
    </p:spTree>
    <p:extLst>
      <p:ext uri="{BB962C8B-B14F-4D97-AF65-F5344CB8AC3E}">
        <p14:creationId xmlns:p14="http://schemas.microsoft.com/office/powerpoint/2010/main" val="1059478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2274">
                                            <p:txEl>
                                              <p:pRg st="0" end="0"/>
                                            </p:txEl>
                                          </p:spTgt>
                                        </p:tgtEl>
                                        <p:attrNameLst>
                                          <p:attrName>style.visibility</p:attrName>
                                        </p:attrNameLst>
                                      </p:cBhvr>
                                      <p:to>
                                        <p:strVal val="visible"/>
                                      </p:to>
                                    </p:set>
                                    <p:anim calcmode="lin" valueType="num">
                                      <p:cBhvr additive="base">
                                        <p:cTn id="7" dur="500" fill="hold"/>
                                        <p:tgtEl>
                                          <p:spTgt spid="1822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395536" y="836712"/>
            <a:ext cx="8305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085850" indent="-228600">
              <a:spcBef>
                <a:spcPct val="0"/>
              </a:spcBef>
              <a:defRPr sz="2400">
                <a:solidFill>
                  <a:schemeClr val="tx1"/>
                </a:solidFill>
                <a:latin typeface="Times New Roman" panose="02020603050405020304" pitchFamily="18" charset="0"/>
              </a:defRPr>
            </a:lvl3pPr>
            <a:lvl4pPr marL="1428750" indent="-228600">
              <a:spcBef>
                <a:spcPct val="0"/>
              </a:spcBef>
              <a:defRPr sz="2400">
                <a:solidFill>
                  <a:schemeClr val="tx1"/>
                </a:solidFill>
                <a:latin typeface="Times New Roman" panose="02020603050405020304" pitchFamily="18" charset="0"/>
              </a:defRPr>
            </a:lvl4pPr>
            <a:lvl5pPr marL="1771650" indent="-228600">
              <a:spcBef>
                <a:spcPct val="0"/>
              </a:spcBef>
              <a:defRPr sz="2400">
                <a:solidFill>
                  <a:schemeClr val="tx1"/>
                </a:solidFill>
                <a:latin typeface="Times New Roman" panose="02020603050405020304" pitchFamily="18" charset="0"/>
              </a:defRPr>
            </a:lvl5pPr>
            <a:lvl6pPr marL="2228850" indent="-228600" fontAlgn="base">
              <a:spcBef>
                <a:spcPct val="0"/>
              </a:spcBef>
              <a:spcAft>
                <a:spcPct val="0"/>
              </a:spcAft>
              <a:defRPr sz="2400">
                <a:solidFill>
                  <a:schemeClr val="tx1"/>
                </a:solidFill>
                <a:latin typeface="Times New Roman" panose="02020603050405020304" pitchFamily="18" charset="0"/>
              </a:defRPr>
            </a:lvl6pPr>
            <a:lvl7pPr marL="2686050" indent="-228600" fontAlgn="base">
              <a:spcBef>
                <a:spcPct val="0"/>
              </a:spcBef>
              <a:spcAft>
                <a:spcPct val="0"/>
              </a:spcAft>
              <a:defRPr sz="2400">
                <a:solidFill>
                  <a:schemeClr val="tx1"/>
                </a:solidFill>
                <a:latin typeface="Times New Roman" panose="02020603050405020304" pitchFamily="18" charset="0"/>
              </a:defRPr>
            </a:lvl7pPr>
            <a:lvl8pPr marL="3143250" indent="-228600" fontAlgn="base">
              <a:spcBef>
                <a:spcPct val="0"/>
              </a:spcBef>
              <a:spcAft>
                <a:spcPct val="0"/>
              </a:spcAft>
              <a:defRPr sz="2400">
                <a:solidFill>
                  <a:schemeClr val="tx1"/>
                </a:solidFill>
                <a:latin typeface="Times New Roman" panose="02020603050405020304" pitchFamily="18" charset="0"/>
              </a:defRPr>
            </a:lvl8pPr>
            <a:lvl9pPr marL="3600450" indent="-228600" fontAlgn="base">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en-US" altLang="tr-TR" sz="2000" b="1" dirty="0">
                <a:solidFill>
                  <a:srgbClr val="000000"/>
                </a:solidFill>
                <a:effectLst/>
                <a:latin typeface="+mj-lt"/>
              </a:rPr>
              <a:t>In a GDSS electronic meeting, each attendee has a workstation.</a:t>
            </a:r>
          </a:p>
          <a:p>
            <a:pPr eaLnBrk="1" hangingPunct="1">
              <a:spcBef>
                <a:spcPct val="20000"/>
              </a:spcBef>
              <a:buFontTx/>
              <a:buChar char="•"/>
            </a:pPr>
            <a:r>
              <a:rPr lang="en-US" altLang="tr-TR" sz="2000" b="1" dirty="0" smtClean="0">
                <a:solidFill>
                  <a:srgbClr val="000000"/>
                </a:solidFill>
                <a:effectLst/>
                <a:latin typeface="+mj-lt"/>
              </a:rPr>
              <a:t>The </a:t>
            </a:r>
            <a:r>
              <a:rPr lang="en-US" altLang="tr-TR" sz="2000" b="1" dirty="0">
                <a:solidFill>
                  <a:srgbClr val="000000"/>
                </a:solidFill>
                <a:effectLst/>
                <a:latin typeface="+mj-lt"/>
              </a:rPr>
              <a:t>workstations are networked and are connected to the facilitator’s console, which serves as the facilitator’s workstation and control panel, and to the meeting’s file server.</a:t>
            </a:r>
          </a:p>
          <a:p>
            <a:pPr eaLnBrk="1" hangingPunct="1">
              <a:spcBef>
                <a:spcPct val="20000"/>
              </a:spcBef>
              <a:buFontTx/>
              <a:buChar char="•"/>
            </a:pPr>
            <a:r>
              <a:rPr lang="en-US" altLang="tr-TR" sz="2000" b="1" dirty="0">
                <a:solidFill>
                  <a:srgbClr val="000000"/>
                </a:solidFill>
                <a:latin typeface="+mj-lt"/>
              </a:rPr>
              <a:t>All data that the attendees forward from their workstations to the group are collected and saved on the file server.</a:t>
            </a:r>
            <a:endParaRPr lang="tr-TR" altLang="tr-TR" sz="2000" b="1" dirty="0">
              <a:solidFill>
                <a:srgbClr val="000000"/>
              </a:solidFill>
              <a:latin typeface="+mj-lt"/>
            </a:endParaRPr>
          </a:p>
          <a:p>
            <a:pPr eaLnBrk="1" hangingPunct="1">
              <a:lnSpc>
                <a:spcPct val="115000"/>
              </a:lnSpc>
              <a:spcBef>
                <a:spcPct val="20000"/>
              </a:spcBef>
              <a:buFontTx/>
              <a:buChar char="•"/>
            </a:pPr>
            <a:r>
              <a:rPr lang="en-US" altLang="tr-TR" sz="2000" b="1" dirty="0">
                <a:solidFill>
                  <a:srgbClr val="000000"/>
                </a:solidFill>
                <a:latin typeface="+mj-lt"/>
              </a:rPr>
              <a:t>The facilitator is able to project computer images onto the projection screen at the front of the room. </a:t>
            </a:r>
          </a:p>
          <a:p>
            <a:pPr eaLnBrk="1" hangingPunct="1">
              <a:lnSpc>
                <a:spcPct val="115000"/>
              </a:lnSpc>
              <a:spcBef>
                <a:spcPct val="20000"/>
              </a:spcBef>
              <a:buFontTx/>
              <a:buChar char="•"/>
            </a:pPr>
            <a:r>
              <a:rPr lang="en-US" altLang="tr-TR" sz="2000" b="1" dirty="0">
                <a:solidFill>
                  <a:srgbClr val="000000"/>
                </a:solidFill>
                <a:latin typeface="+mj-lt"/>
              </a:rPr>
              <a:t>Many electronic meeting rooms have seating arrangements in semicircles and are tiered in legislative style to accommodate a large number of attendees.</a:t>
            </a:r>
          </a:p>
          <a:p>
            <a:pPr eaLnBrk="1" hangingPunct="1">
              <a:lnSpc>
                <a:spcPct val="115000"/>
              </a:lnSpc>
              <a:spcBef>
                <a:spcPct val="20000"/>
              </a:spcBef>
              <a:buFontTx/>
              <a:buChar char="•"/>
            </a:pPr>
            <a:r>
              <a:rPr lang="en-US" altLang="tr-TR" sz="2000" b="1" dirty="0">
                <a:solidFill>
                  <a:srgbClr val="000000"/>
                </a:solidFill>
                <a:latin typeface="+mj-lt"/>
              </a:rPr>
              <a:t>The facilitator controls the use of tools during the meeting</a:t>
            </a:r>
            <a:r>
              <a:rPr lang="en-US" altLang="tr-TR" sz="2000" b="1" dirty="0">
                <a:solidFill>
                  <a:srgbClr val="000000"/>
                </a:solidFill>
                <a:latin typeface="Arial" panose="020B0604020202020204" pitchFamily="34" charset="0"/>
              </a:rPr>
              <a:t>.</a:t>
            </a:r>
          </a:p>
          <a:p>
            <a:pPr eaLnBrk="1" hangingPunct="1">
              <a:spcBef>
                <a:spcPct val="20000"/>
              </a:spcBef>
              <a:buFontTx/>
              <a:buChar char="•"/>
            </a:pPr>
            <a:endParaRPr lang="en-US" altLang="tr-TR" sz="2000" b="1" dirty="0">
              <a:solidFill>
                <a:srgbClr val="000000"/>
              </a:solidFill>
              <a:effectLst/>
              <a:latin typeface="+mj-lt"/>
            </a:endParaRPr>
          </a:p>
        </p:txBody>
      </p:sp>
      <p:sp>
        <p:nvSpPr>
          <p:cNvPr id="183300" name="Text Box 4"/>
          <p:cNvSpPr txBox="1">
            <a:spLocks noChangeArrowheads="1"/>
          </p:cNvSpPr>
          <p:nvPr/>
        </p:nvSpPr>
        <p:spPr bwMode="auto">
          <a:xfrm>
            <a:off x="179512" y="116632"/>
            <a:ext cx="845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2800" b="1" dirty="0">
                <a:solidFill>
                  <a:srgbClr val="872320"/>
                </a:solidFill>
                <a:latin typeface="Calibri,Bold"/>
              </a:rPr>
              <a:t>Overview of a GDSS Meeting </a:t>
            </a:r>
          </a:p>
        </p:txBody>
      </p:sp>
    </p:spTree>
    <p:extLst>
      <p:ext uri="{BB962C8B-B14F-4D97-AF65-F5344CB8AC3E}">
        <p14:creationId xmlns:p14="http://schemas.microsoft.com/office/powerpoint/2010/main" val="1180185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3298">
                                            <p:txEl>
                                              <p:pRg st="0" end="0"/>
                                            </p:txEl>
                                          </p:spTgt>
                                        </p:tgtEl>
                                        <p:attrNameLst>
                                          <p:attrName>style.visibility</p:attrName>
                                        </p:attrNameLst>
                                      </p:cBhvr>
                                      <p:to>
                                        <p:strVal val="visible"/>
                                      </p:to>
                                    </p:set>
                                    <p:anim calcmode="lin" valueType="num">
                                      <p:cBhvr additive="base">
                                        <p:cTn id="7" dur="500" fill="hold"/>
                                        <p:tgtEl>
                                          <p:spTgt spid="1832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83298">
                                            <p:txEl>
                                              <p:pRg st="1" end="1"/>
                                            </p:txEl>
                                          </p:spTgt>
                                        </p:tgtEl>
                                        <p:attrNameLst>
                                          <p:attrName>style.visibility</p:attrName>
                                        </p:attrNameLst>
                                      </p:cBhvr>
                                      <p:to>
                                        <p:strVal val="visible"/>
                                      </p:to>
                                    </p:set>
                                    <p:anim calcmode="lin" valueType="num">
                                      <p:cBhvr additive="base">
                                        <p:cTn id="13" dur="500" fill="hold"/>
                                        <p:tgtEl>
                                          <p:spTgt spid="1832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329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83298">
                                            <p:txEl>
                                              <p:pRg st="2" end="2"/>
                                            </p:txEl>
                                          </p:spTgt>
                                        </p:tgtEl>
                                        <p:attrNameLst>
                                          <p:attrName>style.visibility</p:attrName>
                                        </p:attrNameLst>
                                      </p:cBhvr>
                                      <p:to>
                                        <p:strVal val="visible"/>
                                      </p:to>
                                    </p:set>
                                    <p:anim calcmode="lin" valueType="num">
                                      <p:cBhvr additive="base">
                                        <p:cTn id="19" dur="500" fill="hold"/>
                                        <p:tgtEl>
                                          <p:spTgt spid="18329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329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83298">
                                            <p:txEl>
                                              <p:pRg st="3" end="3"/>
                                            </p:txEl>
                                          </p:spTgt>
                                        </p:tgtEl>
                                        <p:attrNameLst>
                                          <p:attrName>style.visibility</p:attrName>
                                        </p:attrNameLst>
                                      </p:cBhvr>
                                      <p:to>
                                        <p:strVal val="visible"/>
                                      </p:to>
                                    </p:set>
                                    <p:anim calcmode="lin" valueType="num">
                                      <p:cBhvr additive="base">
                                        <p:cTn id="25" dur="500" fill="hold"/>
                                        <p:tgtEl>
                                          <p:spTgt spid="18329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329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83298">
                                            <p:txEl>
                                              <p:pRg st="4" end="4"/>
                                            </p:txEl>
                                          </p:spTgt>
                                        </p:tgtEl>
                                        <p:attrNameLst>
                                          <p:attrName>style.visibility</p:attrName>
                                        </p:attrNameLst>
                                      </p:cBhvr>
                                      <p:to>
                                        <p:strVal val="visible"/>
                                      </p:to>
                                    </p:set>
                                    <p:anim calcmode="lin" valueType="num">
                                      <p:cBhvr additive="base">
                                        <p:cTn id="31" dur="500" fill="hold"/>
                                        <p:tgtEl>
                                          <p:spTgt spid="18329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3298">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83298">
                                            <p:txEl>
                                              <p:pRg st="5" end="5"/>
                                            </p:txEl>
                                          </p:spTgt>
                                        </p:tgtEl>
                                        <p:attrNameLst>
                                          <p:attrName>style.visibility</p:attrName>
                                        </p:attrNameLst>
                                      </p:cBhvr>
                                      <p:to>
                                        <p:strVal val="visible"/>
                                      </p:to>
                                    </p:set>
                                    <p:anim calcmode="lin" valueType="num">
                                      <p:cBhvr additive="base">
                                        <p:cTn id="37" dur="500" fill="hold"/>
                                        <p:tgtEl>
                                          <p:spTgt spid="18329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3298">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107504" y="44624"/>
            <a:ext cx="8915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2800" b="1" dirty="0">
                <a:solidFill>
                  <a:srgbClr val="872320"/>
                </a:solidFill>
                <a:latin typeface="Calibri,Bold"/>
              </a:rPr>
              <a:t>Group System Tools </a:t>
            </a:r>
          </a:p>
        </p:txBody>
      </p:sp>
      <p:pic>
        <p:nvPicPr>
          <p:cNvPr id="1853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548680"/>
            <a:ext cx="6192688" cy="5557391"/>
          </a:xfrm>
          <a:prstGeom prst="rect">
            <a:avLst/>
          </a:prstGeom>
          <a:noFill/>
          <a:extLst>
            <a:ext uri="{909E8E84-426E-40DD-AFC4-6F175D3DCCD1}">
              <a14:hiddenFill xmlns:a14="http://schemas.microsoft.com/office/drawing/2010/main">
                <a:solidFill>
                  <a:srgbClr val="FFFFFF"/>
                </a:solidFill>
              </a14:hiddenFill>
            </a:ext>
          </a:extLst>
        </p:spPr>
      </p:pic>
      <p:sp>
        <p:nvSpPr>
          <p:cNvPr id="185355" name="Text Box 11"/>
          <p:cNvSpPr txBox="1">
            <a:spLocks noChangeArrowheads="1"/>
          </p:cNvSpPr>
          <p:nvPr/>
        </p:nvSpPr>
        <p:spPr bwMode="auto">
          <a:xfrm>
            <a:off x="107504" y="5661248"/>
            <a:ext cx="36004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r-TR" sz="1000" dirty="0">
                <a:solidFill>
                  <a:schemeClr val="tx1"/>
                </a:solidFill>
                <a:effectLst/>
              </a:rPr>
              <a:t>Source: </a:t>
            </a:r>
            <a:r>
              <a:rPr lang="en-US" altLang="tr-TR" sz="1000" b="0" dirty="0">
                <a:solidFill>
                  <a:schemeClr val="tx1"/>
                </a:solidFill>
                <a:effectLst/>
              </a:rPr>
              <a:t>From </a:t>
            </a:r>
            <a:r>
              <a:rPr lang="en-US" altLang="tr-TR" sz="1000" b="0" dirty="0" err="1">
                <a:solidFill>
                  <a:schemeClr val="tx1"/>
                </a:solidFill>
                <a:effectLst/>
              </a:rPr>
              <a:t>Nunamaker</a:t>
            </a:r>
            <a:r>
              <a:rPr lang="en-US" altLang="tr-TR" sz="1000" b="0" dirty="0">
                <a:solidFill>
                  <a:schemeClr val="tx1"/>
                </a:solidFill>
                <a:effectLst/>
              </a:rPr>
              <a:t> et al., “Electronic Meeting Systems to Support Group Work,” Communication of the ACM, July 1991. Reprinted with permission.</a:t>
            </a:r>
            <a:endParaRPr lang="en-US" altLang="tr-TR" sz="1000" dirty="0">
              <a:solidFill>
                <a:schemeClr val="tx1"/>
              </a:solidFill>
              <a:effectLst/>
            </a:endParaRPr>
          </a:p>
        </p:txBody>
      </p:sp>
    </p:spTree>
    <p:extLst>
      <p:ext uri="{BB962C8B-B14F-4D97-AF65-F5344CB8AC3E}">
        <p14:creationId xmlns:p14="http://schemas.microsoft.com/office/powerpoint/2010/main" val="124641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251520" y="1054968"/>
            <a:ext cx="8305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085850" indent="-228600">
              <a:spcBef>
                <a:spcPct val="0"/>
              </a:spcBef>
              <a:defRPr sz="2400">
                <a:solidFill>
                  <a:schemeClr val="tx1"/>
                </a:solidFill>
                <a:latin typeface="Times New Roman" panose="02020603050405020304" pitchFamily="18" charset="0"/>
              </a:defRPr>
            </a:lvl3pPr>
            <a:lvl4pPr marL="1428750" indent="-228600">
              <a:spcBef>
                <a:spcPct val="0"/>
              </a:spcBef>
              <a:defRPr sz="2400">
                <a:solidFill>
                  <a:schemeClr val="tx1"/>
                </a:solidFill>
                <a:latin typeface="Times New Roman" panose="02020603050405020304" pitchFamily="18" charset="0"/>
              </a:defRPr>
            </a:lvl4pPr>
            <a:lvl5pPr marL="1771650" indent="-228600">
              <a:spcBef>
                <a:spcPct val="0"/>
              </a:spcBef>
              <a:defRPr sz="2400">
                <a:solidFill>
                  <a:schemeClr val="tx1"/>
                </a:solidFill>
                <a:latin typeface="Times New Roman" panose="02020603050405020304" pitchFamily="18" charset="0"/>
              </a:defRPr>
            </a:lvl5pPr>
            <a:lvl6pPr marL="2228850" indent="-228600" fontAlgn="base">
              <a:spcBef>
                <a:spcPct val="0"/>
              </a:spcBef>
              <a:spcAft>
                <a:spcPct val="0"/>
              </a:spcAft>
              <a:defRPr sz="2400">
                <a:solidFill>
                  <a:schemeClr val="tx1"/>
                </a:solidFill>
                <a:latin typeface="Times New Roman" panose="02020603050405020304" pitchFamily="18" charset="0"/>
              </a:defRPr>
            </a:lvl6pPr>
            <a:lvl7pPr marL="2686050" indent="-228600" fontAlgn="base">
              <a:spcBef>
                <a:spcPct val="0"/>
              </a:spcBef>
              <a:spcAft>
                <a:spcPct val="0"/>
              </a:spcAft>
              <a:defRPr sz="2400">
                <a:solidFill>
                  <a:schemeClr val="tx1"/>
                </a:solidFill>
                <a:latin typeface="Times New Roman" panose="02020603050405020304" pitchFamily="18" charset="0"/>
              </a:defRPr>
            </a:lvl7pPr>
            <a:lvl8pPr marL="3143250" indent="-228600" fontAlgn="base">
              <a:spcBef>
                <a:spcPct val="0"/>
              </a:spcBef>
              <a:spcAft>
                <a:spcPct val="0"/>
              </a:spcAft>
              <a:defRPr sz="2400">
                <a:solidFill>
                  <a:schemeClr val="tx1"/>
                </a:solidFill>
                <a:latin typeface="Times New Roman" panose="02020603050405020304" pitchFamily="18" charset="0"/>
              </a:defRPr>
            </a:lvl8pPr>
            <a:lvl9pPr marL="3600450" indent="-228600" fontAlgn="base">
              <a:spcBef>
                <a:spcPct val="0"/>
              </a:spcBef>
              <a:spcAft>
                <a:spcPct val="0"/>
              </a:spcAft>
              <a:defRPr sz="2400">
                <a:solidFill>
                  <a:schemeClr val="tx1"/>
                </a:solidFill>
                <a:latin typeface="Times New Roman" panose="02020603050405020304" pitchFamily="18" charset="0"/>
              </a:defRPr>
            </a:lvl9pPr>
          </a:lstStyle>
          <a:p>
            <a:pPr eaLnBrk="1" hangingPunct="1">
              <a:lnSpc>
                <a:spcPct val="110000"/>
              </a:lnSpc>
              <a:spcBef>
                <a:spcPct val="20000"/>
              </a:spcBef>
              <a:buFontTx/>
              <a:buChar char="•"/>
            </a:pPr>
            <a:r>
              <a:rPr lang="en-US" altLang="tr-TR" sz="2000" b="1" dirty="0">
                <a:effectLst/>
                <a:latin typeface="+mj-lt"/>
              </a:rPr>
              <a:t>Traditional decision-making</a:t>
            </a:r>
            <a:r>
              <a:rPr lang="en-US" altLang="tr-TR" sz="2000" b="1" dirty="0">
                <a:solidFill>
                  <a:srgbClr val="000000"/>
                </a:solidFill>
                <a:effectLst/>
                <a:latin typeface="+mj-lt"/>
              </a:rPr>
              <a:t> meetings support an optimal size of three to five attendees. GDSS allows a greater number of attendees.</a:t>
            </a:r>
          </a:p>
          <a:p>
            <a:pPr eaLnBrk="1" hangingPunct="1">
              <a:lnSpc>
                <a:spcPct val="110000"/>
              </a:lnSpc>
              <a:spcBef>
                <a:spcPct val="20000"/>
              </a:spcBef>
              <a:buFontTx/>
              <a:buChar char="•"/>
            </a:pPr>
            <a:r>
              <a:rPr lang="en-US" altLang="tr-TR" sz="2000" b="1" dirty="0" smtClean="0">
                <a:solidFill>
                  <a:srgbClr val="000000"/>
                </a:solidFill>
                <a:effectLst/>
                <a:latin typeface="+mj-lt"/>
              </a:rPr>
              <a:t>Enable </a:t>
            </a:r>
            <a:r>
              <a:rPr lang="en-US" altLang="tr-TR" sz="2000" b="1" dirty="0">
                <a:solidFill>
                  <a:srgbClr val="000000"/>
                </a:solidFill>
                <a:effectLst/>
                <a:latin typeface="+mj-lt"/>
              </a:rPr>
              <a:t>collaborative atmosphere by guaranteeing contributor’s anonymity. </a:t>
            </a:r>
          </a:p>
          <a:p>
            <a:pPr eaLnBrk="1" hangingPunct="1">
              <a:lnSpc>
                <a:spcPct val="110000"/>
              </a:lnSpc>
              <a:spcBef>
                <a:spcPct val="20000"/>
              </a:spcBef>
              <a:buFontTx/>
              <a:buChar char="•"/>
            </a:pPr>
            <a:r>
              <a:rPr lang="en-US" altLang="tr-TR" sz="2000" b="1" dirty="0" smtClean="0">
                <a:solidFill>
                  <a:srgbClr val="000000"/>
                </a:solidFill>
                <a:effectLst/>
                <a:latin typeface="+mj-lt"/>
              </a:rPr>
              <a:t>Enable non</a:t>
            </a:r>
            <a:r>
              <a:rPr lang="tr-TR" altLang="tr-TR" sz="2000" b="1" dirty="0" smtClean="0">
                <a:solidFill>
                  <a:srgbClr val="000000"/>
                </a:solidFill>
                <a:effectLst/>
                <a:latin typeface="+mj-lt"/>
              </a:rPr>
              <a:t>-</a:t>
            </a:r>
            <a:r>
              <a:rPr lang="en-US" altLang="tr-TR" sz="2000" b="1" dirty="0" smtClean="0">
                <a:solidFill>
                  <a:srgbClr val="000000"/>
                </a:solidFill>
                <a:effectLst/>
                <a:latin typeface="+mj-lt"/>
              </a:rPr>
              <a:t>attendees </a:t>
            </a:r>
            <a:r>
              <a:rPr lang="en-US" altLang="tr-TR" sz="2000" b="1" dirty="0">
                <a:solidFill>
                  <a:srgbClr val="000000"/>
                </a:solidFill>
                <a:effectLst/>
                <a:latin typeface="+mj-lt"/>
              </a:rPr>
              <a:t>to locate organized information after the meeting. </a:t>
            </a:r>
            <a:endParaRPr lang="tr-TR" altLang="tr-TR" sz="2000" b="1" dirty="0" smtClean="0">
              <a:solidFill>
                <a:srgbClr val="000000"/>
              </a:solidFill>
              <a:effectLst/>
              <a:latin typeface="+mj-lt"/>
            </a:endParaRPr>
          </a:p>
          <a:p>
            <a:pPr eaLnBrk="1" hangingPunct="1">
              <a:lnSpc>
                <a:spcPct val="125000"/>
              </a:lnSpc>
              <a:spcBef>
                <a:spcPct val="20000"/>
              </a:spcBef>
              <a:buFontTx/>
              <a:buChar char="•"/>
            </a:pPr>
            <a:r>
              <a:rPr lang="en-US" altLang="tr-TR" sz="2000" b="1" dirty="0">
                <a:solidFill>
                  <a:srgbClr val="000000"/>
                </a:solidFill>
                <a:latin typeface="+mj-lt"/>
              </a:rPr>
              <a:t>Can increase the number of ideas generated and the quality of decisions while producing the desired results in fewer meetings </a:t>
            </a:r>
          </a:p>
          <a:p>
            <a:pPr eaLnBrk="1" hangingPunct="1">
              <a:lnSpc>
                <a:spcPct val="125000"/>
              </a:lnSpc>
              <a:spcBef>
                <a:spcPct val="20000"/>
              </a:spcBef>
              <a:buFontTx/>
              <a:buChar char="•"/>
            </a:pPr>
            <a:r>
              <a:rPr lang="en-US" altLang="tr-TR" sz="2000" b="1" dirty="0" smtClean="0">
                <a:solidFill>
                  <a:srgbClr val="000000"/>
                </a:solidFill>
                <a:latin typeface="+mj-lt"/>
              </a:rPr>
              <a:t>Can </a:t>
            </a:r>
            <a:r>
              <a:rPr lang="en-US" altLang="tr-TR" sz="2000" b="1" dirty="0">
                <a:solidFill>
                  <a:srgbClr val="000000"/>
                </a:solidFill>
                <a:latin typeface="+mj-lt"/>
              </a:rPr>
              <a:t>lead to more participative and democratic decision making </a:t>
            </a:r>
          </a:p>
          <a:p>
            <a:pPr eaLnBrk="1" hangingPunct="1">
              <a:lnSpc>
                <a:spcPct val="110000"/>
              </a:lnSpc>
              <a:spcBef>
                <a:spcPct val="20000"/>
              </a:spcBef>
              <a:buFontTx/>
              <a:buChar char="•"/>
            </a:pPr>
            <a:endParaRPr lang="en-US" altLang="tr-TR" sz="2000" b="1" dirty="0">
              <a:solidFill>
                <a:srgbClr val="000000"/>
              </a:solidFill>
              <a:effectLst/>
              <a:latin typeface="+mj-lt"/>
            </a:endParaRPr>
          </a:p>
        </p:txBody>
      </p:sp>
      <p:sp>
        <p:nvSpPr>
          <p:cNvPr id="201731" name="Text Box 3"/>
          <p:cNvSpPr txBox="1">
            <a:spLocks noChangeArrowheads="1"/>
          </p:cNvSpPr>
          <p:nvPr/>
        </p:nvSpPr>
        <p:spPr bwMode="auto">
          <a:xfrm>
            <a:off x="179512" y="188640"/>
            <a:ext cx="845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tr-TR" sz="2800" b="1" dirty="0">
                <a:solidFill>
                  <a:srgbClr val="872320"/>
                </a:solidFill>
                <a:latin typeface="Calibri,Bold"/>
              </a:rPr>
              <a:t>Business Value of GDSS </a:t>
            </a:r>
          </a:p>
        </p:txBody>
      </p:sp>
    </p:spTree>
    <p:extLst>
      <p:ext uri="{BB962C8B-B14F-4D97-AF65-F5344CB8AC3E}">
        <p14:creationId xmlns:p14="http://schemas.microsoft.com/office/powerpoint/2010/main" val="1395261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01730">
                                            <p:txEl>
                                              <p:pRg st="0" end="0"/>
                                            </p:txEl>
                                          </p:spTgt>
                                        </p:tgtEl>
                                        <p:attrNameLst>
                                          <p:attrName>style.visibility</p:attrName>
                                        </p:attrNameLst>
                                      </p:cBhvr>
                                      <p:to>
                                        <p:strVal val="visible"/>
                                      </p:to>
                                    </p:set>
                                    <p:anim calcmode="lin" valueType="num">
                                      <p:cBhvr additive="base">
                                        <p:cTn id="7" dur="500" fill="hold"/>
                                        <p:tgtEl>
                                          <p:spTgt spid="201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01730">
                                            <p:txEl>
                                              <p:pRg st="1" end="1"/>
                                            </p:txEl>
                                          </p:spTgt>
                                        </p:tgtEl>
                                        <p:attrNameLst>
                                          <p:attrName>style.visibility</p:attrName>
                                        </p:attrNameLst>
                                      </p:cBhvr>
                                      <p:to>
                                        <p:strVal val="visible"/>
                                      </p:to>
                                    </p:set>
                                    <p:anim calcmode="lin" valueType="num">
                                      <p:cBhvr additive="base">
                                        <p:cTn id="13" dur="500" fill="hold"/>
                                        <p:tgtEl>
                                          <p:spTgt spid="2017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1730">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01730">
                                            <p:txEl>
                                              <p:pRg st="2" end="2"/>
                                            </p:txEl>
                                          </p:spTgt>
                                        </p:tgtEl>
                                        <p:attrNameLst>
                                          <p:attrName>style.visibility</p:attrName>
                                        </p:attrNameLst>
                                      </p:cBhvr>
                                      <p:to>
                                        <p:strVal val="visible"/>
                                      </p:to>
                                    </p:set>
                                    <p:anim calcmode="lin" valueType="num">
                                      <p:cBhvr additive="base">
                                        <p:cTn id="19" dur="500" fill="hold"/>
                                        <p:tgtEl>
                                          <p:spTgt spid="2017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173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01730">
                                            <p:txEl>
                                              <p:pRg st="3" end="3"/>
                                            </p:txEl>
                                          </p:spTgt>
                                        </p:tgtEl>
                                        <p:attrNameLst>
                                          <p:attrName>style.visibility</p:attrName>
                                        </p:attrNameLst>
                                      </p:cBhvr>
                                      <p:to>
                                        <p:strVal val="visible"/>
                                      </p:to>
                                    </p:set>
                                    <p:anim calcmode="lin" valueType="num">
                                      <p:cBhvr additive="base">
                                        <p:cTn id="25" dur="500" fill="hold"/>
                                        <p:tgtEl>
                                          <p:spTgt spid="2017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173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01730">
                                            <p:txEl>
                                              <p:pRg st="4" end="4"/>
                                            </p:txEl>
                                          </p:spTgt>
                                        </p:tgtEl>
                                        <p:attrNameLst>
                                          <p:attrName>style.visibility</p:attrName>
                                        </p:attrNameLst>
                                      </p:cBhvr>
                                      <p:to>
                                        <p:strVal val="visible"/>
                                      </p:to>
                                    </p:set>
                                    <p:anim calcmode="lin" valueType="num">
                                      <p:cBhvr additive="base">
                                        <p:cTn id="31" dur="500" fill="hold"/>
                                        <p:tgtEl>
                                          <p:spTgt spid="20173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1730">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3"/>
            <a:ext cx="7764462" cy="504056"/>
          </a:xfrm>
        </p:spPr>
        <p:txBody>
          <a:bodyPr/>
          <a:lstStyle/>
          <a:p>
            <a:pPr eaLnBrk="1" hangingPunct="1">
              <a:defRPr/>
            </a:pPr>
            <a:r>
              <a:rPr lang="en-US" sz="2800" b="1" dirty="0">
                <a:solidFill>
                  <a:srgbClr val="872320"/>
                </a:solidFill>
                <a:latin typeface="Calibri,Bold"/>
                <a:ea typeface="+mn-ea"/>
                <a:cs typeface="Arial" pitchFamily="34" charset="0"/>
              </a:rPr>
              <a:t>Automated Decision-Making Framework </a:t>
            </a:r>
          </a:p>
        </p:txBody>
      </p:sp>
      <p:pic>
        <p:nvPicPr>
          <p:cNvPr id="286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21990"/>
            <a:ext cx="79629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552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562074"/>
          </a:xfrm>
        </p:spPr>
        <p:txBody>
          <a:bodyPr/>
          <a:lstStyle/>
          <a:p>
            <a:pPr algn="l" eaLnBrk="1" hangingPunct="1">
              <a:defRPr/>
            </a:pPr>
            <a:r>
              <a:rPr lang="en-US" sz="2800" b="1" dirty="0">
                <a:solidFill>
                  <a:srgbClr val="872320"/>
                </a:solidFill>
                <a:latin typeface="Calibri,Bold"/>
                <a:ea typeface="+mn-ea"/>
                <a:cs typeface="Arial" pitchFamily="34" charset="0"/>
              </a:rPr>
              <a:t>How Decisions Are Supported</a:t>
            </a:r>
          </a:p>
        </p:txBody>
      </p:sp>
      <p:pic>
        <p:nvPicPr>
          <p:cNvPr id="378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08719"/>
            <a:ext cx="7344816" cy="514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9970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6"/>
          <p:cNvPicPr>
            <a:picLocks noChangeAspect="1" noChangeArrowheads="1"/>
          </p:cNvPicPr>
          <p:nvPr/>
        </p:nvPicPr>
        <p:blipFill>
          <a:blip r:embed="rId2" cstate="print"/>
          <a:srcRect/>
          <a:stretch>
            <a:fillRect/>
          </a:stretch>
        </p:blipFill>
        <p:spPr bwMode="auto">
          <a:xfrm>
            <a:off x="755576" y="548680"/>
            <a:ext cx="7488237" cy="4494213"/>
          </a:xfrm>
          <a:prstGeom prst="rect">
            <a:avLst/>
          </a:prstGeom>
          <a:noFill/>
          <a:ln w="9525">
            <a:noFill/>
            <a:miter lim="800000"/>
            <a:headEnd/>
            <a:tailEnd/>
          </a:ln>
        </p:spPr>
      </p:pic>
    </p:spTree>
    <p:extLst>
      <p:ext uri="{BB962C8B-B14F-4D97-AF65-F5344CB8AC3E}">
        <p14:creationId xmlns:p14="http://schemas.microsoft.com/office/powerpoint/2010/main" val="719891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ChangeArrowheads="1"/>
          </p:cNvSpPr>
          <p:nvPr/>
        </p:nvSpPr>
        <p:spPr bwMode="auto">
          <a:xfrm>
            <a:off x="304800" y="1340768"/>
            <a:ext cx="838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33400" indent="-5334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14450" indent="-457200">
              <a:spcBef>
                <a:spcPct val="0"/>
              </a:spcBef>
              <a:defRPr sz="2400">
                <a:solidFill>
                  <a:schemeClr val="tx1"/>
                </a:solidFill>
                <a:latin typeface="Times New Roman" panose="02020603050405020304" pitchFamily="18" charset="0"/>
              </a:defRPr>
            </a:lvl3pPr>
            <a:lvl4pPr marL="1657350" indent="-457200">
              <a:spcBef>
                <a:spcPct val="0"/>
              </a:spcBef>
              <a:defRPr sz="2400">
                <a:solidFill>
                  <a:schemeClr val="tx1"/>
                </a:solidFill>
                <a:latin typeface="Times New Roman" panose="02020603050405020304" pitchFamily="18" charset="0"/>
              </a:defRPr>
            </a:lvl4pPr>
            <a:lvl5pPr marL="2000250" indent="-457200">
              <a:spcBef>
                <a:spcPct val="0"/>
              </a:spcBef>
              <a:defRPr sz="2400">
                <a:solidFill>
                  <a:schemeClr val="tx1"/>
                </a:solidFill>
                <a:latin typeface="Times New Roman" panose="02020603050405020304" pitchFamily="18" charset="0"/>
              </a:defRPr>
            </a:lvl5pPr>
            <a:lvl6pPr marL="2457450" indent="-457200" fontAlgn="base">
              <a:spcBef>
                <a:spcPct val="0"/>
              </a:spcBef>
              <a:spcAft>
                <a:spcPct val="0"/>
              </a:spcAft>
              <a:defRPr sz="2400">
                <a:solidFill>
                  <a:schemeClr val="tx1"/>
                </a:solidFill>
                <a:latin typeface="Times New Roman" panose="02020603050405020304" pitchFamily="18" charset="0"/>
              </a:defRPr>
            </a:lvl6pPr>
            <a:lvl7pPr marL="2914650" indent="-457200" fontAlgn="base">
              <a:spcBef>
                <a:spcPct val="0"/>
              </a:spcBef>
              <a:spcAft>
                <a:spcPct val="0"/>
              </a:spcAft>
              <a:defRPr sz="2400">
                <a:solidFill>
                  <a:schemeClr val="tx1"/>
                </a:solidFill>
                <a:latin typeface="Times New Roman" panose="02020603050405020304" pitchFamily="18" charset="0"/>
              </a:defRPr>
            </a:lvl7pPr>
            <a:lvl8pPr marL="3371850" indent="-457200" fontAlgn="base">
              <a:spcBef>
                <a:spcPct val="0"/>
              </a:spcBef>
              <a:spcAft>
                <a:spcPct val="0"/>
              </a:spcAft>
              <a:defRPr sz="2400">
                <a:solidFill>
                  <a:schemeClr val="tx1"/>
                </a:solidFill>
                <a:latin typeface="Times New Roman" panose="02020603050405020304" pitchFamily="18" charset="0"/>
              </a:defRPr>
            </a:lvl8pPr>
            <a:lvl9pPr marL="3829050" indent="-457200" fontAlgn="base">
              <a:spcBef>
                <a:spcPct val="0"/>
              </a:spcBef>
              <a:spcAft>
                <a:spcPct val="0"/>
              </a:spcAft>
              <a:defRPr sz="2400">
                <a:solidFill>
                  <a:schemeClr val="tx1"/>
                </a:solidFill>
                <a:latin typeface="Times New Roman" panose="02020603050405020304" pitchFamily="18" charset="0"/>
              </a:defRPr>
            </a:lvl9pPr>
          </a:lstStyle>
          <a:p>
            <a:pPr eaLnBrk="1" hangingPunct="1">
              <a:lnSpc>
                <a:spcPct val="115000"/>
              </a:lnSpc>
              <a:spcBef>
                <a:spcPct val="20000"/>
              </a:spcBef>
            </a:pPr>
            <a:r>
              <a:rPr lang="en-US" altLang="tr-TR" b="1" dirty="0">
                <a:solidFill>
                  <a:srgbClr val="000000"/>
                </a:solidFill>
                <a:effectLst/>
                <a:latin typeface="+mj-lt"/>
              </a:rPr>
              <a:t>Business intelligence enables firms to:</a:t>
            </a:r>
          </a:p>
        </p:txBody>
      </p:sp>
      <p:sp>
        <p:nvSpPr>
          <p:cNvPr id="125960" name="Text Box 8"/>
          <p:cNvSpPr txBox="1">
            <a:spLocks noChangeArrowheads="1"/>
          </p:cNvSpPr>
          <p:nvPr/>
        </p:nvSpPr>
        <p:spPr bwMode="auto">
          <a:xfrm>
            <a:off x="-29090" y="260648"/>
            <a:ext cx="841751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tr-TR" sz="3000" b="1" dirty="0" smtClean="0">
                <a:solidFill>
                  <a:srgbClr val="872320"/>
                </a:solidFill>
                <a:latin typeface="Calibri,Bold"/>
              </a:rPr>
              <a:t>Business intelligence and decision support </a:t>
            </a:r>
            <a:endParaRPr lang="en-US" altLang="tr-TR" sz="3000" b="1" dirty="0">
              <a:solidFill>
                <a:srgbClr val="872320"/>
              </a:solidFill>
              <a:latin typeface="Calibri,Bold"/>
            </a:endParaRPr>
          </a:p>
        </p:txBody>
      </p:sp>
      <p:sp>
        <p:nvSpPr>
          <p:cNvPr id="125962" name="Rectangle 10"/>
          <p:cNvSpPr>
            <a:spLocks noChangeArrowheads="1"/>
          </p:cNvSpPr>
          <p:nvPr/>
        </p:nvSpPr>
        <p:spPr bwMode="auto">
          <a:xfrm>
            <a:off x="346075" y="2102768"/>
            <a:ext cx="8458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33400" indent="-5334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14450" indent="-457200">
              <a:spcBef>
                <a:spcPct val="0"/>
              </a:spcBef>
              <a:defRPr sz="2400">
                <a:solidFill>
                  <a:schemeClr val="tx1"/>
                </a:solidFill>
                <a:latin typeface="Times New Roman" panose="02020603050405020304" pitchFamily="18" charset="0"/>
              </a:defRPr>
            </a:lvl3pPr>
            <a:lvl4pPr marL="1657350" indent="-457200">
              <a:spcBef>
                <a:spcPct val="0"/>
              </a:spcBef>
              <a:defRPr sz="2400">
                <a:solidFill>
                  <a:schemeClr val="tx1"/>
                </a:solidFill>
                <a:latin typeface="Times New Roman" panose="02020603050405020304" pitchFamily="18" charset="0"/>
              </a:defRPr>
            </a:lvl4pPr>
            <a:lvl5pPr marL="2000250" indent="-457200">
              <a:spcBef>
                <a:spcPct val="0"/>
              </a:spcBef>
              <a:defRPr sz="2400">
                <a:solidFill>
                  <a:schemeClr val="tx1"/>
                </a:solidFill>
                <a:latin typeface="Times New Roman" panose="02020603050405020304" pitchFamily="18" charset="0"/>
              </a:defRPr>
            </a:lvl5pPr>
            <a:lvl6pPr marL="2457450" indent="-457200" fontAlgn="base">
              <a:spcBef>
                <a:spcPct val="0"/>
              </a:spcBef>
              <a:spcAft>
                <a:spcPct val="0"/>
              </a:spcAft>
              <a:defRPr sz="2400">
                <a:solidFill>
                  <a:schemeClr val="tx1"/>
                </a:solidFill>
                <a:latin typeface="Times New Roman" panose="02020603050405020304" pitchFamily="18" charset="0"/>
              </a:defRPr>
            </a:lvl6pPr>
            <a:lvl7pPr marL="2914650" indent="-457200" fontAlgn="base">
              <a:spcBef>
                <a:spcPct val="0"/>
              </a:spcBef>
              <a:spcAft>
                <a:spcPct val="0"/>
              </a:spcAft>
              <a:defRPr sz="2400">
                <a:solidFill>
                  <a:schemeClr val="tx1"/>
                </a:solidFill>
                <a:latin typeface="Times New Roman" panose="02020603050405020304" pitchFamily="18" charset="0"/>
              </a:defRPr>
            </a:lvl7pPr>
            <a:lvl8pPr marL="3371850" indent="-457200" fontAlgn="base">
              <a:spcBef>
                <a:spcPct val="0"/>
              </a:spcBef>
              <a:spcAft>
                <a:spcPct val="0"/>
              </a:spcAft>
              <a:defRPr sz="2400">
                <a:solidFill>
                  <a:schemeClr val="tx1"/>
                </a:solidFill>
                <a:latin typeface="Times New Roman" panose="02020603050405020304" pitchFamily="18" charset="0"/>
              </a:defRPr>
            </a:lvl8pPr>
            <a:lvl9pPr marL="3829050" indent="-457200" fontAlgn="base">
              <a:spcBef>
                <a:spcPct val="0"/>
              </a:spcBef>
              <a:spcAft>
                <a:spcPct val="0"/>
              </a:spcAft>
              <a:defRPr sz="2400">
                <a:solidFill>
                  <a:schemeClr val="tx1"/>
                </a:solidFill>
                <a:latin typeface="Times New Roman" panose="02020603050405020304" pitchFamily="18" charset="0"/>
              </a:defRPr>
            </a:lvl9pPr>
          </a:lstStyle>
          <a:p>
            <a:pPr eaLnBrk="1" hangingPunct="1">
              <a:lnSpc>
                <a:spcPct val="115000"/>
              </a:lnSpc>
              <a:spcBef>
                <a:spcPct val="20000"/>
              </a:spcBef>
              <a:buFont typeface="Wingdings" panose="05000000000000000000" pitchFamily="2" charset="2"/>
              <a:buChar char="Ø"/>
            </a:pPr>
            <a:r>
              <a:rPr lang="en-US" altLang="tr-TR" b="1" dirty="0">
                <a:solidFill>
                  <a:srgbClr val="000000"/>
                </a:solidFill>
                <a:effectLst/>
                <a:latin typeface="+mj-lt"/>
              </a:rPr>
              <a:t>Amass information </a:t>
            </a:r>
          </a:p>
          <a:p>
            <a:pPr eaLnBrk="1" hangingPunct="1">
              <a:lnSpc>
                <a:spcPct val="115000"/>
              </a:lnSpc>
              <a:spcBef>
                <a:spcPct val="20000"/>
              </a:spcBef>
              <a:buFont typeface="Wingdings" panose="05000000000000000000" pitchFamily="2" charset="2"/>
              <a:buChar char="Ø"/>
            </a:pPr>
            <a:endParaRPr lang="en-US" altLang="tr-TR" b="1" dirty="0">
              <a:solidFill>
                <a:srgbClr val="000000"/>
              </a:solidFill>
              <a:effectLst/>
              <a:latin typeface="+mj-lt"/>
            </a:endParaRPr>
          </a:p>
          <a:p>
            <a:pPr eaLnBrk="1" hangingPunct="1">
              <a:lnSpc>
                <a:spcPct val="115000"/>
              </a:lnSpc>
              <a:spcBef>
                <a:spcPct val="20000"/>
              </a:spcBef>
              <a:buFont typeface="Wingdings" panose="05000000000000000000" pitchFamily="2" charset="2"/>
              <a:buChar char="Ø"/>
            </a:pPr>
            <a:r>
              <a:rPr lang="en-US" altLang="tr-TR" b="1" dirty="0">
                <a:solidFill>
                  <a:srgbClr val="000000"/>
                </a:solidFill>
                <a:effectLst/>
                <a:latin typeface="+mj-lt"/>
              </a:rPr>
              <a:t>Develop knowledge about operations</a:t>
            </a:r>
          </a:p>
          <a:p>
            <a:pPr eaLnBrk="1" hangingPunct="1">
              <a:lnSpc>
                <a:spcPct val="115000"/>
              </a:lnSpc>
              <a:spcBef>
                <a:spcPct val="20000"/>
              </a:spcBef>
              <a:buFont typeface="Wingdings" panose="05000000000000000000" pitchFamily="2" charset="2"/>
              <a:buChar char="Ø"/>
            </a:pPr>
            <a:endParaRPr lang="en-US" altLang="tr-TR" b="1" dirty="0">
              <a:solidFill>
                <a:srgbClr val="000000"/>
              </a:solidFill>
              <a:effectLst/>
              <a:latin typeface="+mj-lt"/>
            </a:endParaRPr>
          </a:p>
          <a:p>
            <a:pPr eaLnBrk="1" hangingPunct="1">
              <a:lnSpc>
                <a:spcPct val="115000"/>
              </a:lnSpc>
              <a:spcBef>
                <a:spcPct val="20000"/>
              </a:spcBef>
              <a:buFont typeface="Wingdings" panose="05000000000000000000" pitchFamily="2" charset="2"/>
              <a:buChar char="Ø"/>
            </a:pPr>
            <a:r>
              <a:rPr lang="en-US" altLang="tr-TR" b="1" dirty="0">
                <a:solidFill>
                  <a:srgbClr val="000000"/>
                </a:solidFill>
                <a:effectLst/>
                <a:latin typeface="+mj-lt"/>
              </a:rPr>
              <a:t>Change decision-making behavior to achieve profitability and other business goals </a:t>
            </a:r>
          </a:p>
        </p:txBody>
      </p:sp>
    </p:spTree>
    <p:extLst>
      <p:ext uri="{BB962C8B-B14F-4D97-AF65-F5344CB8AC3E}">
        <p14:creationId xmlns:p14="http://schemas.microsoft.com/office/powerpoint/2010/main" val="147752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additive="base">
                                        <p:cTn id="7" dur="500" fill="hold"/>
                                        <p:tgtEl>
                                          <p:spTgt spid="125955"/>
                                        </p:tgtEl>
                                        <p:attrNameLst>
                                          <p:attrName>ppt_x</p:attrName>
                                        </p:attrNameLst>
                                      </p:cBhvr>
                                      <p:tavLst>
                                        <p:tav tm="0">
                                          <p:val>
                                            <p:strVal val="#ppt_x"/>
                                          </p:val>
                                        </p:tav>
                                        <p:tav tm="100000">
                                          <p:val>
                                            <p:strVal val="#ppt_x"/>
                                          </p:val>
                                        </p:tav>
                                      </p:tavLst>
                                    </p:anim>
                                    <p:anim calcmode="lin" valueType="num">
                                      <p:cBhvr additive="base">
                                        <p:cTn id="8" dur="500" fill="hold"/>
                                        <p:tgtEl>
                                          <p:spTgt spid="12595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5962">
                                            <p:txEl>
                                              <p:pRg st="0" end="0"/>
                                            </p:txEl>
                                          </p:spTgt>
                                        </p:tgtEl>
                                        <p:attrNameLst>
                                          <p:attrName>style.visibility</p:attrName>
                                        </p:attrNameLst>
                                      </p:cBhvr>
                                      <p:to>
                                        <p:strVal val="visible"/>
                                      </p:to>
                                    </p:set>
                                    <p:anim calcmode="lin" valueType="num">
                                      <p:cBhvr additive="base">
                                        <p:cTn id="13" dur="500" fill="hold"/>
                                        <p:tgtEl>
                                          <p:spTgt spid="12596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6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25962">
                                            <p:txEl>
                                              <p:pRg st="2" end="2"/>
                                            </p:txEl>
                                          </p:spTgt>
                                        </p:tgtEl>
                                        <p:attrNameLst>
                                          <p:attrName>style.visibility</p:attrName>
                                        </p:attrNameLst>
                                      </p:cBhvr>
                                      <p:to>
                                        <p:strVal val="visible"/>
                                      </p:to>
                                    </p:set>
                                    <p:anim calcmode="lin" valueType="num">
                                      <p:cBhvr additive="base">
                                        <p:cTn id="19" dur="500" fill="hold"/>
                                        <p:tgtEl>
                                          <p:spTgt spid="1259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96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25962">
                                            <p:txEl>
                                              <p:pRg st="4" end="4"/>
                                            </p:txEl>
                                          </p:spTgt>
                                        </p:tgtEl>
                                        <p:attrNameLst>
                                          <p:attrName>style.visibility</p:attrName>
                                        </p:attrNameLst>
                                      </p:cBhvr>
                                      <p:to>
                                        <p:strVal val="visible"/>
                                      </p:to>
                                    </p:set>
                                    <p:anim calcmode="lin" valueType="num">
                                      <p:cBhvr additive="base">
                                        <p:cTn id="25" dur="500" fill="hold"/>
                                        <p:tgtEl>
                                          <p:spTgt spid="12596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5962">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6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Text Box 10"/>
          <p:cNvSpPr txBox="1">
            <a:spLocks noChangeArrowheads="1"/>
          </p:cNvSpPr>
          <p:nvPr/>
        </p:nvSpPr>
        <p:spPr bwMode="auto">
          <a:xfrm>
            <a:off x="179512" y="116632"/>
            <a:ext cx="89644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tr-TR" sz="3000" b="1" dirty="0" smtClean="0">
                <a:solidFill>
                  <a:srgbClr val="872320"/>
                </a:solidFill>
                <a:latin typeface="Calibri,Bold"/>
              </a:rPr>
              <a:t>Systems and Technologies To facilitate Business Intelligence </a:t>
            </a:r>
            <a:endParaRPr lang="en-US" altLang="tr-TR" sz="3000" b="1" dirty="0">
              <a:solidFill>
                <a:srgbClr val="872320"/>
              </a:solidFill>
              <a:latin typeface="Calibri,Bold"/>
            </a:endParaRPr>
          </a:p>
        </p:txBody>
      </p:sp>
      <p:pic>
        <p:nvPicPr>
          <p:cNvPr id="2" name="Picture 1"/>
          <p:cNvPicPr>
            <a:picLocks noChangeAspect="1"/>
          </p:cNvPicPr>
          <p:nvPr/>
        </p:nvPicPr>
        <p:blipFill>
          <a:blip r:embed="rId2"/>
          <a:stretch>
            <a:fillRect/>
          </a:stretch>
        </p:blipFill>
        <p:spPr>
          <a:xfrm>
            <a:off x="1290637" y="1340768"/>
            <a:ext cx="6562725" cy="5095875"/>
          </a:xfrm>
          <a:prstGeom prst="rect">
            <a:avLst/>
          </a:prstGeom>
        </p:spPr>
      </p:pic>
    </p:spTree>
    <p:extLst>
      <p:ext uri="{BB962C8B-B14F-4D97-AF65-F5344CB8AC3E}">
        <p14:creationId xmlns:p14="http://schemas.microsoft.com/office/powerpoint/2010/main" val="131756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pPr algn="l" fontAlgn="auto">
              <a:spcAft>
                <a:spcPts val="0"/>
              </a:spcAft>
              <a:defRPr/>
            </a:pPr>
            <a:r>
              <a:rPr lang="en-US" sz="3000" b="1" dirty="0">
                <a:solidFill>
                  <a:srgbClr val="872320"/>
                </a:solidFill>
                <a:latin typeface="Calibri,Bold"/>
                <a:ea typeface="+mn-ea"/>
                <a:cs typeface="Arial" pitchFamily="34" charset="0"/>
              </a:rPr>
              <a:t>Successful BI Implementation</a:t>
            </a:r>
          </a:p>
        </p:txBody>
      </p:sp>
      <p:sp>
        <p:nvSpPr>
          <p:cNvPr id="34819" name="Content Placeholder 2"/>
          <p:cNvSpPr>
            <a:spLocks noGrp="1"/>
          </p:cNvSpPr>
          <p:nvPr>
            <p:ph idx="1"/>
          </p:nvPr>
        </p:nvSpPr>
        <p:spPr>
          <a:xfrm>
            <a:off x="323528" y="1196752"/>
            <a:ext cx="8424936" cy="4525963"/>
          </a:xfrm>
        </p:spPr>
        <p:txBody>
          <a:bodyPr/>
          <a:lstStyle/>
          <a:p>
            <a:r>
              <a:rPr lang="en-US" altLang="tr-TR" sz="2400" b="1" dirty="0" smtClean="0"/>
              <a:t>Implementing and deploying a BI initiative is a lengthy, expensive, and risky endeavor!</a:t>
            </a:r>
          </a:p>
          <a:p>
            <a:r>
              <a:rPr lang="en-US" altLang="tr-TR" sz="2400" b="1" dirty="0" smtClean="0"/>
              <a:t>Success of a BI system is measured by its widespread usage for </a:t>
            </a:r>
            <a:r>
              <a:rPr lang="en-US" altLang="tr-TR" sz="2400" b="1" u="sng" dirty="0" smtClean="0">
                <a:solidFill>
                  <a:srgbClr val="FF0000"/>
                </a:solidFill>
              </a:rPr>
              <a:t>better decision making</a:t>
            </a:r>
          </a:p>
          <a:p>
            <a:r>
              <a:rPr lang="en-US" altLang="tr-TR" sz="2400" b="1" dirty="0" smtClean="0"/>
              <a:t>The typical BI user community includes </a:t>
            </a:r>
          </a:p>
          <a:p>
            <a:pPr lvl="1"/>
            <a:r>
              <a:rPr lang="en-US" altLang="tr-TR" sz="2000" b="1" dirty="0" smtClean="0"/>
              <a:t>Not just the top executives (as was for EIS)</a:t>
            </a:r>
          </a:p>
          <a:p>
            <a:pPr lvl="1"/>
            <a:r>
              <a:rPr lang="en-US" altLang="tr-TR" sz="2000" b="1" dirty="0" smtClean="0"/>
              <a:t>All levels of the management hierarchy </a:t>
            </a:r>
          </a:p>
          <a:p>
            <a:pPr lvl="2"/>
            <a:r>
              <a:rPr lang="en-US" altLang="tr-TR" sz="1800" b="1" dirty="0" smtClean="0"/>
              <a:t>Provide what is needed to whom he/she needs it </a:t>
            </a:r>
          </a:p>
          <a:p>
            <a:r>
              <a:rPr lang="en-US" altLang="tr-TR" sz="2400" b="1" dirty="0" smtClean="0"/>
              <a:t>A successful BI system </a:t>
            </a:r>
            <a:r>
              <a:rPr lang="tr-TR" altLang="tr-TR" sz="2400" b="1" dirty="0" smtClean="0"/>
              <a:t>can </a:t>
            </a:r>
            <a:r>
              <a:rPr lang="en-US" altLang="tr-TR" sz="2400" b="1" dirty="0" smtClean="0"/>
              <a:t>be of benefit to the enterprise as a whole…	</a:t>
            </a:r>
          </a:p>
        </p:txBody>
      </p:sp>
    </p:spTree>
    <p:extLst>
      <p:ext uri="{BB962C8B-B14F-4D97-AF65-F5344CB8AC3E}">
        <p14:creationId xmlns:p14="http://schemas.microsoft.com/office/powerpoint/2010/main" val="3775051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7010400" y="6248400"/>
            <a:ext cx="1905000" cy="457200"/>
          </a:xfrm>
          <a:prstGeom prst="rect">
            <a:avLst/>
          </a:prstGeom>
        </p:spPr>
        <p:txBody>
          <a:bodyPr/>
          <a:lstStyle/>
          <a:p>
            <a:fld id="{78D09BA9-E951-4A19-884F-B8192E94B84A}" type="slidenum">
              <a:rPr lang="en-US" altLang="tr-TR"/>
              <a:pPr/>
              <a:t>3</a:t>
            </a:fld>
            <a:endParaRPr lang="en-US" altLang="tr-TR"/>
          </a:p>
        </p:txBody>
      </p:sp>
      <p:sp>
        <p:nvSpPr>
          <p:cNvPr id="11266" name="Rectangle 2"/>
          <p:cNvSpPr>
            <a:spLocks noGrp="1" noChangeArrowheads="1"/>
          </p:cNvSpPr>
          <p:nvPr>
            <p:ph type="body" idx="1"/>
          </p:nvPr>
        </p:nvSpPr>
        <p:spPr>
          <a:xfrm>
            <a:off x="395536" y="466328"/>
            <a:ext cx="8496944" cy="4546848"/>
          </a:xfrm>
          <a:noFill/>
          <a:ln/>
        </p:spPr>
        <p:txBody>
          <a:bodyPr/>
          <a:lstStyle/>
          <a:p>
            <a:pPr marL="0" indent="0">
              <a:buSzPct val="70000"/>
              <a:buNone/>
            </a:pPr>
            <a:r>
              <a:rPr lang="tr-TR" altLang="tr-TR" sz="3000" b="1" dirty="0" smtClean="0">
                <a:solidFill>
                  <a:srgbClr val="872320"/>
                </a:solidFill>
                <a:latin typeface="Calibri,Bold"/>
                <a:cs typeface="Arial" pitchFamily="34" charset="0"/>
              </a:rPr>
              <a:t>QUESTIONS…</a:t>
            </a:r>
            <a:endParaRPr lang="tr-TR" altLang="tr-TR" sz="3000" b="1" dirty="0">
              <a:solidFill>
                <a:srgbClr val="872320"/>
              </a:solidFill>
              <a:latin typeface="Calibri,Bold"/>
              <a:cs typeface="Arial" pitchFamily="34" charset="0"/>
            </a:endParaRPr>
          </a:p>
          <a:p>
            <a:pPr marL="0" indent="0">
              <a:buSzPct val="70000"/>
              <a:buNone/>
            </a:pPr>
            <a:endParaRPr lang="tr-TR" altLang="tr-TR" sz="2400" b="1" dirty="0" smtClean="0">
              <a:latin typeface="Times New Roman" panose="02020603050405020304" pitchFamily="18" charset="0"/>
            </a:endParaRPr>
          </a:p>
          <a:p>
            <a:pPr>
              <a:buSzPct val="70000"/>
            </a:pPr>
            <a:r>
              <a:rPr lang="en-US" altLang="tr-TR" sz="2400" b="1" dirty="0" smtClean="0">
                <a:latin typeface="Times New Roman" panose="02020603050405020304" pitchFamily="18" charset="0"/>
              </a:rPr>
              <a:t>How </a:t>
            </a:r>
            <a:r>
              <a:rPr lang="en-US" altLang="tr-TR" sz="2400" b="1" dirty="0">
                <a:latin typeface="Times New Roman" panose="02020603050405020304" pitchFamily="18" charset="0"/>
              </a:rPr>
              <a:t>are decisions made</a:t>
            </a:r>
            <a:r>
              <a:rPr lang="en-US" altLang="tr-TR" sz="2400" b="1" dirty="0" smtClean="0">
                <a:latin typeface="Times New Roman" panose="02020603050405020304" pitchFamily="18" charset="0"/>
              </a:rPr>
              <a:t>?</a:t>
            </a:r>
            <a:endParaRPr lang="en-US" altLang="tr-TR" sz="2400" b="1" dirty="0">
              <a:latin typeface="Times New Roman" panose="02020603050405020304" pitchFamily="18" charset="0"/>
            </a:endParaRPr>
          </a:p>
          <a:p>
            <a:pPr>
              <a:buSzPct val="70000"/>
            </a:pPr>
            <a:r>
              <a:rPr lang="en-US" altLang="tr-TR" sz="2400" b="1" dirty="0" smtClean="0">
                <a:latin typeface="Times New Roman" panose="02020603050405020304" pitchFamily="18" charset="0"/>
              </a:rPr>
              <a:t>What </a:t>
            </a:r>
            <a:r>
              <a:rPr lang="en-US" altLang="tr-TR" sz="2400" b="1" dirty="0">
                <a:latin typeface="Times New Roman" panose="02020603050405020304" pitchFamily="18" charset="0"/>
              </a:rPr>
              <a:t>methodologies can be </a:t>
            </a:r>
            <a:r>
              <a:rPr lang="en-US" altLang="tr-TR" sz="2400" b="1" dirty="0" smtClean="0">
                <a:latin typeface="Times New Roman" panose="02020603050405020304" pitchFamily="18" charset="0"/>
              </a:rPr>
              <a:t>applied?</a:t>
            </a:r>
            <a:endParaRPr lang="tr-TR" altLang="tr-TR" sz="2400" b="1" dirty="0" smtClean="0">
              <a:latin typeface="Times New Roman" panose="02020603050405020304" pitchFamily="18" charset="0"/>
            </a:endParaRPr>
          </a:p>
          <a:p>
            <a:pPr>
              <a:buSzPct val="70000"/>
            </a:pPr>
            <a:r>
              <a:rPr lang="en-US" altLang="tr-TR" sz="2400" b="1" dirty="0" smtClean="0">
                <a:latin typeface="Times New Roman" panose="02020603050405020304" pitchFamily="18" charset="0"/>
              </a:rPr>
              <a:t>What </a:t>
            </a:r>
            <a:r>
              <a:rPr lang="en-US" altLang="tr-TR" sz="2400" b="1" dirty="0">
                <a:latin typeface="Times New Roman" panose="02020603050405020304" pitchFamily="18" charset="0"/>
              </a:rPr>
              <a:t>is the role of information systems in supporting decision making</a:t>
            </a:r>
            <a:r>
              <a:rPr lang="en-US" altLang="tr-TR" sz="2400" b="1" dirty="0" smtClean="0">
                <a:latin typeface="Times New Roman" panose="02020603050405020304" pitchFamily="18" charset="0"/>
              </a:rPr>
              <a:t>?</a:t>
            </a:r>
            <a:endParaRPr lang="tr-TR" altLang="tr-TR" sz="2400" b="1" dirty="0" smtClean="0">
              <a:latin typeface="Times New Roman" panose="02020603050405020304" pitchFamily="18" charset="0"/>
            </a:endParaRPr>
          </a:p>
          <a:p>
            <a:pPr>
              <a:buSzPct val="70000"/>
            </a:pPr>
            <a:r>
              <a:rPr lang="tr-TR" altLang="tr-TR" sz="2400" b="1" dirty="0" smtClean="0">
                <a:latin typeface="Times New Roman" panose="02020603050405020304" pitchFamily="18" charset="0"/>
              </a:rPr>
              <a:t>How can </a:t>
            </a:r>
            <a:r>
              <a:rPr lang="tr-TR" altLang="tr-TR" sz="2400" b="1" dirty="0" err="1" smtClean="0">
                <a:latin typeface="Times New Roman" panose="02020603050405020304" pitchFamily="18" charset="0"/>
              </a:rPr>
              <a:t>computers</a:t>
            </a:r>
            <a:r>
              <a:rPr lang="tr-TR" altLang="tr-TR" sz="2400" b="1" dirty="0" smtClean="0">
                <a:latin typeface="Times New Roman" panose="02020603050405020304" pitchFamily="18" charset="0"/>
              </a:rPr>
              <a:t> </a:t>
            </a:r>
            <a:r>
              <a:rPr lang="tr-TR" altLang="tr-TR" sz="2400" b="1" dirty="0" err="1" smtClean="0">
                <a:latin typeface="Times New Roman" panose="02020603050405020304" pitchFamily="18" charset="0"/>
              </a:rPr>
              <a:t>support</a:t>
            </a:r>
            <a:r>
              <a:rPr lang="tr-TR" altLang="tr-TR" sz="2400" b="1" dirty="0" smtClean="0">
                <a:latin typeface="Times New Roman" panose="02020603050405020304" pitchFamily="18" charset="0"/>
              </a:rPr>
              <a:t> </a:t>
            </a:r>
            <a:r>
              <a:rPr lang="tr-TR" altLang="tr-TR" sz="2400" b="1" dirty="0" err="1" smtClean="0">
                <a:latin typeface="Times New Roman" panose="02020603050405020304" pitchFamily="18" charset="0"/>
              </a:rPr>
              <a:t>decision</a:t>
            </a:r>
            <a:r>
              <a:rPr lang="tr-TR" altLang="tr-TR" sz="2400" b="1" dirty="0" smtClean="0">
                <a:latin typeface="Times New Roman" panose="02020603050405020304" pitchFamily="18" charset="0"/>
              </a:rPr>
              <a:t> </a:t>
            </a:r>
            <a:r>
              <a:rPr lang="tr-TR" altLang="tr-TR" sz="2400" b="1" dirty="0" err="1" smtClean="0">
                <a:latin typeface="Times New Roman" panose="02020603050405020304" pitchFamily="18" charset="0"/>
              </a:rPr>
              <a:t>making</a:t>
            </a:r>
            <a:r>
              <a:rPr lang="tr-TR" altLang="tr-TR" sz="2400" b="1" dirty="0" smtClean="0">
                <a:latin typeface="Times New Roman" panose="02020603050405020304" pitchFamily="18" charset="0"/>
              </a:rPr>
              <a:t> </a:t>
            </a:r>
            <a:r>
              <a:rPr lang="tr-TR" altLang="tr-TR" sz="2400" b="1" dirty="0" err="1" smtClean="0">
                <a:latin typeface="Times New Roman" panose="02020603050405020304" pitchFamily="18" charset="0"/>
              </a:rPr>
              <a:t>process</a:t>
            </a:r>
            <a:endParaRPr lang="tr-TR" altLang="tr-TR" sz="2400" b="1" dirty="0" smtClean="0">
              <a:latin typeface="Times New Roman" panose="02020603050405020304" pitchFamily="18" charset="0"/>
            </a:endParaRPr>
          </a:p>
          <a:p>
            <a:pPr>
              <a:buSzPct val="70000"/>
            </a:pPr>
            <a:r>
              <a:rPr lang="tr-TR" altLang="tr-TR" sz="2400" b="1" dirty="0" smtClean="0">
                <a:latin typeface="Times New Roman" panose="02020603050405020304" pitchFamily="18" charset="0"/>
              </a:rPr>
              <a:t>….</a:t>
            </a:r>
          </a:p>
          <a:p>
            <a:pPr>
              <a:buSzPct val="70000"/>
            </a:pPr>
            <a:r>
              <a:rPr lang="tr-TR" altLang="tr-TR" sz="2400" b="1" dirty="0" smtClean="0">
                <a:latin typeface="Times New Roman" panose="02020603050405020304" pitchFamily="18" charset="0"/>
              </a:rPr>
              <a:t>….</a:t>
            </a:r>
            <a:endParaRPr lang="tr-TR" altLang="tr-TR" sz="2400" b="1" dirty="0">
              <a:latin typeface="Times New Roman" panose="02020603050405020304" pitchFamily="18" charset="0"/>
            </a:endParaRPr>
          </a:p>
          <a:p>
            <a:pPr marL="0" indent="0">
              <a:buSzPct val="70000"/>
              <a:buNone/>
            </a:pPr>
            <a:endParaRPr lang="tr-TR" altLang="tr-TR" sz="2400" b="1" dirty="0">
              <a:latin typeface="Times New Roman" panose="02020603050405020304" pitchFamily="18" charset="0"/>
            </a:endParaRPr>
          </a:p>
          <a:p>
            <a:pPr marL="0" indent="0">
              <a:buSzPct val="70000"/>
              <a:buNone/>
            </a:pPr>
            <a:endParaRPr lang="en-US" altLang="tr-TR" sz="2400" b="1" dirty="0">
              <a:latin typeface="Times New Roman" panose="02020603050405020304" pitchFamily="18" charset="0"/>
            </a:endParaRPr>
          </a:p>
        </p:txBody>
      </p:sp>
    </p:spTree>
    <p:extLst>
      <p:ext uri="{BB962C8B-B14F-4D97-AF65-F5344CB8AC3E}">
        <p14:creationId xmlns:p14="http://schemas.microsoft.com/office/powerpoint/2010/main" val="707151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496" y="620688"/>
            <a:ext cx="8996533" cy="5112567"/>
          </a:xfrm>
          <a:prstGeom prst="rect">
            <a:avLst/>
          </a:prstGeom>
        </p:spPr>
      </p:pic>
    </p:spTree>
    <p:extLst>
      <p:ext uri="{BB962C8B-B14F-4D97-AF65-F5344CB8AC3E}">
        <p14:creationId xmlns:p14="http://schemas.microsoft.com/office/powerpoint/2010/main" val="3410477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1484784"/>
            <a:ext cx="8352928" cy="3046988"/>
          </a:xfrm>
          <a:prstGeom prst="rect">
            <a:avLst/>
          </a:prstGeom>
        </p:spPr>
        <p:txBody>
          <a:bodyPr wrap="square">
            <a:spAutoFit/>
          </a:bodyPr>
          <a:lstStyle/>
          <a:p>
            <a:pPr marL="285750" indent="-285750">
              <a:buFont typeface="Wingdings" panose="05000000000000000000" pitchFamily="2" charset="2"/>
              <a:buChar char="Ø"/>
            </a:pPr>
            <a:r>
              <a:rPr lang="en-US" sz="2400" b="1" dirty="0" smtClean="0">
                <a:latin typeface="+mj-lt"/>
              </a:rPr>
              <a:t>BI combines products, technology, and methods to  organize key information that management needs to improve decision making (profit, performance, ...)</a:t>
            </a:r>
          </a:p>
          <a:p>
            <a:pPr marL="285750" indent="-285750">
              <a:buFont typeface="Wingdings" panose="05000000000000000000" pitchFamily="2" charset="2"/>
              <a:buChar char="Ø"/>
            </a:pPr>
            <a:r>
              <a:rPr lang="en-US" sz="2400" b="1" dirty="0" smtClean="0">
                <a:latin typeface="+mj-lt"/>
              </a:rPr>
              <a:t> BI is an enterprise-wide platform that supports reporting, analysis and decision making.</a:t>
            </a:r>
          </a:p>
          <a:p>
            <a:pPr marL="285750" indent="-285750">
              <a:buFont typeface="Wingdings" panose="05000000000000000000" pitchFamily="2" charset="2"/>
              <a:buChar char="Ø"/>
            </a:pPr>
            <a:r>
              <a:rPr lang="en-US" sz="2400" b="1" dirty="0" smtClean="0">
                <a:latin typeface="+mj-lt"/>
              </a:rPr>
              <a:t> BI leads to:</a:t>
            </a:r>
          </a:p>
          <a:p>
            <a:pPr marL="806450" indent="-285750">
              <a:buFont typeface="Wingdings" panose="05000000000000000000" pitchFamily="2" charset="2"/>
              <a:buChar char="ü"/>
            </a:pPr>
            <a:r>
              <a:rPr lang="en-US" sz="2400" b="1" dirty="0" smtClean="0">
                <a:latin typeface="+mj-lt"/>
              </a:rPr>
              <a:t> Fact-based decision making</a:t>
            </a:r>
          </a:p>
          <a:p>
            <a:pPr marL="806450" indent="-285750">
              <a:buFont typeface="Wingdings" panose="05000000000000000000" pitchFamily="2" charset="2"/>
              <a:buChar char="ü"/>
            </a:pPr>
            <a:r>
              <a:rPr lang="en-US" sz="2400" b="1" dirty="0" smtClean="0">
                <a:latin typeface="+mj-lt"/>
              </a:rPr>
              <a:t> “Single version of the truth”</a:t>
            </a:r>
            <a:endParaRPr lang="en-US" sz="2400" b="1" dirty="0">
              <a:latin typeface="+mj-lt"/>
            </a:endParaRPr>
          </a:p>
        </p:txBody>
      </p:sp>
      <p:sp>
        <p:nvSpPr>
          <p:cNvPr id="5" name="Title 1"/>
          <p:cNvSpPr>
            <a:spLocks noGrp="1"/>
          </p:cNvSpPr>
          <p:nvPr>
            <p:ph type="title"/>
          </p:nvPr>
        </p:nvSpPr>
        <p:spPr>
          <a:xfrm>
            <a:off x="80683" y="260648"/>
            <a:ext cx="6219510" cy="432048"/>
          </a:xfrm>
        </p:spPr>
        <p:txBody>
          <a:bodyPr/>
          <a:lstStyle/>
          <a:p>
            <a:pPr algn="l"/>
            <a:r>
              <a:rPr lang="en-US" sz="3000" b="1" dirty="0" smtClean="0">
                <a:solidFill>
                  <a:srgbClr val="872320"/>
                </a:solidFill>
                <a:latin typeface="Calibri,Bold"/>
                <a:ea typeface="+mn-ea"/>
                <a:cs typeface="Arial" pitchFamily="34" charset="0"/>
              </a:rPr>
              <a:t>Successful BI Implementation…</a:t>
            </a:r>
            <a:endParaRPr lang="en-US" sz="3000" b="1" dirty="0">
              <a:solidFill>
                <a:srgbClr val="872320"/>
              </a:solidFill>
              <a:latin typeface="Calibri,Bold"/>
              <a:ea typeface="+mn-ea"/>
              <a:cs typeface="Arial" pitchFamily="34" charset="0"/>
            </a:endParaRPr>
          </a:p>
        </p:txBody>
      </p:sp>
    </p:spTree>
    <p:extLst>
      <p:ext uri="{BB962C8B-B14F-4D97-AF65-F5344CB8AC3E}">
        <p14:creationId xmlns:p14="http://schemas.microsoft.com/office/powerpoint/2010/main" val="4274159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lstStyle/>
          <a:p>
            <a:pPr algn="l"/>
            <a:r>
              <a:rPr lang="en-US" sz="3000" b="1" dirty="0" smtClean="0">
                <a:solidFill>
                  <a:srgbClr val="872320"/>
                </a:solidFill>
                <a:latin typeface="Calibri,Bold"/>
                <a:ea typeface="+mn-ea"/>
                <a:cs typeface="Arial" pitchFamily="34" charset="0"/>
              </a:rPr>
              <a:t>Fact-based decision making</a:t>
            </a:r>
            <a:endParaRPr lang="en-US" sz="3000" b="1" dirty="0">
              <a:solidFill>
                <a:srgbClr val="872320"/>
              </a:solidFill>
              <a:latin typeface="Calibri,Bold"/>
              <a:ea typeface="+mn-ea"/>
              <a:cs typeface="Arial" pitchFamily="34" charset="0"/>
            </a:endParaRPr>
          </a:p>
        </p:txBody>
      </p:sp>
      <p:sp>
        <p:nvSpPr>
          <p:cNvPr id="4" name="Rectangle 3"/>
          <p:cNvSpPr/>
          <p:nvPr/>
        </p:nvSpPr>
        <p:spPr>
          <a:xfrm>
            <a:off x="323528" y="1534140"/>
            <a:ext cx="8352928" cy="3046988"/>
          </a:xfrm>
          <a:prstGeom prst="rect">
            <a:avLst/>
          </a:prstGeom>
        </p:spPr>
        <p:txBody>
          <a:bodyPr wrap="square">
            <a:spAutoFit/>
          </a:bodyPr>
          <a:lstStyle/>
          <a:p>
            <a:pPr marL="285750" indent="-285750">
              <a:buFont typeface="Wingdings" panose="05000000000000000000" pitchFamily="2" charset="2"/>
              <a:buChar char="Ø"/>
            </a:pPr>
            <a:r>
              <a:rPr lang="en-US" sz="2400" b="1" u="sng" dirty="0" smtClean="0">
                <a:solidFill>
                  <a:srgbClr val="FF0000"/>
                </a:solidFill>
                <a:latin typeface="+mj-lt"/>
              </a:rPr>
              <a:t>Fac</a:t>
            </a:r>
            <a:r>
              <a:rPr lang="en-US" sz="2400" b="1" u="sng" dirty="0">
                <a:solidFill>
                  <a:srgbClr val="FF0000"/>
                </a:solidFill>
                <a:latin typeface="+mj-lt"/>
              </a:rPr>
              <a:t>t: </a:t>
            </a:r>
            <a:r>
              <a:rPr lang="en-US" sz="2400" b="1" dirty="0" smtClean="0">
                <a:latin typeface="+mj-lt"/>
              </a:rPr>
              <a:t>something that has really occurred or is actually the case as opposed to what is merely inferred.</a:t>
            </a:r>
          </a:p>
          <a:p>
            <a:pPr marL="285750" indent="-285750">
              <a:buFont typeface="Wingdings" panose="05000000000000000000" pitchFamily="2" charset="2"/>
              <a:buChar char="Ø"/>
            </a:pPr>
            <a:endParaRPr lang="en-US" sz="2400" b="1" dirty="0" smtClean="0">
              <a:latin typeface="+mj-lt"/>
            </a:endParaRPr>
          </a:p>
          <a:p>
            <a:pPr marL="285750" indent="-285750">
              <a:buFont typeface="Wingdings" panose="05000000000000000000" pitchFamily="2" charset="2"/>
              <a:buChar char="Ø"/>
            </a:pPr>
            <a:r>
              <a:rPr lang="en-US" sz="2400" b="1" u="sng" dirty="0">
                <a:solidFill>
                  <a:srgbClr val="FF0000"/>
                </a:solidFill>
                <a:latin typeface="+mj-lt"/>
              </a:rPr>
              <a:t>Decision:</a:t>
            </a:r>
            <a:r>
              <a:rPr lang="en-US" sz="2400" b="1" dirty="0" smtClean="0">
                <a:latin typeface="+mj-lt"/>
              </a:rPr>
              <a:t> the final and definite result of examining a question, a conclusion, judgement….</a:t>
            </a:r>
          </a:p>
          <a:p>
            <a:pPr marL="285750" indent="-285750">
              <a:buFont typeface="Wingdings" panose="05000000000000000000" pitchFamily="2" charset="2"/>
              <a:buChar char="Ø"/>
            </a:pPr>
            <a:endParaRPr lang="en-US" sz="2400" b="1" dirty="0" smtClean="0">
              <a:latin typeface="+mj-lt"/>
            </a:endParaRPr>
          </a:p>
          <a:p>
            <a:pPr marL="285750" indent="-285750">
              <a:buFont typeface="Wingdings" panose="05000000000000000000" pitchFamily="2" charset="2"/>
              <a:buChar char="Ø"/>
            </a:pPr>
            <a:r>
              <a:rPr lang="en-US" sz="2400" b="1" u="sng" dirty="0">
                <a:solidFill>
                  <a:srgbClr val="FF0000"/>
                </a:solidFill>
                <a:latin typeface="+mj-lt"/>
              </a:rPr>
              <a:t>Fact based decision:  </a:t>
            </a:r>
            <a:r>
              <a:rPr lang="en-US" sz="2400" b="1" dirty="0" smtClean="0">
                <a:latin typeface="+mj-lt"/>
              </a:rPr>
              <a:t>A judgement based on truths known by actual observation, as opposed to what is merely known </a:t>
            </a:r>
            <a:endParaRPr lang="en-US" sz="2400" b="1" dirty="0">
              <a:latin typeface="+mj-lt"/>
            </a:endParaRPr>
          </a:p>
        </p:txBody>
      </p:sp>
    </p:spTree>
    <p:extLst>
      <p:ext uri="{BB962C8B-B14F-4D97-AF65-F5344CB8AC3E}">
        <p14:creationId xmlns:p14="http://schemas.microsoft.com/office/powerpoint/2010/main" val="1131923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pPr algn="l"/>
            <a:r>
              <a:rPr lang="en-US" sz="3000" b="1" dirty="0" smtClean="0">
                <a:solidFill>
                  <a:srgbClr val="872320"/>
                </a:solidFill>
                <a:latin typeface="Calibri,Bold"/>
                <a:ea typeface="+mn-ea"/>
                <a:cs typeface="Arial" pitchFamily="34" charset="0"/>
              </a:rPr>
              <a:t>Data </a:t>
            </a:r>
            <a:r>
              <a:rPr lang="tr-TR" sz="3000" b="1" dirty="0" smtClean="0">
                <a:solidFill>
                  <a:srgbClr val="872320"/>
                </a:solidFill>
                <a:latin typeface="Calibri,Bold"/>
                <a:ea typeface="+mn-ea"/>
                <a:cs typeface="Arial" pitchFamily="34" charset="0"/>
              </a:rPr>
              <a:t>q</a:t>
            </a:r>
            <a:r>
              <a:rPr lang="en-US" sz="3000" b="1" dirty="0" err="1" smtClean="0">
                <a:solidFill>
                  <a:srgbClr val="872320"/>
                </a:solidFill>
                <a:latin typeface="Calibri,Bold"/>
                <a:ea typeface="+mn-ea"/>
                <a:cs typeface="Arial" pitchFamily="34" charset="0"/>
              </a:rPr>
              <a:t>uality</a:t>
            </a:r>
            <a:r>
              <a:rPr lang="en-US" sz="3000" b="1" dirty="0" smtClean="0">
                <a:solidFill>
                  <a:srgbClr val="872320"/>
                </a:solidFill>
                <a:latin typeface="Calibri,Bold"/>
                <a:ea typeface="+mn-ea"/>
                <a:cs typeface="Arial" pitchFamily="34" charset="0"/>
              </a:rPr>
              <a:t> has to be well-maintained…</a:t>
            </a:r>
            <a:endParaRPr lang="en-US" sz="3000" b="1" dirty="0">
              <a:solidFill>
                <a:srgbClr val="872320"/>
              </a:solidFill>
              <a:latin typeface="Calibri,Bold"/>
              <a:ea typeface="+mn-ea"/>
              <a:cs typeface="Arial" pitchFamily="34" charset="0"/>
            </a:endParaRPr>
          </a:p>
        </p:txBody>
      </p:sp>
      <p:pic>
        <p:nvPicPr>
          <p:cNvPr id="5" name="Picture 4"/>
          <p:cNvPicPr>
            <a:picLocks noChangeAspect="1"/>
          </p:cNvPicPr>
          <p:nvPr/>
        </p:nvPicPr>
        <p:blipFill>
          <a:blip r:embed="rId2"/>
          <a:stretch>
            <a:fillRect/>
          </a:stretch>
        </p:blipFill>
        <p:spPr>
          <a:xfrm>
            <a:off x="179512" y="1052736"/>
            <a:ext cx="8712968" cy="5005062"/>
          </a:xfrm>
          <a:prstGeom prst="rect">
            <a:avLst/>
          </a:prstGeom>
        </p:spPr>
      </p:pic>
    </p:spTree>
    <p:extLst>
      <p:ext uri="{BB962C8B-B14F-4D97-AF65-F5344CB8AC3E}">
        <p14:creationId xmlns:p14="http://schemas.microsoft.com/office/powerpoint/2010/main" val="2179555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32" y="14282"/>
            <a:ext cx="8933656" cy="1686526"/>
          </a:xfrm>
        </p:spPr>
        <p:txBody>
          <a:bodyPr/>
          <a:lstStyle/>
          <a:p>
            <a:pPr algn="l"/>
            <a:r>
              <a:rPr lang="en-US" sz="3000" b="1" dirty="0" smtClean="0">
                <a:solidFill>
                  <a:srgbClr val="872320"/>
                </a:solidFill>
                <a:latin typeface="Calibri,Bold"/>
                <a:ea typeface="+mn-ea"/>
                <a:cs typeface="Arial" pitchFamily="34" charset="0"/>
              </a:rPr>
              <a:t>Well-structured data governance to be sustained effectively…</a:t>
            </a:r>
            <a:endParaRPr lang="en-US" sz="3000" b="1" dirty="0">
              <a:solidFill>
                <a:srgbClr val="872320"/>
              </a:solidFill>
              <a:latin typeface="Calibri,Bold"/>
              <a:ea typeface="+mn-ea"/>
              <a:cs typeface="Arial" pitchFamily="34" charset="0"/>
            </a:endParaRPr>
          </a:p>
        </p:txBody>
      </p:sp>
      <p:pic>
        <p:nvPicPr>
          <p:cNvPr id="4" name="Picture 3"/>
          <p:cNvPicPr>
            <a:picLocks noChangeAspect="1"/>
          </p:cNvPicPr>
          <p:nvPr/>
        </p:nvPicPr>
        <p:blipFill>
          <a:blip r:embed="rId2"/>
          <a:stretch>
            <a:fillRect/>
          </a:stretch>
        </p:blipFill>
        <p:spPr>
          <a:xfrm>
            <a:off x="107504" y="2276872"/>
            <a:ext cx="8625530" cy="3096344"/>
          </a:xfrm>
          <a:prstGeom prst="rect">
            <a:avLst/>
          </a:prstGeom>
        </p:spPr>
      </p:pic>
      <p:sp>
        <p:nvSpPr>
          <p:cNvPr id="5" name="Rectangle 4"/>
          <p:cNvSpPr/>
          <p:nvPr/>
        </p:nvSpPr>
        <p:spPr>
          <a:xfrm>
            <a:off x="251520" y="1772816"/>
            <a:ext cx="8568952" cy="646331"/>
          </a:xfrm>
          <a:prstGeom prst="rect">
            <a:avLst/>
          </a:prstGeom>
        </p:spPr>
        <p:txBody>
          <a:bodyPr wrap="square">
            <a:spAutoFit/>
          </a:bodyPr>
          <a:lstStyle/>
          <a:p>
            <a:r>
              <a:rPr lang="en-US" b="1" dirty="0" smtClean="0">
                <a:solidFill>
                  <a:srgbClr val="872320"/>
                </a:solidFill>
                <a:latin typeface="Verdana" panose="020B0604030504040204" pitchFamily="34" charset="0"/>
              </a:rPr>
              <a:t>What rules and processes are needed to manage data from its creation through its retirement?</a:t>
            </a:r>
            <a:endParaRPr lang="en-US" b="1" dirty="0"/>
          </a:p>
        </p:txBody>
      </p:sp>
    </p:spTree>
    <p:extLst>
      <p:ext uri="{BB962C8B-B14F-4D97-AF65-F5344CB8AC3E}">
        <p14:creationId xmlns:p14="http://schemas.microsoft.com/office/powerpoint/2010/main" val="3575549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pPr algn="l"/>
            <a:r>
              <a:rPr lang="en-US" sz="3000" b="1" dirty="0" smtClean="0">
                <a:solidFill>
                  <a:srgbClr val="872320"/>
                </a:solidFill>
                <a:latin typeface="Calibri,Bold"/>
                <a:ea typeface="+mn-ea"/>
                <a:cs typeface="Arial" pitchFamily="34" charset="0"/>
              </a:rPr>
              <a:t>Quality, quality, quality….</a:t>
            </a:r>
            <a:endParaRPr lang="en-US" sz="3000" b="1" dirty="0">
              <a:solidFill>
                <a:srgbClr val="872320"/>
              </a:solidFill>
              <a:latin typeface="Calibri,Bold"/>
              <a:ea typeface="+mn-ea"/>
              <a:cs typeface="Arial" pitchFamily="34" charset="0"/>
            </a:endParaRPr>
          </a:p>
        </p:txBody>
      </p:sp>
      <p:sp>
        <p:nvSpPr>
          <p:cNvPr id="4" name="Rectangle 3"/>
          <p:cNvSpPr/>
          <p:nvPr/>
        </p:nvSpPr>
        <p:spPr>
          <a:xfrm>
            <a:off x="251520" y="1268760"/>
            <a:ext cx="8568952" cy="3970318"/>
          </a:xfrm>
          <a:prstGeom prst="rect">
            <a:avLst/>
          </a:prstGeom>
        </p:spPr>
        <p:txBody>
          <a:bodyPr wrap="square">
            <a:spAutoFit/>
          </a:bodyPr>
          <a:lstStyle/>
          <a:p>
            <a:r>
              <a:rPr lang="en-US" b="1" i="1" dirty="0" smtClean="0">
                <a:latin typeface="Times-BoldItalic"/>
              </a:rPr>
              <a:t>Data quality is positively related to </a:t>
            </a:r>
            <a:r>
              <a:rPr lang="en-US" b="1" i="1" u="sng" dirty="0" smtClean="0">
                <a:latin typeface="Times-BoldItalic"/>
              </a:rPr>
              <a:t>information quality</a:t>
            </a:r>
          </a:p>
          <a:p>
            <a:endParaRPr lang="en-US" b="1" i="1" dirty="0" smtClean="0">
              <a:latin typeface="Times-BoldItalic"/>
            </a:endParaRPr>
          </a:p>
          <a:p>
            <a:endParaRPr lang="en-US" b="1" i="1" dirty="0" smtClean="0">
              <a:latin typeface="Times-BoldItalic"/>
            </a:endParaRPr>
          </a:p>
          <a:p>
            <a:endParaRPr lang="en-US" b="1" i="1" dirty="0" smtClean="0">
              <a:latin typeface="Times-BoldItalic"/>
            </a:endParaRPr>
          </a:p>
          <a:p>
            <a:r>
              <a:rPr lang="en-US" b="1" i="1" dirty="0" smtClean="0"/>
              <a:t>Information quality is positively related to the «</a:t>
            </a:r>
            <a:r>
              <a:rPr lang="en-US" b="1" i="1" u="sng" dirty="0" smtClean="0"/>
              <a:t>quality of managerial decision making»</a:t>
            </a:r>
          </a:p>
          <a:p>
            <a:endParaRPr lang="en-US" b="1" i="1" dirty="0" smtClean="0"/>
          </a:p>
          <a:p>
            <a:endParaRPr lang="en-US" b="1" i="1" dirty="0" smtClean="0"/>
          </a:p>
          <a:p>
            <a:endParaRPr lang="en-US" b="1" i="1" dirty="0" smtClean="0"/>
          </a:p>
          <a:p>
            <a:r>
              <a:rPr lang="en-US" b="1" i="1" u="sng" dirty="0" smtClean="0"/>
              <a:t>«BI management quality» </a:t>
            </a:r>
            <a:r>
              <a:rPr lang="en-US" b="1" i="1" dirty="0" smtClean="0"/>
              <a:t>is positively related to the quality of managerial decision making</a:t>
            </a:r>
          </a:p>
          <a:p>
            <a:endParaRPr lang="en-US" b="1" i="1" dirty="0" smtClean="0"/>
          </a:p>
          <a:p>
            <a:r>
              <a:rPr lang="en-US" b="1" i="1" dirty="0" smtClean="0"/>
              <a:t>The effect of «</a:t>
            </a:r>
            <a:r>
              <a:rPr lang="en-US" b="1" i="1" u="sng" dirty="0" smtClean="0"/>
              <a:t>BI management quality» </a:t>
            </a:r>
            <a:r>
              <a:rPr lang="en-US" b="1" i="1" dirty="0" smtClean="0"/>
              <a:t>on the «</a:t>
            </a:r>
            <a:r>
              <a:rPr lang="en-US" b="1" i="1" u="sng" dirty="0" smtClean="0"/>
              <a:t>quality of managerial decision making</a:t>
            </a:r>
            <a:r>
              <a:rPr lang="en-US" b="1" i="1" dirty="0" smtClean="0"/>
              <a:t>» is mediated by the scope of the BI solution</a:t>
            </a:r>
            <a:endParaRPr lang="en-US" dirty="0"/>
          </a:p>
        </p:txBody>
      </p:sp>
    </p:spTree>
    <p:extLst>
      <p:ext uri="{BB962C8B-B14F-4D97-AF65-F5344CB8AC3E}">
        <p14:creationId xmlns:p14="http://schemas.microsoft.com/office/powerpoint/2010/main" val="1878543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2" y="116632"/>
            <a:ext cx="8046793" cy="4817715"/>
          </a:xfrm>
          <a:prstGeom prst="rect">
            <a:avLst/>
          </a:prstGeom>
        </p:spPr>
      </p:pic>
      <p:sp>
        <p:nvSpPr>
          <p:cNvPr id="5" name="Title 1"/>
          <p:cNvSpPr>
            <a:spLocks noGrp="1"/>
          </p:cNvSpPr>
          <p:nvPr>
            <p:ph type="title"/>
          </p:nvPr>
        </p:nvSpPr>
        <p:spPr>
          <a:xfrm>
            <a:off x="3491880" y="5085184"/>
            <a:ext cx="5256584" cy="432048"/>
          </a:xfrm>
        </p:spPr>
        <p:txBody>
          <a:bodyPr/>
          <a:lstStyle/>
          <a:p>
            <a:pPr algn="l"/>
            <a:r>
              <a:rPr lang="en-US" sz="3000" b="1" dirty="0" smtClean="0">
                <a:solidFill>
                  <a:srgbClr val="872320"/>
                </a:solidFill>
                <a:latin typeface="Calibri,Bold"/>
                <a:ea typeface="+mn-ea"/>
                <a:cs typeface="Arial" pitchFamily="34" charset="0"/>
              </a:rPr>
              <a:t>Required but not enough…</a:t>
            </a:r>
            <a:endParaRPr lang="en-US" sz="3000" b="1" dirty="0">
              <a:solidFill>
                <a:srgbClr val="872320"/>
              </a:solidFill>
              <a:latin typeface="Calibri,Bold"/>
              <a:ea typeface="+mn-ea"/>
              <a:cs typeface="Arial" pitchFamily="34" charset="0"/>
            </a:endParaRPr>
          </a:p>
        </p:txBody>
      </p:sp>
    </p:spTree>
    <p:extLst>
      <p:ext uri="{BB962C8B-B14F-4D97-AF65-F5344CB8AC3E}">
        <p14:creationId xmlns:p14="http://schemas.microsoft.com/office/powerpoint/2010/main" val="479389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10600" cy="543595"/>
          </a:xfrm>
        </p:spPr>
        <p:txBody>
          <a:bodyPr/>
          <a:lstStyle/>
          <a:p>
            <a:pPr algn="l" fontAlgn="auto">
              <a:spcAft>
                <a:spcPts val="0"/>
              </a:spcAft>
              <a:defRPr/>
            </a:pPr>
            <a:r>
              <a:rPr lang="en-US" sz="3000" b="1" dirty="0" smtClean="0">
                <a:solidFill>
                  <a:srgbClr val="872320"/>
                </a:solidFill>
                <a:latin typeface="Calibri,Bold"/>
                <a:ea typeface="+mn-ea"/>
                <a:cs typeface="Arial" pitchFamily="34" charset="0"/>
              </a:rPr>
              <a:t>Real-Time, on-demand BI is necessary.</a:t>
            </a:r>
            <a:endParaRPr lang="en-US" sz="3000" b="1" dirty="0">
              <a:solidFill>
                <a:srgbClr val="872320"/>
              </a:solidFill>
              <a:latin typeface="Calibri,Bold"/>
              <a:ea typeface="+mn-ea"/>
              <a:cs typeface="Arial" pitchFamily="34" charset="0"/>
            </a:endParaRPr>
          </a:p>
        </p:txBody>
      </p:sp>
      <p:sp>
        <p:nvSpPr>
          <p:cNvPr id="37891" name="Content Placeholder 2"/>
          <p:cNvSpPr>
            <a:spLocks noGrp="1"/>
          </p:cNvSpPr>
          <p:nvPr>
            <p:ph idx="1"/>
          </p:nvPr>
        </p:nvSpPr>
        <p:spPr>
          <a:xfrm>
            <a:off x="374848" y="980728"/>
            <a:ext cx="8589640" cy="4525963"/>
          </a:xfrm>
        </p:spPr>
        <p:txBody>
          <a:bodyPr/>
          <a:lstStyle/>
          <a:p>
            <a:r>
              <a:rPr lang="en-US" altLang="tr-TR" sz="2800" b="1" dirty="0" smtClean="0"/>
              <a:t>The demand for “real-time” BI is growing!</a:t>
            </a:r>
          </a:p>
          <a:p>
            <a:r>
              <a:rPr lang="en-US" altLang="tr-TR" sz="2800" b="1" dirty="0" smtClean="0"/>
              <a:t>Technology is getting there…</a:t>
            </a:r>
          </a:p>
          <a:p>
            <a:pPr lvl="1"/>
            <a:r>
              <a:rPr lang="en-US" altLang="tr-TR" sz="2400" b="1" dirty="0" smtClean="0"/>
              <a:t>Automated, faster data collection (</a:t>
            </a:r>
            <a:r>
              <a:rPr lang="en-US" altLang="tr-TR" sz="2000" b="1" dirty="0" smtClean="0"/>
              <a:t>RFID, sensors,… )</a:t>
            </a:r>
          </a:p>
          <a:p>
            <a:pPr lvl="1"/>
            <a:r>
              <a:rPr lang="en-US" altLang="tr-TR" sz="2400" b="1" dirty="0" smtClean="0"/>
              <a:t>Database and other software technologies (agent, SOA, …) technology is advancing</a:t>
            </a:r>
          </a:p>
          <a:p>
            <a:pPr lvl="1"/>
            <a:r>
              <a:rPr lang="en-US" altLang="tr-TR" sz="2400" b="1" dirty="0" smtClean="0"/>
              <a:t>Telecommunication infrastructure is improving</a:t>
            </a:r>
          </a:p>
          <a:p>
            <a:pPr lvl="1"/>
            <a:r>
              <a:rPr lang="en-US" altLang="tr-TR" sz="2400" b="1" dirty="0" smtClean="0"/>
              <a:t>Computational power is increasing while the cost for these technologies is decreasing</a:t>
            </a:r>
          </a:p>
          <a:p>
            <a:r>
              <a:rPr lang="en-US" altLang="tr-TR" sz="2800" b="1" dirty="0" smtClean="0"/>
              <a:t>Trent -&gt; having more </a:t>
            </a:r>
            <a:r>
              <a:rPr lang="en-US" altLang="tr-TR" sz="2800" b="1" dirty="0" err="1" smtClean="0"/>
              <a:t>an</a:t>
            </a:r>
            <a:r>
              <a:rPr lang="en-US" altLang="tr-TR" sz="2800" b="1" dirty="0" smtClean="0"/>
              <a:t> more intelligent capabilities.</a:t>
            </a:r>
          </a:p>
        </p:txBody>
      </p:sp>
    </p:spTree>
    <p:extLst>
      <p:ext uri="{BB962C8B-B14F-4D97-AF65-F5344CB8AC3E}">
        <p14:creationId xmlns:p14="http://schemas.microsoft.com/office/powerpoint/2010/main" val="2492922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8824" y="116632"/>
            <a:ext cx="8229600" cy="418058"/>
          </a:xfrm>
        </p:spPr>
        <p:txBody>
          <a:bodyPr/>
          <a:lstStyle/>
          <a:p>
            <a:pPr algn="l"/>
            <a:r>
              <a:rPr lang="en-US" altLang="en-US" sz="3000" b="1" dirty="0">
                <a:solidFill>
                  <a:srgbClr val="872320"/>
                </a:solidFill>
                <a:latin typeface="Calibri,Bold"/>
                <a:ea typeface="+mn-ea"/>
                <a:cs typeface="Arial" pitchFamily="34" charset="0"/>
              </a:rPr>
              <a:t>Presenting BI Results</a:t>
            </a:r>
            <a:r>
              <a:rPr lang="en-US" altLang="en-US" sz="3000" b="1" dirty="0" smtClean="0">
                <a:solidFill>
                  <a:srgbClr val="872320"/>
                </a:solidFill>
                <a:latin typeface="Calibri,Bold"/>
                <a:ea typeface="+mn-ea"/>
                <a:cs typeface="Arial" pitchFamily="34" charset="0"/>
              </a:rPr>
              <a:t>:</a:t>
            </a:r>
            <a:r>
              <a:rPr lang="en-US" altLang="en-US" sz="3000" b="1" dirty="0">
                <a:solidFill>
                  <a:srgbClr val="872320"/>
                </a:solidFill>
                <a:latin typeface="Calibri,Bold"/>
                <a:ea typeface="+mn-ea"/>
                <a:cs typeface="Arial" pitchFamily="34" charset="0"/>
              </a:rPr>
              <a:t>	Real-Time BI</a:t>
            </a:r>
          </a:p>
        </p:txBody>
      </p:sp>
      <p:sp>
        <p:nvSpPr>
          <p:cNvPr id="24579" name="Content Placeholder 2"/>
          <p:cNvSpPr>
            <a:spLocks noGrp="1"/>
          </p:cNvSpPr>
          <p:nvPr>
            <p:ph idx="1"/>
          </p:nvPr>
        </p:nvSpPr>
        <p:spPr>
          <a:xfrm>
            <a:off x="179512" y="620688"/>
            <a:ext cx="7772400" cy="4530725"/>
          </a:xfrm>
        </p:spPr>
        <p:txBody>
          <a:bodyPr/>
          <a:lstStyle/>
          <a:p>
            <a:pPr marL="0" indent="0">
              <a:buFont typeface="Wingdings" panose="05000000000000000000" pitchFamily="2" charset="2"/>
              <a:buNone/>
            </a:pPr>
            <a:r>
              <a:rPr lang="en-US" altLang="en-US" sz="2400" b="1" dirty="0" smtClean="0"/>
              <a:t>Enables users to employ multi-dimensional analysis, data mining and decision support systems to analyze data in real time.</a:t>
            </a:r>
          </a:p>
          <a:p>
            <a:pPr marL="0" indent="0">
              <a:buFont typeface="Wingdings" panose="05000000000000000000" pitchFamily="2" charset="2"/>
              <a:buNone/>
            </a:pPr>
            <a:endParaRPr lang="en-US" altLang="en-US" sz="2400" b="1" dirty="0" smtClean="0"/>
          </a:p>
          <a:p>
            <a:pPr marL="0" indent="0">
              <a:buFont typeface="Wingdings" panose="05000000000000000000" pitchFamily="2" charset="2"/>
              <a:buNone/>
            </a:pPr>
            <a:endParaRPr lang="en-US" altLang="en-US" sz="2400" b="1" dirty="0" smtClean="0"/>
          </a:p>
        </p:txBody>
      </p:sp>
      <p:sp>
        <p:nvSpPr>
          <p:cNvPr id="41988" name="AutoShape 3" descr="data:image/jpeg;base64,/9j/4AAQSkZJRgABAQAAAQABAAD/2wCEAAkGBhQRERUSEhQVFRUWFRsYGBUVGCAaFhgUHRgaFBUYHRoYHScfGhkvGhoXHy8gJygpLDM4Fh8xNTAqNSYuLCkBCQoKDgwOGg8PGjUkHyQ0LDMrKS8yLjE0Ly8qMCksLi0sLS0sLC0sLDQsLCosLDUsLCwvNSk0LCktLCwsLCwsLP/AABEIAEwBEwMBIgACEQEDEQH/xAAcAAEAAwEBAQEBAAAAAAAAAAAABQYHAQQDAgj/xABGEAACAAQCBAoGBgkDBQAAAAABAgADBBEFEgYHITETF0FRUlRxkpPTIjJhgZHhFBY1gqGxNkJzdLKzwdHwNFNiM0NyosL/xAAaAQEAAgMBAAAAAAAAAAAAAAAAAgMBBAUG/8QANBEAAQMCBAMHAwEJAAAAAAAAAQACAwQRBRIhMUFRgQYTFCJhcZFSobEyFjM0QoLB0eHw/9oADAMBAAIRAxEAPwDcYQhBEhCOXgi7CEIIkIQgiQhCCJCEcvBF2EcvHYIkIQgiQhCCJCEIIkIQgiQhCCJCEIIkIQgiQhCCJCEcvBF2EcvHYIkIQgiQjhiu6TadU2Hsi1BcFwSuVc2wEA8uzfEmtLzZouVgm26scYRrJ0rq5OJT5cqpnIi5bKrkKLopOztjScD1n0dZPWRJMzO97ZksNgudt+aMg1rfatR9z+BY6VDERLZ44cVRM7y3BUd9ea/rlR3zD681/XJ/fMS+juqesrJazfQky2F1MwnMw5CFUXt7Tb4R89JtV9XRSzOYJNlr6zyybqOcqQCB7dvttHTz02bLpfoqLPtdRn15r+uT++YfXmv65P75jmjGh9RiDladRZfWmObIt9wJttPMAIseK6mK2TLLoZc6wuUQkP7gw9Lsv2Qc+na7K61+iwA8i4Vd+vNf1yf3zD681/XJ/fMRNLRvMmLKRWZ2OUIB6RbmtF+p9SFayZmmSEa3qEk+4sosPxiUhgj/AFWHQIM7tlV/rzX9cn98xJ4dimMVCZ5M2rmLe2ZWuLjePxiBx7R+dRTTJqEyta45VZd2ZTyj/Nkarqk/0B/bP+SxxcdxAYfR+JiY12oGvr7K6nYZH5SVUb470q3vfOF8d6Vb3vnF80l1gU1E3BnNMmjeku3o82YnYD7Np7IjcE1qyqiekkyJiGYwVWzKwud1485HjOLyQ9+2kbl3vtpz1N1smGIHLnN1Vb470q3vfOF8d6Vb3vnGkaSaX09CBwrEuRdZaC7kc/Mo9p5oq0rXLJLWanmhecMpI92z84xS41i9VH3sNI0t52t8XOqOhiabF5UBfHelW975wvjvSre9841HD9IJM+QaiS2dFBJA2MCBmKkH1W/zdFTk64aZmAMqaoJALHKQAd52bwN+yK4MexWcvEdK0lv6hbb5Kk6niba7zqq1fHelW975wvjvSre9840fSfSuXQypc11aYsxso4Mjolwdu8WH4xFUesuTMp51QJUwLJMsMpK3PCFgLcn6sIsfxSaITR0rS0m1/W9rb81gwRA2LyqbfHelW975wvjvSre984sXHJT/AOxO+K/3iT0d1jya2eJCSpisQxuxFtgvybY2JsWxmFhkko2gDc/8VhsULjYPKpV8d6Vb3vnC+O9Kt73zi6aQ6ypFHPaQ0uY7KBcpawJF7beW1okdFdL5WILMMtWQyyAVa17EbDs5Lgj3RryY/ikcHiX0rQzTX324qQgiLsoebrOr470q3vfOF8d6Vb3vnGpY3jsmjl8JPfKt7ADazHmUcv5DnEUt9c0rNspphXnzKDbnt84lR47ita3PBStI57fkhYfBEzRzyoG+O9Kt73zhfHelW975xdsW1jSZEmnnGVMZahC6gWuAMoINza/pcnNEXxyU/wDsTviv94tixbGZm5mUbSNftoeKiYoQbF5VdvjvSre984Xx3pVve+cX/BNOpFTIm1BBlS5RAYzLcouLZd/NbftiAqNckgNZJE1l6RZVv7tsYixjGJXujZSNu3f063ssmKEAEv3VfvjvSre9847o5pLiAxKnkT6if/qEV5btyFhcEdkaNoxpbJr1Yyg6lLZlcbr3tYjYdxjOp/6RL++S/wA1jdwrF6isqJaaphawtaTpvf7qEsTWNa5riblXin00qzWKDlMpnC5MoC3Lqhlg2zGcA1zdreg3o2Fxo6mPMuGShM4Xg04Tp5Rm3W37722Xj1Wjakc11rCyk0EbpCEIrUlyM91t6IiokGrMxlNPKayAAhrkHab7I0OK5rE+zKr9kfzEXQOLZGkc1F4u0rFtVH2rT/f/AJbRzWt9q1H3P5ax3VR9q0/3/wCW0fbWTMVcamM4ugeUWHOgVSw+F47x/if6Vpj931Wx4fiTV+H56bNTu8uyF0IyNbYQCLMvMwuPfsj46U4p9Dw12nhpz8DkYqhKs5TIzNYWRCdpJ549mLU/06idKacEE5PQnJuAuDsykHcLcm+EvJRUCirmh1lSssyY+57CxFidt9wG8xwRa9/Xbj8rb4LwascPWThlOANrrwjHnZje/wALD3R8tXmmEzEFqGmKq8HOyrlB9Qi63uTdhtuY8uqbSOXUUSyQQJki6lCdvB3JRvaLG1+dYm9HNGZGGpO4NiFmTDNZnIsotsF+RQOeLJbBzw8ea+iwNbW2VcwHRxEx6smhR6MpHX2PN9cjm9VviYkcd0xmSMVpKJVUy5y3ckHNclwuU3sLZNuw74qGjmn8pscnzCwEmeBKRzsF0sJbG+4Gzd4RoWI6JyZ1ZIrGLcJIBCgH0WG0rcewsxHbFkoyPHfD+X+yw3UeVVbXhh6tQpOt6UqcADy5XBUj45T7oh9XdbwOEzpo2mWZzge1UBH42j0a79Ik4KXRIwLlxMmAfqqAcgPMxJvbmXsj86r6UTcMmS29V3moexlCn8DHHx2zcLaZNs7fhTh1mIHJZbhtG1XUpLLenOmWLtzk3ZjzneY1Si1VypE6TOlTXLSpiswcCzAb7WF1Px/rGY4thM6gqMjXV0bMjjZmsbq6n4H2RZsF09rKmqppUyYAhnJmCKFzC97MRybNwsI3cYjrKmJktDKBFlOYcxb/ABwVUJY0kSDW6q2PYk1TUzZrG5Zzb2KDZBt3AAAf2i36SasFpaNp4nFpksAupACnaFOXl2E8u/2RB6daMPR1Lmx4KY5aW/JtNypPIwJtbsj4YlprVz5Ap5sy6C1/RAZgPVzNy/15bxt2nqI6Z+HvAjFsw9NNPz1UPK0uEg1Xr1fYm0uomSgfRnSJqsPaJbMp7RY/GKuB/nui+au9F3KzayYpVFkzFl3/AF2KEFh/xAvt5z7DFa0OQNXUwIBBmqCDuIOy0WxVUDaiqkj1yhua3EgOKi5hLWg8dl6K/SUzsPlUz7XkzrqeeVkYAdoJt2Ecxif1cYItZTVshmKhmkekoBOzhTyxAabaNGiqmQA8G3pSz/wJ9XtB2fDni46lvVqu2T+U2OZi00UeDuqKQ2BIcPQk3/KuhBM2V/sqNpXgi0dU9OrFwoX0mFibqG5O2L/oLopKp5MrE2mvfgGdkIGUAg5tu/cIqWsv7SndifwLFgxzGOCwGllA+lPRV+4pzP8A/I98VYhJU1VDSRtdrKQHnmCLlIw1kjzbbZUdhMralyNsyazvbsVnt8Bb4ROascX4CuVSfRnAyz/5H0pf/sLfeiJ0bpKtnMyiWYXQWLSxcqGuLbeex+Bjwz5Eynm5XBlzJbA2OwqwIZf6GO/Uwx1MUlFcWygAcR0+LKhri0h/qrJrPxJpte6EnLKARRyDYGY9pY/gOaJvRfVbKqKVJ02a6tMXMoS1lHJe42nl5Ii9PMLacJeJSlvKny1Z8v8A25gAVr8w2b+2/JEbhOnlXTSRJlOuQermQMVB22Unk7bxxmxVU2GRRYa8Mc2wd03HvdXFzWykyi44LRq/Vyk+mppMycwNNLZLoos17G9ju9UfExjtFJ4R0Um2dlFxyXIH9Y3nRCe8zD5DzGLs0rMzNvJJJ2xhOD/9aT+0l/xCNPsxVVBFVFK++Q6e5zXI6hWVTW+Qjir/AKY6G/QcOZZLvMQ1CvMJAFgFKDdyXtFGwesky2JnyOHUiwAmMhU84K7/AH7I1rWbpNMpJMtZJyvMc+kRdci7wbixuSBY+2MrxrG1qAtqaTJcElnkgrn7VvlHPzxs9nJqqqpLztuHk+YGx67H2soVIax9m8OC1bVpUUpp3WlzgiYWdZls4LbF2jYy2FgfYb2MU+d+kS/vkv8ANYldT2EOonVDAhHUIl/1rHMzD2Ddft5oip36RL++S/zWNHDY2R41VBjs3l3Ouuml/RWSEmFlxxW/iEcEdjoKSQhCCJHwraJJ0tpUxQ6MLMp3Ecxj7whsihMO0Ko6eYJsmnlo63syjaL7Dyxhutb7VqPufwLH9GxmuluqFq6rmVIqVl58vomUWtZQu/hBfdzRv0c4ZJmkPBUysJbYLHcOxyop/wDoTpsq+8I7KD2gGxj84hjM+oIM+dNm23cI5a3Zc7I03iCfrq+AfNhxBP11fAPmx1PGU17319v9LX7uRZXS1TymDy2ZGG5kJVh2EbY9uIaSVVQuSdUTpi9F3JX4E2JjR+IJ+ur4B82HEE/XV8A+bGTWUxNyfsU7t/JZNEtTaWVktODSqnqlrBRNYAD2bdnutGh8QT9dXwD5sOIJ+ur4B82DqymdufsUETxwWUO5JJJJJNyTtJPbGq6scep5NEUmzpctuFY5XYA2stjtj9cQT9dXwD5sOIJuur4B82OXi0VLiVP3D32FwdByVsOeJ2YBWOtx7Dpy5Js6mmLzOVYfjujx0M3CJLZ5TUisNzAjMOwnd7oiOIJuuL4B82HEE/XV8A+bHm29nKVjCxtU8N5a2Wz4iQm+QKzz9JqCYpV6inZTvVmUg9oMRcpMGVsw+hA/dsOwHYPcIjOIJ+ur4B82HEE/XV8A+bCPs5SxAtZVPAPJDUSHdgVqOldERb6TIta1s4tbda3NHik4hhSMGVqNWU3BAQEHnBA2GILiCfrq+AfNhxBP11fAPmxBvZiibcNqXC++m6z4mT6QrHV49h063CzqWZbdnKtbntm3QpMdw6Tfgp1LLva+Qqt7br5Rt3n4xXOIJ+ur4B82HEE3XV8A+bD9mKPLk8S63K2nwniZL3yhT9RimFzGLzHo3Y72bIxPINpF4TcVwxlVWmUjKgsobIQo5gCNg7IgOIJuur4B82HEE/XV8A+bEh2bpBa1U/TbfRPESfQFY6THsOlX4KdSpffkKrcjdew9pj5VGKYXMYs70bsd7NkJPJtJEQPEE3XV8A+bDiCbrq+AfNjA7M0YdmFS+/OyeJktbIFZpGkeHomRJ9MqdFWULt2nYNkRjy8GZsx+hX3/AKtr9g2fhEZxBN11fAPmw4gm66vgHzYkzs5SxkllU8X3tdYNQ87sCtErSihVQq1FOqgWChgABzADkjxJW4SCCGogRuNkuD8IhOIJ+ur4B82HEE/XV8A+bEG9maNt8tS4X30391nxEn0BWifpPQOpV6inZTvVmUg+4xErKwUNmH0K/wB23d3fhEbxBP11fAPmw4gn66vgHzYnH2cpYhZlU8D0uFg1Eh3YFahpZRAWFTIAHIHFozJapZmkCPLYMrVkshlNwRddoMWPiCfrq+AfNj24HqVamqZM81atwUxXy8CRmykG1+ENt3NHQwvCaTDXvljlLi4EahQlkklsCFqghAQixTSEIQRIQhBEhCEESEIQRIQhBEhCEESEIQRIQhBEhCEESEIQRIQhBEhCEESEIQRIQhBEhCEESEIQRIQhBEhCEESEIQRf/9k="/>
          <p:cNvSpPr>
            <a:spLocks noChangeAspect="1" noChangeArrowheads="1"/>
          </p:cNvSpPr>
          <p:nvPr/>
        </p:nvSpPr>
        <p:spPr bwMode="auto">
          <a:xfrm>
            <a:off x="155575" y="-342900"/>
            <a:ext cx="26193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41989" name="AutoShape 5" descr="data:image/jpeg;base64,/9j/4AAQSkZJRgABAQAAAQABAAD/2wCEAAkGBhQRERUSEhQVFRUWFRsYGBUVGCAaFhgUHRgaFBUYHRoYHScfGhkvGhoXHy8gJygpLDM4Fh8xNTAqNSYuLCkBCQoKDgwOGg8PGjUkHyQ0LDMrKS8yLjE0Ly8qMCksLi0sLS0sLC0sLDQsLCosLDUsLCwvNSk0LCktLCwsLCwsLP/AABEIAEwBEwMBIgACEQEDEQH/xAAcAAEAAwEBAQEBAAAAAAAAAAAABQYHAQQDAgj/xABGEAACAAQCBAoGBgkDBQAAAAABAgADBBEFEgYHITETF0FRUlRxkpPTIjJhgZHhFBY1gqGxNkJzdLKzwdHwNFNiM0NyosL/xAAaAQEAAgMBAAAAAAAAAAAAAAAAAgMBBAUG/8QANBEAAQMCBAMHAwEJAAAAAAAAAQACAwQRBRIhMUFRgQYTFCJhcZFSobEyFjM0QoLB0eHw/9oADAMBAAIRAxEAPwDcYQhBEhCOXgi7CEIIkIQgiQhCCJCEcvBF2EcvHYIkIQgiQhCCJCEIIkIQgiQhCCJCEIIkIQgiQhCCJCEcvBF2EcvHYIkIQgiQjhiu6TadU2Hsi1BcFwSuVc2wEA8uzfEmtLzZouVgm26scYRrJ0rq5OJT5cqpnIi5bKrkKLopOztjScD1n0dZPWRJMzO97ZksNgudt+aMg1rfatR9z+BY6VDERLZ44cVRM7y3BUd9ea/rlR3zD681/XJ/fMS+juqesrJazfQky2F1MwnMw5CFUXt7Tb4R89JtV9XRSzOYJNlr6zyybqOcqQCB7dvttHTz02bLpfoqLPtdRn15r+uT++YfXmv65P75jmjGh9RiDladRZfWmObIt9wJttPMAIseK6mK2TLLoZc6wuUQkP7gw9Lsv2Qc+na7K61+iwA8i4Vd+vNf1yf3zD681/XJ/fMRNLRvMmLKRWZ2OUIB6RbmtF+p9SFayZmmSEa3qEk+4sosPxiUhgj/AFWHQIM7tlV/rzX9cn98xJ4dimMVCZ5M2rmLe2ZWuLjePxiBx7R+dRTTJqEyta45VZd2ZTyj/Nkarqk/0B/bP+SxxcdxAYfR+JiY12oGvr7K6nYZH5SVUb470q3vfOF8d6Vb3vnF80l1gU1E3BnNMmjeku3o82YnYD7Np7IjcE1qyqiekkyJiGYwVWzKwud1485HjOLyQ9+2kbl3vtpz1N1smGIHLnN1Vb470q3vfOF8d6Vb3vnGkaSaX09CBwrEuRdZaC7kc/Mo9p5oq0rXLJLWanmhecMpI92z84xS41i9VH3sNI0t52t8XOqOhiabF5UBfHelW975wvjvSre9841HD9IJM+QaiS2dFBJA2MCBmKkH1W/zdFTk64aZmAMqaoJALHKQAd52bwN+yK4MexWcvEdK0lv6hbb5Kk6niba7zqq1fHelW975wvjvSre9840fSfSuXQypc11aYsxso4Mjolwdu8WH4xFUesuTMp51QJUwLJMsMpK3PCFgLcn6sIsfxSaITR0rS0m1/W9rb81gwRA2LyqbfHelW975wvjvSre984sXHJT/AOxO+K/3iT0d1jya2eJCSpisQxuxFtgvybY2JsWxmFhkko2gDc/8VhsULjYPKpV8d6Vb3vnC+O9Kt73zi6aQ6ypFHPaQ0uY7KBcpawJF7beW1okdFdL5WILMMtWQyyAVa17EbDs5Lgj3RryY/ikcHiX0rQzTX324qQgiLsoebrOr470q3vfOF8d6Vb3vnGpY3jsmjl8JPfKt7ADazHmUcv5DnEUt9c0rNspphXnzKDbnt84lR47ita3PBStI57fkhYfBEzRzyoG+O9Kt73zhfHelW975xdsW1jSZEmnnGVMZahC6gWuAMoINza/pcnNEXxyU/wDsTviv94tixbGZm5mUbSNftoeKiYoQbF5VdvjvSre984Xx3pVve+cX/BNOpFTIm1BBlS5RAYzLcouLZd/NbftiAqNckgNZJE1l6RZVv7tsYixjGJXujZSNu3f063ssmKEAEv3VfvjvSre9847o5pLiAxKnkT6if/qEV5btyFhcEdkaNoxpbJr1Yyg6lLZlcbr3tYjYdxjOp/6RL++S/wA1jdwrF6isqJaaphawtaTpvf7qEsTWNa5riblXin00qzWKDlMpnC5MoC3Lqhlg2zGcA1zdreg3o2Fxo6mPMuGShM4Xg04Tp5Rm3W37722Xj1Wjakc11rCyk0EbpCEIrUlyM91t6IiokGrMxlNPKayAAhrkHab7I0OK5rE+zKr9kfzEXQOLZGkc1F4u0rFtVH2rT/f/AJbRzWt9q1H3P5ax3VR9q0/3/wCW0fbWTMVcamM4ugeUWHOgVSw+F47x/if6Vpj931Wx4fiTV+H56bNTu8uyF0IyNbYQCLMvMwuPfsj46U4p9Dw12nhpz8DkYqhKs5TIzNYWRCdpJ549mLU/06idKacEE5PQnJuAuDsykHcLcm+EvJRUCirmh1lSssyY+57CxFidt9wG8xwRa9/Xbj8rb4LwascPWThlOANrrwjHnZje/wALD3R8tXmmEzEFqGmKq8HOyrlB9Qi63uTdhtuY8uqbSOXUUSyQQJki6lCdvB3JRvaLG1+dYm9HNGZGGpO4NiFmTDNZnIsotsF+RQOeLJbBzw8ea+iwNbW2VcwHRxEx6smhR6MpHX2PN9cjm9VviYkcd0xmSMVpKJVUy5y3ckHNclwuU3sLZNuw74qGjmn8pscnzCwEmeBKRzsF0sJbG+4Gzd4RoWI6JyZ1ZIrGLcJIBCgH0WG0rcewsxHbFkoyPHfD+X+yw3UeVVbXhh6tQpOt6UqcADy5XBUj45T7oh9XdbwOEzpo2mWZzge1UBH42j0a79Ik4KXRIwLlxMmAfqqAcgPMxJvbmXsj86r6UTcMmS29V3moexlCn8DHHx2zcLaZNs7fhTh1mIHJZbhtG1XUpLLenOmWLtzk3ZjzneY1Si1VypE6TOlTXLSpiswcCzAb7WF1Px/rGY4thM6gqMjXV0bMjjZmsbq6n4H2RZsF09rKmqppUyYAhnJmCKFzC97MRybNwsI3cYjrKmJktDKBFlOYcxb/ABwVUJY0kSDW6q2PYk1TUzZrG5Zzb2KDZBt3AAAf2i36SasFpaNp4nFpksAupACnaFOXl2E8u/2RB6daMPR1Lmx4KY5aW/JtNypPIwJtbsj4YlprVz5Ap5sy6C1/RAZgPVzNy/15bxt2nqI6Z+HvAjFsw9NNPz1UPK0uEg1Xr1fYm0uomSgfRnSJqsPaJbMp7RY/GKuB/nui+au9F3KzayYpVFkzFl3/AF2KEFh/xAvt5z7DFa0OQNXUwIBBmqCDuIOy0WxVUDaiqkj1yhua3EgOKi5hLWg8dl6K/SUzsPlUz7XkzrqeeVkYAdoJt2Ecxif1cYItZTVshmKhmkekoBOzhTyxAabaNGiqmQA8G3pSz/wJ9XtB2fDni46lvVqu2T+U2OZi00UeDuqKQ2BIcPQk3/KuhBM2V/sqNpXgi0dU9OrFwoX0mFibqG5O2L/oLopKp5MrE2mvfgGdkIGUAg5tu/cIqWsv7SndifwLFgxzGOCwGllA+lPRV+4pzP8A/I98VYhJU1VDSRtdrKQHnmCLlIw1kjzbbZUdhMralyNsyazvbsVnt8Bb4ROascX4CuVSfRnAyz/5H0pf/sLfeiJ0bpKtnMyiWYXQWLSxcqGuLbeex+Bjwz5Eynm5XBlzJbA2OwqwIZf6GO/Uwx1MUlFcWygAcR0+LKhri0h/qrJrPxJpte6EnLKARRyDYGY9pY/gOaJvRfVbKqKVJ02a6tMXMoS1lHJe42nl5Ii9PMLacJeJSlvKny1Z8v8A25gAVr8w2b+2/JEbhOnlXTSRJlOuQermQMVB22Unk7bxxmxVU2GRRYa8Mc2wd03HvdXFzWykyi44LRq/Vyk+mppMycwNNLZLoos17G9ju9UfExjtFJ4R0Um2dlFxyXIH9Y3nRCe8zD5DzGLs0rMzNvJJJ2xhOD/9aT+0l/xCNPsxVVBFVFK++Q6e5zXI6hWVTW+Qjir/AKY6G/QcOZZLvMQ1CvMJAFgFKDdyXtFGwesky2JnyOHUiwAmMhU84K7/AH7I1rWbpNMpJMtZJyvMc+kRdci7wbixuSBY+2MrxrG1qAtqaTJcElnkgrn7VvlHPzxs9nJqqqpLztuHk+YGx67H2soVIax9m8OC1bVpUUpp3WlzgiYWdZls4LbF2jYy2FgfYb2MU+d+kS/vkv8ANYldT2EOonVDAhHUIl/1rHMzD2Ddft5oip36RL++S/zWNHDY2R41VBjs3l3Ouuml/RWSEmFlxxW/iEcEdjoKSQhCCJHwraJJ0tpUxQ6MLMp3Ecxj7whsihMO0Ko6eYJsmnlo63syjaL7Dyxhutb7VqPufwLH9GxmuluqFq6rmVIqVl58vomUWtZQu/hBfdzRv0c4ZJmkPBUysJbYLHcOxyop/wDoTpsq+8I7KD2gGxj84hjM+oIM+dNm23cI5a3Zc7I03iCfrq+AfNhxBP11fAPmx1PGU17319v9LX7uRZXS1TymDy2ZGG5kJVh2EbY9uIaSVVQuSdUTpi9F3JX4E2JjR+IJ+ur4B82HEE/XV8A+bGTWUxNyfsU7t/JZNEtTaWVktODSqnqlrBRNYAD2bdnutGh8QT9dXwD5sOIJ+ur4B82DqymdufsUETxwWUO5JJJJJNyTtJPbGq6scep5NEUmzpctuFY5XYA2stjtj9cQT9dXwD5sOIJuur4B82OXi0VLiVP3D32FwdByVsOeJ2YBWOtx7Dpy5Js6mmLzOVYfjujx0M3CJLZ5TUisNzAjMOwnd7oiOIJuuL4B82HEE/XV8A+bHm29nKVjCxtU8N5a2Wz4iQm+QKzz9JqCYpV6inZTvVmUg9oMRcpMGVsw+hA/dsOwHYPcIjOIJ+ur4B82HEE/XV8A+bCPs5SxAtZVPAPJDUSHdgVqOldERb6TIta1s4tbda3NHik4hhSMGVqNWU3BAQEHnBA2GILiCfrq+AfNhxBP11fAPmxBvZiibcNqXC++m6z4mT6QrHV49h063CzqWZbdnKtbntm3QpMdw6Tfgp1LLva+Qqt7br5Rt3n4xXOIJ+ur4B82HEE3XV8A+bD9mKPLk8S63K2nwniZL3yhT9RimFzGLzHo3Y72bIxPINpF4TcVwxlVWmUjKgsobIQo5gCNg7IgOIJuur4B82HEE/XV8A+bEh2bpBa1U/TbfRPESfQFY6THsOlX4KdSpffkKrcjdew9pj5VGKYXMYs70bsd7NkJPJtJEQPEE3XV8A+bDiCbrq+AfNjA7M0YdmFS+/OyeJktbIFZpGkeHomRJ9MqdFWULt2nYNkRjy8GZsx+hX3/AKtr9g2fhEZxBN11fAPmw4gm66vgHzYkzs5SxkllU8X3tdYNQ87sCtErSihVQq1FOqgWChgABzADkjxJW4SCCGogRuNkuD8IhOIJ+ur4B82HEE/XV8A+bEG9maNt8tS4X30391nxEn0BWifpPQOpV6inZTvVmUg+4xErKwUNmH0K/wB23d3fhEbxBP11fAPmw4gn66vgHzYnH2cpYhZlU8D0uFg1Eh3YFahpZRAWFTIAHIHFozJapZmkCPLYMrVkshlNwRddoMWPiCfrq+AfNj24HqVamqZM81atwUxXy8CRmykG1+ENt3NHQwvCaTDXvljlLi4EahQlkklsCFqghAQixTSEIQRIQhBEhCEESEIQRIQhBEhCEESEIQRIQhBEhCEESEIQRIQhBEhCEESEIQRIQhBEhCEESEIQRIQhBEhCEESEIQRf/9k="/>
          <p:cNvSpPr>
            <a:spLocks noChangeAspect="1" noChangeArrowheads="1"/>
          </p:cNvSpPr>
          <p:nvPr/>
        </p:nvSpPr>
        <p:spPr bwMode="auto">
          <a:xfrm>
            <a:off x="307975" y="-190500"/>
            <a:ext cx="26193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pic>
        <p:nvPicPr>
          <p:cNvPr id="245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556791"/>
            <a:ext cx="6912768" cy="499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2092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8" y="116632"/>
            <a:ext cx="9036496" cy="1143000"/>
          </a:xfrm>
        </p:spPr>
        <p:txBody>
          <a:bodyPr/>
          <a:lstStyle/>
          <a:p>
            <a:pPr algn="l" fontAlgn="auto">
              <a:spcAft>
                <a:spcPts val="0"/>
              </a:spcAft>
              <a:defRPr/>
            </a:pPr>
            <a:r>
              <a:rPr lang="en-US" sz="2900" b="1" dirty="0" smtClean="0">
                <a:solidFill>
                  <a:srgbClr val="872320"/>
                </a:solidFill>
                <a:latin typeface="Calibri,Bold"/>
                <a:ea typeface="+mn-ea"/>
                <a:cs typeface="Arial" pitchFamily="34" charset="0"/>
              </a:rPr>
              <a:t>Changing business environment &amp; computerized decision support</a:t>
            </a:r>
            <a:endParaRPr lang="en-US" sz="2900" b="1" dirty="0">
              <a:solidFill>
                <a:srgbClr val="872320"/>
              </a:solidFill>
              <a:latin typeface="Calibri,Bold"/>
              <a:ea typeface="+mn-ea"/>
              <a:cs typeface="Arial" pitchFamily="34" charset="0"/>
            </a:endParaRPr>
          </a:p>
        </p:txBody>
      </p:sp>
      <p:sp>
        <p:nvSpPr>
          <p:cNvPr id="3" name="Content Placeholder 2"/>
          <p:cNvSpPr>
            <a:spLocks noGrp="1"/>
          </p:cNvSpPr>
          <p:nvPr>
            <p:ph idx="1"/>
          </p:nvPr>
        </p:nvSpPr>
        <p:spPr>
          <a:xfrm>
            <a:off x="179512" y="1340768"/>
            <a:ext cx="8712968" cy="4824536"/>
          </a:xfrm>
        </p:spPr>
        <p:txBody>
          <a:bodyPr rtlCol="0">
            <a:normAutofit/>
          </a:bodyPr>
          <a:lstStyle/>
          <a:p>
            <a:pPr fontAlgn="auto">
              <a:spcAft>
                <a:spcPts val="0"/>
              </a:spcAft>
              <a:defRPr/>
            </a:pPr>
            <a:r>
              <a:rPr lang="en-US" sz="2600" b="1" dirty="0" smtClean="0"/>
              <a:t>Companies are moving aggressively to computerized support of their operations </a:t>
            </a:r>
            <a:r>
              <a:rPr lang="en-US" sz="2600" b="1" dirty="0" smtClean="0">
                <a:sym typeface="Wingdings"/>
              </a:rPr>
              <a:t></a:t>
            </a:r>
            <a:r>
              <a:rPr lang="en-US" sz="2600" b="1" dirty="0" smtClean="0"/>
              <a:t> Business Intelligence</a:t>
            </a:r>
          </a:p>
          <a:p>
            <a:pPr fontAlgn="auto">
              <a:spcAft>
                <a:spcPts val="0"/>
              </a:spcAft>
              <a:defRPr/>
            </a:pPr>
            <a:r>
              <a:rPr lang="en-US" sz="2600" b="1" dirty="0" smtClean="0"/>
              <a:t>Business Pressures–Responses–Support Model</a:t>
            </a:r>
          </a:p>
          <a:p>
            <a:pPr lvl="1" fontAlgn="auto">
              <a:spcAft>
                <a:spcPts val="0"/>
              </a:spcAft>
              <a:defRPr/>
            </a:pPr>
            <a:r>
              <a:rPr lang="en-US" sz="2600" b="1" dirty="0" smtClean="0">
                <a:solidFill>
                  <a:srgbClr val="FF3300"/>
                </a:solidFill>
              </a:rPr>
              <a:t>Business pressures </a:t>
            </a:r>
            <a:r>
              <a:rPr lang="en-US" sz="2600" b="1" dirty="0" smtClean="0"/>
              <a:t>result of today's competitive business climate</a:t>
            </a:r>
          </a:p>
          <a:p>
            <a:pPr lvl="1" fontAlgn="auto">
              <a:spcAft>
                <a:spcPts val="0"/>
              </a:spcAft>
              <a:defRPr/>
            </a:pPr>
            <a:r>
              <a:rPr lang="en-US" sz="2600" b="1" dirty="0" smtClean="0">
                <a:solidFill>
                  <a:srgbClr val="FF3300"/>
                </a:solidFill>
              </a:rPr>
              <a:t>Responses</a:t>
            </a:r>
            <a:r>
              <a:rPr lang="en-US" sz="2600" b="1" dirty="0" smtClean="0"/>
              <a:t> to counter the pressures </a:t>
            </a:r>
          </a:p>
          <a:p>
            <a:pPr lvl="1" fontAlgn="auto">
              <a:spcAft>
                <a:spcPts val="0"/>
              </a:spcAft>
              <a:defRPr/>
            </a:pPr>
            <a:r>
              <a:rPr lang="en-US" sz="2600" b="1" dirty="0" smtClean="0">
                <a:solidFill>
                  <a:srgbClr val="FF3300"/>
                </a:solidFill>
              </a:rPr>
              <a:t>Support</a:t>
            </a:r>
            <a:r>
              <a:rPr lang="en-US" sz="2600" b="1" dirty="0" smtClean="0"/>
              <a:t> to better facilitate the process </a:t>
            </a:r>
            <a:endParaRPr lang="en-US" sz="2600" b="1" dirty="0"/>
          </a:p>
        </p:txBody>
      </p:sp>
    </p:spTree>
    <p:extLst>
      <p:ext uri="{BB962C8B-B14F-4D97-AF65-F5344CB8AC3E}">
        <p14:creationId xmlns:p14="http://schemas.microsoft.com/office/powerpoint/2010/main" val="297472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3" y="260648"/>
            <a:ext cx="6219510" cy="432048"/>
          </a:xfrm>
        </p:spPr>
        <p:txBody>
          <a:bodyPr/>
          <a:lstStyle/>
          <a:p>
            <a:pPr algn="l"/>
            <a:r>
              <a:rPr lang="en-US" sz="3000" b="1" dirty="0" smtClean="0">
                <a:solidFill>
                  <a:srgbClr val="872320"/>
                </a:solidFill>
                <a:latin typeface="Calibri,Bold"/>
                <a:ea typeface="+mn-ea"/>
                <a:cs typeface="Arial" pitchFamily="34" charset="0"/>
              </a:rPr>
              <a:t>To make  better decision</a:t>
            </a:r>
            <a:r>
              <a:rPr lang="tr-TR" sz="3000" b="1" dirty="0" smtClean="0">
                <a:solidFill>
                  <a:srgbClr val="872320"/>
                </a:solidFill>
                <a:latin typeface="Calibri,Bold"/>
                <a:ea typeface="+mn-ea"/>
                <a:cs typeface="Arial" pitchFamily="34" charset="0"/>
              </a:rPr>
              <a:t>s</a:t>
            </a:r>
            <a:r>
              <a:rPr lang="en-US" sz="3000" b="1" dirty="0" smtClean="0">
                <a:solidFill>
                  <a:srgbClr val="872320"/>
                </a:solidFill>
                <a:latin typeface="Calibri,Bold"/>
                <a:ea typeface="+mn-ea"/>
                <a:cs typeface="Arial" pitchFamily="34" charset="0"/>
              </a:rPr>
              <a:t>….</a:t>
            </a:r>
            <a:endParaRPr lang="en-US" sz="3000" b="1" dirty="0">
              <a:solidFill>
                <a:srgbClr val="872320"/>
              </a:solidFill>
              <a:latin typeface="Calibri,Bold"/>
              <a:ea typeface="+mn-ea"/>
              <a:cs typeface="Arial" pitchFamily="34" charset="0"/>
            </a:endParaRPr>
          </a:p>
        </p:txBody>
      </p:sp>
      <p:sp>
        <p:nvSpPr>
          <p:cNvPr id="4" name="Rectangle 3"/>
          <p:cNvSpPr/>
          <p:nvPr/>
        </p:nvSpPr>
        <p:spPr>
          <a:xfrm>
            <a:off x="251520" y="1412776"/>
            <a:ext cx="5904656" cy="2862322"/>
          </a:xfrm>
          <a:prstGeom prst="rect">
            <a:avLst/>
          </a:prstGeom>
        </p:spPr>
        <p:txBody>
          <a:bodyPr wrap="square">
            <a:spAutoFit/>
          </a:bodyPr>
          <a:lstStyle/>
          <a:p>
            <a:r>
              <a:rPr lang="en-US" b="1" dirty="0" smtClean="0">
                <a:solidFill>
                  <a:srgbClr val="872320"/>
                </a:solidFill>
                <a:latin typeface="Calibri,Bold"/>
              </a:rPr>
              <a:t>Decision makers  need the </a:t>
            </a:r>
            <a:r>
              <a:rPr lang="en-US" b="1" dirty="0" smtClean="0">
                <a:solidFill>
                  <a:srgbClr val="FF0000"/>
                </a:solidFill>
                <a:latin typeface="Calibri,Bold"/>
              </a:rPr>
              <a:t>right information </a:t>
            </a:r>
            <a:r>
              <a:rPr lang="en-US" b="1" dirty="0" smtClean="0">
                <a:solidFill>
                  <a:srgbClr val="872320"/>
                </a:solidFill>
                <a:latin typeface="Calibri,Bold"/>
              </a:rPr>
              <a:t>in the</a:t>
            </a:r>
          </a:p>
          <a:p>
            <a:r>
              <a:rPr lang="en-US" b="1" dirty="0" smtClean="0">
                <a:solidFill>
                  <a:srgbClr val="FF0000"/>
                </a:solidFill>
                <a:latin typeface="Calibri,Bold"/>
              </a:rPr>
              <a:t>right moment </a:t>
            </a:r>
            <a:r>
              <a:rPr lang="en-US" b="1" dirty="0" smtClean="0">
                <a:solidFill>
                  <a:srgbClr val="872320"/>
                </a:solidFill>
                <a:latin typeface="Calibri,Bold"/>
              </a:rPr>
              <a:t>in the </a:t>
            </a:r>
            <a:r>
              <a:rPr lang="en-US" b="1" dirty="0" smtClean="0">
                <a:solidFill>
                  <a:srgbClr val="FF0000"/>
                </a:solidFill>
                <a:latin typeface="Calibri,Bold"/>
              </a:rPr>
              <a:t>right place </a:t>
            </a:r>
            <a:r>
              <a:rPr lang="en-US" b="1" dirty="0" smtClean="0">
                <a:solidFill>
                  <a:srgbClr val="872320"/>
                </a:solidFill>
                <a:latin typeface="Calibri,Bold"/>
              </a:rPr>
              <a:t>!!!</a:t>
            </a:r>
          </a:p>
          <a:p>
            <a:endParaRPr lang="en-US" b="1" dirty="0" smtClean="0">
              <a:solidFill>
                <a:srgbClr val="872320"/>
              </a:solidFill>
              <a:latin typeface="Calibri,Bold"/>
            </a:endParaRPr>
          </a:p>
          <a:p>
            <a:endParaRPr lang="en-US" b="1" dirty="0" smtClean="0">
              <a:solidFill>
                <a:srgbClr val="872320"/>
              </a:solidFill>
              <a:latin typeface="Calibri,Bold"/>
            </a:endParaRPr>
          </a:p>
          <a:p>
            <a:r>
              <a:rPr lang="en-US" b="1" dirty="0" smtClean="0">
                <a:latin typeface="Calibri,Bold"/>
              </a:rPr>
              <a:t>This can effectively be assured by </a:t>
            </a:r>
          </a:p>
          <a:p>
            <a:r>
              <a:rPr lang="en-US" b="1" dirty="0" smtClean="0">
                <a:latin typeface="Calibri,Bold"/>
              </a:rPr>
              <a:t>Decision Support Systems (DSS) enriched by Business Intelligence  (BI) techniques and tools employed together with domain knowledge and experience based judgement ( for autonomy- Intelligent Systems)</a:t>
            </a:r>
            <a:endParaRPr lang="en-US" b="1" dirty="0">
              <a:latin typeface="Calibri,Bold"/>
            </a:endParaRPr>
          </a:p>
        </p:txBody>
      </p:sp>
      <p:pic>
        <p:nvPicPr>
          <p:cNvPr id="5" name="Picture 4"/>
          <p:cNvPicPr>
            <a:picLocks noChangeAspect="1"/>
          </p:cNvPicPr>
          <p:nvPr/>
        </p:nvPicPr>
        <p:blipFill>
          <a:blip r:embed="rId2"/>
          <a:stretch>
            <a:fillRect/>
          </a:stretch>
        </p:blipFill>
        <p:spPr>
          <a:xfrm>
            <a:off x="6444208" y="1556792"/>
            <a:ext cx="2000250" cy="3571875"/>
          </a:xfrm>
          <a:prstGeom prst="rect">
            <a:avLst/>
          </a:prstGeom>
        </p:spPr>
      </p:pic>
    </p:spTree>
    <p:extLst>
      <p:ext uri="{BB962C8B-B14F-4D97-AF65-F5344CB8AC3E}">
        <p14:creationId xmlns:p14="http://schemas.microsoft.com/office/powerpoint/2010/main" val="3153519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97768"/>
            <a:ext cx="8712968" cy="566936"/>
          </a:xfrm>
        </p:spPr>
        <p:txBody>
          <a:bodyPr/>
          <a:lstStyle/>
          <a:p>
            <a:pPr fontAlgn="auto">
              <a:spcAft>
                <a:spcPts val="0"/>
              </a:spcAft>
              <a:defRPr/>
            </a:pPr>
            <a:r>
              <a:rPr lang="en-US" sz="2900" b="1" dirty="0">
                <a:solidFill>
                  <a:srgbClr val="872320"/>
                </a:solidFill>
                <a:latin typeface="Calibri,Bold"/>
                <a:ea typeface="+mn-ea"/>
                <a:cs typeface="Arial" pitchFamily="34" charset="0"/>
              </a:rPr>
              <a:t>Business Pressures–Responses–Support Model</a:t>
            </a:r>
          </a:p>
        </p:txBody>
      </p:sp>
      <p:pic>
        <p:nvPicPr>
          <p:cNvPr id="153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31" y="1124744"/>
            <a:ext cx="85185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7754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490066"/>
          </a:xfrm>
        </p:spPr>
        <p:txBody>
          <a:bodyPr/>
          <a:lstStyle/>
          <a:p>
            <a:pPr algn="l" fontAlgn="auto">
              <a:spcAft>
                <a:spcPts val="0"/>
              </a:spcAft>
              <a:defRPr/>
            </a:pPr>
            <a:r>
              <a:rPr lang="en-US" sz="2900" b="1" dirty="0">
                <a:solidFill>
                  <a:srgbClr val="872320"/>
                </a:solidFill>
                <a:latin typeface="Calibri,Bold"/>
                <a:ea typeface="+mn-ea"/>
                <a:cs typeface="Arial" pitchFamily="34" charset="0"/>
              </a:rPr>
              <a:t>The Business Environment </a:t>
            </a:r>
          </a:p>
        </p:txBody>
      </p:sp>
      <p:sp>
        <p:nvSpPr>
          <p:cNvPr id="3" name="Content Placeholder 2"/>
          <p:cNvSpPr>
            <a:spLocks noGrp="1"/>
          </p:cNvSpPr>
          <p:nvPr>
            <p:ph idx="1"/>
          </p:nvPr>
        </p:nvSpPr>
        <p:spPr>
          <a:xfrm>
            <a:off x="251520" y="908720"/>
            <a:ext cx="8229600" cy="4525963"/>
          </a:xfrm>
        </p:spPr>
        <p:txBody>
          <a:bodyPr rtlCol="0">
            <a:normAutofit/>
          </a:bodyPr>
          <a:lstStyle/>
          <a:p>
            <a:pPr fontAlgn="auto">
              <a:spcAft>
                <a:spcPts val="0"/>
              </a:spcAft>
              <a:buFont typeface="Wingdings" panose="05000000000000000000" pitchFamily="2" charset="2"/>
              <a:buChar char="Ø"/>
              <a:defRPr/>
            </a:pPr>
            <a:r>
              <a:rPr lang="en-US" sz="2600" b="1" dirty="0" smtClean="0"/>
              <a:t>The environment in which organizations operate today is becoming more and more complex, creating </a:t>
            </a:r>
          </a:p>
          <a:p>
            <a:pPr lvl="1" fontAlgn="auto">
              <a:spcAft>
                <a:spcPts val="0"/>
              </a:spcAft>
              <a:defRPr/>
            </a:pPr>
            <a:r>
              <a:rPr lang="en-US" sz="2600" b="1" dirty="0" smtClean="0"/>
              <a:t>opportunities, and</a:t>
            </a:r>
          </a:p>
          <a:p>
            <a:pPr lvl="1" fontAlgn="auto">
              <a:spcAft>
                <a:spcPts val="0"/>
              </a:spcAft>
              <a:defRPr/>
            </a:pPr>
            <a:r>
              <a:rPr lang="en-US" sz="2600" b="1" dirty="0" smtClean="0"/>
              <a:t>problems.</a:t>
            </a:r>
          </a:p>
          <a:p>
            <a:pPr lvl="1" fontAlgn="auto">
              <a:spcAft>
                <a:spcPts val="0"/>
              </a:spcAft>
              <a:defRPr/>
            </a:pPr>
            <a:r>
              <a:rPr lang="en-US" sz="2600" b="1" dirty="0" smtClean="0"/>
              <a:t>Example: globalization.</a:t>
            </a:r>
          </a:p>
          <a:p>
            <a:pPr fontAlgn="auto">
              <a:spcAft>
                <a:spcPts val="0"/>
              </a:spcAft>
              <a:buFont typeface="Wingdings" panose="05000000000000000000" pitchFamily="2" charset="2"/>
              <a:buChar char="Ø"/>
              <a:defRPr/>
            </a:pPr>
            <a:r>
              <a:rPr lang="en-US" sz="2600" b="1" dirty="0" smtClean="0"/>
              <a:t>Business environment factors: </a:t>
            </a:r>
          </a:p>
          <a:p>
            <a:pPr lvl="1" fontAlgn="auto">
              <a:spcAft>
                <a:spcPts val="0"/>
              </a:spcAft>
              <a:defRPr/>
            </a:pPr>
            <a:r>
              <a:rPr lang="en-US" sz="2600" b="1" dirty="0" smtClean="0"/>
              <a:t>markets, consumer demands, technology, and societal… </a:t>
            </a:r>
            <a:endParaRPr lang="en-US" sz="2600" b="1" dirty="0"/>
          </a:p>
        </p:txBody>
      </p:sp>
    </p:spTree>
    <p:extLst>
      <p:ext uri="{BB962C8B-B14F-4D97-AF65-F5344CB8AC3E}">
        <p14:creationId xmlns:p14="http://schemas.microsoft.com/office/powerpoint/2010/main" val="1640620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 y="0"/>
            <a:ext cx="8229600" cy="706090"/>
          </a:xfrm>
        </p:spPr>
        <p:txBody>
          <a:bodyPr/>
          <a:lstStyle/>
          <a:p>
            <a:pPr algn="l" fontAlgn="auto">
              <a:spcAft>
                <a:spcPts val="0"/>
              </a:spcAft>
              <a:defRPr/>
            </a:pPr>
            <a:r>
              <a:rPr lang="en-US" sz="2900" b="1" dirty="0">
                <a:solidFill>
                  <a:srgbClr val="872320"/>
                </a:solidFill>
                <a:latin typeface="Calibri,Bold"/>
                <a:ea typeface="+mn-ea"/>
                <a:cs typeface="Arial" pitchFamily="34" charset="0"/>
              </a:rPr>
              <a:t>Business Environment Factors</a:t>
            </a:r>
          </a:p>
        </p:txBody>
      </p:sp>
      <p:sp>
        <p:nvSpPr>
          <p:cNvPr id="17411" name="Rectangle 3"/>
          <p:cNvSpPr>
            <a:spLocks noChangeArrowheads="1"/>
          </p:cNvSpPr>
          <p:nvPr/>
        </p:nvSpPr>
        <p:spPr bwMode="auto">
          <a:xfrm>
            <a:off x="251520" y="788506"/>
            <a:ext cx="7776864"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tabLst>
                <a:tab pos="1317625" algn="l"/>
              </a:tabLst>
              <a:defRPr sz="2800" b="1">
                <a:solidFill>
                  <a:srgbClr val="CC3300"/>
                </a:solidFill>
                <a:latin typeface="Tahoma" panose="020B0604030504040204" pitchFamily="34" charset="0"/>
              </a:defRPr>
            </a:lvl1pPr>
            <a:lvl2pPr algn="ctr" eaLnBrk="0" hangingPunct="0">
              <a:tabLst>
                <a:tab pos="1317625" algn="l"/>
              </a:tabLst>
              <a:defRPr sz="2800" b="1">
                <a:solidFill>
                  <a:srgbClr val="CC3300"/>
                </a:solidFill>
                <a:latin typeface="Tahoma" panose="020B0604030504040204" pitchFamily="34" charset="0"/>
              </a:defRPr>
            </a:lvl2pPr>
            <a:lvl3pPr marL="1143000" indent="-228600" algn="ctr" eaLnBrk="0" hangingPunct="0">
              <a:tabLst>
                <a:tab pos="1317625" algn="l"/>
              </a:tabLst>
              <a:defRPr sz="2800" b="1">
                <a:solidFill>
                  <a:srgbClr val="CC3300"/>
                </a:solidFill>
                <a:latin typeface="Tahoma" panose="020B0604030504040204" pitchFamily="34" charset="0"/>
              </a:defRPr>
            </a:lvl3pPr>
            <a:lvl4pPr marL="1600200" indent="-228600" algn="ctr" eaLnBrk="0" hangingPunct="0">
              <a:tabLst>
                <a:tab pos="1317625" algn="l"/>
              </a:tabLst>
              <a:defRPr sz="2800" b="1">
                <a:solidFill>
                  <a:srgbClr val="CC3300"/>
                </a:solidFill>
                <a:latin typeface="Tahoma" panose="020B0604030504040204" pitchFamily="34" charset="0"/>
              </a:defRPr>
            </a:lvl4pPr>
            <a:lvl5pPr marL="2057400" indent="-228600" algn="ctr" eaLnBrk="0" hangingPunct="0">
              <a:tabLst>
                <a:tab pos="1317625" algn="l"/>
              </a:tabLst>
              <a:defRPr sz="2800" b="1">
                <a:solidFill>
                  <a:srgbClr val="CC3300"/>
                </a:solidFill>
                <a:latin typeface="Tahoma" panose="020B0604030504040204" pitchFamily="34" charset="0"/>
              </a:defRPr>
            </a:lvl5pPr>
            <a:lvl6pPr marL="2514600" indent="-228600" algn="ctr" eaLnBrk="0" fontAlgn="base" hangingPunct="0">
              <a:spcBef>
                <a:spcPct val="0"/>
              </a:spcBef>
              <a:spcAft>
                <a:spcPct val="0"/>
              </a:spcAft>
              <a:tabLst>
                <a:tab pos="1317625" algn="l"/>
              </a:tabLst>
              <a:defRPr sz="2800" b="1">
                <a:solidFill>
                  <a:srgbClr val="CC3300"/>
                </a:solidFill>
                <a:latin typeface="Tahoma" panose="020B0604030504040204" pitchFamily="34" charset="0"/>
              </a:defRPr>
            </a:lvl6pPr>
            <a:lvl7pPr marL="2971800" indent="-228600" algn="ctr" eaLnBrk="0" fontAlgn="base" hangingPunct="0">
              <a:spcBef>
                <a:spcPct val="0"/>
              </a:spcBef>
              <a:spcAft>
                <a:spcPct val="0"/>
              </a:spcAft>
              <a:tabLst>
                <a:tab pos="1317625" algn="l"/>
              </a:tabLst>
              <a:defRPr sz="2800" b="1">
                <a:solidFill>
                  <a:srgbClr val="CC3300"/>
                </a:solidFill>
                <a:latin typeface="Tahoma" panose="020B0604030504040204" pitchFamily="34" charset="0"/>
              </a:defRPr>
            </a:lvl7pPr>
            <a:lvl8pPr marL="3429000" indent="-228600" algn="ctr" eaLnBrk="0" fontAlgn="base" hangingPunct="0">
              <a:spcBef>
                <a:spcPct val="0"/>
              </a:spcBef>
              <a:spcAft>
                <a:spcPct val="0"/>
              </a:spcAft>
              <a:tabLst>
                <a:tab pos="1317625" algn="l"/>
              </a:tabLst>
              <a:defRPr sz="2800" b="1">
                <a:solidFill>
                  <a:srgbClr val="CC3300"/>
                </a:solidFill>
                <a:latin typeface="Tahoma" panose="020B0604030504040204" pitchFamily="34" charset="0"/>
              </a:defRPr>
            </a:lvl8pPr>
            <a:lvl9pPr marL="3886200" indent="-228600" algn="ctr" eaLnBrk="0" fontAlgn="base" hangingPunct="0">
              <a:spcBef>
                <a:spcPct val="0"/>
              </a:spcBef>
              <a:spcAft>
                <a:spcPct val="0"/>
              </a:spcAft>
              <a:tabLst>
                <a:tab pos="1317625" algn="l"/>
              </a:tabLst>
              <a:defRPr sz="2800" b="1">
                <a:solidFill>
                  <a:srgbClr val="CC3300"/>
                </a:solidFill>
                <a:latin typeface="Tahoma" panose="020B0604030504040204" pitchFamily="34" charset="0"/>
              </a:defRPr>
            </a:lvl9pPr>
          </a:lstStyle>
          <a:p>
            <a:pPr algn="l" eaLnBrk="1" hangingPunct="1"/>
            <a:r>
              <a:rPr lang="en-US" altLang="tr-TR" sz="1600" u="sng" dirty="0">
                <a:solidFill>
                  <a:srgbClr val="0000CC"/>
                </a:solidFill>
                <a:latin typeface="Times New Roman" panose="02020603050405020304" pitchFamily="18" charset="0"/>
              </a:rPr>
              <a:t>FACTOR</a:t>
            </a:r>
            <a:r>
              <a:rPr lang="en-US" altLang="tr-TR" sz="1600" dirty="0">
                <a:solidFill>
                  <a:srgbClr val="0000CC"/>
                </a:solidFill>
                <a:latin typeface="Times New Roman" panose="02020603050405020304" pitchFamily="18" charset="0"/>
              </a:rPr>
              <a:t>	</a:t>
            </a:r>
            <a:r>
              <a:rPr lang="en-US" altLang="tr-TR" sz="1600" u="sng" dirty="0">
                <a:solidFill>
                  <a:srgbClr val="0000CC"/>
                </a:solidFill>
                <a:latin typeface="Times New Roman" panose="02020603050405020304" pitchFamily="18" charset="0"/>
              </a:rPr>
              <a:t>DESCRIPTION					</a:t>
            </a:r>
            <a:endParaRPr lang="en-US" altLang="tr-TR" sz="1600" b="0" i="1" u="sng" dirty="0">
              <a:solidFill>
                <a:srgbClr val="0000CC"/>
              </a:solidFill>
              <a:latin typeface="Times New Roman" panose="02020603050405020304" pitchFamily="18" charset="0"/>
            </a:endParaRPr>
          </a:p>
          <a:p>
            <a:pPr algn="l" eaLnBrk="1" hangingPunct="1"/>
            <a:r>
              <a:rPr lang="en-US" altLang="tr-TR" sz="1600" dirty="0">
                <a:solidFill>
                  <a:srgbClr val="FF0000"/>
                </a:solidFill>
                <a:latin typeface="Times New Roman" panose="02020603050405020304" pitchFamily="18" charset="0"/>
              </a:rPr>
              <a:t>Markets</a:t>
            </a:r>
            <a:r>
              <a:rPr lang="en-US" altLang="tr-TR" sz="1600" b="0" dirty="0">
                <a:latin typeface="Times New Roman" panose="02020603050405020304" pitchFamily="18" charset="0"/>
              </a:rPr>
              <a:t>	</a:t>
            </a:r>
            <a:r>
              <a:rPr lang="en-US" altLang="tr-TR" sz="1600" dirty="0">
                <a:solidFill>
                  <a:schemeClr val="tx1"/>
                </a:solidFill>
                <a:latin typeface="Times New Roman" panose="02020603050405020304" pitchFamily="18" charset="0"/>
              </a:rPr>
              <a:t>Strong competition	</a:t>
            </a:r>
          </a:p>
          <a:p>
            <a:pPr algn="l" eaLnBrk="1" hangingPunct="1"/>
            <a:r>
              <a:rPr lang="en-US" altLang="tr-TR" sz="1600" dirty="0">
                <a:solidFill>
                  <a:schemeClr val="tx1"/>
                </a:solidFill>
                <a:latin typeface="Times New Roman" panose="02020603050405020304" pitchFamily="18" charset="0"/>
              </a:rPr>
              <a:t>	Expanding global markets	</a:t>
            </a:r>
          </a:p>
          <a:p>
            <a:pPr algn="l" eaLnBrk="1" hangingPunct="1"/>
            <a:r>
              <a:rPr lang="en-US" altLang="tr-TR" sz="1600" dirty="0">
                <a:solidFill>
                  <a:schemeClr val="tx1"/>
                </a:solidFill>
                <a:latin typeface="Times New Roman" panose="02020603050405020304" pitchFamily="18" charset="0"/>
              </a:rPr>
              <a:t>	Blooming electronic markets on the Internet	</a:t>
            </a:r>
          </a:p>
          <a:p>
            <a:pPr algn="l" eaLnBrk="1" hangingPunct="1"/>
            <a:r>
              <a:rPr lang="en-US" altLang="tr-TR" sz="1600" dirty="0">
                <a:solidFill>
                  <a:schemeClr val="tx1"/>
                </a:solidFill>
                <a:latin typeface="Times New Roman" panose="02020603050405020304" pitchFamily="18" charset="0"/>
              </a:rPr>
              <a:t>	Innovative marketing methods	</a:t>
            </a:r>
          </a:p>
          <a:p>
            <a:pPr algn="l" eaLnBrk="1" hangingPunct="1"/>
            <a:r>
              <a:rPr lang="en-US" altLang="tr-TR" sz="1600" dirty="0">
                <a:solidFill>
                  <a:schemeClr val="tx1"/>
                </a:solidFill>
                <a:latin typeface="Times New Roman" panose="02020603050405020304" pitchFamily="18" charset="0"/>
              </a:rPr>
              <a:t>	Opportunities for outsourcing with IT support	</a:t>
            </a:r>
          </a:p>
          <a:p>
            <a:pPr algn="l" eaLnBrk="1" hangingPunct="1"/>
            <a:r>
              <a:rPr lang="en-US" altLang="tr-TR" sz="1600" u="sng" dirty="0">
                <a:solidFill>
                  <a:schemeClr val="tx1"/>
                </a:solidFill>
                <a:latin typeface="Times New Roman" panose="02020603050405020304" pitchFamily="18" charset="0"/>
              </a:rPr>
              <a:t>                         </a:t>
            </a:r>
            <a:r>
              <a:rPr lang="en-US" altLang="tr-TR" sz="1600" dirty="0">
                <a:solidFill>
                  <a:schemeClr val="tx1"/>
                </a:solidFill>
                <a:latin typeface="Times New Roman" panose="02020603050405020304" pitchFamily="18" charset="0"/>
              </a:rPr>
              <a:t>	</a:t>
            </a:r>
            <a:r>
              <a:rPr lang="en-US" altLang="tr-TR" sz="1600" u="sng" dirty="0">
                <a:solidFill>
                  <a:schemeClr val="tx1"/>
                </a:solidFill>
                <a:latin typeface="Times New Roman" panose="02020603050405020304" pitchFamily="18" charset="0"/>
              </a:rPr>
              <a:t>Need for real-time, on-demand transactions	</a:t>
            </a:r>
            <a:r>
              <a:rPr lang="en-US" altLang="tr-TR" sz="1600" b="0" u="sng" dirty="0">
                <a:latin typeface="Times New Roman" panose="02020603050405020304" pitchFamily="18" charset="0"/>
              </a:rPr>
              <a:t>	</a:t>
            </a:r>
          </a:p>
          <a:p>
            <a:pPr algn="l" eaLnBrk="1" hangingPunct="1"/>
            <a:r>
              <a:rPr lang="en-US" altLang="tr-TR" sz="1600" dirty="0">
                <a:solidFill>
                  <a:srgbClr val="FF0000"/>
                </a:solidFill>
                <a:latin typeface="Times New Roman" panose="02020603050405020304" pitchFamily="18" charset="0"/>
              </a:rPr>
              <a:t>Consumer</a:t>
            </a:r>
            <a:r>
              <a:rPr lang="en-US" altLang="tr-TR" sz="1600" dirty="0">
                <a:latin typeface="Times New Roman" panose="02020603050405020304" pitchFamily="18" charset="0"/>
              </a:rPr>
              <a:t> </a:t>
            </a:r>
            <a:r>
              <a:rPr lang="en-US" altLang="tr-TR" sz="1600" b="0" dirty="0">
                <a:latin typeface="Times New Roman" panose="02020603050405020304" pitchFamily="18" charset="0"/>
              </a:rPr>
              <a:t>	</a:t>
            </a:r>
            <a:r>
              <a:rPr lang="en-US" altLang="tr-TR" sz="1600" dirty="0">
                <a:solidFill>
                  <a:schemeClr val="tx1"/>
                </a:solidFill>
                <a:latin typeface="Times New Roman" panose="02020603050405020304" pitchFamily="18" charset="0"/>
              </a:rPr>
              <a:t>Desire for customization</a:t>
            </a:r>
            <a:r>
              <a:rPr lang="en-US" altLang="tr-TR" sz="1600" b="0" dirty="0">
                <a:latin typeface="Times New Roman" panose="02020603050405020304" pitchFamily="18" charset="0"/>
              </a:rPr>
              <a:t>	</a:t>
            </a:r>
          </a:p>
          <a:p>
            <a:pPr algn="l" eaLnBrk="1" hangingPunct="1"/>
            <a:r>
              <a:rPr lang="en-US" altLang="tr-TR" sz="1600" dirty="0">
                <a:latin typeface="Times New Roman" panose="02020603050405020304" pitchFamily="18" charset="0"/>
              </a:rPr>
              <a:t>   </a:t>
            </a:r>
            <a:r>
              <a:rPr lang="en-US" altLang="tr-TR" sz="1600" dirty="0">
                <a:solidFill>
                  <a:srgbClr val="FF0000"/>
                </a:solidFill>
                <a:latin typeface="Times New Roman" panose="02020603050405020304" pitchFamily="18" charset="0"/>
              </a:rPr>
              <a:t>demand</a:t>
            </a:r>
            <a:r>
              <a:rPr lang="en-US" altLang="tr-TR" sz="1600" b="0" dirty="0">
                <a:latin typeface="Times New Roman" panose="02020603050405020304" pitchFamily="18" charset="0"/>
              </a:rPr>
              <a:t>	</a:t>
            </a:r>
            <a:r>
              <a:rPr lang="en-US" altLang="tr-TR" sz="1600" u="sng" dirty="0">
                <a:solidFill>
                  <a:schemeClr val="tx1"/>
                </a:solidFill>
                <a:latin typeface="Times New Roman" panose="02020603050405020304" pitchFamily="18" charset="0"/>
              </a:rPr>
              <a:t>Desire for quality, diversity of products, and speed of </a:t>
            </a:r>
            <a:r>
              <a:rPr lang="en-US" altLang="tr-TR" sz="1600" u="sng" dirty="0" smtClean="0">
                <a:solidFill>
                  <a:schemeClr val="tx1"/>
                </a:solidFill>
                <a:latin typeface="Times New Roman" panose="02020603050405020304" pitchFamily="18" charset="0"/>
              </a:rPr>
              <a:t>delivery</a:t>
            </a:r>
            <a:endParaRPr lang="en-US" altLang="tr-TR" sz="1600" u="sng" dirty="0">
              <a:solidFill>
                <a:schemeClr val="tx1"/>
              </a:solidFill>
              <a:latin typeface="Times New Roman" panose="02020603050405020304" pitchFamily="18" charset="0"/>
            </a:endParaRPr>
          </a:p>
          <a:p>
            <a:pPr algn="l" eaLnBrk="1" hangingPunct="1"/>
            <a:r>
              <a:rPr lang="en-US" altLang="tr-TR" sz="1600" b="0" u="sng" dirty="0">
                <a:latin typeface="Times New Roman" panose="02020603050405020304" pitchFamily="18" charset="0"/>
              </a:rPr>
              <a:t>                         </a:t>
            </a:r>
            <a:r>
              <a:rPr lang="en-US" altLang="tr-TR" sz="1600" b="0" dirty="0">
                <a:latin typeface="Times New Roman" panose="02020603050405020304" pitchFamily="18" charset="0"/>
              </a:rPr>
              <a:t>	</a:t>
            </a:r>
            <a:r>
              <a:rPr lang="en-US" altLang="tr-TR" sz="1600" u="sng" dirty="0">
                <a:solidFill>
                  <a:schemeClr val="tx1"/>
                </a:solidFill>
                <a:latin typeface="Times New Roman" panose="02020603050405020304" pitchFamily="18" charset="0"/>
              </a:rPr>
              <a:t>Customers getting powerful and less loyal</a:t>
            </a:r>
            <a:r>
              <a:rPr lang="en-US" altLang="tr-TR" sz="1600" b="0" u="sng" dirty="0">
                <a:latin typeface="Times New Roman" panose="02020603050405020304" pitchFamily="18" charset="0"/>
              </a:rPr>
              <a:t>	</a:t>
            </a:r>
            <a:r>
              <a:rPr lang="en-US" altLang="tr-TR" sz="1600" b="0" u="sng" dirty="0" smtClean="0">
                <a:latin typeface="Times New Roman" panose="02020603050405020304" pitchFamily="18" charset="0"/>
              </a:rPr>
              <a:t>	      </a:t>
            </a:r>
          </a:p>
          <a:p>
            <a:pPr algn="l" eaLnBrk="1" hangingPunct="1"/>
            <a:r>
              <a:rPr lang="en-US" altLang="tr-TR" sz="1600" dirty="0" smtClean="0">
                <a:solidFill>
                  <a:srgbClr val="FF0000"/>
                </a:solidFill>
                <a:latin typeface="Times New Roman" panose="02020603050405020304" pitchFamily="18" charset="0"/>
              </a:rPr>
              <a:t>Technology</a:t>
            </a:r>
            <a:r>
              <a:rPr lang="en-US" altLang="tr-TR" sz="1600" b="0" dirty="0">
                <a:latin typeface="Times New Roman" panose="02020603050405020304" pitchFamily="18" charset="0"/>
              </a:rPr>
              <a:t>	</a:t>
            </a:r>
            <a:r>
              <a:rPr lang="en-US" altLang="tr-TR" sz="1600" dirty="0">
                <a:solidFill>
                  <a:schemeClr val="tx1"/>
                </a:solidFill>
                <a:latin typeface="Times New Roman" panose="02020603050405020304" pitchFamily="18" charset="0"/>
              </a:rPr>
              <a:t>More innovations, new products, and new services	</a:t>
            </a:r>
          </a:p>
          <a:p>
            <a:pPr algn="l" eaLnBrk="1" hangingPunct="1"/>
            <a:r>
              <a:rPr lang="en-US" altLang="tr-TR" sz="1600" dirty="0">
                <a:solidFill>
                  <a:schemeClr val="tx1"/>
                </a:solidFill>
                <a:latin typeface="Times New Roman" panose="02020603050405020304" pitchFamily="18" charset="0"/>
              </a:rPr>
              <a:t>	Increasing obsolescence rate	</a:t>
            </a:r>
          </a:p>
          <a:p>
            <a:pPr lvl="1" algn="l" eaLnBrk="1" hangingPunct="1"/>
            <a:r>
              <a:rPr lang="en-US" altLang="tr-TR" sz="1600" dirty="0">
                <a:solidFill>
                  <a:schemeClr val="tx1"/>
                </a:solidFill>
                <a:latin typeface="Times New Roman" panose="02020603050405020304" pitchFamily="18" charset="0"/>
              </a:rPr>
              <a:t>	Increasing information overload</a:t>
            </a:r>
          </a:p>
          <a:p>
            <a:pPr algn="l" eaLnBrk="1" hangingPunct="1"/>
            <a:r>
              <a:rPr lang="en-US" altLang="tr-TR" sz="1600" u="sng" dirty="0">
                <a:solidFill>
                  <a:schemeClr val="tx1"/>
                </a:solidFill>
                <a:latin typeface="Times New Roman" panose="02020603050405020304" pitchFamily="18" charset="0"/>
              </a:rPr>
              <a:t>                        </a:t>
            </a:r>
            <a:r>
              <a:rPr lang="en-US" altLang="tr-TR" sz="1600" dirty="0">
                <a:solidFill>
                  <a:schemeClr val="tx1"/>
                </a:solidFill>
                <a:latin typeface="Times New Roman" panose="02020603050405020304" pitchFamily="18" charset="0"/>
              </a:rPr>
              <a:t> 	</a:t>
            </a:r>
            <a:r>
              <a:rPr lang="en-US" altLang="tr-TR" sz="1600" u="sng" dirty="0">
                <a:solidFill>
                  <a:schemeClr val="tx1"/>
                </a:solidFill>
                <a:latin typeface="Times New Roman" panose="02020603050405020304" pitchFamily="18" charset="0"/>
              </a:rPr>
              <a:t>Social networking, Web 2.0 and beyond	</a:t>
            </a:r>
            <a:r>
              <a:rPr lang="en-US" altLang="tr-TR" sz="1600" b="0" u="sng" dirty="0">
                <a:latin typeface="Times New Roman" panose="02020603050405020304" pitchFamily="18" charset="0"/>
              </a:rPr>
              <a:t>		</a:t>
            </a:r>
          </a:p>
          <a:p>
            <a:pPr algn="l" eaLnBrk="1" hangingPunct="1"/>
            <a:r>
              <a:rPr lang="en-US" altLang="tr-TR" sz="1600" dirty="0">
                <a:solidFill>
                  <a:srgbClr val="FF0000"/>
                </a:solidFill>
                <a:latin typeface="Times New Roman" panose="02020603050405020304" pitchFamily="18" charset="0"/>
              </a:rPr>
              <a:t>Societal</a:t>
            </a:r>
            <a:r>
              <a:rPr lang="en-US" altLang="tr-TR" sz="1600" b="0" dirty="0">
                <a:latin typeface="Times New Roman" panose="02020603050405020304" pitchFamily="18" charset="0"/>
              </a:rPr>
              <a:t>	</a:t>
            </a:r>
            <a:r>
              <a:rPr lang="en-US" altLang="tr-TR" sz="1600" dirty="0">
                <a:solidFill>
                  <a:schemeClr val="tx1"/>
                </a:solidFill>
                <a:latin typeface="Times New Roman" panose="02020603050405020304" pitchFamily="18" charset="0"/>
              </a:rPr>
              <a:t>Growing government regulations and deregulation	</a:t>
            </a:r>
          </a:p>
          <a:p>
            <a:pPr algn="l" eaLnBrk="1" hangingPunct="1"/>
            <a:r>
              <a:rPr lang="en-US" altLang="tr-TR" sz="1600" dirty="0">
                <a:solidFill>
                  <a:schemeClr val="tx1"/>
                </a:solidFill>
                <a:latin typeface="Times New Roman" panose="02020603050405020304" pitchFamily="18" charset="0"/>
              </a:rPr>
              <a:t>	Workforce more diversified, older, and composed of more women	Prime concerns of homeland security and terrorist attacks	</a:t>
            </a:r>
          </a:p>
          <a:p>
            <a:pPr algn="l" eaLnBrk="1" hangingPunct="1"/>
            <a:r>
              <a:rPr lang="en-US" altLang="tr-TR" sz="1600" dirty="0">
                <a:solidFill>
                  <a:schemeClr val="tx1"/>
                </a:solidFill>
                <a:latin typeface="Times New Roman" panose="02020603050405020304" pitchFamily="18" charset="0"/>
              </a:rPr>
              <a:t>	Necessity of Sarbanes-Oxley Act and other reporting-related legislation	Increasing social responsibility of companies</a:t>
            </a:r>
          </a:p>
          <a:p>
            <a:pPr algn="l" eaLnBrk="1" hangingPunct="1"/>
            <a:r>
              <a:rPr lang="en-US" altLang="tr-TR" sz="1600" dirty="0">
                <a:solidFill>
                  <a:schemeClr val="tx1"/>
                </a:solidFill>
                <a:latin typeface="Times New Roman" panose="02020603050405020304" pitchFamily="18" charset="0"/>
              </a:rPr>
              <a:t>	Greater emphasis on sustainability	</a:t>
            </a:r>
          </a:p>
        </p:txBody>
      </p:sp>
    </p:spTree>
    <p:extLst>
      <p:ext uri="{BB962C8B-B14F-4D97-AF65-F5344CB8AC3E}">
        <p14:creationId xmlns:p14="http://schemas.microsoft.com/office/powerpoint/2010/main" val="8229546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692696"/>
          </a:xfrm>
        </p:spPr>
        <p:txBody>
          <a:bodyPr/>
          <a:lstStyle/>
          <a:p>
            <a:pPr algn="l" fontAlgn="auto">
              <a:spcAft>
                <a:spcPts val="0"/>
              </a:spcAft>
              <a:defRPr/>
            </a:pPr>
            <a:r>
              <a:rPr lang="en-US" sz="2900" b="1" dirty="0">
                <a:solidFill>
                  <a:srgbClr val="872320"/>
                </a:solidFill>
                <a:latin typeface="Calibri,Bold"/>
                <a:ea typeface="+mn-ea"/>
                <a:cs typeface="Arial" pitchFamily="34" charset="0"/>
              </a:rPr>
              <a:t>Organizational Responses</a:t>
            </a:r>
          </a:p>
        </p:txBody>
      </p:sp>
      <p:sp>
        <p:nvSpPr>
          <p:cNvPr id="18435" name="Content Placeholder 2"/>
          <p:cNvSpPr>
            <a:spLocks noGrp="1"/>
          </p:cNvSpPr>
          <p:nvPr>
            <p:ph idx="1"/>
          </p:nvPr>
        </p:nvSpPr>
        <p:spPr>
          <a:xfrm>
            <a:off x="179512" y="908720"/>
            <a:ext cx="8229600" cy="4525963"/>
          </a:xfrm>
        </p:spPr>
        <p:txBody>
          <a:bodyPr/>
          <a:lstStyle/>
          <a:p>
            <a:pPr>
              <a:buFont typeface="Wingdings" panose="05000000000000000000" pitchFamily="2" charset="2"/>
              <a:buChar char="Ø"/>
            </a:pPr>
            <a:r>
              <a:rPr lang="en-US" altLang="tr-TR" sz="2800" b="1" dirty="0" smtClean="0"/>
              <a:t>Be Reactive, Anticipative, Adaptive, and Proactive</a:t>
            </a:r>
          </a:p>
          <a:p>
            <a:pPr>
              <a:buFont typeface="Wingdings" panose="05000000000000000000" pitchFamily="2" charset="2"/>
              <a:buChar char="Ø"/>
            </a:pPr>
            <a:r>
              <a:rPr lang="en-US" altLang="tr-TR" sz="2800" b="1" dirty="0" smtClean="0"/>
              <a:t>Managers may take </a:t>
            </a:r>
            <a:r>
              <a:rPr lang="en-US" altLang="tr-TR" sz="2800" b="1" u="sng" dirty="0" smtClean="0">
                <a:solidFill>
                  <a:srgbClr val="FF0000"/>
                </a:solidFill>
              </a:rPr>
              <a:t>immediate actions</a:t>
            </a:r>
            <a:r>
              <a:rPr lang="en-US" altLang="tr-TR" sz="2800" b="1" dirty="0" smtClean="0"/>
              <a:t>, such as</a:t>
            </a:r>
          </a:p>
          <a:p>
            <a:pPr lvl="1"/>
            <a:r>
              <a:rPr lang="en-US" altLang="tr-TR" sz="2400" b="1" dirty="0" smtClean="0"/>
              <a:t>Employing strategic planning.</a:t>
            </a:r>
          </a:p>
          <a:p>
            <a:pPr lvl="1"/>
            <a:r>
              <a:rPr lang="en-US" altLang="tr-TR" sz="2400" b="1" dirty="0" smtClean="0"/>
              <a:t>Using new and innovative business models.</a:t>
            </a:r>
          </a:p>
          <a:p>
            <a:pPr lvl="1"/>
            <a:r>
              <a:rPr lang="en-US" altLang="tr-TR" sz="2400" b="1" dirty="0" smtClean="0"/>
              <a:t>Restructuring business processes.</a:t>
            </a:r>
          </a:p>
          <a:p>
            <a:pPr lvl="1"/>
            <a:r>
              <a:rPr lang="en-US" altLang="tr-TR" sz="2400" b="1" dirty="0" smtClean="0"/>
              <a:t>Participating in business alliances.</a:t>
            </a:r>
          </a:p>
          <a:p>
            <a:pPr lvl="1"/>
            <a:r>
              <a:rPr lang="en-US" altLang="tr-TR" sz="2400" b="1" dirty="0" smtClean="0"/>
              <a:t>Improving corporate information systems.</a:t>
            </a:r>
          </a:p>
          <a:p>
            <a:pPr lvl="1"/>
            <a:r>
              <a:rPr lang="en-US" altLang="tr-TR" sz="2400" b="1" dirty="0" smtClean="0"/>
              <a:t>… more [in the book]</a:t>
            </a:r>
          </a:p>
        </p:txBody>
      </p:sp>
    </p:spTree>
    <p:extLst>
      <p:ext uri="{BB962C8B-B14F-4D97-AF65-F5344CB8AC3E}">
        <p14:creationId xmlns:p14="http://schemas.microsoft.com/office/powerpoint/2010/main" val="25086231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lstStyle/>
          <a:p>
            <a:pPr algn="l"/>
            <a:r>
              <a:rPr lang="en-US" sz="3000" b="1" dirty="0" smtClean="0">
                <a:solidFill>
                  <a:srgbClr val="872320"/>
                </a:solidFill>
                <a:latin typeface="Calibri,Bold"/>
                <a:ea typeface="+mn-ea"/>
                <a:cs typeface="Arial" pitchFamily="34" charset="0"/>
              </a:rPr>
              <a:t>Time to take an action…</a:t>
            </a:r>
            <a:endParaRPr lang="en-US" sz="3000" b="1" dirty="0">
              <a:solidFill>
                <a:srgbClr val="872320"/>
              </a:solidFill>
              <a:latin typeface="Calibri,Bold"/>
              <a:ea typeface="+mn-ea"/>
              <a:cs typeface="Arial" pitchFamily="34" charset="0"/>
            </a:endParaRPr>
          </a:p>
        </p:txBody>
      </p:sp>
      <p:pic>
        <p:nvPicPr>
          <p:cNvPr id="4" name="Picture 3"/>
          <p:cNvPicPr>
            <a:picLocks noChangeAspect="1"/>
          </p:cNvPicPr>
          <p:nvPr/>
        </p:nvPicPr>
        <p:blipFill>
          <a:blip r:embed="rId2"/>
          <a:stretch>
            <a:fillRect/>
          </a:stretch>
        </p:blipFill>
        <p:spPr>
          <a:xfrm>
            <a:off x="418725" y="1052736"/>
            <a:ext cx="7969699" cy="4320480"/>
          </a:xfrm>
          <a:prstGeom prst="rect">
            <a:avLst/>
          </a:prstGeom>
        </p:spPr>
      </p:pic>
    </p:spTree>
    <p:extLst>
      <p:ext uri="{BB962C8B-B14F-4D97-AF65-F5344CB8AC3E}">
        <p14:creationId xmlns:p14="http://schemas.microsoft.com/office/powerpoint/2010/main" val="1523413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2" y="980728"/>
            <a:ext cx="8743950" cy="4762500"/>
          </a:xfrm>
          <a:prstGeom prst="rect">
            <a:avLst/>
          </a:prstGeom>
        </p:spPr>
      </p:pic>
      <p:sp>
        <p:nvSpPr>
          <p:cNvPr id="5" name="Title 1"/>
          <p:cNvSpPr>
            <a:spLocks noGrp="1"/>
          </p:cNvSpPr>
          <p:nvPr>
            <p:ph type="title"/>
          </p:nvPr>
        </p:nvSpPr>
        <p:spPr>
          <a:xfrm>
            <a:off x="179512" y="260648"/>
            <a:ext cx="8229600" cy="418058"/>
          </a:xfrm>
        </p:spPr>
        <p:txBody>
          <a:bodyPr/>
          <a:lstStyle/>
          <a:p>
            <a:pPr algn="l"/>
            <a:r>
              <a:rPr lang="en-US" sz="3000" b="1" dirty="0" smtClean="0">
                <a:solidFill>
                  <a:srgbClr val="872320"/>
                </a:solidFill>
                <a:latin typeface="Calibri,Bold"/>
                <a:ea typeface="+mn-ea"/>
                <a:cs typeface="Arial" pitchFamily="34" charset="0"/>
              </a:rPr>
              <a:t>Maturity ….</a:t>
            </a:r>
            <a:endParaRPr lang="en-US" sz="3000" b="1" dirty="0">
              <a:solidFill>
                <a:srgbClr val="872320"/>
              </a:solidFill>
              <a:latin typeface="Calibri,Bold"/>
              <a:ea typeface="+mn-ea"/>
              <a:cs typeface="Arial" pitchFamily="34" charset="0"/>
            </a:endParaRPr>
          </a:p>
        </p:txBody>
      </p:sp>
    </p:spTree>
    <p:extLst>
      <p:ext uri="{BB962C8B-B14F-4D97-AF65-F5344CB8AC3E}">
        <p14:creationId xmlns:p14="http://schemas.microsoft.com/office/powerpoint/2010/main" val="701564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268760"/>
            <a:ext cx="7632848" cy="2308324"/>
          </a:xfrm>
          <a:prstGeom prst="rect">
            <a:avLst/>
          </a:prstGeom>
        </p:spPr>
        <p:txBody>
          <a:bodyPr wrap="square">
            <a:spAutoFit/>
          </a:bodyPr>
          <a:lstStyle/>
          <a:p>
            <a:r>
              <a:rPr lang="en-US" sz="2400" b="1" dirty="0" smtClean="0">
                <a:latin typeface="+mj-lt"/>
              </a:rPr>
              <a:t>The fundamental challenge is to display all the required information on a single screen, clearly and without distraction, in a manner that</a:t>
            </a:r>
          </a:p>
          <a:p>
            <a:r>
              <a:rPr lang="en-US" sz="2400" b="1" dirty="0" smtClean="0">
                <a:latin typeface="+mj-lt"/>
              </a:rPr>
              <a:t>can be assimilated quickly</a:t>
            </a:r>
          </a:p>
          <a:p>
            <a:endParaRPr lang="en-US" sz="2400" b="1" dirty="0" smtClean="0">
              <a:latin typeface="+mj-lt"/>
            </a:endParaRPr>
          </a:p>
          <a:p>
            <a:r>
              <a:rPr lang="en-US" sz="2400" b="1" dirty="0" smtClean="0">
                <a:latin typeface="+mj-lt"/>
              </a:rPr>
              <a:t>Example: in designing the dashboard  </a:t>
            </a:r>
            <a:endParaRPr lang="en-US" sz="2400" dirty="0">
              <a:latin typeface="+mj-lt"/>
            </a:endParaRPr>
          </a:p>
        </p:txBody>
      </p:sp>
      <p:sp>
        <p:nvSpPr>
          <p:cNvPr id="5" name="Title 1"/>
          <p:cNvSpPr>
            <a:spLocks noGrp="1"/>
          </p:cNvSpPr>
          <p:nvPr>
            <p:ph type="title"/>
          </p:nvPr>
        </p:nvSpPr>
        <p:spPr>
          <a:xfrm>
            <a:off x="457200" y="274638"/>
            <a:ext cx="8229600" cy="418058"/>
          </a:xfrm>
        </p:spPr>
        <p:txBody>
          <a:bodyPr/>
          <a:lstStyle/>
          <a:p>
            <a:pPr algn="l"/>
            <a:r>
              <a:rPr lang="en-US" sz="3000" b="1" dirty="0" smtClean="0">
                <a:solidFill>
                  <a:srgbClr val="872320"/>
                </a:solidFill>
                <a:latin typeface="Calibri,Bold"/>
                <a:ea typeface="+mn-ea"/>
                <a:cs typeface="Arial" pitchFamily="34" charset="0"/>
              </a:rPr>
              <a:t>Numerous Challenges…</a:t>
            </a:r>
            <a:endParaRPr lang="en-US" sz="3000" b="1" dirty="0">
              <a:solidFill>
                <a:srgbClr val="872320"/>
              </a:solidFill>
              <a:latin typeface="Calibri,Bold"/>
              <a:ea typeface="+mn-ea"/>
              <a:cs typeface="Arial" pitchFamily="34" charset="0"/>
            </a:endParaRPr>
          </a:p>
        </p:txBody>
      </p:sp>
    </p:spTree>
    <p:extLst>
      <p:ext uri="{BB962C8B-B14F-4D97-AF65-F5344CB8AC3E}">
        <p14:creationId xmlns:p14="http://schemas.microsoft.com/office/powerpoint/2010/main" val="2355286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62670"/>
            <a:ext cx="9001000" cy="634082"/>
          </a:xfrm>
        </p:spPr>
        <p:txBody>
          <a:bodyPr/>
          <a:lstStyle/>
          <a:p>
            <a:pPr algn="l"/>
            <a:r>
              <a:rPr lang="tr-TR" sz="3000" b="1" dirty="0" smtClean="0">
                <a:solidFill>
                  <a:srgbClr val="872320"/>
                </a:solidFill>
                <a:latin typeface="Calibri,Bold"/>
                <a:ea typeface="+mn-ea"/>
                <a:cs typeface="Arial" pitchFamily="34" charset="0"/>
              </a:rPr>
              <a:t>Real </a:t>
            </a:r>
            <a:r>
              <a:rPr lang="tr-TR" sz="3000" b="1" dirty="0" err="1" smtClean="0">
                <a:solidFill>
                  <a:srgbClr val="872320"/>
                </a:solidFill>
                <a:latin typeface="Calibri,Bold"/>
                <a:ea typeface="+mn-ea"/>
                <a:cs typeface="Arial" pitchFamily="34" charset="0"/>
              </a:rPr>
              <a:t>Challege</a:t>
            </a:r>
            <a:r>
              <a:rPr lang="tr-TR" sz="3000" b="1" dirty="0" smtClean="0">
                <a:solidFill>
                  <a:srgbClr val="872320"/>
                </a:solidFill>
                <a:latin typeface="Calibri,Bold"/>
                <a:ea typeface="+mn-ea"/>
                <a:cs typeface="Arial" pitchFamily="34" charset="0"/>
              </a:rPr>
              <a:t>: </a:t>
            </a:r>
            <a:r>
              <a:rPr lang="tr-TR" sz="3000" b="1" dirty="0" err="1" smtClean="0">
                <a:solidFill>
                  <a:srgbClr val="872320"/>
                </a:solidFill>
                <a:latin typeface="Calibri,Bold"/>
                <a:ea typeface="+mn-ea"/>
                <a:cs typeface="Arial" pitchFamily="34" charset="0"/>
              </a:rPr>
              <a:t>Capability</a:t>
            </a:r>
            <a:r>
              <a:rPr lang="tr-TR" sz="3000" b="1" dirty="0" smtClean="0">
                <a:solidFill>
                  <a:srgbClr val="872320"/>
                </a:solidFill>
                <a:latin typeface="Calibri,Bold"/>
                <a:ea typeface="+mn-ea"/>
                <a:cs typeface="Arial" pitchFamily="34" charset="0"/>
              </a:rPr>
              <a:t> </a:t>
            </a:r>
            <a:r>
              <a:rPr lang="tr-TR" sz="3000" b="1" dirty="0" err="1" smtClean="0">
                <a:solidFill>
                  <a:srgbClr val="872320"/>
                </a:solidFill>
                <a:latin typeface="Calibri,Bold"/>
                <a:ea typeface="+mn-ea"/>
                <a:cs typeface="Arial" pitchFamily="34" charset="0"/>
              </a:rPr>
              <a:t>for</a:t>
            </a:r>
            <a:r>
              <a:rPr lang="tr-TR" sz="3000" b="1" dirty="0" smtClean="0">
                <a:solidFill>
                  <a:srgbClr val="872320"/>
                </a:solidFill>
                <a:latin typeface="Calibri,Bold"/>
                <a:ea typeface="+mn-ea"/>
                <a:cs typeface="Arial" pitchFamily="34" charset="0"/>
              </a:rPr>
              <a:t> </a:t>
            </a:r>
            <a:r>
              <a:rPr lang="tr-TR" sz="3000" b="1" dirty="0" err="1" smtClean="0">
                <a:solidFill>
                  <a:srgbClr val="872320"/>
                </a:solidFill>
                <a:latin typeface="Calibri,Bold"/>
                <a:ea typeface="+mn-ea"/>
                <a:cs typeface="Arial" pitchFamily="34" charset="0"/>
              </a:rPr>
              <a:t>analytic</a:t>
            </a:r>
            <a:r>
              <a:rPr lang="tr-TR" sz="3000" b="1" dirty="0" smtClean="0">
                <a:solidFill>
                  <a:srgbClr val="872320"/>
                </a:solidFill>
                <a:latin typeface="Calibri,Bold"/>
                <a:ea typeface="+mn-ea"/>
                <a:cs typeface="Arial" pitchFamily="34" charset="0"/>
              </a:rPr>
              <a:t> </a:t>
            </a:r>
            <a:r>
              <a:rPr lang="tr-TR" sz="3000" b="1" dirty="0" err="1" smtClean="0">
                <a:solidFill>
                  <a:srgbClr val="872320"/>
                </a:solidFill>
                <a:latin typeface="Calibri,Bold"/>
                <a:ea typeface="+mn-ea"/>
                <a:cs typeface="Arial" pitchFamily="34" charset="0"/>
              </a:rPr>
              <a:t>analysis</a:t>
            </a:r>
            <a:endParaRPr lang="tr-TR" sz="3000" b="1" dirty="0">
              <a:solidFill>
                <a:srgbClr val="872320"/>
              </a:solidFill>
              <a:latin typeface="Calibri,Bold"/>
              <a:ea typeface="+mn-ea"/>
              <a:cs typeface="Arial" pitchFamily="34" charset="0"/>
            </a:endParaRPr>
          </a:p>
        </p:txBody>
      </p:sp>
      <p:sp>
        <p:nvSpPr>
          <p:cNvPr id="4" name="Rectangle 3"/>
          <p:cNvSpPr/>
          <p:nvPr/>
        </p:nvSpPr>
        <p:spPr>
          <a:xfrm>
            <a:off x="755576" y="1700808"/>
            <a:ext cx="7344816" cy="830997"/>
          </a:xfrm>
          <a:prstGeom prst="rect">
            <a:avLst/>
          </a:prstGeom>
        </p:spPr>
        <p:txBody>
          <a:bodyPr wrap="square">
            <a:spAutoFit/>
          </a:bodyPr>
          <a:lstStyle/>
          <a:p>
            <a:r>
              <a:rPr lang="tr-TR" b="1" dirty="0" err="1" smtClean="0">
                <a:latin typeface="SegoeUI"/>
              </a:rPr>
              <a:t>There</a:t>
            </a:r>
            <a:r>
              <a:rPr lang="tr-TR" b="1" dirty="0" smtClean="0">
                <a:latin typeface="SegoeUI"/>
              </a:rPr>
              <a:t> is </a:t>
            </a:r>
            <a:r>
              <a:rPr lang="tr-TR" b="1" dirty="0" err="1" smtClean="0">
                <a:latin typeface="SegoeUI"/>
              </a:rPr>
              <a:t>no</a:t>
            </a:r>
            <a:r>
              <a:rPr lang="tr-TR" b="1" dirty="0" smtClean="0">
                <a:latin typeface="SegoeUI"/>
              </a:rPr>
              <a:t> </a:t>
            </a:r>
            <a:r>
              <a:rPr lang="tr-TR" b="1" dirty="0" err="1" smtClean="0">
                <a:latin typeface="SegoeUI"/>
              </a:rPr>
              <a:t>douth</a:t>
            </a:r>
            <a:r>
              <a:rPr lang="tr-TR" b="1" dirty="0" smtClean="0">
                <a:latin typeface="SegoeUI"/>
              </a:rPr>
              <a:t> on </a:t>
            </a:r>
            <a:r>
              <a:rPr lang="tr-TR" b="1" dirty="0" err="1" smtClean="0">
                <a:latin typeface="SegoeUI"/>
              </a:rPr>
              <a:t>wether</a:t>
            </a:r>
            <a:r>
              <a:rPr lang="tr-TR" b="1" dirty="0" smtClean="0">
                <a:latin typeface="SegoeUI"/>
              </a:rPr>
              <a:t>  </a:t>
            </a:r>
            <a:r>
              <a:rPr lang="tr-TR" b="1" dirty="0" err="1" smtClean="0">
                <a:latin typeface="SegoeUI"/>
              </a:rPr>
              <a:t>managers</a:t>
            </a:r>
            <a:r>
              <a:rPr lang="tr-TR" b="1" dirty="0" smtClean="0">
                <a:latin typeface="SegoeUI"/>
              </a:rPr>
              <a:t>  </a:t>
            </a:r>
            <a:r>
              <a:rPr lang="tr-TR" sz="2400" b="1" dirty="0" smtClean="0">
                <a:latin typeface="SegoeUI"/>
              </a:rPr>
              <a:t>DO</a:t>
            </a:r>
            <a:endParaRPr lang="tr-TR" sz="2400" b="1" dirty="0">
              <a:latin typeface="SegoeUI"/>
            </a:endParaRPr>
          </a:p>
          <a:p>
            <a:r>
              <a:rPr lang="tr-TR" b="1" dirty="0" err="1">
                <a:latin typeface="SegoeUI"/>
              </a:rPr>
              <a:t>analytics</a:t>
            </a:r>
            <a:r>
              <a:rPr lang="tr-TR" b="1" dirty="0">
                <a:latin typeface="SegoeUI"/>
              </a:rPr>
              <a:t>, the </a:t>
            </a:r>
            <a:r>
              <a:rPr lang="tr-TR" b="1" dirty="0" err="1">
                <a:latin typeface="SegoeUI"/>
              </a:rPr>
              <a:t>question</a:t>
            </a:r>
            <a:r>
              <a:rPr lang="tr-TR" b="1" dirty="0">
                <a:latin typeface="SegoeUI"/>
              </a:rPr>
              <a:t> </a:t>
            </a:r>
            <a:r>
              <a:rPr lang="tr-TR" b="1" dirty="0" smtClean="0">
                <a:latin typeface="SegoeUI"/>
              </a:rPr>
              <a:t>is </a:t>
            </a:r>
            <a:r>
              <a:rPr lang="en-US" sz="2400" b="1" dirty="0" smtClean="0">
                <a:latin typeface="SegoeUI"/>
              </a:rPr>
              <a:t>how </a:t>
            </a:r>
            <a:r>
              <a:rPr lang="en-US" sz="2400" b="1" dirty="0">
                <a:latin typeface="SegoeUI"/>
              </a:rPr>
              <a:t>well </a:t>
            </a:r>
            <a:r>
              <a:rPr lang="tr-TR" sz="2400" b="1" dirty="0" err="1" smtClean="0">
                <a:latin typeface="SegoeUI"/>
              </a:rPr>
              <a:t>They</a:t>
            </a:r>
            <a:r>
              <a:rPr lang="tr-TR" sz="2400" b="1" dirty="0" smtClean="0">
                <a:latin typeface="SegoeUI"/>
              </a:rPr>
              <a:t> </a:t>
            </a:r>
            <a:r>
              <a:rPr lang="en-US" sz="2400" b="1" dirty="0" smtClean="0">
                <a:latin typeface="SegoeUI"/>
              </a:rPr>
              <a:t>DO </a:t>
            </a:r>
            <a:r>
              <a:rPr lang="en-US" b="1" dirty="0">
                <a:latin typeface="SegoeUI"/>
              </a:rPr>
              <a:t>it</a:t>
            </a:r>
            <a:endParaRPr lang="tr-TR" b="1" dirty="0">
              <a:latin typeface="SegoeUI"/>
            </a:endParaRPr>
          </a:p>
        </p:txBody>
      </p:sp>
    </p:spTree>
    <p:extLst>
      <p:ext uri="{BB962C8B-B14F-4D97-AF65-F5344CB8AC3E}">
        <p14:creationId xmlns:p14="http://schemas.microsoft.com/office/powerpoint/2010/main" val="15972222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273984"/>
            <a:ext cx="8640960" cy="3416320"/>
          </a:xfrm>
          <a:prstGeom prst="rect">
            <a:avLst/>
          </a:prstGeom>
        </p:spPr>
        <p:txBody>
          <a:bodyPr wrap="square">
            <a:spAutoFit/>
          </a:bodyPr>
          <a:lstStyle/>
          <a:p>
            <a:r>
              <a:rPr lang="en-US" sz="2400" b="1" dirty="0" smtClean="0">
                <a:latin typeface="Calibri,Bold"/>
              </a:rPr>
              <a:t>By 2018, the United States alone could face a shortage of 140,000 to 190,000 people with deep analytical skills as well as 1.5 million managers and analysts with the know-how to use the analysis of big</a:t>
            </a:r>
            <a:r>
              <a:rPr lang="tr-TR" sz="2400" b="1" dirty="0" smtClean="0">
                <a:latin typeface="Calibri,Bold"/>
              </a:rPr>
              <a:t>  </a:t>
            </a:r>
            <a:r>
              <a:rPr lang="en-US" sz="2400" b="1" dirty="0" smtClean="0">
                <a:latin typeface="Calibri,Bold"/>
              </a:rPr>
              <a:t>data to make effective decisions</a:t>
            </a:r>
            <a:endParaRPr lang="tr-TR" sz="2400" b="1" dirty="0" smtClean="0">
              <a:latin typeface="Calibri,Bold"/>
            </a:endParaRPr>
          </a:p>
          <a:p>
            <a:pPr algn="ctr"/>
            <a:endParaRPr lang="tr-TR" sz="2400" b="1" dirty="0" smtClean="0">
              <a:latin typeface="Calibri,Bold"/>
            </a:endParaRPr>
          </a:p>
          <a:p>
            <a:pPr algn="ctr"/>
            <a:r>
              <a:rPr lang="tr-TR" sz="2400" b="1" dirty="0" smtClean="0">
                <a:latin typeface="Calibri,Bold"/>
              </a:rPr>
              <a:t>!!!!!!</a:t>
            </a:r>
            <a:endParaRPr lang="tr-TR" sz="2400" b="1" dirty="0">
              <a:latin typeface="Calibri,Bold"/>
            </a:endParaRPr>
          </a:p>
          <a:p>
            <a:endParaRPr lang="tr-TR" sz="2400" b="1" dirty="0" smtClean="0">
              <a:latin typeface="Calibri,Bold"/>
            </a:endParaRPr>
          </a:p>
          <a:p>
            <a:endParaRPr lang="tr-TR" sz="2400" b="1" dirty="0" smtClean="0">
              <a:latin typeface="Calibri,Bold"/>
            </a:endParaRPr>
          </a:p>
        </p:txBody>
      </p:sp>
      <p:sp>
        <p:nvSpPr>
          <p:cNvPr id="5" name="Title 1"/>
          <p:cNvSpPr txBox="1">
            <a:spLocks/>
          </p:cNvSpPr>
          <p:nvPr/>
        </p:nvSpPr>
        <p:spPr bwMode="auto">
          <a:xfrm>
            <a:off x="457200" y="274638"/>
            <a:ext cx="8229600" cy="41805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3000" b="1" dirty="0" smtClean="0">
                <a:solidFill>
                  <a:srgbClr val="872320"/>
                </a:solidFill>
                <a:latin typeface="Calibri,Bold"/>
                <a:ea typeface="+mn-ea"/>
                <a:cs typeface="Arial" pitchFamily="34" charset="0"/>
              </a:rPr>
              <a:t>Serious challenges…</a:t>
            </a:r>
            <a:endParaRPr lang="en-US" sz="3000" b="1" dirty="0">
              <a:solidFill>
                <a:srgbClr val="872320"/>
              </a:solidFill>
              <a:latin typeface="Calibri,Bold"/>
              <a:ea typeface="+mn-ea"/>
              <a:cs typeface="Arial" pitchFamily="34" charset="0"/>
            </a:endParaRPr>
          </a:p>
        </p:txBody>
      </p:sp>
    </p:spTree>
    <p:extLst>
      <p:ext uri="{BB962C8B-B14F-4D97-AF65-F5344CB8AC3E}">
        <p14:creationId xmlns:p14="http://schemas.microsoft.com/office/powerpoint/2010/main" val="10850933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528" y="488297"/>
            <a:ext cx="8016715" cy="6109055"/>
          </a:xfrm>
          <a:prstGeom prst="rect">
            <a:avLst/>
          </a:prstGeom>
        </p:spPr>
      </p:pic>
      <p:sp>
        <p:nvSpPr>
          <p:cNvPr id="5" name="Title 1"/>
          <p:cNvSpPr>
            <a:spLocks noGrp="1"/>
          </p:cNvSpPr>
          <p:nvPr>
            <p:ph type="title"/>
          </p:nvPr>
        </p:nvSpPr>
        <p:spPr>
          <a:xfrm>
            <a:off x="107504" y="44624"/>
            <a:ext cx="8229600" cy="418058"/>
          </a:xfrm>
        </p:spPr>
        <p:txBody>
          <a:bodyPr/>
          <a:lstStyle/>
          <a:p>
            <a:pPr algn="l"/>
            <a:r>
              <a:rPr lang="en-US" sz="3000" b="1" dirty="0" smtClean="0">
                <a:solidFill>
                  <a:srgbClr val="872320"/>
                </a:solidFill>
                <a:latin typeface="Calibri,Bold"/>
                <a:ea typeface="+mn-ea"/>
                <a:cs typeface="Arial" pitchFamily="34" charset="0"/>
              </a:rPr>
              <a:t>Need more support….</a:t>
            </a:r>
            <a:endParaRPr lang="en-US" sz="3000" b="1" dirty="0">
              <a:solidFill>
                <a:srgbClr val="872320"/>
              </a:solidFill>
              <a:latin typeface="Calibri,Bold"/>
              <a:ea typeface="+mn-ea"/>
              <a:cs typeface="Arial" pitchFamily="34" charset="0"/>
            </a:endParaRPr>
          </a:p>
        </p:txBody>
      </p:sp>
    </p:spTree>
    <p:extLst>
      <p:ext uri="{BB962C8B-B14F-4D97-AF65-F5344CB8AC3E}">
        <p14:creationId xmlns:p14="http://schemas.microsoft.com/office/powerpoint/2010/main" val="244625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46646"/>
            <a:ext cx="8229600" cy="418058"/>
          </a:xfrm>
        </p:spPr>
        <p:txBody>
          <a:bodyPr/>
          <a:lstStyle/>
          <a:p>
            <a:pPr algn="l" eaLnBrk="1" hangingPunct="1">
              <a:defRPr/>
            </a:pPr>
            <a:r>
              <a:rPr lang="en-US" sz="2800" b="1" dirty="0" smtClean="0">
                <a:solidFill>
                  <a:srgbClr val="872320"/>
                </a:solidFill>
                <a:latin typeface="Calibri,Bold"/>
                <a:ea typeface="+mn-ea"/>
                <a:cs typeface="Arial" pitchFamily="34" charset="0"/>
              </a:rPr>
              <a:t>Well-defined and implemented decision making process</a:t>
            </a:r>
            <a:r>
              <a:rPr lang="tr-TR" sz="2800" b="1" dirty="0" smtClean="0">
                <a:solidFill>
                  <a:srgbClr val="872320"/>
                </a:solidFill>
                <a:latin typeface="Calibri,Bold"/>
                <a:ea typeface="+mn-ea"/>
                <a:cs typeface="Arial" pitchFamily="34" charset="0"/>
              </a:rPr>
              <a:t> is </a:t>
            </a:r>
            <a:r>
              <a:rPr lang="tr-TR" sz="2800" b="1" dirty="0" err="1" smtClean="0">
                <a:solidFill>
                  <a:srgbClr val="872320"/>
                </a:solidFill>
                <a:latin typeface="Calibri,Bold"/>
                <a:ea typeface="+mn-ea"/>
                <a:cs typeface="Arial" pitchFamily="34" charset="0"/>
              </a:rPr>
              <a:t>to</a:t>
            </a:r>
            <a:r>
              <a:rPr lang="tr-TR" sz="2800" b="1" dirty="0" smtClean="0">
                <a:solidFill>
                  <a:srgbClr val="872320"/>
                </a:solidFill>
                <a:latin typeface="Calibri,Bold"/>
                <a:ea typeface="+mn-ea"/>
                <a:cs typeface="Arial" pitchFamily="34" charset="0"/>
              </a:rPr>
              <a:t> be </a:t>
            </a:r>
            <a:r>
              <a:rPr lang="tr-TR" sz="2800" b="1" dirty="0" err="1" smtClean="0">
                <a:solidFill>
                  <a:srgbClr val="872320"/>
                </a:solidFill>
                <a:latin typeface="Calibri,Bold"/>
                <a:ea typeface="+mn-ea"/>
                <a:cs typeface="Arial" pitchFamily="34" charset="0"/>
              </a:rPr>
              <a:t>implemented</a:t>
            </a:r>
            <a:r>
              <a:rPr lang="tr-TR" sz="2800" b="1" dirty="0" smtClean="0">
                <a:solidFill>
                  <a:srgbClr val="872320"/>
                </a:solidFill>
                <a:latin typeface="Calibri,Bold"/>
                <a:ea typeface="+mn-ea"/>
                <a:cs typeface="Arial" pitchFamily="34" charset="0"/>
              </a:rPr>
              <a:t>.</a:t>
            </a:r>
            <a:endParaRPr lang="en-US" sz="2800" b="1" dirty="0">
              <a:solidFill>
                <a:srgbClr val="872320"/>
              </a:solidFill>
              <a:latin typeface="Calibri,Bold"/>
              <a:ea typeface="+mn-ea"/>
              <a:cs typeface="Arial" pitchFamily="34" charset="0"/>
            </a:endParaRPr>
          </a:p>
        </p:txBody>
      </p:sp>
      <p:sp>
        <p:nvSpPr>
          <p:cNvPr id="16387" name="Content Placeholder 2"/>
          <p:cNvSpPr>
            <a:spLocks noGrp="1"/>
          </p:cNvSpPr>
          <p:nvPr>
            <p:ph idx="1"/>
          </p:nvPr>
        </p:nvSpPr>
        <p:spPr>
          <a:xfrm>
            <a:off x="323528" y="1148680"/>
            <a:ext cx="8496944" cy="4800600"/>
          </a:xfrm>
        </p:spPr>
        <p:txBody>
          <a:bodyPr/>
          <a:lstStyle/>
          <a:p>
            <a:pPr marL="0" indent="0" eaLnBrk="1" hangingPunct="1">
              <a:buNone/>
            </a:pPr>
            <a:r>
              <a:rPr lang="en-US" altLang="en-US" sz="2800" b="1" dirty="0" smtClean="0"/>
              <a:t>Managers usually make decisions by following a four-step process (a.k.a. the scientific approach) </a:t>
            </a:r>
          </a:p>
          <a:p>
            <a:pPr marL="914400" lvl="1" indent="-514350" eaLnBrk="1" hangingPunct="1">
              <a:buSzPct val="75000"/>
              <a:buFont typeface="Tahoma" panose="020B0604030504040204" pitchFamily="34" charset="0"/>
              <a:buAutoNum type="arabicPeriod"/>
            </a:pPr>
            <a:r>
              <a:rPr lang="en-US" altLang="en-US" sz="2400" b="1" dirty="0" smtClean="0"/>
              <a:t>Define the problem (or opportunity) </a:t>
            </a:r>
          </a:p>
          <a:p>
            <a:pPr marL="914400" lvl="1" indent="-514350" eaLnBrk="1" hangingPunct="1">
              <a:buSzPct val="75000"/>
              <a:buFont typeface="Tahoma" panose="020B0604030504040204" pitchFamily="34" charset="0"/>
              <a:buAutoNum type="arabicPeriod"/>
            </a:pPr>
            <a:r>
              <a:rPr lang="en-US" altLang="en-US" sz="2400" b="1" dirty="0" smtClean="0"/>
              <a:t>Construct a model that describes the real-world problem</a:t>
            </a:r>
          </a:p>
          <a:p>
            <a:pPr marL="914400" lvl="1" indent="-514350" eaLnBrk="1" hangingPunct="1">
              <a:buSzPct val="75000"/>
              <a:buFont typeface="Tahoma" panose="020B0604030504040204" pitchFamily="34" charset="0"/>
              <a:buAutoNum type="arabicPeriod"/>
            </a:pPr>
            <a:r>
              <a:rPr lang="en-US" altLang="en-US" sz="2400" b="1" dirty="0" smtClean="0"/>
              <a:t>Identify possible solutions to the modeled problem and evaluate the solutions</a:t>
            </a:r>
          </a:p>
          <a:p>
            <a:pPr marL="914400" lvl="1" indent="-514350" eaLnBrk="1" hangingPunct="1">
              <a:buSzPct val="75000"/>
              <a:buFont typeface="Tahoma" panose="020B0604030504040204" pitchFamily="34" charset="0"/>
              <a:buAutoNum type="arabicPeriod"/>
            </a:pPr>
            <a:r>
              <a:rPr lang="en-US" altLang="en-US" sz="2400" b="1" dirty="0" smtClean="0"/>
              <a:t>Compare, choose, and recommend a potential solution to the problem</a:t>
            </a:r>
          </a:p>
        </p:txBody>
      </p:sp>
    </p:spTree>
    <p:extLst>
      <p:ext uri="{BB962C8B-B14F-4D97-AF65-F5344CB8AC3E}">
        <p14:creationId xmlns:p14="http://schemas.microsoft.com/office/powerpoint/2010/main" val="355033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764704"/>
            <a:ext cx="6468114" cy="4896544"/>
          </a:xfrm>
          <a:prstGeom prst="rect">
            <a:avLst/>
          </a:prstGeom>
        </p:spPr>
      </p:pic>
      <p:sp>
        <p:nvSpPr>
          <p:cNvPr id="6" name="Title 1"/>
          <p:cNvSpPr>
            <a:spLocks noGrp="1"/>
          </p:cNvSpPr>
          <p:nvPr>
            <p:ph type="title"/>
          </p:nvPr>
        </p:nvSpPr>
        <p:spPr>
          <a:xfrm>
            <a:off x="107504" y="274638"/>
            <a:ext cx="8229600" cy="418058"/>
          </a:xfrm>
        </p:spPr>
        <p:txBody>
          <a:bodyPr/>
          <a:lstStyle/>
          <a:p>
            <a:pPr algn="l"/>
            <a:r>
              <a:rPr lang="en-US" sz="3000" b="1" dirty="0" smtClean="0">
                <a:solidFill>
                  <a:srgbClr val="872320"/>
                </a:solidFill>
                <a:latin typeface="Calibri,Bold"/>
                <a:ea typeface="+mn-ea"/>
                <a:cs typeface="Arial" pitchFamily="34" charset="0"/>
              </a:rPr>
              <a:t>Need more </a:t>
            </a:r>
            <a:r>
              <a:rPr lang="en-US" sz="3000" b="1" dirty="0" err="1" smtClean="0">
                <a:solidFill>
                  <a:srgbClr val="872320"/>
                </a:solidFill>
                <a:latin typeface="Calibri,Bold"/>
                <a:ea typeface="+mn-ea"/>
                <a:cs typeface="Arial" pitchFamily="34" charset="0"/>
              </a:rPr>
              <a:t>i</a:t>
            </a:r>
            <a:r>
              <a:rPr lang="tr-TR" sz="3000" b="1" dirty="0" smtClean="0">
                <a:solidFill>
                  <a:srgbClr val="872320"/>
                </a:solidFill>
                <a:latin typeface="Calibri,Bold"/>
                <a:ea typeface="+mn-ea"/>
                <a:cs typeface="Arial" pitchFamily="34" charset="0"/>
              </a:rPr>
              <a:t>n</a:t>
            </a:r>
            <a:r>
              <a:rPr lang="en-US" sz="3000" b="1" dirty="0" err="1" smtClean="0">
                <a:solidFill>
                  <a:srgbClr val="872320"/>
                </a:solidFill>
                <a:latin typeface="Calibri,Bold"/>
                <a:ea typeface="+mn-ea"/>
                <a:cs typeface="Arial" pitchFamily="34" charset="0"/>
              </a:rPr>
              <a:t>telligence</a:t>
            </a:r>
            <a:r>
              <a:rPr lang="en-US" sz="3000" b="1" dirty="0" smtClean="0">
                <a:solidFill>
                  <a:srgbClr val="872320"/>
                </a:solidFill>
                <a:latin typeface="Calibri,Bold"/>
                <a:ea typeface="+mn-ea"/>
                <a:cs typeface="Arial" pitchFamily="34" charset="0"/>
              </a:rPr>
              <a:t>….</a:t>
            </a:r>
            <a:endParaRPr lang="en-US" sz="3000" b="1" dirty="0">
              <a:solidFill>
                <a:srgbClr val="872320"/>
              </a:solidFill>
              <a:latin typeface="Calibri,Bold"/>
              <a:ea typeface="+mn-ea"/>
              <a:cs typeface="Arial" pitchFamily="34" charset="0"/>
            </a:endParaRPr>
          </a:p>
        </p:txBody>
      </p:sp>
      <p:sp>
        <p:nvSpPr>
          <p:cNvPr id="7" name="Rectangle 6"/>
          <p:cNvSpPr/>
          <p:nvPr/>
        </p:nvSpPr>
        <p:spPr>
          <a:xfrm>
            <a:off x="5364088" y="980728"/>
            <a:ext cx="3672408" cy="2123658"/>
          </a:xfrm>
          <a:prstGeom prst="rect">
            <a:avLst/>
          </a:prstGeom>
        </p:spPr>
        <p:txBody>
          <a:bodyPr wrap="square">
            <a:spAutoFit/>
          </a:bodyPr>
          <a:lstStyle/>
          <a:p>
            <a:r>
              <a:rPr lang="en-US" sz="3200" b="1" dirty="0" smtClean="0">
                <a:latin typeface="Calibri" panose="020F0502020204030204" pitchFamily="34" charset="0"/>
              </a:rPr>
              <a:t>Priorities </a:t>
            </a:r>
            <a:r>
              <a:rPr lang="tr-TR" sz="3200" b="1" dirty="0" smtClean="0">
                <a:latin typeface="Calibri" panose="020F0502020204030204" pitchFamily="34" charset="0"/>
              </a:rPr>
              <a:t>…</a:t>
            </a:r>
            <a:endParaRPr lang="en-US" sz="3200" b="1" dirty="0" smtClean="0">
              <a:latin typeface="Calibri" panose="020F0502020204030204" pitchFamily="34" charset="0"/>
            </a:endParaRPr>
          </a:p>
          <a:p>
            <a:r>
              <a:rPr lang="en-US" sz="2000" b="1" dirty="0" smtClean="0">
                <a:latin typeface="Calibri" panose="020F0502020204030204" pitchFamily="34" charset="0"/>
              </a:rPr>
              <a:t>CIOs and CEOs both aim to</a:t>
            </a:r>
          </a:p>
          <a:p>
            <a:r>
              <a:rPr lang="en-US" sz="2000" b="1" dirty="0" smtClean="0">
                <a:latin typeface="Calibri" panose="020F0502020204030204" pitchFamily="34" charset="0"/>
              </a:rPr>
              <a:t>focus on insight and</a:t>
            </a:r>
          </a:p>
          <a:p>
            <a:r>
              <a:rPr lang="en-US" sz="2000" b="1" dirty="0" smtClean="0">
                <a:latin typeface="Calibri" panose="020F0502020204030204" pitchFamily="34" charset="0"/>
              </a:rPr>
              <a:t>intelligence, client</a:t>
            </a:r>
          </a:p>
          <a:p>
            <a:r>
              <a:rPr lang="en-US" sz="2000" b="1" dirty="0" smtClean="0">
                <a:latin typeface="Calibri" panose="020F0502020204030204" pitchFamily="34" charset="0"/>
              </a:rPr>
              <a:t>intimacy and people skills</a:t>
            </a:r>
          </a:p>
          <a:p>
            <a:r>
              <a:rPr lang="en-US" sz="2000" b="1" dirty="0" smtClean="0">
                <a:latin typeface="Calibri" panose="020F0502020204030204" pitchFamily="34" charset="0"/>
              </a:rPr>
              <a:t>over the foreseeable future</a:t>
            </a:r>
            <a:endParaRPr lang="en-US" sz="2000" b="1" dirty="0"/>
          </a:p>
        </p:txBody>
      </p:sp>
    </p:spTree>
    <p:extLst>
      <p:ext uri="{BB962C8B-B14F-4D97-AF65-F5344CB8AC3E}">
        <p14:creationId xmlns:p14="http://schemas.microsoft.com/office/powerpoint/2010/main" val="11341871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62074"/>
          </a:xfrm>
        </p:spPr>
        <p:txBody>
          <a:bodyPr/>
          <a:lstStyle/>
          <a:p>
            <a:r>
              <a:rPr lang="tr-TR" sz="3000" b="1" dirty="0">
                <a:solidFill>
                  <a:srgbClr val="872320"/>
                </a:solidFill>
                <a:latin typeface="Calibri,Bold"/>
                <a:ea typeface="+mn-ea"/>
                <a:cs typeface="Arial" pitchFamily="34" charset="0"/>
              </a:rPr>
              <a:t>FUTURE</a:t>
            </a:r>
          </a:p>
        </p:txBody>
      </p:sp>
      <p:sp>
        <p:nvSpPr>
          <p:cNvPr id="3" name="Content Placeholder 2"/>
          <p:cNvSpPr>
            <a:spLocks noGrp="1"/>
          </p:cNvSpPr>
          <p:nvPr>
            <p:ph idx="1"/>
          </p:nvPr>
        </p:nvSpPr>
        <p:spPr>
          <a:xfrm>
            <a:off x="323528" y="1052736"/>
            <a:ext cx="8229600" cy="4525963"/>
          </a:xfrm>
        </p:spPr>
        <p:txBody>
          <a:bodyPr/>
          <a:lstStyle/>
          <a:p>
            <a:r>
              <a:rPr lang="en-US" sz="2400" b="1" dirty="0" smtClean="0">
                <a:latin typeface="+mj-lt"/>
              </a:rPr>
              <a:t>Fully intelligent systems</a:t>
            </a:r>
          </a:p>
          <a:p>
            <a:r>
              <a:rPr lang="en-US" sz="2400" b="1" dirty="0" smtClean="0">
                <a:latin typeface="+mj-lt"/>
              </a:rPr>
              <a:t>Sensor based architectures (Software and hardware)</a:t>
            </a:r>
          </a:p>
          <a:p>
            <a:r>
              <a:rPr lang="en-US" sz="2400" b="1" dirty="0" smtClean="0">
                <a:latin typeface="+mj-lt"/>
              </a:rPr>
              <a:t>Unmanned decision making process</a:t>
            </a:r>
          </a:p>
          <a:p>
            <a:pPr lvl="1"/>
            <a:r>
              <a:rPr lang="en-US" sz="2400" b="1" dirty="0" smtClean="0">
                <a:latin typeface="+mj-lt"/>
              </a:rPr>
              <a:t>Machine communication language</a:t>
            </a:r>
          </a:p>
          <a:p>
            <a:pPr lvl="1"/>
            <a:r>
              <a:rPr lang="en-US" sz="2400" b="1" dirty="0" smtClean="0">
                <a:latin typeface="+mj-lt"/>
              </a:rPr>
              <a:t>Autonom structures</a:t>
            </a:r>
          </a:p>
          <a:p>
            <a:pPr lvl="1"/>
            <a:r>
              <a:rPr lang="en-US" sz="2400" b="1" dirty="0" smtClean="0">
                <a:latin typeface="+mj-lt"/>
              </a:rPr>
              <a:t>Machine collaborations in decision making</a:t>
            </a:r>
          </a:p>
          <a:p>
            <a:pPr lvl="1"/>
            <a:r>
              <a:rPr lang="en-US" sz="2400" b="1" dirty="0" smtClean="0">
                <a:latin typeface="+mj-lt"/>
              </a:rPr>
              <a:t>Machine negotiations and bargaining.</a:t>
            </a:r>
            <a:endParaRPr lang="tr-TR" sz="2400" b="1" dirty="0" smtClean="0">
              <a:latin typeface="+mj-lt"/>
            </a:endParaRPr>
          </a:p>
          <a:p>
            <a:pPr lvl="1"/>
            <a:r>
              <a:rPr lang="tr-TR" sz="2400" b="1" dirty="0" smtClean="0">
                <a:latin typeface="+mj-lt"/>
              </a:rPr>
              <a:t>….</a:t>
            </a:r>
            <a:endParaRPr lang="en-US" sz="2400" b="1" dirty="0" smtClean="0">
              <a:latin typeface="+mj-lt"/>
            </a:endParaRPr>
          </a:p>
          <a:p>
            <a:endParaRPr lang="en-US" b="1" dirty="0"/>
          </a:p>
        </p:txBody>
      </p:sp>
    </p:spTree>
    <p:extLst>
      <p:ext uri="{BB962C8B-B14F-4D97-AF65-F5344CB8AC3E}">
        <p14:creationId xmlns:p14="http://schemas.microsoft.com/office/powerpoint/2010/main" val="37351918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107504" y="44624"/>
            <a:ext cx="8229600" cy="562074"/>
          </a:xfrm>
        </p:spPr>
        <p:txBody>
          <a:bodyPr/>
          <a:lstStyle/>
          <a:p>
            <a:pPr algn="l" eaLnBrk="1" hangingPunct="1">
              <a:defRPr/>
            </a:pPr>
            <a:r>
              <a:rPr lang="en-US" sz="2600" b="1" dirty="0" smtClean="0"/>
              <a:t>Intelligent systems</a:t>
            </a:r>
          </a:p>
        </p:txBody>
      </p:sp>
      <p:sp>
        <p:nvSpPr>
          <p:cNvPr id="492547" name="Rectangle 3"/>
          <p:cNvSpPr>
            <a:spLocks noGrp="1" noChangeArrowheads="1"/>
          </p:cNvSpPr>
          <p:nvPr>
            <p:ph type="body" idx="1"/>
          </p:nvPr>
        </p:nvSpPr>
        <p:spPr>
          <a:xfrm>
            <a:off x="251520" y="764704"/>
            <a:ext cx="8458200" cy="5257800"/>
          </a:xfrm>
        </p:spPr>
        <p:txBody>
          <a:bodyPr/>
          <a:lstStyle/>
          <a:p>
            <a:pPr marL="0" indent="0">
              <a:lnSpc>
                <a:spcPct val="80000"/>
              </a:lnSpc>
              <a:buNone/>
            </a:pPr>
            <a:r>
              <a:rPr lang="en-US" altLang="tr-TR" sz="2600" b="1" dirty="0" smtClean="0"/>
              <a:t>able to: </a:t>
            </a:r>
          </a:p>
          <a:p>
            <a:pPr lvl="1">
              <a:lnSpc>
                <a:spcPct val="80000"/>
              </a:lnSpc>
              <a:buFont typeface="Wingdings" panose="05000000000000000000" pitchFamily="2" charset="2"/>
              <a:buChar char="Ø"/>
            </a:pPr>
            <a:r>
              <a:rPr lang="en-US" altLang="tr-TR" sz="2200" b="1" dirty="0" smtClean="0"/>
              <a:t>learn or understand from experience; </a:t>
            </a:r>
          </a:p>
          <a:p>
            <a:pPr lvl="1">
              <a:lnSpc>
                <a:spcPct val="80000"/>
              </a:lnSpc>
              <a:buFont typeface="Wingdings" panose="05000000000000000000" pitchFamily="2" charset="2"/>
              <a:buChar char="Ø"/>
            </a:pPr>
            <a:r>
              <a:rPr lang="en-US" altLang="tr-TR" sz="2200" b="1" dirty="0" smtClean="0"/>
              <a:t>make sense out of ambiguous or contradictory messages; </a:t>
            </a:r>
          </a:p>
          <a:p>
            <a:pPr lvl="1">
              <a:lnSpc>
                <a:spcPct val="80000"/>
              </a:lnSpc>
              <a:buFont typeface="Wingdings" panose="05000000000000000000" pitchFamily="2" charset="2"/>
              <a:buChar char="Ø"/>
            </a:pPr>
            <a:r>
              <a:rPr lang="en-US" altLang="tr-TR" sz="2200" b="1" dirty="0" smtClean="0"/>
              <a:t>respond quickly and successfully to a new situation;</a:t>
            </a:r>
          </a:p>
          <a:p>
            <a:pPr lvl="1">
              <a:lnSpc>
                <a:spcPct val="80000"/>
              </a:lnSpc>
              <a:buFont typeface="Wingdings" panose="05000000000000000000" pitchFamily="2" charset="2"/>
              <a:buChar char="Ø"/>
            </a:pPr>
            <a:r>
              <a:rPr lang="en-US" altLang="tr-TR" sz="2200" b="1" dirty="0" smtClean="0"/>
              <a:t>use reasoning in solving problems and directing conduct effectively; </a:t>
            </a:r>
          </a:p>
          <a:p>
            <a:pPr lvl="1">
              <a:lnSpc>
                <a:spcPct val="80000"/>
              </a:lnSpc>
              <a:buFont typeface="Wingdings" panose="05000000000000000000" pitchFamily="2" charset="2"/>
              <a:buChar char="Ø"/>
            </a:pPr>
            <a:r>
              <a:rPr lang="en-US" altLang="tr-TR" sz="2200" b="1" dirty="0" smtClean="0"/>
              <a:t>understand and infer in ordinary, rational ways; </a:t>
            </a:r>
          </a:p>
          <a:p>
            <a:pPr lvl="1">
              <a:lnSpc>
                <a:spcPct val="80000"/>
              </a:lnSpc>
              <a:buFont typeface="Wingdings" panose="05000000000000000000" pitchFamily="2" charset="2"/>
              <a:buChar char="Ø"/>
            </a:pPr>
            <a:r>
              <a:rPr lang="en-US" altLang="tr-TR" sz="2200" b="1" dirty="0" smtClean="0"/>
              <a:t>apply knowledge to manipulate the environment; </a:t>
            </a:r>
          </a:p>
          <a:p>
            <a:pPr lvl="1">
              <a:lnSpc>
                <a:spcPct val="80000"/>
              </a:lnSpc>
              <a:buFont typeface="Wingdings" panose="05000000000000000000" pitchFamily="2" charset="2"/>
              <a:buChar char="Ø"/>
            </a:pPr>
            <a:r>
              <a:rPr lang="en-US" altLang="tr-TR" sz="2200" b="1" dirty="0" smtClean="0"/>
              <a:t> think and reason; and</a:t>
            </a:r>
          </a:p>
          <a:p>
            <a:pPr lvl="1">
              <a:lnSpc>
                <a:spcPct val="80000"/>
              </a:lnSpc>
              <a:buFont typeface="Wingdings" panose="05000000000000000000" pitchFamily="2" charset="2"/>
              <a:buChar char="Ø"/>
            </a:pPr>
            <a:r>
              <a:rPr lang="en-US" altLang="tr-TR" sz="2200" b="1" dirty="0" smtClean="0"/>
              <a:t>recognize the relative importance of different elements in a situation.</a:t>
            </a:r>
          </a:p>
          <a:p>
            <a:pPr marL="0" indent="0" eaLnBrk="1" hangingPunct="1">
              <a:lnSpc>
                <a:spcPct val="80000"/>
              </a:lnSpc>
              <a:buNone/>
              <a:defRPr/>
            </a:pPr>
            <a:endParaRPr lang="en-US" sz="2200" b="1" dirty="0" smtClean="0"/>
          </a:p>
        </p:txBody>
      </p:sp>
    </p:spTree>
    <p:extLst>
      <p:ext uri="{BB962C8B-B14F-4D97-AF65-F5344CB8AC3E}">
        <p14:creationId xmlns:p14="http://schemas.microsoft.com/office/powerpoint/2010/main" val="2399085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07504" y="116632"/>
            <a:ext cx="8712968" cy="1143000"/>
          </a:xfrm>
        </p:spPr>
        <p:txBody>
          <a:bodyPr/>
          <a:lstStyle/>
          <a:p>
            <a:pPr lvl="2" algn="l" eaLnBrk="1" hangingPunct="1">
              <a:defRPr/>
            </a:pPr>
            <a:r>
              <a:rPr lang="en-US" sz="2600" b="1" dirty="0"/>
              <a:t>Intelligent Systems</a:t>
            </a:r>
            <a:r>
              <a:rPr lang="tr-TR" sz="2600" b="1" dirty="0"/>
              <a:t>:</a:t>
            </a:r>
            <a:r>
              <a:rPr lang="en-US" altLang="ja-JP" sz="2600" b="1" dirty="0" smtClean="0"/>
              <a:t>Examples</a:t>
            </a:r>
            <a:endParaRPr lang="en-US" sz="2600" b="1" dirty="0"/>
          </a:p>
        </p:txBody>
      </p:sp>
      <p:sp>
        <p:nvSpPr>
          <p:cNvPr id="190467" name="Rectangle 3"/>
          <p:cNvSpPr>
            <a:spLocks noGrp="1" noChangeArrowheads="1"/>
          </p:cNvSpPr>
          <p:nvPr>
            <p:ph type="body" idx="1"/>
          </p:nvPr>
        </p:nvSpPr>
        <p:spPr>
          <a:xfrm>
            <a:off x="179512" y="1124744"/>
            <a:ext cx="8229600" cy="4525963"/>
          </a:xfrm>
        </p:spPr>
        <p:txBody>
          <a:bodyPr/>
          <a:lstStyle/>
          <a:p>
            <a:pPr marL="0" lvl="2" indent="0" eaLnBrk="1" hangingPunct="1">
              <a:buNone/>
              <a:defRPr/>
            </a:pPr>
            <a:endParaRPr lang="en-US" altLang="ja-JP" sz="2200" b="1" dirty="0"/>
          </a:p>
          <a:p>
            <a:pPr>
              <a:buFont typeface="Wingdings" panose="05000000000000000000" pitchFamily="2" charset="2"/>
              <a:buChar char="Ø"/>
            </a:pPr>
            <a:r>
              <a:rPr lang="en-US" altLang="tr-TR" sz="2200" b="1" dirty="0"/>
              <a:t>Artificial Neural Networks (ANN)</a:t>
            </a:r>
          </a:p>
          <a:p>
            <a:pPr>
              <a:buFont typeface="Wingdings" panose="05000000000000000000" pitchFamily="2" charset="2"/>
              <a:buChar char="Ø"/>
            </a:pPr>
            <a:r>
              <a:rPr lang="en-US" altLang="tr-TR" sz="2200" b="1" dirty="0"/>
              <a:t>Inductive Learning</a:t>
            </a:r>
          </a:p>
          <a:p>
            <a:pPr>
              <a:buFont typeface="Wingdings" panose="05000000000000000000" pitchFamily="2" charset="2"/>
              <a:buChar char="Ø"/>
            </a:pPr>
            <a:r>
              <a:rPr lang="en-US" altLang="tr-TR" sz="2200" b="1" dirty="0"/>
              <a:t>Case-based Reasoning and Analogical Reasoning</a:t>
            </a:r>
          </a:p>
          <a:p>
            <a:pPr>
              <a:buFont typeface="Wingdings" panose="05000000000000000000" pitchFamily="2" charset="2"/>
              <a:buChar char="Ø"/>
            </a:pPr>
            <a:r>
              <a:rPr lang="en-US" altLang="tr-TR" sz="2200" b="1" dirty="0"/>
              <a:t>Genetic Algorithms</a:t>
            </a:r>
          </a:p>
          <a:p>
            <a:pPr>
              <a:buFont typeface="Wingdings" panose="05000000000000000000" pitchFamily="2" charset="2"/>
              <a:buChar char="Ø"/>
            </a:pPr>
            <a:r>
              <a:rPr lang="en-US" altLang="tr-TR" sz="2200" b="1" dirty="0"/>
              <a:t>Fuzzy Logic</a:t>
            </a:r>
          </a:p>
          <a:p>
            <a:pPr>
              <a:buFont typeface="Wingdings" panose="05000000000000000000" pitchFamily="2" charset="2"/>
              <a:buChar char="Ø"/>
            </a:pPr>
            <a:r>
              <a:rPr lang="en-US" altLang="tr-TR" sz="2200" b="1" dirty="0"/>
              <a:t>Intelligent agents</a:t>
            </a:r>
          </a:p>
          <a:p>
            <a:pPr marL="0" lvl="2" indent="0" eaLnBrk="1" hangingPunct="1">
              <a:buNone/>
              <a:defRPr/>
            </a:pPr>
            <a:endParaRPr lang="en-US" altLang="ja-JP" sz="1800" b="1" dirty="0" smtClean="0">
              <a:ea typeface="ＭＳ Ｐゴシック" charset="-128"/>
            </a:endParaRPr>
          </a:p>
        </p:txBody>
      </p:sp>
    </p:spTree>
    <p:extLst>
      <p:ext uri="{BB962C8B-B14F-4D97-AF65-F5344CB8AC3E}">
        <p14:creationId xmlns:p14="http://schemas.microsoft.com/office/powerpoint/2010/main" val="122561022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lstStyle/>
          <a:p>
            <a:pPr algn="l"/>
            <a:r>
              <a:rPr lang="tr-TR" sz="2600" b="1" dirty="0">
                <a:latin typeface="Calibri" pitchFamily="34" charset="0"/>
              </a:rPr>
              <a:t>Intelligent DSS</a:t>
            </a:r>
          </a:p>
        </p:txBody>
      </p:sp>
      <p:sp>
        <p:nvSpPr>
          <p:cNvPr id="4" name="Rectangle 3"/>
          <p:cNvSpPr/>
          <p:nvPr/>
        </p:nvSpPr>
        <p:spPr>
          <a:xfrm>
            <a:off x="755576" y="976660"/>
            <a:ext cx="7848872" cy="3416320"/>
          </a:xfrm>
          <a:prstGeom prst="rect">
            <a:avLst/>
          </a:prstGeom>
        </p:spPr>
        <p:txBody>
          <a:bodyPr wrap="square">
            <a:spAutoFit/>
          </a:bodyPr>
          <a:lstStyle/>
          <a:p>
            <a:r>
              <a:rPr lang="en-US" dirty="0" smtClean="0"/>
              <a:t>the required capabilities;</a:t>
            </a:r>
          </a:p>
          <a:p>
            <a:pPr marL="285750" indent="-285750">
              <a:buFont typeface="Wingdings" panose="05000000000000000000" pitchFamily="2" charset="2"/>
              <a:buChar char="Ø"/>
            </a:pPr>
            <a:r>
              <a:rPr lang="en-US" dirty="0" smtClean="0"/>
              <a:t>Incorporating specific domain knowledge</a:t>
            </a:r>
          </a:p>
          <a:p>
            <a:pPr marL="285750" indent="-285750">
              <a:buFont typeface="Wingdings" panose="05000000000000000000" pitchFamily="2" charset="2"/>
              <a:buChar char="Ø"/>
            </a:pPr>
            <a:r>
              <a:rPr lang="en-US" dirty="0" smtClean="0"/>
              <a:t>Learning and reasoning</a:t>
            </a:r>
          </a:p>
          <a:p>
            <a:pPr marL="285750" indent="-285750">
              <a:buFont typeface="Wingdings" panose="05000000000000000000" pitchFamily="2" charset="2"/>
              <a:buChar char="Ø"/>
            </a:pPr>
            <a:r>
              <a:rPr lang="en-US" dirty="0" smtClean="0"/>
              <a:t>Issuing recommendations</a:t>
            </a:r>
          </a:p>
          <a:p>
            <a:pPr marL="285750" indent="-285750">
              <a:buFont typeface="Wingdings" panose="05000000000000000000" pitchFamily="2" charset="2"/>
              <a:buChar char="Ø"/>
            </a:pPr>
            <a:r>
              <a:rPr lang="en-US" dirty="0" smtClean="0"/>
              <a:t>Drawing justifications.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r>
              <a:rPr lang="en-US" dirty="0" smtClean="0"/>
              <a:t>Domain knowledge can be classified into two types:</a:t>
            </a:r>
          </a:p>
          <a:p>
            <a:pPr marL="285750" indent="-285750">
              <a:buFont typeface="Wingdings" panose="05000000000000000000" pitchFamily="2" charset="2"/>
              <a:buChar char="Ø"/>
            </a:pPr>
            <a:r>
              <a:rPr lang="en-US" dirty="0" smtClean="0"/>
              <a:t>factual  knowledge consisting of explicit domain knowledge, such as facts, data, contexts, and relationships relevant to the decision problem.</a:t>
            </a:r>
          </a:p>
          <a:p>
            <a:pPr marL="285750" indent="-285750">
              <a:buFont typeface="Wingdings" panose="05000000000000000000" pitchFamily="2" charset="2"/>
              <a:buChar char="Ø"/>
            </a:pPr>
            <a:r>
              <a:rPr lang="en-US" dirty="0" smtClean="0"/>
              <a:t>expert knowledge consisting of implicit domain knowledge gained through years of experience. </a:t>
            </a:r>
            <a:endParaRPr lang="en-US" dirty="0"/>
          </a:p>
        </p:txBody>
      </p:sp>
    </p:spTree>
    <p:extLst>
      <p:ext uri="{BB962C8B-B14F-4D97-AF65-F5344CB8AC3E}">
        <p14:creationId xmlns:p14="http://schemas.microsoft.com/office/powerpoint/2010/main" val="22462810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lstStyle/>
          <a:p>
            <a:pPr algn="l"/>
            <a:r>
              <a:rPr lang="en-US" sz="2800" b="1" dirty="0" smtClean="0"/>
              <a:t>Knowledge acquisition</a:t>
            </a:r>
            <a:endParaRPr lang="en-US" sz="2800" b="1" dirty="0"/>
          </a:p>
        </p:txBody>
      </p:sp>
      <p:sp>
        <p:nvSpPr>
          <p:cNvPr id="4" name="Rectangle 3"/>
          <p:cNvSpPr/>
          <p:nvPr/>
        </p:nvSpPr>
        <p:spPr>
          <a:xfrm>
            <a:off x="251520" y="1585823"/>
            <a:ext cx="8640960" cy="3693319"/>
          </a:xfrm>
          <a:prstGeom prst="rect">
            <a:avLst/>
          </a:prstGeom>
        </p:spPr>
        <p:txBody>
          <a:bodyPr wrap="square">
            <a:spAutoFit/>
          </a:bodyPr>
          <a:lstStyle/>
          <a:p>
            <a:r>
              <a:rPr lang="en-US" b="1" dirty="0" smtClean="0"/>
              <a:t>To seek for the domain knowledge and elicit it from one or more expert and formalizing the knowledge acquired, using a suitable representational language, in a knowledge base;</a:t>
            </a:r>
          </a:p>
          <a:p>
            <a:endParaRPr lang="en-US" b="1" dirty="0" smtClean="0"/>
          </a:p>
          <a:p>
            <a:r>
              <a:rPr lang="en-US" b="1" dirty="0" smtClean="0"/>
              <a:t>This is the main bottleneck and is not an easy task.</a:t>
            </a:r>
          </a:p>
          <a:p>
            <a:endParaRPr lang="en-US" b="1" dirty="0" smtClean="0"/>
          </a:p>
          <a:p>
            <a:r>
              <a:rPr lang="en-US" b="1" dirty="0" smtClean="0"/>
              <a:t>A possible approach for domain-knowledge acquisition is to automatically induce specific domain knowledge directly from raw data </a:t>
            </a:r>
          </a:p>
          <a:p>
            <a:endParaRPr lang="en-US" b="1" dirty="0" smtClean="0"/>
          </a:p>
          <a:p>
            <a:r>
              <a:rPr lang="en-US" b="1" dirty="0" smtClean="0"/>
              <a:t>Potentially, large organizational databases contain useful information that can be used for decision making purposes, identifying strategically important information patterns. </a:t>
            </a:r>
          </a:p>
          <a:p>
            <a:endParaRPr lang="en-US" b="1" dirty="0"/>
          </a:p>
        </p:txBody>
      </p:sp>
    </p:spTree>
    <p:extLst>
      <p:ext uri="{BB962C8B-B14F-4D97-AF65-F5344CB8AC3E}">
        <p14:creationId xmlns:p14="http://schemas.microsoft.com/office/powerpoint/2010/main" val="41246545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646"/>
            <a:ext cx="8229600" cy="418058"/>
          </a:xfrm>
        </p:spPr>
        <p:txBody>
          <a:bodyPr/>
          <a:lstStyle/>
          <a:p>
            <a:pPr algn="l"/>
            <a:r>
              <a:rPr lang="en-US" sz="2800" b="1" dirty="0" smtClean="0"/>
              <a:t>Knowledge discovery</a:t>
            </a:r>
            <a:endParaRPr lang="en-US" sz="2800" b="1" dirty="0"/>
          </a:p>
        </p:txBody>
      </p:sp>
      <p:sp>
        <p:nvSpPr>
          <p:cNvPr id="4" name="Rectangle 3"/>
          <p:cNvSpPr/>
          <p:nvPr/>
        </p:nvSpPr>
        <p:spPr>
          <a:xfrm>
            <a:off x="539552" y="1124744"/>
            <a:ext cx="8064896" cy="2862322"/>
          </a:xfrm>
          <a:prstGeom prst="rect">
            <a:avLst/>
          </a:prstGeom>
        </p:spPr>
        <p:txBody>
          <a:bodyPr wrap="square">
            <a:spAutoFit/>
          </a:bodyPr>
          <a:lstStyle/>
          <a:p>
            <a:r>
              <a:rPr lang="en-US" b="1" dirty="0" smtClean="0"/>
              <a:t>Knowledge discovery in databases (KDD) is the process of extracting useful patterns and models from raw data, and making those extracted patterns understandable and suitable for the resolution of decision problems. </a:t>
            </a:r>
          </a:p>
          <a:p>
            <a:endParaRPr lang="en-US" b="1" dirty="0" smtClean="0"/>
          </a:p>
          <a:p>
            <a:endParaRPr lang="en-US" b="1" dirty="0" smtClean="0"/>
          </a:p>
          <a:p>
            <a:r>
              <a:rPr lang="en-US" b="1" dirty="0" smtClean="0"/>
              <a:t>KDD is a multistage process, in which data mining can be considered the core activity and it relates to the process and the set of techniques used to find (mine) underlying structure, information and relationships in normally large amounts of data. </a:t>
            </a:r>
            <a:endParaRPr lang="en-US" b="1" dirty="0"/>
          </a:p>
        </p:txBody>
      </p:sp>
    </p:spTree>
    <p:extLst>
      <p:ext uri="{BB962C8B-B14F-4D97-AF65-F5344CB8AC3E}">
        <p14:creationId xmlns:p14="http://schemas.microsoft.com/office/powerpoint/2010/main" val="118515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634082"/>
          </a:xfrm>
        </p:spPr>
        <p:txBody>
          <a:bodyPr/>
          <a:lstStyle/>
          <a:p>
            <a:pPr algn="l" eaLnBrk="1" hangingPunct="1">
              <a:defRPr/>
            </a:pPr>
            <a:r>
              <a:rPr lang="en-US" sz="2800" b="1" dirty="0">
                <a:solidFill>
                  <a:srgbClr val="872320"/>
                </a:solidFill>
                <a:latin typeface="Calibri,Bold"/>
                <a:ea typeface="+mn-ea"/>
                <a:cs typeface="Arial" pitchFamily="34" charset="0"/>
              </a:rPr>
              <a:t>Simon’s Decision-Making Process</a:t>
            </a:r>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08720"/>
            <a:ext cx="6415087" cy="47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727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7384"/>
            <a:ext cx="8229600" cy="634082"/>
          </a:xfrm>
        </p:spPr>
        <p:txBody>
          <a:bodyPr/>
          <a:lstStyle/>
          <a:p>
            <a:pPr algn="l" eaLnBrk="1" hangingPunct="1">
              <a:defRPr/>
            </a:pPr>
            <a:r>
              <a:rPr lang="en-US" sz="2800" b="1" dirty="0">
                <a:solidFill>
                  <a:srgbClr val="872320"/>
                </a:solidFill>
                <a:latin typeface="Calibri,Bold"/>
                <a:ea typeface="+mn-ea"/>
                <a:cs typeface="Arial" pitchFamily="34" charset="0"/>
              </a:rPr>
              <a:t>Simon’s Decision-Making Process</a:t>
            </a:r>
          </a:p>
        </p:txBody>
      </p:sp>
      <p:pic>
        <p:nvPicPr>
          <p:cNvPr id="4" name="Picture 3"/>
          <p:cNvPicPr>
            <a:picLocks noChangeAspect="1"/>
          </p:cNvPicPr>
          <p:nvPr/>
        </p:nvPicPr>
        <p:blipFill>
          <a:blip r:embed="rId3"/>
          <a:stretch>
            <a:fillRect/>
          </a:stretch>
        </p:blipFill>
        <p:spPr>
          <a:xfrm>
            <a:off x="683568" y="620688"/>
            <a:ext cx="7560840" cy="5797886"/>
          </a:xfrm>
          <a:prstGeom prst="rect">
            <a:avLst/>
          </a:prstGeom>
        </p:spPr>
      </p:pic>
    </p:spTree>
    <p:extLst>
      <p:ext uri="{BB962C8B-B14F-4D97-AF65-F5344CB8AC3E}">
        <p14:creationId xmlns:p14="http://schemas.microsoft.com/office/powerpoint/2010/main" val="424474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lstStyle/>
          <a:p>
            <a:pPr algn="l" eaLnBrk="1" hangingPunct="1">
              <a:defRPr/>
            </a:pPr>
            <a:r>
              <a:rPr lang="en-US" sz="2800" b="1" dirty="0">
                <a:solidFill>
                  <a:srgbClr val="872320"/>
                </a:solidFill>
                <a:latin typeface="Calibri,Bold"/>
                <a:ea typeface="+mn-ea"/>
                <a:cs typeface="Arial" pitchFamily="34" charset="0"/>
              </a:rPr>
              <a:t>A </a:t>
            </a:r>
            <a:r>
              <a:rPr lang="tr-TR" sz="2800" b="1" dirty="0">
                <a:solidFill>
                  <a:srgbClr val="872320"/>
                </a:solidFill>
                <a:latin typeface="Calibri,Bold"/>
                <a:ea typeface="+mn-ea"/>
                <a:cs typeface="Arial" pitchFamily="34" charset="0"/>
              </a:rPr>
              <a:t>d</a:t>
            </a:r>
            <a:r>
              <a:rPr lang="en-US" sz="2800" b="1" dirty="0" err="1" smtClean="0">
                <a:solidFill>
                  <a:srgbClr val="872320"/>
                </a:solidFill>
                <a:latin typeface="Calibri,Bold"/>
                <a:ea typeface="+mn-ea"/>
                <a:cs typeface="Arial" pitchFamily="34" charset="0"/>
              </a:rPr>
              <a:t>ecision</a:t>
            </a:r>
            <a:r>
              <a:rPr lang="en-US" sz="2800" b="1" dirty="0" smtClean="0">
                <a:solidFill>
                  <a:srgbClr val="872320"/>
                </a:solidFill>
                <a:latin typeface="Calibri,Bold"/>
                <a:ea typeface="+mn-ea"/>
                <a:cs typeface="Arial" pitchFamily="34" charset="0"/>
              </a:rPr>
              <a:t> </a:t>
            </a:r>
            <a:r>
              <a:rPr lang="tr-TR" sz="2800" b="1" dirty="0" smtClean="0">
                <a:solidFill>
                  <a:srgbClr val="872320"/>
                </a:solidFill>
                <a:latin typeface="Calibri,Bold"/>
                <a:ea typeface="+mn-ea"/>
                <a:cs typeface="Arial" pitchFamily="34" charset="0"/>
              </a:rPr>
              <a:t>s</a:t>
            </a:r>
            <a:r>
              <a:rPr lang="en-US" sz="2800" b="1" dirty="0" err="1" smtClean="0">
                <a:solidFill>
                  <a:srgbClr val="872320"/>
                </a:solidFill>
                <a:latin typeface="Calibri,Bold"/>
                <a:ea typeface="+mn-ea"/>
                <a:cs typeface="Arial" pitchFamily="34" charset="0"/>
              </a:rPr>
              <a:t>upport</a:t>
            </a:r>
            <a:r>
              <a:rPr lang="en-US" sz="2800" b="1" dirty="0" smtClean="0">
                <a:solidFill>
                  <a:srgbClr val="872320"/>
                </a:solidFill>
                <a:latin typeface="Calibri,Bold"/>
                <a:ea typeface="+mn-ea"/>
                <a:cs typeface="Arial" pitchFamily="34" charset="0"/>
              </a:rPr>
              <a:t> </a:t>
            </a:r>
            <a:r>
              <a:rPr lang="tr-TR" sz="2800" b="1" dirty="0" smtClean="0">
                <a:solidFill>
                  <a:srgbClr val="872320"/>
                </a:solidFill>
                <a:latin typeface="Calibri,Bold"/>
                <a:ea typeface="+mn-ea"/>
                <a:cs typeface="Arial" pitchFamily="34" charset="0"/>
              </a:rPr>
              <a:t>f</a:t>
            </a:r>
            <a:r>
              <a:rPr lang="en-US" sz="2800" b="1" dirty="0" err="1" smtClean="0">
                <a:solidFill>
                  <a:srgbClr val="872320"/>
                </a:solidFill>
                <a:latin typeface="Calibri,Bold"/>
                <a:ea typeface="+mn-ea"/>
                <a:cs typeface="Arial" pitchFamily="34" charset="0"/>
              </a:rPr>
              <a:t>ramework</a:t>
            </a:r>
            <a:endParaRPr lang="en-US" sz="2400" dirty="0"/>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980728"/>
            <a:ext cx="80105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620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lstStyle/>
          <a:p>
            <a:pPr algn="l" eaLnBrk="1" hangingPunct="1">
              <a:defRPr/>
            </a:pPr>
            <a:r>
              <a:rPr lang="en-US" sz="2800" b="1" dirty="0" smtClean="0">
                <a:solidFill>
                  <a:srgbClr val="872320"/>
                </a:solidFill>
                <a:latin typeface="Calibri,Bold"/>
                <a:ea typeface="+mn-ea"/>
                <a:cs typeface="Arial" pitchFamily="34" charset="0"/>
              </a:rPr>
              <a:t>A decision support framework</a:t>
            </a:r>
            <a:endParaRPr lang="en-US" sz="2400" dirty="0"/>
          </a:p>
        </p:txBody>
      </p:sp>
      <p:pic>
        <p:nvPicPr>
          <p:cNvPr id="4" name="Picture 3"/>
          <p:cNvPicPr>
            <a:picLocks noChangeAspect="1"/>
          </p:cNvPicPr>
          <p:nvPr/>
        </p:nvPicPr>
        <p:blipFill>
          <a:blip r:embed="rId3"/>
          <a:stretch>
            <a:fillRect/>
          </a:stretch>
        </p:blipFill>
        <p:spPr>
          <a:xfrm>
            <a:off x="251520" y="980728"/>
            <a:ext cx="8496944" cy="4696284"/>
          </a:xfrm>
          <a:prstGeom prst="rect">
            <a:avLst/>
          </a:prstGeom>
        </p:spPr>
      </p:pic>
    </p:spTree>
    <p:extLst>
      <p:ext uri="{BB962C8B-B14F-4D97-AF65-F5344CB8AC3E}">
        <p14:creationId xmlns:p14="http://schemas.microsoft.com/office/powerpoint/2010/main" val="215913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2197</Words>
  <Application>Microsoft Office PowerPoint</Application>
  <PresentationFormat>On-screen Show (4:3)</PresentationFormat>
  <Paragraphs>304</Paragraphs>
  <Slides>56</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9" baseType="lpstr">
      <vt:lpstr>MS PGothic</vt:lpstr>
      <vt:lpstr>MS PGothic</vt:lpstr>
      <vt:lpstr>Arial</vt:lpstr>
      <vt:lpstr>Calibri</vt:lpstr>
      <vt:lpstr>Calibri,Bold</vt:lpstr>
      <vt:lpstr>SegoeUI</vt:lpstr>
      <vt:lpstr>Tahoma</vt:lpstr>
      <vt:lpstr>Times New Roman</vt:lpstr>
      <vt:lpstr>Times-BoldItalic</vt:lpstr>
      <vt:lpstr>Verdana</vt:lpstr>
      <vt:lpstr>Wingdings</vt:lpstr>
      <vt:lpstr>Office Theme</vt:lpstr>
      <vt:lpstr>Picture</vt:lpstr>
      <vt:lpstr>PowerPoint Presentation</vt:lpstr>
      <vt:lpstr>PowerPoint Presentation</vt:lpstr>
      <vt:lpstr>PowerPoint Presentation</vt:lpstr>
      <vt:lpstr>To make  better decisions….</vt:lpstr>
      <vt:lpstr>Well-defined and implemented decision making process is to be implemented.</vt:lpstr>
      <vt:lpstr>Simon’s Decision-Making Process</vt:lpstr>
      <vt:lpstr>Simon’s Decision-Making Process</vt:lpstr>
      <vt:lpstr>A decision support framework</vt:lpstr>
      <vt:lpstr>A decision support framework</vt:lpstr>
      <vt:lpstr>Computer support for structured decisions</vt:lpstr>
      <vt:lpstr>Computer support for semi-structured problems</vt:lpstr>
      <vt:lpstr>Computer support for unstructured decisions</vt:lpstr>
      <vt:lpstr>Why use computerized support for decision making </vt:lpstr>
      <vt:lpstr>Why use computerized support for decision making </vt:lpstr>
      <vt:lpstr>Why use computerized support for decision making </vt:lpstr>
      <vt:lpstr>Decision Support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Automated Decision-Making Framework </vt:lpstr>
      <vt:lpstr>How Decisions Are Supported</vt:lpstr>
      <vt:lpstr>PowerPoint Presentation</vt:lpstr>
      <vt:lpstr>PowerPoint Presentation</vt:lpstr>
      <vt:lpstr>PowerPoint Presentation</vt:lpstr>
      <vt:lpstr>Successful BI Implementation</vt:lpstr>
      <vt:lpstr>PowerPoint Presentation</vt:lpstr>
      <vt:lpstr>Successful BI Implementation…</vt:lpstr>
      <vt:lpstr>Fact-based decision making</vt:lpstr>
      <vt:lpstr>Data quality has to be well-maintained…</vt:lpstr>
      <vt:lpstr>Well-structured data governance to be sustained effectively…</vt:lpstr>
      <vt:lpstr>Quality, quality, quality….</vt:lpstr>
      <vt:lpstr>Required but not enough…</vt:lpstr>
      <vt:lpstr>Real-Time, on-demand BI is necessary.</vt:lpstr>
      <vt:lpstr>Presenting BI Results: Real-Time BI</vt:lpstr>
      <vt:lpstr>Changing business environment &amp; computerized decision support</vt:lpstr>
      <vt:lpstr>Business Pressures–Responses–Support Model</vt:lpstr>
      <vt:lpstr>The Business Environment </vt:lpstr>
      <vt:lpstr>Business Environment Factors</vt:lpstr>
      <vt:lpstr>Organizational Responses</vt:lpstr>
      <vt:lpstr>Time to take an action…</vt:lpstr>
      <vt:lpstr>Maturity ….</vt:lpstr>
      <vt:lpstr>Numerous Challenges…</vt:lpstr>
      <vt:lpstr>Real Challege: Capability for analytic analysis</vt:lpstr>
      <vt:lpstr>PowerPoint Presentation</vt:lpstr>
      <vt:lpstr>Need more support….</vt:lpstr>
      <vt:lpstr>Need more intelligence….</vt:lpstr>
      <vt:lpstr>FUTURE</vt:lpstr>
      <vt:lpstr>Intelligent systems</vt:lpstr>
      <vt:lpstr>Intelligent Systems:Examples</vt:lpstr>
      <vt:lpstr>Intelligent DSS</vt:lpstr>
      <vt:lpstr>Knowledge acquisition</vt:lpstr>
      <vt:lpstr>Knowledge discovery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2015-08-23T09:46:53Z</dcterms:created>
  <dcterms:modified xsi:type="dcterms:W3CDTF">2016-10-13T17:48:31Z</dcterms:modified>
</cp:coreProperties>
</file>