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bookmarkIdSeed="2">
  <p:sldMasterIdLst>
    <p:sldMasterId id="2147483648" r:id="rId1"/>
  </p:sldMasterIdLst>
  <p:notesMasterIdLst>
    <p:notesMasterId r:id="rId52"/>
  </p:notesMasterIdLst>
  <p:handoutMasterIdLst>
    <p:handoutMasterId r:id="rId53"/>
  </p:handoutMasterIdLst>
  <p:sldIdLst>
    <p:sldId id="256" r:id="rId2"/>
    <p:sldId id="321" r:id="rId3"/>
    <p:sldId id="1097" r:id="rId4"/>
    <p:sldId id="1099" r:id="rId5"/>
    <p:sldId id="1100" r:id="rId6"/>
    <p:sldId id="1101" r:id="rId7"/>
    <p:sldId id="1098" r:id="rId8"/>
    <p:sldId id="1102" r:id="rId9"/>
    <p:sldId id="1092" r:id="rId10"/>
    <p:sldId id="1103" r:id="rId11"/>
    <p:sldId id="1104" r:id="rId12"/>
    <p:sldId id="1105" r:id="rId13"/>
    <p:sldId id="1106" r:id="rId14"/>
    <p:sldId id="1107" r:id="rId15"/>
    <p:sldId id="1108" r:id="rId16"/>
    <p:sldId id="1109" r:id="rId17"/>
    <p:sldId id="1110" r:id="rId18"/>
    <p:sldId id="1111" r:id="rId19"/>
    <p:sldId id="1112" r:id="rId20"/>
    <p:sldId id="1113" r:id="rId21"/>
    <p:sldId id="1114" r:id="rId22"/>
    <p:sldId id="1115" r:id="rId23"/>
    <p:sldId id="1116" r:id="rId24"/>
    <p:sldId id="1117" r:id="rId25"/>
    <p:sldId id="1118" r:id="rId26"/>
    <p:sldId id="1119" r:id="rId27"/>
    <p:sldId id="1120" r:id="rId28"/>
    <p:sldId id="1121" r:id="rId29"/>
    <p:sldId id="1122" r:id="rId30"/>
    <p:sldId id="1141" r:id="rId31"/>
    <p:sldId id="1123" r:id="rId32"/>
    <p:sldId id="1124" r:id="rId33"/>
    <p:sldId id="1125" r:id="rId34"/>
    <p:sldId id="1126" r:id="rId35"/>
    <p:sldId id="1127" r:id="rId36"/>
    <p:sldId id="1128" r:id="rId37"/>
    <p:sldId id="1129" r:id="rId38"/>
    <p:sldId id="1130" r:id="rId39"/>
    <p:sldId id="1131" r:id="rId40"/>
    <p:sldId id="1132" r:id="rId41"/>
    <p:sldId id="1133" r:id="rId42"/>
    <p:sldId id="1134" r:id="rId43"/>
    <p:sldId id="1135" r:id="rId44"/>
    <p:sldId id="1136" r:id="rId45"/>
    <p:sldId id="1137" r:id="rId46"/>
    <p:sldId id="1138" r:id="rId47"/>
    <p:sldId id="1139" r:id="rId48"/>
    <p:sldId id="1140" r:id="rId49"/>
    <p:sldId id="1093" r:id="rId50"/>
    <p:sldId id="1142" r:id="rId51"/>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0" autoAdjust="0"/>
    <p:restoredTop sz="86444" autoAdjust="0"/>
  </p:normalViewPr>
  <p:slideViewPr>
    <p:cSldViewPr>
      <p:cViewPr varScale="1">
        <p:scale>
          <a:sx n="47" d="100"/>
          <a:sy n="47" d="100"/>
        </p:scale>
        <p:origin x="979" y="53"/>
      </p:cViewPr>
      <p:guideLst>
        <p:guide orient="horz" pos="2160"/>
        <p:guide pos="2880"/>
      </p:guideLst>
    </p:cSldViewPr>
  </p:slideViewPr>
  <p:outlineViewPr>
    <p:cViewPr>
      <p:scale>
        <a:sx n="33" d="100"/>
        <a:sy n="33" d="100"/>
      </p:scale>
      <p:origin x="0" y="-38"/>
    </p:cViewPr>
  </p:outlineViewPr>
  <p:notesTextViewPr>
    <p:cViewPr>
      <p:scale>
        <a:sx n="100" d="100"/>
        <a:sy n="100" d="100"/>
      </p:scale>
      <p:origin x="0" y="0"/>
    </p:cViewPr>
  </p:notesTextViewPr>
  <p:sorterViewPr>
    <p:cViewPr>
      <p:scale>
        <a:sx n="66" d="100"/>
        <a:sy n="66" d="100"/>
      </p:scale>
      <p:origin x="0" y="-623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29FEEEA-AE7D-47FC-BE32-48CAFEBA964E}" type="datetime1">
              <a:rPr lang="tr-TR" smtClean="0"/>
              <a:t>20.10.2016</a:t>
            </a:fld>
            <a:endParaRPr lang="tr-T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1EE081-523A-4C75-8D2F-11CCBD252A5B}" type="slidenum">
              <a:rPr lang="tr-TR" smtClean="0"/>
              <a:t>‹#›</a:t>
            </a:fld>
            <a:endParaRPr lang="tr-TR"/>
          </a:p>
        </p:txBody>
      </p:sp>
    </p:spTree>
    <p:extLst>
      <p:ext uri="{BB962C8B-B14F-4D97-AF65-F5344CB8AC3E}">
        <p14:creationId xmlns:p14="http://schemas.microsoft.com/office/powerpoint/2010/main" val="18371609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FEEF3A59-5A1A-41D1-B062-A0B57B312156}" type="datetime1">
              <a:rPr lang="tr-TR" smtClean="0"/>
              <a:t>20.10.2016</a:t>
            </a:fld>
            <a:endParaRPr lang="tr-T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tr-TR"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tr-TR"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Arial" charset="0"/>
              </a:defRPr>
            </a:lvl1pPr>
          </a:lstStyle>
          <a:p>
            <a:pPr>
              <a:defRPr/>
            </a:pPr>
            <a:fld id="{2B8C437B-CEE0-4262-B751-DAD8E2FEB9A8}" type="slidenum">
              <a:rPr lang="tr-TR"/>
              <a:pPr>
                <a:defRPr/>
              </a:pPr>
              <a:t>‹#›</a:t>
            </a:fld>
            <a:endParaRPr lang="tr-TR"/>
          </a:p>
        </p:txBody>
      </p:sp>
    </p:spTree>
    <p:extLst>
      <p:ext uri="{BB962C8B-B14F-4D97-AF65-F5344CB8AC3E}">
        <p14:creationId xmlns:p14="http://schemas.microsoft.com/office/powerpoint/2010/main" val="1627626378"/>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Date Placeholder 3"/>
          <p:cNvSpPr>
            <a:spLocks noGrp="1"/>
          </p:cNvSpPr>
          <p:nvPr>
            <p:ph type="dt" idx="10"/>
          </p:nvPr>
        </p:nvSpPr>
        <p:spPr/>
        <p:txBody>
          <a:bodyPr/>
          <a:lstStyle/>
          <a:p>
            <a:pPr>
              <a:defRPr/>
            </a:pPr>
            <a:fld id="{7BABF68D-1C39-4C7F-B7D5-88F5D646D220}" type="datetime1">
              <a:rPr lang="tr-TR" smtClean="0"/>
              <a:t>20.10.2016</a:t>
            </a:fld>
            <a:endParaRPr lang="tr-TR"/>
          </a:p>
        </p:txBody>
      </p:sp>
      <p:sp>
        <p:nvSpPr>
          <p:cNvPr id="5" name="Footer Placeholder 4"/>
          <p:cNvSpPr>
            <a:spLocks noGrp="1"/>
          </p:cNvSpPr>
          <p:nvPr>
            <p:ph type="ftr" sz="quarter" idx="11"/>
          </p:nvPr>
        </p:nvSpPr>
        <p:spPr/>
        <p:txBody>
          <a:bodyPr/>
          <a:lstStyle/>
          <a:p>
            <a:pPr>
              <a:defRPr/>
            </a:pPr>
            <a:endParaRPr lang="tr-TR"/>
          </a:p>
        </p:txBody>
      </p:sp>
      <p:sp>
        <p:nvSpPr>
          <p:cNvPr id="6" name="Slide Number Placeholder 5"/>
          <p:cNvSpPr>
            <a:spLocks noGrp="1"/>
          </p:cNvSpPr>
          <p:nvPr>
            <p:ph type="sldNum" sz="quarter" idx="12"/>
          </p:nvPr>
        </p:nvSpPr>
        <p:spPr/>
        <p:txBody>
          <a:bodyPr/>
          <a:lstStyle/>
          <a:p>
            <a:pPr>
              <a:defRPr/>
            </a:pPr>
            <a:fld id="{2B8C437B-CEE0-4262-B751-DAD8E2FEB9A8}" type="slidenum">
              <a:rPr lang="tr-TR" smtClean="0"/>
              <a:pPr>
                <a:defRPr/>
              </a:pPr>
              <a:t>1</a:t>
            </a:fld>
            <a:endParaRPr lang="tr-TR"/>
          </a:p>
        </p:txBody>
      </p:sp>
    </p:spTree>
    <p:extLst>
      <p:ext uri="{BB962C8B-B14F-4D97-AF65-F5344CB8AC3E}">
        <p14:creationId xmlns:p14="http://schemas.microsoft.com/office/powerpoint/2010/main" val="1754184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5237DD6B-2D0F-4CD7-8F22-5B6E70EC5B26}" type="slidenum">
              <a:rPr lang="en-GB" altLang="tr-TR">
                <a:latin typeface="Arial" panose="020B0604020202020204" pitchFamily="34" charset="0"/>
              </a:rPr>
              <a:pPr>
                <a:spcBef>
                  <a:spcPct val="0"/>
                </a:spcBef>
              </a:pPr>
              <a:t>11</a:t>
            </a:fld>
            <a:endParaRPr lang="en-GB" altLang="tr-TR">
              <a:latin typeface="Arial" panose="020B0604020202020204" pitchFamily="34" charset="0"/>
            </a:endParaRPr>
          </a:p>
        </p:txBody>
      </p:sp>
      <p:sp>
        <p:nvSpPr>
          <p:cNvPr id="245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tr-TR" smtClean="0">
              <a:ea typeface="ＭＳ Ｐゴシック" panose="020B0600070205080204" pitchFamily="34" charset="-128"/>
            </a:endParaRPr>
          </a:p>
        </p:txBody>
      </p:sp>
    </p:spTree>
    <p:extLst>
      <p:ext uri="{BB962C8B-B14F-4D97-AF65-F5344CB8AC3E}">
        <p14:creationId xmlns:p14="http://schemas.microsoft.com/office/powerpoint/2010/main" val="2766844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6CA0EF14-3683-4055-83A4-D5080FC09B8D}" type="slidenum">
              <a:rPr lang="en-US" altLang="tr-TR">
                <a:latin typeface="Arial" panose="020B0604020202020204" pitchFamily="34" charset="0"/>
              </a:rPr>
              <a:pPr>
                <a:spcBef>
                  <a:spcPct val="0"/>
                </a:spcBef>
              </a:pPr>
              <a:t>12</a:t>
            </a:fld>
            <a:endParaRPr lang="en-US" altLang="tr-TR">
              <a:latin typeface="Arial" panose="020B0604020202020204" pitchFamily="34" charset="0"/>
            </a:endParaRPr>
          </a:p>
        </p:txBody>
      </p:sp>
      <p:sp>
        <p:nvSpPr>
          <p:cNvPr id="327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ea typeface="ＭＳ Ｐゴシック" panose="020B0600070205080204" pitchFamily="34" charset="-128"/>
            </a:endParaRPr>
          </a:p>
        </p:txBody>
      </p:sp>
    </p:spTree>
    <p:extLst>
      <p:ext uri="{BB962C8B-B14F-4D97-AF65-F5344CB8AC3E}">
        <p14:creationId xmlns:p14="http://schemas.microsoft.com/office/powerpoint/2010/main" val="3682464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069EB7BF-825A-418B-AE82-C5A6E0FE2BD6}" type="slidenum">
              <a:rPr lang="en-US" altLang="tr-TR">
                <a:latin typeface="Arial" panose="020B0604020202020204" pitchFamily="34" charset="0"/>
              </a:rPr>
              <a:pPr>
                <a:spcBef>
                  <a:spcPct val="0"/>
                </a:spcBef>
              </a:pPr>
              <a:t>13</a:t>
            </a:fld>
            <a:endParaRPr lang="en-US" altLang="tr-TR">
              <a:latin typeface="Arial" panose="020B0604020202020204" pitchFamily="34" charset="0"/>
            </a:endParaRPr>
          </a:p>
        </p:txBody>
      </p:sp>
      <p:sp>
        <p:nvSpPr>
          <p:cNvPr id="348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ea typeface="ＭＳ Ｐゴシック" panose="020B0600070205080204" pitchFamily="34" charset="-128"/>
            </a:endParaRPr>
          </a:p>
        </p:txBody>
      </p:sp>
    </p:spTree>
    <p:extLst>
      <p:ext uri="{BB962C8B-B14F-4D97-AF65-F5344CB8AC3E}">
        <p14:creationId xmlns:p14="http://schemas.microsoft.com/office/powerpoint/2010/main" val="25888149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5325A652-BBEF-4235-884C-DF9B6E2996D4}" type="slidenum">
              <a:rPr lang="en-GB" altLang="tr-TR">
                <a:latin typeface="Arial" panose="020B0604020202020204" pitchFamily="34" charset="0"/>
              </a:rPr>
              <a:pPr>
                <a:spcBef>
                  <a:spcPct val="0"/>
                </a:spcBef>
              </a:pPr>
              <a:t>14</a:t>
            </a:fld>
            <a:endParaRPr lang="en-GB" altLang="tr-TR">
              <a:latin typeface="Arial" panose="020B0604020202020204" pitchFamily="34" charset="0"/>
            </a:endParaRPr>
          </a:p>
        </p:txBody>
      </p:sp>
      <p:sp>
        <p:nvSpPr>
          <p:cNvPr id="532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tr-TR" smtClean="0">
              <a:ea typeface="ＭＳ Ｐゴシック" panose="020B0600070205080204" pitchFamily="34" charset="-128"/>
            </a:endParaRPr>
          </a:p>
        </p:txBody>
      </p:sp>
    </p:spTree>
    <p:extLst>
      <p:ext uri="{BB962C8B-B14F-4D97-AF65-F5344CB8AC3E}">
        <p14:creationId xmlns:p14="http://schemas.microsoft.com/office/powerpoint/2010/main" val="2898996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tr-TR" altLang="tr-TR" sz="1800">
              <a:latin typeface="Arial" panose="020B0604020202020204" pitchFamily="34" charset="0"/>
            </a:endParaRPr>
          </a:p>
        </p:txBody>
      </p:sp>
      <p:sp>
        <p:nvSpPr>
          <p:cNvPr id="1741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76200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76200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7620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7620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7620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7620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7620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7620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7620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pPr>
            <a:r>
              <a:rPr lang="en-GB" altLang="tr-TR" sz="1000" i="1">
                <a:latin typeface="Arial" panose="020B0604020202020204" pitchFamily="34" charset="0"/>
              </a:rPr>
              <a:t>2</a:t>
            </a:r>
          </a:p>
        </p:txBody>
      </p:sp>
      <p:sp>
        <p:nvSpPr>
          <p:cNvPr id="1741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tr-TR" altLang="tr-TR" sz="1800">
              <a:latin typeface="Arial" panose="020B0604020202020204" pitchFamily="34" charset="0"/>
            </a:endParaRPr>
          </a:p>
        </p:txBody>
      </p:sp>
      <p:sp>
        <p:nvSpPr>
          <p:cNvPr id="1741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tr-TR" altLang="tr-TR" sz="1800">
              <a:latin typeface="Arial" panose="020B0604020202020204" pitchFamily="34" charset="0"/>
            </a:endParaRPr>
          </a:p>
        </p:txBody>
      </p:sp>
      <p:sp>
        <p:nvSpPr>
          <p:cNvPr id="17414" name="Rectangle 6"/>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ea typeface="ＭＳ Ｐゴシック" panose="020B0600070205080204" pitchFamily="34" charset="-128"/>
            </a:endParaRPr>
          </a:p>
        </p:txBody>
      </p:sp>
      <p:sp>
        <p:nvSpPr>
          <p:cNvPr id="17415" name="Rectangle 7"/>
          <p:cNvSpPr>
            <a:spLocks noGrp="1" noRot="1" noChangeAspect="1" noChangeArrowheads="1" noTextEdit="1"/>
          </p:cNvSpPr>
          <p:nvPr>
            <p:ph type="sldImg"/>
          </p:nvPr>
        </p:nvSpPr>
        <p:spPr bwMode="auto">
          <a:xfrm>
            <a:off x="1150938" y="692150"/>
            <a:ext cx="4556125" cy="34163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867830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tr-TR" altLang="tr-TR" sz="1800">
              <a:latin typeface="Arial" panose="020B0604020202020204" pitchFamily="34" charset="0"/>
            </a:endParaRPr>
          </a:p>
        </p:txBody>
      </p:sp>
      <p:sp>
        <p:nvSpPr>
          <p:cNvPr id="1945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76200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76200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7620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7620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7620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7620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7620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7620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7620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pPr>
            <a:r>
              <a:rPr lang="en-GB" altLang="tr-TR" sz="1000" i="1">
                <a:latin typeface="Arial" panose="020B0604020202020204" pitchFamily="34" charset="0"/>
              </a:rPr>
              <a:t>2</a:t>
            </a:r>
          </a:p>
        </p:txBody>
      </p:sp>
      <p:sp>
        <p:nvSpPr>
          <p:cNvPr id="1946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tr-TR" altLang="tr-TR" sz="1800">
              <a:latin typeface="Arial" panose="020B0604020202020204" pitchFamily="34" charset="0"/>
            </a:endParaRPr>
          </a:p>
        </p:txBody>
      </p:sp>
      <p:sp>
        <p:nvSpPr>
          <p:cNvPr id="1946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tr-TR" altLang="tr-TR" sz="1800">
              <a:latin typeface="Arial" panose="020B0604020202020204" pitchFamily="34" charset="0"/>
            </a:endParaRPr>
          </a:p>
        </p:txBody>
      </p:sp>
      <p:sp>
        <p:nvSpPr>
          <p:cNvPr id="19462" name="Rectangle 6"/>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ea typeface="ＭＳ Ｐゴシック" panose="020B0600070205080204" pitchFamily="34" charset="-128"/>
            </a:endParaRPr>
          </a:p>
        </p:txBody>
      </p:sp>
      <p:sp>
        <p:nvSpPr>
          <p:cNvPr id="19463" name="Rectangle 7"/>
          <p:cNvSpPr>
            <a:spLocks noGrp="1" noRot="1" noChangeAspect="1" noChangeArrowheads="1" noTextEdit="1"/>
          </p:cNvSpPr>
          <p:nvPr>
            <p:ph type="sldImg"/>
          </p:nvPr>
        </p:nvSpPr>
        <p:spPr bwMode="auto">
          <a:xfrm>
            <a:off x="1150938" y="692150"/>
            <a:ext cx="4556125" cy="34163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1276262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44D6E369-2549-490E-BDC1-68B3022DB071}" type="datetime1">
              <a:rPr lang="de-DE" altLang="en-US" smtClean="0">
                <a:latin typeface="Arial" panose="020B0604020202020204" pitchFamily="34" charset="0"/>
              </a:rPr>
              <a:pPr>
                <a:spcBef>
                  <a:spcPct val="0"/>
                </a:spcBef>
              </a:pPr>
              <a:t>20.10.2016</a:t>
            </a:fld>
            <a:endParaRPr lang="de-DE" altLang="en-US" smtClean="0">
              <a:latin typeface="Arial" panose="020B0604020202020204" pitchFamily="34" charset="0"/>
            </a:endParaRPr>
          </a:p>
        </p:txBody>
      </p:sp>
      <p:sp>
        <p:nvSpPr>
          <p:cNvPr id="2150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B6FF72C6-3C57-4E60-8F5E-B3A25F2D53E5}" type="slidenum">
              <a:rPr lang="de-DE" altLang="en-US">
                <a:latin typeface="Arial" panose="020B0604020202020204" pitchFamily="34" charset="0"/>
              </a:rPr>
              <a:pPr>
                <a:spcBef>
                  <a:spcPct val="0"/>
                </a:spcBef>
              </a:pPr>
              <a:t>17</a:t>
            </a:fld>
            <a:endParaRPr lang="de-DE" altLang="en-US">
              <a:latin typeface="Arial" panose="020B0604020202020204" pitchFamily="34" charset="0"/>
            </a:endParaRPr>
          </a:p>
        </p:txBody>
      </p:sp>
      <p:sp>
        <p:nvSpPr>
          <p:cNvPr id="2150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ea typeface="ＭＳ Ｐゴシック" panose="020B0600070205080204" pitchFamily="34" charset="-128"/>
            </a:endParaRPr>
          </a:p>
        </p:txBody>
      </p:sp>
    </p:spTree>
    <p:extLst>
      <p:ext uri="{BB962C8B-B14F-4D97-AF65-F5344CB8AC3E}">
        <p14:creationId xmlns:p14="http://schemas.microsoft.com/office/powerpoint/2010/main" val="23650838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0BD49BBB-34B5-49D8-9974-4ABFC96F5F11}" type="slidenum">
              <a:rPr lang="en-US" altLang="tr-TR">
                <a:latin typeface="Arial" panose="020B0604020202020204" pitchFamily="34" charset="0"/>
              </a:rPr>
              <a:pPr>
                <a:spcBef>
                  <a:spcPct val="0"/>
                </a:spcBef>
              </a:pPr>
              <a:t>18</a:t>
            </a:fld>
            <a:endParaRPr lang="en-US" altLang="tr-TR">
              <a:latin typeface="Arial" panose="020B0604020202020204" pitchFamily="34" charset="0"/>
            </a:endParaRPr>
          </a:p>
        </p:txBody>
      </p:sp>
      <p:sp>
        <p:nvSpPr>
          <p:cNvPr id="24579" name="Rectangle 2"/>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ea typeface="ＭＳ Ｐゴシック" panose="020B0600070205080204" pitchFamily="34" charset="-128"/>
            </a:endParaRPr>
          </a:p>
        </p:txBody>
      </p:sp>
    </p:spTree>
    <p:extLst>
      <p:ext uri="{BB962C8B-B14F-4D97-AF65-F5344CB8AC3E}">
        <p14:creationId xmlns:p14="http://schemas.microsoft.com/office/powerpoint/2010/main" val="21224210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tr-TR" altLang="tr-TR" sz="1800">
              <a:latin typeface="Arial" panose="020B0604020202020204" pitchFamily="34" charset="0"/>
            </a:endParaRPr>
          </a:p>
        </p:txBody>
      </p:sp>
      <p:sp>
        <p:nvSpPr>
          <p:cNvPr id="2765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76200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76200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7620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7620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7620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7620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7620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7620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7620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pPr>
            <a:r>
              <a:rPr lang="en-GB" altLang="tr-TR" sz="1000" i="1">
                <a:latin typeface="Arial" panose="020B0604020202020204" pitchFamily="34" charset="0"/>
              </a:rPr>
              <a:t>2</a:t>
            </a:r>
          </a:p>
        </p:txBody>
      </p:sp>
      <p:sp>
        <p:nvSpPr>
          <p:cNvPr id="2765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tr-TR" altLang="tr-TR" sz="1800">
              <a:latin typeface="Arial" panose="020B0604020202020204" pitchFamily="34" charset="0"/>
            </a:endParaRPr>
          </a:p>
        </p:txBody>
      </p:sp>
      <p:sp>
        <p:nvSpPr>
          <p:cNvPr id="2765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tr-TR" altLang="tr-TR" sz="1800">
              <a:latin typeface="Arial" panose="020B0604020202020204" pitchFamily="34" charset="0"/>
            </a:endParaRPr>
          </a:p>
        </p:txBody>
      </p:sp>
      <p:sp>
        <p:nvSpPr>
          <p:cNvPr id="27654" name="Rectangle 6"/>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ea typeface="ＭＳ Ｐゴシック" panose="020B0600070205080204" pitchFamily="34" charset="-128"/>
            </a:endParaRPr>
          </a:p>
        </p:txBody>
      </p:sp>
      <p:sp>
        <p:nvSpPr>
          <p:cNvPr id="27655" name="Rectangle 7"/>
          <p:cNvSpPr>
            <a:spLocks noGrp="1" noRot="1" noChangeAspect="1" noChangeArrowheads="1" noTextEdit="1"/>
          </p:cNvSpPr>
          <p:nvPr>
            <p:ph type="sldImg"/>
          </p:nvPr>
        </p:nvSpPr>
        <p:spPr bwMode="auto">
          <a:xfrm>
            <a:off x="1150938" y="692150"/>
            <a:ext cx="4556125" cy="34163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2929369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1CAA13D2-3BB5-423B-AAE3-EE18056EEF95}" type="slidenum">
              <a:rPr lang="en-US" altLang="tr-TR">
                <a:latin typeface="Arial" panose="020B0604020202020204" pitchFamily="34" charset="0"/>
              </a:rPr>
              <a:pPr>
                <a:spcBef>
                  <a:spcPct val="0"/>
                </a:spcBef>
              </a:pPr>
              <a:t>21</a:t>
            </a:fld>
            <a:endParaRPr lang="en-US" altLang="tr-TR">
              <a:latin typeface="Arial" panose="020B0604020202020204" pitchFamily="34" charset="0"/>
            </a:endParaRPr>
          </a:p>
        </p:txBody>
      </p:sp>
      <p:sp>
        <p:nvSpPr>
          <p:cNvPr id="29699" name="Rectangle 2"/>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ea typeface="ＭＳ Ｐゴシック" panose="020B0600070205080204" pitchFamily="34" charset="-128"/>
            </a:endParaRPr>
          </a:p>
        </p:txBody>
      </p:sp>
    </p:spTree>
    <p:extLst>
      <p:ext uri="{BB962C8B-B14F-4D97-AF65-F5344CB8AC3E}">
        <p14:creationId xmlns:p14="http://schemas.microsoft.com/office/powerpoint/2010/main" val="177666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pPr>
              <a:defRPr/>
            </a:pPr>
            <a:fld id="{2B8C437B-CEE0-4262-B751-DAD8E2FEB9A8}" type="slidenum">
              <a:rPr lang="tr-TR" smtClean="0"/>
              <a:pPr>
                <a:defRPr/>
              </a:pPr>
              <a:t>2</a:t>
            </a:fld>
            <a:endParaRPr lang="tr-TR"/>
          </a:p>
        </p:txBody>
      </p:sp>
      <p:sp>
        <p:nvSpPr>
          <p:cNvPr id="5" name="Date Placeholder 4"/>
          <p:cNvSpPr>
            <a:spLocks noGrp="1"/>
          </p:cNvSpPr>
          <p:nvPr>
            <p:ph type="dt" idx="11"/>
          </p:nvPr>
        </p:nvSpPr>
        <p:spPr/>
        <p:txBody>
          <a:bodyPr/>
          <a:lstStyle/>
          <a:p>
            <a:pPr>
              <a:defRPr/>
            </a:pPr>
            <a:fld id="{66040F0A-FD64-4611-8FD0-936F7E26BAEF}" type="datetime1">
              <a:rPr lang="tr-TR" smtClean="0"/>
              <a:t>20.10.2016</a:t>
            </a:fld>
            <a:endParaRPr lang="tr-TR"/>
          </a:p>
        </p:txBody>
      </p:sp>
      <p:sp>
        <p:nvSpPr>
          <p:cNvPr id="6" name="Footer Placeholder 5"/>
          <p:cNvSpPr>
            <a:spLocks noGrp="1"/>
          </p:cNvSpPr>
          <p:nvPr>
            <p:ph type="ftr" sz="quarter" idx="12"/>
          </p:nvPr>
        </p:nvSpPr>
        <p:spPr/>
        <p:txBody>
          <a:bodyPr/>
          <a:lstStyle/>
          <a:p>
            <a:pPr>
              <a:defRPr/>
            </a:pPr>
            <a:endParaRPr lang="tr-TR"/>
          </a:p>
        </p:txBody>
      </p:sp>
    </p:spTree>
    <p:extLst>
      <p:ext uri="{BB962C8B-B14F-4D97-AF65-F5344CB8AC3E}">
        <p14:creationId xmlns:p14="http://schemas.microsoft.com/office/powerpoint/2010/main" val="23675931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tr-TR" altLang="tr-TR" sz="1800">
              <a:latin typeface="Arial" panose="020B0604020202020204" pitchFamily="34" charset="0"/>
            </a:endParaRPr>
          </a:p>
        </p:txBody>
      </p:sp>
      <p:sp>
        <p:nvSpPr>
          <p:cNvPr id="31747"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76200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76200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7620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7620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7620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7620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7620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7620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7620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pPr>
            <a:r>
              <a:rPr lang="en-GB" altLang="tr-TR" sz="1000" i="1">
                <a:latin typeface="Arial" panose="020B0604020202020204" pitchFamily="34" charset="0"/>
              </a:rPr>
              <a:t>2</a:t>
            </a:r>
          </a:p>
        </p:txBody>
      </p:sp>
      <p:sp>
        <p:nvSpPr>
          <p:cNvPr id="31748"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tr-TR" altLang="tr-TR" sz="1800">
              <a:latin typeface="Arial" panose="020B0604020202020204" pitchFamily="34" charset="0"/>
            </a:endParaRPr>
          </a:p>
        </p:txBody>
      </p:sp>
      <p:sp>
        <p:nvSpPr>
          <p:cNvPr id="31749"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tr-TR" altLang="tr-TR" sz="1800">
              <a:latin typeface="Arial" panose="020B0604020202020204" pitchFamily="34" charset="0"/>
            </a:endParaRPr>
          </a:p>
        </p:txBody>
      </p:sp>
      <p:sp>
        <p:nvSpPr>
          <p:cNvPr id="31750" name="Rectangle 6"/>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ea typeface="ＭＳ Ｐゴシック" panose="020B0600070205080204" pitchFamily="34" charset="-128"/>
            </a:endParaRPr>
          </a:p>
        </p:txBody>
      </p:sp>
      <p:sp>
        <p:nvSpPr>
          <p:cNvPr id="31751" name="Rectangle 7"/>
          <p:cNvSpPr>
            <a:spLocks noGrp="1" noRot="1" noChangeAspect="1" noChangeArrowheads="1" noTextEdit="1"/>
          </p:cNvSpPr>
          <p:nvPr>
            <p:ph type="sldImg"/>
          </p:nvPr>
        </p:nvSpPr>
        <p:spPr bwMode="auto">
          <a:xfrm>
            <a:off x="1150938" y="692150"/>
            <a:ext cx="4556125" cy="34163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2370844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1ACC06D8-1A75-431B-897F-A9C06066072D}" type="slidenum">
              <a:rPr lang="en-US" altLang="tr-TR">
                <a:latin typeface="Arial" panose="020B0604020202020204" pitchFamily="34" charset="0"/>
              </a:rPr>
              <a:pPr>
                <a:spcBef>
                  <a:spcPct val="0"/>
                </a:spcBef>
              </a:pPr>
              <a:t>23</a:t>
            </a:fld>
            <a:endParaRPr lang="en-US" altLang="tr-TR">
              <a:latin typeface="Arial" panose="020B0604020202020204" pitchFamily="34" charset="0"/>
            </a:endParaRPr>
          </a:p>
        </p:txBody>
      </p:sp>
      <p:sp>
        <p:nvSpPr>
          <p:cNvPr id="33795" name="Rectangle 2"/>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ea typeface="ＭＳ Ｐゴシック" panose="020B0600070205080204" pitchFamily="34" charset="-128"/>
            </a:endParaRPr>
          </a:p>
        </p:txBody>
      </p:sp>
    </p:spTree>
    <p:extLst>
      <p:ext uri="{BB962C8B-B14F-4D97-AF65-F5344CB8AC3E}">
        <p14:creationId xmlns:p14="http://schemas.microsoft.com/office/powerpoint/2010/main" val="8520131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tr-TR" altLang="tr-TR" sz="1800">
              <a:latin typeface="Arial" panose="020B0604020202020204" pitchFamily="34" charset="0"/>
            </a:endParaRPr>
          </a:p>
        </p:txBody>
      </p:sp>
      <p:sp>
        <p:nvSpPr>
          <p:cNvPr id="35843"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76200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76200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7620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7620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7620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7620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7620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7620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7620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pPr>
            <a:r>
              <a:rPr lang="en-GB" altLang="tr-TR" sz="1000" i="1">
                <a:latin typeface="Arial" panose="020B0604020202020204" pitchFamily="34" charset="0"/>
              </a:rPr>
              <a:t>2</a:t>
            </a:r>
          </a:p>
        </p:txBody>
      </p:sp>
      <p:sp>
        <p:nvSpPr>
          <p:cNvPr id="35844"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tr-TR" altLang="tr-TR" sz="1800">
              <a:latin typeface="Arial" panose="020B0604020202020204" pitchFamily="34" charset="0"/>
            </a:endParaRPr>
          </a:p>
        </p:txBody>
      </p:sp>
      <p:sp>
        <p:nvSpPr>
          <p:cNvPr id="35845"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tr-TR" altLang="tr-TR" sz="1800">
              <a:latin typeface="Arial" panose="020B0604020202020204" pitchFamily="34" charset="0"/>
            </a:endParaRPr>
          </a:p>
        </p:txBody>
      </p:sp>
      <p:sp>
        <p:nvSpPr>
          <p:cNvPr id="35846" name="Rectangle 6"/>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ea typeface="ＭＳ Ｐゴシック" panose="020B0600070205080204" pitchFamily="34" charset="-128"/>
            </a:endParaRPr>
          </a:p>
        </p:txBody>
      </p:sp>
      <p:sp>
        <p:nvSpPr>
          <p:cNvPr id="35847" name="Rectangle 7"/>
          <p:cNvSpPr>
            <a:spLocks noGrp="1" noRot="1" noChangeAspect="1" noChangeArrowheads="1" noTextEdit="1"/>
          </p:cNvSpPr>
          <p:nvPr>
            <p:ph type="sldImg"/>
          </p:nvPr>
        </p:nvSpPr>
        <p:spPr bwMode="auto">
          <a:xfrm>
            <a:off x="1150938" y="692150"/>
            <a:ext cx="4556125" cy="34163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7852402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tr-TR" altLang="tr-TR" sz="1800">
              <a:latin typeface="Arial" panose="020B0604020202020204" pitchFamily="34" charset="0"/>
            </a:endParaRPr>
          </a:p>
        </p:txBody>
      </p:sp>
      <p:sp>
        <p:nvSpPr>
          <p:cNvPr id="3789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76200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76200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7620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7620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7620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7620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7620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7620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7620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pPr>
            <a:r>
              <a:rPr lang="en-GB" altLang="tr-TR" sz="1000" i="1">
                <a:latin typeface="Arial" panose="020B0604020202020204" pitchFamily="34" charset="0"/>
              </a:rPr>
              <a:t>2</a:t>
            </a:r>
          </a:p>
        </p:txBody>
      </p:sp>
      <p:sp>
        <p:nvSpPr>
          <p:cNvPr id="3789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tr-TR" altLang="tr-TR" sz="1800">
              <a:latin typeface="Arial" panose="020B0604020202020204" pitchFamily="34" charset="0"/>
            </a:endParaRPr>
          </a:p>
        </p:txBody>
      </p:sp>
      <p:sp>
        <p:nvSpPr>
          <p:cNvPr id="3789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tr-TR" altLang="tr-TR" sz="1800">
              <a:latin typeface="Arial" panose="020B0604020202020204" pitchFamily="34" charset="0"/>
            </a:endParaRPr>
          </a:p>
        </p:txBody>
      </p:sp>
      <p:sp>
        <p:nvSpPr>
          <p:cNvPr id="37894" name="Rectangle 6"/>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ea typeface="ＭＳ Ｐゴシック" panose="020B0600070205080204" pitchFamily="34" charset="-128"/>
            </a:endParaRPr>
          </a:p>
        </p:txBody>
      </p:sp>
      <p:sp>
        <p:nvSpPr>
          <p:cNvPr id="37895" name="Rectangle 7"/>
          <p:cNvSpPr>
            <a:spLocks noGrp="1" noRot="1" noChangeAspect="1" noChangeArrowheads="1" noTextEdit="1"/>
          </p:cNvSpPr>
          <p:nvPr>
            <p:ph type="sldImg"/>
          </p:nvPr>
        </p:nvSpPr>
        <p:spPr bwMode="auto">
          <a:xfrm>
            <a:off x="1150938" y="692150"/>
            <a:ext cx="4556125" cy="34163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5515919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tr-TR" altLang="tr-TR" sz="1800">
              <a:latin typeface="Arial" panose="020B0604020202020204" pitchFamily="34" charset="0"/>
            </a:endParaRPr>
          </a:p>
        </p:txBody>
      </p:sp>
      <p:sp>
        <p:nvSpPr>
          <p:cNvPr id="40963"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76200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76200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7620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7620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7620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7620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7620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7620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7620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pPr>
            <a:r>
              <a:rPr lang="en-GB" altLang="tr-TR" sz="1000" i="1">
                <a:latin typeface="Arial" panose="020B0604020202020204" pitchFamily="34" charset="0"/>
              </a:rPr>
              <a:t>2</a:t>
            </a:r>
          </a:p>
        </p:txBody>
      </p:sp>
      <p:sp>
        <p:nvSpPr>
          <p:cNvPr id="40964"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tr-TR" altLang="tr-TR" sz="1800">
              <a:latin typeface="Arial" panose="020B0604020202020204" pitchFamily="34" charset="0"/>
            </a:endParaRPr>
          </a:p>
        </p:txBody>
      </p:sp>
      <p:sp>
        <p:nvSpPr>
          <p:cNvPr id="40965"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tr-TR" altLang="tr-TR" sz="1800">
              <a:latin typeface="Arial" panose="020B0604020202020204" pitchFamily="34" charset="0"/>
            </a:endParaRPr>
          </a:p>
        </p:txBody>
      </p:sp>
      <p:sp>
        <p:nvSpPr>
          <p:cNvPr id="40966" name="Rectangle 6"/>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ea typeface="ＭＳ Ｐゴシック" panose="020B0600070205080204" pitchFamily="34" charset="-128"/>
            </a:endParaRPr>
          </a:p>
        </p:txBody>
      </p:sp>
      <p:sp>
        <p:nvSpPr>
          <p:cNvPr id="40967" name="Rectangle 7"/>
          <p:cNvSpPr>
            <a:spLocks noGrp="1" noRot="1" noChangeAspect="1" noChangeArrowheads="1" noTextEdit="1"/>
          </p:cNvSpPr>
          <p:nvPr>
            <p:ph type="sldImg"/>
          </p:nvPr>
        </p:nvSpPr>
        <p:spPr bwMode="auto">
          <a:xfrm>
            <a:off x="1150938" y="692150"/>
            <a:ext cx="4556125" cy="34163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2032154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tr-TR" altLang="tr-TR" sz="1800">
              <a:latin typeface="Arial" panose="020B0604020202020204" pitchFamily="34" charset="0"/>
            </a:endParaRPr>
          </a:p>
        </p:txBody>
      </p:sp>
      <p:sp>
        <p:nvSpPr>
          <p:cNvPr id="4301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76200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76200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7620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7620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7620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7620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7620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7620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7620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pPr>
            <a:r>
              <a:rPr lang="en-GB" altLang="tr-TR" sz="1000" i="1">
                <a:latin typeface="Arial" panose="020B0604020202020204" pitchFamily="34" charset="0"/>
              </a:rPr>
              <a:t>2</a:t>
            </a:r>
          </a:p>
        </p:txBody>
      </p:sp>
      <p:sp>
        <p:nvSpPr>
          <p:cNvPr id="4301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tr-TR" altLang="tr-TR" sz="1800">
              <a:latin typeface="Arial" panose="020B0604020202020204" pitchFamily="34" charset="0"/>
            </a:endParaRPr>
          </a:p>
        </p:txBody>
      </p:sp>
      <p:sp>
        <p:nvSpPr>
          <p:cNvPr id="4301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tr-TR" altLang="tr-TR" sz="1800">
              <a:latin typeface="Arial" panose="020B0604020202020204" pitchFamily="34" charset="0"/>
            </a:endParaRPr>
          </a:p>
        </p:txBody>
      </p:sp>
      <p:sp>
        <p:nvSpPr>
          <p:cNvPr id="43014" name="Rectangle 6"/>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ea typeface="ＭＳ Ｐゴシック" panose="020B0600070205080204" pitchFamily="34" charset="-128"/>
            </a:endParaRPr>
          </a:p>
        </p:txBody>
      </p:sp>
      <p:sp>
        <p:nvSpPr>
          <p:cNvPr id="43015" name="Rectangle 7"/>
          <p:cNvSpPr>
            <a:spLocks noGrp="1" noRot="1" noChangeAspect="1" noChangeArrowheads="1" noTextEdit="1"/>
          </p:cNvSpPr>
          <p:nvPr>
            <p:ph type="sldImg"/>
          </p:nvPr>
        </p:nvSpPr>
        <p:spPr bwMode="auto">
          <a:xfrm>
            <a:off x="1150938" y="692150"/>
            <a:ext cx="4556125" cy="34163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4116418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tr-TR" altLang="tr-TR" sz="1800">
              <a:latin typeface="Arial" panose="020B0604020202020204" pitchFamily="34" charset="0"/>
            </a:endParaRPr>
          </a:p>
        </p:txBody>
      </p:sp>
      <p:sp>
        <p:nvSpPr>
          <p:cNvPr id="4505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76200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76200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7620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7620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7620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7620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7620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7620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7620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pPr>
            <a:r>
              <a:rPr lang="en-GB" altLang="tr-TR" sz="1000" i="1">
                <a:latin typeface="Arial" panose="020B0604020202020204" pitchFamily="34" charset="0"/>
              </a:rPr>
              <a:t>2</a:t>
            </a:r>
          </a:p>
        </p:txBody>
      </p:sp>
      <p:sp>
        <p:nvSpPr>
          <p:cNvPr id="4506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tr-TR" altLang="tr-TR" sz="1800">
              <a:latin typeface="Arial" panose="020B0604020202020204" pitchFamily="34" charset="0"/>
            </a:endParaRPr>
          </a:p>
        </p:txBody>
      </p:sp>
      <p:sp>
        <p:nvSpPr>
          <p:cNvPr id="4506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tr-TR" altLang="tr-TR" sz="1800">
              <a:latin typeface="Arial" panose="020B0604020202020204" pitchFamily="34" charset="0"/>
            </a:endParaRPr>
          </a:p>
        </p:txBody>
      </p:sp>
      <p:sp>
        <p:nvSpPr>
          <p:cNvPr id="45062" name="Rectangle 6"/>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ea typeface="ＭＳ Ｐゴシック" panose="020B0600070205080204" pitchFamily="34" charset="-128"/>
            </a:endParaRPr>
          </a:p>
        </p:txBody>
      </p:sp>
      <p:sp>
        <p:nvSpPr>
          <p:cNvPr id="45063" name="Rectangle 7"/>
          <p:cNvSpPr>
            <a:spLocks noGrp="1" noRot="1" noChangeAspect="1" noChangeArrowheads="1" noTextEdit="1"/>
          </p:cNvSpPr>
          <p:nvPr>
            <p:ph type="sldImg"/>
          </p:nvPr>
        </p:nvSpPr>
        <p:spPr bwMode="auto">
          <a:xfrm>
            <a:off x="1150938" y="692150"/>
            <a:ext cx="4556125" cy="34163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238654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97A16FB7-6405-4712-8569-69B6C8281D37}" type="slidenum">
              <a:rPr lang="en-US" altLang="tr-TR">
                <a:latin typeface="Arial" panose="020B0604020202020204" pitchFamily="34" charset="0"/>
              </a:rPr>
              <a:pPr>
                <a:spcBef>
                  <a:spcPct val="0"/>
                </a:spcBef>
              </a:pPr>
              <a:t>29</a:t>
            </a:fld>
            <a:endParaRPr lang="en-US" altLang="tr-TR">
              <a:latin typeface="Arial" panose="020B0604020202020204" pitchFamily="34" charset="0"/>
            </a:endParaRPr>
          </a:p>
        </p:txBody>
      </p:sp>
      <p:sp>
        <p:nvSpPr>
          <p:cNvPr id="98307" name="Rectangle 2"/>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ea typeface="ＭＳ Ｐゴシック" panose="020B0600070205080204" pitchFamily="34" charset="-128"/>
            </a:endParaRPr>
          </a:p>
        </p:txBody>
      </p:sp>
    </p:spTree>
    <p:extLst>
      <p:ext uri="{BB962C8B-B14F-4D97-AF65-F5344CB8AC3E}">
        <p14:creationId xmlns:p14="http://schemas.microsoft.com/office/powerpoint/2010/main" val="31853187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97A16FB7-6405-4712-8569-69B6C8281D37}" type="slidenum">
              <a:rPr lang="en-US" altLang="tr-TR">
                <a:latin typeface="Arial" panose="020B0604020202020204" pitchFamily="34" charset="0"/>
              </a:rPr>
              <a:pPr>
                <a:spcBef>
                  <a:spcPct val="0"/>
                </a:spcBef>
              </a:pPr>
              <a:t>31</a:t>
            </a:fld>
            <a:endParaRPr lang="en-US" altLang="tr-TR">
              <a:latin typeface="Arial" panose="020B0604020202020204" pitchFamily="34" charset="0"/>
            </a:endParaRPr>
          </a:p>
        </p:txBody>
      </p:sp>
      <p:sp>
        <p:nvSpPr>
          <p:cNvPr id="98307" name="Rectangle 2"/>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ea typeface="ＭＳ Ｐゴシック" panose="020B0600070205080204" pitchFamily="34" charset="-128"/>
            </a:endParaRPr>
          </a:p>
        </p:txBody>
      </p:sp>
    </p:spTree>
    <p:extLst>
      <p:ext uri="{BB962C8B-B14F-4D97-AF65-F5344CB8AC3E}">
        <p14:creationId xmlns:p14="http://schemas.microsoft.com/office/powerpoint/2010/main" val="6196688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tr-TR" altLang="tr-TR" sz="1800">
              <a:latin typeface="Arial" panose="020B0604020202020204" pitchFamily="34" charset="0"/>
            </a:endParaRPr>
          </a:p>
        </p:txBody>
      </p:sp>
      <p:sp>
        <p:nvSpPr>
          <p:cNvPr id="11469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76200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76200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7620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7620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7620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7620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7620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7620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7620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pPr>
            <a:r>
              <a:rPr lang="en-GB" altLang="tr-TR" sz="1000" i="1">
                <a:latin typeface="Arial" panose="020B0604020202020204" pitchFamily="34" charset="0"/>
              </a:rPr>
              <a:t>2</a:t>
            </a:r>
          </a:p>
        </p:txBody>
      </p:sp>
      <p:sp>
        <p:nvSpPr>
          <p:cNvPr id="11469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tr-TR" altLang="tr-TR" sz="1800">
              <a:latin typeface="Arial" panose="020B0604020202020204" pitchFamily="34" charset="0"/>
            </a:endParaRPr>
          </a:p>
        </p:txBody>
      </p:sp>
      <p:sp>
        <p:nvSpPr>
          <p:cNvPr id="11469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tr-TR" altLang="tr-TR" sz="1800">
              <a:latin typeface="Arial" panose="020B0604020202020204" pitchFamily="34" charset="0"/>
            </a:endParaRPr>
          </a:p>
        </p:txBody>
      </p:sp>
      <p:sp>
        <p:nvSpPr>
          <p:cNvPr id="114694" name="Rectangle 6"/>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ea typeface="ＭＳ Ｐゴシック" panose="020B0600070205080204" pitchFamily="34" charset="-128"/>
            </a:endParaRPr>
          </a:p>
        </p:txBody>
      </p:sp>
      <p:sp>
        <p:nvSpPr>
          <p:cNvPr id="114695" name="Rectangle 7"/>
          <p:cNvSpPr>
            <a:spLocks noGrp="1" noRot="1" noChangeAspect="1" noChangeArrowheads="1" noTextEdit="1"/>
          </p:cNvSpPr>
          <p:nvPr>
            <p:ph type="sldImg"/>
          </p:nvPr>
        </p:nvSpPr>
        <p:spPr bwMode="auto">
          <a:xfrm>
            <a:off x="1150938" y="692150"/>
            <a:ext cx="4556125" cy="34163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989135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ADB0ED4A-76F8-48B9-A67B-AC0DC5D7D638}" type="slidenum">
              <a:rPr lang="en-US" altLang="tr-TR">
                <a:latin typeface="Arial" panose="020B0604020202020204" pitchFamily="34" charset="0"/>
              </a:rPr>
              <a:pPr>
                <a:spcBef>
                  <a:spcPct val="0"/>
                </a:spcBef>
              </a:pPr>
              <a:t>3</a:t>
            </a:fld>
            <a:endParaRPr lang="en-US" altLang="tr-TR">
              <a:latin typeface="Arial" panose="020B0604020202020204" pitchFamily="34" charset="0"/>
            </a:endParaRPr>
          </a:p>
        </p:txBody>
      </p:sp>
      <p:sp>
        <p:nvSpPr>
          <p:cNvPr id="102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ea typeface="ＭＳ Ｐゴシック" panose="020B0600070205080204" pitchFamily="34" charset="-128"/>
            </a:endParaRPr>
          </a:p>
        </p:txBody>
      </p:sp>
    </p:spTree>
    <p:extLst>
      <p:ext uri="{BB962C8B-B14F-4D97-AF65-F5344CB8AC3E}">
        <p14:creationId xmlns:p14="http://schemas.microsoft.com/office/powerpoint/2010/main" val="40680443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2EEFF377-0C1C-439B-86E6-85BFF7252EAE}" type="slidenum">
              <a:rPr lang="en-US" altLang="tr-TR">
                <a:latin typeface="Arial" panose="020B0604020202020204" pitchFamily="34" charset="0"/>
              </a:rPr>
              <a:pPr>
                <a:spcBef>
                  <a:spcPct val="0"/>
                </a:spcBef>
              </a:pPr>
              <a:t>33</a:t>
            </a:fld>
            <a:endParaRPr lang="en-US" altLang="tr-TR">
              <a:latin typeface="Arial" panose="020B0604020202020204" pitchFamily="34" charset="0"/>
            </a:endParaRPr>
          </a:p>
        </p:txBody>
      </p:sp>
      <p:sp>
        <p:nvSpPr>
          <p:cNvPr id="118787" name="Rectangle 2"/>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ea typeface="ＭＳ Ｐゴシック" panose="020B0600070205080204" pitchFamily="34" charset="-128"/>
            </a:endParaRPr>
          </a:p>
        </p:txBody>
      </p:sp>
    </p:spTree>
    <p:extLst>
      <p:ext uri="{BB962C8B-B14F-4D97-AF65-F5344CB8AC3E}">
        <p14:creationId xmlns:p14="http://schemas.microsoft.com/office/powerpoint/2010/main" val="31782893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B37E7379-1925-4475-A79F-9DF36AE00BB1}" type="slidenum">
              <a:rPr lang="en-US" altLang="tr-TR">
                <a:latin typeface="Arial" panose="020B0604020202020204" pitchFamily="34" charset="0"/>
              </a:rPr>
              <a:pPr>
                <a:spcBef>
                  <a:spcPct val="0"/>
                </a:spcBef>
              </a:pPr>
              <a:t>34</a:t>
            </a:fld>
            <a:endParaRPr lang="en-US" altLang="tr-TR">
              <a:latin typeface="Arial" panose="020B0604020202020204" pitchFamily="34" charset="0"/>
            </a:endParaRPr>
          </a:p>
        </p:txBody>
      </p:sp>
      <p:sp>
        <p:nvSpPr>
          <p:cNvPr id="120835" name="Rectangle 2"/>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ea typeface="ＭＳ Ｐゴシック" panose="020B0600070205080204" pitchFamily="34" charset="-128"/>
            </a:endParaRPr>
          </a:p>
        </p:txBody>
      </p:sp>
    </p:spTree>
    <p:extLst>
      <p:ext uri="{BB962C8B-B14F-4D97-AF65-F5344CB8AC3E}">
        <p14:creationId xmlns:p14="http://schemas.microsoft.com/office/powerpoint/2010/main" val="21634940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BF01FC46-4052-4E63-A4B8-A1A296593116}" type="slidenum">
              <a:rPr lang="en-GB" altLang="tr-TR">
                <a:latin typeface="Arial" panose="020B0604020202020204" pitchFamily="34" charset="0"/>
              </a:rPr>
              <a:pPr>
                <a:spcBef>
                  <a:spcPct val="0"/>
                </a:spcBef>
              </a:pPr>
              <a:t>45</a:t>
            </a:fld>
            <a:endParaRPr lang="en-GB" altLang="tr-TR">
              <a:latin typeface="Arial" panose="020B0604020202020204" pitchFamily="34" charset="0"/>
            </a:endParaRPr>
          </a:p>
        </p:txBody>
      </p:sp>
      <p:sp>
        <p:nvSpPr>
          <p:cNvPr id="49155" name="Rectangle 2"/>
          <p:cNvSpPr>
            <a:spLocks noGrp="1" noRot="1" noChangeAspect="1" noChangeArrowheads="1" noTextEdit="1"/>
          </p:cNvSpPr>
          <p:nvPr>
            <p:ph type="sldImg"/>
          </p:nvPr>
        </p:nvSpPr>
        <p:spPr bwMode="auto">
          <a:xfrm>
            <a:off x="1150938" y="692150"/>
            <a:ext cx="4556125" cy="34163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ea typeface="ＭＳ Ｐゴシック" panose="020B0600070205080204" pitchFamily="34" charset="-128"/>
            </a:endParaRPr>
          </a:p>
        </p:txBody>
      </p:sp>
    </p:spTree>
    <p:extLst>
      <p:ext uri="{BB962C8B-B14F-4D97-AF65-F5344CB8AC3E}">
        <p14:creationId xmlns:p14="http://schemas.microsoft.com/office/powerpoint/2010/main" val="5934732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5"/>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ACD3D6D9-4646-4BB4-9999-EDE5DC8EDC78}" type="slidenum">
              <a:rPr lang="en-GB" altLang="tr-TR">
                <a:latin typeface="Arial" panose="020B0604020202020204" pitchFamily="34" charset="0"/>
              </a:rPr>
              <a:pPr>
                <a:spcBef>
                  <a:spcPct val="0"/>
                </a:spcBef>
              </a:pPr>
              <a:t>46</a:t>
            </a:fld>
            <a:endParaRPr lang="en-GB" altLang="tr-TR">
              <a:latin typeface="Arial" panose="020B0604020202020204" pitchFamily="34" charset="0"/>
            </a:endParaRPr>
          </a:p>
        </p:txBody>
      </p:sp>
      <p:sp>
        <p:nvSpPr>
          <p:cNvPr id="51203" name="Rectangle 2"/>
          <p:cNvSpPr>
            <a:spLocks noGrp="1" noRot="1" noChangeAspect="1" noChangeArrowheads="1" noTextEdit="1"/>
          </p:cNvSpPr>
          <p:nvPr>
            <p:ph type="sldImg"/>
          </p:nvPr>
        </p:nvSpPr>
        <p:spPr bwMode="auto">
          <a:xfrm>
            <a:off x="1150938" y="692150"/>
            <a:ext cx="4556125" cy="34163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dirty="0" smtClean="0">
              <a:ea typeface="ＭＳ Ｐゴシック" panose="020B0600070205080204" pitchFamily="34" charset="-128"/>
            </a:endParaRPr>
          </a:p>
        </p:txBody>
      </p:sp>
    </p:spTree>
    <p:extLst>
      <p:ext uri="{BB962C8B-B14F-4D97-AF65-F5344CB8AC3E}">
        <p14:creationId xmlns:p14="http://schemas.microsoft.com/office/powerpoint/2010/main" val="597155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ea typeface="ＭＳ Ｐゴシック" panose="020B0600070205080204" pitchFamily="34" charset="-128"/>
            </a:endParaRPr>
          </a:p>
          <a:p>
            <a:endParaRPr lang="tr-TR" altLang="tr-TR" smtClean="0">
              <a:ea typeface="ＭＳ Ｐゴシック" panose="020B0600070205080204" pitchFamily="34" charset="-128"/>
            </a:endParaRPr>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8832BE69-682B-40D1-AE98-E3D0AE1C40E0}" type="slidenum">
              <a:rPr lang="tr-TR" altLang="tr-TR">
                <a:latin typeface="Arial" panose="020B0604020202020204" pitchFamily="34" charset="0"/>
              </a:rPr>
              <a:pPr>
                <a:spcBef>
                  <a:spcPct val="0"/>
                </a:spcBef>
              </a:pPr>
              <a:t>4</a:t>
            </a:fld>
            <a:endParaRPr lang="tr-TR" altLang="tr-TR">
              <a:latin typeface="Arial" panose="020B0604020202020204" pitchFamily="34" charset="0"/>
            </a:endParaRPr>
          </a:p>
        </p:txBody>
      </p:sp>
    </p:spTree>
    <p:extLst>
      <p:ext uri="{BB962C8B-B14F-4D97-AF65-F5344CB8AC3E}">
        <p14:creationId xmlns:p14="http://schemas.microsoft.com/office/powerpoint/2010/main" val="806039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ea typeface="ＭＳ Ｐゴシック" panose="020B0600070205080204" pitchFamily="34" charset="-128"/>
            </a:endParaRPr>
          </a:p>
          <a:p>
            <a:endParaRPr lang="tr-TR" altLang="tr-TR" smtClean="0">
              <a:ea typeface="ＭＳ Ｐゴシック" panose="020B0600070205080204" pitchFamily="34" charset="-128"/>
            </a:endParaRPr>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8832BE69-682B-40D1-AE98-E3D0AE1C40E0}" type="slidenum">
              <a:rPr lang="tr-TR" altLang="tr-TR">
                <a:latin typeface="Arial" panose="020B0604020202020204" pitchFamily="34" charset="0"/>
              </a:rPr>
              <a:pPr>
                <a:spcBef>
                  <a:spcPct val="0"/>
                </a:spcBef>
              </a:pPr>
              <a:t>5</a:t>
            </a:fld>
            <a:endParaRPr lang="tr-TR" altLang="tr-TR">
              <a:latin typeface="Arial" panose="020B0604020202020204" pitchFamily="34" charset="0"/>
            </a:endParaRPr>
          </a:p>
        </p:txBody>
      </p:sp>
    </p:spTree>
    <p:extLst>
      <p:ext uri="{BB962C8B-B14F-4D97-AF65-F5344CB8AC3E}">
        <p14:creationId xmlns:p14="http://schemas.microsoft.com/office/powerpoint/2010/main" val="4107875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4148050B-6024-46DE-AAED-6CC0DA18C1AB}" type="slidenum">
              <a:rPr lang="en-US" altLang="tr-TR">
                <a:latin typeface="Arial" panose="020B0604020202020204" pitchFamily="34" charset="0"/>
              </a:rPr>
              <a:pPr>
                <a:spcBef>
                  <a:spcPct val="0"/>
                </a:spcBef>
              </a:pPr>
              <a:t>6</a:t>
            </a:fld>
            <a:endParaRPr lang="en-US" altLang="tr-TR">
              <a:latin typeface="Arial" panose="020B0604020202020204" pitchFamily="34" charset="0"/>
            </a:endParaRPr>
          </a:p>
        </p:txBody>
      </p:sp>
      <p:sp>
        <p:nvSpPr>
          <p:cNvPr id="163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ea typeface="ＭＳ Ｐゴシック" panose="020B0600070205080204" pitchFamily="34" charset="-128"/>
            </a:endParaRPr>
          </a:p>
        </p:txBody>
      </p:sp>
    </p:spTree>
    <p:extLst>
      <p:ext uri="{BB962C8B-B14F-4D97-AF65-F5344CB8AC3E}">
        <p14:creationId xmlns:p14="http://schemas.microsoft.com/office/powerpoint/2010/main" val="3429806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ea typeface="ＭＳ Ｐゴシック" panose="020B0600070205080204" pitchFamily="34" charset="-128"/>
            </a:endParaRPr>
          </a:p>
          <a:p>
            <a:endParaRPr lang="tr-TR" altLang="tr-TR" smtClean="0">
              <a:ea typeface="ＭＳ Ｐゴシック" panose="020B0600070205080204" pitchFamily="34" charset="-128"/>
            </a:endParaRPr>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8832BE69-682B-40D1-AE98-E3D0AE1C40E0}" type="slidenum">
              <a:rPr lang="tr-TR" altLang="tr-TR">
                <a:latin typeface="Arial" panose="020B0604020202020204" pitchFamily="34" charset="0"/>
              </a:rPr>
              <a:pPr>
                <a:spcBef>
                  <a:spcPct val="0"/>
                </a:spcBef>
              </a:pPr>
              <a:t>7</a:t>
            </a:fld>
            <a:endParaRPr lang="tr-TR" altLang="tr-TR">
              <a:latin typeface="Arial" panose="020B0604020202020204" pitchFamily="34" charset="0"/>
            </a:endParaRPr>
          </a:p>
        </p:txBody>
      </p:sp>
    </p:spTree>
    <p:extLst>
      <p:ext uri="{BB962C8B-B14F-4D97-AF65-F5344CB8AC3E}">
        <p14:creationId xmlns:p14="http://schemas.microsoft.com/office/powerpoint/2010/main" val="583316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ea typeface="ＭＳ Ｐゴシック" panose="020B0600070205080204" pitchFamily="34" charset="-128"/>
            </a:endParaRPr>
          </a:p>
          <a:p>
            <a:endParaRPr lang="tr-TR" altLang="tr-TR" smtClean="0">
              <a:ea typeface="ＭＳ Ｐゴシック" panose="020B0600070205080204" pitchFamily="34" charset="-128"/>
            </a:endParaRPr>
          </a:p>
        </p:txBody>
      </p:sp>
      <p:sp>
        <p:nvSpPr>
          <p:cNvPr id="1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F5C01808-A228-4340-BFC8-6C1E2ACB0D69}" type="slidenum">
              <a:rPr lang="tr-TR" altLang="tr-TR">
                <a:latin typeface="Arial" panose="020B0604020202020204" pitchFamily="34" charset="0"/>
              </a:rPr>
              <a:pPr>
                <a:spcBef>
                  <a:spcPct val="0"/>
                </a:spcBef>
              </a:pPr>
              <a:t>8</a:t>
            </a:fld>
            <a:endParaRPr lang="tr-TR" altLang="tr-TR">
              <a:latin typeface="Arial" panose="020B0604020202020204" pitchFamily="34" charset="0"/>
            </a:endParaRPr>
          </a:p>
        </p:txBody>
      </p:sp>
    </p:spTree>
    <p:extLst>
      <p:ext uri="{BB962C8B-B14F-4D97-AF65-F5344CB8AC3E}">
        <p14:creationId xmlns:p14="http://schemas.microsoft.com/office/powerpoint/2010/main" val="568263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ea typeface="ＭＳ Ｐゴシック" panose="020B0600070205080204" pitchFamily="34" charset="-128"/>
            </a:endParaRPr>
          </a:p>
        </p:txBody>
      </p:sp>
    </p:spTree>
    <p:extLst>
      <p:ext uri="{BB962C8B-B14F-4D97-AF65-F5344CB8AC3E}">
        <p14:creationId xmlns:p14="http://schemas.microsoft.com/office/powerpoint/2010/main" val="3891315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Tree>
    <p:extLst>
      <p:ext uri="{BB962C8B-B14F-4D97-AF65-F5344CB8AC3E}">
        <p14:creationId xmlns:p14="http://schemas.microsoft.com/office/powerpoint/2010/main" val="46201705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Tree>
    <p:extLst>
      <p:ext uri="{BB962C8B-B14F-4D97-AF65-F5344CB8AC3E}">
        <p14:creationId xmlns:p14="http://schemas.microsoft.com/office/powerpoint/2010/main" val="22507396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extLst>
      <p:ext uri="{BB962C8B-B14F-4D97-AF65-F5344CB8AC3E}">
        <p14:creationId xmlns:p14="http://schemas.microsoft.com/office/powerpoint/2010/main" val="128596703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tr-T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tr-T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tr-TR"/>
              <a:t>05.10.2012</a:t>
            </a: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6C02B739-9A88-4727-B3DD-6BB17E514D51}" type="slidenum">
              <a:rPr lang="tr-TR" altLang="tr-TR"/>
              <a:pPr>
                <a:defRPr/>
              </a:pPr>
              <a:t>‹#›</a:t>
            </a:fld>
            <a:endParaRPr lang="tr-TR" altLang="tr-TR"/>
          </a:p>
        </p:txBody>
      </p:sp>
    </p:spTree>
    <p:extLst>
      <p:ext uri="{BB962C8B-B14F-4D97-AF65-F5344CB8AC3E}">
        <p14:creationId xmlns:p14="http://schemas.microsoft.com/office/powerpoint/2010/main" val="2922844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828800"/>
            <a:ext cx="4038600" cy="4302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8800"/>
            <a:ext cx="4038600" cy="4302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6553200" y="6356350"/>
            <a:ext cx="2133600" cy="365125"/>
          </a:xfrm>
          <a:prstGeom prst="rect">
            <a:avLst/>
          </a:prstGeom>
        </p:spPr>
        <p:txBody>
          <a:bodyPr/>
          <a:lstStyle>
            <a:lvl1pPr>
              <a:defRPr smtClean="0"/>
            </a:lvl1pPr>
          </a:lstStyle>
          <a:p>
            <a:pPr>
              <a:defRPr/>
            </a:pPr>
            <a:fld id="{E20919DD-C13B-4C93-BE43-11EAA275FADE}" type="slidenum">
              <a:rPr lang="en-US" altLang="tr-TR"/>
              <a:pPr>
                <a:defRPr/>
              </a:pPr>
              <a:t>‹#›</a:t>
            </a:fld>
            <a:endParaRPr lang="en-US" altLang="tr-TR"/>
          </a:p>
        </p:txBody>
      </p:sp>
    </p:spTree>
    <p:extLst>
      <p:ext uri="{BB962C8B-B14F-4D97-AF65-F5344CB8AC3E}">
        <p14:creationId xmlns:p14="http://schemas.microsoft.com/office/powerpoint/2010/main" val="29677070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074" name="Picture 2"/>
          <p:cNvPicPr>
            <a:picLocks noChangeAspect="1" noChangeArrowheads="1"/>
          </p:cNvPicPr>
          <p:nvPr userDrawn="1"/>
        </p:nvPicPr>
        <p:blipFill>
          <a:blip r:embed="rId18" cstate="print"/>
          <a:srcRect/>
          <a:stretch>
            <a:fillRect/>
          </a:stretch>
        </p:blipFill>
        <p:spPr bwMode="auto">
          <a:xfrm>
            <a:off x="0" y="5509021"/>
            <a:ext cx="9144000" cy="1376363"/>
          </a:xfrm>
          <a:prstGeom prst="rect">
            <a:avLst/>
          </a:prstGeom>
          <a:noFill/>
          <a:ln w="9525">
            <a:noFill/>
            <a:miter lim="800000"/>
            <a:headEnd/>
            <a:tailEnd/>
          </a:ln>
        </p:spPr>
      </p:pic>
      <p:sp>
        <p:nvSpPr>
          <p:cNvPr id="3075"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tr-TR" dirty="0" smtClean="0"/>
          </a:p>
        </p:txBody>
      </p:sp>
      <p:sp>
        <p:nvSpPr>
          <p:cNvPr id="3076"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tr-TR" dirty="0" smtClean="0"/>
          </a:p>
        </p:txBody>
      </p:sp>
      <p:sp>
        <p:nvSpPr>
          <p:cNvPr id="9" name="TextBox 8"/>
          <p:cNvSpPr txBox="1"/>
          <p:nvPr userDrawn="1"/>
        </p:nvSpPr>
        <p:spPr>
          <a:xfrm>
            <a:off x="683568" y="6488668"/>
            <a:ext cx="2916248" cy="369332"/>
          </a:xfrm>
          <a:prstGeom prst="rect">
            <a:avLst/>
          </a:prstGeom>
          <a:noFill/>
        </p:spPr>
        <p:txBody>
          <a:bodyPr wrap="none" rtlCol="0">
            <a:spAutoFit/>
          </a:bodyPr>
          <a:lstStyle/>
          <a:p>
            <a:r>
              <a:rPr lang="tr-TR" dirty="0" smtClean="0"/>
              <a:t>Prof.Dr. Ercan ÖZTEMEL, </a:t>
            </a:r>
            <a:endParaRPr lang="tr-T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3" r:id="rId13"/>
    <p:sldLayoutId id="2147483664" r:id="rId14"/>
    <p:sldLayoutId id="2147483665" r:id="rId15"/>
    <p:sldLayoutId id="2147483666" r:id="rId16"/>
  </p:sldLayoutIdLst>
  <p:timing>
    <p:tnLst>
      <p:par>
        <p:cTn id="1" dur="indefinite" restart="never" nodeType="tmRoot"/>
      </p:par>
    </p:tnLst>
  </p:timing>
  <p:hf sldNum="0"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0.xml"/><Relationship Id="rId1" Type="http://schemas.openxmlformats.org/officeDocument/2006/relationships/slideLayout" Target="../slideLayouts/slideLayout14.xml"/><Relationship Id="rId5" Type="http://schemas.openxmlformats.org/officeDocument/2006/relationships/image" Target="../media/image4.wmf"/><Relationship Id="rId4" Type="http://schemas.openxmlformats.org/officeDocument/2006/relationships/image" Target="../media/image3.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ChangeArrowheads="1"/>
          </p:cNvSpPr>
          <p:nvPr/>
        </p:nvSpPr>
        <p:spPr bwMode="auto">
          <a:xfrm>
            <a:off x="323528" y="1124744"/>
            <a:ext cx="8352928" cy="3847207"/>
          </a:xfrm>
          <a:prstGeom prst="rect">
            <a:avLst/>
          </a:prstGeom>
          <a:noFill/>
          <a:ln w="9525">
            <a:noFill/>
            <a:miter lim="800000"/>
            <a:headEnd/>
            <a:tailEnd/>
          </a:ln>
        </p:spPr>
        <p:txBody>
          <a:bodyPr wrap="square">
            <a:spAutoFit/>
          </a:bodyPr>
          <a:lstStyle/>
          <a:p>
            <a:pPr algn="ctr"/>
            <a:endParaRPr lang="tr-TR" sz="3200" b="1" dirty="0" smtClean="0">
              <a:solidFill>
                <a:srgbClr val="800000"/>
              </a:solidFill>
              <a:latin typeface="+mj-lt"/>
              <a:ea typeface="MS PGothic" pitchFamily="34" charset="-128"/>
              <a:cs typeface="ＭＳ Ｐゴシック" pitchFamily="-106" charset="-128"/>
            </a:endParaRPr>
          </a:p>
          <a:p>
            <a:pPr algn="ctr"/>
            <a:r>
              <a:rPr lang="tr-TR" sz="3200" b="1" dirty="0" smtClean="0">
                <a:solidFill>
                  <a:srgbClr val="800000"/>
                </a:solidFill>
                <a:latin typeface="+mj-lt"/>
                <a:ea typeface="MS PGothic" pitchFamily="34" charset="-128"/>
                <a:cs typeface="ＭＳ Ｐゴシック" pitchFamily="-106" charset="-128"/>
              </a:rPr>
              <a:t>INTELLIGENT DECISON SUPPORT</a:t>
            </a:r>
          </a:p>
          <a:p>
            <a:pPr algn="ctr"/>
            <a:r>
              <a:rPr lang="tr-TR" sz="3200" b="1" smtClean="0">
                <a:solidFill>
                  <a:srgbClr val="800000"/>
                </a:solidFill>
                <a:latin typeface="+mj-lt"/>
                <a:ea typeface="MS PGothic" pitchFamily="34" charset="-128"/>
              </a:rPr>
              <a:t>(INTELLIGENT SYSTEMS)</a:t>
            </a:r>
            <a:endParaRPr lang="tr-TR" sz="3200" b="1" dirty="0" smtClean="0">
              <a:solidFill>
                <a:srgbClr val="800000"/>
              </a:solidFill>
              <a:latin typeface="+mj-lt"/>
              <a:ea typeface="MS PGothic" pitchFamily="34" charset="-128"/>
            </a:endParaRPr>
          </a:p>
          <a:p>
            <a:pPr algn="ctr"/>
            <a:endParaRPr lang="tr-TR" sz="3200" b="1" dirty="0" smtClean="0">
              <a:solidFill>
                <a:srgbClr val="800000"/>
              </a:solidFill>
              <a:latin typeface="+mj-lt"/>
              <a:ea typeface="MS PGothic" pitchFamily="34" charset="-128"/>
            </a:endParaRPr>
          </a:p>
          <a:p>
            <a:pPr algn="ctr"/>
            <a:r>
              <a:rPr lang="tr-TR" sz="3200" b="1" dirty="0" smtClean="0">
                <a:solidFill>
                  <a:srgbClr val="800000"/>
                </a:solidFill>
                <a:latin typeface="+mj-lt"/>
                <a:ea typeface="MS PGothic" pitchFamily="34" charset="-128"/>
              </a:rPr>
              <a:t>(#4)</a:t>
            </a:r>
          </a:p>
          <a:p>
            <a:pPr algn="ctr"/>
            <a:endParaRPr lang="tr-TR" sz="3200" b="1" dirty="0">
              <a:solidFill>
                <a:srgbClr val="800000"/>
              </a:solidFill>
              <a:latin typeface="+mj-lt"/>
              <a:ea typeface="MS PGothic" pitchFamily="34" charset="-128"/>
            </a:endParaRPr>
          </a:p>
          <a:p>
            <a:pPr algn="ctr"/>
            <a:r>
              <a:rPr lang="tr-TR" sz="3200" b="1" dirty="0" smtClean="0">
                <a:solidFill>
                  <a:srgbClr val="800000"/>
                </a:solidFill>
                <a:latin typeface="+mj-lt"/>
                <a:ea typeface="MS PGothic" pitchFamily="34" charset="-128"/>
              </a:rPr>
              <a:t>Prof. Dr. Ercan Oztemel</a:t>
            </a:r>
            <a:endParaRPr lang="tr-TR" sz="2000" b="1" dirty="0" smtClean="0"/>
          </a:p>
          <a:p>
            <a:pPr algn="ctr"/>
            <a:endParaRPr lang="tr-TR" sz="20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188913"/>
            <a:ext cx="8229600" cy="431775"/>
          </a:xfrm>
          <a:noFill/>
        </p:spPr>
        <p:txBody>
          <a:bodyPr/>
          <a:lstStyle/>
          <a:p>
            <a:pPr algn="l"/>
            <a:r>
              <a:rPr lang="en-US" altLang="tr-TR" sz="2400" b="1" u="sng" dirty="0">
                <a:solidFill>
                  <a:srgbClr val="984807"/>
                </a:solidFill>
                <a:latin typeface="Calibri" pitchFamily="34" charset="0"/>
                <a:ea typeface="+mn-ea"/>
                <a:cs typeface="Arial" pitchFamily="34" charset="0"/>
              </a:rPr>
              <a:t>What’s involved in Intelligence?</a:t>
            </a:r>
          </a:p>
        </p:txBody>
      </p:sp>
      <p:sp>
        <p:nvSpPr>
          <p:cNvPr id="19459" name="Rectangle 3"/>
          <p:cNvSpPr>
            <a:spLocks noGrp="1" noChangeArrowheads="1"/>
          </p:cNvSpPr>
          <p:nvPr>
            <p:ph type="body" idx="1"/>
          </p:nvPr>
        </p:nvSpPr>
        <p:spPr>
          <a:xfrm>
            <a:off x="519113" y="847253"/>
            <a:ext cx="8229600" cy="4525963"/>
          </a:xfrm>
          <a:noFill/>
        </p:spPr>
        <p:txBody>
          <a:bodyPr/>
          <a:lstStyle/>
          <a:p>
            <a:r>
              <a:rPr lang="en-US" altLang="tr-TR" sz="2000" b="1" dirty="0" smtClean="0">
                <a:ea typeface="ＭＳ Ｐゴシック" panose="020B0600070205080204" pitchFamily="34" charset="-128"/>
              </a:rPr>
              <a:t>Ability to interact with the real world</a:t>
            </a:r>
          </a:p>
          <a:p>
            <a:pPr lvl="1"/>
            <a:r>
              <a:rPr lang="en-US" altLang="tr-TR" sz="1800" b="1" dirty="0" smtClean="0">
                <a:ea typeface="ＭＳ Ｐゴシック" panose="020B0600070205080204" pitchFamily="34" charset="-128"/>
              </a:rPr>
              <a:t>to perceive, understand, and act</a:t>
            </a:r>
          </a:p>
          <a:p>
            <a:pPr lvl="1"/>
            <a:r>
              <a:rPr lang="en-US" altLang="tr-TR" sz="1800" b="1" dirty="0" smtClean="0">
                <a:ea typeface="ＭＳ Ｐゴシック" panose="020B0600070205080204" pitchFamily="34" charset="-128"/>
              </a:rPr>
              <a:t>e.g., speech recognition and understanding and synthesis</a:t>
            </a:r>
          </a:p>
          <a:p>
            <a:pPr lvl="1"/>
            <a:r>
              <a:rPr lang="en-US" altLang="tr-TR" sz="1800" b="1" dirty="0" smtClean="0">
                <a:ea typeface="ＭＳ Ｐゴシック" panose="020B0600070205080204" pitchFamily="34" charset="-128"/>
              </a:rPr>
              <a:t>e.g., image understanding</a:t>
            </a:r>
          </a:p>
          <a:p>
            <a:pPr lvl="1"/>
            <a:r>
              <a:rPr lang="en-US" altLang="tr-TR" sz="1800" b="1" dirty="0" smtClean="0">
                <a:ea typeface="ＭＳ Ｐゴシック" panose="020B0600070205080204" pitchFamily="34" charset="-128"/>
              </a:rPr>
              <a:t>e.g., ability to take actions, have an effect</a:t>
            </a:r>
            <a:br>
              <a:rPr lang="en-US" altLang="tr-TR" sz="1800" b="1" dirty="0" smtClean="0">
                <a:ea typeface="ＭＳ Ｐゴシック" panose="020B0600070205080204" pitchFamily="34" charset="-128"/>
              </a:rPr>
            </a:br>
            <a:endParaRPr lang="en-US" altLang="tr-TR" sz="1800" b="1" dirty="0" smtClean="0">
              <a:ea typeface="ＭＳ Ｐゴシック" panose="020B0600070205080204" pitchFamily="34" charset="-128"/>
            </a:endParaRPr>
          </a:p>
          <a:p>
            <a:r>
              <a:rPr lang="en-US" altLang="tr-TR" sz="2000" b="1" dirty="0" smtClean="0">
                <a:ea typeface="ＭＳ Ｐゴシック" panose="020B0600070205080204" pitchFamily="34" charset="-128"/>
              </a:rPr>
              <a:t>Reasoning and Planning</a:t>
            </a:r>
          </a:p>
          <a:p>
            <a:pPr lvl="1"/>
            <a:r>
              <a:rPr lang="en-US" altLang="tr-TR" sz="1800" b="1" dirty="0" smtClean="0">
                <a:ea typeface="ＭＳ Ｐゴシック" panose="020B0600070205080204" pitchFamily="34" charset="-128"/>
              </a:rPr>
              <a:t>modeling the external world, given input</a:t>
            </a:r>
          </a:p>
          <a:p>
            <a:pPr lvl="1"/>
            <a:r>
              <a:rPr lang="en-US" altLang="tr-TR" sz="1800" b="1" dirty="0" smtClean="0">
                <a:ea typeface="ＭＳ Ｐゴシック" panose="020B0600070205080204" pitchFamily="34" charset="-128"/>
              </a:rPr>
              <a:t>solving new problems, planning, and making decisions</a:t>
            </a:r>
          </a:p>
          <a:p>
            <a:pPr lvl="1"/>
            <a:r>
              <a:rPr lang="en-US" altLang="tr-TR" sz="1800" b="1" dirty="0" smtClean="0">
                <a:ea typeface="ＭＳ Ｐゴシック" panose="020B0600070205080204" pitchFamily="34" charset="-128"/>
              </a:rPr>
              <a:t>ability to deal with unexpected problems, uncertainties</a:t>
            </a:r>
            <a:br>
              <a:rPr lang="en-US" altLang="tr-TR" sz="1800" b="1" dirty="0" smtClean="0">
                <a:ea typeface="ＭＳ Ｐゴシック" panose="020B0600070205080204" pitchFamily="34" charset="-128"/>
              </a:rPr>
            </a:br>
            <a:endParaRPr lang="en-US" altLang="tr-TR" sz="1800" b="1" dirty="0" smtClean="0">
              <a:ea typeface="ＭＳ Ｐゴシック" panose="020B0600070205080204" pitchFamily="34" charset="-128"/>
            </a:endParaRPr>
          </a:p>
          <a:p>
            <a:r>
              <a:rPr lang="en-US" altLang="tr-TR" sz="2000" b="1" dirty="0" smtClean="0">
                <a:ea typeface="ＭＳ Ｐゴシック" panose="020B0600070205080204" pitchFamily="34" charset="-128"/>
              </a:rPr>
              <a:t>Learning and Adaptation</a:t>
            </a:r>
          </a:p>
          <a:p>
            <a:pPr lvl="1"/>
            <a:r>
              <a:rPr lang="en-US" altLang="tr-TR" sz="1800" b="1" dirty="0" smtClean="0">
                <a:ea typeface="ＭＳ Ｐゴシック" panose="020B0600070205080204" pitchFamily="34" charset="-128"/>
              </a:rPr>
              <a:t>we are continuously learning and adapting</a:t>
            </a:r>
          </a:p>
          <a:p>
            <a:pPr lvl="1"/>
            <a:r>
              <a:rPr lang="en-US" altLang="tr-TR" sz="1800" b="1" dirty="0" smtClean="0">
                <a:ea typeface="ＭＳ Ｐゴシック" panose="020B0600070205080204" pitchFamily="34" charset="-128"/>
              </a:rPr>
              <a:t>our internal models are always being “updated”</a:t>
            </a:r>
          </a:p>
          <a:p>
            <a:pPr lvl="2"/>
            <a:r>
              <a:rPr lang="en-US" altLang="tr-TR" sz="1600" b="1" dirty="0" smtClean="0">
                <a:ea typeface="ＭＳ Ｐゴシック" panose="020B0600070205080204" pitchFamily="34" charset="-128"/>
              </a:rPr>
              <a:t>e.g., a baby learning to categorize and recognize animals</a:t>
            </a:r>
          </a:p>
        </p:txBody>
      </p:sp>
      <p:sp>
        <p:nvSpPr>
          <p:cNvPr id="19460" name="Slide Number Placeholder 4"/>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92E300F7-624C-4BFA-9002-379A4A05BC68}" type="slidenum">
              <a:rPr lang="tr-TR" altLang="tr-TR" sz="1200">
                <a:solidFill>
                  <a:srgbClr val="898989"/>
                </a:solidFill>
              </a:rPr>
              <a:pPr>
                <a:spcBef>
                  <a:spcPct val="0"/>
                </a:spcBef>
                <a:buFontTx/>
                <a:buNone/>
              </a:pPr>
              <a:t>10</a:t>
            </a:fld>
            <a:endParaRPr lang="tr-TR" altLang="tr-TR" sz="1200">
              <a:solidFill>
                <a:srgbClr val="898989"/>
              </a:solidFill>
            </a:endParaRPr>
          </a:p>
        </p:txBody>
      </p:sp>
    </p:spTree>
    <p:extLst>
      <p:ext uri="{BB962C8B-B14F-4D97-AF65-F5344CB8AC3E}">
        <p14:creationId xmlns:p14="http://schemas.microsoft.com/office/powerpoint/2010/main" val="128058964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4294967295"/>
          </p:nvPr>
        </p:nvSpPr>
        <p:spPr bwMode="auto">
          <a:xfrm>
            <a:off x="6588125" y="6492875"/>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20D48449-6A5E-4976-A9C6-818779E1C009}" type="slidenum">
              <a:rPr lang="en-GB" altLang="tr-TR" sz="1200">
                <a:solidFill>
                  <a:srgbClr val="898989"/>
                </a:solidFill>
              </a:rPr>
              <a:pPr>
                <a:spcBef>
                  <a:spcPct val="0"/>
                </a:spcBef>
                <a:buFontTx/>
                <a:buNone/>
              </a:pPr>
              <a:t>11</a:t>
            </a:fld>
            <a:endParaRPr lang="en-GB" altLang="tr-TR" sz="1200">
              <a:solidFill>
                <a:srgbClr val="898989"/>
              </a:solidFill>
            </a:endParaRPr>
          </a:p>
        </p:txBody>
      </p:sp>
      <p:sp>
        <p:nvSpPr>
          <p:cNvPr id="23555" name="Rectangle 2"/>
          <p:cNvSpPr>
            <a:spLocks noGrp="1" noChangeArrowheads="1"/>
          </p:cNvSpPr>
          <p:nvPr>
            <p:ph type="title"/>
          </p:nvPr>
        </p:nvSpPr>
        <p:spPr>
          <a:xfrm>
            <a:off x="457200" y="274638"/>
            <a:ext cx="8229600" cy="418058"/>
          </a:xfrm>
        </p:spPr>
        <p:txBody>
          <a:bodyPr/>
          <a:lstStyle/>
          <a:p>
            <a:pPr algn="l"/>
            <a:r>
              <a:rPr lang="en-GB" altLang="tr-TR" sz="2400" b="1" u="sng" dirty="0">
                <a:solidFill>
                  <a:srgbClr val="984807"/>
                </a:solidFill>
                <a:latin typeface="Calibri" pitchFamily="34" charset="0"/>
                <a:ea typeface="+mn-ea"/>
                <a:cs typeface="Arial" pitchFamily="34" charset="0"/>
              </a:rPr>
              <a:t>Acting Humanly: The Turing Test</a:t>
            </a:r>
          </a:p>
        </p:txBody>
      </p:sp>
      <p:sp>
        <p:nvSpPr>
          <p:cNvPr id="23556" name="Rectangle 3"/>
          <p:cNvSpPr>
            <a:spLocks noGrp="1" noChangeArrowheads="1"/>
          </p:cNvSpPr>
          <p:nvPr>
            <p:ph type="body" idx="1"/>
          </p:nvPr>
        </p:nvSpPr>
        <p:spPr>
          <a:xfrm>
            <a:off x="457200" y="1052736"/>
            <a:ext cx="8229600" cy="4525962"/>
          </a:xfrm>
        </p:spPr>
        <p:txBody>
          <a:bodyPr/>
          <a:lstStyle/>
          <a:p>
            <a:pPr>
              <a:buClr>
                <a:schemeClr val="tx1"/>
              </a:buClr>
              <a:buSzPct val="120000"/>
            </a:pPr>
            <a:r>
              <a:rPr lang="en-GB" altLang="tr-TR" sz="2200" b="1" dirty="0"/>
              <a:t>Alan Turing (1912-1954</a:t>
            </a:r>
            <a:r>
              <a:rPr lang="en-GB" altLang="tr-TR" sz="2200" b="1" dirty="0" smtClean="0"/>
              <a:t>)</a:t>
            </a:r>
            <a:endParaRPr lang="tr-TR" altLang="tr-TR" sz="2200" b="1" dirty="0" smtClean="0"/>
          </a:p>
          <a:p>
            <a:pPr>
              <a:buClr>
                <a:schemeClr val="tx1"/>
              </a:buClr>
              <a:buSzPct val="120000"/>
            </a:pPr>
            <a:r>
              <a:rPr lang="en-GB" altLang="tr-TR" sz="2200" b="1" dirty="0" smtClean="0"/>
              <a:t>“</a:t>
            </a:r>
            <a:r>
              <a:rPr lang="en-GB" altLang="tr-TR" sz="2200" b="1" dirty="0"/>
              <a:t>Computing Machinery and Intelligence” (1950)</a:t>
            </a:r>
          </a:p>
          <a:p>
            <a:pPr marL="0" indent="0">
              <a:buClr>
                <a:schemeClr val="tx1"/>
              </a:buClr>
              <a:buNone/>
            </a:pPr>
            <a:endParaRPr lang="en-GB" altLang="tr-TR" b="1" dirty="0" smtClean="0">
              <a:ea typeface="ＭＳ Ｐゴシック" panose="020B0600070205080204" pitchFamily="34" charset="-128"/>
            </a:endParaRPr>
          </a:p>
        </p:txBody>
      </p:sp>
      <p:grpSp>
        <p:nvGrpSpPr>
          <p:cNvPr id="2" name="Group 1"/>
          <p:cNvGrpSpPr/>
          <p:nvPr/>
        </p:nvGrpSpPr>
        <p:grpSpPr>
          <a:xfrm>
            <a:off x="1828800" y="2420690"/>
            <a:ext cx="6400800" cy="3048000"/>
            <a:chOff x="1828800" y="2852738"/>
            <a:chExt cx="6400800" cy="3048000"/>
          </a:xfrm>
        </p:grpSpPr>
        <p:pic>
          <p:nvPicPr>
            <p:cNvPr id="23557" name="Picture 5" descr="bs00580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6400" y="4552950"/>
              <a:ext cx="1144588"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135" descr="bd0679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62200" y="3767138"/>
              <a:ext cx="1287463"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136" descr="bd07153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86400" y="3005138"/>
              <a:ext cx="1158875"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0" name="Line 137"/>
            <p:cNvSpPr>
              <a:spLocks noChangeShapeType="1"/>
            </p:cNvSpPr>
            <p:nvPr/>
          </p:nvSpPr>
          <p:spPr bwMode="auto">
            <a:xfrm>
              <a:off x="4572000" y="2852738"/>
              <a:ext cx="0" cy="30480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23561" name="Line 138"/>
            <p:cNvSpPr>
              <a:spLocks noChangeShapeType="1"/>
            </p:cNvSpPr>
            <p:nvPr/>
          </p:nvSpPr>
          <p:spPr bwMode="auto">
            <a:xfrm>
              <a:off x="3657600" y="4300538"/>
              <a:ext cx="914400" cy="0"/>
            </a:xfrm>
            <a:prstGeom prst="line">
              <a:avLst/>
            </a:prstGeom>
            <a:noFill/>
            <a:ln w="12700">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tr-TR"/>
            </a:p>
          </p:txBody>
        </p:sp>
        <p:sp>
          <p:nvSpPr>
            <p:cNvPr id="23562" name="Line 139"/>
            <p:cNvSpPr>
              <a:spLocks noChangeShapeType="1"/>
            </p:cNvSpPr>
            <p:nvPr/>
          </p:nvSpPr>
          <p:spPr bwMode="auto">
            <a:xfrm>
              <a:off x="4572000" y="3690938"/>
              <a:ext cx="914400" cy="0"/>
            </a:xfrm>
            <a:prstGeom prst="line">
              <a:avLst/>
            </a:prstGeom>
            <a:noFill/>
            <a:ln w="12700">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tr-TR"/>
            </a:p>
          </p:txBody>
        </p:sp>
        <p:sp>
          <p:nvSpPr>
            <p:cNvPr id="23563" name="Line 140"/>
            <p:cNvSpPr>
              <a:spLocks noChangeShapeType="1"/>
            </p:cNvSpPr>
            <p:nvPr/>
          </p:nvSpPr>
          <p:spPr bwMode="auto">
            <a:xfrm>
              <a:off x="4572000" y="4986338"/>
              <a:ext cx="914400" cy="0"/>
            </a:xfrm>
            <a:prstGeom prst="line">
              <a:avLst/>
            </a:prstGeom>
            <a:noFill/>
            <a:ln w="12700">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tr-TR"/>
            </a:p>
          </p:txBody>
        </p:sp>
        <p:sp>
          <p:nvSpPr>
            <p:cNvPr id="23564" name="Text Box 141"/>
            <p:cNvSpPr txBox="1">
              <a:spLocks noChangeArrowheads="1"/>
            </p:cNvSpPr>
            <p:nvPr/>
          </p:nvSpPr>
          <p:spPr bwMode="auto">
            <a:xfrm>
              <a:off x="1828800" y="4910138"/>
              <a:ext cx="2438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GB" altLang="tr-TR" sz="2000">
                  <a:latin typeface="Arial Unicode MS" panose="020B0604020202020204" pitchFamily="34" charset="-128"/>
                </a:rPr>
                <a:t>Human Interrogator</a:t>
              </a:r>
            </a:p>
          </p:txBody>
        </p:sp>
        <p:sp>
          <p:nvSpPr>
            <p:cNvPr id="23565" name="Text Box 142"/>
            <p:cNvSpPr txBox="1">
              <a:spLocks noChangeArrowheads="1"/>
            </p:cNvSpPr>
            <p:nvPr/>
          </p:nvSpPr>
          <p:spPr bwMode="auto">
            <a:xfrm>
              <a:off x="6781800" y="3386138"/>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GB" altLang="tr-TR" sz="2000">
                  <a:latin typeface="Arial Unicode MS" panose="020B0604020202020204" pitchFamily="34" charset="-128"/>
                </a:rPr>
                <a:t>Human</a:t>
              </a:r>
            </a:p>
          </p:txBody>
        </p:sp>
        <p:sp>
          <p:nvSpPr>
            <p:cNvPr id="23566" name="Text Box 143"/>
            <p:cNvSpPr txBox="1">
              <a:spLocks noChangeArrowheads="1"/>
            </p:cNvSpPr>
            <p:nvPr/>
          </p:nvSpPr>
          <p:spPr bwMode="auto">
            <a:xfrm>
              <a:off x="6781800" y="5062538"/>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GB" altLang="tr-TR" sz="2000">
                  <a:latin typeface="Arial Unicode MS" panose="020B0604020202020204" pitchFamily="34" charset="-128"/>
                </a:rPr>
                <a:t>AI System</a:t>
              </a:r>
            </a:p>
          </p:txBody>
        </p:sp>
        <p:sp>
          <p:nvSpPr>
            <p:cNvPr id="23567" name="Text Box 144"/>
            <p:cNvSpPr txBox="1">
              <a:spLocks noChangeArrowheads="1"/>
            </p:cNvSpPr>
            <p:nvPr/>
          </p:nvSpPr>
          <p:spPr bwMode="auto">
            <a:xfrm>
              <a:off x="1981200" y="2928938"/>
              <a:ext cx="2438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GB" altLang="tr-TR" sz="2000" dirty="0">
                  <a:solidFill>
                    <a:srgbClr val="6600FF"/>
                  </a:solidFill>
                  <a:latin typeface="Arial Unicode MS" panose="020B0604020202020204" pitchFamily="34" charset="-128"/>
                </a:rPr>
                <a:t>Imitation Game</a:t>
              </a:r>
            </a:p>
          </p:txBody>
        </p:sp>
      </p:grpSp>
    </p:spTree>
    <p:extLst>
      <p:ext uri="{BB962C8B-B14F-4D97-AF65-F5344CB8AC3E}">
        <p14:creationId xmlns:p14="http://schemas.microsoft.com/office/powerpoint/2010/main" val="39262035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
          <p:cNvSpPr>
            <a:spLocks noGrp="1" noChangeArrowheads="1"/>
          </p:cNvSpPr>
          <p:nvPr>
            <p:ph type="ctrTitle"/>
          </p:nvPr>
        </p:nvSpPr>
        <p:spPr>
          <a:xfrm>
            <a:off x="107504" y="188640"/>
            <a:ext cx="8677275" cy="451520"/>
          </a:xfrm>
          <a:noFill/>
        </p:spPr>
        <p:txBody>
          <a:bodyPr/>
          <a:lstStyle/>
          <a:p>
            <a:pPr algn="l"/>
            <a:r>
              <a:rPr lang="en-US" altLang="tr-TR" sz="2400" b="1" u="sng" dirty="0" smtClean="0">
                <a:solidFill>
                  <a:srgbClr val="984807"/>
                </a:solidFill>
                <a:latin typeface="Calibri" pitchFamily="34" charset="0"/>
                <a:ea typeface="+mn-ea"/>
                <a:cs typeface="Arial" pitchFamily="34" charset="0"/>
              </a:rPr>
              <a:t>Natural vs Artificial Intelligence</a:t>
            </a:r>
            <a:endParaRPr lang="en-US" altLang="tr-TR" sz="2400" b="1" u="sng" dirty="0">
              <a:solidFill>
                <a:srgbClr val="984807"/>
              </a:solidFill>
              <a:latin typeface="Calibri" pitchFamily="34" charset="0"/>
              <a:ea typeface="+mn-ea"/>
              <a:cs typeface="Arial" pitchFamily="34" charset="0"/>
            </a:endParaRPr>
          </a:p>
        </p:txBody>
      </p:sp>
      <p:graphicFrame>
        <p:nvGraphicFramePr>
          <p:cNvPr id="10343" name="Group 103"/>
          <p:cNvGraphicFramePr>
            <a:graphicFrameLocks noGrp="1"/>
          </p:cNvGraphicFramePr>
          <p:nvPr>
            <p:extLst>
              <p:ext uri="{D42A27DB-BD31-4B8C-83A1-F6EECF244321}">
                <p14:modId xmlns:p14="http://schemas.microsoft.com/office/powerpoint/2010/main" val="1557750353"/>
              </p:ext>
            </p:extLst>
          </p:nvPr>
        </p:nvGraphicFramePr>
        <p:xfrm>
          <a:off x="251520" y="1124744"/>
          <a:ext cx="8583613" cy="4365625"/>
        </p:xfrm>
        <a:graphic>
          <a:graphicData uri="http://schemas.openxmlformats.org/drawingml/2006/table">
            <a:tbl>
              <a:tblPr/>
              <a:tblGrid>
                <a:gridCol w="3038226"/>
                <a:gridCol w="2965426"/>
                <a:gridCol w="2579961"/>
              </a:tblGrid>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1" i="0" u="none" strike="noStrike" cap="none" normalizeH="0" baseline="0" dirty="0" smtClean="0">
                        <a:ln>
                          <a:noFill/>
                        </a:ln>
                        <a:solidFill>
                          <a:srgbClr val="FF0000"/>
                        </a:solidFill>
                        <a:effectLst/>
                        <a:latin typeface="Times New Roman" pitchFamily="18" charset="0"/>
                      </a:endParaRP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1" i="0" u="none" strike="noStrike" cap="none" normalizeH="0" baseline="0" dirty="0" smtClean="0">
                          <a:ln>
                            <a:noFill/>
                          </a:ln>
                          <a:solidFill>
                            <a:srgbClr val="FF0000"/>
                          </a:solidFill>
                          <a:effectLst/>
                          <a:latin typeface="Times New Roman" pitchFamily="18" charset="0"/>
                        </a:rPr>
                        <a:t>Natural Intelligence</a:t>
                      </a:r>
                      <a:endParaRPr kumimoji="0" lang="en-US" sz="2000" b="1" i="0" u="none" strike="noStrike" cap="none" normalizeH="0" baseline="0" dirty="0" smtClean="0">
                        <a:ln>
                          <a:noFill/>
                        </a:ln>
                        <a:solidFill>
                          <a:srgbClr val="FF0000"/>
                        </a:solidFill>
                        <a:effectLst/>
                        <a:latin typeface="Times New Roman" pitchFamily="18" charset="0"/>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1" i="0" u="none" strike="noStrike" cap="none" normalizeH="0" baseline="0" dirty="0" smtClean="0">
                          <a:ln>
                            <a:noFill/>
                          </a:ln>
                          <a:solidFill>
                            <a:srgbClr val="FF0000"/>
                          </a:solidFill>
                          <a:effectLst/>
                          <a:latin typeface="Times New Roman" pitchFamily="18" charset="0"/>
                        </a:rPr>
                        <a:t>Artificial Intelligence</a:t>
                      </a:r>
                      <a:endParaRPr kumimoji="0" lang="en-US" sz="2000" b="1" i="0" u="none" strike="noStrike" cap="none" normalizeH="0" baseline="0" dirty="0" smtClean="0">
                        <a:ln>
                          <a:noFill/>
                        </a:ln>
                        <a:solidFill>
                          <a:srgbClr val="FF0000"/>
                        </a:solidFill>
                        <a:effectLst/>
                        <a:latin typeface="Times New Roman" pitchFamily="18" charset="0"/>
                      </a:endParaRP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1" i="0" u="none" strike="noStrike" cap="none" normalizeH="0" baseline="0" dirty="0" smtClean="0">
                          <a:ln>
                            <a:noFill/>
                          </a:ln>
                          <a:solidFill>
                            <a:schemeClr val="tx1"/>
                          </a:solidFill>
                          <a:effectLst/>
                          <a:latin typeface="Times New Roman" pitchFamily="18" charset="0"/>
                        </a:rPr>
                        <a:t>Knowledge sustainability</a:t>
                      </a:r>
                      <a:endParaRPr kumimoji="0" lang="en-US" sz="2000" b="1" i="0" u="none" strike="noStrike" cap="none" normalizeH="0" baseline="0" dirty="0" smtClean="0">
                        <a:ln>
                          <a:noFill/>
                        </a:ln>
                        <a:solidFill>
                          <a:schemeClr val="tx1"/>
                        </a:solidFill>
                        <a:effectLst/>
                        <a:latin typeface="Times New Roman" pitchFamily="18" charset="0"/>
                      </a:endParaRP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1" i="0" u="none" strike="noStrike" cap="none" normalizeH="0" baseline="0" dirty="0" smtClean="0">
                          <a:ln>
                            <a:noFill/>
                          </a:ln>
                          <a:solidFill>
                            <a:schemeClr val="tx1"/>
                          </a:solidFill>
                          <a:effectLst/>
                          <a:latin typeface="Times New Roman" pitchFamily="18" charset="0"/>
                        </a:rPr>
                        <a:t>May dissappear</a:t>
                      </a:r>
                      <a:endParaRPr kumimoji="0" lang="en-US" sz="2000" b="1" i="0" u="none" strike="noStrike" cap="none" normalizeH="0" baseline="0" dirty="0" smtClean="0">
                        <a:ln>
                          <a:noFill/>
                        </a:ln>
                        <a:solidFill>
                          <a:schemeClr val="tx1"/>
                        </a:solidFill>
                        <a:effectLst/>
                        <a:latin typeface="Times New Roman" pitchFamily="18" charset="0"/>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1" i="0" u="none" strike="noStrike" cap="none" normalizeH="0" baseline="0" dirty="0" smtClean="0">
                          <a:ln>
                            <a:noFill/>
                          </a:ln>
                          <a:solidFill>
                            <a:schemeClr val="tx1"/>
                          </a:solidFill>
                          <a:effectLst/>
                          <a:latin typeface="Times New Roman" pitchFamily="18" charset="0"/>
                        </a:rPr>
                        <a:t>May Continuou long </a:t>
                      </a:r>
                      <a:endParaRPr kumimoji="0" lang="en-US" sz="2000" b="1" i="0" u="none" strike="noStrike" cap="none" normalizeH="0" baseline="0" dirty="0" smtClean="0">
                        <a:ln>
                          <a:noFill/>
                        </a:ln>
                        <a:solidFill>
                          <a:schemeClr val="tx1"/>
                        </a:solidFill>
                        <a:effectLst/>
                        <a:latin typeface="Times New Roman" pitchFamily="18" charset="0"/>
                      </a:endParaRP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1" i="0" u="none" strike="noStrike" cap="none" normalizeH="0" baseline="0" dirty="0" smtClean="0">
                          <a:ln>
                            <a:noFill/>
                          </a:ln>
                          <a:solidFill>
                            <a:schemeClr val="tx1"/>
                          </a:solidFill>
                          <a:effectLst/>
                          <a:latin typeface="Times New Roman" pitchFamily="18" charset="0"/>
                        </a:rPr>
                        <a:t>Knowledge transfer</a:t>
                      </a:r>
                      <a:endParaRPr kumimoji="0" lang="en-US" sz="2000" b="1" i="0" u="none" strike="noStrike" cap="none" normalizeH="0" baseline="0" dirty="0" smtClean="0">
                        <a:ln>
                          <a:noFill/>
                        </a:ln>
                        <a:solidFill>
                          <a:schemeClr val="tx1"/>
                        </a:solidFill>
                        <a:effectLst/>
                        <a:latin typeface="Times New Roman" pitchFamily="18" charset="0"/>
                      </a:endParaRP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1" i="0" u="none" strike="noStrike" cap="none" normalizeH="0" baseline="0" dirty="0" smtClean="0">
                          <a:ln>
                            <a:noFill/>
                          </a:ln>
                          <a:solidFill>
                            <a:schemeClr val="tx1"/>
                          </a:solidFill>
                          <a:effectLst/>
                          <a:latin typeface="Times New Roman" pitchFamily="18" charset="0"/>
                        </a:rPr>
                        <a:t>Difficult</a:t>
                      </a:r>
                      <a:endParaRPr kumimoji="0" lang="en-US" sz="2000" b="1" i="0" u="none" strike="noStrike" cap="none" normalizeH="0" baseline="0" dirty="0" smtClean="0">
                        <a:ln>
                          <a:noFill/>
                        </a:ln>
                        <a:solidFill>
                          <a:schemeClr val="tx1"/>
                        </a:solidFill>
                        <a:effectLst/>
                        <a:latin typeface="Times New Roman" pitchFamily="18" charset="0"/>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1" i="0" u="none" strike="noStrike" cap="none" normalizeH="0" baseline="0" dirty="0" smtClean="0">
                          <a:ln>
                            <a:noFill/>
                          </a:ln>
                          <a:solidFill>
                            <a:schemeClr val="tx1"/>
                          </a:solidFill>
                          <a:effectLst/>
                          <a:latin typeface="Times New Roman" pitchFamily="18" charset="0"/>
                        </a:rPr>
                        <a:t>Very easy</a:t>
                      </a:r>
                      <a:endParaRPr kumimoji="0" lang="en-US" sz="2000" b="1" i="0" u="none" strike="noStrike" cap="none" normalizeH="0" baseline="0" dirty="0" smtClean="0">
                        <a:ln>
                          <a:noFill/>
                        </a:ln>
                        <a:solidFill>
                          <a:schemeClr val="tx1"/>
                        </a:solidFill>
                        <a:effectLst/>
                        <a:latin typeface="Times New Roman" pitchFamily="18" charset="0"/>
                      </a:endParaRP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1" i="0" u="none" strike="noStrike" cap="none" normalizeH="0" baseline="0" dirty="0" smtClean="0">
                          <a:ln>
                            <a:noFill/>
                          </a:ln>
                          <a:solidFill>
                            <a:schemeClr val="tx1"/>
                          </a:solidFill>
                          <a:effectLst/>
                          <a:latin typeface="Times New Roman" pitchFamily="18" charset="0"/>
                        </a:rPr>
                        <a:t>Cost</a:t>
                      </a:r>
                      <a:endParaRPr kumimoji="0" lang="en-US" sz="2000" b="1" i="0" u="none" strike="noStrike" cap="none" normalizeH="0" baseline="0" dirty="0" smtClean="0">
                        <a:ln>
                          <a:noFill/>
                        </a:ln>
                        <a:solidFill>
                          <a:schemeClr val="tx1"/>
                        </a:solidFill>
                        <a:effectLst/>
                        <a:latin typeface="Times New Roman" pitchFamily="18" charset="0"/>
                      </a:endParaRP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1" i="0" u="none" strike="noStrike" cap="none" normalizeH="0" baseline="0" dirty="0" smtClean="0">
                          <a:ln>
                            <a:noFill/>
                          </a:ln>
                          <a:solidFill>
                            <a:schemeClr val="tx1"/>
                          </a:solidFill>
                          <a:effectLst/>
                          <a:latin typeface="Times New Roman" pitchFamily="18" charset="0"/>
                        </a:rPr>
                        <a:t>Expensive</a:t>
                      </a:r>
                      <a:endParaRPr kumimoji="0" lang="en-US" sz="2000" b="1" i="0" u="none" strike="noStrike" cap="none" normalizeH="0" baseline="0" dirty="0" smtClean="0">
                        <a:ln>
                          <a:noFill/>
                        </a:ln>
                        <a:solidFill>
                          <a:schemeClr val="tx1"/>
                        </a:solidFill>
                        <a:effectLst/>
                        <a:latin typeface="Times New Roman" pitchFamily="18" charset="0"/>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1" i="0" u="none" strike="noStrike" cap="none" normalizeH="0" baseline="0" dirty="0" smtClean="0">
                          <a:ln>
                            <a:noFill/>
                          </a:ln>
                          <a:solidFill>
                            <a:schemeClr val="tx1"/>
                          </a:solidFill>
                          <a:effectLst/>
                          <a:latin typeface="Times New Roman" pitchFamily="18" charset="0"/>
                        </a:rPr>
                        <a:t>Cheap</a:t>
                      </a:r>
                      <a:endParaRPr kumimoji="0" lang="en-US" sz="2000" b="1" i="0" u="none" strike="noStrike" cap="none" normalizeH="0" baseline="0" dirty="0" smtClean="0">
                        <a:ln>
                          <a:noFill/>
                        </a:ln>
                        <a:solidFill>
                          <a:schemeClr val="tx1"/>
                        </a:solidFill>
                        <a:effectLst/>
                        <a:latin typeface="Times New Roman" pitchFamily="18" charset="0"/>
                      </a:endParaRP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1" i="0" u="none" strike="noStrike" cap="none" normalizeH="0" baseline="0" dirty="0" smtClean="0">
                          <a:ln>
                            <a:noFill/>
                          </a:ln>
                          <a:solidFill>
                            <a:schemeClr val="tx1"/>
                          </a:solidFill>
                          <a:effectLst/>
                          <a:latin typeface="Times New Roman" pitchFamily="18" charset="0"/>
                        </a:rPr>
                        <a:t>Knowledge consistency</a:t>
                      </a:r>
                      <a:endParaRPr kumimoji="0" lang="en-US" sz="2000" b="1" i="0" u="none" strike="noStrike" cap="none" normalizeH="0" baseline="0" dirty="0" smtClean="0">
                        <a:ln>
                          <a:noFill/>
                        </a:ln>
                        <a:solidFill>
                          <a:schemeClr val="tx1"/>
                        </a:solidFill>
                        <a:effectLst/>
                        <a:latin typeface="Times New Roman" pitchFamily="18" charset="0"/>
                      </a:endParaRP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1" i="0" u="none" strike="noStrike" cap="none" normalizeH="0" baseline="0" dirty="0" smtClean="0">
                          <a:ln>
                            <a:noFill/>
                          </a:ln>
                          <a:solidFill>
                            <a:schemeClr val="tx1"/>
                          </a:solidFill>
                          <a:effectLst/>
                          <a:latin typeface="Times New Roman" pitchFamily="18" charset="0"/>
                        </a:rPr>
                        <a:t>Inconsistent and variable</a:t>
                      </a:r>
                      <a:endParaRPr kumimoji="0" lang="en-US" sz="2000" b="1" i="0" u="none" strike="noStrike" cap="none" normalizeH="0" baseline="0" dirty="0" smtClean="0">
                        <a:ln>
                          <a:noFill/>
                        </a:ln>
                        <a:solidFill>
                          <a:schemeClr val="tx1"/>
                        </a:solidFill>
                        <a:effectLst/>
                        <a:latin typeface="Times New Roman" pitchFamily="18" charset="0"/>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1" i="0" u="none" strike="noStrike" cap="none" normalizeH="0" baseline="0" dirty="0" smtClean="0">
                          <a:ln>
                            <a:noFill/>
                          </a:ln>
                          <a:solidFill>
                            <a:schemeClr val="tx1"/>
                          </a:solidFill>
                          <a:effectLst/>
                          <a:latin typeface="Times New Roman" pitchFamily="18" charset="0"/>
                        </a:rPr>
                        <a:t>Consistent and stable</a:t>
                      </a:r>
                      <a:endParaRPr kumimoji="0" lang="en-US" sz="2000" b="1" i="0" u="none" strike="noStrike" cap="none" normalizeH="0" baseline="0" dirty="0" smtClean="0">
                        <a:ln>
                          <a:noFill/>
                        </a:ln>
                        <a:solidFill>
                          <a:schemeClr val="tx1"/>
                        </a:solidFill>
                        <a:effectLst/>
                        <a:latin typeface="Times New Roman" pitchFamily="18" charset="0"/>
                      </a:endParaRP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1" i="0" u="none" strike="noStrike" cap="none" normalizeH="0" baseline="0" dirty="0" smtClean="0">
                          <a:ln>
                            <a:noFill/>
                          </a:ln>
                          <a:solidFill>
                            <a:schemeClr val="tx1"/>
                          </a:solidFill>
                          <a:effectLst/>
                          <a:latin typeface="Times New Roman" pitchFamily="18" charset="0"/>
                        </a:rPr>
                        <a:t>reusability</a:t>
                      </a:r>
                      <a:endParaRPr kumimoji="0" lang="en-US" sz="2000" b="1" i="0" u="none" strike="noStrike" cap="none" normalizeH="0" baseline="0" dirty="0" smtClean="0">
                        <a:ln>
                          <a:noFill/>
                        </a:ln>
                        <a:solidFill>
                          <a:schemeClr val="tx1"/>
                        </a:solidFill>
                        <a:effectLst/>
                        <a:latin typeface="Times New Roman" pitchFamily="18" charset="0"/>
                      </a:endParaRP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1" i="0" u="none" strike="noStrike" cap="none" normalizeH="0" baseline="0" dirty="0" smtClean="0">
                          <a:ln>
                            <a:noFill/>
                          </a:ln>
                          <a:solidFill>
                            <a:schemeClr val="tx1"/>
                          </a:solidFill>
                          <a:effectLst/>
                          <a:latin typeface="Times New Roman" pitchFamily="18" charset="0"/>
                        </a:rPr>
                        <a:t>Not documentable</a:t>
                      </a:r>
                      <a:endParaRPr kumimoji="0" lang="en-US" sz="2000" b="1" i="0" u="none" strike="noStrike" cap="none" normalizeH="0" baseline="0" dirty="0" smtClean="0">
                        <a:ln>
                          <a:noFill/>
                        </a:ln>
                        <a:solidFill>
                          <a:schemeClr val="tx1"/>
                        </a:solidFill>
                        <a:effectLst/>
                        <a:latin typeface="Times New Roman" pitchFamily="18" charset="0"/>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1" i="0" u="none" strike="noStrike" cap="none" normalizeH="0" baseline="0" dirty="0" smtClean="0">
                          <a:ln>
                            <a:noFill/>
                          </a:ln>
                          <a:solidFill>
                            <a:schemeClr val="tx1"/>
                          </a:solidFill>
                          <a:effectLst/>
                          <a:latin typeface="Times New Roman" pitchFamily="18" charset="0"/>
                        </a:rPr>
                        <a:t>documentable</a:t>
                      </a:r>
                      <a:endParaRPr kumimoji="0" lang="en-US" sz="2000" b="1" i="0" u="none" strike="noStrike" cap="none" normalizeH="0" baseline="0" dirty="0" smtClean="0">
                        <a:ln>
                          <a:noFill/>
                        </a:ln>
                        <a:solidFill>
                          <a:schemeClr val="tx1"/>
                        </a:solidFill>
                        <a:effectLst/>
                        <a:latin typeface="Times New Roman" pitchFamily="18" charset="0"/>
                      </a:endParaRP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1" i="0" u="none" strike="noStrike" cap="none" normalizeH="0" baseline="0" dirty="0" smtClean="0">
                          <a:ln>
                            <a:noFill/>
                          </a:ln>
                          <a:solidFill>
                            <a:schemeClr val="tx1"/>
                          </a:solidFill>
                          <a:effectLst/>
                          <a:latin typeface="Times New Roman" pitchFamily="18" charset="0"/>
                        </a:rPr>
                        <a:t>Decision making speed</a:t>
                      </a:r>
                      <a:endParaRPr kumimoji="0" lang="en-US" sz="2000" b="1" i="0" u="none" strike="noStrike" cap="none" normalizeH="0" baseline="0" dirty="0" smtClean="0">
                        <a:ln>
                          <a:noFill/>
                        </a:ln>
                        <a:solidFill>
                          <a:schemeClr val="tx1"/>
                        </a:solidFill>
                        <a:effectLst/>
                        <a:latin typeface="Times New Roman" pitchFamily="18" charset="0"/>
                      </a:endParaRP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1" i="0" u="none" strike="noStrike" cap="none" normalizeH="0" baseline="0" dirty="0" smtClean="0">
                          <a:ln>
                            <a:noFill/>
                          </a:ln>
                          <a:solidFill>
                            <a:schemeClr val="tx1"/>
                          </a:solidFill>
                          <a:effectLst/>
                          <a:latin typeface="Times New Roman" pitchFamily="18" charset="0"/>
                        </a:rPr>
                        <a:t>More slower</a:t>
                      </a:r>
                      <a:endParaRPr kumimoji="0" lang="en-US" sz="2000" b="1" i="0" u="none" strike="noStrike" cap="none" normalizeH="0" baseline="0" dirty="0" smtClean="0">
                        <a:ln>
                          <a:noFill/>
                        </a:ln>
                        <a:solidFill>
                          <a:schemeClr val="tx1"/>
                        </a:solidFill>
                        <a:effectLst/>
                        <a:latin typeface="Times New Roman" pitchFamily="18" charset="0"/>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1" i="0" u="none" strike="noStrike" cap="none" normalizeH="0" baseline="0" dirty="0" smtClean="0">
                          <a:ln>
                            <a:noFill/>
                          </a:ln>
                          <a:solidFill>
                            <a:schemeClr val="tx1"/>
                          </a:solidFill>
                          <a:effectLst/>
                          <a:latin typeface="Times New Roman" pitchFamily="18" charset="0"/>
                        </a:rPr>
                        <a:t>More faster</a:t>
                      </a:r>
                      <a:endParaRPr kumimoji="0" lang="en-US" sz="2000" b="1" i="0" u="none" strike="noStrike" cap="none" normalizeH="0" baseline="0" dirty="0" smtClean="0">
                        <a:ln>
                          <a:noFill/>
                        </a:ln>
                        <a:solidFill>
                          <a:schemeClr val="tx1"/>
                        </a:solidFill>
                        <a:effectLst/>
                        <a:latin typeface="Times New Roman" pitchFamily="18" charset="0"/>
                      </a:endParaRP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1" i="0" u="none" strike="noStrike" cap="none" normalizeH="0" baseline="0" dirty="0" smtClean="0">
                          <a:ln>
                            <a:noFill/>
                          </a:ln>
                          <a:solidFill>
                            <a:schemeClr val="tx1"/>
                          </a:solidFill>
                          <a:effectLst/>
                          <a:latin typeface="Times New Roman" pitchFamily="18" charset="0"/>
                        </a:rPr>
                        <a:t>Creativity</a:t>
                      </a:r>
                      <a:endParaRPr kumimoji="0" lang="en-US" sz="2000" b="1" i="0" u="none" strike="noStrike" cap="none" normalizeH="0" baseline="0" dirty="0" smtClean="0">
                        <a:ln>
                          <a:noFill/>
                        </a:ln>
                        <a:solidFill>
                          <a:schemeClr val="tx1"/>
                        </a:solidFill>
                        <a:effectLst/>
                        <a:latin typeface="Times New Roman" pitchFamily="18" charset="0"/>
                      </a:endParaRP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1" i="0" u="none" strike="noStrike" cap="none" normalizeH="0" baseline="0" dirty="0" smtClean="0">
                          <a:ln>
                            <a:noFill/>
                          </a:ln>
                          <a:solidFill>
                            <a:schemeClr val="tx1"/>
                          </a:solidFill>
                          <a:effectLst/>
                          <a:latin typeface="Times New Roman" pitchFamily="18" charset="0"/>
                        </a:rPr>
                        <a:t>Creative</a:t>
                      </a:r>
                      <a:endParaRPr kumimoji="0" lang="en-US" sz="2000" b="1" i="0" u="none" strike="noStrike" cap="none" normalizeH="0" baseline="0" dirty="0" smtClean="0">
                        <a:ln>
                          <a:noFill/>
                        </a:ln>
                        <a:solidFill>
                          <a:schemeClr val="tx1"/>
                        </a:solidFill>
                        <a:effectLst/>
                        <a:latin typeface="Times New Roman" pitchFamily="18" charset="0"/>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1" i="0" u="none" strike="noStrike" cap="none" normalizeH="0" baseline="0" dirty="0" smtClean="0">
                          <a:ln>
                            <a:noFill/>
                          </a:ln>
                          <a:solidFill>
                            <a:schemeClr val="tx1"/>
                          </a:solidFill>
                          <a:effectLst/>
                          <a:latin typeface="Times New Roman" pitchFamily="18" charset="0"/>
                        </a:rPr>
                        <a:t>Not self creative </a:t>
                      </a:r>
                      <a:endParaRPr kumimoji="0" lang="en-US" sz="2000" b="1" i="0" u="none" strike="noStrike" cap="none" normalizeH="0" baseline="0" dirty="0" smtClean="0">
                        <a:ln>
                          <a:noFill/>
                        </a:ln>
                        <a:solidFill>
                          <a:schemeClr val="tx1"/>
                        </a:solidFill>
                        <a:effectLst/>
                        <a:latin typeface="Times New Roman" pitchFamily="18" charset="0"/>
                      </a:endParaRP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1" i="0" u="none" strike="noStrike" cap="none" normalizeH="0" baseline="0" dirty="0" smtClean="0">
                          <a:ln>
                            <a:noFill/>
                          </a:ln>
                          <a:solidFill>
                            <a:schemeClr val="tx1"/>
                          </a:solidFill>
                          <a:effectLst/>
                          <a:latin typeface="Times New Roman" pitchFamily="18" charset="0"/>
                        </a:rPr>
                        <a:t>Knowledge sources</a:t>
                      </a:r>
                      <a:endParaRPr kumimoji="0" lang="en-US" sz="2000" b="1" i="0" u="none" strike="noStrike" cap="none" normalizeH="0" baseline="0" dirty="0" smtClean="0">
                        <a:ln>
                          <a:noFill/>
                        </a:ln>
                        <a:solidFill>
                          <a:schemeClr val="tx1"/>
                        </a:solidFill>
                        <a:effectLst/>
                        <a:latin typeface="Times New Roman" pitchFamily="18" charset="0"/>
                      </a:endParaRP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1" i="0" u="none" strike="noStrike" cap="none" normalizeH="0" baseline="0" dirty="0" smtClean="0">
                          <a:ln>
                            <a:noFill/>
                          </a:ln>
                          <a:solidFill>
                            <a:schemeClr val="tx1"/>
                          </a:solidFill>
                          <a:effectLst/>
                          <a:latin typeface="Times New Roman" pitchFamily="18" charset="0"/>
                        </a:rPr>
                        <a:t>Sensing organs</a:t>
                      </a:r>
                      <a:endParaRPr kumimoji="0" lang="en-US" sz="2000" b="1" i="0" u="none" strike="noStrike" cap="none" normalizeH="0" baseline="0" dirty="0" smtClean="0">
                        <a:ln>
                          <a:noFill/>
                        </a:ln>
                        <a:solidFill>
                          <a:schemeClr val="tx1"/>
                        </a:solidFill>
                        <a:effectLst/>
                        <a:latin typeface="Times New Roman" pitchFamily="18" charset="0"/>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1" i="0" u="none" strike="noStrike" cap="none" normalizeH="0" baseline="0" dirty="0" smtClean="0">
                          <a:ln>
                            <a:noFill/>
                          </a:ln>
                          <a:solidFill>
                            <a:schemeClr val="tx1"/>
                          </a:solidFill>
                          <a:effectLst/>
                          <a:latin typeface="Times New Roman" pitchFamily="18" charset="0"/>
                        </a:rPr>
                        <a:t>Sensors</a:t>
                      </a:r>
                      <a:endParaRPr kumimoji="0" lang="en-US" sz="2000" b="1" i="0" u="none" strike="noStrike" cap="none" normalizeH="0" baseline="0" dirty="0" smtClean="0">
                        <a:ln>
                          <a:noFill/>
                        </a:ln>
                        <a:solidFill>
                          <a:schemeClr val="tx1"/>
                        </a:solidFill>
                        <a:effectLst/>
                        <a:latin typeface="Times New Roman" pitchFamily="18" charset="0"/>
                      </a:endParaRP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1" i="0" u="none" strike="noStrike" cap="none" normalizeH="0" baseline="0" dirty="0" err="1" smtClean="0">
                          <a:ln>
                            <a:noFill/>
                          </a:ln>
                          <a:solidFill>
                            <a:schemeClr val="tx1"/>
                          </a:solidFill>
                          <a:effectLst/>
                          <a:latin typeface="Times New Roman" pitchFamily="18" charset="0"/>
                        </a:rPr>
                        <a:t>Focus</a:t>
                      </a:r>
                      <a:endParaRPr kumimoji="0" lang="en-US" sz="2000" b="1" i="0" u="none" strike="noStrike" cap="none" normalizeH="0" baseline="0" dirty="0" smtClean="0">
                        <a:ln>
                          <a:noFill/>
                        </a:ln>
                        <a:solidFill>
                          <a:schemeClr val="tx1"/>
                        </a:solidFill>
                        <a:effectLst/>
                        <a:latin typeface="Times New Roman" pitchFamily="18" charset="0"/>
                      </a:endParaRP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1" i="0" u="none" strike="noStrike" cap="none" normalizeH="0" baseline="0" dirty="0" err="1" smtClean="0">
                          <a:ln>
                            <a:noFill/>
                          </a:ln>
                          <a:solidFill>
                            <a:schemeClr val="tx1"/>
                          </a:solidFill>
                          <a:effectLst/>
                          <a:latin typeface="Times New Roman" pitchFamily="18" charset="0"/>
                        </a:rPr>
                        <a:t>Broader</a:t>
                      </a:r>
                      <a:endParaRPr kumimoji="0" lang="en-US" sz="2000" b="1" i="0" u="none" strike="noStrike" cap="none" normalizeH="0" baseline="0" dirty="0" smtClean="0">
                        <a:ln>
                          <a:noFill/>
                        </a:ln>
                        <a:solidFill>
                          <a:schemeClr val="tx1"/>
                        </a:solidFill>
                        <a:effectLst/>
                        <a:latin typeface="Times New Roman" pitchFamily="18" charset="0"/>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1" i="0" u="none" strike="noStrike" cap="none" normalizeH="0" baseline="0" dirty="0" smtClean="0">
                          <a:ln>
                            <a:noFill/>
                          </a:ln>
                          <a:solidFill>
                            <a:schemeClr val="tx1"/>
                          </a:solidFill>
                          <a:effectLst/>
                          <a:latin typeface="Times New Roman" pitchFamily="18" charset="0"/>
                        </a:rPr>
                        <a:t>Narrow</a:t>
                      </a:r>
                      <a:endParaRPr kumimoji="0" lang="en-US" sz="2000" b="1" i="0" u="none" strike="noStrike" cap="none" normalizeH="0" baseline="0" dirty="0" smtClean="0">
                        <a:ln>
                          <a:noFill/>
                        </a:ln>
                        <a:solidFill>
                          <a:schemeClr val="tx1"/>
                        </a:solidFill>
                        <a:effectLst/>
                        <a:latin typeface="Times New Roman" pitchFamily="18" charset="0"/>
                      </a:endParaRP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7972865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5"/>
          <p:cNvSpPr>
            <a:spLocks noGrp="1" noChangeArrowheads="1"/>
          </p:cNvSpPr>
          <p:nvPr>
            <p:ph type="ctrTitle"/>
          </p:nvPr>
        </p:nvSpPr>
        <p:spPr>
          <a:xfrm>
            <a:off x="107504" y="188640"/>
            <a:ext cx="8893175" cy="609600"/>
          </a:xfrm>
          <a:noFill/>
        </p:spPr>
        <p:txBody>
          <a:bodyPr/>
          <a:lstStyle/>
          <a:p>
            <a:pPr algn="l"/>
            <a:r>
              <a:rPr lang="en-US" altLang="tr-TR" sz="2400" b="1" u="sng" dirty="0" smtClean="0">
                <a:solidFill>
                  <a:srgbClr val="984807"/>
                </a:solidFill>
                <a:latin typeface="Calibri" pitchFamily="34" charset="0"/>
                <a:ea typeface="+mn-ea"/>
                <a:cs typeface="Arial" pitchFamily="34" charset="0"/>
              </a:rPr>
              <a:t>Traditional vs AI Programs</a:t>
            </a:r>
            <a:endParaRPr lang="en-US" altLang="tr-TR" sz="2400" b="1" u="sng" dirty="0">
              <a:solidFill>
                <a:srgbClr val="984807"/>
              </a:solidFill>
              <a:latin typeface="Calibri" pitchFamily="34" charset="0"/>
              <a:ea typeface="+mn-ea"/>
              <a:cs typeface="Arial" pitchFamily="34" charset="0"/>
            </a:endParaRPr>
          </a:p>
        </p:txBody>
      </p:sp>
      <p:graphicFrame>
        <p:nvGraphicFramePr>
          <p:cNvPr id="12388" name="Group 100"/>
          <p:cNvGraphicFramePr>
            <a:graphicFrameLocks noGrp="1"/>
          </p:cNvGraphicFramePr>
          <p:nvPr>
            <p:extLst>
              <p:ext uri="{D42A27DB-BD31-4B8C-83A1-F6EECF244321}">
                <p14:modId xmlns:p14="http://schemas.microsoft.com/office/powerpoint/2010/main" val="2656314644"/>
              </p:ext>
            </p:extLst>
          </p:nvPr>
        </p:nvGraphicFramePr>
        <p:xfrm>
          <a:off x="290264" y="1052736"/>
          <a:ext cx="8458200" cy="4348179"/>
        </p:xfrm>
        <a:graphic>
          <a:graphicData uri="http://schemas.openxmlformats.org/drawingml/2006/table">
            <a:tbl>
              <a:tblPr/>
              <a:tblGrid>
                <a:gridCol w="3200400"/>
                <a:gridCol w="2590800"/>
                <a:gridCol w="2667000"/>
              </a:tblGrid>
              <a:tr h="4396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000" b="1" i="0" u="none" strike="noStrike" cap="none" normalizeH="0" baseline="0" dirty="0" smtClean="0">
                        <a:ln>
                          <a:noFill/>
                        </a:ln>
                        <a:solidFill>
                          <a:schemeClr val="tx1"/>
                        </a:solidFill>
                        <a:effectLst/>
                        <a:latin typeface="Times New Roman" pitchFamily="18" charset="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1" i="0" u="none" strike="noStrike" cap="none" normalizeH="0" baseline="0" dirty="0" smtClean="0">
                          <a:ln>
                            <a:noFill/>
                          </a:ln>
                          <a:solidFill>
                            <a:srgbClr val="FF0000"/>
                          </a:solidFill>
                          <a:effectLst/>
                          <a:latin typeface="Times New Roman" pitchFamily="18" charset="0"/>
                        </a:rPr>
                        <a:t>Traditional Program</a:t>
                      </a:r>
                      <a:endParaRPr kumimoji="0" lang="en-US" sz="2000" b="1" i="0" u="none" strike="noStrike" cap="none" normalizeH="0" baseline="0" dirty="0" smtClean="0">
                        <a:ln>
                          <a:noFill/>
                        </a:ln>
                        <a:solidFill>
                          <a:srgbClr val="FF0000"/>
                        </a:solidFill>
                        <a:effectLst/>
                        <a:latin typeface="Times New Roman" pitchFamily="18"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1" i="0" u="none" strike="noStrike" cap="none" normalizeH="0" baseline="0" dirty="0" smtClean="0">
                          <a:ln>
                            <a:noFill/>
                          </a:ln>
                          <a:solidFill>
                            <a:srgbClr val="FF0000"/>
                          </a:solidFill>
                          <a:effectLst/>
                          <a:latin typeface="Times New Roman" pitchFamily="18" charset="0"/>
                        </a:rPr>
                        <a:t>Artificial Intelligence</a:t>
                      </a:r>
                      <a:endParaRPr kumimoji="0" lang="en-US" sz="2000" b="1" i="0" u="none" strike="noStrike" cap="none" normalizeH="0" baseline="0" dirty="0" smtClean="0">
                        <a:ln>
                          <a:noFill/>
                        </a:ln>
                        <a:solidFill>
                          <a:srgbClr val="FF0000"/>
                        </a:solidFill>
                        <a:effectLst/>
                        <a:latin typeface="Times New Roman" pitchFamily="18" charset="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5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1" i="0" u="none" strike="noStrike" cap="none" normalizeH="0" baseline="0" dirty="0" smtClean="0">
                          <a:ln>
                            <a:noFill/>
                          </a:ln>
                          <a:solidFill>
                            <a:schemeClr val="tx1"/>
                          </a:solidFill>
                          <a:effectLst/>
                          <a:latin typeface="Times New Roman" pitchFamily="18" charset="0"/>
                        </a:rPr>
                        <a:t>Source of information</a:t>
                      </a:r>
                      <a:endParaRPr kumimoji="0" lang="en-US" sz="2000" b="1" i="0" u="none" strike="noStrike" cap="none" normalizeH="0" baseline="0" dirty="0" smtClean="0">
                        <a:ln>
                          <a:noFill/>
                        </a:ln>
                        <a:solidFill>
                          <a:schemeClr val="tx1"/>
                        </a:solidFill>
                        <a:effectLst/>
                        <a:latin typeface="Times New Roman" pitchFamily="18" charset="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1" i="0" u="none" strike="noStrike" cap="none" normalizeH="0" baseline="0" dirty="0" smtClean="0">
                          <a:ln>
                            <a:noFill/>
                          </a:ln>
                          <a:solidFill>
                            <a:schemeClr val="tx1"/>
                          </a:solidFill>
                          <a:effectLst/>
                          <a:latin typeface="Times New Roman" pitchFamily="18" charset="0"/>
                        </a:rPr>
                        <a:t>Data</a:t>
                      </a:r>
                      <a:endParaRPr kumimoji="0" lang="en-US" sz="2000" b="1" i="0" u="none" strike="noStrike" cap="none" normalizeH="0" baseline="0" dirty="0" smtClean="0">
                        <a:ln>
                          <a:noFill/>
                        </a:ln>
                        <a:solidFill>
                          <a:schemeClr val="tx1"/>
                        </a:solidFill>
                        <a:effectLst/>
                        <a:latin typeface="Times New Roman" pitchFamily="18"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1" i="0" u="none" strike="noStrike" cap="none" normalizeH="0" baseline="0" dirty="0" smtClean="0">
                          <a:ln>
                            <a:noFill/>
                          </a:ln>
                          <a:solidFill>
                            <a:schemeClr val="tx1"/>
                          </a:solidFill>
                          <a:effectLst/>
                          <a:latin typeface="Times New Roman" pitchFamily="18" charset="0"/>
                        </a:rPr>
                        <a:t>Knowledge</a:t>
                      </a:r>
                      <a:endParaRPr kumimoji="0" lang="en-US" sz="2000" b="1" i="0" u="none" strike="noStrike" cap="none" normalizeH="0" baseline="0" dirty="0" smtClean="0">
                        <a:ln>
                          <a:noFill/>
                        </a:ln>
                        <a:solidFill>
                          <a:schemeClr val="tx1"/>
                        </a:solidFill>
                        <a:effectLst/>
                        <a:latin typeface="Times New Roman" pitchFamily="18" charset="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5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1" i="0" u="none" strike="noStrike" cap="none" normalizeH="0" baseline="0" dirty="0" smtClean="0">
                          <a:ln>
                            <a:noFill/>
                          </a:ln>
                          <a:solidFill>
                            <a:schemeClr val="tx1"/>
                          </a:solidFill>
                          <a:effectLst/>
                          <a:latin typeface="Times New Roman" pitchFamily="18" charset="0"/>
                        </a:rPr>
                        <a:t>Knowledge handling</a:t>
                      </a:r>
                      <a:endParaRPr kumimoji="0" lang="en-US" sz="2000" b="1" i="0" u="none" strike="noStrike" cap="none" normalizeH="0" baseline="0" dirty="0" smtClean="0">
                        <a:ln>
                          <a:noFill/>
                        </a:ln>
                        <a:solidFill>
                          <a:schemeClr val="tx1"/>
                        </a:solidFill>
                        <a:effectLst/>
                        <a:latin typeface="Times New Roman" pitchFamily="18" charset="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1" i="0" u="none" strike="noStrike" cap="none" normalizeH="0" baseline="0" dirty="0" smtClean="0">
                          <a:ln>
                            <a:noFill/>
                          </a:ln>
                          <a:solidFill>
                            <a:schemeClr val="tx1"/>
                          </a:solidFill>
                          <a:effectLst/>
                          <a:latin typeface="Times New Roman" pitchFamily="18" charset="0"/>
                        </a:rPr>
                        <a:t>Algoritmic</a:t>
                      </a:r>
                      <a:endParaRPr kumimoji="0" lang="en-US" sz="2000" b="1" i="0" u="none" strike="noStrike" cap="none" normalizeH="0" baseline="0" dirty="0" smtClean="0">
                        <a:ln>
                          <a:noFill/>
                        </a:ln>
                        <a:solidFill>
                          <a:schemeClr val="tx1"/>
                        </a:solidFill>
                        <a:effectLst/>
                        <a:latin typeface="Times New Roman" pitchFamily="18"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1" i="0" u="none" strike="noStrike" cap="none" normalizeH="0" baseline="0" dirty="0" smtClean="0">
                          <a:ln>
                            <a:noFill/>
                          </a:ln>
                          <a:solidFill>
                            <a:schemeClr val="tx1"/>
                          </a:solidFill>
                          <a:effectLst/>
                          <a:latin typeface="Times New Roman" pitchFamily="18" charset="0"/>
                        </a:rPr>
                        <a:t>Heuristic</a:t>
                      </a:r>
                      <a:endParaRPr kumimoji="0" lang="en-US" sz="2000" b="1" i="0" u="none" strike="noStrike" cap="none" normalizeH="0" baseline="0" dirty="0" smtClean="0">
                        <a:ln>
                          <a:noFill/>
                        </a:ln>
                        <a:solidFill>
                          <a:schemeClr val="tx1"/>
                        </a:solidFill>
                        <a:effectLst/>
                        <a:latin typeface="Times New Roman" pitchFamily="18" charset="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59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1" i="0" u="none" strike="noStrike" cap="none" normalizeH="0" baseline="0" dirty="0" smtClean="0">
                          <a:ln>
                            <a:noFill/>
                          </a:ln>
                          <a:solidFill>
                            <a:schemeClr val="tx1"/>
                          </a:solidFill>
                          <a:effectLst/>
                          <a:latin typeface="Times New Roman" pitchFamily="18" charset="0"/>
                        </a:rPr>
                        <a:t>Knowledge processing</a:t>
                      </a:r>
                      <a:endParaRPr kumimoji="0" lang="en-US" sz="2000" b="1" i="0" u="none" strike="noStrike" cap="none" normalizeH="0" baseline="0" dirty="0" smtClean="0">
                        <a:ln>
                          <a:noFill/>
                        </a:ln>
                        <a:solidFill>
                          <a:schemeClr val="tx1"/>
                        </a:solidFill>
                        <a:effectLst/>
                        <a:latin typeface="Times New Roman" pitchFamily="18" charset="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1" i="0" u="none" strike="noStrike" cap="none" normalizeH="0" baseline="0" dirty="0" smtClean="0">
                          <a:ln>
                            <a:noFill/>
                          </a:ln>
                          <a:solidFill>
                            <a:schemeClr val="tx1"/>
                          </a:solidFill>
                          <a:effectLst/>
                          <a:latin typeface="Times New Roman" pitchFamily="18" charset="0"/>
                        </a:rPr>
                        <a:t>N</a:t>
                      </a:r>
                      <a:r>
                        <a:rPr kumimoji="0" lang="tr-TR" sz="2000" b="1" i="0" u="none" strike="noStrike" cap="none" normalizeH="0" baseline="0" smtClean="0">
                          <a:ln>
                            <a:noFill/>
                          </a:ln>
                          <a:solidFill>
                            <a:schemeClr val="tx1"/>
                          </a:solidFill>
                          <a:effectLst/>
                          <a:latin typeface="Times New Roman" pitchFamily="18" charset="0"/>
                        </a:rPr>
                        <a:t>umeric</a:t>
                      </a:r>
                      <a:endParaRPr kumimoji="0" lang="en-US" sz="2000" b="1" i="0" u="none" strike="noStrike" cap="none" normalizeH="0" baseline="0" dirty="0" smtClean="0">
                        <a:ln>
                          <a:noFill/>
                        </a:ln>
                        <a:solidFill>
                          <a:schemeClr val="tx1"/>
                        </a:solidFill>
                        <a:effectLst/>
                        <a:latin typeface="Times New Roman" pitchFamily="18"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1" i="0" u="none" strike="noStrike" cap="none" normalizeH="0" baseline="0" dirty="0" smtClean="0">
                          <a:ln>
                            <a:noFill/>
                          </a:ln>
                          <a:solidFill>
                            <a:schemeClr val="tx1"/>
                          </a:solidFill>
                          <a:effectLst/>
                          <a:latin typeface="Times New Roman" pitchFamily="18" charset="0"/>
                        </a:rPr>
                        <a:t>Symbolic</a:t>
                      </a:r>
                      <a:endParaRPr kumimoji="0" lang="en-US" sz="2000" b="1" i="0" u="none" strike="noStrike" cap="none" normalizeH="0" baseline="0" dirty="0" smtClean="0">
                        <a:ln>
                          <a:noFill/>
                        </a:ln>
                        <a:solidFill>
                          <a:schemeClr val="tx1"/>
                        </a:solidFill>
                        <a:effectLst/>
                        <a:latin typeface="Times New Roman" pitchFamily="18" charset="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01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1" i="0" u="none" strike="noStrike" cap="none" normalizeH="0" baseline="0" dirty="0" smtClean="0">
                          <a:ln>
                            <a:noFill/>
                          </a:ln>
                          <a:solidFill>
                            <a:schemeClr val="tx1"/>
                          </a:solidFill>
                          <a:effectLst/>
                          <a:latin typeface="Times New Roman" pitchFamily="18" charset="0"/>
                        </a:rPr>
                        <a:t>Working with insufficient information</a:t>
                      </a:r>
                      <a:endParaRPr kumimoji="0" lang="en-US" sz="2000" b="1" i="0" u="none" strike="noStrike" cap="none" normalizeH="0" baseline="0" dirty="0" smtClean="0">
                        <a:ln>
                          <a:noFill/>
                        </a:ln>
                        <a:solidFill>
                          <a:schemeClr val="tx1"/>
                        </a:solidFill>
                        <a:effectLst/>
                        <a:latin typeface="Times New Roman" pitchFamily="18" charset="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1" i="0" u="none" strike="noStrike" cap="none" normalizeH="0" baseline="0" dirty="0" smtClean="0">
                          <a:ln>
                            <a:noFill/>
                          </a:ln>
                          <a:solidFill>
                            <a:schemeClr val="tx1"/>
                          </a:solidFill>
                          <a:effectLst/>
                          <a:latin typeface="Times New Roman" pitchFamily="18" charset="0"/>
                        </a:rPr>
                        <a:t>No</a:t>
                      </a:r>
                      <a:endParaRPr kumimoji="0" lang="en-US" sz="2000" b="1" i="0" u="none" strike="noStrike" cap="none" normalizeH="0" baseline="0" dirty="0" smtClean="0">
                        <a:ln>
                          <a:noFill/>
                        </a:ln>
                        <a:solidFill>
                          <a:schemeClr val="tx1"/>
                        </a:solidFill>
                        <a:effectLst/>
                        <a:latin typeface="Times New Roman" pitchFamily="18"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1" i="0" u="none" strike="noStrike" cap="none" normalizeH="0" baseline="0" dirty="0" smtClean="0">
                          <a:ln>
                            <a:noFill/>
                          </a:ln>
                          <a:solidFill>
                            <a:schemeClr val="tx1"/>
                          </a:solidFill>
                          <a:effectLst/>
                          <a:latin typeface="Times New Roman" pitchFamily="18" charset="0"/>
                        </a:rPr>
                        <a:t>Yes</a:t>
                      </a:r>
                      <a:endParaRPr kumimoji="0" lang="en-US" sz="2000" b="1" i="0" u="none" strike="noStrike" cap="none" normalizeH="0" baseline="0" dirty="0" smtClean="0">
                        <a:ln>
                          <a:noFill/>
                        </a:ln>
                        <a:solidFill>
                          <a:schemeClr val="tx1"/>
                        </a:solidFill>
                        <a:effectLst/>
                        <a:latin typeface="Times New Roman" pitchFamily="18" charset="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01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1" i="0" u="none" strike="noStrike" cap="none" normalizeH="0" baseline="0" dirty="0" smtClean="0">
                          <a:ln>
                            <a:noFill/>
                          </a:ln>
                          <a:solidFill>
                            <a:schemeClr val="tx1"/>
                          </a:solidFill>
                          <a:effectLst/>
                          <a:latin typeface="Times New Roman" pitchFamily="18" charset="0"/>
                        </a:rPr>
                        <a:t>Processing uncertain knowledge</a:t>
                      </a:r>
                      <a:endParaRPr kumimoji="0" lang="en-US" sz="2000" b="1" i="0" u="none" strike="noStrike" cap="none" normalizeH="0" baseline="0" dirty="0" smtClean="0">
                        <a:ln>
                          <a:noFill/>
                        </a:ln>
                        <a:solidFill>
                          <a:schemeClr val="tx1"/>
                        </a:solidFill>
                        <a:effectLst/>
                        <a:latin typeface="Times New Roman" pitchFamily="18" charset="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1" i="0" u="none" strike="noStrike" cap="none" normalizeH="0" baseline="0" dirty="0" smtClean="0">
                          <a:ln>
                            <a:noFill/>
                          </a:ln>
                          <a:solidFill>
                            <a:schemeClr val="tx1"/>
                          </a:solidFill>
                          <a:effectLst/>
                          <a:latin typeface="Times New Roman" pitchFamily="18" charset="0"/>
                        </a:rPr>
                        <a:t>No</a:t>
                      </a:r>
                      <a:endParaRPr kumimoji="0" lang="en-US" sz="2000" b="1" i="0" u="none" strike="noStrike" cap="none" normalizeH="0" baseline="0" dirty="0" smtClean="0">
                        <a:ln>
                          <a:noFill/>
                        </a:ln>
                        <a:solidFill>
                          <a:schemeClr val="tx1"/>
                        </a:solidFill>
                        <a:effectLst/>
                        <a:latin typeface="Times New Roman" pitchFamily="18"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1" i="0" u="none" strike="noStrike" cap="none" normalizeH="0" baseline="0" dirty="0" smtClean="0">
                          <a:ln>
                            <a:noFill/>
                          </a:ln>
                          <a:solidFill>
                            <a:schemeClr val="tx1"/>
                          </a:solidFill>
                          <a:effectLst/>
                          <a:latin typeface="Times New Roman" pitchFamily="18" charset="0"/>
                        </a:rPr>
                        <a:t>Yes</a:t>
                      </a:r>
                      <a:endParaRPr kumimoji="0" lang="en-US" sz="2000" b="1" i="0" u="none" strike="noStrike" cap="none" normalizeH="0" baseline="0" dirty="0" smtClean="0">
                        <a:ln>
                          <a:noFill/>
                        </a:ln>
                        <a:solidFill>
                          <a:schemeClr val="tx1"/>
                        </a:solidFill>
                        <a:effectLst/>
                        <a:latin typeface="Times New Roman" pitchFamily="18" charset="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1" i="0" u="none" strike="noStrike" cap="none" normalizeH="0" baseline="0" dirty="0" smtClean="0">
                          <a:ln>
                            <a:noFill/>
                          </a:ln>
                          <a:solidFill>
                            <a:schemeClr val="tx1"/>
                          </a:solidFill>
                          <a:effectLst/>
                          <a:latin typeface="Times New Roman" pitchFamily="18" charset="0"/>
                        </a:rPr>
                        <a:t>Making errors</a:t>
                      </a:r>
                      <a:endParaRPr kumimoji="0" lang="en-US" sz="2000" b="1" i="0" u="none" strike="noStrike" cap="none" normalizeH="0" baseline="0" dirty="0" smtClean="0">
                        <a:ln>
                          <a:noFill/>
                        </a:ln>
                        <a:solidFill>
                          <a:schemeClr val="tx1"/>
                        </a:solidFill>
                        <a:effectLst/>
                        <a:latin typeface="Times New Roman" pitchFamily="18" charset="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1" i="0" u="none" strike="noStrike" cap="none" normalizeH="0" baseline="0" dirty="0" smtClean="0">
                          <a:ln>
                            <a:noFill/>
                          </a:ln>
                          <a:solidFill>
                            <a:schemeClr val="tx1"/>
                          </a:solidFill>
                          <a:effectLst/>
                          <a:latin typeface="Times New Roman" pitchFamily="18" charset="0"/>
                        </a:rPr>
                        <a:t>No</a:t>
                      </a:r>
                      <a:endParaRPr kumimoji="0" lang="en-US" sz="2000" b="1" i="0" u="none" strike="noStrike" cap="none" normalizeH="0" baseline="0" dirty="0" smtClean="0">
                        <a:ln>
                          <a:noFill/>
                        </a:ln>
                        <a:solidFill>
                          <a:schemeClr val="tx1"/>
                        </a:solidFill>
                        <a:effectLst/>
                        <a:latin typeface="Times New Roman" pitchFamily="18"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1" i="0" u="none" strike="noStrike" cap="none" normalizeH="0" baseline="0" dirty="0" smtClean="0">
                          <a:ln>
                            <a:noFill/>
                          </a:ln>
                          <a:solidFill>
                            <a:schemeClr val="tx1"/>
                          </a:solidFill>
                          <a:effectLst/>
                          <a:latin typeface="Times New Roman" pitchFamily="18" charset="0"/>
                        </a:rPr>
                        <a:t>Yes</a:t>
                      </a:r>
                      <a:endParaRPr kumimoji="0" lang="en-US" sz="2000" b="1" i="0" u="none" strike="noStrike" cap="none" normalizeH="0" baseline="0" dirty="0" smtClean="0">
                        <a:ln>
                          <a:noFill/>
                        </a:ln>
                        <a:solidFill>
                          <a:schemeClr val="tx1"/>
                        </a:solidFill>
                        <a:effectLst/>
                        <a:latin typeface="Times New Roman" pitchFamily="18" charset="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1" i="0" u="none" strike="noStrike" cap="none" normalizeH="0" baseline="0" dirty="0" smtClean="0">
                          <a:ln>
                            <a:noFill/>
                          </a:ln>
                          <a:solidFill>
                            <a:schemeClr val="tx1"/>
                          </a:solidFill>
                          <a:effectLst/>
                          <a:latin typeface="Times New Roman" pitchFamily="18" charset="0"/>
                        </a:rPr>
                        <a:t>Adaptive bevaivour</a:t>
                      </a:r>
                      <a:endParaRPr kumimoji="0" lang="en-US" sz="2000" b="1" i="0" u="none" strike="noStrike" cap="none" normalizeH="0" baseline="0" dirty="0" smtClean="0">
                        <a:ln>
                          <a:noFill/>
                        </a:ln>
                        <a:solidFill>
                          <a:schemeClr val="tx1"/>
                        </a:solidFill>
                        <a:effectLst/>
                        <a:latin typeface="Times New Roman" pitchFamily="18" charset="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1" i="0" u="none" strike="noStrike" cap="none" normalizeH="0" baseline="0" dirty="0" smtClean="0">
                          <a:ln>
                            <a:noFill/>
                          </a:ln>
                          <a:solidFill>
                            <a:schemeClr val="tx1"/>
                          </a:solidFill>
                          <a:effectLst/>
                          <a:latin typeface="Times New Roman" pitchFamily="18" charset="0"/>
                        </a:rPr>
                        <a:t>No (static)</a:t>
                      </a:r>
                      <a:endParaRPr kumimoji="0" lang="en-US" sz="2000" b="1" i="0" u="none" strike="noStrike" cap="none" normalizeH="0" baseline="0" dirty="0" smtClean="0">
                        <a:ln>
                          <a:noFill/>
                        </a:ln>
                        <a:solidFill>
                          <a:schemeClr val="tx1"/>
                        </a:solidFill>
                        <a:effectLst/>
                        <a:latin typeface="Times New Roman" pitchFamily="18"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1" i="0" u="none" strike="noStrike" cap="none" normalizeH="0" baseline="0" dirty="0" smtClean="0">
                          <a:ln>
                            <a:noFill/>
                          </a:ln>
                          <a:solidFill>
                            <a:schemeClr val="tx1"/>
                          </a:solidFill>
                          <a:effectLst/>
                          <a:latin typeface="Times New Roman" pitchFamily="18" charset="0"/>
                        </a:rPr>
                        <a:t>Yes (dynamic)</a:t>
                      </a:r>
                      <a:endParaRPr kumimoji="0" lang="en-US" sz="2000" b="1" i="0" u="none" strike="noStrike" cap="none" normalizeH="0" baseline="0" dirty="0" smtClean="0">
                        <a:ln>
                          <a:noFill/>
                        </a:ln>
                        <a:solidFill>
                          <a:schemeClr val="tx1"/>
                        </a:solidFill>
                        <a:effectLst/>
                        <a:latin typeface="Times New Roman" pitchFamily="18" charset="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5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1" i="0" u="none" strike="noStrike" cap="none" normalizeH="0" baseline="0" dirty="0" smtClean="0">
                          <a:ln>
                            <a:noFill/>
                          </a:ln>
                          <a:solidFill>
                            <a:schemeClr val="tx1"/>
                          </a:solidFill>
                          <a:effectLst/>
                          <a:latin typeface="Times New Roman" pitchFamily="18" charset="0"/>
                        </a:rPr>
                        <a:t>Level of intelligency</a:t>
                      </a:r>
                      <a:endParaRPr kumimoji="0" lang="en-US" sz="2000" b="1" i="0" u="none" strike="noStrike" cap="none" normalizeH="0" baseline="0" dirty="0" smtClean="0">
                        <a:ln>
                          <a:noFill/>
                        </a:ln>
                        <a:solidFill>
                          <a:schemeClr val="tx1"/>
                        </a:solidFill>
                        <a:effectLst/>
                        <a:latin typeface="Times New Roman" pitchFamily="18" charset="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1" i="0" u="none" strike="noStrike" cap="none" normalizeH="0" baseline="0" dirty="0" smtClean="0">
                          <a:ln>
                            <a:noFill/>
                          </a:ln>
                          <a:solidFill>
                            <a:schemeClr val="tx1"/>
                          </a:solidFill>
                          <a:effectLst/>
                          <a:latin typeface="Times New Roman" pitchFamily="18" charset="0"/>
                        </a:rPr>
                        <a:t>No</a:t>
                      </a:r>
                      <a:endParaRPr kumimoji="0" lang="en-US" sz="2000" b="1" i="0" u="none" strike="noStrike" cap="none" normalizeH="0" baseline="0" dirty="0" smtClean="0">
                        <a:ln>
                          <a:noFill/>
                        </a:ln>
                        <a:solidFill>
                          <a:schemeClr val="tx1"/>
                        </a:solidFill>
                        <a:effectLst/>
                        <a:latin typeface="Times New Roman" pitchFamily="18"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1" i="0" u="none" strike="noStrike" cap="none" normalizeH="0" baseline="0" dirty="0" smtClean="0">
                          <a:ln>
                            <a:noFill/>
                          </a:ln>
                          <a:solidFill>
                            <a:schemeClr val="tx1"/>
                          </a:solidFill>
                          <a:effectLst/>
                          <a:latin typeface="Times New Roman" pitchFamily="18" charset="0"/>
                        </a:rPr>
                        <a:t>Up to the developers</a:t>
                      </a:r>
                      <a:endParaRPr kumimoji="0" lang="en-US" sz="2000" b="1" i="0" u="none" strike="noStrike" cap="none" normalizeH="0" baseline="0" dirty="0" smtClean="0">
                        <a:ln>
                          <a:noFill/>
                        </a:ln>
                        <a:solidFill>
                          <a:schemeClr val="tx1"/>
                        </a:solidFill>
                        <a:effectLst/>
                        <a:latin typeface="Times New Roman" pitchFamily="18" charset="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7434401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7D5C6070-3EC6-49F9-89ED-8DEE54559A8B}" type="slidenum">
              <a:rPr lang="en-GB" altLang="tr-TR" sz="1200">
                <a:solidFill>
                  <a:srgbClr val="898989"/>
                </a:solidFill>
              </a:rPr>
              <a:pPr>
                <a:spcBef>
                  <a:spcPct val="0"/>
                </a:spcBef>
                <a:buFontTx/>
                <a:buNone/>
              </a:pPr>
              <a:t>14</a:t>
            </a:fld>
            <a:endParaRPr lang="en-GB" altLang="tr-TR" sz="1200">
              <a:solidFill>
                <a:srgbClr val="898989"/>
              </a:solidFill>
            </a:endParaRPr>
          </a:p>
        </p:txBody>
      </p:sp>
      <p:sp>
        <p:nvSpPr>
          <p:cNvPr id="52227" name="Rectangle 2"/>
          <p:cNvSpPr>
            <a:spLocks noGrp="1" noChangeArrowheads="1"/>
          </p:cNvSpPr>
          <p:nvPr>
            <p:ph type="title"/>
          </p:nvPr>
        </p:nvSpPr>
        <p:spPr>
          <a:xfrm>
            <a:off x="251520" y="188640"/>
            <a:ext cx="9144000" cy="503783"/>
          </a:xfrm>
        </p:spPr>
        <p:txBody>
          <a:bodyPr/>
          <a:lstStyle/>
          <a:p>
            <a:pPr algn="l"/>
            <a:r>
              <a:rPr lang="en-GB" altLang="tr-TR" sz="2400" b="1" u="sng" dirty="0">
                <a:solidFill>
                  <a:srgbClr val="984807"/>
                </a:solidFill>
                <a:latin typeface="Calibri" pitchFamily="34" charset="0"/>
                <a:ea typeface="+mn-ea"/>
                <a:cs typeface="Arial" pitchFamily="34" charset="0"/>
              </a:rPr>
              <a:t>The State of the Art</a:t>
            </a:r>
          </a:p>
        </p:txBody>
      </p:sp>
      <p:sp>
        <p:nvSpPr>
          <p:cNvPr id="52228" name="Rectangle 3"/>
          <p:cNvSpPr>
            <a:spLocks noGrp="1" noChangeArrowheads="1"/>
          </p:cNvSpPr>
          <p:nvPr>
            <p:ph type="body" idx="1"/>
          </p:nvPr>
        </p:nvSpPr>
        <p:spPr>
          <a:xfrm>
            <a:off x="251520" y="836712"/>
            <a:ext cx="8892480" cy="4525962"/>
          </a:xfrm>
        </p:spPr>
        <p:txBody>
          <a:bodyPr/>
          <a:lstStyle/>
          <a:p>
            <a:pPr>
              <a:spcBef>
                <a:spcPct val="0"/>
              </a:spcBef>
              <a:buClr>
                <a:schemeClr val="tx1"/>
              </a:buClr>
              <a:buSzPct val="120000"/>
            </a:pPr>
            <a:r>
              <a:rPr lang="en-US" altLang="tr-TR" sz="2200" b="1" dirty="0" smtClean="0">
                <a:ea typeface="ＭＳ Ｐゴシック" panose="020B0600070205080204" pitchFamily="34" charset="-128"/>
              </a:rPr>
              <a:t>Computers are able to perform self-operation stock market</a:t>
            </a:r>
          </a:p>
          <a:p>
            <a:pPr>
              <a:spcBef>
                <a:spcPct val="0"/>
              </a:spcBef>
              <a:buClr>
                <a:schemeClr val="tx1"/>
              </a:buClr>
              <a:buSzPct val="120000"/>
            </a:pPr>
            <a:r>
              <a:rPr lang="en-US" altLang="tr-TR" sz="2200" b="1" dirty="0" smtClean="0">
                <a:ea typeface="ＭＳ Ｐゴシック" panose="020B0600070205080204" pitchFamily="34" charset="-128"/>
              </a:rPr>
              <a:t>Unmanned factories are possible (machine to machine interaction- </a:t>
            </a:r>
            <a:r>
              <a:rPr lang="en-US" altLang="tr-TR" sz="2200" b="1" dirty="0" err="1" smtClean="0">
                <a:ea typeface="ＭＳ Ｐゴシック" panose="020B0600070205080204" pitchFamily="34" charset="-128"/>
              </a:rPr>
              <a:t>IoT</a:t>
            </a:r>
            <a:r>
              <a:rPr lang="en-US" altLang="tr-TR" sz="2200" b="1" dirty="0" smtClean="0">
                <a:ea typeface="ＭＳ Ｐゴシック" panose="020B0600070205080204" pitchFamily="34" charset="-128"/>
              </a:rPr>
              <a:t>)</a:t>
            </a:r>
          </a:p>
          <a:p>
            <a:pPr>
              <a:spcBef>
                <a:spcPct val="0"/>
              </a:spcBef>
              <a:buClr>
                <a:schemeClr val="tx1"/>
              </a:buClr>
              <a:buSzPct val="120000"/>
            </a:pPr>
            <a:r>
              <a:rPr lang="en-US" altLang="tr-TR" sz="2200" b="1" dirty="0" smtClean="0">
                <a:ea typeface="ＭＳ Ｐゴシック" panose="020B0600070205080204" pitchFamily="34" charset="-128"/>
              </a:rPr>
              <a:t>Autonom decision making by the systems are spread out in Business</a:t>
            </a:r>
          </a:p>
          <a:p>
            <a:pPr>
              <a:spcBef>
                <a:spcPct val="0"/>
              </a:spcBef>
              <a:buClr>
                <a:schemeClr val="tx1"/>
              </a:buClr>
              <a:buSzPct val="120000"/>
            </a:pPr>
            <a:r>
              <a:rPr lang="en-US" altLang="tr-TR" sz="2200" b="1" dirty="0" smtClean="0">
                <a:ea typeface="ＭＳ Ｐゴシック" panose="020B0600070205080204" pitchFamily="34" charset="-128"/>
              </a:rPr>
              <a:t>Business intelligence systems performs intelligent more sophisticated behavior</a:t>
            </a:r>
          </a:p>
          <a:p>
            <a:pPr>
              <a:spcBef>
                <a:spcPct val="0"/>
              </a:spcBef>
              <a:buClr>
                <a:schemeClr val="tx1"/>
              </a:buClr>
              <a:buSzPct val="120000"/>
            </a:pPr>
            <a:r>
              <a:rPr lang="en-US" altLang="tr-TR" sz="2200" b="1" dirty="0" smtClean="0">
                <a:ea typeface="ＭＳ Ｐゴシック" panose="020B0600070205080204" pitchFamily="34" charset="-128"/>
              </a:rPr>
              <a:t>Computer beats human in a chess game.</a:t>
            </a:r>
          </a:p>
          <a:p>
            <a:pPr>
              <a:lnSpc>
                <a:spcPct val="150000"/>
              </a:lnSpc>
              <a:spcBef>
                <a:spcPct val="0"/>
              </a:spcBef>
              <a:buClr>
                <a:schemeClr val="tx1"/>
              </a:buClr>
              <a:buSzPct val="120000"/>
            </a:pPr>
            <a:r>
              <a:rPr lang="en-US" altLang="tr-TR" sz="2200" b="1" dirty="0" smtClean="0">
                <a:ea typeface="ＭＳ Ｐゴシック" panose="020B0600070205080204" pitchFamily="34" charset="-128"/>
              </a:rPr>
              <a:t>Computer-human conversation using speech recognition.</a:t>
            </a:r>
          </a:p>
          <a:p>
            <a:pPr>
              <a:lnSpc>
                <a:spcPct val="150000"/>
              </a:lnSpc>
              <a:spcBef>
                <a:spcPct val="0"/>
              </a:spcBef>
              <a:buClr>
                <a:schemeClr val="tx1"/>
              </a:buClr>
              <a:buSzPct val="120000"/>
            </a:pPr>
            <a:r>
              <a:rPr lang="en-US" altLang="tr-TR" sz="2200" b="1" dirty="0" smtClean="0">
                <a:ea typeface="ＭＳ Ｐゴシック" panose="020B0600070205080204" pitchFamily="34" charset="-128"/>
              </a:rPr>
              <a:t>Expert system controls a spacecraft.</a:t>
            </a:r>
          </a:p>
          <a:p>
            <a:pPr>
              <a:lnSpc>
                <a:spcPct val="150000"/>
              </a:lnSpc>
              <a:spcBef>
                <a:spcPct val="0"/>
              </a:spcBef>
              <a:buClr>
                <a:schemeClr val="tx1"/>
              </a:buClr>
              <a:buSzPct val="120000"/>
            </a:pPr>
            <a:r>
              <a:rPr lang="en-US" altLang="tr-TR" sz="2200" b="1" dirty="0" smtClean="0">
                <a:ea typeface="ＭＳ Ｐゴシック" panose="020B0600070205080204" pitchFamily="34" charset="-128"/>
              </a:rPr>
              <a:t>Robot can walk on stairs and hold a cup of water.</a:t>
            </a:r>
          </a:p>
          <a:p>
            <a:pPr>
              <a:lnSpc>
                <a:spcPct val="150000"/>
              </a:lnSpc>
              <a:spcBef>
                <a:spcPct val="0"/>
              </a:spcBef>
              <a:buClr>
                <a:schemeClr val="tx1"/>
              </a:buClr>
              <a:buSzPct val="120000"/>
            </a:pPr>
            <a:r>
              <a:rPr lang="en-US" altLang="tr-TR" sz="2200" b="1" dirty="0" smtClean="0">
                <a:ea typeface="ＭＳ Ｐゴシック" panose="020B0600070205080204" pitchFamily="34" charset="-128"/>
              </a:rPr>
              <a:t>Language translation for webpages.</a:t>
            </a:r>
          </a:p>
          <a:p>
            <a:pPr>
              <a:lnSpc>
                <a:spcPct val="150000"/>
              </a:lnSpc>
              <a:spcBef>
                <a:spcPct val="0"/>
              </a:spcBef>
              <a:buClr>
                <a:schemeClr val="tx1"/>
              </a:buClr>
              <a:buSzPct val="120000"/>
            </a:pPr>
            <a:r>
              <a:rPr lang="en-US" altLang="tr-TR" sz="2200" b="1" dirty="0" smtClean="0">
                <a:ea typeface="ＭＳ Ｐゴシック" panose="020B0600070205080204" pitchFamily="34" charset="-128"/>
              </a:rPr>
              <a:t>Home appliances use fuzzy logic.</a:t>
            </a:r>
          </a:p>
          <a:p>
            <a:pPr>
              <a:lnSpc>
                <a:spcPct val="150000"/>
              </a:lnSpc>
              <a:spcBef>
                <a:spcPct val="0"/>
              </a:spcBef>
              <a:buClr>
                <a:schemeClr val="tx1"/>
              </a:buClr>
              <a:buSzPct val="120000"/>
            </a:pPr>
            <a:r>
              <a:rPr lang="en-US" altLang="tr-TR" sz="2200" b="1" dirty="0" smtClean="0">
                <a:ea typeface="ＭＳ Ｐゴシック" panose="020B0600070205080204" pitchFamily="34" charset="-128"/>
              </a:rPr>
              <a:t>......</a:t>
            </a:r>
          </a:p>
          <a:p>
            <a:pPr>
              <a:lnSpc>
                <a:spcPct val="90000"/>
              </a:lnSpc>
              <a:spcBef>
                <a:spcPct val="0"/>
              </a:spcBef>
              <a:buClr>
                <a:schemeClr val="tx1"/>
              </a:buClr>
              <a:buSzPct val="120000"/>
              <a:buFontTx/>
              <a:buNone/>
            </a:pPr>
            <a:endParaRPr lang="en-US" altLang="tr-TR" sz="2200" b="1" dirty="0" smtClean="0">
              <a:ea typeface="ＭＳ Ｐゴシック" panose="020B0600070205080204" pitchFamily="34" charset="-128"/>
            </a:endParaRPr>
          </a:p>
        </p:txBody>
      </p:sp>
    </p:spTree>
    <p:extLst>
      <p:ext uri="{BB962C8B-B14F-4D97-AF65-F5344CB8AC3E}">
        <p14:creationId xmlns:p14="http://schemas.microsoft.com/office/powerpoint/2010/main" val="15814237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tr-TR" altLang="tr-TR" sz="1800">
              <a:latin typeface="Arial" panose="020B0604020202020204" pitchFamily="34" charset="0"/>
            </a:endParaRPr>
          </a:p>
        </p:txBody>
      </p:sp>
      <p:sp>
        <p:nvSpPr>
          <p:cNvPr id="16387"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tr-TR" altLang="tr-TR" sz="1800">
              <a:latin typeface="Arial" panose="020B0604020202020204" pitchFamily="34" charset="0"/>
            </a:endParaRPr>
          </a:p>
        </p:txBody>
      </p:sp>
      <p:sp>
        <p:nvSpPr>
          <p:cNvPr id="16389" name="Rectangle 5"/>
          <p:cNvSpPr>
            <a:spLocks noGrp="1" noChangeArrowheads="1"/>
          </p:cNvSpPr>
          <p:nvPr>
            <p:ph type="body" idx="1"/>
          </p:nvPr>
        </p:nvSpPr>
        <p:spPr>
          <a:xfrm>
            <a:off x="323850" y="1431925"/>
            <a:ext cx="8763000" cy="4876800"/>
          </a:xfrm>
          <a:noFill/>
        </p:spPr>
        <p:txBody>
          <a:bodyPr/>
          <a:lstStyle/>
          <a:p>
            <a:pPr marL="388938" indent="-388938">
              <a:lnSpc>
                <a:spcPct val="90000"/>
              </a:lnSpc>
              <a:buFont typeface="Arial" panose="020B0604020202020204" pitchFamily="34" charset="0"/>
              <a:buNone/>
            </a:pPr>
            <a:r>
              <a:rPr lang="en-US" altLang="tr-TR" sz="2400" b="1" dirty="0" smtClean="0">
                <a:ea typeface="ＭＳ Ｐゴシック" panose="020B0600070205080204" pitchFamily="34" charset="-128"/>
              </a:rPr>
              <a:t>Traditional software development life cycle involves</a:t>
            </a:r>
            <a:r>
              <a:rPr lang="tr-TR" altLang="tr-TR" sz="2400" b="1" dirty="0" smtClean="0">
                <a:ea typeface="ＭＳ Ｐゴシック" panose="020B0600070205080204" pitchFamily="34" charset="-128"/>
              </a:rPr>
              <a:t> (</a:t>
            </a:r>
            <a:r>
              <a:rPr lang="tr-TR" altLang="tr-TR" sz="2400" b="1" dirty="0" err="1" smtClean="0">
                <a:ea typeface="ＭＳ Ｐゴシック" panose="020B0600070205080204" pitchFamily="34" charset="-128"/>
              </a:rPr>
              <a:t>generic</a:t>
            </a:r>
            <a:r>
              <a:rPr lang="tr-TR" altLang="tr-TR" sz="2400" b="1" dirty="0" smtClean="0">
                <a:ea typeface="ＭＳ Ｐゴシック" panose="020B0600070205080204" pitchFamily="34" charset="-128"/>
              </a:rPr>
              <a:t>)</a:t>
            </a:r>
            <a:endParaRPr lang="en-US" altLang="tr-TR" sz="2400" b="1" dirty="0" smtClean="0">
              <a:ea typeface="ＭＳ Ｐゴシック" panose="020B0600070205080204" pitchFamily="34" charset="-128"/>
            </a:endParaRPr>
          </a:p>
          <a:p>
            <a:pPr marL="388938" indent="-388938" algn="just">
              <a:lnSpc>
                <a:spcPct val="90000"/>
              </a:lnSpc>
              <a:buFont typeface="Monotype Sorts"/>
              <a:buNone/>
            </a:pPr>
            <a:r>
              <a:rPr lang="en-US" altLang="tr-TR" sz="2400" b="1" dirty="0" smtClean="0">
                <a:latin typeface="Symbol" panose="05050102010706020507" pitchFamily="18" charset="2"/>
                <a:ea typeface="ＭＳ Ｐゴシック" panose="020B0600070205080204" pitchFamily="34" charset="-128"/>
              </a:rPr>
              <a:t>  ®</a:t>
            </a:r>
            <a:r>
              <a:rPr lang="en-US" altLang="tr-TR" sz="2400" b="1" dirty="0" smtClean="0">
                <a:ea typeface="ＭＳ Ｐゴシック" panose="020B0600070205080204" pitchFamily="34" charset="-128"/>
              </a:rPr>
              <a:t>   Analysis</a:t>
            </a:r>
          </a:p>
          <a:p>
            <a:pPr marL="388938" indent="-388938" algn="just">
              <a:lnSpc>
                <a:spcPct val="90000"/>
              </a:lnSpc>
              <a:buFont typeface="Monotype Sorts"/>
              <a:buNone/>
            </a:pPr>
            <a:r>
              <a:rPr lang="en-US" altLang="tr-TR" sz="2400" b="1" dirty="0" smtClean="0">
                <a:latin typeface="Symbol" panose="05050102010706020507" pitchFamily="18" charset="2"/>
                <a:ea typeface="ＭＳ Ｐゴシック" panose="020B0600070205080204" pitchFamily="34" charset="-128"/>
              </a:rPr>
              <a:t>      ®</a:t>
            </a:r>
            <a:r>
              <a:rPr lang="en-US" altLang="tr-TR" sz="2400" b="1" dirty="0" smtClean="0">
                <a:ea typeface="ＭＳ Ｐゴシック" panose="020B0600070205080204" pitchFamily="34" charset="-128"/>
              </a:rPr>
              <a:t>   Requirements definition</a:t>
            </a:r>
          </a:p>
          <a:p>
            <a:pPr marL="388938" indent="-388938" algn="just">
              <a:lnSpc>
                <a:spcPct val="90000"/>
              </a:lnSpc>
              <a:buFont typeface="Monotype Sorts"/>
              <a:buNone/>
            </a:pPr>
            <a:r>
              <a:rPr lang="en-US" altLang="tr-TR" sz="2400" b="1" dirty="0" smtClean="0">
                <a:ea typeface="ＭＳ Ｐゴシック" panose="020B0600070205080204" pitchFamily="34" charset="-128"/>
              </a:rPr>
              <a:t>            </a:t>
            </a:r>
            <a:r>
              <a:rPr lang="en-US" altLang="tr-TR" sz="2400" b="1" dirty="0" smtClean="0">
                <a:latin typeface="Symbol" panose="05050102010706020507" pitchFamily="18" charset="2"/>
                <a:ea typeface="ＭＳ Ｐゴシック" panose="020B0600070205080204" pitchFamily="34" charset="-128"/>
              </a:rPr>
              <a:t>®</a:t>
            </a:r>
            <a:r>
              <a:rPr lang="en-US" altLang="tr-TR" sz="2400" b="1" dirty="0" smtClean="0">
                <a:ea typeface="ＭＳ Ｐゴシック" panose="020B0600070205080204" pitchFamily="34" charset="-128"/>
              </a:rPr>
              <a:t>   Design</a:t>
            </a:r>
          </a:p>
          <a:p>
            <a:pPr marL="388938" indent="-388938" algn="just">
              <a:lnSpc>
                <a:spcPct val="90000"/>
              </a:lnSpc>
              <a:buFont typeface="Monotype Sorts"/>
              <a:buNone/>
            </a:pPr>
            <a:r>
              <a:rPr lang="en-US" altLang="tr-TR" sz="2400" b="1" dirty="0" smtClean="0">
                <a:ea typeface="ＭＳ Ｐゴシック" panose="020B0600070205080204" pitchFamily="34" charset="-128"/>
              </a:rPr>
              <a:t>                </a:t>
            </a:r>
            <a:r>
              <a:rPr lang="en-US" altLang="tr-TR" sz="2400" b="1" dirty="0" smtClean="0">
                <a:latin typeface="Symbol" panose="05050102010706020507" pitchFamily="18" charset="2"/>
                <a:ea typeface="ＭＳ Ｐゴシック" panose="020B0600070205080204" pitchFamily="34" charset="-128"/>
              </a:rPr>
              <a:t>®</a:t>
            </a:r>
            <a:r>
              <a:rPr lang="en-US" altLang="tr-TR" sz="2400" b="1" dirty="0" smtClean="0">
                <a:ea typeface="ＭＳ Ｐゴシック" panose="020B0600070205080204" pitchFamily="34" charset="-128"/>
              </a:rPr>
              <a:t>   Implementation</a:t>
            </a:r>
          </a:p>
          <a:p>
            <a:pPr marL="388938" indent="-388938" algn="just">
              <a:lnSpc>
                <a:spcPct val="90000"/>
              </a:lnSpc>
              <a:buFont typeface="Monotype Sorts"/>
              <a:buNone/>
            </a:pPr>
            <a:r>
              <a:rPr lang="en-US" altLang="tr-TR" sz="2400" b="1" dirty="0" smtClean="0">
                <a:ea typeface="ＭＳ Ｐゴシック" panose="020B0600070205080204" pitchFamily="34" charset="-128"/>
              </a:rPr>
              <a:t>                     </a:t>
            </a:r>
            <a:r>
              <a:rPr lang="en-US" altLang="tr-TR" sz="2400" b="1" dirty="0" smtClean="0">
                <a:latin typeface="Symbol" panose="05050102010706020507" pitchFamily="18" charset="2"/>
                <a:ea typeface="ＭＳ Ｐゴシック" panose="020B0600070205080204" pitchFamily="34" charset="-128"/>
              </a:rPr>
              <a:t>®</a:t>
            </a:r>
            <a:r>
              <a:rPr lang="en-US" altLang="tr-TR" sz="2400" b="1" dirty="0" smtClean="0">
                <a:ea typeface="ＭＳ Ｐゴシック" panose="020B0600070205080204" pitchFamily="34" charset="-128"/>
              </a:rPr>
              <a:t>   Testing</a:t>
            </a:r>
          </a:p>
          <a:p>
            <a:pPr marL="388938" indent="-388938" algn="just">
              <a:lnSpc>
                <a:spcPct val="90000"/>
              </a:lnSpc>
              <a:buFont typeface="Monotype Sorts"/>
              <a:buNone/>
            </a:pPr>
            <a:r>
              <a:rPr lang="en-US" altLang="tr-TR" sz="2400" b="1" dirty="0" smtClean="0">
                <a:ea typeface="ＭＳ Ｐゴシック" panose="020B0600070205080204" pitchFamily="34" charset="-128"/>
              </a:rPr>
              <a:t>       	             </a:t>
            </a:r>
            <a:r>
              <a:rPr lang="en-US" altLang="tr-TR" sz="2400" b="1" dirty="0" smtClean="0">
                <a:latin typeface="Symbol" panose="05050102010706020507" pitchFamily="18" charset="2"/>
                <a:ea typeface="ＭＳ Ｐゴシック" panose="020B0600070205080204" pitchFamily="34" charset="-128"/>
              </a:rPr>
              <a:t>®</a:t>
            </a:r>
            <a:r>
              <a:rPr lang="en-US" altLang="tr-TR" sz="2400" b="1" dirty="0" smtClean="0">
                <a:ea typeface="ＭＳ Ｐゴシック" panose="020B0600070205080204" pitchFamily="34" charset="-128"/>
              </a:rPr>
              <a:t>    Maintenance &amp; review</a:t>
            </a:r>
          </a:p>
          <a:p>
            <a:pPr marL="388938" indent="-388938">
              <a:lnSpc>
                <a:spcPct val="90000"/>
              </a:lnSpc>
              <a:buFont typeface="Symbol" panose="05050102010706020507" pitchFamily="18" charset="2"/>
              <a:buChar char="·"/>
            </a:pPr>
            <a:endParaRPr lang="en-US" altLang="tr-TR" sz="2400" b="1" dirty="0" smtClean="0">
              <a:ea typeface="ＭＳ Ｐゴシック" panose="020B0600070205080204" pitchFamily="34" charset="-128"/>
            </a:endParaRPr>
          </a:p>
        </p:txBody>
      </p:sp>
      <p:sp>
        <p:nvSpPr>
          <p:cNvPr id="7" name="Rectangle 4"/>
          <p:cNvSpPr>
            <a:spLocks noGrp="1" noChangeArrowheads="1"/>
          </p:cNvSpPr>
          <p:nvPr>
            <p:ph type="title"/>
          </p:nvPr>
        </p:nvSpPr>
        <p:spPr>
          <a:xfrm>
            <a:off x="-14246" y="72008"/>
            <a:ext cx="9122750" cy="692696"/>
          </a:xfrm>
          <a:noFill/>
        </p:spPr>
        <p:txBody>
          <a:bodyPr/>
          <a:lstStyle/>
          <a:p>
            <a:pPr>
              <a:lnSpc>
                <a:spcPct val="70000"/>
              </a:lnSpc>
            </a:pPr>
            <a:r>
              <a:rPr lang="en-US" altLang="tr-TR" sz="2400" b="1" u="sng" dirty="0" smtClean="0">
                <a:solidFill>
                  <a:srgbClr val="984807"/>
                </a:solidFill>
                <a:latin typeface="Calibri" pitchFamily="34" charset="0"/>
                <a:ea typeface="+mn-ea"/>
                <a:cs typeface="Arial" pitchFamily="34" charset="0"/>
              </a:rPr>
              <a:t>Software Development Life Cycle: Conventional vs  Intelligent Systems</a:t>
            </a:r>
            <a:endParaRPr lang="en-US" altLang="tr-TR" sz="2400" b="1" u="sng" dirty="0">
              <a:solidFill>
                <a:srgbClr val="984807"/>
              </a:solidFill>
              <a:latin typeface="Calibri" pitchFamily="34" charset="0"/>
              <a:ea typeface="+mn-ea"/>
              <a:cs typeface="Arial" pitchFamily="34" charset="0"/>
            </a:endParaRPr>
          </a:p>
        </p:txBody>
      </p:sp>
    </p:spTree>
    <p:extLst>
      <p:ext uri="{BB962C8B-B14F-4D97-AF65-F5344CB8AC3E}">
        <p14:creationId xmlns:p14="http://schemas.microsoft.com/office/powerpoint/2010/main" val="2016335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tr-TR" altLang="tr-TR" sz="1800">
              <a:latin typeface="Arial" panose="020B0604020202020204" pitchFamily="34" charset="0"/>
            </a:endParaRPr>
          </a:p>
        </p:txBody>
      </p:sp>
      <p:sp>
        <p:nvSpPr>
          <p:cNvPr id="18435"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tr-TR" altLang="tr-TR" sz="1800">
              <a:latin typeface="Arial" panose="020B0604020202020204" pitchFamily="34" charset="0"/>
            </a:endParaRPr>
          </a:p>
        </p:txBody>
      </p:sp>
      <p:sp>
        <p:nvSpPr>
          <p:cNvPr id="18437" name="Rectangle 5"/>
          <p:cNvSpPr>
            <a:spLocks noGrp="1" noChangeArrowheads="1"/>
          </p:cNvSpPr>
          <p:nvPr>
            <p:ph type="body" idx="1"/>
          </p:nvPr>
        </p:nvSpPr>
        <p:spPr>
          <a:xfrm>
            <a:off x="179512" y="1124744"/>
            <a:ext cx="8229600" cy="4525963"/>
          </a:xfrm>
          <a:noFill/>
        </p:spPr>
        <p:txBody>
          <a:bodyPr/>
          <a:lstStyle/>
          <a:p>
            <a:pPr>
              <a:buFont typeface="Arial" panose="020B0604020202020204" pitchFamily="34" charset="0"/>
              <a:buNone/>
            </a:pPr>
            <a:r>
              <a:rPr lang="en-US" altLang="tr-TR" sz="2800" b="1" dirty="0" smtClean="0">
                <a:ea typeface="ＭＳ Ｐゴシック" panose="020B0600070205080204" pitchFamily="34" charset="-128"/>
              </a:rPr>
              <a:t>Intelligent systems on the other hand require;</a:t>
            </a:r>
          </a:p>
          <a:p>
            <a:pPr>
              <a:buFont typeface="Wingdings" panose="05000000000000000000" pitchFamily="2" charset="2"/>
              <a:buChar char="à"/>
            </a:pPr>
            <a:r>
              <a:rPr lang="en-US" altLang="tr-TR" sz="2800" b="1" dirty="0" smtClean="0">
                <a:ea typeface="ＭＳ Ｐゴシック" panose="020B0600070205080204" pitchFamily="34" charset="-128"/>
              </a:rPr>
              <a:t>special approaches to systems analysis, especially to the collection of the data (or rather knowledge) on which the system is based.</a:t>
            </a:r>
          </a:p>
          <a:p>
            <a:pPr>
              <a:buFont typeface="Arial" panose="020B0604020202020204" pitchFamily="34" charset="0"/>
              <a:buNone/>
            </a:pPr>
            <a:endParaRPr lang="en-US" altLang="tr-TR" sz="2800" b="1" dirty="0" smtClean="0">
              <a:ea typeface="ＭＳ Ｐゴシック" panose="020B0600070205080204" pitchFamily="34" charset="-128"/>
            </a:endParaRPr>
          </a:p>
          <a:p>
            <a:pPr lvl="4">
              <a:buFont typeface="Arial" panose="020B0604020202020204" pitchFamily="34" charset="0"/>
              <a:buNone/>
            </a:pPr>
            <a:r>
              <a:rPr lang="en-US" altLang="tr-TR" sz="2800" b="1" dirty="0" smtClean="0">
                <a:solidFill>
                  <a:srgbClr val="FF0000"/>
                </a:solidFill>
                <a:ea typeface="ＭＳ Ｐゴシック" panose="020B0600070205080204" pitchFamily="34" charset="-128"/>
                <a:sym typeface="Wingdings" panose="05000000000000000000" pitchFamily="2" charset="2"/>
              </a:rPr>
              <a:t> KNOWLEDGE ENGINEERING</a:t>
            </a:r>
            <a:endParaRPr lang="en-US" altLang="tr-TR" sz="2800" b="1" dirty="0" smtClean="0">
              <a:solidFill>
                <a:srgbClr val="FF0000"/>
              </a:solidFill>
              <a:ea typeface="ＭＳ Ｐゴシック" panose="020B0600070205080204" pitchFamily="34" charset="-128"/>
            </a:endParaRPr>
          </a:p>
        </p:txBody>
      </p:sp>
      <p:sp>
        <p:nvSpPr>
          <p:cNvPr id="9" name="Rectangle 4"/>
          <p:cNvSpPr>
            <a:spLocks noGrp="1" noChangeArrowheads="1"/>
          </p:cNvSpPr>
          <p:nvPr>
            <p:ph type="title"/>
          </p:nvPr>
        </p:nvSpPr>
        <p:spPr>
          <a:xfrm>
            <a:off x="-36512" y="116632"/>
            <a:ext cx="9122750" cy="692696"/>
          </a:xfrm>
          <a:noFill/>
        </p:spPr>
        <p:txBody>
          <a:bodyPr/>
          <a:lstStyle/>
          <a:p>
            <a:pPr>
              <a:lnSpc>
                <a:spcPct val="70000"/>
              </a:lnSpc>
            </a:pPr>
            <a:r>
              <a:rPr lang="en-US" altLang="tr-TR" sz="2400" b="1" u="sng" dirty="0" smtClean="0">
                <a:solidFill>
                  <a:srgbClr val="984807"/>
                </a:solidFill>
                <a:latin typeface="Calibri" pitchFamily="34" charset="0"/>
                <a:ea typeface="+mn-ea"/>
                <a:cs typeface="Arial" pitchFamily="34" charset="0"/>
              </a:rPr>
              <a:t>Software Development Life Cycle: Conventional vs  Intelligent Systems</a:t>
            </a:r>
            <a:endParaRPr lang="en-US" altLang="tr-TR" sz="2400" b="1" u="sng" dirty="0">
              <a:solidFill>
                <a:srgbClr val="984807"/>
              </a:solidFill>
              <a:latin typeface="Calibri" pitchFamily="34" charset="0"/>
              <a:ea typeface="+mn-ea"/>
              <a:cs typeface="Arial" pitchFamily="34" charset="0"/>
            </a:endParaRPr>
          </a:p>
        </p:txBody>
      </p:sp>
    </p:spTree>
    <p:extLst>
      <p:ext uri="{BB962C8B-B14F-4D97-AF65-F5344CB8AC3E}">
        <p14:creationId xmlns:p14="http://schemas.microsoft.com/office/powerpoint/2010/main" val="1301919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764704"/>
            <a:ext cx="8353425" cy="4308872"/>
          </a:xfrm>
          <a:prstGeom prst="rect">
            <a:avLst/>
          </a:prstGeom>
        </p:spPr>
        <p:txBody>
          <a:bodyPr>
            <a:spAutoFit/>
          </a:bodyPr>
          <a:lstStyle/>
          <a:p>
            <a:pPr eaLnBrk="1" hangingPunct="1">
              <a:buSzPct val="70000"/>
              <a:defRPr/>
            </a:pPr>
            <a:r>
              <a:rPr lang="en-US" sz="2200" b="1" i="1" dirty="0" smtClean="0">
                <a:latin typeface="+mn-lt"/>
                <a:ea typeface="ＭＳ Ｐゴシック" panose="020B0600070205080204" pitchFamily="34" charset="-128"/>
                <a:cs typeface="+mn-cs"/>
              </a:rPr>
              <a:t>Knowledge</a:t>
            </a:r>
            <a:r>
              <a:rPr lang="en-US" sz="2200" b="1" dirty="0" smtClean="0">
                <a:latin typeface="+mn-lt"/>
                <a:ea typeface="ＭＳ Ｐゴシック" panose="020B0600070205080204" pitchFamily="34" charset="-128"/>
                <a:cs typeface="+mn-cs"/>
              </a:rPr>
              <a:t> is a collection of specialized facts, procedures and judgment rules etc.</a:t>
            </a:r>
          </a:p>
          <a:p>
            <a:pPr eaLnBrk="1" hangingPunct="1">
              <a:buSzPct val="70000"/>
              <a:defRPr/>
            </a:pPr>
            <a:endParaRPr lang="en-US" sz="2200" b="1" dirty="0" smtClean="0">
              <a:latin typeface="+mn-lt"/>
              <a:ea typeface="ＭＳ Ｐゴシック" panose="020B0600070205080204" pitchFamily="34" charset="-128"/>
              <a:cs typeface="+mn-cs"/>
            </a:endParaRPr>
          </a:p>
          <a:p>
            <a:pPr marL="365125" indent="-365125" eaLnBrk="1" hangingPunct="1">
              <a:buSzPct val="70000"/>
              <a:buFont typeface="Wingdings" panose="05000000000000000000" pitchFamily="2" charset="2"/>
              <a:buChar char="Ø"/>
              <a:defRPr/>
            </a:pPr>
            <a:r>
              <a:rPr lang="en-US" sz="2200" b="1" dirty="0" smtClean="0">
                <a:latin typeface="+mn-lt"/>
                <a:ea typeface="ＭＳ Ｐゴシック" panose="020B0600070205080204" pitchFamily="34" charset="-128"/>
                <a:cs typeface="+mn-cs"/>
              </a:rPr>
              <a:t>Shallow knowledge </a:t>
            </a:r>
          </a:p>
          <a:p>
            <a:pPr marL="822325" lvl="1" indent="-365125">
              <a:buSzPct val="70000"/>
              <a:buFont typeface="Wingdings" pitchFamily="2" charset="2"/>
              <a:buChar char="ü"/>
              <a:defRPr/>
            </a:pPr>
            <a:r>
              <a:rPr lang="en-US" sz="2200" b="1" dirty="0" smtClean="0">
                <a:latin typeface="+mn-lt"/>
                <a:ea typeface="ＭＳ Ｐゴシック" panose="020B0600070205080204" pitchFamily="34" charset="-128"/>
                <a:cs typeface="+mn-cs"/>
              </a:rPr>
              <a:t>Surface level</a:t>
            </a:r>
          </a:p>
          <a:p>
            <a:pPr marL="822325" lvl="1" indent="-365125">
              <a:buSzPct val="70000"/>
              <a:buFont typeface="Wingdings" pitchFamily="2" charset="2"/>
              <a:buChar char="ü"/>
              <a:defRPr/>
            </a:pPr>
            <a:r>
              <a:rPr lang="en-US" sz="2200" b="1" dirty="0" smtClean="0">
                <a:latin typeface="+mn-lt"/>
                <a:ea typeface="ＭＳ Ｐゴシック" panose="020B0600070205080204" pitchFamily="34" charset="-128"/>
                <a:cs typeface="+mn-cs"/>
              </a:rPr>
              <a:t>Input-output</a:t>
            </a:r>
          </a:p>
          <a:p>
            <a:pPr lvl="1">
              <a:buSzPct val="70000"/>
              <a:defRPr/>
            </a:pPr>
            <a:endParaRPr lang="en-US" sz="2200" b="1" dirty="0" smtClean="0">
              <a:latin typeface="+mn-lt"/>
              <a:ea typeface="ＭＳ Ｐゴシック" panose="020B0600070205080204" pitchFamily="34" charset="-128"/>
              <a:cs typeface="+mn-cs"/>
            </a:endParaRPr>
          </a:p>
          <a:p>
            <a:pPr marL="365125" indent="-365125" eaLnBrk="1" hangingPunct="1">
              <a:buSzPct val="70000"/>
              <a:buFont typeface="Wingdings" panose="05000000000000000000" pitchFamily="2" charset="2"/>
              <a:buChar char="Ø"/>
              <a:defRPr/>
            </a:pPr>
            <a:r>
              <a:rPr lang="en-US" sz="2200" b="1" dirty="0" smtClean="0">
                <a:latin typeface="+mn-lt"/>
                <a:ea typeface="ＭＳ Ｐゴシック" panose="020B0600070205080204" pitchFamily="34" charset="-128"/>
                <a:cs typeface="+mn-cs"/>
              </a:rPr>
              <a:t>Deep knowledge</a:t>
            </a:r>
          </a:p>
          <a:p>
            <a:pPr marL="806450" lvl="2" indent="-342900" eaLnBrk="1" hangingPunct="1">
              <a:buFont typeface="Wingdings" panose="05000000000000000000" pitchFamily="2" charset="2"/>
              <a:buChar char="ü"/>
              <a:defRPr/>
            </a:pPr>
            <a:r>
              <a:rPr lang="en-US" sz="2200" b="1" dirty="0" smtClean="0">
                <a:latin typeface="+mn-lt"/>
                <a:ea typeface="ＭＳ Ｐゴシック" panose="020B0600070205080204" pitchFamily="34" charset="-128"/>
                <a:cs typeface="+mn-cs"/>
              </a:rPr>
              <a:t>Problem solving</a:t>
            </a:r>
          </a:p>
          <a:p>
            <a:pPr marL="806450" lvl="2" indent="-342900" eaLnBrk="1" hangingPunct="1">
              <a:buFont typeface="Wingdings" panose="05000000000000000000" pitchFamily="2" charset="2"/>
              <a:buChar char="ü"/>
              <a:defRPr/>
            </a:pPr>
            <a:r>
              <a:rPr lang="en-US" sz="2200" b="1" dirty="0" smtClean="0">
                <a:latin typeface="+mn-lt"/>
                <a:ea typeface="ＭＳ Ｐゴシック" panose="020B0600070205080204" pitchFamily="34" charset="-128"/>
                <a:cs typeface="+mn-cs"/>
              </a:rPr>
              <a:t>Difficult to collect, validate</a:t>
            </a:r>
          </a:p>
          <a:p>
            <a:pPr marL="806450" lvl="2" indent="-342900" eaLnBrk="1" hangingPunct="1">
              <a:buFont typeface="Wingdings" panose="05000000000000000000" pitchFamily="2" charset="2"/>
              <a:buChar char="ü"/>
              <a:defRPr/>
            </a:pPr>
            <a:r>
              <a:rPr lang="en-US" sz="2200" b="1" dirty="0" smtClean="0">
                <a:latin typeface="+mn-lt"/>
                <a:ea typeface="ＭＳ Ｐゴシック" panose="020B0600070205080204" pitchFamily="34" charset="-128"/>
                <a:cs typeface="+mn-cs"/>
              </a:rPr>
              <a:t>Interactions between system components</a:t>
            </a:r>
          </a:p>
          <a:p>
            <a:pPr eaLnBrk="1" hangingPunct="1">
              <a:buSzPct val="70000"/>
              <a:defRPr/>
            </a:pPr>
            <a:endParaRPr lang="en-US" sz="3200" b="1" dirty="0">
              <a:latin typeface="Century Schoolbook" pitchFamily="18" charset="0"/>
              <a:cs typeface="Arial" charset="0"/>
            </a:endParaRPr>
          </a:p>
        </p:txBody>
      </p:sp>
      <p:sp>
        <p:nvSpPr>
          <p:cNvPr id="20483" name="Rectangle 4"/>
          <p:cNvSpPr>
            <a:spLocks noGrp="1" noChangeArrowheads="1"/>
          </p:cNvSpPr>
          <p:nvPr>
            <p:ph type="title"/>
          </p:nvPr>
        </p:nvSpPr>
        <p:spPr>
          <a:xfrm>
            <a:off x="15988" y="116632"/>
            <a:ext cx="3672408" cy="576064"/>
          </a:xfrm>
          <a:noFill/>
        </p:spPr>
        <p:txBody>
          <a:bodyPr/>
          <a:lstStyle/>
          <a:p>
            <a:pPr>
              <a:lnSpc>
                <a:spcPct val="70000"/>
              </a:lnSpc>
            </a:pPr>
            <a:r>
              <a:rPr lang="en-US" altLang="tr-TR" sz="2400" b="1" u="sng" dirty="0" smtClean="0">
                <a:solidFill>
                  <a:srgbClr val="984807"/>
                </a:solidFill>
                <a:latin typeface="Calibri" pitchFamily="34" charset="0"/>
                <a:ea typeface="+mn-ea"/>
                <a:cs typeface="Arial" pitchFamily="34" charset="0"/>
              </a:rPr>
              <a:t>The Term “Knowledge”</a:t>
            </a:r>
            <a:endParaRPr lang="en-US" altLang="tr-TR" sz="2400" b="1" u="sng" dirty="0">
              <a:solidFill>
                <a:srgbClr val="984807"/>
              </a:solidFill>
              <a:latin typeface="Calibri" pitchFamily="34" charset="0"/>
              <a:ea typeface="+mn-ea"/>
              <a:cs typeface="Arial" pitchFamily="34" charset="0"/>
            </a:endParaRPr>
          </a:p>
        </p:txBody>
      </p:sp>
    </p:spTree>
    <p:extLst>
      <p:ext uri="{BB962C8B-B14F-4D97-AF65-F5344CB8AC3E}">
        <p14:creationId xmlns:p14="http://schemas.microsoft.com/office/powerpoint/2010/main" val="2663883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44035A2E-267C-4707-8FD6-A4215D759676}" type="slidenum">
              <a:rPr lang="en-US" altLang="tr-TR" sz="1200">
                <a:solidFill>
                  <a:srgbClr val="898989"/>
                </a:solidFill>
              </a:rPr>
              <a:pPr>
                <a:spcBef>
                  <a:spcPct val="0"/>
                </a:spcBef>
                <a:buFontTx/>
                <a:buNone/>
              </a:pPr>
              <a:t>18</a:t>
            </a:fld>
            <a:endParaRPr lang="en-US" altLang="tr-TR" sz="1200">
              <a:solidFill>
                <a:srgbClr val="898989"/>
              </a:solidFill>
            </a:endParaRPr>
          </a:p>
        </p:txBody>
      </p:sp>
      <p:sp>
        <p:nvSpPr>
          <p:cNvPr id="23555" name="Rectangle 2"/>
          <p:cNvSpPr>
            <a:spLocks noGrp="1" noChangeArrowheads="1"/>
          </p:cNvSpPr>
          <p:nvPr>
            <p:ph type="title"/>
          </p:nvPr>
        </p:nvSpPr>
        <p:spPr>
          <a:xfrm>
            <a:off x="107504" y="188640"/>
            <a:ext cx="4474840" cy="647676"/>
          </a:xfrm>
          <a:noFill/>
        </p:spPr>
        <p:txBody>
          <a:bodyPr/>
          <a:lstStyle/>
          <a:p>
            <a:r>
              <a:rPr lang="en-US" altLang="tr-TR" sz="2400" b="1" u="sng" dirty="0">
                <a:solidFill>
                  <a:srgbClr val="984807"/>
                </a:solidFill>
                <a:latin typeface="Calibri" pitchFamily="34" charset="0"/>
                <a:ea typeface="+mn-ea"/>
                <a:cs typeface="Arial" pitchFamily="34" charset="0"/>
              </a:rPr>
              <a:t>Major Categories of Knowledge </a:t>
            </a:r>
          </a:p>
        </p:txBody>
      </p:sp>
      <p:sp>
        <p:nvSpPr>
          <p:cNvPr id="23556" name="Rectangle 3"/>
          <p:cNvSpPr>
            <a:spLocks noGrp="1" noChangeArrowheads="1"/>
          </p:cNvSpPr>
          <p:nvPr>
            <p:ph type="body" idx="1"/>
          </p:nvPr>
        </p:nvSpPr>
        <p:spPr>
          <a:xfrm>
            <a:off x="251520" y="908720"/>
            <a:ext cx="8229600" cy="4525962"/>
          </a:xfrm>
          <a:noFill/>
        </p:spPr>
        <p:txBody>
          <a:bodyPr/>
          <a:lstStyle/>
          <a:p>
            <a:pPr>
              <a:buSzPct val="70000"/>
              <a:buFont typeface="Wingdings" panose="05000000000000000000" pitchFamily="2" charset="2"/>
              <a:buChar char="Ø"/>
            </a:pPr>
            <a:r>
              <a:rPr lang="en-US" altLang="tr-TR" sz="2400" b="1" u="sng" dirty="0" smtClean="0">
                <a:solidFill>
                  <a:srgbClr val="FF0000"/>
                </a:solidFill>
                <a:latin typeface="+mj-lt"/>
                <a:ea typeface="ＭＳ Ｐゴシック" panose="020B0600070205080204" pitchFamily="34" charset="-128"/>
              </a:rPr>
              <a:t>Declarative Knowledge</a:t>
            </a:r>
            <a:r>
              <a:rPr lang="tr-TR" altLang="tr-TR" sz="2400" b="1" u="sng" dirty="0" smtClean="0">
                <a:solidFill>
                  <a:srgbClr val="FF0000"/>
                </a:solidFill>
                <a:latin typeface="+mj-lt"/>
                <a:ea typeface="ＭＳ Ｐゴシック" panose="020B0600070205080204" pitchFamily="34" charset="-128"/>
              </a:rPr>
              <a:t>: </a:t>
            </a:r>
            <a:r>
              <a:rPr lang="en-US" altLang="tr-TR" sz="2400" b="1" dirty="0" smtClean="0">
                <a:latin typeface="+mj-lt"/>
                <a:ea typeface="ＭＳ Ｐゴシック" panose="020B0600070205080204" pitchFamily="34" charset="-128"/>
              </a:rPr>
              <a:t>relates to a specific object. Includes information about the meaning, roles, environment, resources, activities, associations and outcomes of the object</a:t>
            </a:r>
          </a:p>
          <a:p>
            <a:pPr>
              <a:buSzPct val="70000"/>
              <a:buFont typeface="Wingdings" panose="05000000000000000000" pitchFamily="2" charset="2"/>
              <a:buChar char="Ø"/>
            </a:pPr>
            <a:endParaRPr lang="en-US" altLang="tr-TR" sz="2400" b="1" dirty="0" smtClean="0">
              <a:latin typeface="+mj-lt"/>
              <a:ea typeface="ＭＳ Ｐゴシック" panose="020B0600070205080204" pitchFamily="34" charset="-128"/>
            </a:endParaRPr>
          </a:p>
          <a:p>
            <a:pPr>
              <a:buSzPct val="70000"/>
              <a:buFont typeface="Wingdings" panose="05000000000000000000" pitchFamily="2" charset="2"/>
              <a:buChar char="Ø"/>
            </a:pPr>
            <a:r>
              <a:rPr lang="en-US" altLang="tr-TR" sz="2400" b="1" u="sng" dirty="0" smtClean="0">
                <a:solidFill>
                  <a:srgbClr val="FF0000"/>
                </a:solidFill>
                <a:latin typeface="+mj-lt"/>
                <a:ea typeface="ＭＳ Ｐゴシック" panose="020B0600070205080204" pitchFamily="34" charset="-128"/>
              </a:rPr>
              <a:t>Procedural Knowledge</a:t>
            </a:r>
            <a:r>
              <a:rPr lang="tr-TR" altLang="tr-TR" sz="2400" b="1" dirty="0" smtClean="0">
                <a:latin typeface="+mj-lt"/>
                <a:ea typeface="ＭＳ Ｐゴシック" panose="020B0600070205080204" pitchFamily="34" charset="-128"/>
              </a:rPr>
              <a:t>: </a:t>
            </a:r>
            <a:r>
              <a:rPr lang="en-US" altLang="tr-TR" sz="2400" b="1" dirty="0" smtClean="0">
                <a:latin typeface="+mj-lt"/>
                <a:ea typeface="ＭＳ Ｐゴシック" panose="020B0600070205080204" pitchFamily="34" charset="-128"/>
              </a:rPr>
              <a:t>relates to the procedures employed in the problem-solving process</a:t>
            </a:r>
          </a:p>
          <a:p>
            <a:pPr>
              <a:buSzPct val="70000"/>
              <a:buFont typeface="Wingdings" panose="05000000000000000000" pitchFamily="2" charset="2"/>
              <a:buChar char="Ø"/>
            </a:pPr>
            <a:endParaRPr lang="en-US" altLang="tr-TR" sz="2400" b="1" dirty="0" smtClean="0">
              <a:latin typeface="+mj-lt"/>
              <a:ea typeface="ＭＳ Ｐゴシック" panose="020B0600070205080204" pitchFamily="34" charset="-128"/>
            </a:endParaRPr>
          </a:p>
          <a:p>
            <a:pPr>
              <a:buFont typeface="Wingdings" panose="05000000000000000000" pitchFamily="2" charset="2"/>
              <a:buChar char="Ø"/>
            </a:pPr>
            <a:r>
              <a:rPr lang="en-US" altLang="tr-TR" sz="2400" b="1" u="sng" dirty="0" smtClean="0">
                <a:solidFill>
                  <a:srgbClr val="FF0000"/>
                </a:solidFill>
                <a:latin typeface="+mj-lt"/>
                <a:ea typeface="ＭＳ Ｐゴシック" panose="020B0600070205080204" pitchFamily="34" charset="-128"/>
              </a:rPr>
              <a:t>Meta</a:t>
            </a:r>
            <a:r>
              <a:rPr lang="tr-TR" altLang="tr-TR" sz="2400" b="1" u="sng" dirty="0" smtClean="0">
                <a:solidFill>
                  <a:srgbClr val="FF0000"/>
                </a:solidFill>
                <a:latin typeface="+mj-lt"/>
                <a:ea typeface="ＭＳ Ｐゴシック" panose="020B0600070205080204" pitchFamily="34" charset="-128"/>
              </a:rPr>
              <a:t> </a:t>
            </a:r>
            <a:r>
              <a:rPr lang="en-US" altLang="tr-TR" sz="2400" b="1" u="sng" dirty="0" smtClean="0">
                <a:solidFill>
                  <a:srgbClr val="FF0000"/>
                </a:solidFill>
                <a:latin typeface="+mj-lt"/>
                <a:ea typeface="ＭＳ Ｐゴシック" panose="020B0600070205080204" pitchFamily="34" charset="-128"/>
              </a:rPr>
              <a:t>Knowledge: </a:t>
            </a:r>
            <a:r>
              <a:rPr lang="en-US" altLang="tr-TR" sz="2400" b="1" dirty="0" smtClean="0">
                <a:latin typeface="+mj-lt"/>
                <a:ea typeface="ＭＳ Ｐゴシック" panose="020B0600070205080204" pitchFamily="34" charset="-128"/>
              </a:rPr>
              <a:t>refers to knowledge about the operation of knowledge-based systems</a:t>
            </a:r>
            <a:r>
              <a:rPr lang="tr-TR" altLang="tr-TR" sz="2400" b="1" dirty="0" smtClean="0">
                <a:latin typeface="+mj-lt"/>
                <a:ea typeface="ＭＳ Ｐゴシック" panose="020B0600070205080204" pitchFamily="34" charset="-128"/>
              </a:rPr>
              <a:t> </a:t>
            </a:r>
            <a:r>
              <a:rPr lang="tr-TR" altLang="tr-TR" sz="2400" b="1" dirty="0" err="1" smtClean="0">
                <a:latin typeface="+mj-lt"/>
                <a:ea typeface="ＭＳ Ｐゴシック" panose="020B0600070205080204" pitchFamily="34" charset="-128"/>
              </a:rPr>
              <a:t>and</a:t>
            </a:r>
            <a:r>
              <a:rPr lang="tr-TR" altLang="tr-TR" sz="2400" b="1" dirty="0" smtClean="0">
                <a:latin typeface="+mj-lt"/>
                <a:ea typeface="ＭＳ Ｐゴシック" panose="020B0600070205080204" pitchFamily="34" charset="-128"/>
              </a:rPr>
              <a:t> i</a:t>
            </a:r>
            <a:r>
              <a:rPr lang="en-US" altLang="tr-TR" sz="2400" b="1" dirty="0" err="1" smtClean="0">
                <a:latin typeface="+mj-lt"/>
                <a:ea typeface="ＭＳ Ｐゴシック" panose="020B0600070205080204" pitchFamily="34" charset="-128"/>
              </a:rPr>
              <a:t>ts</a:t>
            </a:r>
            <a:r>
              <a:rPr lang="en-US" altLang="tr-TR" sz="2400" b="1" dirty="0" smtClean="0">
                <a:latin typeface="+mj-lt"/>
                <a:ea typeface="ＭＳ Ｐゴシック" panose="020B0600070205080204" pitchFamily="34" charset="-128"/>
              </a:rPr>
              <a:t> reasoning capabilities</a:t>
            </a:r>
          </a:p>
          <a:p>
            <a:pPr>
              <a:buSzPct val="70000"/>
              <a:buFont typeface="Wingdings" panose="05000000000000000000" pitchFamily="2" charset="2"/>
              <a:buChar char="Ø"/>
            </a:pPr>
            <a:endParaRPr lang="en-US" altLang="tr-TR" sz="2400" b="1" dirty="0" smtClean="0">
              <a:latin typeface="+mj-lt"/>
              <a:ea typeface="ＭＳ Ｐゴシック" panose="020B0600070205080204" pitchFamily="34" charset="-128"/>
            </a:endParaRPr>
          </a:p>
        </p:txBody>
      </p:sp>
    </p:spTree>
    <p:extLst>
      <p:ext uri="{BB962C8B-B14F-4D97-AF65-F5344CB8AC3E}">
        <p14:creationId xmlns:p14="http://schemas.microsoft.com/office/powerpoint/2010/main" val="47791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251520" y="332656"/>
            <a:ext cx="3456186" cy="620688"/>
          </a:xfrm>
        </p:spPr>
        <p:txBody>
          <a:bodyPr/>
          <a:lstStyle/>
          <a:p>
            <a:r>
              <a:rPr lang="en-US" altLang="tr-TR" sz="2400" b="1" u="sng" dirty="0" smtClean="0">
                <a:solidFill>
                  <a:srgbClr val="984807"/>
                </a:solidFill>
                <a:latin typeface="Calibri" pitchFamily="34" charset="0"/>
                <a:ea typeface="+mn-ea"/>
                <a:cs typeface="Arial" pitchFamily="34" charset="0"/>
              </a:rPr>
              <a:t>Knowledge Engineering</a:t>
            </a:r>
            <a:endParaRPr lang="en-US" altLang="tr-TR" sz="2400" b="1" u="sng" dirty="0">
              <a:solidFill>
                <a:srgbClr val="984807"/>
              </a:solidFill>
              <a:latin typeface="Calibri" pitchFamily="34" charset="0"/>
              <a:ea typeface="+mn-ea"/>
              <a:cs typeface="Arial" pitchFamily="34" charset="0"/>
            </a:endParaRPr>
          </a:p>
        </p:txBody>
      </p:sp>
      <p:sp>
        <p:nvSpPr>
          <p:cNvPr id="25603" name="Rectangle 3"/>
          <p:cNvSpPr>
            <a:spLocks noChangeArrowheads="1"/>
          </p:cNvSpPr>
          <p:nvPr/>
        </p:nvSpPr>
        <p:spPr bwMode="auto">
          <a:xfrm>
            <a:off x="477838" y="1260475"/>
            <a:ext cx="82804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SzPct val="70000"/>
              <a:buFontTx/>
              <a:buNone/>
            </a:pPr>
            <a:r>
              <a:rPr lang="en-US" altLang="tr-TR" sz="2400" b="1" dirty="0" smtClean="0">
                <a:latin typeface="+mj-lt"/>
              </a:rPr>
              <a:t>Art of bringing the principles and tools of AI to problems requiring knowledge for their solutions</a:t>
            </a:r>
          </a:p>
          <a:p>
            <a:pPr eaLnBrk="1" hangingPunct="1">
              <a:spcBef>
                <a:spcPct val="0"/>
              </a:spcBef>
              <a:buSzPct val="70000"/>
              <a:buFontTx/>
              <a:buNone/>
            </a:pPr>
            <a:endParaRPr lang="en-US" altLang="tr-TR" sz="2400" b="1" dirty="0" smtClean="0">
              <a:latin typeface="+mj-lt"/>
            </a:endParaRPr>
          </a:p>
          <a:p>
            <a:pPr eaLnBrk="1" hangingPunct="1">
              <a:spcBef>
                <a:spcPct val="0"/>
              </a:spcBef>
              <a:buSzPct val="70000"/>
              <a:buFontTx/>
              <a:buNone/>
            </a:pPr>
            <a:r>
              <a:rPr lang="en-US" altLang="tr-TR" sz="2400" b="1" dirty="0" smtClean="0">
                <a:latin typeface="+mj-lt"/>
              </a:rPr>
              <a:t>Being acquainted with the technical issues of acquiring, representing and using knowledge appropriately to construct  an intelligent system and explain the reasoning process.</a:t>
            </a:r>
          </a:p>
          <a:p>
            <a:pPr eaLnBrk="1" hangingPunct="1">
              <a:spcBef>
                <a:spcPct val="0"/>
              </a:spcBef>
              <a:buSzPct val="70000"/>
              <a:buFontTx/>
              <a:buNone/>
            </a:pPr>
            <a:endParaRPr lang="en-US" altLang="tr-TR" sz="2400" b="1" dirty="0" smtClean="0">
              <a:latin typeface="+mj-lt"/>
            </a:endParaRPr>
          </a:p>
          <a:p>
            <a:pPr eaLnBrk="1" hangingPunct="1">
              <a:spcBef>
                <a:spcPct val="0"/>
              </a:spcBef>
              <a:buSzPct val="70000"/>
              <a:buFontTx/>
              <a:buNone/>
            </a:pPr>
            <a:r>
              <a:rPr lang="en-US" altLang="tr-TR" sz="2400" b="1" dirty="0" smtClean="0">
                <a:latin typeface="+mj-lt"/>
              </a:rPr>
              <a:t>Art of building intelligent computer programs that represent and reason with knowledge of the real world </a:t>
            </a:r>
          </a:p>
          <a:p>
            <a:pPr eaLnBrk="1" hangingPunct="1">
              <a:spcBef>
                <a:spcPct val="0"/>
              </a:spcBef>
              <a:buSzPct val="70000"/>
              <a:buFontTx/>
              <a:buNone/>
            </a:pPr>
            <a:endParaRPr lang="en-US" altLang="tr-TR" sz="2400" b="1" dirty="0" smtClean="0">
              <a:latin typeface="+mj-lt"/>
            </a:endParaRPr>
          </a:p>
          <a:p>
            <a:pPr eaLnBrk="1" hangingPunct="1">
              <a:spcBef>
                <a:spcPct val="0"/>
              </a:spcBef>
              <a:buSzPct val="70000"/>
              <a:buFontTx/>
              <a:buNone/>
            </a:pPr>
            <a:endParaRPr lang="en-US" altLang="tr-TR" sz="2400" b="1" dirty="0">
              <a:latin typeface="+mj-lt"/>
            </a:endParaRPr>
          </a:p>
        </p:txBody>
      </p:sp>
    </p:spTree>
    <p:extLst>
      <p:ext uri="{BB962C8B-B14F-4D97-AF65-F5344CB8AC3E}">
        <p14:creationId xmlns:p14="http://schemas.microsoft.com/office/powerpoint/2010/main" val="2337796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p:cNvSpPr txBox="1">
            <a:spLocks noChangeArrowheads="1"/>
          </p:cNvSpPr>
          <p:nvPr/>
        </p:nvSpPr>
        <p:spPr bwMode="auto">
          <a:xfrm>
            <a:off x="45885" y="116632"/>
            <a:ext cx="1803186" cy="461665"/>
          </a:xfrm>
          <a:prstGeom prst="rect">
            <a:avLst/>
          </a:prstGeom>
          <a:noFill/>
          <a:ln w="9525">
            <a:noFill/>
            <a:miter lim="800000"/>
            <a:headEnd/>
            <a:tailEnd/>
          </a:ln>
        </p:spPr>
        <p:txBody>
          <a:bodyPr wrap="none">
            <a:spAutoFit/>
          </a:bodyPr>
          <a:lstStyle/>
          <a:p>
            <a:r>
              <a:rPr lang="tr-TR" sz="2400" b="1" u="sng" dirty="0" smtClean="0">
                <a:solidFill>
                  <a:srgbClr val="984807"/>
                </a:solidFill>
                <a:latin typeface="Calibri" pitchFamily="34" charset="0"/>
              </a:rPr>
              <a:t>CONTENTS…</a:t>
            </a:r>
            <a:endParaRPr lang="tr-TR" sz="2400" b="1" u="sng" dirty="0">
              <a:solidFill>
                <a:srgbClr val="984807"/>
              </a:solidFill>
              <a:latin typeface="Calibri" pitchFamily="34" charset="0"/>
            </a:endParaRPr>
          </a:p>
        </p:txBody>
      </p:sp>
      <p:sp>
        <p:nvSpPr>
          <p:cNvPr id="4" name="Rectangle 3"/>
          <p:cNvSpPr txBox="1">
            <a:spLocks noChangeArrowheads="1"/>
          </p:cNvSpPr>
          <p:nvPr/>
        </p:nvSpPr>
        <p:spPr>
          <a:xfrm>
            <a:off x="611560" y="847253"/>
            <a:ext cx="7632848" cy="4525963"/>
          </a:xfrm>
          <a:prstGeom prst="rect">
            <a:avLst/>
          </a:prstGeom>
        </p:spPr>
        <p:txBody>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buFont typeface="Wingdings" panose="05000000000000000000" pitchFamily="2" charset="2"/>
              <a:buChar char="Ø"/>
              <a:defRPr/>
            </a:pPr>
            <a:r>
              <a:rPr lang="en-US" altLang="ja-JP" sz="2400" b="1" dirty="0" smtClean="0">
                <a:ea typeface="ＭＳ Ｐゴシック" charset="-128"/>
              </a:rPr>
              <a:t>Progress of information systems</a:t>
            </a:r>
          </a:p>
          <a:p>
            <a:pPr eaLnBrk="1" hangingPunct="1">
              <a:buFont typeface="Wingdings" panose="05000000000000000000" pitchFamily="2" charset="2"/>
              <a:buChar char="Ø"/>
              <a:defRPr/>
            </a:pPr>
            <a:r>
              <a:rPr lang="en-US" altLang="ja-JP" sz="2400" b="1" dirty="0" smtClean="0">
                <a:ea typeface="ＭＳ Ｐゴシック" charset="-128"/>
              </a:rPr>
              <a:t>Definition and comparison  of  natural vs artificial  intelligence</a:t>
            </a:r>
          </a:p>
          <a:p>
            <a:pPr eaLnBrk="1" hangingPunct="1">
              <a:buFont typeface="Wingdings" panose="05000000000000000000" pitchFamily="2" charset="2"/>
              <a:buChar char="Ø"/>
              <a:defRPr/>
            </a:pPr>
            <a:r>
              <a:rPr lang="en-US" altLang="ja-JP" sz="2400" b="1" dirty="0" smtClean="0">
                <a:ea typeface="ＭＳ Ｐゴシック" charset="-128"/>
              </a:rPr>
              <a:t>Intelligent behavior</a:t>
            </a:r>
          </a:p>
          <a:p>
            <a:pPr eaLnBrk="1" hangingPunct="1">
              <a:buFont typeface="Wingdings" panose="05000000000000000000" pitchFamily="2" charset="2"/>
              <a:buChar char="Ø"/>
              <a:defRPr/>
            </a:pPr>
            <a:r>
              <a:rPr lang="en-US" altLang="ja-JP" sz="2400" b="1" dirty="0" smtClean="0">
                <a:ea typeface="ＭＳ Ｐゴシック" charset="-128"/>
              </a:rPr>
              <a:t>Knowledge engineering</a:t>
            </a:r>
          </a:p>
          <a:p>
            <a:pPr eaLnBrk="1" hangingPunct="1">
              <a:buFont typeface="Wingdings" panose="05000000000000000000" pitchFamily="2" charset="2"/>
              <a:buChar char="Ø"/>
              <a:defRPr/>
            </a:pPr>
            <a:r>
              <a:rPr lang="en-US" altLang="ja-JP" sz="2400" b="1" dirty="0" smtClean="0">
                <a:ea typeface="ＭＳ Ｐゴシック" charset="-128"/>
              </a:rPr>
              <a:t>Knowledge acquisition and elicitation</a:t>
            </a:r>
          </a:p>
          <a:p>
            <a:pPr eaLnBrk="1" hangingPunct="1">
              <a:buFont typeface="Wingdings" panose="05000000000000000000" pitchFamily="2" charset="2"/>
              <a:buChar char="Ø"/>
              <a:defRPr/>
            </a:pPr>
            <a:r>
              <a:rPr lang="en-US" altLang="ja-JP" sz="2400" b="1" dirty="0" smtClean="0">
                <a:ea typeface="ＭＳ Ｐゴシック" charset="-128"/>
              </a:rPr>
              <a:t>Knowledge representation</a:t>
            </a:r>
          </a:p>
          <a:p>
            <a:pPr eaLnBrk="1" hangingPunct="1">
              <a:buFont typeface="Wingdings" panose="05000000000000000000" pitchFamily="2" charset="2"/>
              <a:buChar char="Ø"/>
              <a:defRPr/>
            </a:pPr>
            <a:r>
              <a:rPr lang="en-US" altLang="ja-JP" sz="2400" b="1" dirty="0" smtClean="0">
                <a:ea typeface="ＭＳ Ｐゴシック" charset="-128"/>
              </a:rPr>
              <a:t>Intelligent System Technologies</a:t>
            </a:r>
          </a:p>
          <a:p>
            <a:pPr eaLnBrk="1" hangingPunct="1">
              <a:buFont typeface="Wingdings" panose="05000000000000000000" pitchFamily="2" charset="2"/>
              <a:buChar char="Ø"/>
              <a:defRPr/>
            </a:pPr>
            <a:r>
              <a:rPr lang="en-US" altLang="ja-JP" sz="2400" b="1" dirty="0" smtClean="0">
                <a:ea typeface="ＭＳ Ｐゴシック" charset="-128"/>
              </a:rPr>
              <a:t>The way ahead…</a:t>
            </a:r>
          </a:p>
          <a:p>
            <a:pPr eaLnBrk="1" hangingPunct="1">
              <a:buFont typeface="Wingdings" panose="05000000000000000000" pitchFamily="2" charset="2"/>
              <a:buChar char="Ø"/>
              <a:defRPr/>
            </a:pPr>
            <a:endParaRPr lang="en-US" altLang="ja-JP" sz="2400" b="1" dirty="0" smtClean="0">
              <a:ea typeface="ＭＳ Ｐゴシック" charset="-128"/>
            </a:endParaRPr>
          </a:p>
          <a:p>
            <a:pPr marL="0" indent="0" eaLnBrk="1" hangingPunct="1">
              <a:buNone/>
              <a:defRPr/>
            </a:pPr>
            <a:endParaRPr lang="en-US" altLang="ja-JP" sz="2400" b="1" dirty="0" smtClean="0">
              <a:ea typeface="ＭＳ Ｐゴシック" charset="-128"/>
            </a:endParaRPr>
          </a:p>
          <a:p>
            <a:pPr eaLnBrk="1" hangingPunct="1">
              <a:buFont typeface="Wingdings" panose="05000000000000000000" pitchFamily="2" charset="2"/>
              <a:buChar char="Ø"/>
              <a:defRPr/>
            </a:pPr>
            <a:endParaRPr lang="en-US" altLang="ja-JP" sz="2400" b="1" dirty="0" smtClean="0">
              <a:ea typeface="ＭＳ Ｐゴシック" charset="-128"/>
            </a:endParaRPr>
          </a:p>
          <a:p>
            <a:pPr eaLnBrk="1" hangingPunct="1">
              <a:buFont typeface="Wingdings" panose="05000000000000000000" pitchFamily="2" charset="2"/>
              <a:buChar char="Ø"/>
              <a:defRPr/>
            </a:pPr>
            <a:endParaRPr lang="en-US" altLang="ja-JP" sz="2400" b="1" dirty="0" smtClean="0">
              <a:ea typeface="ＭＳ Ｐゴシック" charset="-128"/>
            </a:endParaRPr>
          </a:p>
          <a:p>
            <a:pPr eaLnBrk="1" hangingPunct="1">
              <a:buFont typeface="Wingdings" panose="05000000000000000000" pitchFamily="2" charset="2"/>
              <a:buChar char="Ø"/>
              <a:defRPr/>
            </a:pPr>
            <a:endParaRPr lang="en-US" sz="1400" b="1" dirty="0" smtClean="0"/>
          </a:p>
          <a:p>
            <a:pPr eaLnBrk="1" hangingPunct="1">
              <a:buFont typeface="Wingdings" panose="05000000000000000000" pitchFamily="2" charset="2"/>
              <a:buChar char="Ø"/>
              <a:defRPr/>
            </a:pPr>
            <a:endParaRPr lang="en-US" altLang="ja-JP" sz="2400" b="1" dirty="0" smtClean="0">
              <a:ea typeface="ＭＳ Ｐゴシック" charset="-128"/>
            </a:endParaRPr>
          </a:p>
          <a:p>
            <a:pPr eaLnBrk="1" hangingPunct="1">
              <a:buFont typeface="Wingdings" panose="05000000000000000000" pitchFamily="2" charset="2"/>
              <a:buChar char="Ø"/>
              <a:defRPr/>
            </a:pPr>
            <a:endParaRPr lang="en-US" altLang="ja-JP" sz="2400" b="1" dirty="0" smtClean="0">
              <a:ea typeface="ＭＳ Ｐゴシック" charset="-128"/>
            </a:endParaRPr>
          </a:p>
          <a:p>
            <a:pPr eaLnBrk="1" hangingPunct="1">
              <a:buFont typeface="Wingdings" panose="05000000000000000000" pitchFamily="2" charset="2"/>
              <a:buChar char="Ø"/>
              <a:defRPr/>
            </a:pPr>
            <a:endParaRPr lang="en-US" altLang="ja-JP" sz="2400" b="1" dirty="0" smtClean="0">
              <a:ea typeface="ＭＳ Ｐゴシック" charset="-128"/>
            </a:endParaRPr>
          </a:p>
          <a:p>
            <a:pPr eaLnBrk="1" hangingPunct="1">
              <a:buFont typeface="Wingdings" panose="05000000000000000000" pitchFamily="2" charset="2"/>
              <a:buChar char="Ø"/>
              <a:defRPr/>
            </a:pPr>
            <a:endParaRPr lang="en-US" altLang="ja-JP" sz="2400" b="1" dirty="0" smtClean="0">
              <a:ea typeface="ＭＳ Ｐゴシック" charset="-128"/>
            </a:endParaRPr>
          </a:p>
          <a:p>
            <a:pPr lvl="1" eaLnBrk="1" hangingPunct="1">
              <a:defRPr/>
            </a:pPr>
            <a:endParaRPr lang="en-US" altLang="ja-JP" sz="2000" b="1" dirty="0" smtClean="0">
              <a:ea typeface="ＭＳ Ｐゴシック" charset="-128"/>
            </a:endParaRPr>
          </a:p>
          <a:p>
            <a:pPr marL="914400" lvl="2" indent="0" eaLnBrk="1" hangingPunct="1">
              <a:buFont typeface="Arial" pitchFamily="34" charset="0"/>
              <a:buNone/>
              <a:defRPr/>
            </a:pPr>
            <a:endParaRPr lang="en-US" altLang="ja-JP" sz="1800" b="1" dirty="0" smtClean="0">
              <a:ea typeface="ＭＳ Ｐゴシック" charset="-12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tr-TR" altLang="tr-TR" sz="1800">
              <a:latin typeface="Arial" panose="020B0604020202020204" pitchFamily="34" charset="0"/>
            </a:endParaRPr>
          </a:p>
        </p:txBody>
      </p:sp>
      <p:sp>
        <p:nvSpPr>
          <p:cNvPr id="26627"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tr-TR" altLang="tr-TR" sz="1800">
              <a:latin typeface="Arial" panose="020B0604020202020204" pitchFamily="34" charset="0"/>
            </a:endParaRPr>
          </a:p>
        </p:txBody>
      </p:sp>
      <p:sp>
        <p:nvSpPr>
          <p:cNvPr id="26628" name="Rectangle 4"/>
          <p:cNvSpPr>
            <a:spLocks noGrp="1" noChangeArrowheads="1"/>
          </p:cNvSpPr>
          <p:nvPr>
            <p:ph type="title"/>
          </p:nvPr>
        </p:nvSpPr>
        <p:spPr>
          <a:xfrm>
            <a:off x="179512" y="260648"/>
            <a:ext cx="3674368" cy="692696"/>
          </a:xfrm>
          <a:noFill/>
        </p:spPr>
        <p:txBody>
          <a:bodyPr/>
          <a:lstStyle/>
          <a:p>
            <a:r>
              <a:rPr lang="en-GB" altLang="tr-TR" sz="2400" b="1" u="sng" dirty="0">
                <a:solidFill>
                  <a:srgbClr val="984807"/>
                </a:solidFill>
                <a:latin typeface="Calibri" pitchFamily="34" charset="0"/>
                <a:ea typeface="+mn-ea"/>
                <a:cs typeface="Arial" pitchFamily="34" charset="0"/>
              </a:rPr>
              <a:t>Knowledge Engineering</a:t>
            </a:r>
          </a:p>
        </p:txBody>
      </p:sp>
      <p:sp>
        <p:nvSpPr>
          <p:cNvPr id="26629" name="Rectangle 5"/>
          <p:cNvSpPr>
            <a:spLocks noGrp="1" noChangeArrowheads="1"/>
          </p:cNvSpPr>
          <p:nvPr>
            <p:ph type="body" idx="1"/>
          </p:nvPr>
        </p:nvSpPr>
        <p:spPr>
          <a:xfrm>
            <a:off x="457200" y="1206500"/>
            <a:ext cx="8229600" cy="4525963"/>
          </a:xfrm>
          <a:noFill/>
        </p:spPr>
        <p:txBody>
          <a:bodyPr/>
          <a:lstStyle/>
          <a:p>
            <a:pPr>
              <a:buFont typeface="Wingdings" panose="05000000000000000000" pitchFamily="2" charset="2"/>
              <a:buChar char="Ø"/>
            </a:pPr>
            <a:r>
              <a:rPr lang="en-US" altLang="tr-TR" sz="2800" b="1" dirty="0" smtClean="0">
                <a:latin typeface="+mj-lt"/>
                <a:ea typeface="ＭＳ Ｐゴシック" panose="020B0600070205080204" pitchFamily="34" charset="-128"/>
              </a:rPr>
              <a:t>The term "knowledge engineering" is often used to mean the process of </a:t>
            </a:r>
          </a:p>
          <a:p>
            <a:pPr lvl="1">
              <a:buFont typeface="Wingdings" panose="05000000000000000000" pitchFamily="2" charset="2"/>
              <a:buChar char="Ø"/>
            </a:pPr>
            <a:r>
              <a:rPr lang="en-US" altLang="tr-TR" sz="2400" b="1" dirty="0" smtClean="0">
                <a:latin typeface="+mj-lt"/>
                <a:ea typeface="ＭＳ Ｐゴシック" panose="020B0600070205080204" pitchFamily="34" charset="-128"/>
              </a:rPr>
              <a:t>designing</a:t>
            </a:r>
          </a:p>
          <a:p>
            <a:pPr lvl="1">
              <a:buFont typeface="Wingdings" panose="05000000000000000000" pitchFamily="2" charset="2"/>
              <a:buChar char="Ø"/>
            </a:pPr>
            <a:r>
              <a:rPr lang="en-US" altLang="tr-TR" sz="2400" b="1" dirty="0" smtClean="0">
                <a:latin typeface="+mj-lt"/>
                <a:ea typeface="ＭＳ Ｐゴシック" panose="020B0600070205080204" pitchFamily="34" charset="-128"/>
              </a:rPr>
              <a:t>building</a:t>
            </a:r>
          </a:p>
          <a:p>
            <a:pPr lvl="1">
              <a:buFont typeface="Wingdings" panose="05000000000000000000" pitchFamily="2" charset="2"/>
              <a:buChar char="Ø"/>
            </a:pPr>
            <a:r>
              <a:rPr lang="en-US" altLang="tr-TR" sz="2400" b="1" dirty="0" smtClean="0">
                <a:latin typeface="+mj-lt"/>
                <a:ea typeface="ＭＳ Ｐゴシック" panose="020B0600070205080204" pitchFamily="34" charset="-128"/>
              </a:rPr>
              <a:t>installing</a:t>
            </a:r>
          </a:p>
          <a:p>
            <a:pPr marL="0" indent="0">
              <a:buNone/>
            </a:pPr>
            <a:r>
              <a:rPr lang="en-US" altLang="tr-TR" sz="2800" b="1" dirty="0" smtClean="0">
                <a:latin typeface="+mj-lt"/>
                <a:ea typeface="ＭＳ Ｐゴシック" panose="020B0600070205080204" pitchFamily="34" charset="-128"/>
              </a:rPr>
              <a:t>     an intelligent system </a:t>
            </a:r>
          </a:p>
          <a:p>
            <a:pPr>
              <a:buFont typeface="Wingdings" panose="05000000000000000000" pitchFamily="2" charset="2"/>
              <a:buChar char="Ø"/>
            </a:pPr>
            <a:r>
              <a:rPr lang="en-US" altLang="tr-TR" sz="2800" b="1" dirty="0" smtClean="0">
                <a:latin typeface="+mj-lt"/>
                <a:ea typeface="ＭＳ Ｐゴシック" panose="020B0600070205080204" pitchFamily="34" charset="-128"/>
              </a:rPr>
              <a:t>In other words, the whole process of making an intelligent system from beginning to end.</a:t>
            </a:r>
          </a:p>
          <a:p>
            <a:pPr>
              <a:buFont typeface="Wingdings" panose="05000000000000000000" pitchFamily="2" charset="2"/>
              <a:buChar char="Ø"/>
            </a:pPr>
            <a:endParaRPr lang="en-US" altLang="tr-TR" sz="2800" b="1" dirty="0" smtClean="0">
              <a:latin typeface="+mj-lt"/>
              <a:ea typeface="ＭＳ Ｐゴシック" panose="020B0600070205080204" pitchFamily="34" charset="-128"/>
            </a:endParaRPr>
          </a:p>
        </p:txBody>
      </p:sp>
    </p:spTree>
    <p:extLst>
      <p:ext uri="{BB962C8B-B14F-4D97-AF65-F5344CB8AC3E}">
        <p14:creationId xmlns:p14="http://schemas.microsoft.com/office/powerpoint/2010/main" val="2217343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4294967295"/>
          </p:nvPr>
        </p:nvSpPr>
        <p:spPr bwMode="auto">
          <a:xfrm>
            <a:off x="5792788" y="609600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8ABF9029-77BE-489D-9499-908F6D6CBCC1}" type="slidenum">
              <a:rPr lang="en-US" altLang="tr-TR" sz="1000">
                <a:solidFill>
                  <a:srgbClr val="898989"/>
                </a:solidFill>
              </a:rPr>
              <a:pPr>
                <a:spcBef>
                  <a:spcPct val="0"/>
                </a:spcBef>
                <a:buFontTx/>
                <a:buNone/>
              </a:pPr>
              <a:t>21</a:t>
            </a:fld>
            <a:endParaRPr lang="en-US" altLang="tr-TR" sz="1000">
              <a:solidFill>
                <a:srgbClr val="898989"/>
              </a:solidFill>
            </a:endParaRPr>
          </a:p>
        </p:txBody>
      </p:sp>
      <p:sp>
        <p:nvSpPr>
          <p:cNvPr id="28675" name="Rectangle 2"/>
          <p:cNvSpPr>
            <a:spLocks noGrp="1" noChangeArrowheads="1"/>
          </p:cNvSpPr>
          <p:nvPr>
            <p:ph type="title"/>
          </p:nvPr>
        </p:nvSpPr>
        <p:spPr>
          <a:xfrm>
            <a:off x="611188" y="44574"/>
            <a:ext cx="4752900" cy="576114"/>
          </a:xfrm>
          <a:noFill/>
        </p:spPr>
        <p:txBody>
          <a:bodyPr/>
          <a:lstStyle/>
          <a:p>
            <a:r>
              <a:rPr lang="en-US" altLang="tr-TR" sz="2400" b="1" u="sng" dirty="0">
                <a:solidFill>
                  <a:srgbClr val="984807"/>
                </a:solidFill>
                <a:latin typeface="Calibri" pitchFamily="34" charset="0"/>
                <a:ea typeface="+mn-ea"/>
                <a:cs typeface="Arial" pitchFamily="34" charset="0"/>
              </a:rPr>
              <a:t>Required Knowledge Engineer Skills </a:t>
            </a:r>
          </a:p>
        </p:txBody>
      </p:sp>
      <p:sp>
        <p:nvSpPr>
          <p:cNvPr id="28676" name="Rectangle 3"/>
          <p:cNvSpPr>
            <a:spLocks noGrp="1" noChangeArrowheads="1"/>
          </p:cNvSpPr>
          <p:nvPr>
            <p:ph type="body" idx="1"/>
          </p:nvPr>
        </p:nvSpPr>
        <p:spPr>
          <a:xfrm>
            <a:off x="754955" y="836613"/>
            <a:ext cx="8137525" cy="4114800"/>
          </a:xfrm>
          <a:noFill/>
        </p:spPr>
        <p:txBody>
          <a:bodyPr/>
          <a:lstStyle/>
          <a:p>
            <a:pPr>
              <a:buSzPct val="70000"/>
            </a:pPr>
            <a:r>
              <a:rPr lang="en-US" altLang="tr-TR" sz="2000" b="1" dirty="0" smtClean="0">
                <a:ea typeface="ＭＳ Ｐゴシック" panose="020B0600070205080204" pitchFamily="34" charset="-128"/>
              </a:rPr>
              <a:t>Wide experience in knowledge engineering</a:t>
            </a:r>
          </a:p>
          <a:p>
            <a:pPr>
              <a:buSzPct val="70000"/>
            </a:pPr>
            <a:r>
              <a:rPr lang="en-US" altLang="tr-TR" sz="2000" b="1" dirty="0" smtClean="0">
                <a:ea typeface="ＭＳ Ｐゴシック" panose="020B0600070205080204" pitchFamily="34" charset="-128"/>
              </a:rPr>
              <a:t>Computer skills</a:t>
            </a:r>
          </a:p>
          <a:p>
            <a:pPr>
              <a:buSzPct val="70000"/>
            </a:pPr>
            <a:r>
              <a:rPr lang="en-US" altLang="tr-TR" sz="2000" b="1" dirty="0" smtClean="0">
                <a:ea typeface="ＭＳ Ｐゴシック" panose="020B0600070205080204" pitchFamily="34" charset="-128"/>
              </a:rPr>
              <a:t>Logical thinking</a:t>
            </a:r>
          </a:p>
          <a:p>
            <a:pPr>
              <a:buSzPct val="70000"/>
            </a:pPr>
            <a:r>
              <a:rPr lang="en-US" altLang="tr-TR" sz="2000" b="1" dirty="0" smtClean="0">
                <a:ea typeface="ＭＳ Ｐゴシック" panose="020B0600070205080204" pitchFamily="34" charset="-128"/>
              </a:rPr>
              <a:t>Intelligence</a:t>
            </a:r>
          </a:p>
          <a:p>
            <a:pPr>
              <a:buSzPct val="70000"/>
            </a:pPr>
            <a:r>
              <a:rPr lang="en-US" altLang="tr-TR" sz="2000" b="1" dirty="0" smtClean="0">
                <a:ea typeface="ＭＳ Ｐゴシック" panose="020B0600070205080204" pitchFamily="34" charset="-128"/>
              </a:rPr>
              <a:t>Fast-learning capabilities (of different domains)</a:t>
            </a:r>
          </a:p>
          <a:p>
            <a:pPr>
              <a:buSzPct val="70000"/>
            </a:pPr>
            <a:r>
              <a:rPr lang="en-US" altLang="tr-TR" sz="2000" b="1" dirty="0" smtClean="0">
                <a:ea typeface="ＭＳ Ｐゴシック" panose="020B0600070205080204" pitchFamily="34" charset="-128"/>
              </a:rPr>
              <a:t>Must understand organizations and individuals</a:t>
            </a:r>
          </a:p>
          <a:p>
            <a:pPr>
              <a:buSzPct val="70000"/>
            </a:pPr>
            <a:r>
              <a:rPr lang="en-US" altLang="tr-TR" sz="2000" b="1" dirty="0" smtClean="0">
                <a:ea typeface="ＭＳ Ｐゴシック" panose="020B0600070205080204" pitchFamily="34" charset="-128"/>
              </a:rPr>
              <a:t>Advanced, socially sophisticated verbal skills</a:t>
            </a:r>
          </a:p>
          <a:p>
            <a:pPr>
              <a:buSzPct val="70000"/>
            </a:pPr>
            <a:r>
              <a:rPr lang="en-US" altLang="tr-TR" sz="2000" b="1" dirty="0" smtClean="0">
                <a:ea typeface="ＭＳ Ｐゴシック" panose="020B0600070205080204" pitchFamily="34" charset="-128"/>
              </a:rPr>
              <a:t>Tolerance and ambivalence</a:t>
            </a:r>
          </a:p>
          <a:p>
            <a:pPr>
              <a:buSzPct val="70000"/>
            </a:pPr>
            <a:r>
              <a:rPr lang="en-US" altLang="tr-TR" sz="2000" b="1" dirty="0" smtClean="0">
                <a:ea typeface="ＭＳ Ｐゴシック" panose="020B0600070205080204" pitchFamily="34" charset="-128"/>
              </a:rPr>
              <a:t>Effective communication abilities</a:t>
            </a:r>
          </a:p>
          <a:p>
            <a:pPr>
              <a:buSzPct val="70000"/>
            </a:pPr>
            <a:r>
              <a:rPr lang="en-US" altLang="tr-TR" sz="2000" b="1" dirty="0" smtClean="0">
                <a:ea typeface="ＭＳ Ｐゴシック" panose="020B0600070205080204" pitchFamily="34" charset="-128"/>
              </a:rPr>
              <a:t>Broad educational background</a:t>
            </a:r>
          </a:p>
          <a:p>
            <a:pPr>
              <a:buSzPct val="70000"/>
            </a:pPr>
            <a:r>
              <a:rPr lang="en-US" altLang="tr-TR" sz="2000" b="1" dirty="0" smtClean="0">
                <a:ea typeface="ＭＳ Ｐゴシック" panose="020B0600070205080204" pitchFamily="34" charset="-128"/>
              </a:rPr>
              <a:t>Empathy and patience</a:t>
            </a:r>
          </a:p>
          <a:p>
            <a:pPr>
              <a:buSzPct val="70000"/>
            </a:pPr>
            <a:r>
              <a:rPr lang="en-US" altLang="tr-TR" sz="2000" b="1" dirty="0" smtClean="0">
                <a:ea typeface="ＭＳ Ｐゴシック" panose="020B0600070205080204" pitchFamily="34" charset="-128"/>
              </a:rPr>
              <a:t>Persistence</a:t>
            </a:r>
          </a:p>
          <a:p>
            <a:pPr>
              <a:buSzPct val="70000"/>
            </a:pPr>
            <a:r>
              <a:rPr lang="en-US" altLang="tr-TR" sz="2000" b="1" dirty="0" smtClean="0">
                <a:ea typeface="ＭＳ Ｐゴシック" panose="020B0600070205080204" pitchFamily="34" charset="-128"/>
              </a:rPr>
              <a:t>Versatility and inventiveness</a:t>
            </a:r>
          </a:p>
          <a:p>
            <a:pPr>
              <a:buSzPct val="70000"/>
            </a:pPr>
            <a:r>
              <a:rPr lang="en-US" altLang="tr-TR" sz="2000" b="1" dirty="0" smtClean="0">
                <a:ea typeface="ＭＳ Ｐゴシック" panose="020B0600070205080204" pitchFamily="34" charset="-128"/>
              </a:rPr>
              <a:t>Self-confidence</a:t>
            </a:r>
          </a:p>
        </p:txBody>
      </p:sp>
    </p:spTree>
    <p:extLst>
      <p:ext uri="{BB962C8B-B14F-4D97-AF65-F5344CB8AC3E}">
        <p14:creationId xmlns:p14="http://schemas.microsoft.com/office/powerpoint/2010/main" val="3703568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tr-TR" altLang="tr-TR" sz="1800">
              <a:latin typeface="Arial" panose="020B0604020202020204" pitchFamily="34" charset="0"/>
            </a:endParaRPr>
          </a:p>
        </p:txBody>
      </p:sp>
      <p:sp>
        <p:nvSpPr>
          <p:cNvPr id="30723"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tr-TR" altLang="tr-TR" sz="1800">
              <a:latin typeface="Arial" panose="020B0604020202020204" pitchFamily="34" charset="0"/>
            </a:endParaRPr>
          </a:p>
        </p:txBody>
      </p:sp>
      <p:sp>
        <p:nvSpPr>
          <p:cNvPr id="30724" name="Rectangle 4"/>
          <p:cNvSpPr>
            <a:spLocks noGrp="1" noChangeArrowheads="1"/>
          </p:cNvSpPr>
          <p:nvPr>
            <p:ph type="title"/>
          </p:nvPr>
        </p:nvSpPr>
        <p:spPr>
          <a:xfrm>
            <a:off x="251520" y="188640"/>
            <a:ext cx="4682480" cy="692696"/>
          </a:xfrm>
          <a:noFill/>
        </p:spPr>
        <p:txBody>
          <a:bodyPr/>
          <a:lstStyle/>
          <a:p>
            <a:r>
              <a:rPr lang="en-US" altLang="tr-TR" sz="2400" b="1" u="sng" dirty="0">
                <a:solidFill>
                  <a:srgbClr val="984807"/>
                </a:solidFill>
                <a:latin typeface="Calibri" pitchFamily="34" charset="0"/>
                <a:ea typeface="+mn-ea"/>
                <a:cs typeface="Arial" pitchFamily="34" charset="0"/>
              </a:rPr>
              <a:t>Knowledge Engineering Process</a:t>
            </a:r>
            <a:r>
              <a:rPr lang="tr-TR" altLang="tr-TR" sz="2400" b="1" u="sng" dirty="0">
                <a:solidFill>
                  <a:srgbClr val="984807"/>
                </a:solidFill>
                <a:latin typeface="Calibri" pitchFamily="34" charset="0"/>
                <a:ea typeface="+mn-ea"/>
                <a:cs typeface="Arial" pitchFamily="34" charset="0"/>
              </a:rPr>
              <a:t>es</a:t>
            </a:r>
            <a:endParaRPr lang="en-GB" altLang="tr-TR" sz="2400" b="1" u="sng" dirty="0">
              <a:solidFill>
                <a:srgbClr val="984807"/>
              </a:solidFill>
              <a:latin typeface="Calibri" pitchFamily="34" charset="0"/>
              <a:ea typeface="+mn-ea"/>
              <a:cs typeface="Arial" pitchFamily="34" charset="0"/>
            </a:endParaRPr>
          </a:p>
        </p:txBody>
      </p:sp>
      <p:sp>
        <p:nvSpPr>
          <p:cNvPr id="9" name="Rectangle 3"/>
          <p:cNvSpPr txBox="1">
            <a:spLocks noChangeArrowheads="1"/>
          </p:cNvSpPr>
          <p:nvPr/>
        </p:nvSpPr>
        <p:spPr bwMode="auto">
          <a:xfrm>
            <a:off x="539552" y="980728"/>
            <a:ext cx="7391400" cy="4525963"/>
          </a:xfrm>
          <a:prstGeom prst="rect">
            <a:avLst/>
          </a:prstGeom>
          <a:noFill/>
          <a:ln w="9525">
            <a:noFill/>
            <a:miter lim="800000"/>
            <a:headEnd/>
            <a:tailEnd/>
          </a:ln>
        </p:spPr>
        <p:txBody>
          <a:bodyPr/>
          <a:lstStyle/>
          <a:p>
            <a:pPr marL="342900" indent="-342900">
              <a:lnSpc>
                <a:spcPct val="90000"/>
              </a:lnSpc>
              <a:spcBef>
                <a:spcPct val="20000"/>
              </a:spcBef>
              <a:buFont typeface="Arial" charset="0"/>
              <a:buChar char="•"/>
              <a:defRPr/>
            </a:pPr>
            <a:r>
              <a:rPr lang="en-US" sz="2400" b="1" dirty="0">
                <a:latin typeface="+mn-lt"/>
                <a:ea typeface="ＭＳ Ｐゴシック" pitchFamily="-106" charset="-128"/>
                <a:cs typeface="ＭＳ Ｐゴシック" pitchFamily="-106" charset="-128"/>
              </a:rPr>
              <a:t>Acquisition of knowledge</a:t>
            </a:r>
          </a:p>
          <a:p>
            <a:pPr marL="742950" lvl="1" indent="-285750">
              <a:lnSpc>
                <a:spcPct val="90000"/>
              </a:lnSpc>
              <a:spcBef>
                <a:spcPct val="20000"/>
              </a:spcBef>
              <a:buFont typeface="Arial" charset="0"/>
              <a:buChar char="–"/>
              <a:defRPr/>
            </a:pPr>
            <a:r>
              <a:rPr lang="en-US" sz="2400" b="1" dirty="0">
                <a:latin typeface="+mn-lt"/>
                <a:ea typeface="ＭＳ Ｐゴシック" charset="-128"/>
                <a:cs typeface="ＭＳ Ｐゴシック" pitchFamily="-106" charset="-128"/>
              </a:rPr>
              <a:t>General knowledge or </a:t>
            </a:r>
            <a:r>
              <a:rPr lang="en-US" sz="2400" b="1" dirty="0" smtClean="0">
                <a:latin typeface="+mn-lt"/>
                <a:ea typeface="ＭＳ Ｐゴシック" charset="-128"/>
                <a:cs typeface="ＭＳ Ｐゴシック" pitchFamily="-106" charset="-128"/>
              </a:rPr>
              <a:t>meta</a:t>
            </a:r>
            <a:r>
              <a:rPr lang="tr-TR" sz="2400" b="1" dirty="0" smtClean="0">
                <a:latin typeface="+mn-lt"/>
                <a:ea typeface="ＭＳ Ｐゴシック" charset="-128"/>
                <a:cs typeface="ＭＳ Ｐゴシック" pitchFamily="-106" charset="-128"/>
              </a:rPr>
              <a:t>-</a:t>
            </a:r>
            <a:r>
              <a:rPr lang="en-US" sz="2400" b="1" dirty="0" smtClean="0">
                <a:latin typeface="+mn-lt"/>
                <a:ea typeface="ＭＳ Ｐゴシック" charset="-128"/>
                <a:cs typeface="ＭＳ Ｐゴシック" pitchFamily="-106" charset="-128"/>
              </a:rPr>
              <a:t>knowledge</a:t>
            </a:r>
            <a:endParaRPr lang="en-US" sz="2400" b="1" dirty="0">
              <a:latin typeface="+mn-lt"/>
              <a:ea typeface="ＭＳ Ｐゴシック" charset="-128"/>
              <a:cs typeface="ＭＳ Ｐゴシック" pitchFamily="-106" charset="-128"/>
            </a:endParaRPr>
          </a:p>
          <a:p>
            <a:pPr marL="742950" lvl="1" indent="-285750">
              <a:lnSpc>
                <a:spcPct val="90000"/>
              </a:lnSpc>
              <a:spcBef>
                <a:spcPct val="20000"/>
              </a:spcBef>
              <a:buFont typeface="Arial" charset="0"/>
              <a:buChar char="–"/>
              <a:defRPr/>
            </a:pPr>
            <a:r>
              <a:rPr lang="en-US" sz="2400" b="1" dirty="0">
                <a:latin typeface="+mn-lt"/>
                <a:ea typeface="ＭＳ Ｐゴシック" charset="-128"/>
                <a:cs typeface="ＭＳ Ｐゴシック" pitchFamily="-106" charset="-128"/>
              </a:rPr>
              <a:t>From </a:t>
            </a:r>
            <a:r>
              <a:rPr lang="en-US" sz="2400" b="1" dirty="0" smtClean="0">
                <a:latin typeface="+mn-lt"/>
                <a:ea typeface="ＭＳ Ｐゴシック" charset="-128"/>
                <a:cs typeface="ＭＳ Ｐゴシック" pitchFamily="-106" charset="-128"/>
              </a:rPr>
              <a:t>experts, </a:t>
            </a:r>
            <a:r>
              <a:rPr lang="en-US" sz="2400" b="1" dirty="0">
                <a:latin typeface="+mn-lt"/>
                <a:ea typeface="ＭＳ Ｐゴシック" charset="-128"/>
                <a:cs typeface="ＭＳ Ｐゴシック" pitchFamily="-106" charset="-128"/>
              </a:rPr>
              <a:t>books, documents, sensors, files</a:t>
            </a:r>
          </a:p>
          <a:p>
            <a:pPr marL="342900" indent="-342900">
              <a:lnSpc>
                <a:spcPct val="90000"/>
              </a:lnSpc>
              <a:spcBef>
                <a:spcPct val="20000"/>
              </a:spcBef>
              <a:buFont typeface="Arial" charset="0"/>
              <a:buChar char="•"/>
              <a:defRPr/>
            </a:pPr>
            <a:r>
              <a:rPr lang="en-US" sz="2400" b="1" dirty="0">
                <a:latin typeface="+mn-lt"/>
                <a:ea typeface="ＭＳ Ｐゴシック" pitchFamily="-106" charset="-128"/>
                <a:cs typeface="ＭＳ Ｐゴシック" pitchFamily="-106" charset="-128"/>
              </a:rPr>
              <a:t>Knowledge </a:t>
            </a:r>
            <a:r>
              <a:rPr lang="en-US" sz="2400" b="1" dirty="0" smtClean="0">
                <a:latin typeface="+mn-lt"/>
                <a:ea typeface="ＭＳ Ｐゴシック" pitchFamily="-106" charset="-128"/>
                <a:cs typeface="ＭＳ Ｐゴシック" pitchFamily="-106" charset="-128"/>
              </a:rPr>
              <a:t>representation</a:t>
            </a:r>
            <a:endParaRPr lang="en-US" sz="2400" b="1" dirty="0">
              <a:latin typeface="+mn-lt"/>
              <a:ea typeface="ＭＳ Ｐゴシック" pitchFamily="-106" charset="-128"/>
              <a:cs typeface="ＭＳ Ｐゴシック" pitchFamily="-106" charset="-128"/>
            </a:endParaRPr>
          </a:p>
          <a:p>
            <a:pPr marL="742950" lvl="1" indent="-285750">
              <a:lnSpc>
                <a:spcPct val="90000"/>
              </a:lnSpc>
              <a:spcBef>
                <a:spcPct val="20000"/>
              </a:spcBef>
              <a:buFont typeface="Arial" charset="0"/>
              <a:buChar char="–"/>
              <a:defRPr/>
            </a:pPr>
            <a:r>
              <a:rPr lang="en-US" sz="2400" b="1" dirty="0">
                <a:latin typeface="+mn-lt"/>
                <a:ea typeface="ＭＳ Ｐゴシック" charset="-128"/>
                <a:cs typeface="ＭＳ Ｐゴシック" pitchFamily="-106" charset="-128"/>
              </a:rPr>
              <a:t>Organized knowledge</a:t>
            </a:r>
          </a:p>
          <a:p>
            <a:pPr marL="342900" indent="-342900">
              <a:lnSpc>
                <a:spcPct val="90000"/>
              </a:lnSpc>
              <a:spcBef>
                <a:spcPct val="20000"/>
              </a:spcBef>
              <a:buFont typeface="Arial" charset="0"/>
              <a:buChar char="•"/>
              <a:defRPr/>
            </a:pPr>
            <a:r>
              <a:rPr lang="en-US" sz="2400" b="1" dirty="0">
                <a:latin typeface="+mn-lt"/>
                <a:ea typeface="ＭＳ Ｐゴシック" pitchFamily="-106" charset="-128"/>
                <a:cs typeface="ＭＳ Ｐゴシック" pitchFamily="-106" charset="-128"/>
              </a:rPr>
              <a:t>Knowledge validation and verification</a:t>
            </a:r>
          </a:p>
          <a:p>
            <a:pPr marL="342900" indent="-342900">
              <a:lnSpc>
                <a:spcPct val="90000"/>
              </a:lnSpc>
              <a:spcBef>
                <a:spcPct val="20000"/>
              </a:spcBef>
              <a:buFont typeface="Arial" charset="0"/>
              <a:buChar char="•"/>
              <a:defRPr/>
            </a:pPr>
            <a:r>
              <a:rPr lang="en-US" sz="2400" b="1" dirty="0">
                <a:latin typeface="+mn-lt"/>
                <a:ea typeface="ＭＳ Ｐゴシック" pitchFamily="-106" charset="-128"/>
                <a:cs typeface="ＭＳ Ｐゴシック" pitchFamily="-106" charset="-128"/>
              </a:rPr>
              <a:t>Inferences</a:t>
            </a:r>
          </a:p>
          <a:p>
            <a:pPr marL="742950" lvl="1" indent="-285750">
              <a:lnSpc>
                <a:spcPct val="90000"/>
              </a:lnSpc>
              <a:spcBef>
                <a:spcPct val="20000"/>
              </a:spcBef>
              <a:buFont typeface="Arial" charset="0"/>
              <a:buChar char="–"/>
              <a:defRPr/>
            </a:pPr>
            <a:r>
              <a:rPr lang="en-US" sz="2400" b="1" dirty="0">
                <a:latin typeface="+mn-lt"/>
                <a:ea typeface="ＭＳ Ｐゴシック" charset="-128"/>
                <a:cs typeface="ＭＳ Ｐゴシック" pitchFamily="-106" charset="-128"/>
              </a:rPr>
              <a:t>Software designed to pass statistical sample data to generalizations </a:t>
            </a:r>
          </a:p>
          <a:p>
            <a:pPr marL="342900" indent="-342900">
              <a:lnSpc>
                <a:spcPct val="90000"/>
              </a:lnSpc>
              <a:spcBef>
                <a:spcPct val="20000"/>
              </a:spcBef>
              <a:buFont typeface="Arial" charset="0"/>
              <a:buChar char="•"/>
              <a:defRPr/>
            </a:pPr>
            <a:r>
              <a:rPr lang="en-US" sz="2400" b="1" dirty="0">
                <a:latin typeface="+mn-lt"/>
                <a:ea typeface="ＭＳ Ｐゴシック" pitchFamily="-106" charset="-128"/>
                <a:cs typeface="ＭＳ Ｐゴシック" pitchFamily="-106" charset="-128"/>
              </a:rPr>
              <a:t>Explanation and justification capabilities</a:t>
            </a:r>
          </a:p>
          <a:p>
            <a:pPr marL="742950" lvl="1" indent="-285750">
              <a:lnSpc>
                <a:spcPct val="90000"/>
              </a:lnSpc>
              <a:spcBef>
                <a:spcPct val="20000"/>
              </a:spcBef>
              <a:buFont typeface="Arial" charset="0"/>
              <a:buChar char="–"/>
              <a:defRPr/>
            </a:pPr>
            <a:endParaRPr lang="en-US" sz="2400" b="1" dirty="0">
              <a:latin typeface="+mn-lt"/>
              <a:ea typeface="ＭＳ Ｐゴシック" charset="-128"/>
              <a:cs typeface="ＭＳ Ｐゴシック" pitchFamily="-106" charset="-128"/>
            </a:endParaRPr>
          </a:p>
        </p:txBody>
      </p:sp>
    </p:spTree>
    <p:extLst>
      <p:ext uri="{BB962C8B-B14F-4D97-AF65-F5344CB8AC3E}">
        <p14:creationId xmlns:p14="http://schemas.microsoft.com/office/powerpoint/2010/main" val="18304154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523081"/>
            <a:ext cx="7391400" cy="521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Grp="1" noChangeArrowheads="1"/>
          </p:cNvSpPr>
          <p:nvPr>
            <p:ph type="title"/>
          </p:nvPr>
        </p:nvSpPr>
        <p:spPr>
          <a:xfrm>
            <a:off x="251520" y="0"/>
            <a:ext cx="4682480" cy="476672"/>
          </a:xfrm>
          <a:noFill/>
        </p:spPr>
        <p:txBody>
          <a:bodyPr/>
          <a:lstStyle/>
          <a:p>
            <a:r>
              <a:rPr lang="en-US" altLang="tr-TR" sz="2400" b="1" u="sng" dirty="0">
                <a:solidFill>
                  <a:srgbClr val="984807"/>
                </a:solidFill>
                <a:latin typeface="Calibri" pitchFamily="34" charset="0"/>
                <a:ea typeface="+mn-ea"/>
                <a:cs typeface="Arial" pitchFamily="34" charset="0"/>
              </a:rPr>
              <a:t>Knowledge Engineering Process</a:t>
            </a:r>
            <a:r>
              <a:rPr lang="tr-TR" altLang="tr-TR" sz="2400" b="1" u="sng" dirty="0">
                <a:solidFill>
                  <a:srgbClr val="984807"/>
                </a:solidFill>
                <a:latin typeface="Calibri" pitchFamily="34" charset="0"/>
                <a:ea typeface="+mn-ea"/>
                <a:cs typeface="Arial" pitchFamily="34" charset="0"/>
              </a:rPr>
              <a:t>es</a:t>
            </a:r>
            <a:endParaRPr lang="en-GB" altLang="tr-TR" sz="2400" b="1" u="sng" dirty="0">
              <a:solidFill>
                <a:srgbClr val="984807"/>
              </a:solidFill>
              <a:latin typeface="Calibri" pitchFamily="34" charset="0"/>
              <a:ea typeface="+mn-ea"/>
              <a:cs typeface="Arial" pitchFamily="34" charset="0"/>
            </a:endParaRPr>
          </a:p>
        </p:txBody>
      </p:sp>
    </p:spTree>
    <p:extLst>
      <p:ext uri="{BB962C8B-B14F-4D97-AF65-F5344CB8AC3E}">
        <p14:creationId xmlns:p14="http://schemas.microsoft.com/office/powerpoint/2010/main" val="1205687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tr-TR" altLang="tr-TR" sz="1800">
              <a:latin typeface="Arial" panose="020B0604020202020204" pitchFamily="34" charset="0"/>
            </a:endParaRPr>
          </a:p>
        </p:txBody>
      </p:sp>
      <p:sp>
        <p:nvSpPr>
          <p:cNvPr id="34819"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tr-TR" altLang="tr-TR" sz="1800">
              <a:latin typeface="Arial" panose="020B0604020202020204" pitchFamily="34" charset="0"/>
            </a:endParaRPr>
          </a:p>
        </p:txBody>
      </p:sp>
      <p:sp>
        <p:nvSpPr>
          <p:cNvPr id="34820" name="Rectangle 4"/>
          <p:cNvSpPr>
            <a:spLocks noGrp="1" noChangeArrowheads="1"/>
          </p:cNvSpPr>
          <p:nvPr>
            <p:ph type="title"/>
          </p:nvPr>
        </p:nvSpPr>
        <p:spPr>
          <a:xfrm>
            <a:off x="29507" y="188640"/>
            <a:ext cx="3822413" cy="648072"/>
          </a:xfrm>
          <a:noFill/>
        </p:spPr>
        <p:txBody>
          <a:bodyPr/>
          <a:lstStyle/>
          <a:p>
            <a:r>
              <a:rPr lang="en-GB" altLang="tr-TR" sz="2400" b="1" u="sng" dirty="0">
                <a:solidFill>
                  <a:srgbClr val="984807"/>
                </a:solidFill>
                <a:latin typeface="Calibri" pitchFamily="34" charset="0"/>
                <a:ea typeface="+mn-ea"/>
                <a:cs typeface="Arial" pitchFamily="34" charset="0"/>
              </a:rPr>
              <a:t>Knowledge Acquisition</a:t>
            </a:r>
          </a:p>
        </p:txBody>
      </p:sp>
      <p:sp>
        <p:nvSpPr>
          <p:cNvPr id="34821" name="Rectangle 5"/>
          <p:cNvSpPr>
            <a:spLocks noGrp="1" noChangeArrowheads="1"/>
          </p:cNvSpPr>
          <p:nvPr>
            <p:ph type="body" idx="1"/>
          </p:nvPr>
        </p:nvSpPr>
        <p:spPr>
          <a:xfrm>
            <a:off x="395536" y="980728"/>
            <a:ext cx="8534400" cy="4876800"/>
          </a:xfrm>
          <a:noFill/>
        </p:spPr>
        <p:txBody>
          <a:bodyPr/>
          <a:lstStyle/>
          <a:p>
            <a:pPr>
              <a:buFont typeface="Monotype Sorts"/>
              <a:buNone/>
            </a:pPr>
            <a:r>
              <a:rPr lang="en-US" altLang="tr-TR" sz="2800" b="1" dirty="0" smtClean="0">
                <a:ea typeface="ＭＳ Ｐゴシック" panose="020B0600070205080204" pitchFamily="34" charset="-128"/>
              </a:rPr>
              <a:t>The process of gathering and eliciting the knowledge of a certain domain to populate the respective knowledge base.</a:t>
            </a:r>
          </a:p>
          <a:p>
            <a:pPr>
              <a:buFont typeface="Monotype Sorts"/>
              <a:buNone/>
            </a:pPr>
            <a:endParaRPr lang="en-US" altLang="tr-TR" sz="2800" b="1" dirty="0" smtClean="0">
              <a:ea typeface="ＭＳ Ｐゴシック" panose="020B0600070205080204" pitchFamily="34" charset="-128"/>
            </a:endParaRPr>
          </a:p>
          <a:p>
            <a:r>
              <a:rPr lang="en-US" altLang="tr-TR" sz="2800" b="1" dirty="0" smtClean="0">
                <a:ea typeface="ＭＳ Ｐゴシック" panose="020B0600070205080204" pitchFamily="34" charset="-128"/>
              </a:rPr>
              <a:t>Main bottleneck in developing intelligent systems. </a:t>
            </a:r>
          </a:p>
          <a:p>
            <a:r>
              <a:rPr lang="en-US" altLang="tr-TR" sz="2800" b="1" dirty="0" smtClean="0">
                <a:ea typeface="ＭＳ Ｐゴシック" panose="020B0600070205080204" pitchFamily="34" charset="-128"/>
              </a:rPr>
              <a:t>Extremely difficult to manage.</a:t>
            </a:r>
          </a:p>
          <a:p>
            <a:r>
              <a:rPr lang="en-US" altLang="tr-TR" sz="2800" b="1" dirty="0" smtClean="0">
                <a:ea typeface="ＭＳ Ｐゴシック" panose="020B0600070205080204" pitchFamily="34" charset="-128"/>
              </a:rPr>
              <a:t>Main source of failure in especially expert systems</a:t>
            </a:r>
          </a:p>
          <a:p>
            <a:endParaRPr lang="en-US" altLang="tr-TR" sz="2800" b="1" dirty="0" smtClean="0">
              <a:ea typeface="ＭＳ Ｐゴシック" panose="020B0600070205080204" pitchFamily="34" charset="-128"/>
            </a:endParaRPr>
          </a:p>
          <a:p>
            <a:pPr algn="just">
              <a:spcBef>
                <a:spcPts val="600"/>
              </a:spcBef>
            </a:pPr>
            <a:r>
              <a:rPr lang="en-US" altLang="tr-TR" sz="2800" b="1" dirty="0" smtClean="0">
                <a:solidFill>
                  <a:srgbClr val="FF0000"/>
                </a:solidFill>
                <a:ea typeface="ＭＳ Ｐゴシック" panose="020B0600070205080204" pitchFamily="34" charset="-128"/>
              </a:rPr>
              <a:t>Knowledge provider: Human experts</a:t>
            </a:r>
          </a:p>
          <a:p>
            <a:endParaRPr lang="en-US" altLang="tr-TR" sz="2800" b="1" dirty="0" smtClean="0">
              <a:ea typeface="ＭＳ Ｐゴシック" panose="020B0600070205080204" pitchFamily="34" charset="-128"/>
            </a:endParaRPr>
          </a:p>
        </p:txBody>
      </p:sp>
    </p:spTree>
    <p:extLst>
      <p:ext uri="{BB962C8B-B14F-4D97-AF65-F5344CB8AC3E}">
        <p14:creationId xmlns:p14="http://schemas.microsoft.com/office/powerpoint/2010/main" val="2174581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tr-TR" altLang="tr-TR" sz="1800">
              <a:latin typeface="Arial" panose="020B0604020202020204" pitchFamily="34" charset="0"/>
            </a:endParaRPr>
          </a:p>
        </p:txBody>
      </p:sp>
      <p:sp>
        <p:nvSpPr>
          <p:cNvPr id="36867"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tr-TR" altLang="tr-TR" sz="1800">
              <a:latin typeface="Arial" panose="020B0604020202020204" pitchFamily="34" charset="0"/>
            </a:endParaRPr>
          </a:p>
        </p:txBody>
      </p:sp>
      <p:sp>
        <p:nvSpPr>
          <p:cNvPr id="36868" name="Rectangle 4"/>
          <p:cNvSpPr>
            <a:spLocks noGrp="1" noChangeArrowheads="1"/>
          </p:cNvSpPr>
          <p:nvPr>
            <p:ph type="title"/>
          </p:nvPr>
        </p:nvSpPr>
        <p:spPr>
          <a:xfrm>
            <a:off x="395536" y="0"/>
            <a:ext cx="3170312" cy="836712"/>
          </a:xfrm>
          <a:noFill/>
        </p:spPr>
        <p:txBody>
          <a:bodyPr/>
          <a:lstStyle/>
          <a:p>
            <a:r>
              <a:rPr lang="en-GB" altLang="tr-TR" sz="2400" b="1" u="sng" dirty="0">
                <a:solidFill>
                  <a:srgbClr val="984807"/>
                </a:solidFill>
                <a:latin typeface="Calibri" pitchFamily="34" charset="0"/>
                <a:ea typeface="+mn-ea"/>
                <a:cs typeface="Arial" pitchFamily="34" charset="0"/>
              </a:rPr>
              <a:t>Knowledge Acquisition</a:t>
            </a:r>
          </a:p>
        </p:txBody>
      </p:sp>
      <p:sp>
        <p:nvSpPr>
          <p:cNvPr id="36869" name="Rectangle 5"/>
          <p:cNvSpPr>
            <a:spLocks noGrp="1" noChangeArrowheads="1"/>
          </p:cNvSpPr>
          <p:nvPr>
            <p:ph type="body" idx="1"/>
          </p:nvPr>
        </p:nvSpPr>
        <p:spPr>
          <a:xfrm>
            <a:off x="214064" y="908720"/>
            <a:ext cx="8534400" cy="4876800"/>
          </a:xfrm>
          <a:noFill/>
        </p:spPr>
        <p:txBody>
          <a:bodyPr/>
          <a:lstStyle/>
          <a:p>
            <a:pPr algn="just">
              <a:spcBef>
                <a:spcPts val="600"/>
              </a:spcBef>
            </a:pPr>
            <a:r>
              <a:rPr lang="en-GB" altLang="tr-TR" sz="2000" b="1" dirty="0" smtClean="0">
                <a:ea typeface="ＭＳ Ｐゴシック" panose="020B0600070205080204" pitchFamily="34" charset="-128"/>
              </a:rPr>
              <a:t>Sources of knowledge:</a:t>
            </a:r>
          </a:p>
          <a:p>
            <a:pPr lvl="1">
              <a:buFont typeface="Symbol" panose="05050102010706020507" pitchFamily="18" charset="2"/>
              <a:buChar char="¨"/>
            </a:pPr>
            <a:r>
              <a:rPr lang="en-GB" altLang="tr-TR" sz="1800" b="1" dirty="0" smtClean="0">
                <a:ea typeface="ＭＳ Ｐゴシック" panose="020B0600070205080204" pitchFamily="34" charset="-128"/>
              </a:rPr>
              <a:t>Documents: textbooks, journal articles, technical reports, records containing case histories, etc.</a:t>
            </a:r>
            <a:endParaRPr lang="tr-TR" altLang="tr-TR" sz="1800" b="1" dirty="0" smtClean="0">
              <a:ea typeface="ＭＳ Ｐゴシック" panose="020B0600070205080204" pitchFamily="34" charset="-128"/>
            </a:endParaRPr>
          </a:p>
          <a:p>
            <a:pPr lvl="1">
              <a:buFont typeface="Symbol" panose="05050102010706020507" pitchFamily="18" charset="2"/>
              <a:buChar char="¨"/>
            </a:pPr>
            <a:r>
              <a:rPr lang="tr-TR" altLang="tr-TR" sz="1800" b="1" dirty="0" smtClean="0">
                <a:ea typeface="ＭＳ Ｐゴシック" panose="020B0600070205080204" pitchFamily="34" charset="-128"/>
              </a:rPr>
              <a:t>Databases</a:t>
            </a:r>
          </a:p>
          <a:p>
            <a:pPr lvl="1">
              <a:buFont typeface="Symbol" panose="05050102010706020507" pitchFamily="18" charset="2"/>
              <a:buChar char="¨"/>
            </a:pPr>
            <a:r>
              <a:rPr lang="tr-TR" altLang="tr-TR" sz="1800" b="1" dirty="0" smtClean="0">
                <a:ea typeface="ＭＳ Ｐゴシック" panose="020B0600070205080204" pitchFamily="34" charset="-128"/>
              </a:rPr>
              <a:t>Internet</a:t>
            </a:r>
            <a:endParaRPr lang="en-GB" altLang="tr-TR" sz="1800" b="1" dirty="0" smtClean="0">
              <a:ea typeface="ＭＳ Ｐゴシック" panose="020B0600070205080204" pitchFamily="34" charset="-128"/>
            </a:endParaRPr>
          </a:p>
          <a:p>
            <a:pPr>
              <a:lnSpc>
                <a:spcPct val="90000"/>
              </a:lnSpc>
            </a:pPr>
            <a:r>
              <a:rPr lang="en-GB" altLang="tr-TR" sz="2000" b="1" dirty="0" smtClean="0">
                <a:ea typeface="ＭＳ Ｐゴシック" panose="020B0600070205080204" pitchFamily="34" charset="-128"/>
              </a:rPr>
              <a:t>This will almost never be sufficient</a:t>
            </a:r>
            <a:r>
              <a:rPr lang="tr-TR" altLang="tr-TR" sz="2000" b="1" dirty="0" smtClean="0">
                <a:ea typeface="ＭＳ Ｐゴシック" panose="020B0600070205080204" pitchFamily="34" charset="-128"/>
              </a:rPr>
              <a:t>.</a:t>
            </a:r>
            <a:r>
              <a:rPr lang="en-GB" altLang="tr-TR" sz="2000" b="1" dirty="0" smtClean="0">
                <a:ea typeface="ＭＳ Ｐゴシック" panose="020B0600070205080204" pitchFamily="34" charset="-128"/>
              </a:rPr>
              <a:t> Expert knowledge includes:</a:t>
            </a:r>
          </a:p>
          <a:p>
            <a:pPr lvl="1" algn="just">
              <a:buFont typeface="Symbol" panose="05050102010706020507" pitchFamily="18" charset="2"/>
              <a:buChar char="¨"/>
            </a:pPr>
            <a:r>
              <a:rPr lang="en-GB" altLang="tr-TR" sz="2000" b="1" dirty="0" smtClean="0">
                <a:ea typeface="ＭＳ Ｐゴシック" panose="020B0600070205080204" pitchFamily="34" charset="-128"/>
              </a:rPr>
              <a:t>domain-related facts &amp; principles;</a:t>
            </a:r>
          </a:p>
          <a:p>
            <a:pPr lvl="1" algn="just">
              <a:buFont typeface="Symbol" panose="05050102010706020507" pitchFamily="18" charset="2"/>
              <a:buChar char="¨"/>
            </a:pPr>
            <a:r>
              <a:rPr lang="en-GB" altLang="tr-TR" sz="2000" b="1" dirty="0" smtClean="0">
                <a:ea typeface="ＭＳ Ｐゴシック" panose="020B0600070205080204" pitchFamily="34" charset="-128"/>
              </a:rPr>
              <a:t>problem-solving strategies;</a:t>
            </a:r>
          </a:p>
          <a:p>
            <a:pPr lvl="1">
              <a:buFont typeface="Symbol" panose="05050102010706020507" pitchFamily="18" charset="2"/>
              <a:buChar char="¨"/>
            </a:pPr>
            <a:r>
              <a:rPr lang="en-GB" altLang="tr-TR" sz="2000" b="1" dirty="0" smtClean="0">
                <a:ea typeface="ＭＳ Ｐゴシック" panose="020B0600070205080204" pitchFamily="34" charset="-128"/>
              </a:rPr>
              <a:t>meta-knowledge - for instance, knowledge about when to use a particular piece of knowledge;</a:t>
            </a:r>
          </a:p>
          <a:p>
            <a:pPr lvl="1" algn="just">
              <a:buFont typeface="Symbol" panose="05050102010706020507" pitchFamily="18" charset="2"/>
              <a:buChar char="¨"/>
            </a:pPr>
            <a:r>
              <a:rPr lang="en-GB" altLang="tr-TR" sz="2000" b="1" dirty="0" smtClean="0">
                <a:ea typeface="ＭＳ Ｐゴシック" panose="020B0600070205080204" pitchFamily="34" charset="-128"/>
              </a:rPr>
              <a:t>explanations and justifications.</a:t>
            </a:r>
          </a:p>
          <a:p>
            <a:pPr>
              <a:lnSpc>
                <a:spcPct val="90000"/>
              </a:lnSpc>
            </a:pPr>
            <a:endParaRPr lang="en-GB" altLang="tr-TR" sz="2000" b="1" dirty="0" smtClean="0">
              <a:ea typeface="ＭＳ Ｐゴシック" panose="020B0600070205080204" pitchFamily="34" charset="-128"/>
            </a:endParaRPr>
          </a:p>
          <a:p>
            <a:pPr>
              <a:lnSpc>
                <a:spcPct val="90000"/>
              </a:lnSpc>
              <a:buFont typeface="Symbol" panose="05050102010706020507" pitchFamily="18" charset="2"/>
              <a:buChar char="¨"/>
            </a:pPr>
            <a:r>
              <a:rPr lang="en-GB" altLang="tr-TR" sz="2000" b="1" dirty="0" smtClean="0">
                <a:ea typeface="ＭＳ Ｐゴシック" panose="020B0600070205080204" pitchFamily="34" charset="-128"/>
              </a:rPr>
              <a:t>The range of problems which a textbook examines and solves is always smaller than the range of problems that a human expert is master of.</a:t>
            </a:r>
          </a:p>
          <a:p>
            <a:pPr lvl="2">
              <a:buFont typeface="Symbol" panose="05050102010706020507" pitchFamily="18" charset="2"/>
              <a:buChar char="¨"/>
            </a:pPr>
            <a:endParaRPr lang="en-GB" altLang="tr-TR" sz="1600" b="1" dirty="0" smtClean="0">
              <a:ea typeface="ＭＳ Ｐゴシック" panose="020B0600070205080204" pitchFamily="34" charset="-128"/>
            </a:endParaRPr>
          </a:p>
        </p:txBody>
      </p:sp>
    </p:spTree>
    <p:extLst>
      <p:ext uri="{BB962C8B-B14F-4D97-AF65-F5344CB8AC3E}">
        <p14:creationId xmlns:p14="http://schemas.microsoft.com/office/powerpoint/2010/main" val="4117774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tr-TR" altLang="tr-TR" sz="1600">
              <a:latin typeface="Arial" panose="020B0604020202020204" pitchFamily="34" charset="0"/>
            </a:endParaRPr>
          </a:p>
        </p:txBody>
      </p:sp>
      <p:sp>
        <p:nvSpPr>
          <p:cNvPr id="39939"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tr-TR" altLang="tr-TR" sz="1600">
              <a:latin typeface="Arial" panose="020B0604020202020204" pitchFamily="34" charset="0"/>
            </a:endParaRPr>
          </a:p>
        </p:txBody>
      </p:sp>
      <p:sp>
        <p:nvSpPr>
          <p:cNvPr id="39940" name="Rectangle 4"/>
          <p:cNvSpPr>
            <a:spLocks noGrp="1" noChangeArrowheads="1"/>
          </p:cNvSpPr>
          <p:nvPr>
            <p:ph type="title"/>
          </p:nvPr>
        </p:nvSpPr>
        <p:spPr>
          <a:xfrm>
            <a:off x="251520" y="260648"/>
            <a:ext cx="3314328" cy="692696"/>
          </a:xfrm>
          <a:noFill/>
        </p:spPr>
        <p:txBody>
          <a:bodyPr/>
          <a:lstStyle/>
          <a:p>
            <a:r>
              <a:rPr lang="en-GB" altLang="tr-TR" sz="2400" b="1" u="sng" dirty="0">
                <a:solidFill>
                  <a:srgbClr val="984807"/>
                </a:solidFill>
                <a:latin typeface="Calibri" pitchFamily="34" charset="0"/>
                <a:ea typeface="+mn-ea"/>
                <a:cs typeface="Arial" pitchFamily="34" charset="0"/>
              </a:rPr>
              <a:t>Knowledge Elicitation</a:t>
            </a:r>
          </a:p>
        </p:txBody>
      </p:sp>
      <p:sp>
        <p:nvSpPr>
          <p:cNvPr id="39941" name="Rectangle 5"/>
          <p:cNvSpPr>
            <a:spLocks noGrp="1" noChangeArrowheads="1"/>
          </p:cNvSpPr>
          <p:nvPr>
            <p:ph type="body" idx="1"/>
          </p:nvPr>
        </p:nvSpPr>
        <p:spPr>
          <a:xfrm>
            <a:off x="395536" y="1268760"/>
            <a:ext cx="8534400" cy="4876800"/>
          </a:xfrm>
          <a:noFill/>
        </p:spPr>
        <p:txBody>
          <a:bodyPr/>
          <a:lstStyle/>
          <a:p>
            <a:pPr>
              <a:buFont typeface="Symbol" panose="05050102010706020507" pitchFamily="18" charset="2"/>
              <a:buChar char="¨"/>
            </a:pPr>
            <a:r>
              <a:rPr lang="en-US" altLang="tr-TR" sz="2400" b="1" dirty="0" smtClean="0">
                <a:ea typeface="ＭＳ Ｐゴシック" panose="020B0600070205080204" pitchFamily="34" charset="-128"/>
              </a:rPr>
              <a:t>The most important part of knowledge acquisition is </a:t>
            </a:r>
            <a:r>
              <a:rPr lang="en-US" altLang="tr-TR" sz="2400" b="1" u="sng" dirty="0" smtClean="0">
                <a:solidFill>
                  <a:srgbClr val="FF0000"/>
                </a:solidFill>
                <a:ea typeface="ＭＳ Ｐゴシック" panose="020B0600070205080204" pitchFamily="34" charset="-128"/>
              </a:rPr>
              <a:t>knowledge elicitation </a:t>
            </a:r>
            <a:r>
              <a:rPr lang="en-US" altLang="tr-TR" sz="2400" b="1" dirty="0" smtClean="0">
                <a:ea typeface="ＭＳ Ｐゴシック" panose="020B0600070205080204" pitchFamily="34" charset="-128"/>
              </a:rPr>
              <a:t>- obtaining knowledge from a human expert (or human experts) for use in an expert system.</a:t>
            </a:r>
          </a:p>
          <a:p>
            <a:pPr>
              <a:buFont typeface="Symbol" panose="05050102010706020507" pitchFamily="18" charset="2"/>
              <a:buChar char="¨"/>
            </a:pPr>
            <a:r>
              <a:rPr lang="en-US" altLang="tr-TR" sz="2400" b="1" dirty="0" smtClean="0">
                <a:ea typeface="ＭＳ Ｐゴシック" panose="020B0600070205080204" pitchFamily="34" charset="-128"/>
              </a:rPr>
              <a:t>To find out what, at least, an expert really know, and how he/she use the respective knowledge. Through</a:t>
            </a:r>
          </a:p>
          <a:p>
            <a:pPr lvl="1">
              <a:buFont typeface="Symbol" panose="05050102010706020507" pitchFamily="18" charset="2"/>
              <a:buChar char="¨"/>
            </a:pPr>
            <a:r>
              <a:rPr lang="en-US" altLang="tr-TR" sz="2400" b="1" dirty="0" smtClean="0">
                <a:ea typeface="ＭＳ Ｐゴシック" panose="020B0600070205080204" pitchFamily="34" charset="-128"/>
              </a:rPr>
              <a:t>repeated interviews with the expert(s), probably combined with other, non-interview techniques</a:t>
            </a:r>
          </a:p>
          <a:p>
            <a:pPr algn="just">
              <a:spcBef>
                <a:spcPts val="600"/>
              </a:spcBef>
            </a:pPr>
            <a:endParaRPr lang="en-US" altLang="tr-TR" sz="2400" b="1" dirty="0" smtClean="0">
              <a:ea typeface="ＭＳ Ｐゴシック" panose="020B0600070205080204" pitchFamily="34" charset="-128"/>
            </a:endParaRPr>
          </a:p>
        </p:txBody>
      </p:sp>
    </p:spTree>
    <p:extLst>
      <p:ext uri="{BB962C8B-B14F-4D97-AF65-F5344CB8AC3E}">
        <p14:creationId xmlns:p14="http://schemas.microsoft.com/office/powerpoint/2010/main" val="4037623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tr-TR" altLang="tr-TR" sz="1600">
              <a:latin typeface="Arial" panose="020B0604020202020204" pitchFamily="34" charset="0"/>
            </a:endParaRPr>
          </a:p>
        </p:txBody>
      </p:sp>
      <p:sp>
        <p:nvSpPr>
          <p:cNvPr id="41987"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tr-TR" altLang="tr-TR" sz="1600">
              <a:latin typeface="Arial" panose="020B0604020202020204" pitchFamily="34" charset="0"/>
            </a:endParaRPr>
          </a:p>
        </p:txBody>
      </p:sp>
      <p:sp>
        <p:nvSpPr>
          <p:cNvPr id="41988" name="Rectangle 4"/>
          <p:cNvSpPr>
            <a:spLocks noGrp="1" noChangeArrowheads="1"/>
          </p:cNvSpPr>
          <p:nvPr>
            <p:ph type="title"/>
          </p:nvPr>
        </p:nvSpPr>
        <p:spPr>
          <a:xfrm>
            <a:off x="251520" y="188640"/>
            <a:ext cx="4608314" cy="859507"/>
          </a:xfrm>
          <a:noFill/>
        </p:spPr>
        <p:txBody>
          <a:bodyPr/>
          <a:lstStyle/>
          <a:p>
            <a:pPr>
              <a:lnSpc>
                <a:spcPct val="90000"/>
              </a:lnSpc>
            </a:pPr>
            <a:r>
              <a:rPr lang="en-US" altLang="tr-TR" sz="2400" b="1" u="sng" dirty="0" smtClean="0">
                <a:solidFill>
                  <a:srgbClr val="984807"/>
                </a:solidFill>
                <a:latin typeface="Calibri" pitchFamily="34" charset="0"/>
                <a:ea typeface="+mn-ea"/>
                <a:cs typeface="Arial" pitchFamily="34" charset="0"/>
              </a:rPr>
              <a:t>Knowledge Elicitation - Difficulties</a:t>
            </a:r>
            <a:endParaRPr lang="en-US" altLang="tr-TR" sz="2400" b="1" u="sng" dirty="0">
              <a:solidFill>
                <a:srgbClr val="984807"/>
              </a:solidFill>
              <a:latin typeface="Calibri" pitchFamily="34" charset="0"/>
              <a:ea typeface="+mn-ea"/>
              <a:cs typeface="Arial" pitchFamily="34" charset="0"/>
            </a:endParaRPr>
          </a:p>
        </p:txBody>
      </p:sp>
      <p:sp>
        <p:nvSpPr>
          <p:cNvPr id="41989" name="Rectangle 5"/>
          <p:cNvSpPr>
            <a:spLocks noGrp="1" noChangeArrowheads="1"/>
          </p:cNvSpPr>
          <p:nvPr>
            <p:ph type="body" idx="1"/>
          </p:nvPr>
        </p:nvSpPr>
        <p:spPr>
          <a:xfrm>
            <a:off x="430213" y="1125538"/>
            <a:ext cx="8534400" cy="4876800"/>
          </a:xfrm>
          <a:noFill/>
        </p:spPr>
        <p:txBody>
          <a:bodyPr/>
          <a:lstStyle/>
          <a:p>
            <a:pPr>
              <a:buFont typeface="Wingdings" panose="05000000000000000000" pitchFamily="2" charset="2"/>
              <a:buChar char="Ø"/>
            </a:pPr>
            <a:r>
              <a:rPr lang="en-GB" altLang="tr-TR" sz="2400" b="1" smtClean="0">
                <a:ea typeface="ＭＳ Ｐゴシック" panose="020B0600070205080204" pitchFamily="34" charset="-128"/>
              </a:rPr>
              <a:t>One major obstacle to knowledge elicitation: experts cannot easily </a:t>
            </a:r>
            <a:r>
              <a:rPr lang="tr-TR" altLang="tr-TR" sz="2400" b="1" smtClean="0">
                <a:ea typeface="ＭＳ Ｐゴシック" panose="020B0600070205080204" pitchFamily="34" charset="-128"/>
              </a:rPr>
              <a:t>articulate </a:t>
            </a:r>
            <a:r>
              <a:rPr lang="en-GB" altLang="tr-TR" sz="2400" b="1" smtClean="0">
                <a:ea typeface="ＭＳ Ｐゴシック" panose="020B0600070205080204" pitchFamily="34" charset="-128"/>
              </a:rPr>
              <a:t>all they know about their subject. </a:t>
            </a:r>
          </a:p>
          <a:p>
            <a:pPr>
              <a:buFont typeface="Wingdings" panose="05000000000000000000" pitchFamily="2" charset="2"/>
              <a:buChar char="Ø"/>
            </a:pPr>
            <a:r>
              <a:rPr lang="en-GB" altLang="tr-TR" sz="2400" b="1" smtClean="0">
                <a:ea typeface="ＭＳ Ｐゴシック" panose="020B0600070205080204" pitchFamily="34" charset="-128"/>
              </a:rPr>
              <a:t>They do not necessarily have much insight into the methods they use to solve problems. </a:t>
            </a:r>
          </a:p>
          <a:p>
            <a:pPr>
              <a:buFont typeface="Wingdings" panose="05000000000000000000" pitchFamily="2" charset="2"/>
              <a:buChar char="Ø"/>
            </a:pPr>
            <a:r>
              <a:rPr lang="en-GB" altLang="tr-TR" sz="2400" b="1" smtClean="0">
                <a:ea typeface="ＭＳ Ｐゴシック" panose="020B0600070205080204" pitchFamily="34" charset="-128"/>
              </a:rPr>
              <a:t>Their knowledge is </a:t>
            </a:r>
            <a:r>
              <a:rPr lang="tr-TR" altLang="tr-TR" sz="2400" b="1" smtClean="0">
                <a:ea typeface="ＭＳ Ｐゴシック" panose="020B0600070205080204" pitchFamily="34" charset="-128"/>
              </a:rPr>
              <a:t>well- formulated but </a:t>
            </a:r>
            <a:r>
              <a:rPr lang="en-GB" altLang="tr-TR" sz="2400" b="1" smtClean="0">
                <a:ea typeface="ＭＳ Ｐゴシック" panose="020B0600070205080204" pitchFamily="34" charset="-128"/>
              </a:rPr>
              <a:t>unreadable</a:t>
            </a:r>
            <a:r>
              <a:rPr lang="tr-TR" altLang="tr-TR" sz="2400" b="1" smtClean="0">
                <a:ea typeface="ＭＳ Ｐゴシック" panose="020B0600070205080204" pitchFamily="34" charset="-128"/>
              </a:rPr>
              <a:t>.</a:t>
            </a:r>
          </a:p>
          <a:p>
            <a:pPr>
              <a:buFont typeface="Wingdings" panose="05000000000000000000" pitchFamily="2" charset="2"/>
              <a:buChar char="Ø"/>
            </a:pPr>
            <a:r>
              <a:rPr lang="tr-TR" altLang="tr-TR" sz="2400" b="1" smtClean="0">
                <a:ea typeface="ＭＳ Ｐゴシック" panose="020B0600070205080204" pitchFamily="34" charset="-128"/>
              </a:rPr>
              <a:t>E</a:t>
            </a:r>
            <a:r>
              <a:rPr lang="en-US" altLang="tr-TR" sz="2400" b="1" smtClean="0">
                <a:ea typeface="ＭＳ Ｐゴシック" panose="020B0600070205080204" pitchFamily="34" charset="-128"/>
              </a:rPr>
              <a:t>xperts may lack time or not cooperate</a:t>
            </a:r>
            <a:endParaRPr lang="tr-TR" altLang="tr-TR" sz="2400" b="1" smtClean="0">
              <a:ea typeface="ＭＳ Ｐゴシック" panose="020B0600070205080204" pitchFamily="34" charset="-128"/>
            </a:endParaRPr>
          </a:p>
          <a:p>
            <a:pPr>
              <a:buFont typeface="Wingdings" panose="05000000000000000000" pitchFamily="2" charset="2"/>
              <a:buChar char="Ø"/>
            </a:pPr>
            <a:r>
              <a:rPr lang="en-US" altLang="tr-TR" sz="2400" b="1" smtClean="0">
                <a:ea typeface="ＭＳ Ｐゴシック" panose="020B0600070205080204" pitchFamily="34" charset="-128"/>
              </a:rPr>
              <a:t>Testing and refining knowledge is complicated</a:t>
            </a:r>
            <a:endParaRPr lang="tr-TR" altLang="tr-TR" sz="2400" b="1" smtClean="0">
              <a:ea typeface="ＭＳ Ｐゴシック" panose="020B0600070205080204" pitchFamily="34" charset="-128"/>
            </a:endParaRPr>
          </a:p>
          <a:p>
            <a:pPr>
              <a:buFont typeface="Wingdings" panose="05000000000000000000" pitchFamily="2" charset="2"/>
              <a:buChar char="Ø"/>
            </a:pPr>
            <a:r>
              <a:rPr lang="en-US" altLang="tr-TR" sz="2400" b="1" smtClean="0">
                <a:ea typeface="ＭＳ Ｐゴシック" panose="020B0600070205080204" pitchFamily="34" charset="-128"/>
              </a:rPr>
              <a:t>Poorly defined methods for knowledge elicitation</a:t>
            </a:r>
            <a:endParaRPr lang="tr-TR" altLang="tr-TR" sz="2400" b="1" smtClean="0">
              <a:ea typeface="ＭＳ Ｐゴシック" panose="020B0600070205080204" pitchFamily="34" charset="-128"/>
            </a:endParaRPr>
          </a:p>
          <a:p>
            <a:pPr>
              <a:buFont typeface="Wingdings" panose="05000000000000000000" pitchFamily="2" charset="2"/>
              <a:buChar char="Ø"/>
            </a:pPr>
            <a:r>
              <a:rPr lang="en-US" altLang="tr-TR" sz="2400" b="1" smtClean="0">
                <a:ea typeface="ＭＳ Ｐゴシック" panose="020B0600070205080204" pitchFamily="34" charset="-128"/>
              </a:rPr>
              <a:t>The knowledge collected may be incomplete</a:t>
            </a:r>
          </a:p>
          <a:p>
            <a:pPr>
              <a:buFont typeface="Wingdings" panose="05000000000000000000" pitchFamily="2" charset="2"/>
              <a:buChar char="Ø"/>
            </a:pPr>
            <a:endParaRPr lang="en-US" altLang="tr-TR" sz="2400" b="1" smtClean="0">
              <a:ea typeface="ＭＳ Ｐゴシック" panose="020B0600070205080204" pitchFamily="34" charset="-128"/>
            </a:endParaRPr>
          </a:p>
        </p:txBody>
      </p:sp>
    </p:spTree>
    <p:extLst>
      <p:ext uri="{BB962C8B-B14F-4D97-AF65-F5344CB8AC3E}">
        <p14:creationId xmlns:p14="http://schemas.microsoft.com/office/powerpoint/2010/main" val="3841750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tr-TR" altLang="tr-TR" sz="1600">
              <a:latin typeface="Arial" panose="020B0604020202020204" pitchFamily="34" charset="0"/>
            </a:endParaRPr>
          </a:p>
        </p:txBody>
      </p:sp>
      <p:sp>
        <p:nvSpPr>
          <p:cNvPr id="44035"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tr-TR" altLang="tr-TR" sz="1600">
              <a:latin typeface="Arial" panose="020B0604020202020204" pitchFamily="34" charset="0"/>
            </a:endParaRPr>
          </a:p>
        </p:txBody>
      </p:sp>
      <p:sp>
        <p:nvSpPr>
          <p:cNvPr id="44037" name="Rectangle 5"/>
          <p:cNvSpPr>
            <a:spLocks noGrp="1" noChangeArrowheads="1"/>
          </p:cNvSpPr>
          <p:nvPr>
            <p:ph type="body" idx="1"/>
          </p:nvPr>
        </p:nvSpPr>
        <p:spPr>
          <a:xfrm>
            <a:off x="179388" y="981075"/>
            <a:ext cx="8785225" cy="4876800"/>
          </a:xfrm>
          <a:noFill/>
        </p:spPr>
        <p:txBody>
          <a:bodyPr/>
          <a:lstStyle/>
          <a:p>
            <a:pPr>
              <a:buSzPct val="70000"/>
              <a:buFont typeface="Wingdings" panose="05000000000000000000" pitchFamily="2" charset="2"/>
              <a:buChar char="Ø"/>
            </a:pPr>
            <a:r>
              <a:rPr lang="en-US" altLang="tr-TR" sz="2400" b="1" dirty="0" smtClean="0">
                <a:ea typeface="ＭＳ Ｐゴシック" panose="020B0600070205080204" pitchFamily="34" charset="-128"/>
              </a:rPr>
              <a:t>System builders may collect knowledge from one source, but the relevant knowledge may be scattered across several sources</a:t>
            </a:r>
          </a:p>
          <a:p>
            <a:pPr>
              <a:buSzPct val="70000"/>
              <a:buFont typeface="Wingdings" panose="05000000000000000000" pitchFamily="2" charset="2"/>
              <a:buChar char="Ø"/>
            </a:pPr>
            <a:r>
              <a:rPr lang="en-US" altLang="tr-TR" sz="2400" b="1" dirty="0" smtClean="0">
                <a:ea typeface="ＭＳ Ｐゴシック" panose="020B0600070205080204" pitchFamily="34" charset="-128"/>
              </a:rPr>
              <a:t>May collect documented knowledge rather than use experts</a:t>
            </a:r>
          </a:p>
          <a:p>
            <a:pPr>
              <a:buSzPct val="70000"/>
              <a:buFont typeface="Wingdings" panose="05000000000000000000" pitchFamily="2" charset="2"/>
              <a:buChar char="Ø"/>
            </a:pPr>
            <a:r>
              <a:rPr lang="en-US" altLang="tr-TR" sz="2400" b="1" dirty="0" smtClean="0">
                <a:ea typeface="ＭＳ Ｐゴシック" panose="020B0600070205080204" pitchFamily="34" charset="-128"/>
              </a:rPr>
              <a:t>Difficult to recognize specific knowledge when mixed with irrelevant data</a:t>
            </a:r>
          </a:p>
          <a:p>
            <a:pPr>
              <a:buSzPct val="70000"/>
              <a:buFont typeface="Wingdings" panose="05000000000000000000" pitchFamily="2" charset="2"/>
              <a:buChar char="Ø"/>
            </a:pPr>
            <a:r>
              <a:rPr lang="en-US" altLang="tr-TR" sz="2400" b="1" dirty="0" smtClean="0">
                <a:ea typeface="ＭＳ Ｐゴシック" panose="020B0600070205080204" pitchFamily="34" charset="-128"/>
              </a:rPr>
              <a:t>Experts may change their behavior when observed and/or interviewed</a:t>
            </a:r>
          </a:p>
          <a:p>
            <a:pPr>
              <a:buSzPct val="70000"/>
              <a:buFont typeface="Wingdings" panose="05000000000000000000" pitchFamily="2" charset="2"/>
              <a:buChar char="Ø"/>
            </a:pPr>
            <a:r>
              <a:rPr lang="en-US" altLang="tr-TR" sz="2400" b="1" dirty="0" smtClean="0">
                <a:ea typeface="ＭＳ Ｐゴシック" panose="020B0600070205080204" pitchFamily="34" charset="-128"/>
              </a:rPr>
              <a:t>Problematic interpersonal communication between the knowledge engineer and the </a:t>
            </a:r>
            <a:r>
              <a:rPr lang="en-US" altLang="tr-TR" sz="2400" b="1" dirty="0" err="1" smtClean="0">
                <a:ea typeface="ＭＳ Ｐゴシック" panose="020B0600070205080204" pitchFamily="34" charset="-128"/>
              </a:rPr>
              <a:t>exper</a:t>
            </a:r>
            <a:r>
              <a:rPr lang="tr-TR" altLang="tr-TR" sz="2400" b="1" dirty="0" smtClean="0">
                <a:ea typeface="ＭＳ Ｐゴシック" panose="020B0600070205080204" pitchFamily="34" charset="-128"/>
              </a:rPr>
              <a:t>t </a:t>
            </a:r>
          </a:p>
          <a:p>
            <a:pPr>
              <a:buFont typeface="Wingdings" panose="05000000000000000000" pitchFamily="2" charset="2"/>
              <a:buChar char="Ø"/>
            </a:pPr>
            <a:endParaRPr lang="en-GB" altLang="tr-TR" sz="2400" b="1" dirty="0" smtClean="0">
              <a:ea typeface="ＭＳ Ｐゴシック" panose="020B0600070205080204" pitchFamily="34" charset="-128"/>
            </a:endParaRPr>
          </a:p>
          <a:p>
            <a:pPr>
              <a:buFont typeface="Wingdings" panose="05000000000000000000" pitchFamily="2" charset="2"/>
              <a:buChar char="Ø"/>
            </a:pPr>
            <a:endParaRPr lang="en-GB" altLang="tr-TR" sz="2400" b="1" dirty="0" smtClean="0">
              <a:ea typeface="ＭＳ Ｐゴシック" panose="020B0600070205080204" pitchFamily="34" charset="-128"/>
            </a:endParaRPr>
          </a:p>
        </p:txBody>
      </p:sp>
      <p:sp>
        <p:nvSpPr>
          <p:cNvPr id="7" name="Rectangle 4"/>
          <p:cNvSpPr>
            <a:spLocks noGrp="1" noChangeArrowheads="1"/>
          </p:cNvSpPr>
          <p:nvPr>
            <p:ph type="title"/>
          </p:nvPr>
        </p:nvSpPr>
        <p:spPr>
          <a:xfrm>
            <a:off x="251520" y="188641"/>
            <a:ext cx="4608314" cy="648072"/>
          </a:xfrm>
          <a:noFill/>
        </p:spPr>
        <p:txBody>
          <a:bodyPr/>
          <a:lstStyle/>
          <a:p>
            <a:pPr>
              <a:lnSpc>
                <a:spcPct val="90000"/>
              </a:lnSpc>
            </a:pPr>
            <a:r>
              <a:rPr lang="en-US" altLang="tr-TR" sz="2400" b="1" u="sng" dirty="0" smtClean="0">
                <a:solidFill>
                  <a:srgbClr val="984807"/>
                </a:solidFill>
                <a:latin typeface="Calibri" pitchFamily="34" charset="0"/>
                <a:ea typeface="+mn-ea"/>
                <a:cs typeface="Arial" pitchFamily="34" charset="0"/>
              </a:rPr>
              <a:t>Knowledge Elicitation - Difficulties</a:t>
            </a:r>
            <a:endParaRPr lang="en-US" altLang="tr-TR" sz="2400" b="1" u="sng" dirty="0">
              <a:solidFill>
                <a:srgbClr val="984807"/>
              </a:solidFill>
              <a:latin typeface="Calibri" pitchFamily="34" charset="0"/>
              <a:ea typeface="+mn-ea"/>
              <a:cs typeface="Arial" pitchFamily="34" charset="0"/>
            </a:endParaRPr>
          </a:p>
        </p:txBody>
      </p:sp>
    </p:spTree>
    <p:extLst>
      <p:ext uri="{BB962C8B-B14F-4D97-AF65-F5344CB8AC3E}">
        <p14:creationId xmlns:p14="http://schemas.microsoft.com/office/powerpoint/2010/main" val="261132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5"/>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0664398C-E03B-4F00-A592-528E4FA4FF87}" type="slidenum">
              <a:rPr lang="en-US" altLang="tr-TR" sz="1200">
                <a:solidFill>
                  <a:srgbClr val="898989"/>
                </a:solidFill>
              </a:rPr>
              <a:pPr>
                <a:spcBef>
                  <a:spcPct val="0"/>
                </a:spcBef>
                <a:buFontTx/>
                <a:buNone/>
              </a:pPr>
              <a:t>29</a:t>
            </a:fld>
            <a:endParaRPr lang="en-US" altLang="tr-TR" sz="1200">
              <a:solidFill>
                <a:srgbClr val="898989"/>
              </a:solidFill>
            </a:endParaRPr>
          </a:p>
        </p:txBody>
      </p:sp>
      <p:sp>
        <p:nvSpPr>
          <p:cNvPr id="97283" name="Rectangle 2"/>
          <p:cNvSpPr>
            <a:spLocks noGrp="1" noChangeArrowheads="1"/>
          </p:cNvSpPr>
          <p:nvPr>
            <p:ph type="title"/>
          </p:nvPr>
        </p:nvSpPr>
        <p:spPr>
          <a:xfrm>
            <a:off x="395536" y="461392"/>
            <a:ext cx="4608314" cy="591344"/>
          </a:xfrm>
          <a:noFill/>
          <a:ln w="9525">
            <a:noFill/>
            <a:miter lim="800000"/>
            <a:headEnd/>
            <a:tailEnd/>
          </a:ln>
        </p:spPr>
        <p:txBody>
          <a:bodyPr vert="horz" wrap="square" lIns="91440" tIns="45720" rIns="91440" bIns="45720" numCol="1" anchor="ctr" anchorCtr="0" compatLnSpc="1">
            <a:prstTxWarp prst="textNoShape">
              <a:avLst/>
            </a:prstTxWarp>
          </a:bodyPr>
          <a:lstStyle/>
          <a:p>
            <a:pPr>
              <a:lnSpc>
                <a:spcPct val="90000"/>
              </a:lnSpc>
            </a:pPr>
            <a:r>
              <a:rPr lang="en-US" altLang="tr-TR" sz="2400" b="1" u="sng" dirty="0" smtClean="0">
                <a:solidFill>
                  <a:srgbClr val="984807"/>
                </a:solidFill>
                <a:latin typeface="Calibri" pitchFamily="34" charset="0"/>
                <a:ea typeface="+mn-ea"/>
                <a:cs typeface="Arial" pitchFamily="34" charset="0"/>
              </a:rPr>
              <a:t>Knowledge Elicitation Techniques</a:t>
            </a:r>
            <a:endParaRPr lang="en-US" altLang="tr-TR" sz="2400" b="1" u="sng" dirty="0">
              <a:solidFill>
                <a:srgbClr val="984807"/>
              </a:solidFill>
              <a:latin typeface="Calibri" pitchFamily="34" charset="0"/>
              <a:ea typeface="+mn-ea"/>
              <a:cs typeface="Arial" pitchFamily="34" charset="0"/>
            </a:endParaRPr>
          </a:p>
        </p:txBody>
      </p:sp>
      <p:sp>
        <p:nvSpPr>
          <p:cNvPr id="97284" name="Rectangle 3"/>
          <p:cNvSpPr>
            <a:spLocks noGrp="1" noChangeArrowheads="1"/>
          </p:cNvSpPr>
          <p:nvPr>
            <p:ph type="body" idx="1"/>
          </p:nvPr>
        </p:nvSpPr>
        <p:spPr>
          <a:xfrm>
            <a:off x="539552" y="1484784"/>
            <a:ext cx="7772400" cy="3276600"/>
          </a:xfrm>
          <a:noFill/>
        </p:spPr>
        <p:txBody>
          <a:bodyPr/>
          <a:lstStyle/>
          <a:p>
            <a:pPr>
              <a:buSzPct val="70000"/>
              <a:buFont typeface="Wingdings" panose="05000000000000000000" pitchFamily="2" charset="2"/>
              <a:buChar char="Ø"/>
            </a:pPr>
            <a:r>
              <a:rPr lang="en-US" altLang="tr-TR" sz="2400" b="1" dirty="0" smtClean="0">
                <a:latin typeface="+mj-lt"/>
                <a:ea typeface="ＭＳ Ｐゴシック" panose="020B0600070205080204" pitchFamily="34" charset="-128"/>
              </a:rPr>
              <a:t>Interviews</a:t>
            </a:r>
          </a:p>
          <a:p>
            <a:pPr>
              <a:buSzPct val="70000"/>
              <a:buFont typeface="Wingdings" panose="05000000000000000000" pitchFamily="2" charset="2"/>
              <a:buChar char="Ø"/>
            </a:pPr>
            <a:r>
              <a:rPr lang="en-US" altLang="tr-TR" sz="2400" b="1" dirty="0" smtClean="0">
                <a:latin typeface="+mj-lt"/>
                <a:ea typeface="ＭＳ Ｐゴシック" panose="020B0600070205080204" pitchFamily="34" charset="-128"/>
              </a:rPr>
              <a:t>Questionnaires</a:t>
            </a:r>
          </a:p>
          <a:p>
            <a:pPr>
              <a:buSzPct val="70000"/>
              <a:buFont typeface="Wingdings" panose="05000000000000000000" pitchFamily="2" charset="2"/>
              <a:buChar char="Ø"/>
            </a:pPr>
            <a:r>
              <a:rPr lang="en-US" altLang="tr-TR" sz="2400" b="1" dirty="0" smtClean="0">
                <a:latin typeface="+mj-lt"/>
                <a:ea typeface="ＭＳ Ｐゴシック" panose="020B0600070205080204" pitchFamily="34" charset="-128"/>
              </a:rPr>
              <a:t>Observations</a:t>
            </a:r>
          </a:p>
          <a:p>
            <a:pPr>
              <a:buSzPct val="70000"/>
              <a:buFont typeface="Wingdings" panose="05000000000000000000" pitchFamily="2" charset="2"/>
              <a:buChar char="Ø"/>
            </a:pPr>
            <a:r>
              <a:rPr lang="en-US" altLang="tr-TR" sz="2400" b="1" dirty="0" smtClean="0">
                <a:latin typeface="+mj-lt"/>
                <a:ea typeface="ＭＳ Ｐゴシック" panose="020B0600070205080204" pitchFamily="34" charset="-128"/>
              </a:rPr>
              <a:t>Walk through</a:t>
            </a:r>
          </a:p>
          <a:p>
            <a:pPr>
              <a:buSzPct val="70000"/>
              <a:buFont typeface="Wingdings" panose="05000000000000000000" pitchFamily="2" charset="2"/>
              <a:buChar char="Ø"/>
            </a:pPr>
            <a:r>
              <a:rPr lang="en-US" altLang="tr-TR" sz="2400" b="1" dirty="0" smtClean="0">
                <a:latin typeface="+mj-lt"/>
                <a:ea typeface="ＭＳ Ｐゴシック" panose="020B0600070205080204" pitchFamily="34" charset="-128"/>
              </a:rPr>
              <a:t>Protocol analysis</a:t>
            </a:r>
          </a:p>
          <a:p>
            <a:pPr>
              <a:buSzPct val="70000"/>
              <a:buFont typeface="Wingdings" panose="05000000000000000000" pitchFamily="2" charset="2"/>
              <a:buChar char="Ø"/>
            </a:pPr>
            <a:r>
              <a:rPr lang="en-US" altLang="tr-TR" sz="2400" b="1" dirty="0" smtClean="0">
                <a:latin typeface="+mj-lt"/>
                <a:ea typeface="ＭＳ Ｐゴシック" panose="020B0600070205080204" pitchFamily="34" charset="-128"/>
              </a:rPr>
              <a:t>….</a:t>
            </a:r>
          </a:p>
        </p:txBody>
      </p:sp>
    </p:spTree>
    <p:extLst>
      <p:ext uri="{BB962C8B-B14F-4D97-AF65-F5344CB8AC3E}">
        <p14:creationId xmlns:p14="http://schemas.microsoft.com/office/powerpoint/2010/main" val="4078590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3"/>
          <p:cNvSpPr txBox="1">
            <a:spLocks noChangeArrowheads="1"/>
          </p:cNvSpPr>
          <p:nvPr/>
        </p:nvSpPr>
        <p:spPr bwMode="auto">
          <a:xfrm rot="-3220949">
            <a:off x="4770438" y="3281363"/>
            <a:ext cx="4267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tr-TR" altLang="tr-TR" sz="1800" b="1">
                <a:latin typeface="Arial" panose="020B0604020202020204" pitchFamily="34" charset="0"/>
              </a:rPr>
              <a:t>SOFTWARE Technology</a:t>
            </a:r>
            <a:endParaRPr lang="en-US" altLang="tr-TR" sz="1800" b="1">
              <a:latin typeface="Arial" panose="020B0604020202020204" pitchFamily="34" charset="0"/>
            </a:endParaRPr>
          </a:p>
        </p:txBody>
      </p:sp>
      <p:sp>
        <p:nvSpPr>
          <p:cNvPr id="7172" name="Text Box 4"/>
          <p:cNvSpPr txBox="1">
            <a:spLocks noChangeArrowheads="1"/>
          </p:cNvSpPr>
          <p:nvPr/>
        </p:nvSpPr>
        <p:spPr bwMode="auto">
          <a:xfrm>
            <a:off x="1143000" y="4989513"/>
            <a:ext cx="2667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tr-TR" altLang="tr-TR" sz="1800" b="1">
                <a:latin typeface="Arial" panose="020B0604020202020204" pitchFamily="34" charset="0"/>
              </a:rPr>
              <a:t>Aritmatic operations</a:t>
            </a:r>
            <a:endParaRPr lang="en-US" altLang="tr-TR" sz="1800" b="1">
              <a:latin typeface="Arial" panose="020B0604020202020204" pitchFamily="34" charset="0"/>
            </a:endParaRPr>
          </a:p>
        </p:txBody>
      </p:sp>
      <p:sp>
        <p:nvSpPr>
          <p:cNvPr id="7173" name="Text Box 5"/>
          <p:cNvSpPr txBox="1">
            <a:spLocks noChangeArrowheads="1"/>
          </p:cNvSpPr>
          <p:nvPr/>
        </p:nvSpPr>
        <p:spPr bwMode="auto">
          <a:xfrm>
            <a:off x="1676400" y="3617913"/>
            <a:ext cx="3962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tr-TR" altLang="tr-TR" sz="1800" b="1">
                <a:latin typeface="Arial" panose="020B0604020202020204" pitchFamily="34" charset="0"/>
              </a:rPr>
              <a:t>Ofis automation systems</a:t>
            </a:r>
            <a:endParaRPr lang="en-US" altLang="tr-TR" sz="1800" b="1">
              <a:latin typeface="Arial" panose="020B0604020202020204" pitchFamily="34" charset="0"/>
            </a:endParaRPr>
          </a:p>
        </p:txBody>
      </p:sp>
      <p:sp>
        <p:nvSpPr>
          <p:cNvPr id="7174" name="Text Box 6"/>
          <p:cNvSpPr txBox="1">
            <a:spLocks noChangeArrowheads="1"/>
          </p:cNvSpPr>
          <p:nvPr/>
        </p:nvSpPr>
        <p:spPr bwMode="auto">
          <a:xfrm>
            <a:off x="2269976" y="3059113"/>
            <a:ext cx="3886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tr-TR" sz="1800" b="1" dirty="0" smtClean="0">
                <a:latin typeface="Arial" panose="020B0604020202020204" pitchFamily="34" charset="0"/>
              </a:rPr>
              <a:t>Management Information systems</a:t>
            </a:r>
            <a:endParaRPr lang="en-US" altLang="tr-TR" sz="1800" b="1" dirty="0">
              <a:latin typeface="Arial" panose="020B0604020202020204" pitchFamily="34" charset="0"/>
            </a:endParaRPr>
          </a:p>
        </p:txBody>
      </p:sp>
      <p:sp>
        <p:nvSpPr>
          <p:cNvPr id="7175" name="Text Box 7"/>
          <p:cNvSpPr txBox="1">
            <a:spLocks noChangeArrowheads="1"/>
          </p:cNvSpPr>
          <p:nvPr/>
        </p:nvSpPr>
        <p:spPr bwMode="auto">
          <a:xfrm>
            <a:off x="2990056" y="2276872"/>
            <a:ext cx="3886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tr-TR" sz="1800" b="1" dirty="0" smtClean="0">
                <a:latin typeface="Arial" panose="020B0604020202020204" pitchFamily="34" charset="0"/>
              </a:rPr>
              <a:t>Business Intelligence and Decision Support Systems</a:t>
            </a:r>
            <a:endParaRPr lang="en-US" altLang="tr-TR" sz="1800" b="1" dirty="0">
              <a:latin typeface="Arial" panose="020B0604020202020204" pitchFamily="34" charset="0"/>
            </a:endParaRPr>
          </a:p>
        </p:txBody>
      </p:sp>
      <p:sp>
        <p:nvSpPr>
          <p:cNvPr id="7176" name="Text Box 8"/>
          <p:cNvSpPr txBox="1">
            <a:spLocks noChangeArrowheads="1"/>
          </p:cNvSpPr>
          <p:nvPr/>
        </p:nvSpPr>
        <p:spPr bwMode="auto">
          <a:xfrm>
            <a:off x="3429000" y="1636713"/>
            <a:ext cx="4238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tr-TR" altLang="tr-TR" sz="1800" b="1">
                <a:solidFill>
                  <a:srgbClr val="FF0000"/>
                </a:solidFill>
                <a:latin typeface="Arial" panose="020B0604020202020204" pitchFamily="34" charset="0"/>
              </a:rPr>
              <a:t>Intelligent Decision Making Systems</a:t>
            </a:r>
            <a:endParaRPr lang="en-US" altLang="tr-TR" sz="1800" b="1">
              <a:solidFill>
                <a:srgbClr val="FF0000"/>
              </a:solidFill>
              <a:latin typeface="Arial" panose="020B0604020202020204" pitchFamily="34" charset="0"/>
            </a:endParaRPr>
          </a:p>
        </p:txBody>
      </p:sp>
      <p:sp>
        <p:nvSpPr>
          <p:cNvPr id="7177" name="AutoShape 9"/>
          <p:cNvSpPr>
            <a:spLocks noChangeArrowheads="1"/>
          </p:cNvSpPr>
          <p:nvPr/>
        </p:nvSpPr>
        <p:spPr bwMode="auto">
          <a:xfrm rot="10429277" flipH="1">
            <a:off x="1371600" y="3468688"/>
            <a:ext cx="381000" cy="838200"/>
          </a:xfrm>
          <a:prstGeom prst="curvedRightArrow">
            <a:avLst>
              <a:gd name="adj1" fmla="val 44000"/>
              <a:gd name="adj2" fmla="val 88000"/>
              <a:gd name="adj3" fmla="val 33333"/>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tr-TR" altLang="tr-TR" sz="1800" b="1">
              <a:latin typeface="Arial" panose="020B0604020202020204" pitchFamily="34" charset="0"/>
            </a:endParaRPr>
          </a:p>
        </p:txBody>
      </p:sp>
      <p:sp>
        <p:nvSpPr>
          <p:cNvPr id="9225" name="AutoShape 10"/>
          <p:cNvSpPr>
            <a:spLocks noChangeArrowheads="1"/>
          </p:cNvSpPr>
          <p:nvPr/>
        </p:nvSpPr>
        <p:spPr bwMode="auto">
          <a:xfrm rot="-3174536">
            <a:off x="4198938" y="3238500"/>
            <a:ext cx="4800600" cy="304800"/>
          </a:xfrm>
          <a:prstGeom prst="rightArrow">
            <a:avLst>
              <a:gd name="adj1" fmla="val 50000"/>
              <a:gd name="adj2" fmla="val 393750"/>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tr-TR" altLang="tr-TR" sz="1800" b="1">
              <a:latin typeface="Arial" panose="020B0604020202020204" pitchFamily="34" charset="0"/>
            </a:endParaRPr>
          </a:p>
        </p:txBody>
      </p:sp>
      <p:sp>
        <p:nvSpPr>
          <p:cNvPr id="7179" name="AutoShape 11"/>
          <p:cNvSpPr>
            <a:spLocks noChangeArrowheads="1"/>
          </p:cNvSpPr>
          <p:nvPr/>
        </p:nvSpPr>
        <p:spPr bwMode="auto">
          <a:xfrm rot="10429277" flipH="1">
            <a:off x="1905000" y="2703513"/>
            <a:ext cx="381000" cy="838200"/>
          </a:xfrm>
          <a:prstGeom prst="curvedRightArrow">
            <a:avLst>
              <a:gd name="adj1" fmla="val 44000"/>
              <a:gd name="adj2" fmla="val 88000"/>
              <a:gd name="adj3" fmla="val 33333"/>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tr-TR" altLang="tr-TR" sz="1800" b="1">
              <a:latin typeface="Arial" panose="020B0604020202020204" pitchFamily="34" charset="0"/>
            </a:endParaRPr>
          </a:p>
        </p:txBody>
      </p:sp>
      <p:sp>
        <p:nvSpPr>
          <p:cNvPr id="7180" name="AutoShape 12"/>
          <p:cNvSpPr>
            <a:spLocks noChangeArrowheads="1"/>
          </p:cNvSpPr>
          <p:nvPr/>
        </p:nvSpPr>
        <p:spPr bwMode="auto">
          <a:xfrm rot="10429277" flipH="1">
            <a:off x="2514600" y="2017713"/>
            <a:ext cx="381000" cy="838200"/>
          </a:xfrm>
          <a:prstGeom prst="curvedRightArrow">
            <a:avLst>
              <a:gd name="adj1" fmla="val 44000"/>
              <a:gd name="adj2" fmla="val 88000"/>
              <a:gd name="adj3" fmla="val 33333"/>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tr-TR" altLang="tr-TR" sz="1800" b="1">
              <a:latin typeface="Arial" panose="020B0604020202020204" pitchFamily="34" charset="0"/>
            </a:endParaRPr>
          </a:p>
        </p:txBody>
      </p:sp>
      <p:sp>
        <p:nvSpPr>
          <p:cNvPr id="7181" name="AutoShape 13"/>
          <p:cNvSpPr>
            <a:spLocks noChangeArrowheads="1"/>
          </p:cNvSpPr>
          <p:nvPr/>
        </p:nvSpPr>
        <p:spPr bwMode="auto">
          <a:xfrm rot="10429277" flipH="1">
            <a:off x="3124200" y="1408113"/>
            <a:ext cx="381000" cy="838200"/>
          </a:xfrm>
          <a:prstGeom prst="curvedRightArrow">
            <a:avLst>
              <a:gd name="adj1" fmla="val 44000"/>
              <a:gd name="adj2" fmla="val 88000"/>
              <a:gd name="adj3" fmla="val 33333"/>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tr-TR" altLang="tr-TR" sz="1800" b="1">
              <a:latin typeface="Arial" panose="020B0604020202020204" pitchFamily="34" charset="0"/>
            </a:endParaRPr>
          </a:p>
        </p:txBody>
      </p:sp>
      <p:sp>
        <p:nvSpPr>
          <p:cNvPr id="7182" name="Text Box 14"/>
          <p:cNvSpPr txBox="1">
            <a:spLocks noChangeArrowheads="1"/>
          </p:cNvSpPr>
          <p:nvPr/>
        </p:nvSpPr>
        <p:spPr bwMode="auto">
          <a:xfrm>
            <a:off x="1295400" y="4379913"/>
            <a:ext cx="3962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tr-TR" altLang="tr-TR" sz="1800" b="1">
                <a:latin typeface="Arial" panose="020B0604020202020204" pitchFamily="34" charset="0"/>
              </a:rPr>
              <a:t>Data storing and transfering</a:t>
            </a:r>
            <a:endParaRPr lang="en-US" altLang="tr-TR" sz="1800" b="1">
              <a:latin typeface="Arial" panose="020B0604020202020204" pitchFamily="34" charset="0"/>
            </a:endParaRPr>
          </a:p>
        </p:txBody>
      </p:sp>
      <p:sp>
        <p:nvSpPr>
          <p:cNvPr id="7183" name="AutoShape 15"/>
          <p:cNvSpPr>
            <a:spLocks noChangeArrowheads="1"/>
          </p:cNvSpPr>
          <p:nvPr/>
        </p:nvSpPr>
        <p:spPr bwMode="auto">
          <a:xfrm rot="10429277" flipH="1">
            <a:off x="990600" y="4230688"/>
            <a:ext cx="381000" cy="838200"/>
          </a:xfrm>
          <a:prstGeom prst="curvedRightArrow">
            <a:avLst>
              <a:gd name="adj1" fmla="val 44000"/>
              <a:gd name="adj2" fmla="val 88000"/>
              <a:gd name="adj3" fmla="val 33333"/>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tr-TR" altLang="tr-TR" sz="1800" b="1">
              <a:latin typeface="Arial" panose="020B0604020202020204" pitchFamily="34" charset="0"/>
            </a:endParaRPr>
          </a:p>
        </p:txBody>
      </p:sp>
      <p:sp>
        <p:nvSpPr>
          <p:cNvPr id="9231" name="Rectangle 17"/>
          <p:cNvSpPr>
            <a:spLocks noGrp="1" noChangeArrowheads="1"/>
          </p:cNvSpPr>
          <p:nvPr>
            <p:ph type="ctrTitle"/>
          </p:nvPr>
        </p:nvSpPr>
        <p:spPr>
          <a:xfrm>
            <a:off x="144463" y="404813"/>
            <a:ext cx="8891587" cy="609600"/>
          </a:xfrm>
          <a:noFill/>
        </p:spPr>
        <p:txBody>
          <a:bodyPr/>
          <a:lstStyle/>
          <a:p>
            <a:pPr algn="l"/>
            <a:r>
              <a:rPr lang="en-US" altLang="tr-TR" sz="2400" b="1" u="sng" dirty="0" smtClean="0">
                <a:solidFill>
                  <a:srgbClr val="984807"/>
                </a:solidFill>
                <a:latin typeface="Calibri" pitchFamily="34" charset="0"/>
                <a:ea typeface="+mn-ea"/>
                <a:cs typeface="Arial" pitchFamily="34" charset="0"/>
              </a:rPr>
              <a:t>Progress on </a:t>
            </a:r>
            <a:r>
              <a:rPr lang="tr-TR" altLang="tr-TR" sz="2400" b="1" u="sng" dirty="0" smtClean="0">
                <a:solidFill>
                  <a:srgbClr val="984807"/>
                </a:solidFill>
                <a:latin typeface="Calibri" pitchFamily="34" charset="0"/>
                <a:ea typeface="+mn-ea"/>
                <a:cs typeface="Arial" pitchFamily="34" charset="0"/>
              </a:rPr>
              <a:t>I</a:t>
            </a:r>
            <a:r>
              <a:rPr lang="en-US" altLang="tr-TR" sz="2400" b="1" u="sng" dirty="0" err="1" smtClean="0">
                <a:solidFill>
                  <a:srgbClr val="984807"/>
                </a:solidFill>
                <a:latin typeface="Calibri" pitchFamily="34" charset="0"/>
                <a:ea typeface="+mn-ea"/>
                <a:cs typeface="Arial" pitchFamily="34" charset="0"/>
              </a:rPr>
              <a:t>nformatıon</a:t>
            </a:r>
            <a:r>
              <a:rPr lang="en-US" altLang="tr-TR" sz="2400" b="1" u="sng" dirty="0" smtClean="0">
                <a:solidFill>
                  <a:srgbClr val="984807"/>
                </a:solidFill>
                <a:latin typeface="Calibri" pitchFamily="34" charset="0"/>
                <a:ea typeface="+mn-ea"/>
                <a:cs typeface="Arial" pitchFamily="34" charset="0"/>
              </a:rPr>
              <a:t> </a:t>
            </a:r>
            <a:r>
              <a:rPr lang="tr-TR" altLang="tr-TR" sz="2400" b="1" u="sng" dirty="0" smtClean="0">
                <a:solidFill>
                  <a:srgbClr val="984807"/>
                </a:solidFill>
                <a:latin typeface="Calibri" pitchFamily="34" charset="0"/>
                <a:ea typeface="+mn-ea"/>
                <a:cs typeface="Arial" pitchFamily="34" charset="0"/>
              </a:rPr>
              <a:t>T</a:t>
            </a:r>
            <a:r>
              <a:rPr lang="en-US" altLang="tr-TR" sz="2400" b="1" u="sng" dirty="0" err="1" smtClean="0">
                <a:solidFill>
                  <a:srgbClr val="984807"/>
                </a:solidFill>
                <a:latin typeface="Calibri" pitchFamily="34" charset="0"/>
                <a:ea typeface="+mn-ea"/>
                <a:cs typeface="Arial" pitchFamily="34" charset="0"/>
              </a:rPr>
              <a:t>echnology</a:t>
            </a:r>
            <a:endParaRPr lang="en-US" altLang="tr-TR" sz="2400" b="1" u="sng" dirty="0">
              <a:solidFill>
                <a:srgbClr val="984807"/>
              </a:solidFill>
              <a:latin typeface="Calibri" pitchFamily="34" charset="0"/>
              <a:ea typeface="+mn-ea"/>
              <a:cs typeface="Arial" pitchFamily="34" charset="0"/>
            </a:endParaRPr>
          </a:p>
        </p:txBody>
      </p:sp>
    </p:spTree>
    <p:extLst>
      <p:ext uri="{BB962C8B-B14F-4D97-AF65-F5344CB8AC3E}">
        <p14:creationId xmlns:p14="http://schemas.microsoft.com/office/powerpoint/2010/main" val="17031665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 calcmode="lin" valueType="num">
                                      <p:cBhvr additive="base">
                                        <p:cTn id="7" dur="500" fill="hold"/>
                                        <p:tgtEl>
                                          <p:spTgt spid="7172"/>
                                        </p:tgtEl>
                                        <p:attrNameLst>
                                          <p:attrName>ppt_x</p:attrName>
                                        </p:attrNameLst>
                                      </p:cBhvr>
                                      <p:tavLst>
                                        <p:tav tm="0">
                                          <p:val>
                                            <p:strVal val="0-#ppt_w/2"/>
                                          </p:val>
                                        </p:tav>
                                        <p:tav tm="100000">
                                          <p:val>
                                            <p:strVal val="#ppt_x"/>
                                          </p:val>
                                        </p:tav>
                                      </p:tavLst>
                                    </p:anim>
                                    <p:anim calcmode="lin" valueType="num">
                                      <p:cBhvr additive="base">
                                        <p:cTn id="8" dur="500" fill="hold"/>
                                        <p:tgtEl>
                                          <p:spTgt spid="717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183"/>
                                        </p:tgtEl>
                                        <p:attrNameLst>
                                          <p:attrName>style.visibility</p:attrName>
                                        </p:attrNameLst>
                                      </p:cBhvr>
                                      <p:to>
                                        <p:strVal val="visible"/>
                                      </p:to>
                                    </p:set>
                                    <p:anim calcmode="lin" valueType="num">
                                      <p:cBhvr additive="base">
                                        <p:cTn id="12" dur="500" fill="hold"/>
                                        <p:tgtEl>
                                          <p:spTgt spid="7183"/>
                                        </p:tgtEl>
                                        <p:attrNameLst>
                                          <p:attrName>ppt_x</p:attrName>
                                        </p:attrNameLst>
                                      </p:cBhvr>
                                      <p:tavLst>
                                        <p:tav tm="0">
                                          <p:val>
                                            <p:strVal val="0-#ppt_w/2"/>
                                          </p:val>
                                        </p:tav>
                                        <p:tav tm="100000">
                                          <p:val>
                                            <p:strVal val="#ppt_x"/>
                                          </p:val>
                                        </p:tav>
                                      </p:tavLst>
                                    </p:anim>
                                    <p:anim calcmode="lin" valueType="num">
                                      <p:cBhvr additive="base">
                                        <p:cTn id="13" dur="500" fill="hold"/>
                                        <p:tgtEl>
                                          <p:spTgt spid="718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7182"/>
                                        </p:tgtEl>
                                        <p:attrNameLst>
                                          <p:attrName>style.visibility</p:attrName>
                                        </p:attrNameLst>
                                      </p:cBhvr>
                                      <p:to>
                                        <p:strVal val="visible"/>
                                      </p:to>
                                    </p:set>
                                    <p:anim calcmode="lin" valueType="num">
                                      <p:cBhvr additive="base">
                                        <p:cTn id="18" dur="500" fill="hold"/>
                                        <p:tgtEl>
                                          <p:spTgt spid="7182"/>
                                        </p:tgtEl>
                                        <p:attrNameLst>
                                          <p:attrName>ppt_x</p:attrName>
                                        </p:attrNameLst>
                                      </p:cBhvr>
                                      <p:tavLst>
                                        <p:tav tm="0">
                                          <p:val>
                                            <p:strVal val="0-#ppt_w/2"/>
                                          </p:val>
                                        </p:tav>
                                        <p:tav tm="100000">
                                          <p:val>
                                            <p:strVal val="#ppt_x"/>
                                          </p:val>
                                        </p:tav>
                                      </p:tavLst>
                                    </p:anim>
                                    <p:anim calcmode="lin" valueType="num">
                                      <p:cBhvr additive="base">
                                        <p:cTn id="19" dur="500" fill="hold"/>
                                        <p:tgtEl>
                                          <p:spTgt spid="7182"/>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500"/>
                            </p:stCondLst>
                            <p:childTnLst>
                              <p:par>
                                <p:cTn id="21" presetID="2" presetClass="entr" presetSubtype="8" fill="hold" grpId="0" nodeType="afterEffect">
                                  <p:stCondLst>
                                    <p:cond delay="0"/>
                                  </p:stCondLst>
                                  <p:childTnLst>
                                    <p:set>
                                      <p:cBhvr>
                                        <p:cTn id="22" dur="1" fill="hold">
                                          <p:stCondLst>
                                            <p:cond delay="0"/>
                                          </p:stCondLst>
                                        </p:cTn>
                                        <p:tgtEl>
                                          <p:spTgt spid="7177"/>
                                        </p:tgtEl>
                                        <p:attrNameLst>
                                          <p:attrName>style.visibility</p:attrName>
                                        </p:attrNameLst>
                                      </p:cBhvr>
                                      <p:to>
                                        <p:strVal val="visible"/>
                                      </p:to>
                                    </p:set>
                                    <p:anim calcmode="lin" valueType="num">
                                      <p:cBhvr additive="base">
                                        <p:cTn id="23" dur="500" fill="hold"/>
                                        <p:tgtEl>
                                          <p:spTgt spid="7177"/>
                                        </p:tgtEl>
                                        <p:attrNameLst>
                                          <p:attrName>ppt_x</p:attrName>
                                        </p:attrNameLst>
                                      </p:cBhvr>
                                      <p:tavLst>
                                        <p:tav tm="0">
                                          <p:val>
                                            <p:strVal val="0-#ppt_w/2"/>
                                          </p:val>
                                        </p:tav>
                                        <p:tav tm="100000">
                                          <p:val>
                                            <p:strVal val="#ppt_x"/>
                                          </p:val>
                                        </p:tav>
                                      </p:tavLst>
                                    </p:anim>
                                    <p:anim calcmode="lin" valueType="num">
                                      <p:cBhvr additive="base">
                                        <p:cTn id="24" dur="500" fill="hold"/>
                                        <p:tgtEl>
                                          <p:spTgt spid="7177"/>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7173"/>
                                        </p:tgtEl>
                                        <p:attrNameLst>
                                          <p:attrName>style.visibility</p:attrName>
                                        </p:attrNameLst>
                                      </p:cBhvr>
                                      <p:to>
                                        <p:strVal val="visible"/>
                                      </p:to>
                                    </p:set>
                                    <p:anim calcmode="lin" valueType="num">
                                      <p:cBhvr additive="base">
                                        <p:cTn id="29" dur="500" fill="hold"/>
                                        <p:tgtEl>
                                          <p:spTgt spid="7173"/>
                                        </p:tgtEl>
                                        <p:attrNameLst>
                                          <p:attrName>ppt_x</p:attrName>
                                        </p:attrNameLst>
                                      </p:cBhvr>
                                      <p:tavLst>
                                        <p:tav tm="0">
                                          <p:val>
                                            <p:strVal val="0-#ppt_w/2"/>
                                          </p:val>
                                        </p:tav>
                                        <p:tav tm="100000">
                                          <p:val>
                                            <p:strVal val="#ppt_x"/>
                                          </p:val>
                                        </p:tav>
                                      </p:tavLst>
                                    </p:anim>
                                    <p:anim calcmode="lin" valueType="num">
                                      <p:cBhvr additive="base">
                                        <p:cTn id="30" dur="500" fill="hold"/>
                                        <p:tgtEl>
                                          <p:spTgt spid="7173"/>
                                        </p:tgtEl>
                                        <p:attrNameLst>
                                          <p:attrName>ppt_y</p:attrName>
                                        </p:attrNameLst>
                                      </p:cBhvr>
                                      <p:tavLst>
                                        <p:tav tm="0">
                                          <p:val>
                                            <p:strVal val="#ppt_y"/>
                                          </p:val>
                                        </p:tav>
                                        <p:tav tm="100000">
                                          <p:val>
                                            <p:strVal val="#ppt_y"/>
                                          </p:val>
                                        </p:tav>
                                      </p:tavLst>
                                    </p:anim>
                                  </p:childTnLst>
                                </p:cTn>
                              </p:par>
                            </p:childTnLst>
                          </p:cTn>
                        </p:par>
                        <p:par>
                          <p:cTn id="31" fill="hold" nodeType="afterGroup">
                            <p:stCondLst>
                              <p:cond delay="500"/>
                            </p:stCondLst>
                            <p:childTnLst>
                              <p:par>
                                <p:cTn id="32" presetID="2" presetClass="entr" presetSubtype="8" fill="hold" grpId="0" nodeType="afterEffect">
                                  <p:stCondLst>
                                    <p:cond delay="0"/>
                                  </p:stCondLst>
                                  <p:childTnLst>
                                    <p:set>
                                      <p:cBhvr>
                                        <p:cTn id="33" dur="1" fill="hold">
                                          <p:stCondLst>
                                            <p:cond delay="0"/>
                                          </p:stCondLst>
                                        </p:cTn>
                                        <p:tgtEl>
                                          <p:spTgt spid="7179"/>
                                        </p:tgtEl>
                                        <p:attrNameLst>
                                          <p:attrName>style.visibility</p:attrName>
                                        </p:attrNameLst>
                                      </p:cBhvr>
                                      <p:to>
                                        <p:strVal val="visible"/>
                                      </p:to>
                                    </p:set>
                                    <p:anim calcmode="lin" valueType="num">
                                      <p:cBhvr additive="base">
                                        <p:cTn id="34" dur="500" fill="hold"/>
                                        <p:tgtEl>
                                          <p:spTgt spid="7179"/>
                                        </p:tgtEl>
                                        <p:attrNameLst>
                                          <p:attrName>ppt_x</p:attrName>
                                        </p:attrNameLst>
                                      </p:cBhvr>
                                      <p:tavLst>
                                        <p:tav tm="0">
                                          <p:val>
                                            <p:strVal val="0-#ppt_w/2"/>
                                          </p:val>
                                        </p:tav>
                                        <p:tav tm="100000">
                                          <p:val>
                                            <p:strVal val="#ppt_x"/>
                                          </p:val>
                                        </p:tav>
                                      </p:tavLst>
                                    </p:anim>
                                    <p:anim calcmode="lin" valueType="num">
                                      <p:cBhvr additive="base">
                                        <p:cTn id="35" dur="500" fill="hold"/>
                                        <p:tgtEl>
                                          <p:spTgt spid="7179"/>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7174"/>
                                        </p:tgtEl>
                                        <p:attrNameLst>
                                          <p:attrName>style.visibility</p:attrName>
                                        </p:attrNameLst>
                                      </p:cBhvr>
                                      <p:to>
                                        <p:strVal val="visible"/>
                                      </p:to>
                                    </p:set>
                                    <p:anim calcmode="lin" valueType="num">
                                      <p:cBhvr additive="base">
                                        <p:cTn id="40" dur="500" fill="hold"/>
                                        <p:tgtEl>
                                          <p:spTgt spid="7174"/>
                                        </p:tgtEl>
                                        <p:attrNameLst>
                                          <p:attrName>ppt_x</p:attrName>
                                        </p:attrNameLst>
                                      </p:cBhvr>
                                      <p:tavLst>
                                        <p:tav tm="0">
                                          <p:val>
                                            <p:strVal val="0-#ppt_w/2"/>
                                          </p:val>
                                        </p:tav>
                                        <p:tav tm="100000">
                                          <p:val>
                                            <p:strVal val="#ppt_x"/>
                                          </p:val>
                                        </p:tav>
                                      </p:tavLst>
                                    </p:anim>
                                    <p:anim calcmode="lin" valueType="num">
                                      <p:cBhvr additive="base">
                                        <p:cTn id="41" dur="500" fill="hold"/>
                                        <p:tgtEl>
                                          <p:spTgt spid="7174"/>
                                        </p:tgtEl>
                                        <p:attrNameLst>
                                          <p:attrName>ppt_y</p:attrName>
                                        </p:attrNameLst>
                                      </p:cBhvr>
                                      <p:tavLst>
                                        <p:tav tm="0">
                                          <p:val>
                                            <p:strVal val="#ppt_y"/>
                                          </p:val>
                                        </p:tav>
                                        <p:tav tm="100000">
                                          <p:val>
                                            <p:strVal val="#ppt_y"/>
                                          </p:val>
                                        </p:tav>
                                      </p:tavLst>
                                    </p:anim>
                                  </p:childTnLst>
                                </p:cTn>
                              </p:par>
                            </p:childTnLst>
                          </p:cTn>
                        </p:par>
                        <p:par>
                          <p:cTn id="42" fill="hold" nodeType="afterGroup">
                            <p:stCondLst>
                              <p:cond delay="500"/>
                            </p:stCondLst>
                            <p:childTnLst>
                              <p:par>
                                <p:cTn id="43" presetID="2" presetClass="entr" presetSubtype="8" fill="hold" grpId="0" nodeType="afterEffect">
                                  <p:stCondLst>
                                    <p:cond delay="0"/>
                                  </p:stCondLst>
                                  <p:childTnLst>
                                    <p:set>
                                      <p:cBhvr>
                                        <p:cTn id="44" dur="1" fill="hold">
                                          <p:stCondLst>
                                            <p:cond delay="0"/>
                                          </p:stCondLst>
                                        </p:cTn>
                                        <p:tgtEl>
                                          <p:spTgt spid="7180"/>
                                        </p:tgtEl>
                                        <p:attrNameLst>
                                          <p:attrName>style.visibility</p:attrName>
                                        </p:attrNameLst>
                                      </p:cBhvr>
                                      <p:to>
                                        <p:strVal val="visible"/>
                                      </p:to>
                                    </p:set>
                                    <p:anim calcmode="lin" valueType="num">
                                      <p:cBhvr additive="base">
                                        <p:cTn id="45" dur="500" fill="hold"/>
                                        <p:tgtEl>
                                          <p:spTgt spid="7180"/>
                                        </p:tgtEl>
                                        <p:attrNameLst>
                                          <p:attrName>ppt_x</p:attrName>
                                        </p:attrNameLst>
                                      </p:cBhvr>
                                      <p:tavLst>
                                        <p:tav tm="0">
                                          <p:val>
                                            <p:strVal val="0-#ppt_w/2"/>
                                          </p:val>
                                        </p:tav>
                                        <p:tav tm="100000">
                                          <p:val>
                                            <p:strVal val="#ppt_x"/>
                                          </p:val>
                                        </p:tav>
                                      </p:tavLst>
                                    </p:anim>
                                    <p:anim calcmode="lin" valueType="num">
                                      <p:cBhvr additive="base">
                                        <p:cTn id="46" dur="500" fill="hold"/>
                                        <p:tgtEl>
                                          <p:spTgt spid="7180"/>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7175"/>
                                        </p:tgtEl>
                                        <p:attrNameLst>
                                          <p:attrName>style.visibility</p:attrName>
                                        </p:attrNameLst>
                                      </p:cBhvr>
                                      <p:to>
                                        <p:strVal val="visible"/>
                                      </p:to>
                                    </p:set>
                                    <p:anim calcmode="lin" valueType="num">
                                      <p:cBhvr additive="base">
                                        <p:cTn id="51" dur="500" fill="hold"/>
                                        <p:tgtEl>
                                          <p:spTgt spid="7175"/>
                                        </p:tgtEl>
                                        <p:attrNameLst>
                                          <p:attrName>ppt_x</p:attrName>
                                        </p:attrNameLst>
                                      </p:cBhvr>
                                      <p:tavLst>
                                        <p:tav tm="0">
                                          <p:val>
                                            <p:strVal val="0-#ppt_w/2"/>
                                          </p:val>
                                        </p:tav>
                                        <p:tav tm="100000">
                                          <p:val>
                                            <p:strVal val="#ppt_x"/>
                                          </p:val>
                                        </p:tav>
                                      </p:tavLst>
                                    </p:anim>
                                    <p:anim calcmode="lin" valueType="num">
                                      <p:cBhvr additive="base">
                                        <p:cTn id="52" dur="500" fill="hold"/>
                                        <p:tgtEl>
                                          <p:spTgt spid="7175"/>
                                        </p:tgtEl>
                                        <p:attrNameLst>
                                          <p:attrName>ppt_y</p:attrName>
                                        </p:attrNameLst>
                                      </p:cBhvr>
                                      <p:tavLst>
                                        <p:tav tm="0">
                                          <p:val>
                                            <p:strVal val="#ppt_y"/>
                                          </p:val>
                                        </p:tav>
                                        <p:tav tm="100000">
                                          <p:val>
                                            <p:strVal val="#ppt_y"/>
                                          </p:val>
                                        </p:tav>
                                      </p:tavLst>
                                    </p:anim>
                                  </p:childTnLst>
                                </p:cTn>
                              </p:par>
                            </p:childTnLst>
                          </p:cTn>
                        </p:par>
                        <p:par>
                          <p:cTn id="53" fill="hold" nodeType="afterGroup">
                            <p:stCondLst>
                              <p:cond delay="500"/>
                            </p:stCondLst>
                            <p:childTnLst>
                              <p:par>
                                <p:cTn id="54" presetID="2" presetClass="entr" presetSubtype="8" fill="hold" grpId="0" nodeType="afterEffect">
                                  <p:stCondLst>
                                    <p:cond delay="0"/>
                                  </p:stCondLst>
                                  <p:childTnLst>
                                    <p:set>
                                      <p:cBhvr>
                                        <p:cTn id="55" dur="1" fill="hold">
                                          <p:stCondLst>
                                            <p:cond delay="0"/>
                                          </p:stCondLst>
                                        </p:cTn>
                                        <p:tgtEl>
                                          <p:spTgt spid="7181"/>
                                        </p:tgtEl>
                                        <p:attrNameLst>
                                          <p:attrName>style.visibility</p:attrName>
                                        </p:attrNameLst>
                                      </p:cBhvr>
                                      <p:to>
                                        <p:strVal val="visible"/>
                                      </p:to>
                                    </p:set>
                                    <p:anim calcmode="lin" valueType="num">
                                      <p:cBhvr additive="base">
                                        <p:cTn id="56" dur="500" fill="hold"/>
                                        <p:tgtEl>
                                          <p:spTgt spid="7181"/>
                                        </p:tgtEl>
                                        <p:attrNameLst>
                                          <p:attrName>ppt_x</p:attrName>
                                        </p:attrNameLst>
                                      </p:cBhvr>
                                      <p:tavLst>
                                        <p:tav tm="0">
                                          <p:val>
                                            <p:strVal val="0-#ppt_w/2"/>
                                          </p:val>
                                        </p:tav>
                                        <p:tav tm="100000">
                                          <p:val>
                                            <p:strVal val="#ppt_x"/>
                                          </p:val>
                                        </p:tav>
                                      </p:tavLst>
                                    </p:anim>
                                    <p:anim calcmode="lin" valueType="num">
                                      <p:cBhvr additive="base">
                                        <p:cTn id="57" dur="500" fill="hold"/>
                                        <p:tgtEl>
                                          <p:spTgt spid="7181"/>
                                        </p:tgtEl>
                                        <p:attrNameLst>
                                          <p:attrName>ppt_y</p:attrName>
                                        </p:attrNameLst>
                                      </p:cBhvr>
                                      <p:tavLst>
                                        <p:tav tm="0">
                                          <p:val>
                                            <p:strVal val="#ppt_y"/>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8" fill="hold" grpId="0" nodeType="clickEffect">
                                  <p:stCondLst>
                                    <p:cond delay="0"/>
                                  </p:stCondLst>
                                  <p:childTnLst>
                                    <p:set>
                                      <p:cBhvr>
                                        <p:cTn id="61" dur="1" fill="hold">
                                          <p:stCondLst>
                                            <p:cond delay="0"/>
                                          </p:stCondLst>
                                        </p:cTn>
                                        <p:tgtEl>
                                          <p:spTgt spid="7176"/>
                                        </p:tgtEl>
                                        <p:attrNameLst>
                                          <p:attrName>style.visibility</p:attrName>
                                        </p:attrNameLst>
                                      </p:cBhvr>
                                      <p:to>
                                        <p:strVal val="visible"/>
                                      </p:to>
                                    </p:set>
                                    <p:anim calcmode="lin" valueType="num">
                                      <p:cBhvr additive="base">
                                        <p:cTn id="62" dur="500" fill="hold"/>
                                        <p:tgtEl>
                                          <p:spTgt spid="7176"/>
                                        </p:tgtEl>
                                        <p:attrNameLst>
                                          <p:attrName>ppt_x</p:attrName>
                                        </p:attrNameLst>
                                      </p:cBhvr>
                                      <p:tavLst>
                                        <p:tav tm="0">
                                          <p:val>
                                            <p:strVal val="0-#ppt_w/2"/>
                                          </p:val>
                                        </p:tav>
                                        <p:tav tm="100000">
                                          <p:val>
                                            <p:strVal val="#ppt_x"/>
                                          </p:val>
                                        </p:tav>
                                      </p:tavLst>
                                    </p:anim>
                                    <p:anim calcmode="lin" valueType="num">
                                      <p:cBhvr additive="base">
                                        <p:cTn id="63" dur="500" fill="hold"/>
                                        <p:tgtEl>
                                          <p:spTgt spid="71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utoUpdateAnimBg="0"/>
      <p:bldP spid="7173" grpId="0" autoUpdateAnimBg="0"/>
      <p:bldP spid="7174" grpId="0" autoUpdateAnimBg="0"/>
      <p:bldP spid="7175" grpId="0" autoUpdateAnimBg="0"/>
      <p:bldP spid="7176" grpId="0" autoUpdateAnimBg="0"/>
      <p:bldP spid="7177" grpId="0" animBg="1"/>
      <p:bldP spid="7179" grpId="0" animBg="1"/>
      <p:bldP spid="7180" grpId="0" animBg="1"/>
      <p:bldP spid="7181" grpId="0" animBg="1"/>
      <p:bldP spid="7182" grpId="0" autoUpdateAnimBg="0"/>
      <p:bldP spid="718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04664"/>
            <a:ext cx="8229600" cy="418058"/>
          </a:xfrm>
        </p:spPr>
        <p:txBody>
          <a:bodyPr/>
          <a:lstStyle/>
          <a:p>
            <a:pPr algn="l"/>
            <a:r>
              <a:rPr lang="en-US" sz="2400" b="1" u="sng" dirty="0" smtClean="0">
                <a:solidFill>
                  <a:srgbClr val="984807"/>
                </a:solidFill>
                <a:latin typeface="Calibri" pitchFamily="34" charset="0"/>
                <a:ea typeface="+mn-ea"/>
                <a:cs typeface="Arial" pitchFamily="34" charset="0"/>
              </a:rPr>
              <a:t>Knowledge Acquisition by Discovery</a:t>
            </a:r>
            <a:endParaRPr lang="en-US" sz="2400" b="1" u="sng" dirty="0">
              <a:solidFill>
                <a:srgbClr val="984807"/>
              </a:solidFill>
              <a:latin typeface="Calibri" pitchFamily="34" charset="0"/>
              <a:ea typeface="+mn-ea"/>
              <a:cs typeface="Arial" pitchFamily="34" charset="0"/>
            </a:endParaRPr>
          </a:p>
        </p:txBody>
      </p:sp>
      <p:sp>
        <p:nvSpPr>
          <p:cNvPr id="4" name="Rectangle 3"/>
          <p:cNvSpPr/>
          <p:nvPr/>
        </p:nvSpPr>
        <p:spPr>
          <a:xfrm>
            <a:off x="179512" y="1196752"/>
            <a:ext cx="8064896" cy="2862322"/>
          </a:xfrm>
          <a:prstGeom prst="rect">
            <a:avLst/>
          </a:prstGeom>
        </p:spPr>
        <p:txBody>
          <a:bodyPr wrap="square">
            <a:spAutoFit/>
          </a:bodyPr>
          <a:lstStyle/>
          <a:p>
            <a:r>
              <a:rPr lang="en-US" b="1" dirty="0" smtClean="0"/>
              <a:t>Knowledge discovery in databases (KDD) is the process of extracting useful patterns and models from raw data, and making those extracted patterns understandable and suitable for the resolution of decision problems. </a:t>
            </a:r>
          </a:p>
          <a:p>
            <a:endParaRPr lang="en-US" b="1" dirty="0" smtClean="0"/>
          </a:p>
          <a:p>
            <a:endParaRPr lang="en-US" b="1" dirty="0" smtClean="0"/>
          </a:p>
          <a:p>
            <a:r>
              <a:rPr lang="en-US" b="1" dirty="0" smtClean="0"/>
              <a:t>KDD is a multistage process, in which data mining can be considered the core activity and it relates to the process and the set of techniques used to find (mine) underlying structure, information and relationships in normally large amounts of data. </a:t>
            </a:r>
            <a:endParaRPr lang="en-US" b="1" dirty="0"/>
          </a:p>
        </p:txBody>
      </p:sp>
    </p:spTree>
    <p:extLst>
      <p:ext uri="{BB962C8B-B14F-4D97-AF65-F5344CB8AC3E}">
        <p14:creationId xmlns:p14="http://schemas.microsoft.com/office/powerpoint/2010/main" val="19448009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5"/>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0664398C-E03B-4F00-A592-528E4FA4FF87}" type="slidenum">
              <a:rPr lang="en-US" altLang="tr-TR" sz="1200">
                <a:solidFill>
                  <a:srgbClr val="898989"/>
                </a:solidFill>
              </a:rPr>
              <a:pPr>
                <a:spcBef>
                  <a:spcPct val="0"/>
                </a:spcBef>
                <a:buFontTx/>
                <a:buNone/>
              </a:pPr>
              <a:t>31</a:t>
            </a:fld>
            <a:endParaRPr lang="en-US" altLang="tr-TR" sz="1200">
              <a:solidFill>
                <a:srgbClr val="898989"/>
              </a:solidFill>
            </a:endParaRPr>
          </a:p>
        </p:txBody>
      </p:sp>
      <p:sp>
        <p:nvSpPr>
          <p:cNvPr id="97283" name="Rectangle 2"/>
          <p:cNvSpPr>
            <a:spLocks noGrp="1" noChangeArrowheads="1"/>
          </p:cNvSpPr>
          <p:nvPr>
            <p:ph type="title"/>
          </p:nvPr>
        </p:nvSpPr>
        <p:spPr>
          <a:xfrm>
            <a:off x="179512" y="404664"/>
            <a:ext cx="7344618" cy="807368"/>
          </a:xfrm>
          <a:noFill/>
        </p:spPr>
        <p:txBody>
          <a:bodyPr/>
          <a:lstStyle/>
          <a:p>
            <a:r>
              <a:rPr lang="en-US" altLang="tr-TR" sz="2400" b="1" u="sng" dirty="0">
                <a:solidFill>
                  <a:srgbClr val="984807"/>
                </a:solidFill>
                <a:latin typeface="Calibri" pitchFamily="34" charset="0"/>
                <a:ea typeface="+mn-ea"/>
                <a:cs typeface="Arial" pitchFamily="34" charset="0"/>
              </a:rPr>
              <a:t>Automated Knowledge Acquisition (Machine Learning)</a:t>
            </a:r>
          </a:p>
        </p:txBody>
      </p:sp>
      <p:sp>
        <p:nvSpPr>
          <p:cNvPr id="97284" name="Rectangle 3"/>
          <p:cNvSpPr>
            <a:spLocks noGrp="1" noChangeArrowheads="1"/>
          </p:cNvSpPr>
          <p:nvPr>
            <p:ph type="body" idx="1"/>
          </p:nvPr>
        </p:nvSpPr>
        <p:spPr>
          <a:xfrm>
            <a:off x="467544" y="1628800"/>
            <a:ext cx="7772400" cy="3276600"/>
          </a:xfrm>
          <a:noFill/>
        </p:spPr>
        <p:txBody>
          <a:bodyPr/>
          <a:lstStyle/>
          <a:p>
            <a:pPr>
              <a:buSzPct val="70000"/>
            </a:pPr>
            <a:r>
              <a:rPr lang="en-US" altLang="tr-TR" sz="2400" b="1" dirty="0" smtClean="0">
                <a:latin typeface="+mj-lt"/>
                <a:ea typeface="ＭＳ Ｐゴシック" panose="020B0600070205080204" pitchFamily="34" charset="-128"/>
              </a:rPr>
              <a:t>Rule Induction (</a:t>
            </a:r>
            <a:r>
              <a:rPr lang="en-US" altLang="tr-TR" sz="2400" b="1" dirty="0" err="1" smtClean="0">
                <a:latin typeface="+mj-lt"/>
                <a:ea typeface="ＭＳ Ｐゴシック" panose="020B0600070205080204" pitchFamily="34" charset="-128"/>
              </a:rPr>
              <a:t>i.e</a:t>
            </a:r>
            <a:r>
              <a:rPr lang="en-US" altLang="tr-TR" sz="2400" b="1" dirty="0" smtClean="0">
                <a:latin typeface="+mj-lt"/>
                <a:ea typeface="ＭＳ Ｐゴシック" panose="020B0600070205080204" pitchFamily="34" charset="-128"/>
              </a:rPr>
              <a:t> ID3)</a:t>
            </a:r>
          </a:p>
          <a:p>
            <a:pPr>
              <a:buSzPct val="70000"/>
            </a:pPr>
            <a:r>
              <a:rPr lang="en-US" altLang="tr-TR" sz="2400" b="1" dirty="0" smtClean="0">
                <a:latin typeface="+mj-lt"/>
                <a:ea typeface="ＭＳ Ｐゴシック" panose="020B0600070205080204" pitchFamily="34" charset="-128"/>
              </a:rPr>
              <a:t>Explanation based learning</a:t>
            </a:r>
          </a:p>
          <a:p>
            <a:pPr>
              <a:buSzPct val="70000"/>
            </a:pPr>
            <a:r>
              <a:rPr lang="en-US" altLang="tr-TR" sz="2400" b="1" dirty="0" smtClean="0">
                <a:latin typeface="+mj-lt"/>
                <a:ea typeface="ＭＳ Ｐゴシック" panose="020B0600070205080204" pitchFamily="34" charset="-128"/>
              </a:rPr>
              <a:t>Case-based Reasoning</a:t>
            </a:r>
          </a:p>
          <a:p>
            <a:pPr>
              <a:buSzPct val="70000"/>
            </a:pPr>
            <a:r>
              <a:rPr lang="en-US" altLang="tr-TR" sz="2400" b="1" dirty="0" smtClean="0">
                <a:latin typeface="+mj-lt"/>
                <a:ea typeface="ＭＳ Ｐゴシック" panose="020B0600070205080204" pitchFamily="34" charset="-128"/>
              </a:rPr>
              <a:t>Neural Computing </a:t>
            </a:r>
          </a:p>
          <a:p>
            <a:pPr>
              <a:buSzPct val="70000"/>
            </a:pPr>
            <a:r>
              <a:rPr lang="en-US" altLang="tr-TR" sz="2400" b="1" dirty="0" smtClean="0">
                <a:latin typeface="+mj-lt"/>
                <a:ea typeface="ＭＳ Ｐゴシック" panose="020B0600070205080204" pitchFamily="34" charset="-128"/>
              </a:rPr>
              <a:t>Intelligent Agents</a:t>
            </a:r>
          </a:p>
        </p:txBody>
      </p:sp>
    </p:spTree>
    <p:extLst>
      <p:ext uri="{BB962C8B-B14F-4D97-AF65-F5344CB8AC3E}">
        <p14:creationId xmlns:p14="http://schemas.microsoft.com/office/powerpoint/2010/main" val="2026124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tr-TR" altLang="tr-TR" sz="1800">
              <a:latin typeface="Arial" panose="020B0604020202020204" pitchFamily="34" charset="0"/>
            </a:endParaRPr>
          </a:p>
        </p:txBody>
      </p:sp>
      <p:sp>
        <p:nvSpPr>
          <p:cNvPr id="113667"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tr-TR" altLang="tr-TR" sz="1800">
              <a:latin typeface="Arial" panose="020B0604020202020204" pitchFamily="34" charset="0"/>
            </a:endParaRPr>
          </a:p>
        </p:txBody>
      </p:sp>
      <p:sp>
        <p:nvSpPr>
          <p:cNvPr id="113668" name="Rectangle 4"/>
          <p:cNvSpPr>
            <a:spLocks noGrp="1" noChangeArrowheads="1"/>
          </p:cNvSpPr>
          <p:nvPr>
            <p:ph type="title"/>
          </p:nvPr>
        </p:nvSpPr>
        <p:spPr>
          <a:xfrm>
            <a:off x="107504" y="404664"/>
            <a:ext cx="3674368" cy="692696"/>
          </a:xfrm>
          <a:noFill/>
        </p:spPr>
        <p:txBody>
          <a:bodyPr/>
          <a:lstStyle/>
          <a:p>
            <a:pPr>
              <a:lnSpc>
                <a:spcPct val="90000"/>
              </a:lnSpc>
            </a:pPr>
            <a:r>
              <a:rPr lang="en-US" altLang="tr-TR" sz="2400" b="1" u="sng" dirty="0" smtClean="0">
                <a:solidFill>
                  <a:srgbClr val="984807"/>
                </a:solidFill>
                <a:latin typeface="Calibri" pitchFamily="34" charset="0"/>
                <a:ea typeface="+mn-ea"/>
                <a:cs typeface="Arial" pitchFamily="34" charset="0"/>
              </a:rPr>
              <a:t>Knowledge Validation</a:t>
            </a:r>
            <a:endParaRPr lang="en-US" altLang="tr-TR" sz="2400" b="1" u="sng" dirty="0">
              <a:solidFill>
                <a:srgbClr val="984807"/>
              </a:solidFill>
              <a:latin typeface="Calibri" pitchFamily="34" charset="0"/>
              <a:ea typeface="+mn-ea"/>
              <a:cs typeface="Arial" pitchFamily="34" charset="0"/>
            </a:endParaRPr>
          </a:p>
        </p:txBody>
      </p:sp>
      <p:sp>
        <p:nvSpPr>
          <p:cNvPr id="113669" name="Rectangle 5"/>
          <p:cNvSpPr>
            <a:spLocks noGrp="1" noChangeArrowheads="1"/>
          </p:cNvSpPr>
          <p:nvPr>
            <p:ph type="body" idx="1"/>
          </p:nvPr>
        </p:nvSpPr>
        <p:spPr>
          <a:xfrm>
            <a:off x="323850" y="1412875"/>
            <a:ext cx="8534400" cy="4876800"/>
          </a:xfrm>
          <a:noFill/>
        </p:spPr>
        <p:txBody>
          <a:bodyPr/>
          <a:lstStyle/>
          <a:p>
            <a:pPr>
              <a:buFont typeface="Wingdings" panose="05000000000000000000" pitchFamily="2" charset="2"/>
              <a:buChar char="Ø"/>
            </a:pPr>
            <a:r>
              <a:rPr lang="en-GB" altLang="tr-TR" sz="2600" b="1" dirty="0" smtClean="0">
                <a:ea typeface="ＭＳ Ｐゴシック" panose="020B0600070205080204" pitchFamily="34" charset="-128"/>
              </a:rPr>
              <a:t>It is necessary to verify the knowledge against the knowledge source (the expert or document).</a:t>
            </a:r>
          </a:p>
          <a:p>
            <a:pPr>
              <a:buFont typeface="Wingdings" panose="05000000000000000000" pitchFamily="2" charset="2"/>
              <a:buChar char="Ø"/>
            </a:pPr>
            <a:r>
              <a:rPr lang="en-GB" altLang="tr-TR" sz="2600" b="1" dirty="0" smtClean="0">
                <a:ea typeface="ＭＳ Ｐゴシック" panose="020B0600070205080204" pitchFamily="34" charset="-128"/>
              </a:rPr>
              <a:t>It is also necessary to validate the knowledge against known outcomes.</a:t>
            </a:r>
          </a:p>
          <a:p>
            <a:pPr>
              <a:buFont typeface="Wingdings" panose="05000000000000000000" pitchFamily="2" charset="2"/>
              <a:buChar char="Ø"/>
            </a:pPr>
            <a:r>
              <a:rPr lang="en-GB" altLang="tr-TR" sz="2600" b="1" dirty="0" smtClean="0">
                <a:ea typeface="ＭＳ Ｐゴシック" panose="020B0600070205080204" pitchFamily="34" charset="-128"/>
              </a:rPr>
              <a:t>The objective is to produce knowledge of high integrity.</a:t>
            </a:r>
          </a:p>
          <a:p>
            <a:pPr>
              <a:buFont typeface="Symbol" panose="05050102010706020507" pitchFamily="18" charset="2"/>
              <a:buChar char="¨"/>
            </a:pPr>
            <a:endParaRPr lang="en-GB" altLang="tr-TR" sz="2600" b="1" dirty="0" smtClean="0">
              <a:ea typeface="ＭＳ Ｐゴシック" panose="020B0600070205080204" pitchFamily="34" charset="-128"/>
            </a:endParaRPr>
          </a:p>
        </p:txBody>
      </p:sp>
    </p:spTree>
    <p:extLst>
      <p:ext uri="{BB962C8B-B14F-4D97-AF65-F5344CB8AC3E}">
        <p14:creationId xmlns:p14="http://schemas.microsoft.com/office/powerpoint/2010/main" val="7842612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Number Placeholder 5"/>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F638C41E-6FCD-4201-9CE7-F6A08C328118}" type="slidenum">
              <a:rPr lang="en-US" altLang="tr-TR" sz="1200">
                <a:solidFill>
                  <a:srgbClr val="898989"/>
                </a:solidFill>
              </a:rPr>
              <a:pPr>
                <a:spcBef>
                  <a:spcPct val="0"/>
                </a:spcBef>
                <a:buFontTx/>
                <a:buNone/>
              </a:pPr>
              <a:t>33</a:t>
            </a:fld>
            <a:endParaRPr lang="en-US" altLang="tr-TR" sz="1200">
              <a:solidFill>
                <a:srgbClr val="898989"/>
              </a:solidFill>
            </a:endParaRPr>
          </a:p>
        </p:txBody>
      </p:sp>
      <p:sp>
        <p:nvSpPr>
          <p:cNvPr id="117763" name="Rectangle 2"/>
          <p:cNvSpPr>
            <a:spLocks noGrp="1" noChangeArrowheads="1"/>
          </p:cNvSpPr>
          <p:nvPr>
            <p:ph type="body" idx="1"/>
          </p:nvPr>
        </p:nvSpPr>
        <p:spPr>
          <a:xfrm>
            <a:off x="328613" y="333375"/>
            <a:ext cx="7772400" cy="4114800"/>
          </a:xfrm>
          <a:noFill/>
        </p:spPr>
        <p:txBody>
          <a:bodyPr/>
          <a:lstStyle/>
          <a:p>
            <a:pPr>
              <a:buSzPct val="70000"/>
              <a:buFont typeface="Wingdings" panose="05000000000000000000" pitchFamily="2" charset="2"/>
              <a:buChar char="Ø"/>
            </a:pPr>
            <a:r>
              <a:rPr lang="en-US" altLang="tr-TR" sz="2400" b="1" u="sng" dirty="0" smtClean="0">
                <a:solidFill>
                  <a:srgbClr val="FF0000"/>
                </a:solidFill>
                <a:ea typeface="ＭＳ Ｐゴシック" panose="020B0600070205080204" pitchFamily="34" charset="-128"/>
              </a:rPr>
              <a:t>Evaluation</a:t>
            </a:r>
          </a:p>
          <a:p>
            <a:pPr lvl="1">
              <a:buFont typeface="Wingdings" panose="05000000000000000000" pitchFamily="2" charset="2"/>
              <a:buChar char="ü"/>
            </a:pPr>
            <a:r>
              <a:rPr lang="en-US" altLang="tr-TR" sz="2400" b="1" dirty="0" smtClean="0">
                <a:ea typeface="ＭＳ Ｐゴシック" panose="020B0600070205080204" pitchFamily="34" charset="-128"/>
              </a:rPr>
              <a:t>Assess an expert system's overall value</a:t>
            </a:r>
          </a:p>
          <a:p>
            <a:pPr lvl="1">
              <a:buFont typeface="Wingdings" panose="05000000000000000000" pitchFamily="2" charset="2"/>
              <a:buChar char="ü"/>
            </a:pPr>
            <a:r>
              <a:rPr lang="en-US" altLang="tr-TR" sz="2400" b="1" dirty="0" smtClean="0">
                <a:ea typeface="ＭＳ Ｐゴシック" panose="020B0600070205080204" pitchFamily="34" charset="-128"/>
              </a:rPr>
              <a:t>Analyze whether the system would be usable, efficient and cost-effective</a:t>
            </a:r>
          </a:p>
          <a:p>
            <a:pPr>
              <a:buSzPct val="70000"/>
              <a:buFont typeface="Wingdings" panose="05000000000000000000" pitchFamily="2" charset="2"/>
              <a:buChar char="Ø"/>
            </a:pPr>
            <a:r>
              <a:rPr lang="en-US" altLang="tr-TR" sz="2400" b="1" u="sng" dirty="0" smtClean="0">
                <a:solidFill>
                  <a:srgbClr val="FF0000"/>
                </a:solidFill>
                <a:ea typeface="ＭＳ Ｐゴシック" panose="020B0600070205080204" pitchFamily="34" charset="-128"/>
              </a:rPr>
              <a:t>Validation </a:t>
            </a:r>
          </a:p>
          <a:p>
            <a:pPr lvl="1">
              <a:buFont typeface="Wingdings" panose="05000000000000000000" pitchFamily="2" charset="2"/>
              <a:buChar char="ü"/>
            </a:pPr>
            <a:r>
              <a:rPr lang="en-US" altLang="tr-TR" sz="2400" b="1" dirty="0">
                <a:ea typeface="ＭＳ Ｐゴシック" panose="020B0600070205080204" pitchFamily="34" charset="-128"/>
              </a:rPr>
              <a:t>Deals with the performance of the system (compared to the expert's)</a:t>
            </a:r>
          </a:p>
          <a:p>
            <a:pPr lvl="1">
              <a:buFont typeface="Wingdings" panose="05000000000000000000" pitchFamily="2" charset="2"/>
              <a:buChar char="ü"/>
            </a:pPr>
            <a:r>
              <a:rPr lang="en-US" altLang="tr-TR" sz="2400" b="1" dirty="0">
                <a:ea typeface="ＭＳ Ｐゴシック" panose="020B0600070205080204" pitchFamily="34" charset="-128"/>
              </a:rPr>
              <a:t>Was the “right” system built (acceptable level of accuracy?)</a:t>
            </a:r>
          </a:p>
          <a:p>
            <a:pPr>
              <a:buSzPct val="70000"/>
              <a:buFont typeface="Wingdings" panose="05000000000000000000" pitchFamily="2" charset="2"/>
              <a:buChar char="Ø"/>
            </a:pPr>
            <a:r>
              <a:rPr lang="en-US" altLang="tr-TR" sz="2400" b="1" u="sng" dirty="0" smtClean="0">
                <a:solidFill>
                  <a:srgbClr val="FF0000"/>
                </a:solidFill>
                <a:ea typeface="ＭＳ Ｐゴシック" panose="020B0600070205080204" pitchFamily="34" charset="-128"/>
              </a:rPr>
              <a:t>Verification</a:t>
            </a:r>
          </a:p>
          <a:p>
            <a:pPr lvl="1">
              <a:buFont typeface="Wingdings" panose="05000000000000000000" pitchFamily="2" charset="2"/>
              <a:buChar char="ü"/>
            </a:pPr>
            <a:r>
              <a:rPr lang="en-US" altLang="tr-TR" sz="2400" b="1" dirty="0">
                <a:ea typeface="ＭＳ Ｐゴシック" panose="020B0600070205080204" pitchFamily="34" charset="-128"/>
              </a:rPr>
              <a:t>Was the system built "right"?</a:t>
            </a:r>
          </a:p>
          <a:p>
            <a:pPr lvl="1">
              <a:buFont typeface="Wingdings" panose="05000000000000000000" pitchFamily="2" charset="2"/>
              <a:buChar char="ü"/>
            </a:pPr>
            <a:r>
              <a:rPr lang="en-US" altLang="tr-TR" sz="2400" b="1" dirty="0">
                <a:ea typeface="ＭＳ Ｐゴシック" panose="020B0600070205080204" pitchFamily="34" charset="-128"/>
              </a:rPr>
              <a:t>Was the system correctly implemented to  specifications?</a:t>
            </a:r>
          </a:p>
        </p:txBody>
      </p:sp>
    </p:spTree>
    <p:extLst>
      <p:ext uri="{BB962C8B-B14F-4D97-AF65-F5344CB8AC3E}">
        <p14:creationId xmlns:p14="http://schemas.microsoft.com/office/powerpoint/2010/main" val="3424281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Number Placeholder 5"/>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115344CF-A102-461D-845E-056E55C6C2E5}" type="slidenum">
              <a:rPr lang="en-US" altLang="tr-TR" sz="1200">
                <a:solidFill>
                  <a:srgbClr val="898989"/>
                </a:solidFill>
              </a:rPr>
              <a:pPr>
                <a:spcBef>
                  <a:spcPct val="0"/>
                </a:spcBef>
                <a:buFontTx/>
                <a:buNone/>
              </a:pPr>
              <a:t>34</a:t>
            </a:fld>
            <a:endParaRPr lang="en-US" altLang="tr-TR" sz="1200">
              <a:solidFill>
                <a:srgbClr val="898989"/>
              </a:solidFill>
            </a:endParaRPr>
          </a:p>
        </p:txBody>
      </p:sp>
      <p:sp>
        <p:nvSpPr>
          <p:cNvPr id="119811" name="Rectangle 2"/>
          <p:cNvSpPr>
            <a:spLocks noGrp="1" noChangeArrowheads="1"/>
          </p:cNvSpPr>
          <p:nvPr>
            <p:ph type="title"/>
          </p:nvPr>
        </p:nvSpPr>
        <p:spPr>
          <a:xfrm>
            <a:off x="107504" y="404664"/>
            <a:ext cx="6336952" cy="287313"/>
          </a:xfrm>
          <a:noFill/>
        </p:spPr>
        <p:txBody>
          <a:bodyPr/>
          <a:lstStyle/>
          <a:p>
            <a:r>
              <a:rPr lang="en-US" altLang="tr-TR" sz="2400" b="1" u="sng" dirty="0">
                <a:solidFill>
                  <a:srgbClr val="984807"/>
                </a:solidFill>
                <a:latin typeface="Calibri" pitchFamily="34" charset="0"/>
                <a:ea typeface="+mn-ea"/>
                <a:cs typeface="Arial" pitchFamily="34" charset="0"/>
              </a:rPr>
              <a:t>The Internet/Intranet for Knowledge Acquisition</a:t>
            </a:r>
          </a:p>
        </p:txBody>
      </p:sp>
      <p:sp>
        <p:nvSpPr>
          <p:cNvPr id="119812" name="Rectangle 3"/>
          <p:cNvSpPr>
            <a:spLocks noGrp="1" noChangeArrowheads="1"/>
          </p:cNvSpPr>
          <p:nvPr>
            <p:ph type="body" idx="1"/>
          </p:nvPr>
        </p:nvSpPr>
        <p:spPr>
          <a:xfrm>
            <a:off x="179512" y="1052736"/>
            <a:ext cx="8353425" cy="4114800"/>
          </a:xfrm>
          <a:noFill/>
        </p:spPr>
        <p:txBody>
          <a:bodyPr/>
          <a:lstStyle/>
          <a:p>
            <a:pPr>
              <a:buSzPct val="70000"/>
              <a:buFont typeface="Wingdings" panose="05000000000000000000" pitchFamily="2" charset="2"/>
              <a:buChar char="Ø"/>
            </a:pPr>
            <a:r>
              <a:rPr lang="en-US" altLang="tr-TR" sz="2200" b="1" dirty="0" smtClean="0">
                <a:latin typeface="+mj-lt"/>
                <a:ea typeface="ＭＳ Ｐゴシック" panose="020B0600070205080204" pitchFamily="34" charset="-128"/>
              </a:rPr>
              <a:t>Electronic Interviewing </a:t>
            </a:r>
          </a:p>
          <a:p>
            <a:pPr>
              <a:buSzPct val="70000"/>
              <a:buFont typeface="Wingdings" panose="05000000000000000000" pitchFamily="2" charset="2"/>
              <a:buChar char="Ø"/>
            </a:pPr>
            <a:r>
              <a:rPr lang="en-US" altLang="tr-TR" sz="2200" b="1" dirty="0" smtClean="0">
                <a:latin typeface="+mj-lt"/>
                <a:ea typeface="ＭＳ Ｐゴシック" panose="020B0600070205080204" pitchFamily="34" charset="-128"/>
              </a:rPr>
              <a:t>Experts can Validate and Maintain Knowledge Bases </a:t>
            </a:r>
          </a:p>
          <a:p>
            <a:pPr>
              <a:buSzPct val="70000"/>
              <a:buFont typeface="Wingdings" panose="05000000000000000000" pitchFamily="2" charset="2"/>
              <a:buChar char="Ø"/>
            </a:pPr>
            <a:r>
              <a:rPr lang="en-US" altLang="tr-TR" sz="2200" b="1" dirty="0" smtClean="0">
                <a:latin typeface="+mj-lt"/>
                <a:ea typeface="ＭＳ Ｐゴシック" panose="020B0600070205080204" pitchFamily="34" charset="-128"/>
              </a:rPr>
              <a:t>Documented Knowledge can be accessed</a:t>
            </a:r>
          </a:p>
          <a:p>
            <a:pPr>
              <a:buSzPct val="70000"/>
              <a:buFont typeface="Wingdings" panose="05000000000000000000" pitchFamily="2" charset="2"/>
              <a:buChar char="Ø"/>
            </a:pPr>
            <a:r>
              <a:rPr lang="en-US" altLang="tr-TR" sz="2200" b="1" dirty="0" smtClean="0">
                <a:latin typeface="+mj-lt"/>
                <a:ea typeface="ＭＳ Ｐゴシック" panose="020B0600070205080204" pitchFamily="34" charset="-128"/>
              </a:rPr>
              <a:t>The Problem: Identifying relevant knowledge (intelligent agents)</a:t>
            </a:r>
          </a:p>
          <a:p>
            <a:pPr>
              <a:buSzPct val="70000"/>
              <a:buFont typeface="Wingdings" panose="05000000000000000000" pitchFamily="2" charset="2"/>
              <a:buChar char="Ø"/>
            </a:pPr>
            <a:r>
              <a:rPr lang="en-US" altLang="tr-TR" sz="2200" b="1" dirty="0" smtClean="0">
                <a:latin typeface="+mj-lt"/>
                <a:ea typeface="ＭＳ Ｐゴシック" panose="020B0600070205080204" pitchFamily="34" charset="-128"/>
              </a:rPr>
              <a:t>Many Web Search Engines have intelligent agents</a:t>
            </a:r>
          </a:p>
          <a:p>
            <a:pPr>
              <a:buSzPct val="70000"/>
              <a:buFont typeface="Wingdings" panose="05000000000000000000" pitchFamily="2" charset="2"/>
              <a:buChar char="Ø"/>
            </a:pPr>
            <a:r>
              <a:rPr lang="en-US" altLang="tr-TR" sz="2200" b="1" dirty="0" smtClean="0">
                <a:latin typeface="+mj-lt"/>
                <a:ea typeface="ＭＳ Ｐゴシック" panose="020B0600070205080204" pitchFamily="34" charset="-128"/>
              </a:rPr>
              <a:t>Data Fusion Agent for multiple Web searches and organizing </a:t>
            </a:r>
          </a:p>
          <a:p>
            <a:pPr>
              <a:buSzPct val="70000"/>
              <a:buFont typeface="Wingdings" panose="05000000000000000000" pitchFamily="2" charset="2"/>
              <a:buChar char="Ø"/>
            </a:pPr>
            <a:r>
              <a:rPr lang="en-US" altLang="tr-TR" sz="2200" b="1" dirty="0">
                <a:latin typeface="+mj-lt"/>
                <a:ea typeface="ＭＳ Ｐゴシック" panose="020B0600070205080204" pitchFamily="34" charset="-128"/>
              </a:rPr>
              <a:t>Automated Collaborative Filtering (ACF) statistically matches peoples’ evaluations of a set of </a:t>
            </a:r>
            <a:r>
              <a:rPr lang="en-US" altLang="tr-TR" sz="2200" b="1" dirty="0" smtClean="0">
                <a:latin typeface="+mj-lt"/>
                <a:ea typeface="ＭＳ Ｐゴシック" panose="020B0600070205080204" pitchFamily="34" charset="-128"/>
              </a:rPr>
              <a:t>objects</a:t>
            </a:r>
            <a:endParaRPr lang="tr-TR" altLang="tr-TR" sz="2200" b="1" dirty="0" smtClean="0">
              <a:latin typeface="+mj-lt"/>
              <a:ea typeface="ＭＳ Ｐゴシック" panose="020B0600070205080204" pitchFamily="34" charset="-128"/>
            </a:endParaRPr>
          </a:p>
          <a:p>
            <a:pPr>
              <a:buSzPct val="70000"/>
              <a:buFont typeface="Wingdings" panose="05000000000000000000" pitchFamily="2" charset="2"/>
              <a:buChar char="Ø"/>
            </a:pPr>
            <a:r>
              <a:rPr lang="en-US" altLang="tr-TR" sz="2200" b="1" dirty="0" err="1" smtClean="0">
                <a:latin typeface="+mj-lt"/>
                <a:ea typeface="ＭＳ Ｐゴシック" panose="020B0600070205080204" pitchFamily="34" charset="-128"/>
              </a:rPr>
              <a:t>WebGrid</a:t>
            </a:r>
            <a:r>
              <a:rPr lang="en-US" altLang="tr-TR" sz="2200" b="1" dirty="0">
                <a:latin typeface="+mj-lt"/>
                <a:ea typeface="ＭＳ Ｐゴシック" panose="020B0600070205080204" pitchFamily="34" charset="-128"/>
              </a:rPr>
              <a:t>: Web-based Knowledge Elicitation </a:t>
            </a:r>
            <a:r>
              <a:rPr lang="en-US" altLang="tr-TR" sz="2200" b="1" dirty="0" smtClean="0">
                <a:latin typeface="+mj-lt"/>
                <a:ea typeface="ＭＳ Ｐゴシック" panose="020B0600070205080204" pitchFamily="34" charset="-128"/>
              </a:rPr>
              <a:t>Approaches</a:t>
            </a:r>
            <a:endParaRPr lang="tr-TR" altLang="tr-TR" sz="2200" b="1" dirty="0" smtClean="0">
              <a:latin typeface="+mj-lt"/>
              <a:ea typeface="ＭＳ Ｐゴシック" panose="020B0600070205080204" pitchFamily="34" charset="-128"/>
            </a:endParaRPr>
          </a:p>
          <a:p>
            <a:pPr>
              <a:buSzPct val="70000"/>
              <a:buFont typeface="Wingdings" panose="05000000000000000000" pitchFamily="2" charset="2"/>
              <a:buChar char="Ø"/>
            </a:pPr>
            <a:r>
              <a:rPr lang="en-US" altLang="tr-TR" sz="2200" b="1" dirty="0" smtClean="0">
                <a:latin typeface="+mj-lt"/>
                <a:ea typeface="ＭＳ Ｐゴシック" panose="020B0600070205080204" pitchFamily="34" charset="-128"/>
              </a:rPr>
              <a:t>Information </a:t>
            </a:r>
            <a:r>
              <a:rPr lang="en-US" altLang="tr-TR" sz="2200" b="1" dirty="0">
                <a:latin typeface="+mj-lt"/>
                <a:ea typeface="ＭＳ Ｐゴシック" panose="020B0600070205080204" pitchFamily="34" charset="-128"/>
              </a:rPr>
              <a:t>Structuring in Distributed Hypermedia Systems</a:t>
            </a:r>
          </a:p>
          <a:p>
            <a:pPr>
              <a:buSzPct val="70000"/>
              <a:buFont typeface="Wingdings" panose="05000000000000000000" pitchFamily="2" charset="2"/>
              <a:buChar char="Ø"/>
            </a:pPr>
            <a:endParaRPr lang="en-US" altLang="tr-TR" sz="2200" b="1" dirty="0" smtClean="0">
              <a:latin typeface="+mj-lt"/>
              <a:ea typeface="ＭＳ Ｐゴシック" panose="020B0600070205080204" pitchFamily="34" charset="-128"/>
            </a:endParaRPr>
          </a:p>
        </p:txBody>
      </p:sp>
    </p:spTree>
    <p:extLst>
      <p:ext uri="{BB962C8B-B14F-4D97-AF65-F5344CB8AC3E}">
        <p14:creationId xmlns:p14="http://schemas.microsoft.com/office/powerpoint/2010/main" val="70779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51520" y="260648"/>
            <a:ext cx="3888432" cy="490066"/>
          </a:xfrm>
        </p:spPr>
        <p:txBody>
          <a:bodyPr/>
          <a:lstStyle/>
          <a:p>
            <a:r>
              <a:rPr lang="en-US" altLang="zh-TW" sz="2400" b="1" u="sng" dirty="0" smtClean="0">
                <a:solidFill>
                  <a:srgbClr val="984807"/>
                </a:solidFill>
                <a:latin typeface="Calibri" pitchFamily="34" charset="0"/>
                <a:ea typeface="+mn-ea"/>
                <a:cs typeface="Arial" pitchFamily="34" charset="0"/>
              </a:rPr>
              <a:t>Knowledge Representation</a:t>
            </a:r>
            <a:endParaRPr lang="en-US" altLang="zh-TW" sz="2400" b="1" u="sng" dirty="0">
              <a:solidFill>
                <a:srgbClr val="984807"/>
              </a:solidFill>
              <a:latin typeface="Calibri" pitchFamily="34" charset="0"/>
              <a:ea typeface="+mn-ea"/>
              <a:cs typeface="Arial" pitchFamily="34" charset="0"/>
            </a:endParaRPr>
          </a:p>
        </p:txBody>
      </p:sp>
      <p:sp>
        <p:nvSpPr>
          <p:cNvPr id="18435" name="Rectangle 3"/>
          <p:cNvSpPr>
            <a:spLocks noGrp="1" noChangeArrowheads="1"/>
          </p:cNvSpPr>
          <p:nvPr>
            <p:ph type="body" idx="1"/>
          </p:nvPr>
        </p:nvSpPr>
        <p:spPr>
          <a:xfrm>
            <a:off x="467544" y="1196752"/>
            <a:ext cx="8229600" cy="4525963"/>
          </a:xfrm>
        </p:spPr>
        <p:txBody>
          <a:bodyPr/>
          <a:lstStyle/>
          <a:p>
            <a:pPr marL="292100" indent="-292100">
              <a:buFont typeface="Wingdings" pitchFamily="2" charset="2"/>
              <a:buChar char="Ø"/>
              <a:defRPr/>
            </a:pPr>
            <a:r>
              <a:rPr lang="en-US" altLang="zh-TW" sz="2400" b="1" dirty="0" smtClean="0">
                <a:latin typeface="+mj-lt"/>
                <a:ea typeface="ＭＳ Ｐゴシック" pitchFamily="34" charset="-128"/>
              </a:rPr>
              <a:t>Knowledge Representation is defined as «putting the knowledge into a certain format so that the computer can understand it»</a:t>
            </a:r>
          </a:p>
          <a:p>
            <a:pPr marL="0" indent="0">
              <a:buFont typeface="Arial" charset="0"/>
              <a:buNone/>
              <a:defRPr/>
            </a:pPr>
            <a:endParaRPr lang="en-US" altLang="zh-TW" sz="2400" b="1" dirty="0" smtClean="0">
              <a:latin typeface="+mj-lt"/>
              <a:ea typeface="ＭＳ Ｐゴシック" pitchFamily="34" charset="-128"/>
            </a:endParaRPr>
          </a:p>
          <a:p>
            <a:pPr marL="0" indent="0">
              <a:buFont typeface="Arial" charset="0"/>
              <a:buNone/>
              <a:defRPr/>
            </a:pPr>
            <a:r>
              <a:rPr lang="en-US" altLang="zh-TW" sz="2400" b="1" dirty="0" smtClean="0">
                <a:latin typeface="+mj-lt"/>
                <a:ea typeface="ＭＳ Ｐゴシック" pitchFamily="34" charset="-128"/>
              </a:rPr>
              <a:t>Similarly the following terms are used.</a:t>
            </a:r>
          </a:p>
          <a:p>
            <a:pPr marL="292100" indent="-292100">
              <a:buFont typeface="Wingdings" pitchFamily="2" charset="2"/>
              <a:buChar char="Ø"/>
              <a:defRPr/>
            </a:pPr>
            <a:r>
              <a:rPr lang="en-US" altLang="zh-TW" sz="2400" b="1" dirty="0" smtClean="0">
                <a:latin typeface="+mj-lt"/>
                <a:ea typeface="ＭＳ Ｐゴシック" pitchFamily="34" charset="-128"/>
              </a:rPr>
              <a:t>Knowledge building </a:t>
            </a:r>
          </a:p>
          <a:p>
            <a:pPr marL="292100" indent="-292100">
              <a:buFont typeface="Wingdings" pitchFamily="2" charset="2"/>
              <a:buChar char="Ø"/>
              <a:defRPr/>
            </a:pPr>
            <a:r>
              <a:rPr lang="en-US" altLang="zh-TW" sz="2400" b="1" dirty="0" smtClean="0">
                <a:latin typeface="+mj-lt"/>
                <a:ea typeface="ＭＳ Ｐゴシック" pitchFamily="34" charset="-128"/>
              </a:rPr>
              <a:t>Knowledge formulation</a:t>
            </a:r>
          </a:p>
          <a:p>
            <a:pPr marL="0" indent="0">
              <a:buFont typeface="Arial" charset="0"/>
              <a:buNone/>
              <a:defRPr/>
            </a:pPr>
            <a:endParaRPr lang="en-US" altLang="zh-TW" sz="2400" b="1" dirty="0" smtClean="0">
              <a:latin typeface="+mj-lt"/>
              <a:ea typeface="ＭＳ Ｐゴシック" pitchFamily="34" charset="-128"/>
            </a:endParaRPr>
          </a:p>
          <a:p>
            <a:pPr marL="0" indent="0">
              <a:buFont typeface="Arial" charset="0"/>
              <a:buNone/>
              <a:defRPr/>
            </a:pPr>
            <a:endParaRPr lang="en-US" altLang="zh-TW" sz="2400" b="1" dirty="0" smtClean="0">
              <a:latin typeface="+mj-lt"/>
              <a:ea typeface="ＭＳ Ｐゴシック" pitchFamily="34" charset="-128"/>
            </a:endParaRPr>
          </a:p>
        </p:txBody>
      </p:sp>
    </p:spTree>
    <p:extLst>
      <p:ext uri="{BB962C8B-B14F-4D97-AF65-F5344CB8AC3E}">
        <p14:creationId xmlns:p14="http://schemas.microsoft.com/office/powerpoint/2010/main" val="27494026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274638"/>
            <a:ext cx="8229600" cy="562074"/>
          </a:xfrm>
        </p:spPr>
        <p:txBody>
          <a:bodyPr/>
          <a:lstStyle/>
          <a:p>
            <a:pPr algn="l"/>
            <a:r>
              <a:rPr lang="en-US" altLang="zh-TW" sz="2400" b="1" u="sng" dirty="0">
                <a:solidFill>
                  <a:srgbClr val="984807"/>
                </a:solidFill>
                <a:latin typeface="Calibri" pitchFamily="34" charset="0"/>
                <a:ea typeface="+mn-ea"/>
                <a:cs typeface="Arial" pitchFamily="34" charset="0"/>
              </a:rPr>
              <a:t>Knowledge Representation</a:t>
            </a:r>
          </a:p>
        </p:txBody>
      </p:sp>
      <p:sp>
        <p:nvSpPr>
          <p:cNvPr id="23555" name="Rectangle 3"/>
          <p:cNvSpPr>
            <a:spLocks noGrp="1" noChangeArrowheads="1"/>
          </p:cNvSpPr>
          <p:nvPr>
            <p:ph type="body" idx="1"/>
          </p:nvPr>
        </p:nvSpPr>
        <p:spPr>
          <a:xfrm>
            <a:off x="395536" y="1412777"/>
            <a:ext cx="8229600" cy="2520280"/>
          </a:xfrm>
        </p:spPr>
        <p:txBody>
          <a:bodyPr/>
          <a:lstStyle/>
          <a:p>
            <a:pPr marL="292100" indent="-292100">
              <a:buFont typeface="Wingdings" panose="05000000000000000000" pitchFamily="2" charset="2"/>
              <a:buChar char="Ø"/>
            </a:pPr>
            <a:r>
              <a:rPr lang="en-US" altLang="zh-TW" sz="2400" b="1" dirty="0" smtClean="0">
                <a:ea typeface="ＭＳ Ｐゴシック" panose="020B0600070205080204" pitchFamily="34" charset="-128"/>
              </a:rPr>
              <a:t>Simple facts or complex relationships</a:t>
            </a:r>
          </a:p>
          <a:p>
            <a:pPr marL="292100" indent="-292100">
              <a:buFont typeface="Wingdings" panose="05000000000000000000" pitchFamily="2" charset="2"/>
              <a:buChar char="Ø"/>
            </a:pPr>
            <a:r>
              <a:rPr lang="en-US" altLang="zh-TW" sz="2400" b="1" dirty="0" smtClean="0">
                <a:ea typeface="ＭＳ Ｐゴシック" panose="020B0600070205080204" pitchFamily="34" charset="-128"/>
              </a:rPr>
              <a:t>Mathematical formulas or rules for natural language syntax</a:t>
            </a:r>
          </a:p>
          <a:p>
            <a:pPr marL="292100" indent="-292100">
              <a:buFont typeface="Wingdings" panose="05000000000000000000" pitchFamily="2" charset="2"/>
              <a:buChar char="Ø"/>
            </a:pPr>
            <a:r>
              <a:rPr lang="en-US" altLang="zh-TW" sz="2400" b="1" dirty="0" smtClean="0">
                <a:ea typeface="ＭＳ Ｐゴシック" panose="020B0600070205080204" pitchFamily="34" charset="-128"/>
              </a:rPr>
              <a:t>Associations between related concepts</a:t>
            </a:r>
          </a:p>
          <a:p>
            <a:pPr marL="292100" indent="-292100">
              <a:buFont typeface="Wingdings" panose="05000000000000000000" pitchFamily="2" charset="2"/>
              <a:buChar char="Ø"/>
            </a:pPr>
            <a:r>
              <a:rPr lang="en-US" altLang="zh-TW" sz="2400" b="1" dirty="0" smtClean="0">
                <a:ea typeface="ＭＳ Ｐゴシック" panose="020B0600070205080204" pitchFamily="34" charset="-128"/>
              </a:rPr>
              <a:t>Inheritance hierarchies between classes of objects</a:t>
            </a:r>
          </a:p>
          <a:p>
            <a:pPr marL="292100" indent="-292100">
              <a:buFont typeface="Wingdings" panose="05000000000000000000" pitchFamily="2" charset="2"/>
              <a:buChar char="Ø"/>
            </a:pPr>
            <a:r>
              <a:rPr lang="en-US" altLang="zh-TW" sz="2400" b="1" dirty="0" smtClean="0">
                <a:ea typeface="ＭＳ Ｐゴシック" panose="020B0600070205080204" pitchFamily="34" charset="-128"/>
              </a:rPr>
              <a:t>Knowledge is not a “one-size-fits-all” proposition.</a:t>
            </a:r>
          </a:p>
        </p:txBody>
      </p:sp>
    </p:spTree>
    <p:extLst>
      <p:ext uri="{BB962C8B-B14F-4D97-AF65-F5344CB8AC3E}">
        <p14:creationId xmlns:p14="http://schemas.microsoft.com/office/powerpoint/2010/main" val="557570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4294967295"/>
          </p:nvPr>
        </p:nvSpPr>
        <p:spPr bwMode="auto">
          <a:xfrm>
            <a:off x="457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l">
              <a:spcBef>
                <a:spcPct val="0"/>
              </a:spcBef>
              <a:buFontTx/>
              <a:buNone/>
            </a:pPr>
            <a:fld id="{E6A6E44C-E942-4015-9FB6-F2F0FF79D723}" type="slidenum">
              <a:rPr lang="en-US" altLang="tr-TR" sz="1200">
                <a:solidFill>
                  <a:srgbClr val="898989"/>
                </a:solidFill>
              </a:rPr>
              <a:pPr algn="l">
                <a:spcBef>
                  <a:spcPct val="0"/>
                </a:spcBef>
                <a:buFontTx/>
                <a:buNone/>
              </a:pPr>
              <a:t>37</a:t>
            </a:fld>
            <a:endParaRPr lang="en-US" altLang="tr-TR" sz="1200">
              <a:solidFill>
                <a:srgbClr val="898989"/>
              </a:solidFill>
            </a:endParaRPr>
          </a:p>
        </p:txBody>
      </p:sp>
      <p:sp>
        <p:nvSpPr>
          <p:cNvPr id="31747" name="Rectangle 2"/>
          <p:cNvSpPr>
            <a:spLocks noGrp="1" noChangeArrowheads="1"/>
          </p:cNvSpPr>
          <p:nvPr>
            <p:ph type="title"/>
          </p:nvPr>
        </p:nvSpPr>
        <p:spPr>
          <a:xfrm>
            <a:off x="457200" y="115888"/>
            <a:ext cx="2602632" cy="720824"/>
          </a:xfrm>
        </p:spPr>
        <p:txBody>
          <a:bodyPr/>
          <a:lstStyle/>
          <a:p>
            <a:r>
              <a:rPr lang="en-US" altLang="tr-TR" sz="2400" b="1" u="sng" dirty="0" smtClean="0">
                <a:solidFill>
                  <a:srgbClr val="984807"/>
                </a:solidFill>
                <a:latin typeface="Calibri" pitchFamily="34" charset="0"/>
                <a:ea typeface="+mn-ea"/>
                <a:cs typeface="Arial" pitchFamily="34" charset="0"/>
              </a:rPr>
              <a:t>Decision Tables</a:t>
            </a:r>
            <a:endParaRPr lang="en-US" altLang="tr-TR" sz="2400" b="1" u="sng" dirty="0">
              <a:solidFill>
                <a:srgbClr val="984807"/>
              </a:solidFill>
              <a:latin typeface="Calibri" pitchFamily="34" charset="0"/>
              <a:ea typeface="+mn-ea"/>
              <a:cs typeface="Arial" pitchFamily="34" charset="0"/>
            </a:endParaRPr>
          </a:p>
        </p:txBody>
      </p:sp>
      <p:sp>
        <p:nvSpPr>
          <p:cNvPr id="31748" name="Rectangle 3"/>
          <p:cNvSpPr>
            <a:spLocks noGrp="1" noChangeArrowheads="1"/>
          </p:cNvSpPr>
          <p:nvPr>
            <p:ph type="body" idx="1"/>
          </p:nvPr>
        </p:nvSpPr>
        <p:spPr>
          <a:xfrm>
            <a:off x="838200" y="1196975"/>
            <a:ext cx="7924800" cy="4114800"/>
          </a:xfrm>
        </p:spPr>
        <p:txBody>
          <a:bodyPr/>
          <a:lstStyle/>
          <a:p>
            <a:r>
              <a:rPr lang="en-US" altLang="tr-TR" sz="2400" b="1" dirty="0" smtClean="0">
                <a:ea typeface="ＭＳ Ｐゴシック" panose="020B0600070205080204" pitchFamily="34" charset="-128"/>
              </a:rPr>
              <a:t>Decision table for the weather problem:</a:t>
            </a:r>
          </a:p>
          <a:p>
            <a:endParaRPr lang="en-US" altLang="tr-TR" sz="2400" b="1" dirty="0" smtClean="0">
              <a:ea typeface="ＭＳ Ｐゴシック" panose="020B0600070205080204" pitchFamily="34" charset="-128"/>
            </a:endParaRPr>
          </a:p>
          <a:p>
            <a:endParaRPr lang="en-US" altLang="tr-TR" sz="2400" b="1" dirty="0" smtClean="0">
              <a:ea typeface="ＭＳ Ｐゴシック" panose="020B0600070205080204" pitchFamily="34" charset="-128"/>
            </a:endParaRPr>
          </a:p>
          <a:p>
            <a:endParaRPr lang="en-US" altLang="tr-TR" sz="2400" b="1" dirty="0" smtClean="0">
              <a:ea typeface="ＭＳ Ｐゴシック" panose="020B0600070205080204" pitchFamily="34" charset="-128"/>
            </a:endParaRPr>
          </a:p>
          <a:p>
            <a:endParaRPr lang="tr-TR" altLang="tr-TR" sz="2400" b="1" dirty="0" smtClean="0">
              <a:ea typeface="ＭＳ Ｐゴシック" panose="020B0600070205080204" pitchFamily="34" charset="-128"/>
            </a:endParaRPr>
          </a:p>
          <a:p>
            <a:endParaRPr lang="tr-TR" altLang="tr-TR" sz="2400" b="1" dirty="0" smtClean="0">
              <a:ea typeface="ＭＳ Ｐゴシック" panose="020B0600070205080204" pitchFamily="34" charset="-128"/>
            </a:endParaRPr>
          </a:p>
          <a:p>
            <a:endParaRPr lang="tr-TR" altLang="tr-TR" sz="2400" b="1" dirty="0" smtClean="0">
              <a:ea typeface="ＭＳ Ｐゴシック" panose="020B0600070205080204" pitchFamily="34" charset="-128"/>
            </a:endParaRPr>
          </a:p>
          <a:p>
            <a:endParaRPr lang="en-US" altLang="tr-TR" sz="2400" b="1" dirty="0" smtClean="0">
              <a:ea typeface="ＭＳ Ｐゴシック" panose="020B0600070205080204" pitchFamily="34" charset="-128"/>
            </a:endParaRPr>
          </a:p>
          <a:p>
            <a:endParaRPr lang="en-US" altLang="tr-TR" sz="2400" b="1" dirty="0" smtClean="0">
              <a:ea typeface="ＭＳ Ｐゴシック" panose="020B0600070205080204" pitchFamily="34" charset="-128"/>
            </a:endParaRPr>
          </a:p>
          <a:p>
            <a:r>
              <a:rPr lang="en-US" altLang="tr-TR" sz="2400" b="1" dirty="0" smtClean="0">
                <a:ea typeface="ＭＳ Ｐゴシック" panose="020B0600070205080204" pitchFamily="34" charset="-128"/>
              </a:rPr>
              <a:t>Main problem: selecting the right attributes</a:t>
            </a:r>
          </a:p>
          <a:p>
            <a:r>
              <a:rPr lang="en-US" altLang="tr-TR" sz="2400" b="1" dirty="0" smtClean="0">
                <a:ea typeface="ＭＳ Ｐゴシック" panose="020B0600070205080204" pitchFamily="34" charset="-128"/>
              </a:rPr>
              <a:t>Also, not flexible enough</a:t>
            </a:r>
          </a:p>
        </p:txBody>
      </p:sp>
      <p:graphicFrame>
        <p:nvGraphicFramePr>
          <p:cNvPr id="275488" name="Group 32"/>
          <p:cNvGraphicFramePr>
            <a:graphicFrameLocks noGrp="1"/>
          </p:cNvGraphicFramePr>
          <p:nvPr/>
        </p:nvGraphicFramePr>
        <p:xfrm>
          <a:off x="1547813" y="1916113"/>
          <a:ext cx="5203824" cy="3014660"/>
        </p:xfrm>
        <a:graphic>
          <a:graphicData uri="http://schemas.openxmlformats.org/drawingml/2006/table">
            <a:tbl>
              <a:tblPr/>
              <a:tblGrid>
                <a:gridCol w="1734608"/>
                <a:gridCol w="1734608"/>
                <a:gridCol w="1734608"/>
              </a:tblGrid>
              <a:tr h="433306">
                <a:tc>
                  <a:txBody>
                    <a:bodyPr/>
                    <a:lstStyle/>
                    <a:p>
                      <a:pPr marL="0" marR="0" lvl="0" indent="0" algn="l" defTabSz="914400" rtl="0" eaLnBrk="0" fontAlgn="base" latinLnBrk="0" hangingPunct="0">
                        <a:lnSpc>
                          <a:spcPct val="100000"/>
                        </a:lnSpc>
                        <a:spcBef>
                          <a:spcPct val="50000"/>
                        </a:spcBef>
                        <a:spcAft>
                          <a:spcPct val="0"/>
                        </a:spcAft>
                        <a:buClr>
                          <a:srgbClr val="E2007F"/>
                        </a:buClr>
                        <a:buSzTx/>
                        <a:buFont typeface="Wingdings" pitchFamily="2" charset="2"/>
                        <a:buNone/>
                        <a:tabLst/>
                      </a:pPr>
                      <a:r>
                        <a:rPr kumimoji="0" lang="en-US" sz="1400" b="1" i="0" u="none" strike="noStrike" cap="none" normalizeH="0" baseline="0" dirty="0" smtClean="0">
                          <a:ln>
                            <a:noFill/>
                          </a:ln>
                          <a:solidFill>
                            <a:srgbClr val="FF0000"/>
                          </a:solidFill>
                          <a:effectLst/>
                          <a:latin typeface="Tahoma" pitchFamily="34" charset="0"/>
                        </a:rPr>
                        <a:t>Outlook</a:t>
                      </a:r>
                    </a:p>
                  </a:txBody>
                  <a:tcPr marL="91436" marR="91436" marT="45712" marB="45712"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50000"/>
                        </a:spcBef>
                        <a:spcAft>
                          <a:spcPct val="0"/>
                        </a:spcAft>
                        <a:buClr>
                          <a:srgbClr val="E2007F"/>
                        </a:buClr>
                        <a:buSzTx/>
                        <a:buFont typeface="Wingdings" pitchFamily="2" charset="2"/>
                        <a:buNone/>
                        <a:tabLst/>
                      </a:pPr>
                      <a:r>
                        <a:rPr kumimoji="0" lang="en-US" sz="1400" b="1" i="0" u="none" strike="noStrike" cap="none" normalizeH="0" baseline="0" smtClean="0">
                          <a:ln>
                            <a:noFill/>
                          </a:ln>
                          <a:solidFill>
                            <a:srgbClr val="FF0000"/>
                          </a:solidFill>
                          <a:effectLst/>
                          <a:latin typeface="Tahoma" pitchFamily="34" charset="0"/>
                        </a:rPr>
                        <a:t>Humidity</a:t>
                      </a:r>
                    </a:p>
                  </a:txBody>
                  <a:tcPr marL="91436" marR="91436" marT="45712" marB="45712"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50000"/>
                        </a:spcBef>
                        <a:spcAft>
                          <a:spcPct val="0"/>
                        </a:spcAft>
                        <a:buClr>
                          <a:srgbClr val="E2007F"/>
                        </a:buClr>
                        <a:buSzTx/>
                        <a:buFont typeface="Wingdings" pitchFamily="2" charset="2"/>
                        <a:buNone/>
                        <a:tabLst/>
                      </a:pPr>
                      <a:r>
                        <a:rPr kumimoji="0" lang="en-US" sz="1400" b="1" i="0" u="none" strike="noStrike" cap="none" normalizeH="0" baseline="0" smtClean="0">
                          <a:ln>
                            <a:noFill/>
                          </a:ln>
                          <a:solidFill>
                            <a:srgbClr val="FF0000"/>
                          </a:solidFill>
                          <a:effectLst/>
                          <a:latin typeface="Tahoma" pitchFamily="34" charset="0"/>
                        </a:rPr>
                        <a:t>Play</a:t>
                      </a:r>
                    </a:p>
                  </a:txBody>
                  <a:tcPr marL="91436" marR="91436" marT="45712" marB="45712"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33306">
                <a:tc>
                  <a:txBody>
                    <a:bodyPr/>
                    <a:lstStyle/>
                    <a:p>
                      <a:pPr marL="0" marR="0" lvl="0" indent="0" algn="l" defTabSz="914400" rtl="0" eaLnBrk="0" fontAlgn="base" latinLnBrk="0" hangingPunct="0">
                        <a:lnSpc>
                          <a:spcPct val="100000"/>
                        </a:lnSpc>
                        <a:spcBef>
                          <a:spcPct val="50000"/>
                        </a:spcBef>
                        <a:spcAft>
                          <a:spcPct val="0"/>
                        </a:spcAft>
                        <a:buClr>
                          <a:srgbClr val="E2007F"/>
                        </a:buClr>
                        <a:buSzTx/>
                        <a:buFont typeface="Wingdings" pitchFamily="2" charset="2"/>
                        <a:buNone/>
                        <a:tabLst/>
                      </a:pPr>
                      <a:r>
                        <a:rPr kumimoji="0" lang="en-US" sz="1400" b="1" i="0" u="none" strike="noStrike" cap="none" normalizeH="0" baseline="0" smtClean="0">
                          <a:ln>
                            <a:noFill/>
                          </a:ln>
                          <a:solidFill>
                            <a:srgbClr val="FF0000"/>
                          </a:solidFill>
                          <a:effectLst/>
                          <a:latin typeface="Tahoma" pitchFamily="34" charset="0"/>
                        </a:rPr>
                        <a:t>Sunny</a:t>
                      </a:r>
                    </a:p>
                  </a:txBody>
                  <a:tcPr marL="91436" marR="91436" marT="45712" marB="45712"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50000"/>
                        </a:spcBef>
                        <a:spcAft>
                          <a:spcPct val="0"/>
                        </a:spcAft>
                        <a:buClr>
                          <a:srgbClr val="E2007F"/>
                        </a:buClr>
                        <a:buSzTx/>
                        <a:buFont typeface="Wingdings" pitchFamily="2" charset="2"/>
                        <a:buNone/>
                        <a:tabLst/>
                      </a:pPr>
                      <a:r>
                        <a:rPr kumimoji="0" lang="en-US" sz="1400" b="1" i="0" u="none" strike="noStrike" cap="none" normalizeH="0" baseline="0" smtClean="0">
                          <a:ln>
                            <a:noFill/>
                          </a:ln>
                          <a:solidFill>
                            <a:srgbClr val="FF0000"/>
                          </a:solidFill>
                          <a:effectLst/>
                          <a:latin typeface="Tahoma" pitchFamily="34" charset="0"/>
                        </a:rPr>
                        <a:t>High</a:t>
                      </a:r>
                    </a:p>
                  </a:txBody>
                  <a:tcPr marL="91436" marR="91436" marT="45712" marB="45712"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50000"/>
                        </a:spcBef>
                        <a:spcAft>
                          <a:spcPct val="0"/>
                        </a:spcAft>
                        <a:buClr>
                          <a:srgbClr val="E2007F"/>
                        </a:buClr>
                        <a:buSzTx/>
                        <a:buFont typeface="Wingdings" pitchFamily="2" charset="2"/>
                        <a:buNone/>
                        <a:tabLst/>
                      </a:pPr>
                      <a:r>
                        <a:rPr kumimoji="0" lang="en-US" sz="1400" b="1" i="0" u="none" strike="noStrike" cap="none" normalizeH="0" baseline="0" smtClean="0">
                          <a:ln>
                            <a:noFill/>
                          </a:ln>
                          <a:solidFill>
                            <a:srgbClr val="FF0000"/>
                          </a:solidFill>
                          <a:effectLst/>
                          <a:latin typeface="Tahoma" pitchFamily="34" charset="0"/>
                        </a:rPr>
                        <a:t>No</a:t>
                      </a:r>
                    </a:p>
                  </a:txBody>
                  <a:tcPr marL="91436" marR="91436" marT="45712" marB="45712"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CCFFCC"/>
                    </a:solidFill>
                  </a:tcPr>
                </a:tc>
              </a:tr>
              <a:tr h="414824">
                <a:tc>
                  <a:txBody>
                    <a:bodyPr/>
                    <a:lstStyle/>
                    <a:p>
                      <a:pPr marL="0" marR="0" lvl="0" indent="0" algn="l" defTabSz="914400" rtl="0" eaLnBrk="0" fontAlgn="base" latinLnBrk="0" hangingPunct="0">
                        <a:lnSpc>
                          <a:spcPct val="100000"/>
                        </a:lnSpc>
                        <a:spcBef>
                          <a:spcPct val="50000"/>
                        </a:spcBef>
                        <a:spcAft>
                          <a:spcPct val="0"/>
                        </a:spcAft>
                        <a:buClr>
                          <a:srgbClr val="E2007F"/>
                        </a:buClr>
                        <a:buSzTx/>
                        <a:buFont typeface="Wingdings" pitchFamily="2" charset="2"/>
                        <a:buNone/>
                        <a:tabLst/>
                      </a:pPr>
                      <a:r>
                        <a:rPr kumimoji="0" lang="en-US" sz="1400" b="1" i="0" u="none" strike="noStrike" cap="none" normalizeH="0" baseline="0" smtClean="0">
                          <a:ln>
                            <a:noFill/>
                          </a:ln>
                          <a:solidFill>
                            <a:srgbClr val="FF0000"/>
                          </a:solidFill>
                          <a:effectLst/>
                          <a:latin typeface="Tahoma" pitchFamily="34" charset="0"/>
                        </a:rPr>
                        <a:t>Sunny</a:t>
                      </a:r>
                    </a:p>
                  </a:txBody>
                  <a:tcPr marL="91436" marR="91436" marT="45712" marB="45712"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50000"/>
                        </a:spcBef>
                        <a:spcAft>
                          <a:spcPct val="0"/>
                        </a:spcAft>
                        <a:buClr>
                          <a:srgbClr val="E2007F"/>
                        </a:buClr>
                        <a:buSzTx/>
                        <a:buFont typeface="Wingdings" pitchFamily="2" charset="2"/>
                        <a:buNone/>
                        <a:tabLst/>
                      </a:pPr>
                      <a:r>
                        <a:rPr kumimoji="0" lang="en-US" sz="1400" b="1" i="0" u="none" strike="noStrike" cap="none" normalizeH="0" baseline="0" smtClean="0">
                          <a:ln>
                            <a:noFill/>
                          </a:ln>
                          <a:solidFill>
                            <a:srgbClr val="FF0000"/>
                          </a:solidFill>
                          <a:effectLst/>
                          <a:latin typeface="Tahoma" pitchFamily="34" charset="0"/>
                        </a:rPr>
                        <a:t>Normal</a:t>
                      </a:r>
                    </a:p>
                  </a:txBody>
                  <a:tcPr marL="91436" marR="91436" marT="45712" marB="45712" horzOverflow="overflow">
                    <a:lnL>
                      <a:noFill/>
                    </a:lnL>
                    <a:lnR>
                      <a:noFill/>
                    </a:lnR>
                    <a:lnT>
                      <a:noFill/>
                    </a:lnT>
                    <a:lnB>
                      <a:noFill/>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50000"/>
                        </a:spcBef>
                        <a:spcAft>
                          <a:spcPct val="0"/>
                        </a:spcAft>
                        <a:buClr>
                          <a:srgbClr val="E2007F"/>
                        </a:buClr>
                        <a:buSzTx/>
                        <a:buFont typeface="Wingdings" pitchFamily="2" charset="2"/>
                        <a:buNone/>
                        <a:tabLst/>
                      </a:pPr>
                      <a:r>
                        <a:rPr kumimoji="0" lang="en-US" sz="1400" b="1" i="0" u="none" strike="noStrike" cap="none" normalizeH="0" baseline="0" smtClean="0">
                          <a:ln>
                            <a:noFill/>
                          </a:ln>
                          <a:solidFill>
                            <a:srgbClr val="FF0000"/>
                          </a:solidFill>
                          <a:effectLst/>
                          <a:latin typeface="Tahoma" pitchFamily="34" charset="0"/>
                        </a:rPr>
                        <a:t>Yes</a:t>
                      </a:r>
                    </a:p>
                  </a:txBody>
                  <a:tcPr marL="91436" marR="91436" marT="45712" marB="45712"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CCFFCC"/>
                    </a:solidFill>
                  </a:tcPr>
                </a:tc>
              </a:tr>
              <a:tr h="433306">
                <a:tc>
                  <a:txBody>
                    <a:bodyPr/>
                    <a:lstStyle/>
                    <a:p>
                      <a:pPr marL="0" marR="0" lvl="0" indent="0" algn="l" defTabSz="914400" rtl="0" eaLnBrk="0" fontAlgn="base" latinLnBrk="0" hangingPunct="0">
                        <a:lnSpc>
                          <a:spcPct val="100000"/>
                        </a:lnSpc>
                        <a:spcBef>
                          <a:spcPct val="50000"/>
                        </a:spcBef>
                        <a:spcAft>
                          <a:spcPct val="0"/>
                        </a:spcAft>
                        <a:buClr>
                          <a:srgbClr val="E2007F"/>
                        </a:buClr>
                        <a:buSzTx/>
                        <a:buFont typeface="Wingdings" pitchFamily="2" charset="2"/>
                        <a:buNone/>
                        <a:tabLst/>
                      </a:pPr>
                      <a:r>
                        <a:rPr kumimoji="0" lang="en-US" sz="1400" b="1" i="0" u="none" strike="noStrike" cap="none" normalizeH="0" baseline="0" smtClean="0">
                          <a:ln>
                            <a:noFill/>
                          </a:ln>
                          <a:solidFill>
                            <a:srgbClr val="FF0000"/>
                          </a:solidFill>
                          <a:effectLst/>
                          <a:latin typeface="Tahoma" pitchFamily="34" charset="0"/>
                        </a:rPr>
                        <a:t>Overcast </a:t>
                      </a:r>
                    </a:p>
                  </a:txBody>
                  <a:tcPr marL="91436" marR="91436" marT="45712" marB="45712"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50000"/>
                        </a:spcBef>
                        <a:spcAft>
                          <a:spcPct val="0"/>
                        </a:spcAft>
                        <a:buClr>
                          <a:srgbClr val="E2007F"/>
                        </a:buClr>
                        <a:buSzTx/>
                        <a:buFont typeface="Wingdings" pitchFamily="2" charset="2"/>
                        <a:buNone/>
                        <a:tabLst/>
                      </a:pPr>
                      <a:r>
                        <a:rPr kumimoji="0" lang="en-US" sz="1400" b="1" i="0" u="none" strike="noStrike" cap="none" normalizeH="0" baseline="0" smtClean="0">
                          <a:ln>
                            <a:noFill/>
                          </a:ln>
                          <a:solidFill>
                            <a:srgbClr val="FF0000"/>
                          </a:solidFill>
                          <a:effectLst/>
                          <a:latin typeface="Tahoma" pitchFamily="34" charset="0"/>
                        </a:rPr>
                        <a:t>High</a:t>
                      </a:r>
                    </a:p>
                  </a:txBody>
                  <a:tcPr marL="91436" marR="91436" marT="45712" marB="45712" horzOverflow="overflow">
                    <a:lnL>
                      <a:noFill/>
                    </a:lnL>
                    <a:lnR>
                      <a:noFill/>
                    </a:lnR>
                    <a:lnT>
                      <a:noFill/>
                    </a:lnT>
                    <a:lnB>
                      <a:noFill/>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50000"/>
                        </a:spcBef>
                        <a:spcAft>
                          <a:spcPct val="0"/>
                        </a:spcAft>
                        <a:buClr>
                          <a:srgbClr val="E2007F"/>
                        </a:buClr>
                        <a:buSzTx/>
                        <a:buFont typeface="Wingdings" pitchFamily="2" charset="2"/>
                        <a:buNone/>
                        <a:tabLst/>
                      </a:pPr>
                      <a:r>
                        <a:rPr kumimoji="0" lang="en-US" sz="1400" b="1" i="0" u="none" strike="noStrike" cap="none" normalizeH="0" baseline="0" dirty="0" smtClean="0">
                          <a:ln>
                            <a:noFill/>
                          </a:ln>
                          <a:solidFill>
                            <a:srgbClr val="FF0000"/>
                          </a:solidFill>
                          <a:effectLst/>
                          <a:latin typeface="Tahoma" pitchFamily="34" charset="0"/>
                        </a:rPr>
                        <a:t>Yes</a:t>
                      </a:r>
                    </a:p>
                  </a:txBody>
                  <a:tcPr marL="91436" marR="91436" marT="45712" marB="45712"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CCFFCC"/>
                    </a:solidFill>
                  </a:tcPr>
                </a:tc>
              </a:tr>
              <a:tr h="433306">
                <a:tc>
                  <a:txBody>
                    <a:bodyPr/>
                    <a:lstStyle/>
                    <a:p>
                      <a:pPr marL="0" marR="0" lvl="0" indent="0" algn="l" defTabSz="914400" rtl="0" eaLnBrk="0" fontAlgn="base" latinLnBrk="0" hangingPunct="0">
                        <a:lnSpc>
                          <a:spcPct val="100000"/>
                        </a:lnSpc>
                        <a:spcBef>
                          <a:spcPct val="50000"/>
                        </a:spcBef>
                        <a:spcAft>
                          <a:spcPct val="0"/>
                        </a:spcAft>
                        <a:buClr>
                          <a:srgbClr val="E2007F"/>
                        </a:buClr>
                        <a:buSzTx/>
                        <a:buFont typeface="Wingdings" pitchFamily="2" charset="2"/>
                        <a:buNone/>
                        <a:tabLst/>
                      </a:pPr>
                      <a:r>
                        <a:rPr kumimoji="0" lang="en-US" sz="1400" b="1" i="0" u="none" strike="noStrike" cap="none" normalizeH="0" baseline="0" smtClean="0">
                          <a:ln>
                            <a:noFill/>
                          </a:ln>
                          <a:solidFill>
                            <a:srgbClr val="FF0000"/>
                          </a:solidFill>
                          <a:effectLst/>
                          <a:latin typeface="Tahoma" pitchFamily="34" charset="0"/>
                        </a:rPr>
                        <a:t>Overcast</a:t>
                      </a:r>
                    </a:p>
                  </a:txBody>
                  <a:tcPr marL="91436" marR="91436" marT="45712" marB="45712"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50000"/>
                        </a:spcBef>
                        <a:spcAft>
                          <a:spcPct val="0"/>
                        </a:spcAft>
                        <a:buClr>
                          <a:srgbClr val="E2007F"/>
                        </a:buClr>
                        <a:buSzTx/>
                        <a:buFont typeface="Wingdings" pitchFamily="2" charset="2"/>
                        <a:buNone/>
                        <a:tabLst/>
                      </a:pPr>
                      <a:r>
                        <a:rPr kumimoji="0" lang="en-US" sz="1400" b="1" i="0" u="none" strike="noStrike" cap="none" normalizeH="0" baseline="0" dirty="0" smtClean="0">
                          <a:ln>
                            <a:noFill/>
                          </a:ln>
                          <a:solidFill>
                            <a:srgbClr val="FF0000"/>
                          </a:solidFill>
                          <a:effectLst/>
                          <a:latin typeface="Tahoma" pitchFamily="34" charset="0"/>
                        </a:rPr>
                        <a:t>Normal</a:t>
                      </a:r>
                    </a:p>
                  </a:txBody>
                  <a:tcPr marL="91436" marR="91436" marT="45712" marB="45712" horzOverflow="overflow">
                    <a:lnL>
                      <a:noFill/>
                    </a:lnL>
                    <a:lnR>
                      <a:noFill/>
                    </a:lnR>
                    <a:lnT>
                      <a:noFill/>
                    </a:lnT>
                    <a:lnB>
                      <a:noFill/>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50000"/>
                        </a:spcBef>
                        <a:spcAft>
                          <a:spcPct val="0"/>
                        </a:spcAft>
                        <a:buClr>
                          <a:srgbClr val="E2007F"/>
                        </a:buClr>
                        <a:buSzTx/>
                        <a:buFont typeface="Wingdings" pitchFamily="2" charset="2"/>
                        <a:buNone/>
                        <a:tabLst/>
                      </a:pPr>
                      <a:r>
                        <a:rPr kumimoji="0" lang="en-US" sz="1400" b="1" i="0" u="none" strike="noStrike" cap="none" normalizeH="0" baseline="0" smtClean="0">
                          <a:ln>
                            <a:noFill/>
                          </a:ln>
                          <a:solidFill>
                            <a:srgbClr val="FF0000"/>
                          </a:solidFill>
                          <a:effectLst/>
                          <a:latin typeface="Tahoma" pitchFamily="34" charset="0"/>
                        </a:rPr>
                        <a:t>Yes</a:t>
                      </a:r>
                    </a:p>
                  </a:txBody>
                  <a:tcPr marL="91436" marR="91436" marT="45712" marB="45712"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CCFFCC"/>
                    </a:solidFill>
                  </a:tcPr>
                </a:tc>
              </a:tr>
              <a:tr h="433306">
                <a:tc>
                  <a:txBody>
                    <a:bodyPr/>
                    <a:lstStyle/>
                    <a:p>
                      <a:pPr marL="0" marR="0" lvl="0" indent="0" algn="l" defTabSz="914400" rtl="0" eaLnBrk="0" fontAlgn="base" latinLnBrk="0" hangingPunct="0">
                        <a:lnSpc>
                          <a:spcPct val="100000"/>
                        </a:lnSpc>
                        <a:spcBef>
                          <a:spcPct val="50000"/>
                        </a:spcBef>
                        <a:spcAft>
                          <a:spcPct val="0"/>
                        </a:spcAft>
                        <a:buClr>
                          <a:srgbClr val="E2007F"/>
                        </a:buClr>
                        <a:buSzTx/>
                        <a:buFont typeface="Wingdings" pitchFamily="2" charset="2"/>
                        <a:buNone/>
                        <a:tabLst/>
                      </a:pPr>
                      <a:r>
                        <a:rPr kumimoji="0" lang="en-US" sz="1400" b="1" i="0" u="none" strike="noStrike" cap="none" normalizeH="0" baseline="0" dirty="0" smtClean="0">
                          <a:ln>
                            <a:noFill/>
                          </a:ln>
                          <a:solidFill>
                            <a:srgbClr val="FF0000"/>
                          </a:solidFill>
                          <a:effectLst/>
                          <a:latin typeface="Tahoma" pitchFamily="34" charset="0"/>
                        </a:rPr>
                        <a:t>Rainy</a:t>
                      </a:r>
                    </a:p>
                  </a:txBody>
                  <a:tcPr marL="91436" marR="91436" marT="45712" marB="45712"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50000"/>
                        </a:spcBef>
                        <a:spcAft>
                          <a:spcPct val="0"/>
                        </a:spcAft>
                        <a:buClr>
                          <a:srgbClr val="E2007F"/>
                        </a:buClr>
                        <a:buSzTx/>
                        <a:buFont typeface="Wingdings" pitchFamily="2" charset="2"/>
                        <a:buNone/>
                        <a:tabLst/>
                      </a:pPr>
                      <a:r>
                        <a:rPr kumimoji="0" lang="en-US" sz="1400" b="1" i="0" u="none" strike="noStrike" cap="none" normalizeH="0" baseline="0" smtClean="0">
                          <a:ln>
                            <a:noFill/>
                          </a:ln>
                          <a:solidFill>
                            <a:srgbClr val="FF0000"/>
                          </a:solidFill>
                          <a:effectLst/>
                          <a:latin typeface="Tahoma" pitchFamily="34" charset="0"/>
                        </a:rPr>
                        <a:t>High</a:t>
                      </a:r>
                    </a:p>
                  </a:txBody>
                  <a:tcPr marL="91436" marR="91436" marT="45712" marB="45712" horzOverflow="overflow">
                    <a:lnL>
                      <a:noFill/>
                    </a:lnL>
                    <a:lnR>
                      <a:noFill/>
                    </a:lnR>
                    <a:lnT>
                      <a:noFill/>
                    </a:lnT>
                    <a:lnB>
                      <a:noFill/>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50000"/>
                        </a:spcBef>
                        <a:spcAft>
                          <a:spcPct val="0"/>
                        </a:spcAft>
                        <a:buClr>
                          <a:srgbClr val="E2007F"/>
                        </a:buClr>
                        <a:buSzTx/>
                        <a:buFont typeface="Wingdings" pitchFamily="2" charset="2"/>
                        <a:buNone/>
                        <a:tabLst/>
                      </a:pPr>
                      <a:r>
                        <a:rPr kumimoji="0" lang="en-US" sz="1400" b="1" i="0" u="none" strike="noStrike" cap="none" normalizeH="0" baseline="0" smtClean="0">
                          <a:ln>
                            <a:noFill/>
                          </a:ln>
                          <a:solidFill>
                            <a:srgbClr val="FF0000"/>
                          </a:solidFill>
                          <a:effectLst/>
                          <a:latin typeface="Tahoma" pitchFamily="34" charset="0"/>
                        </a:rPr>
                        <a:t>No</a:t>
                      </a:r>
                    </a:p>
                  </a:txBody>
                  <a:tcPr marL="91436" marR="91436" marT="45712" marB="45712"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CCFFCC"/>
                    </a:solidFill>
                  </a:tcPr>
                </a:tc>
              </a:tr>
              <a:tr h="433306">
                <a:tc>
                  <a:txBody>
                    <a:bodyPr/>
                    <a:lstStyle/>
                    <a:p>
                      <a:pPr marL="0" marR="0" lvl="0" indent="0" algn="l" defTabSz="914400" rtl="0" eaLnBrk="0" fontAlgn="base" latinLnBrk="0" hangingPunct="0">
                        <a:lnSpc>
                          <a:spcPct val="100000"/>
                        </a:lnSpc>
                        <a:spcBef>
                          <a:spcPct val="50000"/>
                        </a:spcBef>
                        <a:spcAft>
                          <a:spcPct val="0"/>
                        </a:spcAft>
                        <a:buClr>
                          <a:srgbClr val="E2007F"/>
                        </a:buClr>
                        <a:buSzTx/>
                        <a:buFont typeface="Wingdings" pitchFamily="2" charset="2"/>
                        <a:buNone/>
                        <a:tabLst/>
                      </a:pPr>
                      <a:r>
                        <a:rPr kumimoji="0" lang="en-US" sz="1400" b="1" i="0" u="none" strike="noStrike" cap="none" normalizeH="0" baseline="0" smtClean="0">
                          <a:ln>
                            <a:noFill/>
                          </a:ln>
                          <a:solidFill>
                            <a:srgbClr val="FF0000"/>
                          </a:solidFill>
                          <a:effectLst/>
                          <a:latin typeface="Tahoma" pitchFamily="34" charset="0"/>
                        </a:rPr>
                        <a:t>Rainy</a:t>
                      </a:r>
                    </a:p>
                  </a:txBody>
                  <a:tcPr marL="91436" marR="91436" marT="45712" marB="45712"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50000"/>
                        </a:spcBef>
                        <a:spcAft>
                          <a:spcPct val="0"/>
                        </a:spcAft>
                        <a:buClr>
                          <a:srgbClr val="E2007F"/>
                        </a:buClr>
                        <a:buSzTx/>
                        <a:buFont typeface="Wingdings" pitchFamily="2" charset="2"/>
                        <a:buNone/>
                        <a:tabLst/>
                      </a:pPr>
                      <a:r>
                        <a:rPr kumimoji="0" lang="en-US" sz="1400" b="1" i="0" u="none" strike="noStrike" cap="none" normalizeH="0" baseline="0" smtClean="0">
                          <a:ln>
                            <a:noFill/>
                          </a:ln>
                          <a:solidFill>
                            <a:srgbClr val="FF0000"/>
                          </a:solidFill>
                          <a:effectLst/>
                          <a:latin typeface="Tahoma" pitchFamily="34" charset="0"/>
                        </a:rPr>
                        <a:t>Normal</a:t>
                      </a:r>
                    </a:p>
                  </a:txBody>
                  <a:tcPr marL="91436" marR="91436" marT="45712" marB="45712"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50000"/>
                        </a:spcBef>
                        <a:spcAft>
                          <a:spcPct val="0"/>
                        </a:spcAft>
                        <a:buClr>
                          <a:srgbClr val="E2007F"/>
                        </a:buClr>
                        <a:buSzTx/>
                        <a:buFont typeface="Wingdings" pitchFamily="2" charset="2"/>
                        <a:buNone/>
                        <a:tabLst/>
                      </a:pPr>
                      <a:r>
                        <a:rPr kumimoji="0" lang="en-US" sz="1400" b="1" i="0" u="none" strike="noStrike" cap="none" normalizeH="0" baseline="0" dirty="0" smtClean="0">
                          <a:ln>
                            <a:noFill/>
                          </a:ln>
                          <a:solidFill>
                            <a:srgbClr val="FF0000"/>
                          </a:solidFill>
                          <a:effectLst/>
                          <a:latin typeface="Tahoma" pitchFamily="34" charset="0"/>
                        </a:rPr>
                        <a:t>No</a:t>
                      </a:r>
                    </a:p>
                  </a:txBody>
                  <a:tcPr marL="91436" marR="91436" marT="45712" marB="45712"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bl>
          </a:graphicData>
        </a:graphic>
      </p:graphicFrame>
    </p:spTree>
    <p:extLst>
      <p:ext uri="{BB962C8B-B14F-4D97-AF65-F5344CB8AC3E}">
        <p14:creationId xmlns:p14="http://schemas.microsoft.com/office/powerpoint/2010/main" val="36717801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2"/>
          <p:cNvSpPr>
            <a:spLocks noGrp="1"/>
          </p:cNvSpPr>
          <p:nvPr>
            <p:ph type="sldNum" sz="quarter" idx="4294967295"/>
          </p:nvPr>
        </p:nvSpPr>
        <p:spPr bwMode="auto">
          <a:xfrm>
            <a:off x="457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l">
              <a:spcBef>
                <a:spcPct val="0"/>
              </a:spcBef>
              <a:buFontTx/>
              <a:buNone/>
            </a:pPr>
            <a:fld id="{5918CACD-860B-4C12-B3B2-90A5613B1D18}" type="slidenum">
              <a:rPr lang="en-US" altLang="tr-TR" sz="1200">
                <a:solidFill>
                  <a:srgbClr val="898989"/>
                </a:solidFill>
              </a:rPr>
              <a:pPr algn="l">
                <a:spcBef>
                  <a:spcPct val="0"/>
                </a:spcBef>
                <a:buFontTx/>
                <a:buNone/>
              </a:pPr>
              <a:t>38</a:t>
            </a:fld>
            <a:endParaRPr lang="en-US" altLang="tr-TR" sz="1200">
              <a:solidFill>
                <a:srgbClr val="898989"/>
              </a:solidFill>
            </a:endParaRPr>
          </a:p>
        </p:txBody>
      </p:sp>
      <p:sp>
        <p:nvSpPr>
          <p:cNvPr id="32789" name="Rectangle 26"/>
          <p:cNvSpPr>
            <a:spLocks noGrp="1" noChangeArrowheads="1"/>
          </p:cNvSpPr>
          <p:nvPr>
            <p:ph type="title"/>
          </p:nvPr>
        </p:nvSpPr>
        <p:spPr>
          <a:xfrm>
            <a:off x="457200" y="274638"/>
            <a:ext cx="2098576" cy="490066"/>
          </a:xfrm>
        </p:spPr>
        <p:txBody>
          <a:bodyPr/>
          <a:lstStyle/>
          <a:p>
            <a:r>
              <a:rPr lang="en-US" altLang="zh-TW" sz="2400" b="1" u="sng" dirty="0" smtClean="0">
                <a:solidFill>
                  <a:srgbClr val="984807"/>
                </a:solidFill>
                <a:latin typeface="Calibri" pitchFamily="34" charset="0"/>
                <a:ea typeface="+mn-ea"/>
                <a:cs typeface="Arial" pitchFamily="34" charset="0"/>
              </a:rPr>
              <a:t>Decision Tree</a:t>
            </a:r>
            <a:endParaRPr lang="en-US" altLang="zh-TW" sz="2400" b="1" u="sng" dirty="0">
              <a:solidFill>
                <a:srgbClr val="984807"/>
              </a:solidFill>
              <a:latin typeface="Calibri" pitchFamily="34" charset="0"/>
              <a:ea typeface="+mn-ea"/>
              <a:cs typeface="Arial" pitchFamily="34" charset="0"/>
            </a:endParaRPr>
          </a:p>
        </p:txBody>
      </p:sp>
      <p:grpSp>
        <p:nvGrpSpPr>
          <p:cNvPr id="2" name="Group 1"/>
          <p:cNvGrpSpPr/>
          <p:nvPr/>
        </p:nvGrpSpPr>
        <p:grpSpPr>
          <a:xfrm>
            <a:off x="2771800" y="404664"/>
            <a:ext cx="5203825" cy="4468813"/>
            <a:chOff x="1068388" y="1635125"/>
            <a:chExt cx="5203825" cy="4468813"/>
          </a:xfrm>
        </p:grpSpPr>
        <p:sp>
          <p:nvSpPr>
            <p:cNvPr id="32771" name="Rectangle 2"/>
            <p:cNvSpPr>
              <a:spLocks noChangeArrowheads="1"/>
            </p:cNvSpPr>
            <p:nvPr/>
          </p:nvSpPr>
          <p:spPr bwMode="auto">
            <a:xfrm>
              <a:off x="3302000" y="2876550"/>
              <a:ext cx="1198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zh-TW" sz="1800">
                  <a:latin typeface="Arial" panose="020B0604020202020204" pitchFamily="34" charset="0"/>
                  <a:ea typeface="PMingLiU" panose="02020500000000000000" pitchFamily="18" charset="-120"/>
                </a:rPr>
                <a:t>overcast</a:t>
              </a:r>
            </a:p>
          </p:txBody>
        </p:sp>
        <p:sp>
          <p:nvSpPr>
            <p:cNvPr id="32772" name="Rectangle 3"/>
            <p:cNvSpPr>
              <a:spLocks noChangeArrowheads="1"/>
            </p:cNvSpPr>
            <p:nvPr/>
          </p:nvSpPr>
          <p:spPr bwMode="auto">
            <a:xfrm>
              <a:off x="1068388" y="4757738"/>
              <a:ext cx="725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zh-TW" sz="1800">
                  <a:latin typeface="Arial" panose="020B0604020202020204" pitchFamily="34" charset="0"/>
                  <a:ea typeface="PMingLiU" panose="02020500000000000000" pitchFamily="18" charset="-120"/>
                </a:rPr>
                <a:t>high</a:t>
              </a:r>
            </a:p>
          </p:txBody>
        </p:sp>
        <p:sp>
          <p:nvSpPr>
            <p:cNvPr id="32773" name="Rectangle 4"/>
            <p:cNvSpPr>
              <a:spLocks noChangeArrowheads="1"/>
            </p:cNvSpPr>
            <p:nvPr/>
          </p:nvSpPr>
          <p:spPr bwMode="auto">
            <a:xfrm>
              <a:off x="2522538" y="4757738"/>
              <a:ext cx="1046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zh-TW" sz="1800">
                  <a:latin typeface="Arial" panose="020B0604020202020204" pitchFamily="34" charset="0"/>
                  <a:ea typeface="PMingLiU" panose="02020500000000000000" pitchFamily="18" charset="-120"/>
                </a:rPr>
                <a:t>normal</a:t>
              </a:r>
            </a:p>
          </p:txBody>
        </p:sp>
        <p:sp>
          <p:nvSpPr>
            <p:cNvPr id="32774" name="Line 7"/>
            <p:cNvSpPr>
              <a:spLocks noChangeShapeType="1"/>
            </p:cNvSpPr>
            <p:nvPr/>
          </p:nvSpPr>
          <p:spPr bwMode="auto">
            <a:xfrm flipH="1">
              <a:off x="2438400" y="2286000"/>
              <a:ext cx="968375" cy="45720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32775" name="Line 8"/>
            <p:cNvSpPr>
              <a:spLocks noChangeShapeType="1"/>
            </p:cNvSpPr>
            <p:nvPr/>
          </p:nvSpPr>
          <p:spPr bwMode="auto">
            <a:xfrm flipH="1">
              <a:off x="3962400" y="2438400"/>
              <a:ext cx="1588" cy="54610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32776" name="Line 9"/>
            <p:cNvSpPr>
              <a:spLocks noChangeShapeType="1"/>
            </p:cNvSpPr>
            <p:nvPr/>
          </p:nvSpPr>
          <p:spPr bwMode="auto">
            <a:xfrm>
              <a:off x="4343400" y="2286000"/>
              <a:ext cx="1371600" cy="53340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32777" name="Rectangle 10"/>
            <p:cNvSpPr>
              <a:spLocks noChangeArrowheads="1"/>
            </p:cNvSpPr>
            <p:nvPr/>
          </p:nvSpPr>
          <p:spPr bwMode="auto">
            <a:xfrm>
              <a:off x="2082800" y="2590800"/>
              <a:ext cx="925513" cy="4699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zh-TW" sz="1800">
                  <a:latin typeface="Arial" panose="020B0604020202020204" pitchFamily="34" charset="0"/>
                  <a:ea typeface="PMingLiU" panose="02020500000000000000" pitchFamily="18" charset="-120"/>
                </a:rPr>
                <a:t>sunny</a:t>
              </a:r>
            </a:p>
          </p:txBody>
        </p:sp>
        <p:sp>
          <p:nvSpPr>
            <p:cNvPr id="32778" name="Rectangle 11"/>
            <p:cNvSpPr>
              <a:spLocks noChangeArrowheads="1"/>
            </p:cNvSpPr>
            <p:nvPr/>
          </p:nvSpPr>
          <p:spPr bwMode="auto">
            <a:xfrm>
              <a:off x="5595938" y="2743200"/>
              <a:ext cx="657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zh-TW" sz="1800">
                  <a:latin typeface="Arial" panose="020B0604020202020204" pitchFamily="34" charset="0"/>
                  <a:ea typeface="PMingLiU" panose="02020500000000000000" pitchFamily="18" charset="-120"/>
                </a:rPr>
                <a:t>rain</a:t>
              </a:r>
            </a:p>
          </p:txBody>
        </p:sp>
        <p:sp>
          <p:nvSpPr>
            <p:cNvPr id="32779" name="Line 12"/>
            <p:cNvSpPr>
              <a:spLocks noChangeShapeType="1"/>
            </p:cNvSpPr>
            <p:nvPr/>
          </p:nvSpPr>
          <p:spPr bwMode="auto">
            <a:xfrm flipH="1">
              <a:off x="1479550" y="4344988"/>
              <a:ext cx="493713" cy="51593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32780" name="Line 13"/>
            <p:cNvSpPr>
              <a:spLocks noChangeShapeType="1"/>
            </p:cNvSpPr>
            <p:nvPr/>
          </p:nvSpPr>
          <p:spPr bwMode="auto">
            <a:xfrm>
              <a:off x="2608263" y="4391025"/>
              <a:ext cx="420687" cy="423863"/>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32781" name="Line 16"/>
            <p:cNvSpPr>
              <a:spLocks noChangeShapeType="1"/>
            </p:cNvSpPr>
            <p:nvPr/>
          </p:nvSpPr>
          <p:spPr bwMode="auto">
            <a:xfrm>
              <a:off x="1430338" y="5229225"/>
              <a:ext cx="0" cy="43973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32782" name="Line 18"/>
            <p:cNvSpPr>
              <a:spLocks noChangeShapeType="1"/>
            </p:cNvSpPr>
            <p:nvPr/>
          </p:nvSpPr>
          <p:spPr bwMode="auto">
            <a:xfrm>
              <a:off x="5943600" y="3200400"/>
              <a:ext cx="0" cy="43973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32783" name="Line 19"/>
            <p:cNvSpPr>
              <a:spLocks noChangeShapeType="1"/>
            </p:cNvSpPr>
            <p:nvPr/>
          </p:nvSpPr>
          <p:spPr bwMode="auto">
            <a:xfrm>
              <a:off x="3044825" y="5199063"/>
              <a:ext cx="0" cy="43973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32784" name="Line 20"/>
            <p:cNvSpPr>
              <a:spLocks noChangeShapeType="1"/>
            </p:cNvSpPr>
            <p:nvPr/>
          </p:nvSpPr>
          <p:spPr bwMode="auto">
            <a:xfrm>
              <a:off x="3992563" y="3294063"/>
              <a:ext cx="0" cy="43973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32785" name="Rectangle 21"/>
            <p:cNvSpPr>
              <a:spLocks noChangeArrowheads="1"/>
            </p:cNvSpPr>
            <p:nvPr/>
          </p:nvSpPr>
          <p:spPr bwMode="auto">
            <a:xfrm>
              <a:off x="1152525" y="5634038"/>
              <a:ext cx="557213" cy="4572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zh-TW" sz="1800" b="1">
                  <a:latin typeface="Arial" panose="020B0604020202020204" pitchFamily="34" charset="0"/>
                  <a:ea typeface="PMingLiU" panose="02020500000000000000" pitchFamily="18" charset="-120"/>
                </a:rPr>
                <a:t>No</a:t>
              </a:r>
            </a:p>
          </p:txBody>
        </p:sp>
        <p:sp>
          <p:nvSpPr>
            <p:cNvPr id="32786" name="Rectangle 22"/>
            <p:cNvSpPr>
              <a:spLocks noChangeArrowheads="1"/>
            </p:cNvSpPr>
            <p:nvPr/>
          </p:nvSpPr>
          <p:spPr bwMode="auto">
            <a:xfrm>
              <a:off x="5715000" y="3810000"/>
              <a:ext cx="557213" cy="457200"/>
            </a:xfrm>
            <a:prstGeom prst="rect">
              <a:avLst/>
            </a:prstGeom>
            <a:solidFill>
              <a:srgbClr val="FF00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zh-TW" sz="1800" b="1">
                  <a:latin typeface="Arial" panose="020B0604020202020204" pitchFamily="34" charset="0"/>
                  <a:ea typeface="PMingLiU" panose="02020500000000000000" pitchFamily="18" charset="-120"/>
                </a:rPr>
                <a:t>No</a:t>
              </a:r>
            </a:p>
          </p:txBody>
        </p:sp>
        <p:sp>
          <p:nvSpPr>
            <p:cNvPr id="32787" name="Rectangle 23"/>
            <p:cNvSpPr>
              <a:spLocks noChangeArrowheads="1"/>
            </p:cNvSpPr>
            <p:nvPr/>
          </p:nvSpPr>
          <p:spPr bwMode="auto">
            <a:xfrm>
              <a:off x="2708275" y="5634038"/>
              <a:ext cx="671513" cy="469900"/>
            </a:xfrm>
            <a:prstGeom prst="rect">
              <a:avLst/>
            </a:prstGeom>
            <a:solidFill>
              <a:srgbClr val="00FF00"/>
            </a:solidFill>
            <a:ln w="12700" algn="ctr">
              <a:solidFill>
                <a:schemeClr val="tx1"/>
              </a:solidFill>
              <a:miter lim="800000"/>
              <a:headEnd/>
              <a:tailEnd/>
            </a:ln>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zh-TW" sz="1800" b="1">
                  <a:latin typeface="Arial" panose="020B0604020202020204" pitchFamily="34" charset="0"/>
                  <a:ea typeface="PMingLiU" panose="02020500000000000000" pitchFamily="18" charset="-120"/>
                </a:rPr>
                <a:t>Yes</a:t>
              </a:r>
            </a:p>
          </p:txBody>
        </p:sp>
        <p:sp>
          <p:nvSpPr>
            <p:cNvPr id="32788" name="Rectangle 25"/>
            <p:cNvSpPr>
              <a:spLocks noChangeArrowheads="1"/>
            </p:cNvSpPr>
            <p:nvPr/>
          </p:nvSpPr>
          <p:spPr bwMode="auto">
            <a:xfrm>
              <a:off x="3657600" y="3794125"/>
              <a:ext cx="671513" cy="469900"/>
            </a:xfrm>
            <a:prstGeom prst="rect">
              <a:avLst/>
            </a:prstGeom>
            <a:solidFill>
              <a:srgbClr val="00FF00"/>
            </a:solidFill>
            <a:ln w="12700">
              <a:solidFill>
                <a:schemeClr val="tx1"/>
              </a:solidFill>
              <a:miter lim="800000"/>
              <a:headEnd/>
              <a:tailEnd/>
            </a:ln>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zh-TW" sz="1800" b="1">
                  <a:latin typeface="Arial" panose="020B0604020202020204" pitchFamily="34" charset="0"/>
                  <a:ea typeface="PMingLiU" panose="02020500000000000000" pitchFamily="18" charset="-120"/>
                </a:rPr>
                <a:t>Yes</a:t>
              </a:r>
            </a:p>
          </p:txBody>
        </p:sp>
        <p:sp>
          <p:nvSpPr>
            <p:cNvPr id="32790" name="AutoShape 27"/>
            <p:cNvSpPr>
              <a:spLocks noChangeArrowheads="1"/>
            </p:cNvSpPr>
            <p:nvPr/>
          </p:nvSpPr>
          <p:spPr bwMode="auto">
            <a:xfrm>
              <a:off x="3063875" y="1635125"/>
              <a:ext cx="1752600" cy="838200"/>
            </a:xfrm>
            <a:prstGeom prst="diamond">
              <a:avLst/>
            </a:prstGeom>
            <a:noFill/>
            <a:ln w="952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tr-TR" altLang="tr-TR" sz="1800">
                <a:latin typeface="Arial" panose="020B0604020202020204" pitchFamily="34" charset="0"/>
              </a:endParaRPr>
            </a:p>
          </p:txBody>
        </p:sp>
        <p:sp>
          <p:nvSpPr>
            <p:cNvPr id="32791" name="Text Box 28"/>
            <p:cNvSpPr txBox="1">
              <a:spLocks noChangeArrowheads="1"/>
            </p:cNvSpPr>
            <p:nvPr/>
          </p:nvSpPr>
          <p:spPr bwMode="auto">
            <a:xfrm>
              <a:off x="3352800" y="1828800"/>
              <a:ext cx="1250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tr-TR" sz="1800" b="1">
                  <a:latin typeface="Arial" panose="020B0604020202020204" pitchFamily="34" charset="0"/>
                </a:rPr>
                <a:t>Outlook</a:t>
              </a:r>
            </a:p>
          </p:txBody>
        </p:sp>
        <p:sp>
          <p:nvSpPr>
            <p:cNvPr id="32792" name="AutoShape 29"/>
            <p:cNvSpPr>
              <a:spLocks noChangeArrowheads="1"/>
            </p:cNvSpPr>
            <p:nvPr/>
          </p:nvSpPr>
          <p:spPr bwMode="auto">
            <a:xfrm>
              <a:off x="1447800" y="3657600"/>
              <a:ext cx="1752600" cy="838200"/>
            </a:xfrm>
            <a:prstGeom prst="diamond">
              <a:avLst/>
            </a:prstGeom>
            <a:noFill/>
            <a:ln w="952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tr-TR" altLang="tr-TR" sz="1800">
                <a:latin typeface="Arial" panose="020B0604020202020204" pitchFamily="34" charset="0"/>
              </a:endParaRPr>
            </a:p>
          </p:txBody>
        </p:sp>
        <p:sp>
          <p:nvSpPr>
            <p:cNvPr id="32793" name="Text Box 30"/>
            <p:cNvSpPr txBox="1">
              <a:spLocks noChangeArrowheads="1"/>
            </p:cNvSpPr>
            <p:nvPr/>
          </p:nvSpPr>
          <p:spPr bwMode="auto">
            <a:xfrm>
              <a:off x="1676400" y="3810000"/>
              <a:ext cx="1350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tr-TR" sz="1800">
                  <a:latin typeface="Arial" panose="020B0604020202020204" pitchFamily="34" charset="0"/>
                </a:rPr>
                <a:t>Humidity</a:t>
              </a:r>
            </a:p>
          </p:txBody>
        </p:sp>
        <p:sp>
          <p:nvSpPr>
            <p:cNvPr id="32794" name="Line 33"/>
            <p:cNvSpPr>
              <a:spLocks noChangeShapeType="1"/>
            </p:cNvSpPr>
            <p:nvPr/>
          </p:nvSpPr>
          <p:spPr bwMode="auto">
            <a:xfrm>
              <a:off x="2362200" y="2971800"/>
              <a:ext cx="0" cy="609600"/>
            </a:xfrm>
            <a:prstGeom prst="line">
              <a:avLst/>
            </a:prstGeom>
            <a:noFill/>
            <a:ln w="952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grpSp>
    </p:spTree>
    <p:extLst>
      <p:ext uri="{BB962C8B-B14F-4D97-AF65-F5344CB8AC3E}">
        <p14:creationId xmlns:p14="http://schemas.microsoft.com/office/powerpoint/2010/main" val="1757348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4294967295"/>
          </p:nvPr>
        </p:nvSpPr>
        <p:spPr bwMode="auto">
          <a:xfrm>
            <a:off x="457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l">
              <a:spcBef>
                <a:spcPct val="0"/>
              </a:spcBef>
              <a:buFontTx/>
              <a:buNone/>
            </a:pPr>
            <a:fld id="{F0B4DA84-28EE-491F-BC83-56F30AA12445}" type="slidenum">
              <a:rPr lang="en-US" altLang="tr-TR" sz="1200">
                <a:solidFill>
                  <a:srgbClr val="898989"/>
                </a:solidFill>
              </a:rPr>
              <a:pPr algn="l">
                <a:spcBef>
                  <a:spcPct val="0"/>
                </a:spcBef>
                <a:buFontTx/>
                <a:buNone/>
              </a:pPr>
              <a:t>39</a:t>
            </a:fld>
            <a:endParaRPr lang="en-US" altLang="tr-TR" sz="1200">
              <a:solidFill>
                <a:srgbClr val="898989"/>
              </a:solidFill>
            </a:endParaRPr>
          </a:p>
        </p:txBody>
      </p:sp>
      <p:pic>
        <p:nvPicPr>
          <p:cNvPr id="3379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0240" y="2395513"/>
            <a:ext cx="3962400" cy="302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Rectangle 3"/>
          <p:cNvSpPr>
            <a:spLocks noGrp="1" noChangeArrowheads="1"/>
          </p:cNvSpPr>
          <p:nvPr>
            <p:ph type="title"/>
          </p:nvPr>
        </p:nvSpPr>
        <p:spPr>
          <a:xfrm>
            <a:off x="107504" y="58614"/>
            <a:ext cx="4392488" cy="562074"/>
          </a:xfrm>
        </p:spPr>
        <p:txBody>
          <a:bodyPr/>
          <a:lstStyle/>
          <a:p>
            <a:r>
              <a:rPr lang="en-US" altLang="tr-TR" sz="2400" b="1" u="sng" dirty="0" smtClean="0">
                <a:solidFill>
                  <a:srgbClr val="984807"/>
                </a:solidFill>
                <a:latin typeface="Calibri" pitchFamily="34" charset="0"/>
                <a:ea typeface="+mn-ea"/>
                <a:cs typeface="Arial" pitchFamily="34" charset="0"/>
              </a:rPr>
              <a:t>The Exclusive-Or (XOR) Problem</a:t>
            </a:r>
            <a:endParaRPr lang="en-US" altLang="tr-TR" sz="2400" b="1" u="sng" dirty="0">
              <a:solidFill>
                <a:srgbClr val="984807"/>
              </a:solidFill>
              <a:latin typeface="Calibri" pitchFamily="34" charset="0"/>
              <a:ea typeface="+mn-ea"/>
              <a:cs typeface="Arial" pitchFamily="34" charset="0"/>
            </a:endParaRPr>
          </a:p>
        </p:txBody>
      </p:sp>
      <p:pic>
        <p:nvPicPr>
          <p:cNvPr id="33797" name="Picture 4"/>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531440" y="787376"/>
            <a:ext cx="1717675" cy="1990725"/>
          </a:xfrm>
          <a:noFill/>
        </p:spPr>
      </p:pic>
      <p:graphicFrame>
        <p:nvGraphicFramePr>
          <p:cNvPr id="246789" name="Group 5"/>
          <p:cNvGraphicFramePr>
            <a:graphicFrameLocks noGrp="1"/>
          </p:cNvGraphicFramePr>
          <p:nvPr>
            <p:extLst>
              <p:ext uri="{D42A27DB-BD31-4B8C-83A1-F6EECF244321}">
                <p14:modId xmlns:p14="http://schemas.microsoft.com/office/powerpoint/2010/main" val="348612633"/>
              </p:ext>
            </p:extLst>
          </p:nvPr>
        </p:nvGraphicFramePr>
        <p:xfrm>
          <a:off x="5789240" y="620688"/>
          <a:ext cx="2743200" cy="2590800"/>
        </p:xfrm>
        <a:graphic>
          <a:graphicData uri="http://schemas.openxmlformats.org/drawingml/2006/table">
            <a:tbl>
              <a:tblPr/>
              <a:tblGrid>
                <a:gridCol w="2743200"/>
              </a:tblGrid>
              <a:tr h="2590800">
                <a:tc>
                  <a:txBody>
                    <a:bodyPr/>
                    <a:lstStyle/>
                    <a:p>
                      <a:pPr marL="385763" marR="0" lvl="0" indent="-385763" algn="l" defTabSz="914400" rtl="0" eaLnBrk="0" fontAlgn="base" latinLnBrk="0" hangingPunct="0">
                        <a:lnSpc>
                          <a:spcPct val="100000"/>
                        </a:lnSpc>
                        <a:spcBef>
                          <a:spcPct val="50000"/>
                        </a:spcBef>
                        <a:spcAft>
                          <a:spcPct val="0"/>
                        </a:spcAft>
                        <a:buClr>
                          <a:srgbClr val="E2007F"/>
                        </a:buClr>
                        <a:buSzTx/>
                        <a:buFont typeface="Wingdings" pitchFamily="2" charset="2"/>
                        <a:buNone/>
                        <a:tabLst/>
                      </a:pPr>
                      <a:r>
                        <a:rPr kumimoji="0" lang="en-US" sz="1600" b="1" i="0" u="none" strike="noStrike" cap="none" normalizeH="0" baseline="0" dirty="0" smtClean="0">
                          <a:ln>
                            <a:noFill/>
                          </a:ln>
                          <a:solidFill>
                            <a:srgbClr val="FF0000"/>
                          </a:solidFill>
                          <a:effectLst/>
                          <a:latin typeface="Courier New" pitchFamily="49" charset="0"/>
                        </a:rPr>
                        <a:t>If x = 1 and y = 0</a:t>
                      </a:r>
                      <a:br>
                        <a:rPr kumimoji="0" lang="en-US" sz="1600" b="1" i="0" u="none" strike="noStrike" cap="none" normalizeH="0" baseline="0" dirty="0" smtClean="0">
                          <a:ln>
                            <a:noFill/>
                          </a:ln>
                          <a:solidFill>
                            <a:srgbClr val="FF0000"/>
                          </a:solidFill>
                          <a:effectLst/>
                          <a:latin typeface="Courier New" pitchFamily="49" charset="0"/>
                        </a:rPr>
                      </a:br>
                      <a:r>
                        <a:rPr kumimoji="0" lang="en-US" sz="1600" b="1" i="0" u="none" strike="noStrike" cap="none" normalizeH="0" baseline="0" dirty="0" smtClean="0">
                          <a:ln>
                            <a:noFill/>
                          </a:ln>
                          <a:solidFill>
                            <a:srgbClr val="FF0000"/>
                          </a:solidFill>
                          <a:effectLst/>
                          <a:latin typeface="Courier New" pitchFamily="49" charset="0"/>
                        </a:rPr>
                        <a:t>then class = a</a:t>
                      </a:r>
                    </a:p>
                    <a:p>
                      <a:pPr marL="385763" marR="0" lvl="0" indent="-385763" algn="l" defTabSz="914400" rtl="0" eaLnBrk="0" fontAlgn="base" latinLnBrk="0" hangingPunct="0">
                        <a:lnSpc>
                          <a:spcPct val="100000"/>
                        </a:lnSpc>
                        <a:spcBef>
                          <a:spcPct val="50000"/>
                        </a:spcBef>
                        <a:spcAft>
                          <a:spcPct val="0"/>
                        </a:spcAft>
                        <a:buClr>
                          <a:srgbClr val="E2007F"/>
                        </a:buClr>
                        <a:buSzTx/>
                        <a:buFont typeface="Wingdings" pitchFamily="2" charset="2"/>
                        <a:buNone/>
                        <a:tabLst/>
                      </a:pPr>
                      <a:r>
                        <a:rPr kumimoji="0" lang="en-US" sz="1600" b="1" i="0" u="none" strike="noStrike" cap="none" normalizeH="0" baseline="0" dirty="0" smtClean="0">
                          <a:ln>
                            <a:noFill/>
                          </a:ln>
                          <a:solidFill>
                            <a:srgbClr val="FF0000"/>
                          </a:solidFill>
                          <a:effectLst/>
                          <a:latin typeface="Courier New" pitchFamily="49" charset="0"/>
                        </a:rPr>
                        <a:t>If x = 0 and y = 1</a:t>
                      </a:r>
                      <a:br>
                        <a:rPr kumimoji="0" lang="en-US" sz="1600" b="1" i="0" u="none" strike="noStrike" cap="none" normalizeH="0" baseline="0" dirty="0" smtClean="0">
                          <a:ln>
                            <a:noFill/>
                          </a:ln>
                          <a:solidFill>
                            <a:srgbClr val="FF0000"/>
                          </a:solidFill>
                          <a:effectLst/>
                          <a:latin typeface="Courier New" pitchFamily="49" charset="0"/>
                        </a:rPr>
                      </a:br>
                      <a:r>
                        <a:rPr kumimoji="0" lang="en-US" sz="1600" b="1" i="0" u="none" strike="noStrike" cap="none" normalizeH="0" baseline="0" dirty="0" smtClean="0">
                          <a:ln>
                            <a:noFill/>
                          </a:ln>
                          <a:solidFill>
                            <a:srgbClr val="FF0000"/>
                          </a:solidFill>
                          <a:effectLst/>
                          <a:latin typeface="Courier New" pitchFamily="49" charset="0"/>
                        </a:rPr>
                        <a:t>then class = a</a:t>
                      </a:r>
                    </a:p>
                    <a:p>
                      <a:pPr marL="385763" marR="0" lvl="0" indent="-385763" algn="l" defTabSz="914400" rtl="0" eaLnBrk="0" fontAlgn="base" latinLnBrk="0" hangingPunct="0">
                        <a:lnSpc>
                          <a:spcPct val="100000"/>
                        </a:lnSpc>
                        <a:spcBef>
                          <a:spcPct val="50000"/>
                        </a:spcBef>
                        <a:spcAft>
                          <a:spcPct val="0"/>
                        </a:spcAft>
                        <a:buClr>
                          <a:srgbClr val="E2007F"/>
                        </a:buClr>
                        <a:buSzTx/>
                        <a:buFont typeface="Wingdings" pitchFamily="2" charset="2"/>
                        <a:buNone/>
                        <a:tabLst/>
                      </a:pPr>
                      <a:r>
                        <a:rPr kumimoji="0" lang="en-US" sz="1600" b="1" i="0" u="none" strike="noStrike" cap="none" normalizeH="0" baseline="0" dirty="0" smtClean="0">
                          <a:ln>
                            <a:noFill/>
                          </a:ln>
                          <a:solidFill>
                            <a:srgbClr val="FF0000"/>
                          </a:solidFill>
                          <a:effectLst/>
                          <a:latin typeface="Courier New" pitchFamily="49" charset="0"/>
                        </a:rPr>
                        <a:t>If x = 0 and y = 0</a:t>
                      </a:r>
                      <a:br>
                        <a:rPr kumimoji="0" lang="en-US" sz="1600" b="1" i="0" u="none" strike="noStrike" cap="none" normalizeH="0" baseline="0" dirty="0" smtClean="0">
                          <a:ln>
                            <a:noFill/>
                          </a:ln>
                          <a:solidFill>
                            <a:srgbClr val="FF0000"/>
                          </a:solidFill>
                          <a:effectLst/>
                          <a:latin typeface="Courier New" pitchFamily="49" charset="0"/>
                        </a:rPr>
                      </a:br>
                      <a:r>
                        <a:rPr kumimoji="0" lang="en-US" sz="1600" b="1" i="0" u="none" strike="noStrike" cap="none" normalizeH="0" baseline="0" dirty="0" smtClean="0">
                          <a:ln>
                            <a:noFill/>
                          </a:ln>
                          <a:solidFill>
                            <a:srgbClr val="FF0000"/>
                          </a:solidFill>
                          <a:effectLst/>
                          <a:latin typeface="Courier New" pitchFamily="49" charset="0"/>
                        </a:rPr>
                        <a:t>then class = b</a:t>
                      </a:r>
                    </a:p>
                    <a:p>
                      <a:pPr marL="385763" marR="0" lvl="0" indent="-385763" algn="l" defTabSz="914400" rtl="0" eaLnBrk="0" fontAlgn="base" latinLnBrk="0" hangingPunct="0">
                        <a:lnSpc>
                          <a:spcPct val="100000"/>
                        </a:lnSpc>
                        <a:spcBef>
                          <a:spcPct val="50000"/>
                        </a:spcBef>
                        <a:spcAft>
                          <a:spcPct val="0"/>
                        </a:spcAft>
                        <a:buClr>
                          <a:srgbClr val="E2007F"/>
                        </a:buClr>
                        <a:buSzTx/>
                        <a:buFont typeface="Wingdings" pitchFamily="2" charset="2"/>
                        <a:buNone/>
                        <a:tabLst/>
                      </a:pPr>
                      <a:r>
                        <a:rPr kumimoji="0" lang="en-US" sz="1600" b="1" i="0" u="none" strike="noStrike" cap="none" normalizeH="0" baseline="0" dirty="0" smtClean="0">
                          <a:ln>
                            <a:noFill/>
                          </a:ln>
                          <a:solidFill>
                            <a:srgbClr val="FF0000"/>
                          </a:solidFill>
                          <a:effectLst/>
                          <a:latin typeface="Courier New" pitchFamily="49" charset="0"/>
                        </a:rPr>
                        <a:t>If x = 1 and y = 1</a:t>
                      </a:r>
                      <a:br>
                        <a:rPr kumimoji="0" lang="en-US" sz="1600" b="1" i="0" u="none" strike="noStrike" cap="none" normalizeH="0" baseline="0" dirty="0" smtClean="0">
                          <a:ln>
                            <a:noFill/>
                          </a:ln>
                          <a:solidFill>
                            <a:srgbClr val="FF0000"/>
                          </a:solidFill>
                          <a:effectLst/>
                          <a:latin typeface="Courier New" pitchFamily="49" charset="0"/>
                        </a:rPr>
                      </a:br>
                      <a:r>
                        <a:rPr kumimoji="0" lang="en-US" sz="1600" b="1" i="0" u="none" strike="noStrike" cap="none" normalizeH="0" baseline="0" dirty="0" smtClean="0">
                          <a:ln>
                            <a:noFill/>
                          </a:ln>
                          <a:solidFill>
                            <a:srgbClr val="FF0000"/>
                          </a:solidFill>
                          <a:effectLst/>
                          <a:latin typeface="Courier New" pitchFamily="49" charset="0"/>
                        </a:rPr>
                        <a:t>then class = b</a:t>
                      </a:r>
                    </a:p>
                  </a:txBody>
                  <a:tcPr horzOverflow="overflow">
                    <a:lnL cap="flat">
                      <a:noFill/>
                    </a:lnL>
                    <a:lnR cap="flat">
                      <a:noFill/>
                    </a:lnR>
                    <a:lnT cap="flat">
                      <a:noFill/>
                    </a:lnT>
                    <a:lnB cap="flat">
                      <a:noFill/>
                    </a:lnB>
                    <a:lnTlToBr>
                      <a:noFill/>
                    </a:lnTlToBr>
                    <a:lnBlToTr>
                      <a:noFill/>
                    </a:lnBlToTr>
                    <a:solidFill>
                      <a:srgbClr val="CCFFCC"/>
                    </a:solidFill>
                  </a:tcPr>
                </a:tc>
              </a:tr>
            </a:tbl>
          </a:graphicData>
        </a:graphic>
      </p:graphicFrame>
      <p:sp>
        <p:nvSpPr>
          <p:cNvPr id="33800" name="Text Box 11"/>
          <p:cNvSpPr txBox="1">
            <a:spLocks noChangeArrowheads="1"/>
          </p:cNvSpPr>
          <p:nvPr/>
        </p:nvSpPr>
        <p:spPr bwMode="auto">
          <a:xfrm>
            <a:off x="533400" y="6583363"/>
            <a:ext cx="9413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tr-TR" sz="1200">
                <a:latin typeface="Arial" panose="020B0604020202020204" pitchFamily="34" charset="0"/>
              </a:rPr>
              <a:t>witten&amp;eibe</a:t>
            </a:r>
          </a:p>
        </p:txBody>
      </p:sp>
    </p:spTree>
    <p:extLst>
      <p:ext uri="{BB962C8B-B14F-4D97-AF65-F5344CB8AC3E}">
        <p14:creationId xmlns:p14="http://schemas.microsoft.com/office/powerpoint/2010/main" val="1029932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ctrTitle"/>
          </p:nvPr>
        </p:nvSpPr>
        <p:spPr>
          <a:xfrm>
            <a:off x="179512" y="1014908"/>
            <a:ext cx="8748018" cy="3278188"/>
          </a:xfrm>
        </p:spPr>
        <p:txBody>
          <a:bodyPr/>
          <a:lstStyle/>
          <a:p>
            <a:pPr marL="533400" algn="l"/>
            <a:r>
              <a:rPr lang="en-US" altLang="tr-TR" sz="2400" b="1" u="sng" dirty="0" smtClean="0">
                <a:solidFill>
                  <a:srgbClr val="984807"/>
                </a:solidFill>
                <a:latin typeface="Calibri" pitchFamily="34" charset="0"/>
                <a:ea typeface="+mn-ea"/>
                <a:cs typeface="Arial" pitchFamily="34" charset="0"/>
              </a:rPr>
              <a:t>What is Intelligence?</a:t>
            </a:r>
            <a:br>
              <a:rPr lang="en-US" altLang="tr-TR" sz="2400" b="1" u="sng" dirty="0" smtClean="0">
                <a:solidFill>
                  <a:srgbClr val="984807"/>
                </a:solidFill>
                <a:latin typeface="Calibri" pitchFamily="34" charset="0"/>
                <a:ea typeface="+mn-ea"/>
                <a:cs typeface="Arial" pitchFamily="34" charset="0"/>
              </a:rPr>
            </a:br>
            <a:r>
              <a:rPr lang="en-US" altLang="tr-TR" sz="2800" dirty="0" smtClean="0">
                <a:ea typeface="ＭＳ Ｐゴシック" panose="020B0600070205080204" pitchFamily="34" charset="-128"/>
              </a:rPr>
              <a:t/>
            </a:r>
            <a:br>
              <a:rPr lang="en-US" altLang="tr-TR" sz="2800" dirty="0" smtClean="0">
                <a:ea typeface="ＭＳ Ｐゴシック" panose="020B0600070205080204" pitchFamily="34" charset="-128"/>
              </a:rPr>
            </a:br>
            <a:r>
              <a:rPr lang="en-US" altLang="tr-TR" sz="2800" dirty="0" smtClean="0">
                <a:solidFill>
                  <a:srgbClr val="6600FF"/>
                </a:solidFill>
                <a:ea typeface="ＭＳ Ｐゴシック" panose="020B0600070205080204" pitchFamily="34" charset="-128"/>
              </a:rPr>
              <a:t> </a:t>
            </a:r>
            <a:r>
              <a:rPr lang="en-US" altLang="tr-TR" sz="2200" b="1" dirty="0" smtClean="0">
                <a:latin typeface="+mn-lt"/>
                <a:ea typeface="+mn-ea"/>
                <a:cs typeface="+mn-cs"/>
              </a:rPr>
              <a:t>“Ability to learn, understand and think” (Oxford dictionary)</a:t>
            </a:r>
            <a:br>
              <a:rPr lang="en-US" altLang="tr-TR" sz="2200" b="1" dirty="0" smtClean="0">
                <a:latin typeface="+mn-lt"/>
                <a:ea typeface="+mn-ea"/>
                <a:cs typeface="+mn-cs"/>
              </a:rPr>
            </a:br>
            <a:r>
              <a:rPr lang="en-US" altLang="tr-TR" sz="2200" b="1" dirty="0" smtClean="0">
                <a:latin typeface="+mn-lt"/>
                <a:ea typeface="+mn-ea"/>
                <a:cs typeface="+mn-cs"/>
              </a:rPr>
              <a:t/>
            </a:r>
            <a:br>
              <a:rPr lang="en-US" altLang="tr-TR" sz="2200" b="1" dirty="0" smtClean="0">
                <a:latin typeface="+mn-lt"/>
                <a:ea typeface="+mn-ea"/>
                <a:cs typeface="+mn-cs"/>
              </a:rPr>
            </a:br>
            <a:r>
              <a:rPr lang="en-US" altLang="tr-TR" sz="2200" b="1" dirty="0" smtClean="0">
                <a:latin typeface="+mn-lt"/>
                <a:ea typeface="+mn-ea"/>
                <a:cs typeface="+mn-cs"/>
              </a:rPr>
              <a:t>“The capacity to learn and solve problems” (Webster's dictionary) in particular;</a:t>
            </a:r>
            <a:br>
              <a:rPr lang="en-US" altLang="tr-TR" sz="2200" b="1" dirty="0" smtClean="0">
                <a:latin typeface="+mn-lt"/>
                <a:ea typeface="+mn-ea"/>
                <a:cs typeface="+mn-cs"/>
              </a:rPr>
            </a:br>
            <a:r>
              <a:rPr lang="en-US" altLang="tr-TR" sz="2200" b="1" dirty="0" smtClean="0">
                <a:latin typeface="+mn-lt"/>
                <a:ea typeface="+mn-ea"/>
                <a:cs typeface="+mn-cs"/>
              </a:rPr>
              <a:t> 	the ability to solve novel problems</a:t>
            </a:r>
            <a:br>
              <a:rPr lang="en-US" altLang="tr-TR" sz="2200" b="1" dirty="0" smtClean="0">
                <a:latin typeface="+mn-lt"/>
                <a:ea typeface="+mn-ea"/>
                <a:cs typeface="+mn-cs"/>
              </a:rPr>
            </a:br>
            <a:r>
              <a:rPr lang="en-US" altLang="tr-TR" sz="2200" b="1" dirty="0" smtClean="0">
                <a:latin typeface="+mn-lt"/>
                <a:ea typeface="+mn-ea"/>
                <a:cs typeface="+mn-cs"/>
              </a:rPr>
              <a:t>	the ability to act rationally</a:t>
            </a:r>
            <a:br>
              <a:rPr lang="en-US" altLang="tr-TR" sz="2200" b="1" dirty="0" smtClean="0">
                <a:latin typeface="+mn-lt"/>
                <a:ea typeface="+mn-ea"/>
                <a:cs typeface="+mn-cs"/>
              </a:rPr>
            </a:br>
            <a:r>
              <a:rPr lang="en-US" altLang="tr-TR" sz="2200" b="1" dirty="0" smtClean="0">
                <a:latin typeface="+mn-lt"/>
                <a:ea typeface="+mn-ea"/>
                <a:cs typeface="+mn-cs"/>
              </a:rPr>
              <a:t>	the ability to act like humans</a:t>
            </a:r>
            <a:endParaRPr lang="en-US" altLang="tr-TR" sz="2200" b="1" dirty="0">
              <a:latin typeface="+mn-lt"/>
              <a:ea typeface="+mn-ea"/>
              <a:cs typeface="+mn-cs"/>
            </a:endParaRPr>
          </a:p>
        </p:txBody>
      </p:sp>
    </p:spTree>
    <p:extLst>
      <p:ext uri="{BB962C8B-B14F-4D97-AF65-F5344CB8AC3E}">
        <p14:creationId xmlns:p14="http://schemas.microsoft.com/office/powerpoint/2010/main" val="10996819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79512" y="58614"/>
            <a:ext cx="2458616" cy="418058"/>
          </a:xfrm>
        </p:spPr>
        <p:txBody>
          <a:bodyPr/>
          <a:lstStyle/>
          <a:p>
            <a:r>
              <a:rPr lang="en-US" altLang="tr-TR" sz="2400" b="1" u="sng" dirty="0">
                <a:solidFill>
                  <a:srgbClr val="984807"/>
                </a:solidFill>
                <a:latin typeface="Calibri" pitchFamily="34" charset="0"/>
                <a:ea typeface="+mn-ea"/>
                <a:cs typeface="Arial" pitchFamily="34" charset="0"/>
              </a:rPr>
              <a:t>Production Rules</a:t>
            </a:r>
          </a:p>
        </p:txBody>
      </p:sp>
      <p:sp>
        <p:nvSpPr>
          <p:cNvPr id="34819" name="Rectangle 3"/>
          <p:cNvSpPr>
            <a:spLocks noGrp="1" noChangeArrowheads="1"/>
          </p:cNvSpPr>
          <p:nvPr>
            <p:ph type="body" idx="1"/>
          </p:nvPr>
        </p:nvSpPr>
        <p:spPr>
          <a:xfrm>
            <a:off x="251520" y="548680"/>
            <a:ext cx="8229600" cy="4525962"/>
          </a:xfrm>
        </p:spPr>
        <p:txBody>
          <a:bodyPr/>
          <a:lstStyle/>
          <a:p>
            <a:pPr marL="0" indent="0">
              <a:lnSpc>
                <a:spcPct val="90000"/>
              </a:lnSpc>
              <a:buNone/>
            </a:pPr>
            <a:r>
              <a:rPr lang="en-GB" altLang="tr-TR" sz="2200" b="1" dirty="0">
                <a:latin typeface="+mj-lt"/>
                <a:ea typeface="ＭＳ Ｐゴシック" panose="020B0600070205080204" pitchFamily="34" charset="-128"/>
              </a:rPr>
              <a:t>Traditionally the most popular form of knowledge representation</a:t>
            </a:r>
            <a:endParaRPr lang="tr-TR" altLang="tr-TR" sz="2200" b="1" dirty="0">
              <a:latin typeface="+mj-lt"/>
              <a:ea typeface="ＭＳ Ｐゴシック" panose="020B0600070205080204" pitchFamily="34" charset="-128"/>
            </a:endParaRPr>
          </a:p>
          <a:p>
            <a:pPr>
              <a:lnSpc>
                <a:spcPct val="90000"/>
              </a:lnSpc>
              <a:buFont typeface="Wingdings" panose="05000000000000000000" pitchFamily="2" charset="2"/>
              <a:buChar char="Ø"/>
            </a:pPr>
            <a:endParaRPr lang="tr-TR" altLang="tr-TR" sz="2200" b="1" dirty="0" smtClean="0">
              <a:ea typeface="ＭＳ Ｐゴシック" panose="020B0600070205080204" pitchFamily="34" charset="-128"/>
            </a:endParaRPr>
          </a:p>
          <a:p>
            <a:pPr>
              <a:lnSpc>
                <a:spcPct val="90000"/>
              </a:lnSpc>
              <a:buFont typeface="Wingdings" panose="05000000000000000000" pitchFamily="2" charset="2"/>
              <a:buChar char="Ø"/>
            </a:pPr>
            <a:r>
              <a:rPr lang="en-US" altLang="tr-TR" sz="2200" b="1" dirty="0" smtClean="0">
                <a:ea typeface="ＭＳ Ｐゴシック" panose="020B0600070205080204" pitchFamily="34" charset="-128"/>
              </a:rPr>
              <a:t>IF-THEN</a:t>
            </a:r>
          </a:p>
          <a:p>
            <a:pPr>
              <a:lnSpc>
                <a:spcPct val="90000"/>
              </a:lnSpc>
              <a:buFont typeface="Wingdings" panose="05000000000000000000" pitchFamily="2" charset="2"/>
              <a:buChar char="Ø"/>
            </a:pPr>
            <a:r>
              <a:rPr lang="en-US" altLang="tr-TR" sz="2200" b="1" dirty="0" smtClean="0">
                <a:ea typeface="ＭＳ Ｐゴシック" panose="020B0600070205080204" pitchFamily="34" charset="-128"/>
              </a:rPr>
              <a:t>Independent part, combined with other pieces, to produce better result</a:t>
            </a:r>
          </a:p>
          <a:p>
            <a:pPr>
              <a:lnSpc>
                <a:spcPct val="90000"/>
              </a:lnSpc>
              <a:buFont typeface="Wingdings" panose="05000000000000000000" pitchFamily="2" charset="2"/>
              <a:buChar char="Ø"/>
            </a:pPr>
            <a:r>
              <a:rPr lang="en-US" altLang="tr-TR" sz="2200" b="1" dirty="0" smtClean="0">
                <a:ea typeface="ＭＳ Ｐゴシック" panose="020B0600070205080204" pitchFamily="34" charset="-128"/>
              </a:rPr>
              <a:t>Model of human behavior</a:t>
            </a:r>
          </a:p>
          <a:p>
            <a:pPr>
              <a:lnSpc>
                <a:spcPct val="90000"/>
              </a:lnSpc>
              <a:buFont typeface="Wingdings" panose="05000000000000000000" pitchFamily="2" charset="2"/>
              <a:buChar char="Ø"/>
            </a:pPr>
            <a:r>
              <a:rPr lang="en-US" altLang="tr-TR" sz="2200" b="1" dirty="0" smtClean="0">
                <a:ea typeface="ＭＳ Ｐゴシック" panose="020B0600070205080204" pitchFamily="34" charset="-128"/>
              </a:rPr>
              <a:t>Format</a:t>
            </a:r>
          </a:p>
          <a:p>
            <a:pPr marL="457200" lvl="1" indent="0">
              <a:lnSpc>
                <a:spcPct val="90000"/>
              </a:lnSpc>
              <a:buNone/>
            </a:pPr>
            <a:r>
              <a:rPr lang="en-US" altLang="tr-TR" sz="2200" b="1" dirty="0" smtClean="0">
                <a:ea typeface="ＭＳ Ｐゴシック" panose="020B0600070205080204" pitchFamily="34" charset="-128"/>
              </a:rPr>
              <a:t>  (IF Precedence THEN Consequence)</a:t>
            </a:r>
          </a:p>
          <a:p>
            <a:pPr>
              <a:lnSpc>
                <a:spcPct val="90000"/>
              </a:lnSpc>
              <a:buFont typeface="Wingdings" panose="05000000000000000000" pitchFamily="2" charset="2"/>
              <a:buChar char="Ø"/>
            </a:pPr>
            <a:r>
              <a:rPr lang="en-US" altLang="tr-TR" sz="2200" b="1" dirty="0" smtClean="0">
                <a:ea typeface="ＭＳ Ｐゴシック" panose="020B0600070205080204" pitchFamily="34" charset="-128"/>
              </a:rPr>
              <a:t>Example</a:t>
            </a:r>
          </a:p>
          <a:p>
            <a:pPr lvl="1">
              <a:lnSpc>
                <a:spcPct val="90000"/>
              </a:lnSpc>
            </a:pPr>
            <a:r>
              <a:rPr lang="en-US" altLang="tr-TR" sz="2200" b="1" dirty="0" smtClean="0">
                <a:ea typeface="ＭＳ Ｐゴシック" panose="020B0600070205080204" pitchFamily="34" charset="-128"/>
              </a:rPr>
              <a:t>IF condition, THEN conclusion</a:t>
            </a:r>
          </a:p>
          <a:p>
            <a:pPr lvl="1">
              <a:lnSpc>
                <a:spcPct val="90000"/>
              </a:lnSpc>
            </a:pPr>
            <a:r>
              <a:rPr lang="en-US" altLang="tr-TR" sz="2200" b="1" dirty="0" smtClean="0">
                <a:ea typeface="ＭＳ Ｐゴシック" panose="020B0600070205080204" pitchFamily="34" charset="-128"/>
              </a:rPr>
              <a:t>IF conclusion THEN action</a:t>
            </a:r>
          </a:p>
          <a:p>
            <a:pPr lvl="1">
              <a:lnSpc>
                <a:spcPct val="90000"/>
              </a:lnSpc>
            </a:pPr>
            <a:r>
              <a:rPr lang="en-US" altLang="tr-TR" sz="2200" b="1" dirty="0" smtClean="0">
                <a:ea typeface="ＭＳ Ｐゴシック" panose="020B0600070205080204" pitchFamily="34" charset="-128"/>
              </a:rPr>
              <a:t>If condition, THEN conclusion1 (OR) ELSE conclusion2</a:t>
            </a:r>
          </a:p>
          <a:p>
            <a:pPr marL="0" lvl="1" indent="0">
              <a:lnSpc>
                <a:spcPct val="90000"/>
              </a:lnSpc>
              <a:buNone/>
            </a:pPr>
            <a:endParaRPr lang="en-US" altLang="tr-TR" sz="2200" b="1" dirty="0" smtClean="0">
              <a:ea typeface="ＭＳ Ｐゴシック" panose="020B0600070205080204" pitchFamily="34" charset="-128"/>
            </a:endParaRPr>
          </a:p>
          <a:p>
            <a:pPr marL="0" lvl="1" indent="0">
              <a:lnSpc>
                <a:spcPct val="90000"/>
              </a:lnSpc>
              <a:buNone/>
            </a:pPr>
            <a:r>
              <a:rPr lang="tr-TR" altLang="tr-TR" sz="2200" b="1" dirty="0" smtClean="0">
                <a:ea typeface="ＭＳ Ｐゴシック" panose="020B0600070205080204" pitchFamily="34" charset="-128"/>
              </a:rPr>
              <a:t>(</a:t>
            </a:r>
            <a:r>
              <a:rPr lang="en-US" altLang="tr-TR" sz="2200" b="1" dirty="0" smtClean="0">
                <a:ea typeface="ＭＳ Ｐゴシック" panose="020B0600070205080204" pitchFamily="34" charset="-128"/>
              </a:rPr>
              <a:t>There could be multiple  precedence</a:t>
            </a:r>
            <a:r>
              <a:rPr lang="tr-TR" altLang="tr-TR" sz="2200" b="1" dirty="0" smtClean="0">
                <a:ea typeface="ＭＳ Ｐゴシック" panose="020B0600070205080204" pitchFamily="34" charset="-128"/>
              </a:rPr>
              <a:t>s</a:t>
            </a:r>
            <a:r>
              <a:rPr lang="en-US" altLang="tr-TR" sz="2200" b="1" dirty="0" smtClean="0">
                <a:ea typeface="ＭＳ Ｐゴシック" panose="020B0600070205080204" pitchFamily="34" charset="-128"/>
              </a:rPr>
              <a:t> and multiple consequences</a:t>
            </a:r>
            <a:r>
              <a:rPr lang="tr-TR" altLang="tr-TR" sz="2200" b="1" dirty="0" smtClean="0">
                <a:ea typeface="ＭＳ Ｐゴシック" panose="020B0600070205080204" pitchFamily="34" charset="-128"/>
              </a:rPr>
              <a:t>)</a:t>
            </a:r>
            <a:endParaRPr lang="en-US" altLang="tr-TR" sz="2200" b="1" dirty="0" smtClean="0">
              <a:ea typeface="ＭＳ Ｐゴシック" panose="020B0600070205080204" pitchFamily="34" charset="-128"/>
            </a:endParaRPr>
          </a:p>
          <a:p>
            <a:pPr>
              <a:lnSpc>
                <a:spcPct val="90000"/>
              </a:lnSpc>
            </a:pPr>
            <a:endParaRPr lang="en-US" altLang="tr-TR" sz="2200" b="1" dirty="0" smtClean="0">
              <a:ea typeface="ＭＳ Ｐゴシック" panose="020B0600070205080204" pitchFamily="34" charset="-128"/>
            </a:endParaRPr>
          </a:p>
        </p:txBody>
      </p:sp>
    </p:spTree>
    <p:extLst>
      <p:ext uri="{BB962C8B-B14F-4D97-AF65-F5344CB8AC3E}">
        <p14:creationId xmlns:p14="http://schemas.microsoft.com/office/powerpoint/2010/main" val="1522001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idx="1"/>
          </p:nvPr>
        </p:nvSpPr>
        <p:spPr>
          <a:xfrm>
            <a:off x="251520" y="980728"/>
            <a:ext cx="8229600" cy="4525963"/>
          </a:xfrm>
        </p:spPr>
        <p:txBody>
          <a:bodyPr/>
          <a:lstStyle/>
          <a:p>
            <a:endParaRPr lang="en-US" altLang="tr-TR" sz="2600" b="1" dirty="0" smtClean="0">
              <a:ea typeface="ＭＳ Ｐゴシック" panose="020B0600070205080204" pitchFamily="34" charset="-128"/>
            </a:endParaRPr>
          </a:p>
          <a:p>
            <a:pPr>
              <a:buFont typeface="Wingdings" panose="05000000000000000000" pitchFamily="2" charset="2"/>
              <a:buChar char="Ø"/>
            </a:pPr>
            <a:r>
              <a:rPr lang="en-US" altLang="tr-TR" sz="2600" b="1" dirty="0" smtClean="0">
                <a:ea typeface="ＭＳ Ｐゴシック" panose="020B0600070205080204" pitchFamily="34" charset="-128"/>
              </a:rPr>
              <a:t>Examples of rules:</a:t>
            </a:r>
          </a:p>
          <a:p>
            <a:pPr lvl="1"/>
            <a:r>
              <a:rPr lang="en-US" altLang="tr-TR" sz="2600" b="1" dirty="0" smtClean="0">
                <a:ea typeface="ＭＳ Ｐゴシック" panose="020B0600070205080204" pitchFamily="34" charset="-128"/>
              </a:rPr>
              <a:t>if  condition P then conclusion C</a:t>
            </a:r>
          </a:p>
          <a:p>
            <a:pPr lvl="1"/>
            <a:r>
              <a:rPr lang="en-US" altLang="tr-TR" sz="2600" b="1" dirty="0" smtClean="0">
                <a:ea typeface="ＭＳ Ｐゴシック" panose="020B0600070205080204" pitchFamily="34" charset="-128"/>
              </a:rPr>
              <a:t>if situation S then action A</a:t>
            </a:r>
          </a:p>
          <a:p>
            <a:pPr lvl="1"/>
            <a:r>
              <a:rPr lang="en-US" altLang="tr-TR" sz="2600" b="1" dirty="0" smtClean="0">
                <a:ea typeface="ＭＳ Ｐゴシック" panose="020B0600070205080204" pitchFamily="34" charset="-128"/>
              </a:rPr>
              <a:t>if conditions C1 and C2 hold then condition C does not hold</a:t>
            </a:r>
          </a:p>
          <a:p>
            <a:pPr lvl="1"/>
            <a:r>
              <a:rPr lang="en-US" altLang="tr-TR" sz="2600" b="1" dirty="0" smtClean="0">
                <a:ea typeface="ＭＳ Ｐゴシック" panose="020B0600070205080204" pitchFamily="34" charset="-128"/>
              </a:rPr>
              <a:t>If condition A then conclusion B with </a:t>
            </a:r>
            <a:r>
              <a:rPr lang="en-US" altLang="tr-TR" sz="2600" b="1" u="sng" dirty="0" smtClean="0">
                <a:solidFill>
                  <a:srgbClr val="FF0000"/>
                </a:solidFill>
                <a:ea typeface="ＭＳ Ｐゴシック" panose="020B0600070205080204" pitchFamily="34" charset="-128"/>
              </a:rPr>
              <a:t>certainty F</a:t>
            </a:r>
          </a:p>
          <a:p>
            <a:pPr lvl="1"/>
            <a:endParaRPr lang="en-US" altLang="tr-TR" sz="2600" b="1" dirty="0" smtClean="0">
              <a:ea typeface="ＭＳ Ｐゴシック" panose="020B0600070205080204" pitchFamily="34" charset="-128"/>
            </a:endParaRPr>
          </a:p>
          <a:p>
            <a:pPr marL="0" indent="0">
              <a:buNone/>
            </a:pPr>
            <a:r>
              <a:rPr lang="en-US" altLang="tr-TR" sz="2600" b="1" dirty="0" smtClean="0">
                <a:ea typeface="ＭＳ Ｐゴシック" panose="020B0600070205080204" pitchFamily="34" charset="-128"/>
              </a:rPr>
              <a:t> (A, B, C, C1, C2, C3, P, S are all propositions)</a:t>
            </a:r>
          </a:p>
        </p:txBody>
      </p:sp>
      <p:sp>
        <p:nvSpPr>
          <p:cNvPr id="5" name="Rectangle 2"/>
          <p:cNvSpPr txBox="1">
            <a:spLocks noChangeArrowheads="1"/>
          </p:cNvSpPr>
          <p:nvPr/>
        </p:nvSpPr>
        <p:spPr bwMode="auto">
          <a:xfrm>
            <a:off x="179512" y="58614"/>
            <a:ext cx="2458616" cy="41805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tr-TR" sz="2400" b="1" u="sng" dirty="0" smtClean="0">
                <a:solidFill>
                  <a:srgbClr val="984807"/>
                </a:solidFill>
                <a:latin typeface="Calibri" pitchFamily="34" charset="0"/>
                <a:ea typeface="+mn-ea"/>
                <a:cs typeface="Arial" pitchFamily="34" charset="0"/>
              </a:rPr>
              <a:t>Production Rules</a:t>
            </a:r>
            <a:endParaRPr lang="en-US" altLang="tr-TR" sz="2400" b="1" u="sng" dirty="0">
              <a:solidFill>
                <a:srgbClr val="984807"/>
              </a:solidFill>
              <a:latin typeface="Calibri" pitchFamily="34" charset="0"/>
              <a:ea typeface="+mn-ea"/>
              <a:cs typeface="Arial" pitchFamily="34" charset="0"/>
            </a:endParaRPr>
          </a:p>
        </p:txBody>
      </p:sp>
    </p:spTree>
    <p:extLst>
      <p:ext uri="{BB962C8B-B14F-4D97-AF65-F5344CB8AC3E}">
        <p14:creationId xmlns:p14="http://schemas.microsoft.com/office/powerpoint/2010/main" val="1534579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09600" y="228600"/>
            <a:ext cx="2378224" cy="680120"/>
          </a:xfrm>
          <a:noFill/>
        </p:spPr>
        <p:txBody>
          <a:bodyPr/>
          <a:lstStyle/>
          <a:p>
            <a:r>
              <a:rPr lang="en-GB" altLang="tr-TR" sz="2400" b="1" u="sng" dirty="0">
                <a:solidFill>
                  <a:srgbClr val="984807"/>
                </a:solidFill>
                <a:latin typeface="Calibri" pitchFamily="34" charset="0"/>
                <a:ea typeface="+mn-ea"/>
                <a:cs typeface="Arial" pitchFamily="34" charset="0"/>
              </a:rPr>
              <a:t>Semantic nets</a:t>
            </a:r>
          </a:p>
        </p:txBody>
      </p:sp>
      <p:sp>
        <p:nvSpPr>
          <p:cNvPr id="5" name="Rectangle 3"/>
          <p:cNvSpPr txBox="1">
            <a:spLocks noChangeArrowheads="1"/>
          </p:cNvSpPr>
          <p:nvPr/>
        </p:nvSpPr>
        <p:spPr bwMode="auto">
          <a:xfrm>
            <a:off x="539552" y="1196752"/>
            <a:ext cx="7848600" cy="4876800"/>
          </a:xfrm>
          <a:prstGeom prst="rect">
            <a:avLst/>
          </a:prstGeom>
          <a:noFill/>
          <a:ln w="9525">
            <a:noFill/>
            <a:miter lim="800000"/>
            <a:headEnd/>
            <a:tailEnd/>
          </a:ln>
        </p:spPr>
        <p:txBody>
          <a:bodyPr/>
          <a:lstStyle/>
          <a:p>
            <a:pPr marL="342900" indent="-342900">
              <a:spcBef>
                <a:spcPct val="20000"/>
              </a:spcBef>
              <a:buFont typeface="Arial" charset="0"/>
              <a:buChar char="•"/>
              <a:defRPr/>
            </a:pPr>
            <a:r>
              <a:rPr lang="en-GB" sz="2400" b="1" dirty="0">
                <a:latin typeface="+mn-lt"/>
                <a:ea typeface="ＭＳ Ｐゴシック" pitchFamily="-106" charset="-128"/>
                <a:cs typeface="ＭＳ Ｐゴシック" pitchFamily="-106" charset="-128"/>
              </a:rPr>
              <a:t>knowledge is represented as a collection of concepts, represented by </a:t>
            </a:r>
            <a:r>
              <a:rPr lang="en-GB" sz="2400" b="1" dirty="0">
                <a:solidFill>
                  <a:schemeClr val="hlink"/>
                </a:solidFill>
                <a:latin typeface="+mn-lt"/>
                <a:ea typeface="ＭＳ Ｐゴシック" pitchFamily="-106" charset="-128"/>
                <a:cs typeface="ＭＳ Ｐゴシック" pitchFamily="-106" charset="-128"/>
              </a:rPr>
              <a:t>nodes</a:t>
            </a:r>
            <a:r>
              <a:rPr lang="en-GB" sz="2400" b="1" dirty="0">
                <a:latin typeface="+mn-lt"/>
                <a:ea typeface="ＭＳ Ｐゴシック" pitchFamily="-106" charset="-128"/>
                <a:cs typeface="ＭＳ Ｐゴシック" pitchFamily="-106" charset="-128"/>
              </a:rPr>
              <a:t> (shown as boxes in the diagram), connected together by relationships, represented by </a:t>
            </a:r>
            <a:r>
              <a:rPr lang="en-GB" sz="2400" b="1" dirty="0">
                <a:solidFill>
                  <a:schemeClr val="hlink"/>
                </a:solidFill>
                <a:latin typeface="+mn-lt"/>
                <a:ea typeface="ＭＳ Ｐゴシック" pitchFamily="-106" charset="-128"/>
                <a:cs typeface="ＭＳ Ｐゴシック" pitchFamily="-106" charset="-128"/>
              </a:rPr>
              <a:t>arcs</a:t>
            </a:r>
            <a:r>
              <a:rPr lang="en-GB" sz="2400" b="1" dirty="0">
                <a:latin typeface="+mn-lt"/>
                <a:ea typeface="ＭＳ Ｐゴシック" pitchFamily="-106" charset="-128"/>
                <a:cs typeface="ＭＳ Ｐゴシック" pitchFamily="-106" charset="-128"/>
              </a:rPr>
              <a:t> (shown as arrows in the diagram).</a:t>
            </a:r>
          </a:p>
          <a:p>
            <a:pPr marL="342900" indent="-342900">
              <a:spcBef>
                <a:spcPct val="20000"/>
              </a:spcBef>
              <a:buFont typeface="Arial" charset="0"/>
              <a:buChar char="•"/>
              <a:defRPr/>
            </a:pPr>
            <a:r>
              <a:rPr lang="en-GB" sz="2400" b="1" dirty="0">
                <a:latin typeface="+mn-lt"/>
                <a:ea typeface="ＭＳ Ｐゴシック" pitchFamily="-106" charset="-128"/>
                <a:cs typeface="ＭＳ Ｐゴシック" pitchFamily="-106" charset="-128"/>
              </a:rPr>
              <a:t>certain arcs - particularly </a:t>
            </a:r>
            <a:r>
              <a:rPr lang="en-GB" sz="2400" b="1" i="1" dirty="0" err="1">
                <a:solidFill>
                  <a:schemeClr val="hlink"/>
                </a:solidFill>
                <a:latin typeface="+mn-lt"/>
                <a:ea typeface="ＭＳ Ｐゴシック" pitchFamily="-106" charset="-128"/>
                <a:cs typeface="ＭＳ Ｐゴシック" pitchFamily="-106" charset="-128"/>
              </a:rPr>
              <a:t>isa</a:t>
            </a:r>
            <a:r>
              <a:rPr lang="en-GB" sz="2400" b="1" dirty="0">
                <a:solidFill>
                  <a:schemeClr val="hlink"/>
                </a:solidFill>
                <a:latin typeface="+mn-lt"/>
                <a:ea typeface="ＭＳ Ｐゴシック" pitchFamily="-106" charset="-128"/>
                <a:cs typeface="ＭＳ Ｐゴシック" pitchFamily="-106" charset="-128"/>
              </a:rPr>
              <a:t> </a:t>
            </a:r>
            <a:r>
              <a:rPr lang="en-GB" sz="2400" b="1" dirty="0">
                <a:latin typeface="+mn-lt"/>
                <a:ea typeface="ＭＳ Ｐゴシック" pitchFamily="-106" charset="-128"/>
                <a:cs typeface="ＭＳ Ｐゴシック" pitchFamily="-106" charset="-128"/>
              </a:rPr>
              <a:t>arcs - allow </a:t>
            </a:r>
            <a:r>
              <a:rPr lang="en-GB" sz="2400" b="1" dirty="0">
                <a:solidFill>
                  <a:schemeClr val="hlink"/>
                </a:solidFill>
                <a:latin typeface="+mn-lt"/>
                <a:ea typeface="ＭＳ Ｐゴシック" pitchFamily="-106" charset="-128"/>
                <a:cs typeface="ＭＳ Ｐゴシック" pitchFamily="-106" charset="-128"/>
              </a:rPr>
              <a:t>inheritance</a:t>
            </a:r>
            <a:r>
              <a:rPr lang="en-GB" sz="2400" b="1" dirty="0">
                <a:latin typeface="+mn-lt"/>
                <a:ea typeface="ＭＳ Ｐゴシック" pitchFamily="-106" charset="-128"/>
                <a:cs typeface="ＭＳ Ｐゴシック" pitchFamily="-106" charset="-128"/>
              </a:rPr>
              <a:t> of properties.</a:t>
            </a:r>
          </a:p>
        </p:txBody>
      </p:sp>
    </p:spTree>
    <p:extLst>
      <p:ext uri="{BB962C8B-B14F-4D97-AF65-F5344CB8AC3E}">
        <p14:creationId xmlns:p14="http://schemas.microsoft.com/office/powerpoint/2010/main" val="30624729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5818" y="116632"/>
            <a:ext cx="2735982" cy="719560"/>
          </a:xfrm>
        </p:spPr>
        <p:txBody>
          <a:bodyPr/>
          <a:lstStyle/>
          <a:p>
            <a:r>
              <a:rPr lang="en-US" altLang="tr-TR" sz="2400" b="1" u="sng" dirty="0">
                <a:solidFill>
                  <a:srgbClr val="984807"/>
                </a:solidFill>
                <a:latin typeface="Calibri" pitchFamily="34" charset="0"/>
                <a:ea typeface="+mn-ea"/>
                <a:cs typeface="Arial" pitchFamily="34" charset="0"/>
              </a:rPr>
              <a:t>Semantic Networks</a:t>
            </a:r>
          </a:p>
        </p:txBody>
      </p:sp>
      <p:sp>
        <p:nvSpPr>
          <p:cNvPr id="40963" name="Rectangle 3"/>
          <p:cNvSpPr>
            <a:spLocks noGrp="1" noChangeArrowheads="1"/>
          </p:cNvSpPr>
          <p:nvPr>
            <p:ph type="body" sz="half" idx="1"/>
          </p:nvPr>
        </p:nvSpPr>
        <p:spPr>
          <a:xfrm>
            <a:off x="250825" y="1125538"/>
            <a:ext cx="3276600" cy="4525962"/>
          </a:xfrm>
        </p:spPr>
        <p:txBody>
          <a:bodyPr/>
          <a:lstStyle/>
          <a:p>
            <a:pPr>
              <a:buFont typeface="Wingdings" panose="05000000000000000000" pitchFamily="2" charset="2"/>
              <a:buChar char="Ø"/>
            </a:pPr>
            <a:r>
              <a:rPr lang="en-US" altLang="tr-TR" sz="2400" b="1" dirty="0" smtClean="0">
                <a:ea typeface="ＭＳ Ｐゴシック" panose="020B0600070205080204" pitchFamily="34" charset="-128"/>
              </a:rPr>
              <a:t>Graphical depictions</a:t>
            </a:r>
          </a:p>
          <a:p>
            <a:pPr>
              <a:buFont typeface="Wingdings" panose="05000000000000000000" pitchFamily="2" charset="2"/>
              <a:buChar char="Ø"/>
            </a:pPr>
            <a:r>
              <a:rPr lang="en-US" altLang="tr-TR" sz="2400" b="1" dirty="0" smtClean="0">
                <a:ea typeface="ＭＳ Ｐゴシック" panose="020B0600070205080204" pitchFamily="34" charset="-128"/>
              </a:rPr>
              <a:t>Nodes and links </a:t>
            </a:r>
          </a:p>
          <a:p>
            <a:pPr>
              <a:buFont typeface="Wingdings" panose="05000000000000000000" pitchFamily="2" charset="2"/>
              <a:buChar char="Ø"/>
            </a:pPr>
            <a:r>
              <a:rPr lang="en-US" altLang="tr-TR" sz="2400" b="1" dirty="0" smtClean="0">
                <a:ea typeface="ＭＳ Ｐゴシック" panose="020B0600070205080204" pitchFamily="34" charset="-128"/>
              </a:rPr>
              <a:t>Hierarchical relationships between concepts</a:t>
            </a:r>
          </a:p>
          <a:p>
            <a:pPr>
              <a:buFont typeface="Wingdings" panose="05000000000000000000" pitchFamily="2" charset="2"/>
              <a:buChar char="Ø"/>
            </a:pPr>
            <a:r>
              <a:rPr lang="en-US" altLang="tr-TR" sz="2400" b="1" dirty="0" smtClean="0">
                <a:ea typeface="ＭＳ Ｐゴシック" panose="020B0600070205080204" pitchFamily="34" charset="-128"/>
              </a:rPr>
              <a:t>Reflects inheritance</a:t>
            </a:r>
          </a:p>
        </p:txBody>
      </p:sp>
      <p:pic>
        <p:nvPicPr>
          <p:cNvPr id="40964" name="Picture 5" descr="FIG11"/>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636391" y="44624"/>
            <a:ext cx="5472113" cy="5856287"/>
          </a:xfrm>
          <a:noFill/>
        </p:spPr>
      </p:pic>
    </p:spTree>
    <p:extLst>
      <p:ext uri="{BB962C8B-B14F-4D97-AF65-F5344CB8AC3E}">
        <p14:creationId xmlns:p14="http://schemas.microsoft.com/office/powerpoint/2010/main" val="858523707"/>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79512" y="260648"/>
            <a:ext cx="1522512" cy="576685"/>
          </a:xfrm>
        </p:spPr>
        <p:txBody>
          <a:bodyPr/>
          <a:lstStyle/>
          <a:p>
            <a:r>
              <a:rPr lang="en-US" altLang="tr-TR" sz="2400" b="1" u="sng" dirty="0">
                <a:solidFill>
                  <a:srgbClr val="984807"/>
                </a:solidFill>
                <a:latin typeface="Calibri" pitchFamily="34" charset="0"/>
                <a:ea typeface="+mn-ea"/>
                <a:cs typeface="Arial" pitchFamily="34" charset="0"/>
              </a:rPr>
              <a:t>Frames</a:t>
            </a:r>
          </a:p>
        </p:txBody>
      </p:sp>
      <p:sp>
        <p:nvSpPr>
          <p:cNvPr id="47107" name="Rectangle 3"/>
          <p:cNvSpPr>
            <a:spLocks noGrp="1" noChangeArrowheads="1"/>
          </p:cNvSpPr>
          <p:nvPr>
            <p:ph type="body" idx="1"/>
          </p:nvPr>
        </p:nvSpPr>
        <p:spPr>
          <a:xfrm>
            <a:off x="179388" y="1350963"/>
            <a:ext cx="8229600" cy="4525962"/>
          </a:xfrm>
        </p:spPr>
        <p:txBody>
          <a:bodyPr/>
          <a:lstStyle/>
          <a:p>
            <a:pPr>
              <a:lnSpc>
                <a:spcPct val="80000"/>
              </a:lnSpc>
            </a:pPr>
            <a:r>
              <a:rPr lang="en-US" altLang="tr-TR" sz="2200" b="1" dirty="0" smtClean="0">
                <a:ea typeface="ＭＳ Ｐゴシック" panose="020B0600070205080204" pitchFamily="34" charset="-128"/>
              </a:rPr>
              <a:t>All knowledge about object</a:t>
            </a:r>
          </a:p>
          <a:p>
            <a:pPr>
              <a:lnSpc>
                <a:spcPct val="80000"/>
              </a:lnSpc>
            </a:pPr>
            <a:r>
              <a:rPr lang="en-US" altLang="tr-TR" sz="2200" b="1" dirty="0" smtClean="0">
                <a:ea typeface="ＭＳ Ｐゴシック" panose="020B0600070205080204" pitchFamily="34" charset="-128"/>
              </a:rPr>
              <a:t>Hierarchical structure allows for inheritance</a:t>
            </a:r>
          </a:p>
          <a:p>
            <a:pPr>
              <a:lnSpc>
                <a:spcPct val="80000"/>
              </a:lnSpc>
            </a:pPr>
            <a:r>
              <a:rPr lang="en-US" altLang="tr-TR" sz="2200" b="1" dirty="0" smtClean="0">
                <a:ea typeface="ＭＳ Ｐゴシック" panose="020B0600070205080204" pitchFamily="34" charset="-128"/>
              </a:rPr>
              <a:t>Allows for diagnosis of knowledge independence</a:t>
            </a:r>
          </a:p>
          <a:p>
            <a:pPr>
              <a:lnSpc>
                <a:spcPct val="80000"/>
              </a:lnSpc>
            </a:pPr>
            <a:r>
              <a:rPr lang="en-US" altLang="tr-TR" sz="2200" b="1" dirty="0" smtClean="0">
                <a:ea typeface="ＭＳ Ｐゴシック" panose="020B0600070205080204" pitchFamily="34" charset="-128"/>
              </a:rPr>
              <a:t>Object-oriented programming</a:t>
            </a:r>
          </a:p>
          <a:p>
            <a:pPr lvl="1">
              <a:lnSpc>
                <a:spcPct val="80000"/>
              </a:lnSpc>
            </a:pPr>
            <a:r>
              <a:rPr lang="en-US" altLang="tr-TR" sz="2200" b="1" dirty="0" smtClean="0">
                <a:ea typeface="ＭＳ Ｐゴシック" panose="020B0600070205080204" pitchFamily="34" charset="-128"/>
              </a:rPr>
              <a:t>Knowledge organized by characteristics and attributes</a:t>
            </a:r>
          </a:p>
          <a:p>
            <a:pPr lvl="2">
              <a:lnSpc>
                <a:spcPct val="80000"/>
              </a:lnSpc>
            </a:pPr>
            <a:r>
              <a:rPr lang="en-US" altLang="tr-TR" sz="2200" b="1" dirty="0" smtClean="0">
                <a:ea typeface="ＭＳ Ｐゴシック" panose="020B0600070205080204" pitchFamily="34" charset="-128"/>
              </a:rPr>
              <a:t>Slots</a:t>
            </a:r>
          </a:p>
          <a:p>
            <a:pPr lvl="2">
              <a:lnSpc>
                <a:spcPct val="80000"/>
              </a:lnSpc>
            </a:pPr>
            <a:r>
              <a:rPr lang="en-US" altLang="tr-TR" sz="2200" b="1" dirty="0" smtClean="0">
                <a:ea typeface="ＭＳ Ｐゴシック" panose="020B0600070205080204" pitchFamily="34" charset="-128"/>
              </a:rPr>
              <a:t>Sub</a:t>
            </a:r>
            <a:r>
              <a:rPr lang="tr-TR" altLang="tr-TR" sz="2200" b="1" dirty="0" smtClean="0">
                <a:ea typeface="ＭＳ Ｐゴシック" panose="020B0600070205080204" pitchFamily="34" charset="-128"/>
              </a:rPr>
              <a:t>-</a:t>
            </a:r>
            <a:r>
              <a:rPr lang="en-US" altLang="tr-TR" sz="2200" b="1" dirty="0" smtClean="0">
                <a:ea typeface="ＭＳ Ｐゴシック" panose="020B0600070205080204" pitchFamily="34" charset="-128"/>
              </a:rPr>
              <a:t>slots/facets </a:t>
            </a:r>
          </a:p>
          <a:p>
            <a:pPr lvl="1">
              <a:lnSpc>
                <a:spcPct val="80000"/>
              </a:lnSpc>
            </a:pPr>
            <a:r>
              <a:rPr lang="en-US" altLang="tr-TR" sz="2200" b="1" dirty="0" smtClean="0">
                <a:ea typeface="ＭＳ Ｐゴシック" panose="020B0600070205080204" pitchFamily="34" charset="-128"/>
              </a:rPr>
              <a:t>Parents are general attributes</a:t>
            </a:r>
          </a:p>
          <a:p>
            <a:pPr lvl="1">
              <a:lnSpc>
                <a:spcPct val="80000"/>
              </a:lnSpc>
            </a:pPr>
            <a:r>
              <a:rPr lang="en-US" altLang="tr-TR" sz="2200" b="1" dirty="0" smtClean="0">
                <a:ea typeface="ＭＳ Ｐゴシック" panose="020B0600070205080204" pitchFamily="34" charset="-128"/>
              </a:rPr>
              <a:t>Instantiated to children</a:t>
            </a:r>
          </a:p>
          <a:p>
            <a:pPr>
              <a:lnSpc>
                <a:spcPct val="80000"/>
              </a:lnSpc>
            </a:pPr>
            <a:r>
              <a:rPr lang="en-US" altLang="tr-TR" sz="2200" b="1" dirty="0" smtClean="0">
                <a:ea typeface="ＭＳ Ｐゴシック" panose="020B0600070205080204" pitchFamily="34" charset="-128"/>
              </a:rPr>
              <a:t>Often combined with production rules</a:t>
            </a:r>
          </a:p>
          <a:p>
            <a:pPr lvl="1">
              <a:lnSpc>
                <a:spcPct val="80000"/>
              </a:lnSpc>
            </a:pPr>
            <a:endParaRPr lang="en-US" altLang="tr-TR" sz="2200" b="1" dirty="0" smtClean="0">
              <a:ea typeface="ＭＳ Ｐゴシック" panose="020B0600070205080204" pitchFamily="34" charset="-128"/>
            </a:endParaRPr>
          </a:p>
          <a:p>
            <a:pPr>
              <a:lnSpc>
                <a:spcPct val="80000"/>
              </a:lnSpc>
            </a:pPr>
            <a:endParaRPr lang="en-US" altLang="tr-TR" sz="2200" b="1" dirty="0" smtClean="0">
              <a:ea typeface="ＭＳ Ｐゴシック" panose="020B0600070205080204" pitchFamily="34" charset="-128"/>
            </a:endParaRPr>
          </a:p>
        </p:txBody>
      </p:sp>
    </p:spTree>
    <p:extLst>
      <p:ext uri="{BB962C8B-B14F-4D97-AF65-F5344CB8AC3E}">
        <p14:creationId xmlns:p14="http://schemas.microsoft.com/office/powerpoint/2010/main" val="368757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79512" y="0"/>
            <a:ext cx="1512168" cy="720577"/>
          </a:xfrm>
          <a:noFill/>
          <a:ln w="9525">
            <a:noFill/>
            <a:miter lim="800000"/>
            <a:headEnd/>
            <a:tailEnd/>
          </a:ln>
        </p:spPr>
        <p:txBody>
          <a:bodyPr vert="horz" wrap="square" lIns="91440" tIns="45720" rIns="91440" bIns="45720" numCol="1" anchor="ctr" anchorCtr="0" compatLnSpc="1">
            <a:prstTxWarp prst="textNoShape">
              <a:avLst/>
            </a:prstTxWarp>
          </a:bodyPr>
          <a:lstStyle/>
          <a:p>
            <a:r>
              <a:rPr lang="en-US" altLang="tr-TR" sz="2400" b="1" u="sng" dirty="0" smtClean="0">
                <a:solidFill>
                  <a:srgbClr val="984807"/>
                </a:solidFill>
                <a:ea typeface="+mn-ea"/>
                <a:cs typeface="Arial" pitchFamily="34" charset="0"/>
              </a:rPr>
              <a:t>Frames</a:t>
            </a:r>
            <a:endParaRPr lang="en-US" altLang="tr-TR" sz="2400" b="1" u="sng" dirty="0">
              <a:solidFill>
                <a:srgbClr val="984807"/>
              </a:solidFill>
              <a:ea typeface="+mn-ea"/>
              <a:cs typeface="Arial" pitchFamily="34" charset="0"/>
            </a:endParaRPr>
          </a:p>
        </p:txBody>
      </p:sp>
      <p:sp>
        <p:nvSpPr>
          <p:cNvPr id="48131" name="Rectangle 3"/>
          <p:cNvSpPr>
            <a:spLocks noGrp="1" noChangeArrowheads="1"/>
          </p:cNvSpPr>
          <p:nvPr>
            <p:ph type="body" idx="1"/>
          </p:nvPr>
        </p:nvSpPr>
        <p:spPr>
          <a:xfrm>
            <a:off x="179388" y="981075"/>
            <a:ext cx="8686800" cy="4876800"/>
          </a:xfrm>
          <a:noFill/>
        </p:spPr>
        <p:txBody>
          <a:bodyPr/>
          <a:lstStyle/>
          <a:p>
            <a:pPr>
              <a:lnSpc>
                <a:spcPct val="80000"/>
              </a:lnSpc>
            </a:pPr>
            <a:r>
              <a:rPr lang="en-US" altLang="tr-TR" sz="2400" b="1" dirty="0" smtClean="0">
                <a:latin typeface="+mj-lt"/>
                <a:ea typeface="ＭＳ Ｐゴシック" panose="020B0600070205080204" pitchFamily="34" charset="-128"/>
              </a:rPr>
              <a:t>A frame system is a hierarchy of frames</a:t>
            </a:r>
          </a:p>
          <a:p>
            <a:pPr>
              <a:lnSpc>
                <a:spcPct val="80000"/>
              </a:lnSpc>
            </a:pPr>
            <a:r>
              <a:rPr lang="en-US" altLang="tr-TR" sz="2400" b="1" dirty="0" smtClean="0">
                <a:latin typeface="+mj-lt"/>
                <a:ea typeface="ＭＳ Ｐゴシック" panose="020B0600070205080204" pitchFamily="34" charset="-128"/>
              </a:rPr>
              <a:t>Each frame has:</a:t>
            </a:r>
          </a:p>
          <a:p>
            <a:pPr lvl="1">
              <a:lnSpc>
                <a:spcPct val="80000"/>
              </a:lnSpc>
              <a:buSzPct val="79000"/>
            </a:pPr>
            <a:r>
              <a:rPr lang="en-US" altLang="tr-TR" sz="2400" b="1" dirty="0" smtClean="0">
                <a:latin typeface="+mj-lt"/>
                <a:ea typeface="ＭＳ Ｐゴシック" panose="020B0600070205080204" pitchFamily="34" charset="-128"/>
              </a:rPr>
              <a:t>a </a:t>
            </a:r>
            <a:r>
              <a:rPr lang="en-US" altLang="tr-TR" sz="2400" b="1" dirty="0" smtClean="0">
                <a:solidFill>
                  <a:schemeClr val="hlink"/>
                </a:solidFill>
                <a:latin typeface="+mj-lt"/>
                <a:ea typeface="ＭＳ Ｐゴシック" panose="020B0600070205080204" pitchFamily="34" charset="-128"/>
              </a:rPr>
              <a:t>name</a:t>
            </a:r>
            <a:r>
              <a:rPr lang="en-US" altLang="tr-TR" sz="2400" b="1" dirty="0" smtClean="0">
                <a:latin typeface="+mj-lt"/>
                <a:ea typeface="ＭＳ Ｐゴシック" panose="020B0600070205080204" pitchFamily="34" charset="-128"/>
              </a:rPr>
              <a:t>.</a:t>
            </a:r>
          </a:p>
          <a:p>
            <a:pPr lvl="1">
              <a:lnSpc>
                <a:spcPct val="80000"/>
              </a:lnSpc>
              <a:buSzPct val="79000"/>
            </a:pPr>
            <a:r>
              <a:rPr lang="en-US" altLang="tr-TR" sz="2400" b="1" dirty="0" smtClean="0">
                <a:solidFill>
                  <a:schemeClr val="hlink"/>
                </a:solidFill>
                <a:latin typeface="+mj-lt"/>
                <a:ea typeface="ＭＳ Ｐゴシック" panose="020B0600070205080204" pitchFamily="34" charset="-128"/>
              </a:rPr>
              <a:t>slots</a:t>
            </a:r>
            <a:r>
              <a:rPr lang="en-US" altLang="tr-TR" sz="2400" b="1" dirty="0" smtClean="0">
                <a:latin typeface="+mj-lt"/>
                <a:ea typeface="ＭＳ Ｐゴシック" panose="020B0600070205080204" pitchFamily="34" charset="-128"/>
              </a:rPr>
              <a:t>: these are the properties of the entity that has the name, and they have </a:t>
            </a:r>
            <a:r>
              <a:rPr lang="en-US" altLang="tr-TR" sz="2400" b="1" dirty="0" smtClean="0">
                <a:solidFill>
                  <a:schemeClr val="hlink"/>
                </a:solidFill>
                <a:latin typeface="+mj-lt"/>
                <a:ea typeface="ＭＳ Ｐゴシック" panose="020B0600070205080204" pitchFamily="34" charset="-128"/>
              </a:rPr>
              <a:t>values</a:t>
            </a:r>
            <a:r>
              <a:rPr lang="en-US" altLang="tr-TR" sz="2400" b="1" dirty="0" smtClean="0">
                <a:latin typeface="+mj-lt"/>
                <a:ea typeface="ＭＳ Ｐゴシック" panose="020B0600070205080204" pitchFamily="34" charset="-128"/>
              </a:rPr>
              <a:t>. A particular value may be:</a:t>
            </a:r>
          </a:p>
          <a:p>
            <a:pPr lvl="2">
              <a:lnSpc>
                <a:spcPct val="70000"/>
              </a:lnSpc>
              <a:buSzPct val="69000"/>
            </a:pPr>
            <a:r>
              <a:rPr lang="en-US" altLang="tr-TR" b="1" dirty="0" smtClean="0">
                <a:latin typeface="+mj-lt"/>
                <a:ea typeface="ＭＳ Ｐゴシック" panose="020B0600070205080204" pitchFamily="34" charset="-128"/>
              </a:rPr>
              <a:t>a </a:t>
            </a:r>
            <a:r>
              <a:rPr lang="en-US" altLang="tr-TR" b="1" dirty="0" smtClean="0">
                <a:solidFill>
                  <a:schemeClr val="hlink"/>
                </a:solidFill>
                <a:latin typeface="+mj-lt"/>
                <a:ea typeface="ＭＳ Ｐゴシック" panose="020B0600070205080204" pitchFamily="34" charset="-128"/>
              </a:rPr>
              <a:t>default value</a:t>
            </a:r>
            <a:endParaRPr lang="en-US" altLang="tr-TR" b="1" dirty="0" smtClean="0">
              <a:latin typeface="+mj-lt"/>
              <a:ea typeface="ＭＳ Ｐゴシック" panose="020B0600070205080204" pitchFamily="34" charset="-128"/>
            </a:endParaRPr>
          </a:p>
          <a:p>
            <a:pPr lvl="2">
              <a:lnSpc>
                <a:spcPct val="70000"/>
              </a:lnSpc>
              <a:buSzPct val="69000"/>
            </a:pPr>
            <a:r>
              <a:rPr lang="en-US" altLang="tr-TR" b="1" dirty="0" smtClean="0">
                <a:latin typeface="+mj-lt"/>
                <a:ea typeface="ＭＳ Ｐゴシック" panose="020B0600070205080204" pitchFamily="34" charset="-128"/>
              </a:rPr>
              <a:t>an </a:t>
            </a:r>
            <a:r>
              <a:rPr lang="en-US" altLang="tr-TR" b="1" dirty="0" smtClean="0">
                <a:solidFill>
                  <a:schemeClr val="hlink"/>
                </a:solidFill>
                <a:latin typeface="+mj-lt"/>
                <a:ea typeface="ＭＳ Ｐゴシック" panose="020B0600070205080204" pitchFamily="34" charset="-128"/>
              </a:rPr>
              <a:t>inherited value</a:t>
            </a:r>
            <a:r>
              <a:rPr lang="en-US" altLang="tr-TR" b="1" dirty="0" smtClean="0">
                <a:latin typeface="+mj-lt"/>
                <a:ea typeface="ＭＳ Ｐゴシック" panose="020B0600070205080204" pitchFamily="34" charset="-128"/>
              </a:rPr>
              <a:t> from a higher frame</a:t>
            </a:r>
          </a:p>
          <a:p>
            <a:pPr lvl="2">
              <a:lnSpc>
                <a:spcPct val="70000"/>
              </a:lnSpc>
              <a:buSzPct val="69000"/>
            </a:pPr>
            <a:r>
              <a:rPr lang="en-US" altLang="tr-TR" b="1" dirty="0" smtClean="0">
                <a:latin typeface="+mj-lt"/>
                <a:ea typeface="ＭＳ Ｐゴシック" panose="020B0600070205080204" pitchFamily="34" charset="-128"/>
              </a:rPr>
              <a:t>a procedure, called a </a:t>
            </a:r>
            <a:r>
              <a:rPr lang="en-US" altLang="tr-TR" b="1" dirty="0" smtClean="0">
                <a:solidFill>
                  <a:schemeClr val="hlink"/>
                </a:solidFill>
                <a:latin typeface="+mj-lt"/>
                <a:ea typeface="ＭＳ Ｐゴシック" panose="020B0600070205080204" pitchFamily="34" charset="-128"/>
              </a:rPr>
              <a:t>daemon</a:t>
            </a:r>
            <a:r>
              <a:rPr lang="en-US" altLang="tr-TR" b="1" dirty="0" smtClean="0">
                <a:latin typeface="+mj-lt"/>
                <a:ea typeface="ＭＳ Ｐゴシック" panose="020B0600070205080204" pitchFamily="34" charset="-128"/>
              </a:rPr>
              <a:t>, to find a value</a:t>
            </a:r>
          </a:p>
          <a:p>
            <a:pPr lvl="2">
              <a:lnSpc>
                <a:spcPct val="70000"/>
              </a:lnSpc>
              <a:buSzPct val="69000"/>
            </a:pPr>
            <a:r>
              <a:rPr lang="en-US" altLang="tr-TR" b="1" dirty="0" smtClean="0">
                <a:latin typeface="+mj-lt"/>
                <a:ea typeface="ＭＳ Ｐゴシック" panose="020B0600070205080204" pitchFamily="34" charset="-128"/>
              </a:rPr>
              <a:t>a </a:t>
            </a:r>
            <a:r>
              <a:rPr lang="en-US" altLang="tr-TR" b="1" dirty="0" smtClean="0">
                <a:solidFill>
                  <a:schemeClr val="hlink"/>
                </a:solidFill>
                <a:latin typeface="+mj-lt"/>
                <a:ea typeface="ＭＳ Ｐゴシック" panose="020B0600070205080204" pitchFamily="34" charset="-128"/>
              </a:rPr>
              <a:t>specific value</a:t>
            </a:r>
            <a:r>
              <a:rPr lang="en-US" altLang="tr-TR" b="1" dirty="0" smtClean="0">
                <a:latin typeface="+mj-lt"/>
                <a:ea typeface="ＭＳ Ｐゴシック" panose="020B0600070205080204" pitchFamily="34" charset="-128"/>
              </a:rPr>
              <a:t>, which might represent an exception.</a:t>
            </a:r>
          </a:p>
        </p:txBody>
      </p:sp>
    </p:spTree>
    <p:extLst>
      <p:ext uri="{BB962C8B-B14F-4D97-AF65-F5344CB8AC3E}">
        <p14:creationId xmlns:p14="http://schemas.microsoft.com/office/powerpoint/2010/main" val="2219712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82588" y="1628800"/>
            <a:ext cx="8582025" cy="4679950"/>
            <a:chOff x="382588" y="1989138"/>
            <a:chExt cx="8582025" cy="4679950"/>
          </a:xfrm>
        </p:grpSpPr>
        <p:sp>
          <p:nvSpPr>
            <p:cNvPr id="50178" name="Rectangle 2"/>
            <p:cNvSpPr>
              <a:spLocks noChangeArrowheads="1"/>
            </p:cNvSpPr>
            <p:nvPr/>
          </p:nvSpPr>
          <p:spPr bwMode="auto">
            <a:xfrm>
              <a:off x="387350" y="1989138"/>
              <a:ext cx="5778500" cy="4679950"/>
            </a:xfrm>
            <a:prstGeom prst="rect">
              <a:avLst/>
            </a:prstGeom>
            <a:solidFill>
              <a:schemeClr val="accent1"/>
            </a:solidFill>
            <a:ln w="127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tr-TR" altLang="tr-TR" sz="2400" b="1">
                <a:latin typeface="Arial" panose="020B0604020202020204" pitchFamily="34" charset="0"/>
              </a:endParaRPr>
            </a:p>
          </p:txBody>
        </p:sp>
        <p:sp>
          <p:nvSpPr>
            <p:cNvPr id="50179" name="Line 3"/>
            <p:cNvSpPr>
              <a:spLocks noChangeShapeType="1"/>
            </p:cNvSpPr>
            <p:nvPr/>
          </p:nvSpPr>
          <p:spPr bwMode="auto">
            <a:xfrm>
              <a:off x="382588" y="2971800"/>
              <a:ext cx="57896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50180" name="Rectangle 4"/>
            <p:cNvSpPr>
              <a:spLocks noChangeArrowheads="1"/>
            </p:cNvSpPr>
            <p:nvPr/>
          </p:nvSpPr>
          <p:spPr bwMode="auto">
            <a:xfrm>
              <a:off x="533400" y="2209800"/>
              <a:ext cx="57150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lang="en-GB" altLang="tr-TR" sz="2400" dirty="0">
                  <a:latin typeface="Arial" panose="020B0604020202020204" pitchFamily="34" charset="0"/>
                </a:rPr>
                <a:t>Name:  car	         Subclass of:    thing</a:t>
              </a:r>
            </a:p>
          </p:txBody>
        </p:sp>
        <p:sp>
          <p:nvSpPr>
            <p:cNvPr id="50181" name="Rectangle 5"/>
            <p:cNvSpPr>
              <a:spLocks noChangeArrowheads="1"/>
            </p:cNvSpPr>
            <p:nvPr/>
          </p:nvSpPr>
          <p:spPr bwMode="auto">
            <a:xfrm>
              <a:off x="2743200" y="3048000"/>
              <a:ext cx="13716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lang="en-GB" altLang="tr-TR" sz="2400">
                  <a:latin typeface="Arial" panose="020B0604020202020204" pitchFamily="34" charset="0"/>
                </a:rPr>
                <a:t>Slots:</a:t>
              </a:r>
            </a:p>
          </p:txBody>
        </p:sp>
        <p:sp>
          <p:nvSpPr>
            <p:cNvPr id="50182" name="Rectangle 6"/>
            <p:cNvSpPr>
              <a:spLocks noChangeArrowheads="1"/>
            </p:cNvSpPr>
            <p:nvPr/>
          </p:nvSpPr>
          <p:spPr bwMode="auto">
            <a:xfrm>
              <a:off x="533400" y="3505200"/>
              <a:ext cx="56388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lang="en-GB" altLang="tr-TR" sz="2400">
                  <a:latin typeface="Arial" panose="020B0604020202020204" pitchFamily="34" charset="0"/>
                </a:rPr>
                <a:t>Name:     	Value:     	Restrictions:</a:t>
              </a:r>
            </a:p>
          </p:txBody>
        </p:sp>
        <p:sp>
          <p:nvSpPr>
            <p:cNvPr id="50183" name="Line 7"/>
            <p:cNvSpPr>
              <a:spLocks noChangeShapeType="1"/>
            </p:cNvSpPr>
            <p:nvPr/>
          </p:nvSpPr>
          <p:spPr bwMode="auto">
            <a:xfrm>
              <a:off x="382588" y="3886200"/>
              <a:ext cx="57896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50184" name="Line 8"/>
            <p:cNvSpPr>
              <a:spLocks noChangeShapeType="1"/>
            </p:cNvSpPr>
            <p:nvPr/>
          </p:nvSpPr>
          <p:spPr bwMode="auto">
            <a:xfrm>
              <a:off x="2286000" y="3582988"/>
              <a:ext cx="0" cy="30464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50185" name="Line 9"/>
            <p:cNvSpPr>
              <a:spLocks noChangeShapeType="1"/>
            </p:cNvSpPr>
            <p:nvPr/>
          </p:nvSpPr>
          <p:spPr bwMode="auto">
            <a:xfrm>
              <a:off x="4114800" y="3582988"/>
              <a:ext cx="0" cy="30464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50186" name="Rectangle 10"/>
            <p:cNvSpPr>
              <a:spLocks noChangeArrowheads="1"/>
            </p:cNvSpPr>
            <p:nvPr/>
          </p:nvSpPr>
          <p:spPr bwMode="auto">
            <a:xfrm>
              <a:off x="6221413" y="2057400"/>
              <a:ext cx="2743200" cy="2829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36000"/>
                </a:spcBef>
                <a:buFontTx/>
                <a:buNone/>
              </a:pPr>
              <a:r>
                <a:rPr lang="en-GB" altLang="tr-TR" sz="1800">
                  <a:latin typeface="Arial" panose="020B0604020202020204" pitchFamily="34" charset="0"/>
                </a:rPr>
                <a:t>car subclass_ofthing </a:t>
              </a:r>
            </a:p>
            <a:p>
              <a:pPr>
                <a:spcBef>
                  <a:spcPct val="0"/>
                </a:spcBef>
                <a:spcAft>
                  <a:spcPct val="22000"/>
                </a:spcAft>
                <a:buFontTx/>
                <a:buNone/>
              </a:pPr>
              <a:r>
                <a:rPr lang="en-GB" altLang="tr-TR" sz="1800">
                  <a:latin typeface="Arial" panose="020B0604020202020204" pitchFamily="34" charset="0"/>
                </a:rPr>
                <a:t>with	</a:t>
              </a:r>
            </a:p>
            <a:p>
              <a:pPr>
                <a:spcBef>
                  <a:spcPct val="0"/>
                </a:spcBef>
                <a:spcAft>
                  <a:spcPct val="22000"/>
                </a:spcAft>
                <a:buFontTx/>
                <a:buNone/>
              </a:pPr>
              <a:r>
                <a:rPr lang="en-GB" altLang="tr-TR" sz="1800">
                  <a:latin typeface="Arial" panose="020B0604020202020204" pitchFamily="34" charset="0"/>
                </a:rPr>
                <a:t>   wheels: 4,	</a:t>
              </a:r>
            </a:p>
            <a:p>
              <a:pPr>
                <a:spcBef>
                  <a:spcPct val="0"/>
                </a:spcBef>
                <a:buFontTx/>
                <a:buNone/>
              </a:pPr>
              <a:r>
                <a:rPr lang="en-GB" altLang="tr-TR" sz="1800">
                  <a:latin typeface="Arial" panose="020B0604020202020204" pitchFamily="34" charset="0"/>
                </a:rPr>
                <a:t>   moved_by:  engine,</a:t>
              </a:r>
            </a:p>
            <a:p>
              <a:pPr>
                <a:spcBef>
                  <a:spcPct val="0"/>
                </a:spcBef>
                <a:buFontTx/>
                <a:buNone/>
              </a:pPr>
              <a:r>
                <a:rPr lang="en-GB" altLang="tr-TR" sz="1800">
                  <a:latin typeface="Arial" panose="020B0604020202020204" pitchFamily="34" charset="0"/>
                </a:rPr>
                <a:t>   fuel:</a:t>
              </a:r>
            </a:p>
            <a:p>
              <a:pPr>
                <a:spcBef>
                  <a:spcPct val="0"/>
                </a:spcBef>
                <a:buFontTx/>
                <a:buNone/>
              </a:pPr>
              <a:r>
                <a:rPr lang="en-GB" altLang="tr-TR" sz="1800">
                  <a:latin typeface="Arial" panose="020B0604020202020204" pitchFamily="34" charset="0"/>
                </a:rPr>
                <a:t>      [value:    </a:t>
              </a:r>
            </a:p>
            <a:p>
              <a:pPr>
                <a:spcBef>
                  <a:spcPct val="0"/>
                </a:spcBef>
                <a:spcAft>
                  <a:spcPct val="22000"/>
                </a:spcAft>
                <a:buFontTx/>
                <a:buNone/>
              </a:pPr>
              <a:r>
                <a:rPr lang="en-GB" altLang="tr-TR" sz="1800">
                  <a:latin typeface="Arial" panose="020B0604020202020204" pitchFamily="34" charset="0"/>
                </a:rPr>
                <a:t>              unknown, </a:t>
              </a:r>
            </a:p>
            <a:p>
              <a:pPr>
                <a:spcBef>
                  <a:spcPct val="0"/>
                </a:spcBef>
                <a:spcAft>
                  <a:spcPct val="22000"/>
                </a:spcAft>
                <a:buFontTx/>
                <a:buNone/>
              </a:pPr>
              <a:r>
                <a:rPr lang="en-GB" altLang="tr-TR" sz="1800">
                  <a:latin typeface="Arial" panose="020B0604020202020204" pitchFamily="34" charset="0"/>
                </a:rPr>
                <a:t>       type: </a:t>
              </a:r>
            </a:p>
            <a:p>
              <a:pPr>
                <a:spcBef>
                  <a:spcPct val="0"/>
                </a:spcBef>
                <a:spcAft>
                  <a:spcPct val="22000"/>
                </a:spcAft>
                <a:buFontTx/>
                <a:buNone/>
              </a:pPr>
              <a:r>
                <a:rPr lang="en-GB" altLang="tr-TR" sz="1800">
                  <a:latin typeface="Arial" panose="020B0604020202020204" pitchFamily="34" charset="0"/>
                </a:rPr>
                <a:t>      [petrol,diesel]].</a:t>
              </a:r>
            </a:p>
          </p:txBody>
        </p:sp>
        <p:sp>
          <p:nvSpPr>
            <p:cNvPr id="50187" name="Rectangle 11"/>
            <p:cNvSpPr>
              <a:spLocks noChangeArrowheads="1"/>
            </p:cNvSpPr>
            <p:nvPr/>
          </p:nvSpPr>
          <p:spPr bwMode="auto">
            <a:xfrm>
              <a:off x="457200" y="4267200"/>
              <a:ext cx="6172200" cy="234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70000"/>
                </a:spcBef>
                <a:buFontTx/>
                <a:buNone/>
              </a:pPr>
              <a:r>
                <a:rPr lang="en-GB" altLang="tr-TR" sz="2400" dirty="0">
                  <a:latin typeface="Arial" panose="020B0604020202020204" pitchFamily="34" charset="0"/>
                </a:rPr>
                <a:t>wheels		   4</a:t>
              </a:r>
            </a:p>
            <a:p>
              <a:pPr>
                <a:spcBef>
                  <a:spcPct val="70000"/>
                </a:spcBef>
                <a:buFontTx/>
                <a:buNone/>
              </a:pPr>
              <a:r>
                <a:rPr lang="en-GB" altLang="tr-TR" sz="2400" dirty="0">
                  <a:latin typeface="Arial" panose="020B0604020202020204" pitchFamily="34" charset="0"/>
                </a:rPr>
                <a:t>moved by	   engine</a:t>
              </a:r>
            </a:p>
            <a:p>
              <a:pPr>
                <a:spcBef>
                  <a:spcPct val="70000"/>
                </a:spcBef>
                <a:buFontTx/>
                <a:buNone/>
              </a:pPr>
              <a:r>
                <a:rPr lang="en-GB" altLang="tr-TR" sz="2400" dirty="0">
                  <a:latin typeface="Arial" panose="020B0604020202020204" pitchFamily="34" charset="0"/>
                </a:rPr>
                <a:t>fuel		   ?		petrol or diesel</a:t>
              </a:r>
            </a:p>
            <a:p>
              <a:pPr>
                <a:spcBef>
                  <a:spcPct val="70000"/>
                </a:spcBef>
                <a:buFontTx/>
                <a:buNone/>
              </a:pPr>
              <a:endParaRPr lang="en-GB" altLang="tr-TR" sz="2400" dirty="0">
                <a:latin typeface="Arial" panose="020B0604020202020204" pitchFamily="34" charset="0"/>
              </a:endParaRPr>
            </a:p>
          </p:txBody>
        </p:sp>
      </p:grpSp>
      <p:sp>
        <p:nvSpPr>
          <p:cNvPr id="50188" name="Text Box 12"/>
          <p:cNvSpPr txBox="1">
            <a:spLocks noChangeArrowheads="1"/>
          </p:cNvSpPr>
          <p:nvPr/>
        </p:nvSpPr>
        <p:spPr bwMode="auto">
          <a:xfrm>
            <a:off x="273968" y="330041"/>
            <a:ext cx="8839200"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50000"/>
              </a:spcBef>
              <a:buFontTx/>
              <a:buNone/>
            </a:pPr>
            <a:r>
              <a:rPr lang="en-US" altLang="tr-TR" sz="2200" b="1" dirty="0" smtClean="0">
                <a:solidFill>
                  <a:schemeClr val="hlink"/>
                </a:solidFill>
                <a:latin typeface="+mj-lt"/>
              </a:rPr>
              <a:t>An example of a frame: </a:t>
            </a:r>
          </a:p>
          <a:p>
            <a:pPr algn="ctr" eaLnBrk="1" hangingPunct="1">
              <a:spcBef>
                <a:spcPct val="50000"/>
              </a:spcBef>
              <a:buFontTx/>
              <a:buNone/>
            </a:pPr>
            <a:r>
              <a:rPr lang="en-US" altLang="tr-TR" sz="2200" b="1" dirty="0" smtClean="0">
                <a:solidFill>
                  <a:schemeClr val="hlink"/>
                </a:solidFill>
                <a:latin typeface="+mj-lt"/>
              </a:rPr>
              <a:t>“a car has 4 wheels, is moved by an engine, and runs on petrol or diesel.”</a:t>
            </a:r>
            <a:endParaRPr lang="en-US" altLang="tr-TR" sz="2200" dirty="0">
              <a:solidFill>
                <a:schemeClr val="hlink"/>
              </a:solidFill>
              <a:latin typeface="+mj-lt"/>
            </a:endParaRPr>
          </a:p>
        </p:txBody>
      </p:sp>
      <p:sp>
        <p:nvSpPr>
          <p:cNvPr id="13" name="Rectangle 2"/>
          <p:cNvSpPr txBox="1">
            <a:spLocks noChangeArrowheads="1"/>
          </p:cNvSpPr>
          <p:nvPr/>
        </p:nvSpPr>
        <p:spPr>
          <a:xfrm>
            <a:off x="179512" y="0"/>
            <a:ext cx="1512168" cy="72057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tr-TR" altLang="tr-TR" sz="2400" b="1" u="sng" smtClean="0">
                <a:solidFill>
                  <a:srgbClr val="984807"/>
                </a:solidFill>
                <a:ea typeface="+mn-ea"/>
                <a:cs typeface="Arial" pitchFamily="34" charset="0"/>
              </a:rPr>
              <a:t>F</a:t>
            </a:r>
            <a:r>
              <a:rPr lang="en-GB" altLang="tr-TR" sz="2400" b="1" u="sng" smtClean="0">
                <a:solidFill>
                  <a:srgbClr val="984807"/>
                </a:solidFill>
                <a:ea typeface="+mn-ea"/>
                <a:cs typeface="Arial" pitchFamily="34" charset="0"/>
              </a:rPr>
              <a:t>rames</a:t>
            </a:r>
            <a:endParaRPr lang="en-GB" altLang="tr-TR" sz="2400" b="1" u="sng" dirty="0">
              <a:solidFill>
                <a:srgbClr val="984807"/>
              </a:solidFill>
              <a:ea typeface="+mn-ea"/>
              <a:cs typeface="Arial" pitchFamily="34" charset="0"/>
            </a:endParaRPr>
          </a:p>
        </p:txBody>
      </p:sp>
    </p:spTree>
    <p:extLst>
      <p:ext uri="{BB962C8B-B14F-4D97-AF65-F5344CB8AC3E}">
        <p14:creationId xmlns:p14="http://schemas.microsoft.com/office/powerpoint/2010/main" val="1480336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971550" y="0"/>
            <a:ext cx="7564438" cy="838200"/>
          </a:xfrm>
        </p:spPr>
        <p:txBody>
          <a:bodyPr/>
          <a:lstStyle/>
          <a:p>
            <a:r>
              <a:rPr lang="en-US" altLang="zh-TW" sz="2400" b="1" dirty="0" smtClean="0">
                <a:ea typeface="ＭＳ Ｐゴシック" panose="020B0600070205080204" pitchFamily="34" charset="-128"/>
              </a:rPr>
              <a:t>Example of Frames</a:t>
            </a:r>
          </a:p>
        </p:txBody>
      </p:sp>
      <p:grpSp>
        <p:nvGrpSpPr>
          <p:cNvPr id="52227" name="Group 23"/>
          <p:cNvGrpSpPr>
            <a:grpSpLocks/>
          </p:cNvGrpSpPr>
          <p:nvPr/>
        </p:nvGrpSpPr>
        <p:grpSpPr bwMode="auto">
          <a:xfrm>
            <a:off x="2268538" y="908050"/>
            <a:ext cx="5058633" cy="4935538"/>
            <a:chOff x="1224" y="624"/>
            <a:chExt cx="3526" cy="3164"/>
          </a:xfrm>
        </p:grpSpPr>
        <p:sp>
          <p:nvSpPr>
            <p:cNvPr id="52239" name="Text Box 16"/>
            <p:cNvSpPr txBox="1">
              <a:spLocks noChangeArrowheads="1"/>
            </p:cNvSpPr>
            <p:nvPr/>
          </p:nvSpPr>
          <p:spPr bwMode="auto">
            <a:xfrm>
              <a:off x="1424" y="2194"/>
              <a:ext cx="515" cy="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FontTx/>
                <a:buNone/>
              </a:pPr>
              <a:r>
                <a:rPr lang="en-US" altLang="zh-TW" sz="2000" b="1" dirty="0" err="1">
                  <a:latin typeface="+mj-lt"/>
                  <a:ea typeface="PMingLiU" panose="02020500000000000000" pitchFamily="18" charset="-120"/>
                </a:rPr>
                <a:t>isa</a:t>
              </a:r>
              <a:endParaRPr lang="en-US" altLang="zh-TW" sz="2000" b="1" dirty="0">
                <a:latin typeface="+mj-lt"/>
                <a:ea typeface="PMingLiU" panose="02020500000000000000" pitchFamily="18" charset="-120"/>
              </a:endParaRPr>
            </a:p>
          </p:txBody>
        </p:sp>
        <p:sp>
          <p:nvSpPr>
            <p:cNvPr id="52228" name="Text Box 5"/>
            <p:cNvSpPr txBox="1">
              <a:spLocks noChangeArrowheads="1"/>
            </p:cNvSpPr>
            <p:nvPr/>
          </p:nvSpPr>
          <p:spPr bwMode="auto">
            <a:xfrm>
              <a:off x="2641" y="624"/>
              <a:ext cx="1288" cy="416"/>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a:lnSpc>
                  <a:spcPct val="96000"/>
                </a:lnSpc>
                <a:spcBef>
                  <a:spcPct val="0"/>
                </a:spcBef>
                <a:buFontTx/>
                <a:buNone/>
              </a:pPr>
              <a:r>
                <a:rPr lang="en-US" altLang="zh-TW" sz="2000" b="1" dirty="0">
                  <a:latin typeface="+mj-lt"/>
                  <a:ea typeface="PMingLiU" panose="02020500000000000000" pitchFamily="18" charset="-120"/>
                </a:rPr>
                <a:t>Vehicle</a:t>
              </a:r>
            </a:p>
            <a:p>
              <a:pPr algn="ctr">
                <a:lnSpc>
                  <a:spcPct val="96000"/>
                </a:lnSpc>
                <a:spcBef>
                  <a:spcPct val="0"/>
                </a:spcBef>
                <a:buFontTx/>
                <a:buNone/>
              </a:pPr>
              <a:r>
                <a:rPr lang="en-US" altLang="zh-TW" sz="2000" b="1" dirty="0">
                  <a:latin typeface="+mj-lt"/>
                  <a:ea typeface="PMingLiU" panose="02020500000000000000" pitchFamily="18" charset="-120"/>
                </a:rPr>
                <a:t>Wheels: Yes</a:t>
              </a:r>
            </a:p>
          </p:txBody>
        </p:sp>
        <p:sp>
          <p:nvSpPr>
            <p:cNvPr id="52229" name="Text Box 6"/>
            <p:cNvSpPr txBox="1">
              <a:spLocks noChangeArrowheads="1"/>
            </p:cNvSpPr>
            <p:nvPr/>
          </p:nvSpPr>
          <p:spPr bwMode="auto">
            <a:xfrm>
              <a:off x="1224" y="1373"/>
              <a:ext cx="1288" cy="750"/>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a:lnSpc>
                  <a:spcPct val="96000"/>
                </a:lnSpc>
                <a:spcBef>
                  <a:spcPct val="0"/>
                </a:spcBef>
                <a:buFontTx/>
                <a:buNone/>
              </a:pPr>
              <a:r>
                <a:rPr lang="en-US" altLang="zh-TW" sz="2000" b="1" dirty="0">
                  <a:latin typeface="+mj-lt"/>
                  <a:ea typeface="PMingLiU" panose="02020500000000000000" pitchFamily="18" charset="-120"/>
                </a:rPr>
                <a:t>Automobile</a:t>
              </a:r>
            </a:p>
            <a:p>
              <a:pPr algn="ctr">
                <a:lnSpc>
                  <a:spcPct val="96000"/>
                </a:lnSpc>
                <a:spcBef>
                  <a:spcPct val="0"/>
                </a:spcBef>
                <a:buFontTx/>
                <a:buNone/>
              </a:pPr>
              <a:r>
                <a:rPr lang="en-US" altLang="zh-TW" sz="2000" b="1" dirty="0">
                  <a:latin typeface="+mj-lt"/>
                  <a:ea typeface="PMingLiU" panose="02020500000000000000" pitchFamily="18" charset="-120"/>
                </a:rPr>
                <a:t>Doors: Yes</a:t>
              </a:r>
            </a:p>
            <a:p>
              <a:pPr algn="ctr">
                <a:lnSpc>
                  <a:spcPct val="96000"/>
                </a:lnSpc>
                <a:spcBef>
                  <a:spcPct val="0"/>
                </a:spcBef>
                <a:buFontTx/>
                <a:buNone/>
              </a:pPr>
              <a:r>
                <a:rPr lang="en-US" altLang="zh-TW" sz="2000" b="1" dirty="0">
                  <a:latin typeface="+mj-lt"/>
                  <a:ea typeface="PMingLiU" panose="02020500000000000000" pitchFamily="18" charset="-120"/>
                </a:rPr>
                <a:t>Motor: Yes</a:t>
              </a:r>
            </a:p>
            <a:p>
              <a:pPr algn="ctr">
                <a:lnSpc>
                  <a:spcPct val="96000"/>
                </a:lnSpc>
                <a:spcBef>
                  <a:spcPct val="0"/>
                </a:spcBef>
                <a:buFontTx/>
                <a:buNone/>
              </a:pPr>
              <a:r>
                <a:rPr lang="en-US" altLang="zh-TW" sz="2000" b="1" dirty="0">
                  <a:latin typeface="+mj-lt"/>
                  <a:ea typeface="PMingLiU" panose="02020500000000000000" pitchFamily="18" charset="-120"/>
                </a:rPr>
                <a:t>Wheels: 4</a:t>
              </a:r>
            </a:p>
          </p:txBody>
        </p:sp>
        <p:sp>
          <p:nvSpPr>
            <p:cNvPr id="52230" name="Text Box 7"/>
            <p:cNvSpPr txBox="1">
              <a:spLocks noChangeArrowheads="1"/>
            </p:cNvSpPr>
            <p:nvPr/>
          </p:nvSpPr>
          <p:spPr bwMode="auto">
            <a:xfrm>
              <a:off x="3542" y="1540"/>
              <a:ext cx="1160" cy="416"/>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a:lnSpc>
                  <a:spcPct val="96000"/>
                </a:lnSpc>
                <a:spcBef>
                  <a:spcPct val="0"/>
                </a:spcBef>
                <a:buFontTx/>
                <a:buNone/>
              </a:pPr>
              <a:r>
                <a:rPr lang="en-US" altLang="zh-TW" sz="2000" b="1" dirty="0">
                  <a:latin typeface="+mj-lt"/>
                  <a:ea typeface="PMingLiU" panose="02020500000000000000" pitchFamily="18" charset="-120"/>
                </a:rPr>
                <a:t>Cycle</a:t>
              </a:r>
            </a:p>
            <a:p>
              <a:pPr algn="ctr">
                <a:lnSpc>
                  <a:spcPct val="96000"/>
                </a:lnSpc>
                <a:spcBef>
                  <a:spcPct val="0"/>
                </a:spcBef>
                <a:buFontTx/>
                <a:buNone/>
              </a:pPr>
              <a:r>
                <a:rPr lang="en-US" altLang="zh-TW" sz="2000" b="1" dirty="0">
                  <a:latin typeface="+mj-lt"/>
                  <a:ea typeface="PMingLiU" panose="02020500000000000000" pitchFamily="18" charset="-120"/>
                </a:rPr>
                <a:t>Wheels: &lt;4</a:t>
              </a:r>
            </a:p>
          </p:txBody>
        </p:sp>
        <p:sp>
          <p:nvSpPr>
            <p:cNvPr id="52231" name="Text Box 8"/>
            <p:cNvSpPr txBox="1">
              <a:spLocks noChangeArrowheads="1"/>
            </p:cNvSpPr>
            <p:nvPr/>
          </p:nvSpPr>
          <p:spPr bwMode="auto">
            <a:xfrm>
              <a:off x="1224" y="2456"/>
              <a:ext cx="1288" cy="583"/>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a:lnSpc>
                  <a:spcPct val="96000"/>
                </a:lnSpc>
                <a:spcBef>
                  <a:spcPct val="0"/>
                </a:spcBef>
                <a:buFontTx/>
                <a:buNone/>
              </a:pPr>
              <a:r>
                <a:rPr lang="en-US" altLang="zh-TW" sz="2000" b="1" dirty="0">
                  <a:latin typeface="+mj-lt"/>
                  <a:ea typeface="PMingLiU" panose="02020500000000000000" pitchFamily="18" charset="-120"/>
                </a:rPr>
                <a:t>Spots Car</a:t>
              </a:r>
            </a:p>
            <a:p>
              <a:pPr algn="ctr">
                <a:lnSpc>
                  <a:spcPct val="96000"/>
                </a:lnSpc>
                <a:spcBef>
                  <a:spcPct val="0"/>
                </a:spcBef>
                <a:buFontTx/>
                <a:buNone/>
              </a:pPr>
              <a:r>
                <a:rPr lang="en-US" altLang="zh-TW" sz="2000" b="1" dirty="0">
                  <a:latin typeface="+mj-lt"/>
                  <a:ea typeface="PMingLiU" panose="02020500000000000000" pitchFamily="18" charset="-120"/>
                </a:rPr>
                <a:t>Doors: 2</a:t>
              </a:r>
            </a:p>
            <a:p>
              <a:pPr algn="ctr">
                <a:lnSpc>
                  <a:spcPct val="96000"/>
                </a:lnSpc>
                <a:spcBef>
                  <a:spcPct val="0"/>
                </a:spcBef>
                <a:buFontTx/>
                <a:buNone/>
              </a:pPr>
              <a:r>
                <a:rPr lang="en-US" altLang="zh-TW" sz="2000" b="1" dirty="0">
                  <a:latin typeface="+mj-lt"/>
                  <a:ea typeface="PMingLiU" panose="02020500000000000000" pitchFamily="18" charset="-120"/>
                </a:rPr>
                <a:t>Size: Small</a:t>
              </a:r>
            </a:p>
          </p:txBody>
        </p:sp>
        <p:sp>
          <p:nvSpPr>
            <p:cNvPr id="52232" name="Text Box 9"/>
            <p:cNvSpPr txBox="1">
              <a:spLocks noChangeArrowheads="1"/>
            </p:cNvSpPr>
            <p:nvPr/>
          </p:nvSpPr>
          <p:spPr bwMode="auto">
            <a:xfrm>
              <a:off x="1224" y="3372"/>
              <a:ext cx="1288" cy="416"/>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a:lnSpc>
                  <a:spcPct val="96000"/>
                </a:lnSpc>
                <a:spcBef>
                  <a:spcPct val="0"/>
                </a:spcBef>
                <a:buFontTx/>
                <a:buNone/>
              </a:pPr>
              <a:r>
                <a:rPr lang="en-US" altLang="zh-TW" sz="2000" b="1" dirty="0">
                  <a:latin typeface="+mj-lt"/>
                  <a:ea typeface="PMingLiU" panose="02020500000000000000" pitchFamily="18" charset="-120"/>
                </a:rPr>
                <a:t>Corvette</a:t>
              </a:r>
            </a:p>
            <a:p>
              <a:pPr algn="ctr">
                <a:lnSpc>
                  <a:spcPct val="96000"/>
                </a:lnSpc>
                <a:spcBef>
                  <a:spcPct val="0"/>
                </a:spcBef>
                <a:buFontTx/>
                <a:buNone/>
              </a:pPr>
              <a:r>
                <a:rPr lang="en-US" altLang="zh-TW" sz="2000" b="1" dirty="0">
                  <a:latin typeface="+mj-lt"/>
                  <a:ea typeface="PMingLiU" panose="02020500000000000000" pitchFamily="18" charset="-120"/>
                </a:rPr>
                <a:t>License:xyz2</a:t>
              </a:r>
            </a:p>
          </p:txBody>
        </p:sp>
        <p:sp>
          <p:nvSpPr>
            <p:cNvPr id="52233" name="Line 10"/>
            <p:cNvSpPr>
              <a:spLocks noChangeShapeType="1"/>
            </p:cNvSpPr>
            <p:nvPr/>
          </p:nvSpPr>
          <p:spPr bwMode="auto">
            <a:xfrm flipV="1">
              <a:off x="1868" y="3039"/>
              <a:ext cx="0" cy="333"/>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dirty="0">
                <a:latin typeface="+mj-lt"/>
              </a:endParaRPr>
            </a:p>
          </p:txBody>
        </p:sp>
        <p:sp>
          <p:nvSpPr>
            <p:cNvPr id="52234" name="Line 11"/>
            <p:cNvSpPr>
              <a:spLocks noChangeShapeType="1"/>
            </p:cNvSpPr>
            <p:nvPr/>
          </p:nvSpPr>
          <p:spPr bwMode="auto">
            <a:xfrm flipV="1">
              <a:off x="1868" y="2123"/>
              <a:ext cx="0" cy="333"/>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dirty="0">
                <a:latin typeface="+mj-lt"/>
              </a:endParaRPr>
            </a:p>
          </p:txBody>
        </p:sp>
        <p:sp>
          <p:nvSpPr>
            <p:cNvPr id="52235" name="Line 12"/>
            <p:cNvSpPr>
              <a:spLocks noChangeShapeType="1"/>
            </p:cNvSpPr>
            <p:nvPr/>
          </p:nvSpPr>
          <p:spPr bwMode="auto">
            <a:xfrm flipV="1">
              <a:off x="1739" y="1040"/>
              <a:ext cx="1031" cy="333"/>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dirty="0">
                <a:latin typeface="+mj-lt"/>
              </a:endParaRPr>
            </a:p>
          </p:txBody>
        </p:sp>
        <p:sp>
          <p:nvSpPr>
            <p:cNvPr id="52236" name="Line 13"/>
            <p:cNvSpPr>
              <a:spLocks noChangeShapeType="1"/>
            </p:cNvSpPr>
            <p:nvPr/>
          </p:nvSpPr>
          <p:spPr bwMode="auto">
            <a:xfrm flipH="1" flipV="1">
              <a:off x="3929" y="1040"/>
              <a:ext cx="644" cy="50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dirty="0">
                <a:latin typeface="+mj-lt"/>
              </a:endParaRPr>
            </a:p>
          </p:txBody>
        </p:sp>
        <p:sp>
          <p:nvSpPr>
            <p:cNvPr id="52237" name="Text Box 14"/>
            <p:cNvSpPr txBox="1">
              <a:spLocks noChangeArrowheads="1"/>
            </p:cNvSpPr>
            <p:nvPr/>
          </p:nvSpPr>
          <p:spPr bwMode="auto">
            <a:xfrm>
              <a:off x="4235" y="1040"/>
              <a:ext cx="515" cy="2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FontTx/>
                <a:buNone/>
              </a:pPr>
              <a:r>
                <a:rPr lang="en-US" altLang="zh-TW" sz="2000" b="1" dirty="0" err="1">
                  <a:latin typeface="+mj-lt"/>
                  <a:ea typeface="PMingLiU" panose="02020500000000000000" pitchFamily="18" charset="-120"/>
                </a:rPr>
                <a:t>isa</a:t>
              </a:r>
              <a:endParaRPr lang="en-US" altLang="zh-TW" sz="2000" b="1" dirty="0">
                <a:latin typeface="+mj-lt"/>
                <a:ea typeface="PMingLiU" panose="02020500000000000000" pitchFamily="18" charset="-120"/>
              </a:endParaRPr>
            </a:p>
          </p:txBody>
        </p:sp>
        <p:sp>
          <p:nvSpPr>
            <p:cNvPr id="52238" name="Text Box 15"/>
            <p:cNvSpPr txBox="1">
              <a:spLocks noChangeArrowheads="1"/>
            </p:cNvSpPr>
            <p:nvPr/>
          </p:nvSpPr>
          <p:spPr bwMode="auto">
            <a:xfrm>
              <a:off x="1675" y="948"/>
              <a:ext cx="515" cy="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FontTx/>
                <a:buNone/>
              </a:pPr>
              <a:r>
                <a:rPr lang="en-US" altLang="zh-TW" sz="2000" b="1" dirty="0" err="1">
                  <a:latin typeface="+mj-lt"/>
                  <a:ea typeface="PMingLiU" panose="02020500000000000000" pitchFamily="18" charset="-120"/>
                </a:rPr>
                <a:t>isa</a:t>
              </a:r>
              <a:endParaRPr lang="en-US" altLang="zh-TW" sz="2000" b="1" dirty="0">
                <a:latin typeface="+mj-lt"/>
                <a:ea typeface="PMingLiU" panose="02020500000000000000" pitchFamily="18" charset="-120"/>
              </a:endParaRPr>
            </a:p>
          </p:txBody>
        </p:sp>
        <p:sp>
          <p:nvSpPr>
            <p:cNvPr id="52240" name="Text Box 17"/>
            <p:cNvSpPr txBox="1">
              <a:spLocks noChangeArrowheads="1"/>
            </p:cNvSpPr>
            <p:nvPr/>
          </p:nvSpPr>
          <p:spPr bwMode="auto">
            <a:xfrm>
              <a:off x="1926" y="3071"/>
              <a:ext cx="957" cy="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FontTx/>
                <a:buNone/>
              </a:pPr>
              <a:r>
                <a:rPr lang="en-US" altLang="zh-TW" sz="2000" b="1" dirty="0">
                  <a:latin typeface="+mj-lt"/>
                  <a:ea typeface="PMingLiU" panose="02020500000000000000" pitchFamily="18" charset="-120"/>
                </a:rPr>
                <a:t>instance</a:t>
              </a:r>
            </a:p>
          </p:txBody>
        </p:sp>
        <p:sp>
          <p:nvSpPr>
            <p:cNvPr id="52241" name="Text Box 18"/>
            <p:cNvSpPr txBox="1">
              <a:spLocks noChangeArrowheads="1"/>
            </p:cNvSpPr>
            <p:nvPr/>
          </p:nvSpPr>
          <p:spPr bwMode="auto">
            <a:xfrm>
              <a:off x="3575" y="2456"/>
              <a:ext cx="1159" cy="583"/>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a:lnSpc>
                  <a:spcPct val="96000"/>
                </a:lnSpc>
                <a:spcBef>
                  <a:spcPct val="0"/>
                </a:spcBef>
                <a:buFontTx/>
                <a:buNone/>
              </a:pPr>
              <a:r>
                <a:rPr lang="en-US" altLang="zh-TW" sz="2000" b="1" dirty="0">
                  <a:latin typeface="+mj-lt"/>
                  <a:ea typeface="PMingLiU" panose="02020500000000000000" pitchFamily="18" charset="-120"/>
                </a:rPr>
                <a:t>Bicycle</a:t>
              </a:r>
            </a:p>
            <a:p>
              <a:pPr algn="ctr">
                <a:lnSpc>
                  <a:spcPct val="96000"/>
                </a:lnSpc>
                <a:spcBef>
                  <a:spcPct val="0"/>
                </a:spcBef>
                <a:buFontTx/>
                <a:buNone/>
              </a:pPr>
              <a:r>
                <a:rPr lang="en-US" altLang="zh-TW" sz="2000" b="1" dirty="0">
                  <a:latin typeface="+mj-lt"/>
                  <a:ea typeface="PMingLiU" panose="02020500000000000000" pitchFamily="18" charset="-120"/>
                </a:rPr>
                <a:t>Motor: No</a:t>
              </a:r>
            </a:p>
            <a:p>
              <a:pPr algn="ctr">
                <a:lnSpc>
                  <a:spcPct val="96000"/>
                </a:lnSpc>
                <a:spcBef>
                  <a:spcPct val="0"/>
                </a:spcBef>
                <a:buFontTx/>
                <a:buNone/>
              </a:pPr>
              <a:r>
                <a:rPr lang="en-US" altLang="zh-TW" sz="2000" b="1" dirty="0">
                  <a:latin typeface="+mj-lt"/>
                  <a:ea typeface="PMingLiU" panose="02020500000000000000" pitchFamily="18" charset="-120"/>
                </a:rPr>
                <a:t>Wheels: 2</a:t>
              </a:r>
            </a:p>
          </p:txBody>
        </p:sp>
        <p:sp>
          <p:nvSpPr>
            <p:cNvPr id="52242" name="Line 19"/>
            <p:cNvSpPr>
              <a:spLocks noChangeShapeType="1"/>
            </p:cNvSpPr>
            <p:nvPr/>
          </p:nvSpPr>
          <p:spPr bwMode="auto">
            <a:xfrm flipV="1">
              <a:off x="4154" y="1998"/>
              <a:ext cx="0" cy="416"/>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dirty="0">
                <a:latin typeface="+mj-lt"/>
              </a:endParaRPr>
            </a:p>
          </p:txBody>
        </p:sp>
        <p:sp>
          <p:nvSpPr>
            <p:cNvPr id="52243" name="Text Box 20"/>
            <p:cNvSpPr txBox="1">
              <a:spLocks noChangeArrowheads="1"/>
            </p:cNvSpPr>
            <p:nvPr/>
          </p:nvSpPr>
          <p:spPr bwMode="auto">
            <a:xfrm>
              <a:off x="4185" y="2102"/>
              <a:ext cx="515" cy="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6000"/>
                </a:lnSpc>
                <a:spcBef>
                  <a:spcPct val="0"/>
                </a:spcBef>
                <a:buFontTx/>
                <a:buNone/>
              </a:pPr>
              <a:r>
                <a:rPr lang="en-US" altLang="zh-TW" sz="2000" b="1" dirty="0" err="1">
                  <a:latin typeface="+mj-lt"/>
                  <a:ea typeface="PMingLiU" panose="02020500000000000000" pitchFamily="18" charset="-120"/>
                </a:rPr>
                <a:t>isa</a:t>
              </a:r>
              <a:endParaRPr lang="en-US" altLang="zh-TW" sz="2000" b="1" dirty="0">
                <a:latin typeface="+mj-lt"/>
                <a:ea typeface="PMingLiU" panose="02020500000000000000" pitchFamily="18" charset="-120"/>
              </a:endParaRPr>
            </a:p>
          </p:txBody>
        </p:sp>
      </p:grpSp>
      <p:sp>
        <p:nvSpPr>
          <p:cNvPr id="20" name="Rectangle 2"/>
          <p:cNvSpPr txBox="1">
            <a:spLocks noChangeArrowheads="1"/>
          </p:cNvSpPr>
          <p:nvPr/>
        </p:nvSpPr>
        <p:spPr bwMode="auto">
          <a:xfrm>
            <a:off x="179512" y="0"/>
            <a:ext cx="1512168" cy="72057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tr-TR" altLang="tr-TR" sz="2400" b="1" u="sng" dirty="0" smtClean="0">
                <a:solidFill>
                  <a:srgbClr val="984807"/>
                </a:solidFill>
                <a:ea typeface="+mn-ea"/>
                <a:cs typeface="Arial" pitchFamily="34" charset="0"/>
              </a:rPr>
              <a:t>F</a:t>
            </a:r>
            <a:r>
              <a:rPr lang="en-GB" altLang="tr-TR" sz="2400" b="1" u="sng" dirty="0" err="1" smtClean="0">
                <a:solidFill>
                  <a:srgbClr val="984807"/>
                </a:solidFill>
                <a:ea typeface="+mn-ea"/>
                <a:cs typeface="Arial" pitchFamily="34" charset="0"/>
              </a:rPr>
              <a:t>rames</a:t>
            </a:r>
            <a:endParaRPr lang="en-GB" altLang="tr-TR" sz="2400" b="1" u="sng" dirty="0">
              <a:solidFill>
                <a:srgbClr val="984807"/>
              </a:solidFill>
              <a:ea typeface="+mn-ea"/>
              <a:cs typeface="Arial" pitchFamily="34" charset="0"/>
            </a:endParaRPr>
          </a:p>
        </p:txBody>
      </p:sp>
    </p:spTree>
    <p:extLst>
      <p:ext uri="{BB962C8B-B14F-4D97-AF65-F5344CB8AC3E}">
        <p14:creationId xmlns:p14="http://schemas.microsoft.com/office/powerpoint/2010/main" val="1224621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79512" y="188640"/>
            <a:ext cx="2376264" cy="504056"/>
          </a:xfrm>
        </p:spPr>
        <p:txBody>
          <a:bodyPr/>
          <a:lstStyle/>
          <a:p>
            <a:pPr algn="l"/>
            <a:r>
              <a:rPr lang="en-US" altLang="zh-TW" sz="2400" b="1" u="sng" dirty="0">
                <a:solidFill>
                  <a:srgbClr val="984807"/>
                </a:solidFill>
                <a:ea typeface="+mn-ea"/>
                <a:cs typeface="Arial" pitchFamily="34" charset="0"/>
              </a:rPr>
              <a:t>Predicate Logic</a:t>
            </a:r>
          </a:p>
        </p:txBody>
      </p:sp>
      <p:sp>
        <p:nvSpPr>
          <p:cNvPr id="61443" name="Rectangle 3"/>
          <p:cNvSpPr>
            <a:spLocks noGrp="1" noChangeArrowheads="1"/>
          </p:cNvSpPr>
          <p:nvPr>
            <p:ph type="body" idx="1"/>
          </p:nvPr>
        </p:nvSpPr>
        <p:spPr>
          <a:xfrm>
            <a:off x="251520" y="836711"/>
            <a:ext cx="8712968" cy="4525962"/>
          </a:xfrm>
        </p:spPr>
        <p:txBody>
          <a:bodyPr/>
          <a:lstStyle/>
          <a:p>
            <a:pPr marL="193675" indent="-193675">
              <a:buFont typeface="Wingdings" panose="05000000000000000000" pitchFamily="2" charset="2"/>
              <a:buNone/>
            </a:pPr>
            <a:r>
              <a:rPr lang="en-US" altLang="zh-TW" sz="2400" b="1" dirty="0" smtClean="0">
                <a:ea typeface="ＭＳ Ｐゴシック" panose="020B0600070205080204" pitchFamily="34" charset="-128"/>
              </a:rPr>
              <a:t>Example: </a:t>
            </a:r>
          </a:p>
          <a:p>
            <a:pPr marL="193675" indent="-193675">
              <a:buFont typeface="Wingdings" panose="05000000000000000000" pitchFamily="2" charset="2"/>
              <a:buNone/>
            </a:pPr>
            <a:r>
              <a:rPr lang="en-US" altLang="zh-TW" sz="2400" b="1" dirty="0" smtClean="0">
                <a:ea typeface="ＭＳ Ｐゴシック" panose="020B0600070205080204" pitchFamily="34" charset="-128"/>
              </a:rPr>
              <a:t>                     “Minnesota is cold in the winter” </a:t>
            </a:r>
          </a:p>
          <a:p>
            <a:pPr marL="193675" indent="-193675">
              <a:buFont typeface="Wingdings" panose="05000000000000000000" pitchFamily="2" charset="2"/>
              <a:buNone/>
            </a:pPr>
            <a:r>
              <a:rPr lang="en-US" altLang="zh-TW" sz="2400" b="1" dirty="0" smtClean="0">
                <a:ea typeface="ＭＳ Ｐゴシック" panose="020B0600070205080204" pitchFamily="34" charset="-128"/>
              </a:rPr>
              <a:t>can be represented in three single parameter: </a:t>
            </a:r>
          </a:p>
          <a:p>
            <a:pPr marL="193675" indent="-193675">
              <a:buFont typeface="Wingdings" panose="05000000000000000000" pitchFamily="2" charset="2"/>
              <a:buNone/>
            </a:pPr>
            <a:endParaRPr lang="en-US" altLang="zh-TW" sz="2400" b="1" dirty="0" smtClean="0">
              <a:ea typeface="ＭＳ Ｐゴシック" panose="020B0600070205080204" pitchFamily="34" charset="-128"/>
            </a:endParaRPr>
          </a:p>
          <a:p>
            <a:pPr marL="388938" lvl="1" indent="-4763">
              <a:buFontTx/>
              <a:buNone/>
            </a:pPr>
            <a:r>
              <a:rPr lang="en-US" altLang="zh-TW" sz="2400" b="1" dirty="0" smtClean="0">
                <a:ea typeface="ＭＳ Ｐゴシック" panose="020B0600070205080204" pitchFamily="34" charset="-128"/>
              </a:rPr>
              <a:t>Place (Minnesota), Temperature(cold) and Season(winter). </a:t>
            </a:r>
          </a:p>
          <a:p>
            <a:pPr marL="388938" lvl="1" indent="-4763">
              <a:buFontTx/>
              <a:buNone/>
            </a:pPr>
            <a:endParaRPr lang="en-US" altLang="zh-TW" sz="2400" b="1" dirty="0" smtClean="0">
              <a:ea typeface="ＭＳ Ｐゴシック" panose="020B0600070205080204" pitchFamily="34" charset="-128"/>
            </a:endParaRPr>
          </a:p>
          <a:p>
            <a:pPr marL="193675" indent="-193675">
              <a:buFont typeface="Wingdings" panose="05000000000000000000" pitchFamily="2" charset="2"/>
              <a:buNone/>
            </a:pPr>
            <a:r>
              <a:rPr lang="en-US" altLang="zh-TW" sz="2400" b="1" dirty="0" smtClean="0">
                <a:ea typeface="ＭＳ Ｐゴシック" panose="020B0600070205080204" pitchFamily="34" charset="-128"/>
              </a:rPr>
              <a:t>  Or it can be represented a single relation: </a:t>
            </a:r>
          </a:p>
          <a:p>
            <a:pPr marL="193675" indent="-193675">
              <a:buFont typeface="Wingdings" panose="05000000000000000000" pitchFamily="2" charset="2"/>
              <a:buNone/>
            </a:pPr>
            <a:endParaRPr lang="en-US" altLang="zh-TW" sz="2400" b="1" dirty="0" smtClean="0">
              <a:ea typeface="ＭＳ Ｐゴシック" panose="020B0600070205080204" pitchFamily="34" charset="-128"/>
            </a:endParaRPr>
          </a:p>
          <a:p>
            <a:pPr marL="388938" lvl="1" indent="-4763">
              <a:buFontTx/>
              <a:buNone/>
            </a:pPr>
            <a:r>
              <a:rPr lang="en-US" altLang="zh-TW" sz="2400" b="1" dirty="0" smtClean="0">
                <a:ea typeface="ＭＳ Ｐゴシック" panose="020B0600070205080204" pitchFamily="34" charset="-128"/>
              </a:rPr>
              <a:t>Cold (Minnesota, winter), Winter(Minnesota, cold).</a:t>
            </a:r>
          </a:p>
          <a:p>
            <a:pPr marL="193675" indent="-193675">
              <a:buFont typeface="Wingdings" panose="05000000000000000000" pitchFamily="2" charset="2"/>
              <a:buNone/>
            </a:pPr>
            <a:endParaRPr lang="en-US" altLang="zh-TW" sz="2400" b="1" dirty="0" smtClean="0">
              <a:ea typeface="ＭＳ Ｐゴシック" panose="020B0600070205080204" pitchFamily="34" charset="-128"/>
            </a:endParaRPr>
          </a:p>
        </p:txBody>
      </p:sp>
    </p:spTree>
    <p:extLst>
      <p:ext uri="{BB962C8B-B14F-4D97-AF65-F5344CB8AC3E}">
        <p14:creationId xmlns:p14="http://schemas.microsoft.com/office/powerpoint/2010/main" val="150854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107504" y="116632"/>
            <a:ext cx="8712968" cy="432048"/>
          </a:xfrm>
        </p:spPr>
        <p:txBody>
          <a:bodyPr/>
          <a:lstStyle/>
          <a:p>
            <a:pPr lvl="2" algn="l" eaLnBrk="1" hangingPunct="1">
              <a:defRPr/>
            </a:pPr>
            <a:r>
              <a:rPr lang="en-US" sz="2600" b="1" dirty="0" smtClean="0"/>
              <a:t>Intelligent System Technologies </a:t>
            </a:r>
            <a:endParaRPr lang="en-US" sz="2600" b="1" dirty="0"/>
          </a:p>
        </p:txBody>
      </p:sp>
      <p:sp>
        <p:nvSpPr>
          <p:cNvPr id="190467" name="Rectangle 3"/>
          <p:cNvSpPr>
            <a:spLocks noGrp="1" noChangeArrowheads="1"/>
          </p:cNvSpPr>
          <p:nvPr>
            <p:ph type="body" idx="1"/>
          </p:nvPr>
        </p:nvSpPr>
        <p:spPr>
          <a:xfrm>
            <a:off x="179512" y="1124744"/>
            <a:ext cx="8229600" cy="4525963"/>
          </a:xfrm>
        </p:spPr>
        <p:txBody>
          <a:bodyPr/>
          <a:lstStyle/>
          <a:p>
            <a:pPr marL="0" lvl="2" indent="0" eaLnBrk="1" hangingPunct="1">
              <a:buNone/>
              <a:defRPr/>
            </a:pPr>
            <a:endParaRPr lang="en-US" altLang="ja-JP" sz="2200" b="1" dirty="0" smtClean="0"/>
          </a:p>
          <a:p>
            <a:pPr>
              <a:buFont typeface="Wingdings" panose="05000000000000000000" pitchFamily="2" charset="2"/>
              <a:buChar char="Ø"/>
            </a:pPr>
            <a:r>
              <a:rPr lang="en-US" altLang="tr-TR" sz="2200" b="1" dirty="0" smtClean="0"/>
              <a:t>Expert Systems</a:t>
            </a:r>
          </a:p>
          <a:p>
            <a:pPr>
              <a:buFont typeface="Wingdings" panose="05000000000000000000" pitchFamily="2" charset="2"/>
              <a:buChar char="Ø"/>
            </a:pPr>
            <a:r>
              <a:rPr lang="en-US" altLang="tr-TR" sz="2200" b="1" dirty="0" smtClean="0"/>
              <a:t>Artificial Neural Networks (ANN)</a:t>
            </a:r>
          </a:p>
          <a:p>
            <a:pPr>
              <a:buFont typeface="Wingdings" panose="05000000000000000000" pitchFamily="2" charset="2"/>
              <a:buChar char="Ø"/>
            </a:pPr>
            <a:r>
              <a:rPr lang="en-US" altLang="tr-TR" sz="2200" b="1" dirty="0" smtClean="0"/>
              <a:t>Genetic Algorithms</a:t>
            </a:r>
          </a:p>
          <a:p>
            <a:pPr>
              <a:buFont typeface="Wingdings" panose="05000000000000000000" pitchFamily="2" charset="2"/>
              <a:buChar char="Ø"/>
            </a:pPr>
            <a:r>
              <a:rPr lang="en-US" altLang="tr-TR" sz="2200" b="1" dirty="0" smtClean="0"/>
              <a:t>Fuzzy Logic</a:t>
            </a:r>
          </a:p>
          <a:p>
            <a:pPr>
              <a:buFont typeface="Wingdings" panose="05000000000000000000" pitchFamily="2" charset="2"/>
              <a:buChar char="Ø"/>
            </a:pPr>
            <a:r>
              <a:rPr lang="en-US" altLang="tr-TR" sz="2200" b="1" dirty="0" smtClean="0"/>
              <a:t>Rule inductions systems</a:t>
            </a:r>
          </a:p>
          <a:p>
            <a:pPr>
              <a:buFont typeface="Wingdings" panose="05000000000000000000" pitchFamily="2" charset="2"/>
              <a:buChar char="Ø"/>
            </a:pPr>
            <a:r>
              <a:rPr lang="en-US" altLang="tr-TR" sz="2200" b="1" dirty="0" smtClean="0"/>
              <a:t>Case-based Reasoning and Analogical Reasoning</a:t>
            </a:r>
          </a:p>
          <a:p>
            <a:pPr>
              <a:buFont typeface="Wingdings" panose="05000000000000000000" pitchFamily="2" charset="2"/>
              <a:buChar char="Ø"/>
            </a:pPr>
            <a:r>
              <a:rPr lang="en-US" altLang="tr-TR" sz="2200" b="1" dirty="0" smtClean="0"/>
              <a:t>Intelligent agents</a:t>
            </a:r>
          </a:p>
          <a:p>
            <a:pPr>
              <a:buFont typeface="Wingdings" panose="05000000000000000000" pitchFamily="2" charset="2"/>
              <a:buChar char="Ø"/>
            </a:pPr>
            <a:endParaRPr lang="en-US" altLang="tr-TR" sz="2200" b="1" dirty="0" smtClean="0"/>
          </a:p>
          <a:p>
            <a:pPr marL="0" lvl="2" indent="0" eaLnBrk="1" hangingPunct="1">
              <a:buNone/>
              <a:defRPr/>
            </a:pPr>
            <a:endParaRPr lang="en-US" altLang="ja-JP" sz="1800" b="1" dirty="0" smtClean="0">
              <a:ea typeface="ＭＳ Ｐゴシック" charset="-128"/>
            </a:endParaRPr>
          </a:p>
        </p:txBody>
      </p:sp>
    </p:spTree>
    <p:extLst>
      <p:ext uri="{BB962C8B-B14F-4D97-AF65-F5344CB8AC3E}">
        <p14:creationId xmlns:p14="http://schemas.microsoft.com/office/powerpoint/2010/main" val="122561022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ctrTitle"/>
          </p:nvPr>
        </p:nvSpPr>
        <p:spPr>
          <a:xfrm>
            <a:off x="144462" y="1086916"/>
            <a:ext cx="8748018" cy="3278188"/>
          </a:xfrm>
        </p:spPr>
        <p:txBody>
          <a:bodyPr/>
          <a:lstStyle/>
          <a:p>
            <a:pPr marL="533400" algn="l"/>
            <a:r>
              <a:rPr lang="en-US" altLang="tr-TR" sz="2400" b="1" u="sng" dirty="0" smtClean="0">
                <a:solidFill>
                  <a:srgbClr val="984807"/>
                </a:solidFill>
                <a:latin typeface="Calibri" pitchFamily="34" charset="0"/>
                <a:ea typeface="+mn-ea"/>
                <a:cs typeface="Arial" pitchFamily="34" charset="0"/>
              </a:rPr>
              <a:t>Business Intelligence?</a:t>
            </a:r>
            <a:br>
              <a:rPr lang="en-US" altLang="tr-TR" sz="2400" b="1" u="sng" dirty="0" smtClean="0">
                <a:solidFill>
                  <a:srgbClr val="984807"/>
                </a:solidFill>
                <a:latin typeface="Calibri" pitchFamily="34" charset="0"/>
                <a:ea typeface="+mn-ea"/>
                <a:cs typeface="Arial" pitchFamily="34" charset="0"/>
              </a:rPr>
            </a:br>
            <a:r>
              <a:rPr lang="en-US" altLang="tr-TR" sz="2800" dirty="0" smtClean="0">
                <a:ea typeface="ＭＳ Ｐゴシック" panose="020B0600070205080204" pitchFamily="34" charset="-128"/>
              </a:rPr>
              <a:t/>
            </a:r>
            <a:br>
              <a:rPr lang="en-US" altLang="tr-TR" sz="2800" dirty="0" smtClean="0">
                <a:ea typeface="ＭＳ Ｐゴシック" panose="020B0600070205080204" pitchFamily="34" charset="-128"/>
              </a:rPr>
            </a:br>
            <a:r>
              <a:rPr lang="en-US" altLang="tr-TR" sz="2200" b="1" dirty="0" smtClean="0">
                <a:latin typeface="+mn-lt"/>
                <a:ea typeface="+mn-ea"/>
                <a:cs typeface="+mn-cs"/>
              </a:rPr>
              <a:t>Collecting the relevant data and applying analytic techniques to infer new knowledge and report.</a:t>
            </a:r>
            <a:endParaRPr lang="en-US" altLang="tr-TR" sz="2200" b="1" dirty="0">
              <a:latin typeface="+mn-lt"/>
              <a:ea typeface="+mn-ea"/>
              <a:cs typeface="+mn-cs"/>
            </a:endParaRPr>
          </a:p>
        </p:txBody>
      </p:sp>
    </p:spTree>
    <p:extLst>
      <p:ext uri="{BB962C8B-B14F-4D97-AF65-F5344CB8AC3E}">
        <p14:creationId xmlns:p14="http://schemas.microsoft.com/office/powerpoint/2010/main" val="201529541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107504" y="116632"/>
            <a:ext cx="8712968" cy="432048"/>
          </a:xfrm>
        </p:spPr>
        <p:txBody>
          <a:bodyPr/>
          <a:lstStyle/>
          <a:p>
            <a:pPr lvl="2" algn="l" eaLnBrk="1" hangingPunct="1">
              <a:defRPr/>
            </a:pPr>
            <a:r>
              <a:rPr lang="en-US" sz="2600" b="1" dirty="0" smtClean="0"/>
              <a:t>The Way Ahead…</a:t>
            </a:r>
            <a:endParaRPr lang="en-US" sz="2600" b="1" dirty="0"/>
          </a:p>
        </p:txBody>
      </p:sp>
      <p:sp>
        <p:nvSpPr>
          <p:cNvPr id="190467" name="Rectangle 3"/>
          <p:cNvSpPr>
            <a:spLocks noGrp="1" noChangeArrowheads="1"/>
          </p:cNvSpPr>
          <p:nvPr>
            <p:ph type="body" idx="1"/>
          </p:nvPr>
        </p:nvSpPr>
        <p:spPr>
          <a:xfrm>
            <a:off x="179512" y="1124744"/>
            <a:ext cx="8229600" cy="4525963"/>
          </a:xfrm>
        </p:spPr>
        <p:txBody>
          <a:bodyPr/>
          <a:lstStyle/>
          <a:p>
            <a:pPr marL="0" lvl="2" indent="0" eaLnBrk="1" hangingPunct="1">
              <a:buNone/>
              <a:defRPr/>
            </a:pPr>
            <a:endParaRPr lang="en-US" altLang="ja-JP" sz="2200" b="1" dirty="0" smtClean="0"/>
          </a:p>
          <a:p>
            <a:pPr>
              <a:buFont typeface="Wingdings" panose="05000000000000000000" pitchFamily="2" charset="2"/>
              <a:buChar char="Ø"/>
            </a:pPr>
            <a:r>
              <a:rPr lang="en-US" altLang="tr-TR" sz="2200" b="1" dirty="0" smtClean="0"/>
              <a:t>Introduction to Expert Systems and fuzzy logic</a:t>
            </a:r>
          </a:p>
          <a:p>
            <a:pPr>
              <a:buFont typeface="Wingdings" panose="05000000000000000000" pitchFamily="2" charset="2"/>
              <a:buChar char="Ø"/>
            </a:pPr>
            <a:r>
              <a:rPr lang="en-US" altLang="tr-TR" sz="2200" b="1" dirty="0" smtClean="0"/>
              <a:t>Introduction to Artificial Neural Networks (ANN)</a:t>
            </a:r>
          </a:p>
          <a:p>
            <a:pPr>
              <a:buFont typeface="Wingdings" panose="05000000000000000000" pitchFamily="2" charset="2"/>
              <a:buChar char="Ø"/>
            </a:pPr>
            <a:r>
              <a:rPr lang="en-US" altLang="tr-TR" sz="2200" b="1" dirty="0" smtClean="0"/>
              <a:t>Data Mining </a:t>
            </a:r>
          </a:p>
          <a:p>
            <a:pPr>
              <a:buFont typeface="Wingdings" panose="05000000000000000000" pitchFamily="2" charset="2"/>
              <a:buChar char="Ø"/>
            </a:pPr>
            <a:r>
              <a:rPr lang="en-US" altLang="tr-TR" sz="2200" b="1" dirty="0" smtClean="0"/>
              <a:t>Intelligent Decision Support Systems</a:t>
            </a:r>
          </a:p>
          <a:p>
            <a:pPr>
              <a:buFont typeface="Wingdings" panose="05000000000000000000" pitchFamily="2" charset="2"/>
              <a:buChar char="Ø"/>
            </a:pPr>
            <a:r>
              <a:rPr lang="en-US" altLang="tr-TR" sz="2200" b="1" dirty="0" smtClean="0"/>
              <a:t>….</a:t>
            </a:r>
          </a:p>
          <a:p>
            <a:pPr marL="0" lvl="2" indent="0" eaLnBrk="1" hangingPunct="1">
              <a:buNone/>
              <a:defRPr/>
            </a:pPr>
            <a:endParaRPr lang="en-US" altLang="ja-JP" sz="1800" b="1" dirty="0" smtClean="0">
              <a:ea typeface="ＭＳ Ｐゴシック" charset="-128"/>
            </a:endParaRPr>
          </a:p>
        </p:txBody>
      </p:sp>
    </p:spTree>
    <p:extLst>
      <p:ext uri="{BB962C8B-B14F-4D97-AF65-F5344CB8AC3E}">
        <p14:creationId xmlns:p14="http://schemas.microsoft.com/office/powerpoint/2010/main" val="52533300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395536" y="260648"/>
            <a:ext cx="39853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tr-TR" sz="2400" b="1" u="sng" dirty="0">
                <a:solidFill>
                  <a:srgbClr val="984807"/>
                </a:solidFill>
                <a:ea typeface="+mn-ea"/>
              </a:rPr>
              <a:t>What </a:t>
            </a:r>
            <a:r>
              <a:rPr lang="tr-TR" altLang="tr-TR" sz="2400" b="1" u="sng" dirty="0" smtClean="0">
                <a:solidFill>
                  <a:srgbClr val="984807"/>
                </a:solidFill>
                <a:ea typeface="+mn-ea"/>
              </a:rPr>
              <a:t>I</a:t>
            </a:r>
            <a:r>
              <a:rPr lang="en-US" altLang="tr-TR" sz="2400" b="1" u="sng" dirty="0" smtClean="0">
                <a:solidFill>
                  <a:srgbClr val="984807"/>
                </a:solidFill>
                <a:ea typeface="+mn-ea"/>
              </a:rPr>
              <a:t>s </a:t>
            </a:r>
            <a:r>
              <a:rPr lang="tr-TR" altLang="tr-TR" sz="2400" b="1" u="sng" dirty="0" smtClean="0">
                <a:solidFill>
                  <a:srgbClr val="984807"/>
                </a:solidFill>
                <a:ea typeface="+mn-ea"/>
              </a:rPr>
              <a:t>A</a:t>
            </a:r>
            <a:r>
              <a:rPr lang="en-US" altLang="tr-TR" sz="2400" b="1" u="sng" dirty="0" err="1" smtClean="0">
                <a:solidFill>
                  <a:srgbClr val="984807"/>
                </a:solidFill>
                <a:ea typeface="+mn-ea"/>
              </a:rPr>
              <a:t>rtificial</a:t>
            </a:r>
            <a:r>
              <a:rPr lang="en-US" altLang="tr-TR" sz="2400" b="1" u="sng" dirty="0" smtClean="0">
                <a:solidFill>
                  <a:srgbClr val="984807"/>
                </a:solidFill>
                <a:ea typeface="+mn-ea"/>
              </a:rPr>
              <a:t> </a:t>
            </a:r>
            <a:r>
              <a:rPr lang="tr-TR" altLang="tr-TR" sz="2400" b="1" u="sng" dirty="0">
                <a:solidFill>
                  <a:srgbClr val="984807"/>
                </a:solidFill>
                <a:ea typeface="+mn-ea"/>
              </a:rPr>
              <a:t>I</a:t>
            </a:r>
            <a:r>
              <a:rPr lang="en-US" altLang="tr-TR" sz="2400" b="1" u="sng" dirty="0" err="1" smtClean="0">
                <a:solidFill>
                  <a:srgbClr val="984807"/>
                </a:solidFill>
                <a:ea typeface="+mn-ea"/>
              </a:rPr>
              <a:t>ntelligence</a:t>
            </a:r>
            <a:r>
              <a:rPr lang="en-US" altLang="tr-TR" sz="2400" b="1" u="sng" dirty="0">
                <a:solidFill>
                  <a:srgbClr val="984807"/>
                </a:solidFill>
                <a:ea typeface="+mn-ea"/>
              </a:rPr>
              <a:t>?</a:t>
            </a:r>
          </a:p>
        </p:txBody>
      </p:sp>
      <p:sp>
        <p:nvSpPr>
          <p:cNvPr id="15364" name="Rectangle 16"/>
          <p:cNvSpPr>
            <a:spLocks noChangeArrowheads="1"/>
          </p:cNvSpPr>
          <p:nvPr/>
        </p:nvSpPr>
        <p:spPr bwMode="auto">
          <a:xfrm>
            <a:off x="539750" y="1412776"/>
            <a:ext cx="7731911" cy="1569660"/>
          </a:xfrm>
          <a:prstGeom prst="rect">
            <a:avLst/>
          </a:prstGeom>
          <a:solidFill>
            <a:srgbClr val="99FF33"/>
          </a:solidFill>
          <a:ln w="76200" algn="ctr">
            <a:solidFill>
              <a:srgbClr val="00CC00"/>
            </a:solidFill>
            <a:miter lim="800000"/>
            <a:headEnd/>
            <a:tailEnd/>
          </a:ln>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tr-TR" sz="2400" dirty="0">
                <a:latin typeface="Times New Roman" panose="02020603050405020304" pitchFamily="18" charset="0"/>
              </a:rPr>
              <a:t>Artificial intelligence is the study of programmed systems that can simulate, to some extent, human activities such as perceiving, thinking, </a:t>
            </a:r>
            <a:br>
              <a:rPr lang="en-US" altLang="tr-TR" sz="2400" dirty="0">
                <a:latin typeface="Times New Roman" panose="02020603050405020304" pitchFamily="18" charset="0"/>
              </a:rPr>
            </a:br>
            <a:r>
              <a:rPr lang="en-US" altLang="tr-TR" sz="2400" dirty="0">
                <a:latin typeface="Times New Roman" panose="02020603050405020304" pitchFamily="18" charset="0"/>
              </a:rPr>
              <a:t>learning and acting.</a:t>
            </a:r>
          </a:p>
        </p:txBody>
      </p:sp>
      <p:sp>
        <p:nvSpPr>
          <p:cNvPr id="15365" name="Rectangle 8"/>
          <p:cNvSpPr>
            <a:spLocks noChangeArrowheads="1"/>
          </p:cNvSpPr>
          <p:nvPr/>
        </p:nvSpPr>
        <p:spPr bwMode="auto">
          <a:xfrm>
            <a:off x="468313" y="3655914"/>
            <a:ext cx="7704087" cy="70788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lvl="1" eaLnBrk="1" hangingPunct="1">
              <a:spcBef>
                <a:spcPct val="0"/>
              </a:spcBef>
              <a:buFontTx/>
              <a:buNone/>
            </a:pPr>
            <a:r>
              <a:rPr lang="en-US" altLang="tr-TR" sz="2000" b="1">
                <a:latin typeface="Arial" panose="020B0604020202020204" pitchFamily="34" charset="0"/>
              </a:rPr>
              <a:t>Computers with the ability to mimic or duplicate the functions of the human brain</a:t>
            </a:r>
          </a:p>
        </p:txBody>
      </p:sp>
      <p:sp>
        <p:nvSpPr>
          <p:cNvPr id="15366" name="Slide Number Placeholder 6"/>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EB99F15A-A382-4285-BFFA-11D87144D44B}" type="slidenum">
              <a:rPr lang="tr-TR" altLang="tr-TR" sz="1200">
                <a:solidFill>
                  <a:srgbClr val="898989"/>
                </a:solidFill>
              </a:rPr>
              <a:pPr>
                <a:spcBef>
                  <a:spcPct val="0"/>
                </a:spcBef>
                <a:buFontTx/>
                <a:buNone/>
              </a:pPr>
              <a:t>6</a:t>
            </a:fld>
            <a:endParaRPr lang="tr-TR" altLang="tr-TR" sz="1200">
              <a:solidFill>
                <a:srgbClr val="898989"/>
              </a:solidFill>
            </a:endParaRPr>
          </a:p>
        </p:txBody>
      </p:sp>
    </p:spTree>
    <p:extLst>
      <p:ext uri="{BB962C8B-B14F-4D97-AF65-F5344CB8AC3E}">
        <p14:creationId xmlns:p14="http://schemas.microsoft.com/office/powerpoint/2010/main" val="41641660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ctrTitle"/>
          </p:nvPr>
        </p:nvSpPr>
        <p:spPr>
          <a:xfrm>
            <a:off x="107504" y="1052736"/>
            <a:ext cx="8748018" cy="3278188"/>
          </a:xfrm>
        </p:spPr>
        <p:txBody>
          <a:bodyPr/>
          <a:lstStyle/>
          <a:p>
            <a:pPr marL="533400" algn="l"/>
            <a:r>
              <a:rPr lang="en-US" altLang="tr-TR" sz="2400" b="1" u="sng" dirty="0" smtClean="0">
                <a:solidFill>
                  <a:srgbClr val="984807"/>
                </a:solidFill>
                <a:latin typeface="Calibri" pitchFamily="34" charset="0"/>
                <a:ea typeface="+mn-ea"/>
                <a:cs typeface="Arial" pitchFamily="34" charset="0"/>
              </a:rPr>
              <a:t>That </a:t>
            </a:r>
            <a:r>
              <a:rPr lang="tr-TR" altLang="tr-TR" sz="2400" b="1" u="sng" dirty="0" smtClean="0">
                <a:solidFill>
                  <a:srgbClr val="984807"/>
                </a:solidFill>
                <a:latin typeface="Calibri" pitchFamily="34" charset="0"/>
                <a:ea typeface="+mn-ea"/>
                <a:cs typeface="Arial" pitchFamily="34" charset="0"/>
              </a:rPr>
              <a:t>I</a:t>
            </a:r>
            <a:r>
              <a:rPr lang="en-US" altLang="tr-TR" sz="2400" b="1" u="sng" dirty="0" smtClean="0">
                <a:solidFill>
                  <a:srgbClr val="984807"/>
                </a:solidFill>
                <a:latin typeface="Calibri" pitchFamily="34" charset="0"/>
                <a:ea typeface="+mn-ea"/>
                <a:cs typeface="Arial" pitchFamily="34" charset="0"/>
              </a:rPr>
              <a:t>s </a:t>
            </a:r>
            <a:r>
              <a:rPr lang="tr-TR" altLang="tr-TR" sz="2400" b="1" u="sng" dirty="0">
                <a:solidFill>
                  <a:srgbClr val="984807"/>
                </a:solidFill>
                <a:latin typeface="Calibri" pitchFamily="34" charset="0"/>
                <a:ea typeface="+mn-ea"/>
                <a:cs typeface="Arial" pitchFamily="34" charset="0"/>
              </a:rPr>
              <a:t>T</a:t>
            </a:r>
            <a:r>
              <a:rPr lang="en-US" altLang="tr-TR" sz="2400" b="1" u="sng" dirty="0" smtClean="0">
                <a:solidFill>
                  <a:srgbClr val="984807"/>
                </a:solidFill>
                <a:latin typeface="Calibri" pitchFamily="34" charset="0"/>
                <a:ea typeface="+mn-ea"/>
                <a:cs typeface="Arial" pitchFamily="34" charset="0"/>
              </a:rPr>
              <a:t>o </a:t>
            </a:r>
            <a:r>
              <a:rPr lang="tr-TR" altLang="tr-TR" sz="2400" b="1" u="sng" dirty="0" smtClean="0">
                <a:solidFill>
                  <a:srgbClr val="984807"/>
                </a:solidFill>
                <a:latin typeface="Calibri" pitchFamily="34" charset="0"/>
                <a:ea typeface="+mn-ea"/>
                <a:cs typeface="Arial" pitchFamily="34" charset="0"/>
              </a:rPr>
              <a:t>S</a:t>
            </a:r>
            <a:r>
              <a:rPr lang="en-US" altLang="tr-TR" sz="2400" b="1" u="sng" dirty="0" smtClean="0">
                <a:solidFill>
                  <a:srgbClr val="984807"/>
                </a:solidFill>
                <a:latin typeface="Calibri" pitchFamily="34" charset="0"/>
                <a:ea typeface="+mn-ea"/>
                <a:cs typeface="Arial" pitchFamily="34" charset="0"/>
              </a:rPr>
              <a:t>ay;</a:t>
            </a:r>
            <a:br>
              <a:rPr lang="en-US" altLang="tr-TR" sz="2400" b="1" u="sng" dirty="0" smtClean="0">
                <a:solidFill>
                  <a:srgbClr val="984807"/>
                </a:solidFill>
                <a:latin typeface="Calibri" pitchFamily="34" charset="0"/>
                <a:ea typeface="+mn-ea"/>
                <a:cs typeface="Arial" pitchFamily="34" charset="0"/>
              </a:rPr>
            </a:br>
            <a:r>
              <a:rPr lang="en-US" altLang="tr-TR" sz="2800" dirty="0" smtClean="0">
                <a:ea typeface="ＭＳ Ｐゴシック" panose="020B0600070205080204" pitchFamily="34" charset="-128"/>
              </a:rPr>
              <a:t/>
            </a:r>
            <a:br>
              <a:rPr lang="en-US" altLang="tr-TR" sz="2800" dirty="0" smtClean="0">
                <a:ea typeface="ＭＳ Ｐゴシック" panose="020B0600070205080204" pitchFamily="34" charset="-128"/>
              </a:rPr>
            </a:br>
            <a:r>
              <a:rPr lang="en-US" altLang="tr-TR" sz="2200" b="1" dirty="0" smtClean="0">
                <a:latin typeface="+mn-lt"/>
                <a:ea typeface="+mn-ea"/>
                <a:cs typeface="+mn-cs"/>
              </a:rPr>
              <a:t>AI is all about Making the computers to perform </a:t>
            </a:r>
            <a:r>
              <a:rPr lang="en-US" altLang="tr-TR" sz="2200" b="1" u="sng" dirty="0" smtClean="0">
                <a:solidFill>
                  <a:srgbClr val="FF0000"/>
                </a:solidFill>
                <a:latin typeface="+mn-lt"/>
                <a:ea typeface="+mn-ea"/>
                <a:cs typeface="+mn-cs"/>
              </a:rPr>
              <a:t>intelligent behavior </a:t>
            </a:r>
            <a:r>
              <a:rPr lang="en-US" altLang="tr-TR" sz="2200" b="1" dirty="0" smtClean="0">
                <a:latin typeface="+mn-lt"/>
                <a:ea typeface="+mn-ea"/>
                <a:cs typeface="+mn-cs"/>
              </a:rPr>
              <a:t>by processing the knowledge. </a:t>
            </a:r>
            <a:br>
              <a:rPr lang="en-US" altLang="tr-TR" sz="2200" b="1" dirty="0" smtClean="0">
                <a:latin typeface="+mn-lt"/>
                <a:ea typeface="+mn-ea"/>
                <a:cs typeface="+mn-cs"/>
              </a:rPr>
            </a:br>
            <a:r>
              <a:rPr lang="en-US" altLang="tr-TR" sz="2200" b="1" dirty="0" smtClean="0">
                <a:latin typeface="+mn-lt"/>
                <a:ea typeface="+mn-ea"/>
                <a:cs typeface="+mn-cs"/>
              </a:rPr>
              <a:t/>
            </a:r>
            <a:br>
              <a:rPr lang="en-US" altLang="tr-TR" sz="2200" b="1" dirty="0" smtClean="0">
                <a:latin typeface="+mn-lt"/>
                <a:ea typeface="+mn-ea"/>
                <a:cs typeface="+mn-cs"/>
              </a:rPr>
            </a:br>
            <a:r>
              <a:rPr lang="en-US" altLang="tr-TR" sz="2200" b="1" dirty="0" smtClean="0">
                <a:latin typeface="+mn-lt"/>
                <a:ea typeface="+mn-ea"/>
                <a:cs typeface="+mn-cs"/>
              </a:rPr>
              <a:t>Knowledge is the main source of human intelligence. The more knowledge the better intelligence provided that the knowledge is the «right knowledge» for the specific purpose of use.</a:t>
            </a:r>
            <a:br>
              <a:rPr lang="en-US" altLang="tr-TR" sz="2200" b="1" dirty="0" smtClean="0">
                <a:latin typeface="+mn-lt"/>
                <a:ea typeface="+mn-ea"/>
                <a:cs typeface="+mn-cs"/>
              </a:rPr>
            </a:br>
            <a:endParaRPr lang="en-US" altLang="tr-TR" sz="2200" b="1" dirty="0">
              <a:latin typeface="+mn-lt"/>
              <a:ea typeface="+mn-ea"/>
              <a:cs typeface="+mn-cs"/>
            </a:endParaRPr>
          </a:p>
        </p:txBody>
      </p:sp>
    </p:spTree>
    <p:extLst>
      <p:ext uri="{BB962C8B-B14F-4D97-AF65-F5344CB8AC3E}">
        <p14:creationId xmlns:p14="http://schemas.microsoft.com/office/powerpoint/2010/main" val="14159330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3828" y="1268760"/>
            <a:ext cx="8569325" cy="4114800"/>
          </a:xfrm>
          <a:prstGeom prst="rect">
            <a:avLst/>
          </a:prstGeom>
          <a:noFill/>
          <a:ln w="9525">
            <a:noFill/>
            <a:miter lim="800000"/>
            <a:headEnd/>
            <a:tailEnd/>
          </a:ln>
        </p:spPr>
        <p:txBody>
          <a:bodyPr/>
          <a:lstStyle/>
          <a:p>
            <a:pPr marL="808038" lvl="1" indent="-350838">
              <a:lnSpc>
                <a:spcPct val="80000"/>
              </a:lnSpc>
              <a:spcBef>
                <a:spcPct val="20000"/>
              </a:spcBef>
              <a:buFont typeface="Wingdings" panose="05000000000000000000" pitchFamily="2" charset="2"/>
              <a:buChar char="Ø"/>
              <a:defRPr/>
            </a:pPr>
            <a:r>
              <a:rPr lang="en-US" sz="2200" b="1" dirty="0">
                <a:latin typeface="+mn-lt"/>
                <a:cs typeface="+mn-cs"/>
              </a:rPr>
              <a:t>Learn from experience</a:t>
            </a:r>
          </a:p>
          <a:p>
            <a:pPr marL="808038" lvl="1" indent="-350838">
              <a:lnSpc>
                <a:spcPct val="80000"/>
              </a:lnSpc>
              <a:spcBef>
                <a:spcPct val="20000"/>
              </a:spcBef>
              <a:buFont typeface="Wingdings" panose="05000000000000000000" pitchFamily="2" charset="2"/>
              <a:buChar char="Ø"/>
              <a:defRPr/>
            </a:pPr>
            <a:r>
              <a:rPr lang="en-US" sz="2200" b="1" dirty="0">
                <a:latin typeface="+mn-lt"/>
                <a:cs typeface="+mn-cs"/>
              </a:rPr>
              <a:t>Apply knowledge acquired from experience</a:t>
            </a:r>
          </a:p>
          <a:p>
            <a:pPr marL="808038" lvl="1" indent="-350838">
              <a:lnSpc>
                <a:spcPct val="80000"/>
              </a:lnSpc>
              <a:spcBef>
                <a:spcPct val="20000"/>
              </a:spcBef>
              <a:buFont typeface="Wingdings" panose="05000000000000000000" pitchFamily="2" charset="2"/>
              <a:buChar char="Ø"/>
              <a:defRPr/>
            </a:pPr>
            <a:r>
              <a:rPr lang="en-US" sz="2200" b="1" dirty="0">
                <a:latin typeface="+mn-lt"/>
                <a:cs typeface="+mn-cs"/>
              </a:rPr>
              <a:t>Handle complex situations</a:t>
            </a:r>
          </a:p>
          <a:p>
            <a:pPr marL="808038" lvl="1" indent="-350838">
              <a:lnSpc>
                <a:spcPct val="80000"/>
              </a:lnSpc>
              <a:spcBef>
                <a:spcPct val="20000"/>
              </a:spcBef>
              <a:buFont typeface="Wingdings" panose="05000000000000000000" pitchFamily="2" charset="2"/>
              <a:buChar char="Ø"/>
              <a:defRPr/>
            </a:pPr>
            <a:r>
              <a:rPr lang="en-US" sz="2200" b="1" dirty="0">
                <a:latin typeface="+mn-lt"/>
                <a:cs typeface="+mn-cs"/>
              </a:rPr>
              <a:t>Solve problems when important information is missing</a:t>
            </a:r>
          </a:p>
          <a:p>
            <a:pPr marL="808038" lvl="1" indent="-350838">
              <a:lnSpc>
                <a:spcPct val="80000"/>
              </a:lnSpc>
              <a:spcBef>
                <a:spcPct val="20000"/>
              </a:spcBef>
              <a:buFont typeface="Wingdings" panose="05000000000000000000" pitchFamily="2" charset="2"/>
              <a:buChar char="Ø"/>
              <a:defRPr/>
            </a:pPr>
            <a:r>
              <a:rPr lang="en-US" sz="2200" b="1" dirty="0">
                <a:latin typeface="+mn-lt"/>
                <a:cs typeface="+mn-cs"/>
              </a:rPr>
              <a:t>Determine what is important</a:t>
            </a:r>
          </a:p>
          <a:p>
            <a:pPr marL="808038" lvl="1" indent="-350838">
              <a:lnSpc>
                <a:spcPct val="80000"/>
              </a:lnSpc>
              <a:spcBef>
                <a:spcPct val="20000"/>
              </a:spcBef>
              <a:buFont typeface="Wingdings" panose="05000000000000000000" pitchFamily="2" charset="2"/>
              <a:buChar char="Ø"/>
              <a:defRPr/>
            </a:pPr>
            <a:r>
              <a:rPr lang="en-US" sz="2200" b="1" dirty="0">
                <a:latin typeface="+mn-lt"/>
                <a:cs typeface="+mn-cs"/>
              </a:rPr>
              <a:t>React quickly and correctly to a new situation</a:t>
            </a:r>
          </a:p>
          <a:p>
            <a:pPr marL="808038" lvl="1" indent="-350838">
              <a:lnSpc>
                <a:spcPct val="80000"/>
              </a:lnSpc>
              <a:spcBef>
                <a:spcPct val="20000"/>
              </a:spcBef>
              <a:buFont typeface="Wingdings" panose="05000000000000000000" pitchFamily="2" charset="2"/>
              <a:buChar char="Ø"/>
              <a:defRPr/>
            </a:pPr>
            <a:r>
              <a:rPr lang="en-US" sz="2200" b="1" dirty="0">
                <a:latin typeface="+mn-lt"/>
                <a:cs typeface="+mn-cs"/>
              </a:rPr>
              <a:t>Understand visual images</a:t>
            </a:r>
          </a:p>
          <a:p>
            <a:pPr marL="808038" lvl="1" indent="-350838">
              <a:lnSpc>
                <a:spcPct val="80000"/>
              </a:lnSpc>
              <a:spcBef>
                <a:spcPct val="20000"/>
              </a:spcBef>
              <a:buFont typeface="Wingdings" panose="05000000000000000000" pitchFamily="2" charset="2"/>
              <a:buChar char="Ø"/>
              <a:defRPr/>
            </a:pPr>
            <a:r>
              <a:rPr lang="en-US" sz="2200" b="1" dirty="0">
                <a:latin typeface="+mn-lt"/>
                <a:cs typeface="+mn-cs"/>
              </a:rPr>
              <a:t>Process and manipulate symbols</a:t>
            </a:r>
          </a:p>
          <a:p>
            <a:pPr marL="808038" lvl="1" indent="-350838">
              <a:lnSpc>
                <a:spcPct val="80000"/>
              </a:lnSpc>
              <a:spcBef>
                <a:spcPct val="20000"/>
              </a:spcBef>
              <a:buFont typeface="Wingdings" panose="05000000000000000000" pitchFamily="2" charset="2"/>
              <a:buChar char="Ø"/>
              <a:defRPr/>
            </a:pPr>
            <a:r>
              <a:rPr lang="en-US" sz="2200" b="1" dirty="0">
                <a:latin typeface="+mn-lt"/>
                <a:cs typeface="+mn-cs"/>
              </a:rPr>
              <a:t>Be creative and imaginative</a:t>
            </a:r>
          </a:p>
          <a:p>
            <a:pPr marL="808038" lvl="1" indent="-350838">
              <a:lnSpc>
                <a:spcPct val="80000"/>
              </a:lnSpc>
              <a:spcBef>
                <a:spcPct val="20000"/>
              </a:spcBef>
              <a:buFont typeface="Wingdings" panose="05000000000000000000" pitchFamily="2" charset="2"/>
              <a:buChar char="Ø"/>
              <a:defRPr/>
            </a:pPr>
            <a:r>
              <a:rPr lang="en-US" sz="2200" b="1" dirty="0">
                <a:latin typeface="+mn-lt"/>
                <a:cs typeface="+mn-cs"/>
              </a:rPr>
              <a:t>Use heuristics</a:t>
            </a:r>
          </a:p>
        </p:txBody>
      </p:sp>
      <p:sp>
        <p:nvSpPr>
          <p:cNvPr id="5" name="Rectangle 4"/>
          <p:cNvSpPr/>
          <p:nvPr/>
        </p:nvSpPr>
        <p:spPr>
          <a:xfrm>
            <a:off x="395536" y="332656"/>
            <a:ext cx="5256213" cy="395173"/>
          </a:xfrm>
          <a:prstGeom prst="rect">
            <a:avLst/>
          </a:prstGeom>
        </p:spPr>
        <p:txBody>
          <a:bodyPr>
            <a:spAutoFit/>
          </a:bodyPr>
          <a:lstStyle/>
          <a:p>
            <a:pPr>
              <a:lnSpc>
                <a:spcPct val="80000"/>
              </a:lnSpc>
              <a:spcBef>
                <a:spcPct val="20000"/>
              </a:spcBef>
              <a:defRPr/>
            </a:pPr>
            <a:r>
              <a:rPr lang="en-US" sz="2400" b="1" u="sng" dirty="0">
                <a:solidFill>
                  <a:srgbClr val="984807"/>
                </a:solidFill>
                <a:latin typeface="Calibri" pitchFamily="34" charset="0"/>
              </a:rPr>
              <a:t>Intelligent </a:t>
            </a:r>
            <a:r>
              <a:rPr lang="tr-TR" sz="2400" b="1" u="sng" dirty="0" smtClean="0">
                <a:solidFill>
                  <a:srgbClr val="984807"/>
                </a:solidFill>
                <a:latin typeface="Calibri" pitchFamily="34" charset="0"/>
              </a:rPr>
              <a:t>B</a:t>
            </a:r>
            <a:r>
              <a:rPr lang="en-US" sz="2400" b="1" u="sng" dirty="0" err="1" smtClean="0">
                <a:solidFill>
                  <a:srgbClr val="984807"/>
                </a:solidFill>
                <a:latin typeface="Calibri" pitchFamily="34" charset="0"/>
              </a:rPr>
              <a:t>ehavior</a:t>
            </a:r>
            <a:endParaRPr lang="en-US" sz="2400" b="1" u="sng" dirty="0">
              <a:solidFill>
                <a:srgbClr val="984807"/>
              </a:solidFill>
              <a:latin typeface="Calibri" pitchFamily="34" charset="0"/>
            </a:endParaRPr>
          </a:p>
        </p:txBody>
      </p:sp>
    </p:spTree>
    <p:extLst>
      <p:ext uri="{BB962C8B-B14F-4D97-AF65-F5344CB8AC3E}">
        <p14:creationId xmlns:p14="http://schemas.microsoft.com/office/powerpoint/2010/main" val="18030406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a:xfrm>
            <a:off x="107504" y="44624"/>
            <a:ext cx="8229600" cy="562074"/>
          </a:xfrm>
        </p:spPr>
        <p:txBody>
          <a:bodyPr/>
          <a:lstStyle/>
          <a:p>
            <a:pPr algn="l" eaLnBrk="1" hangingPunct="1">
              <a:defRPr/>
            </a:pPr>
            <a:r>
              <a:rPr lang="en-US" sz="2400" b="1" u="sng" dirty="0">
                <a:solidFill>
                  <a:srgbClr val="984807"/>
                </a:solidFill>
                <a:latin typeface="Calibri" pitchFamily="34" charset="0"/>
                <a:ea typeface="+mn-ea"/>
                <a:cs typeface="Arial" pitchFamily="34" charset="0"/>
              </a:rPr>
              <a:t>Intelligent systems</a:t>
            </a:r>
          </a:p>
        </p:txBody>
      </p:sp>
      <p:sp>
        <p:nvSpPr>
          <p:cNvPr id="492547" name="Rectangle 3"/>
          <p:cNvSpPr>
            <a:spLocks noGrp="1" noChangeArrowheads="1"/>
          </p:cNvSpPr>
          <p:nvPr>
            <p:ph type="body" idx="1"/>
          </p:nvPr>
        </p:nvSpPr>
        <p:spPr>
          <a:xfrm>
            <a:off x="251520" y="907504"/>
            <a:ext cx="8892480" cy="5257800"/>
          </a:xfrm>
        </p:spPr>
        <p:txBody>
          <a:bodyPr/>
          <a:lstStyle/>
          <a:p>
            <a:pPr marL="0" indent="0">
              <a:lnSpc>
                <a:spcPct val="80000"/>
              </a:lnSpc>
              <a:buNone/>
            </a:pPr>
            <a:r>
              <a:rPr lang="en-US" altLang="tr-TR" sz="2200" b="1" dirty="0" smtClean="0"/>
              <a:t>Enriching the computers with intelligent behavior makes them to </a:t>
            </a:r>
            <a:r>
              <a:rPr lang="tr-TR" altLang="tr-TR" sz="2200" b="1" dirty="0" smtClean="0"/>
              <a:t>be </a:t>
            </a:r>
            <a:r>
              <a:rPr lang="en-US" altLang="tr-TR" sz="2200" b="1" dirty="0" smtClean="0"/>
              <a:t>able to: </a:t>
            </a:r>
          </a:p>
          <a:p>
            <a:pPr lvl="1">
              <a:lnSpc>
                <a:spcPct val="80000"/>
              </a:lnSpc>
              <a:buFont typeface="Wingdings" panose="05000000000000000000" pitchFamily="2" charset="2"/>
              <a:buChar char="Ø"/>
            </a:pPr>
            <a:r>
              <a:rPr lang="en-US" altLang="tr-TR" sz="2200" b="1" dirty="0" smtClean="0"/>
              <a:t>learn or understand from experience; </a:t>
            </a:r>
          </a:p>
          <a:p>
            <a:pPr lvl="1">
              <a:lnSpc>
                <a:spcPct val="80000"/>
              </a:lnSpc>
              <a:buFont typeface="Wingdings" panose="05000000000000000000" pitchFamily="2" charset="2"/>
              <a:buChar char="Ø"/>
            </a:pPr>
            <a:r>
              <a:rPr lang="en-US" altLang="tr-TR" sz="2200" b="1" dirty="0" smtClean="0"/>
              <a:t>make sense out of ambiguous or contradictory messages; </a:t>
            </a:r>
          </a:p>
          <a:p>
            <a:pPr lvl="1">
              <a:lnSpc>
                <a:spcPct val="80000"/>
              </a:lnSpc>
              <a:buFont typeface="Wingdings" panose="05000000000000000000" pitchFamily="2" charset="2"/>
              <a:buChar char="Ø"/>
            </a:pPr>
            <a:r>
              <a:rPr lang="en-US" altLang="tr-TR" sz="2200" b="1" dirty="0" smtClean="0"/>
              <a:t>respond quickly and successfully to a new situation;</a:t>
            </a:r>
          </a:p>
          <a:p>
            <a:pPr lvl="1">
              <a:lnSpc>
                <a:spcPct val="80000"/>
              </a:lnSpc>
              <a:buFont typeface="Wingdings" panose="05000000000000000000" pitchFamily="2" charset="2"/>
              <a:buChar char="Ø"/>
            </a:pPr>
            <a:r>
              <a:rPr lang="en-US" altLang="tr-TR" sz="2200" b="1" dirty="0" smtClean="0"/>
              <a:t>use reasoning in solving problems and directing conduct effectively; </a:t>
            </a:r>
          </a:p>
          <a:p>
            <a:pPr lvl="1">
              <a:lnSpc>
                <a:spcPct val="80000"/>
              </a:lnSpc>
              <a:buFont typeface="Wingdings" panose="05000000000000000000" pitchFamily="2" charset="2"/>
              <a:buChar char="Ø"/>
            </a:pPr>
            <a:r>
              <a:rPr lang="en-US" altLang="tr-TR" sz="2200" b="1" dirty="0" smtClean="0"/>
              <a:t>understand and infer in ordinary, rational ways; </a:t>
            </a:r>
          </a:p>
          <a:p>
            <a:pPr lvl="1">
              <a:lnSpc>
                <a:spcPct val="80000"/>
              </a:lnSpc>
              <a:buFont typeface="Wingdings" panose="05000000000000000000" pitchFamily="2" charset="2"/>
              <a:buChar char="Ø"/>
            </a:pPr>
            <a:r>
              <a:rPr lang="en-US" altLang="tr-TR" sz="2200" b="1" dirty="0" smtClean="0"/>
              <a:t>apply knowledge to manipulate the environment; </a:t>
            </a:r>
          </a:p>
          <a:p>
            <a:pPr lvl="1">
              <a:lnSpc>
                <a:spcPct val="80000"/>
              </a:lnSpc>
              <a:buFont typeface="Wingdings" panose="05000000000000000000" pitchFamily="2" charset="2"/>
              <a:buChar char="Ø"/>
            </a:pPr>
            <a:r>
              <a:rPr lang="en-US" altLang="tr-TR" sz="2200" b="1" dirty="0" smtClean="0"/>
              <a:t> think and reason; and</a:t>
            </a:r>
          </a:p>
          <a:p>
            <a:pPr lvl="1">
              <a:lnSpc>
                <a:spcPct val="80000"/>
              </a:lnSpc>
              <a:buFont typeface="Wingdings" panose="05000000000000000000" pitchFamily="2" charset="2"/>
              <a:buChar char="Ø"/>
            </a:pPr>
            <a:r>
              <a:rPr lang="en-US" altLang="tr-TR" sz="2200" b="1" dirty="0" smtClean="0"/>
              <a:t>recognize the relative importance of different elements in a situation.</a:t>
            </a:r>
          </a:p>
          <a:p>
            <a:pPr lvl="1">
              <a:lnSpc>
                <a:spcPct val="80000"/>
              </a:lnSpc>
              <a:buFont typeface="Wingdings" panose="05000000000000000000" pitchFamily="2" charset="2"/>
              <a:buChar char="Ø"/>
            </a:pPr>
            <a:r>
              <a:rPr lang="en-US" altLang="tr-TR" sz="2200" b="1" dirty="0" smtClean="0"/>
              <a:t>…</a:t>
            </a:r>
          </a:p>
          <a:p>
            <a:pPr lvl="1">
              <a:lnSpc>
                <a:spcPct val="80000"/>
              </a:lnSpc>
              <a:buFont typeface="Wingdings" panose="05000000000000000000" pitchFamily="2" charset="2"/>
              <a:buChar char="Ø"/>
            </a:pPr>
            <a:r>
              <a:rPr lang="en-US" altLang="tr-TR" sz="2200" b="1" dirty="0" smtClean="0"/>
              <a:t>…</a:t>
            </a:r>
          </a:p>
          <a:p>
            <a:pPr marL="981075" lvl="1" indent="0">
              <a:lnSpc>
                <a:spcPct val="80000"/>
              </a:lnSpc>
              <a:buNone/>
            </a:pPr>
            <a:r>
              <a:rPr lang="en-US" altLang="tr-TR" sz="2200" b="1" dirty="0" smtClean="0"/>
              <a:t>	</a:t>
            </a:r>
            <a:r>
              <a:rPr lang="en-US" sz="2200" b="1" u="sng" dirty="0" smtClean="0">
                <a:solidFill>
                  <a:srgbClr val="FF0000"/>
                </a:solidFill>
              </a:rPr>
              <a:t>These favors the BUSINESS and Decision Making for sure</a:t>
            </a:r>
          </a:p>
          <a:p>
            <a:pPr marL="457200" lvl="1" indent="0">
              <a:lnSpc>
                <a:spcPct val="80000"/>
              </a:lnSpc>
              <a:buNone/>
            </a:pPr>
            <a:endParaRPr lang="en-US" altLang="tr-TR" sz="2200" b="1" dirty="0" smtClean="0"/>
          </a:p>
        </p:txBody>
      </p:sp>
    </p:spTree>
    <p:extLst>
      <p:ext uri="{BB962C8B-B14F-4D97-AF65-F5344CB8AC3E}">
        <p14:creationId xmlns:p14="http://schemas.microsoft.com/office/powerpoint/2010/main" val="2399085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2209</Words>
  <Application>Microsoft Office PowerPoint</Application>
  <PresentationFormat>On-screen Show (4:3)</PresentationFormat>
  <Paragraphs>530</Paragraphs>
  <Slides>50</Slides>
  <Notes>33</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50</vt:i4>
      </vt:variant>
    </vt:vector>
  </HeadingPairs>
  <TitlesOfParts>
    <vt:vector size="65" baseType="lpstr">
      <vt:lpstr>Arial Unicode MS</vt:lpstr>
      <vt:lpstr>ＭＳ Ｐゴシック</vt:lpstr>
      <vt:lpstr>ＭＳ Ｐゴシック</vt:lpstr>
      <vt:lpstr>PMingLiU</vt:lpstr>
      <vt:lpstr>PMingLiU</vt:lpstr>
      <vt:lpstr>Arial</vt:lpstr>
      <vt:lpstr>Calibri</vt:lpstr>
      <vt:lpstr>Century Schoolbook</vt:lpstr>
      <vt:lpstr>Courier New</vt:lpstr>
      <vt:lpstr>Monotype Sorts</vt:lpstr>
      <vt:lpstr>Symbol</vt:lpstr>
      <vt:lpstr>Tahoma</vt:lpstr>
      <vt:lpstr>Times New Roman</vt:lpstr>
      <vt:lpstr>Wingdings</vt:lpstr>
      <vt:lpstr>Office Theme</vt:lpstr>
      <vt:lpstr>PowerPoint Presentation</vt:lpstr>
      <vt:lpstr>PowerPoint Presentation</vt:lpstr>
      <vt:lpstr>Progress on Informatıon Technology</vt:lpstr>
      <vt:lpstr>What is Intelligence?   “Ability to learn, understand and think” (Oxford dictionary)  “The capacity to learn and solve problems” (Webster's dictionary) in particular;   the ability to solve novel problems  the ability to act rationally  the ability to act like humans</vt:lpstr>
      <vt:lpstr>Business Intelligence?  Collecting the relevant data and applying analytic techniques to infer new knowledge and report.</vt:lpstr>
      <vt:lpstr>PowerPoint Presentation</vt:lpstr>
      <vt:lpstr>That Is To Say;  AI is all about Making the computers to perform intelligent behavior by processing the knowledge.   Knowledge is the main source of human intelligence. The more knowledge the better intelligence provided that the knowledge is the «right knowledge» for the specific purpose of use. </vt:lpstr>
      <vt:lpstr>PowerPoint Presentation</vt:lpstr>
      <vt:lpstr>Intelligent systems</vt:lpstr>
      <vt:lpstr>What’s involved in Intelligence?</vt:lpstr>
      <vt:lpstr>Acting Humanly: The Turing Test</vt:lpstr>
      <vt:lpstr>Natural vs Artificial Intelligence</vt:lpstr>
      <vt:lpstr>Traditional vs AI Programs</vt:lpstr>
      <vt:lpstr>The State of the Art</vt:lpstr>
      <vt:lpstr>Software Development Life Cycle: Conventional vs  Intelligent Systems</vt:lpstr>
      <vt:lpstr>Software Development Life Cycle: Conventional vs  Intelligent Systems</vt:lpstr>
      <vt:lpstr>The Term “Knowledge”</vt:lpstr>
      <vt:lpstr>Major Categories of Knowledge </vt:lpstr>
      <vt:lpstr>Knowledge Engineering</vt:lpstr>
      <vt:lpstr>Knowledge Engineering</vt:lpstr>
      <vt:lpstr>Required Knowledge Engineer Skills </vt:lpstr>
      <vt:lpstr>Knowledge Engineering Processes</vt:lpstr>
      <vt:lpstr>Knowledge Engineering Processes</vt:lpstr>
      <vt:lpstr>Knowledge Acquisition</vt:lpstr>
      <vt:lpstr>Knowledge Acquisition</vt:lpstr>
      <vt:lpstr>Knowledge Elicitation</vt:lpstr>
      <vt:lpstr>Knowledge Elicitation - Difficulties</vt:lpstr>
      <vt:lpstr>Knowledge Elicitation - Difficulties</vt:lpstr>
      <vt:lpstr>Knowledge Elicitation Techniques</vt:lpstr>
      <vt:lpstr>Knowledge Acquisition by Discovery</vt:lpstr>
      <vt:lpstr>Automated Knowledge Acquisition (Machine Learning)</vt:lpstr>
      <vt:lpstr>Knowledge Validation</vt:lpstr>
      <vt:lpstr>PowerPoint Presentation</vt:lpstr>
      <vt:lpstr>The Internet/Intranet for Knowledge Acquisition</vt:lpstr>
      <vt:lpstr>Knowledge Representation</vt:lpstr>
      <vt:lpstr>Knowledge Representation</vt:lpstr>
      <vt:lpstr>Decision Tables</vt:lpstr>
      <vt:lpstr>Decision Tree</vt:lpstr>
      <vt:lpstr>The Exclusive-Or (XOR) Problem</vt:lpstr>
      <vt:lpstr>Production Rules</vt:lpstr>
      <vt:lpstr>PowerPoint Presentation</vt:lpstr>
      <vt:lpstr>Semantic nets</vt:lpstr>
      <vt:lpstr>Semantic Networks</vt:lpstr>
      <vt:lpstr>Frames</vt:lpstr>
      <vt:lpstr>Frames</vt:lpstr>
      <vt:lpstr>PowerPoint Presentation</vt:lpstr>
      <vt:lpstr>Example of Frames</vt:lpstr>
      <vt:lpstr>Predicate Logic</vt:lpstr>
      <vt:lpstr>Intelligent System Technologies </vt:lpstr>
      <vt:lpstr>The Way Ahead…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2015-08-23T09:46:53Z</dcterms:created>
  <dcterms:modified xsi:type="dcterms:W3CDTF">2016-10-20T17:46:35Z</dcterms:modified>
</cp:coreProperties>
</file>