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67"/>
  </p:notesMasterIdLst>
  <p:handoutMasterIdLst>
    <p:handoutMasterId r:id="rId68"/>
  </p:handoutMasterIdLst>
  <p:sldIdLst>
    <p:sldId id="256" r:id="rId2"/>
    <p:sldId id="321" r:id="rId3"/>
    <p:sldId id="366" r:id="rId4"/>
    <p:sldId id="322" r:id="rId5"/>
    <p:sldId id="323" r:id="rId6"/>
    <p:sldId id="324" r:id="rId7"/>
    <p:sldId id="325" r:id="rId8"/>
    <p:sldId id="327" r:id="rId9"/>
    <p:sldId id="328" r:id="rId10"/>
    <p:sldId id="329" r:id="rId11"/>
    <p:sldId id="330" r:id="rId12"/>
    <p:sldId id="331" r:id="rId13"/>
    <p:sldId id="332"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2" r:id="rId31"/>
    <p:sldId id="353" r:id="rId32"/>
    <p:sldId id="354" r:id="rId33"/>
    <p:sldId id="355" r:id="rId34"/>
    <p:sldId id="356" r:id="rId35"/>
    <p:sldId id="361" r:id="rId36"/>
    <p:sldId id="362" r:id="rId37"/>
    <p:sldId id="363" r:id="rId38"/>
    <p:sldId id="364" r:id="rId39"/>
    <p:sldId id="365" r:id="rId40"/>
    <p:sldId id="393" r:id="rId41"/>
    <p:sldId id="368" r:id="rId42"/>
    <p:sldId id="369" r:id="rId43"/>
    <p:sldId id="370" r:id="rId44"/>
    <p:sldId id="371" r:id="rId45"/>
    <p:sldId id="372" r:id="rId46"/>
    <p:sldId id="373" r:id="rId47"/>
    <p:sldId id="374" r:id="rId48"/>
    <p:sldId id="375" r:id="rId49"/>
    <p:sldId id="376" r:id="rId50"/>
    <p:sldId id="377" r:id="rId51"/>
    <p:sldId id="378" r:id="rId52"/>
    <p:sldId id="379" r:id="rId53"/>
    <p:sldId id="380" r:id="rId54"/>
    <p:sldId id="381" r:id="rId55"/>
    <p:sldId id="382" r:id="rId56"/>
    <p:sldId id="383" r:id="rId57"/>
    <p:sldId id="384" r:id="rId58"/>
    <p:sldId id="385" r:id="rId59"/>
    <p:sldId id="386" r:id="rId60"/>
    <p:sldId id="387" r:id="rId61"/>
    <p:sldId id="388" r:id="rId62"/>
    <p:sldId id="389" r:id="rId63"/>
    <p:sldId id="390" r:id="rId64"/>
    <p:sldId id="391" r:id="rId65"/>
    <p:sldId id="392" r:id="rId6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86444" autoAdjust="0"/>
  </p:normalViewPr>
  <p:slideViewPr>
    <p:cSldViewPr>
      <p:cViewPr varScale="1">
        <p:scale>
          <a:sx n="47" d="100"/>
          <a:sy n="47" d="100"/>
        </p:scale>
        <p:origin x="979" y="53"/>
      </p:cViewPr>
      <p:guideLst>
        <p:guide orient="horz" pos="2160"/>
        <p:guide pos="2880"/>
      </p:guideLst>
    </p:cSldViewPr>
  </p:slideViewPr>
  <p:outlineViewPr>
    <p:cViewPr>
      <p:scale>
        <a:sx n="33" d="100"/>
        <a:sy n="33" d="100"/>
      </p:scale>
      <p:origin x="0" y="-38"/>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9FEEEA-AE7D-47FC-BE32-48CAFEBA964E}" type="datetime1">
              <a:rPr lang="tr-TR" smtClean="0"/>
              <a:t>27.10.2016</a:t>
            </a:fld>
            <a:endParaRPr lang="tr-T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1EE081-523A-4C75-8D2F-11CCBD252A5B}" type="slidenum">
              <a:rPr lang="tr-TR" smtClean="0"/>
              <a:t>‹#›</a:t>
            </a:fld>
            <a:endParaRPr lang="tr-TR"/>
          </a:p>
        </p:txBody>
      </p:sp>
    </p:spTree>
    <p:extLst>
      <p:ext uri="{BB962C8B-B14F-4D97-AF65-F5344CB8AC3E}">
        <p14:creationId xmlns:p14="http://schemas.microsoft.com/office/powerpoint/2010/main" val="18371609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EEF3A59-5A1A-41D1-B062-A0B57B312156}" type="datetime1">
              <a:rPr lang="tr-TR" smtClean="0"/>
              <a:t>27.10.2016</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tr-T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2B8C437B-CEE0-4262-B751-DAD8E2FEB9A8}" type="slidenum">
              <a:rPr lang="tr-TR"/>
              <a:pPr>
                <a:defRPr/>
              </a:pPr>
              <a:t>‹#›</a:t>
            </a:fld>
            <a:endParaRPr lang="tr-TR"/>
          </a:p>
        </p:txBody>
      </p:sp>
    </p:spTree>
    <p:extLst>
      <p:ext uri="{BB962C8B-B14F-4D97-AF65-F5344CB8AC3E}">
        <p14:creationId xmlns:p14="http://schemas.microsoft.com/office/powerpoint/2010/main" val="162762637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Date Placeholder 3"/>
          <p:cNvSpPr>
            <a:spLocks noGrp="1"/>
          </p:cNvSpPr>
          <p:nvPr>
            <p:ph type="dt" idx="10"/>
          </p:nvPr>
        </p:nvSpPr>
        <p:spPr/>
        <p:txBody>
          <a:bodyPr/>
          <a:lstStyle/>
          <a:p>
            <a:pPr>
              <a:defRPr/>
            </a:pPr>
            <a:fld id="{7BABF68D-1C39-4C7F-B7D5-88F5D646D220}" type="datetime1">
              <a:rPr lang="tr-TR" smtClean="0"/>
              <a:t>27.10.2016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1</a:t>
            </a:fld>
            <a:endParaRPr lang="tr-TR"/>
          </a:p>
        </p:txBody>
      </p:sp>
    </p:spTree>
    <p:extLst>
      <p:ext uri="{BB962C8B-B14F-4D97-AF65-F5344CB8AC3E}">
        <p14:creationId xmlns:p14="http://schemas.microsoft.com/office/powerpoint/2010/main" val="175418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449F37C-3239-492E-A722-C39021D906DA}" type="slidenum">
              <a:rPr lang="tr-TR" altLang="tr-TR">
                <a:latin typeface="Arial" panose="020B0604020202020204" pitchFamily="34" charset="0"/>
              </a:rPr>
              <a:pPr>
                <a:spcBef>
                  <a:spcPct val="0"/>
                </a:spcBef>
              </a:pPr>
              <a:t>13</a:t>
            </a:fld>
            <a:endParaRPr lang="tr-TR" altLang="tr-TR">
              <a:latin typeface="Arial" panose="020B0604020202020204" pitchFamily="34" charset="0"/>
            </a:endParaRPr>
          </a:p>
        </p:txBody>
      </p:sp>
    </p:spTree>
    <p:extLst>
      <p:ext uri="{BB962C8B-B14F-4D97-AF65-F5344CB8AC3E}">
        <p14:creationId xmlns:p14="http://schemas.microsoft.com/office/powerpoint/2010/main" val="2478358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3A3D82-CDE6-4EBF-9449-94CEBF49AACE}" type="slidenum">
              <a:rPr lang="en-US" altLang="tr-TR">
                <a:latin typeface="Arial" panose="020B0604020202020204" pitchFamily="34" charset="0"/>
              </a:rPr>
              <a:pPr>
                <a:spcBef>
                  <a:spcPct val="0"/>
                </a:spcBef>
              </a:pPr>
              <a:t>21</a:t>
            </a:fld>
            <a:endParaRPr lang="en-US" altLang="tr-TR">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56447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9347129-4303-4595-8B99-6E051613CE67}" type="slidenum">
              <a:rPr lang="en-US" altLang="tr-TR">
                <a:latin typeface="Arial" panose="020B0604020202020204" pitchFamily="34" charset="0"/>
              </a:rPr>
              <a:pPr>
                <a:spcBef>
                  <a:spcPct val="0"/>
                </a:spcBef>
              </a:pPr>
              <a:t>22</a:t>
            </a:fld>
            <a:endParaRPr lang="en-US" altLang="tr-TR">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67100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0122A8C-1A45-4D92-B1EF-6083AB388AC2}" type="slidenum">
              <a:rPr lang="en-US" altLang="tr-TR">
                <a:latin typeface="Arial" panose="020B0604020202020204" pitchFamily="34" charset="0"/>
              </a:rPr>
              <a:pPr>
                <a:spcBef>
                  <a:spcPct val="0"/>
                </a:spcBef>
              </a:pPr>
              <a:t>23</a:t>
            </a:fld>
            <a:endParaRPr lang="en-US" altLang="tr-TR">
              <a:latin typeface="Arial" panose="020B060402020202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378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B33EEE0-D212-4F83-BF92-F72C8E7515E5}" type="slidenum">
              <a:rPr lang="en-US" altLang="tr-TR">
                <a:latin typeface="Arial" panose="020B0604020202020204" pitchFamily="34" charset="0"/>
              </a:rPr>
              <a:pPr>
                <a:spcBef>
                  <a:spcPct val="0"/>
                </a:spcBef>
              </a:pPr>
              <a:t>24</a:t>
            </a:fld>
            <a:endParaRPr lang="en-US" altLang="tr-TR">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dirty="0" smtClean="0">
              <a:ea typeface="ＭＳ Ｐゴシック" panose="020B0600070205080204" pitchFamily="34" charset="-128"/>
            </a:endParaRPr>
          </a:p>
        </p:txBody>
      </p:sp>
    </p:spTree>
    <p:extLst>
      <p:ext uri="{BB962C8B-B14F-4D97-AF65-F5344CB8AC3E}">
        <p14:creationId xmlns:p14="http://schemas.microsoft.com/office/powerpoint/2010/main" val="413240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361C81D-FB73-4A31-96C2-D21EF4149F5B}" type="slidenum">
              <a:rPr lang="en-US" altLang="tr-TR">
                <a:latin typeface="Arial" panose="020B0604020202020204" pitchFamily="34" charset="0"/>
              </a:rPr>
              <a:pPr>
                <a:spcBef>
                  <a:spcPct val="0"/>
                </a:spcBef>
              </a:pPr>
              <a:t>25</a:t>
            </a:fld>
            <a:endParaRPr lang="en-US" altLang="tr-TR">
              <a:latin typeface="Arial" panose="020B060402020202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751769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Date Placeholder 3"/>
          <p:cNvSpPr>
            <a:spLocks noGrp="1"/>
          </p:cNvSpPr>
          <p:nvPr>
            <p:ph type="dt" idx="10"/>
          </p:nvPr>
        </p:nvSpPr>
        <p:spPr/>
        <p:txBody>
          <a:bodyPr/>
          <a:lstStyle/>
          <a:p>
            <a:pPr>
              <a:defRPr/>
            </a:pPr>
            <a:fld id="{7BABF68D-1C39-4C7F-B7D5-88F5D646D220}" type="datetime1">
              <a:rPr lang="tr-TR" smtClean="0"/>
              <a:t>27.10.2016</a:t>
            </a:fld>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pPr>
              <a:defRPr/>
            </a:pPr>
            <a:fld id="{2B8C437B-CEE0-4262-B751-DAD8E2FEB9A8}" type="slidenum">
              <a:rPr lang="tr-TR" smtClean="0"/>
              <a:pPr>
                <a:defRPr/>
              </a:pPr>
              <a:t>40</a:t>
            </a:fld>
            <a:endParaRPr lang="tr-TR"/>
          </a:p>
        </p:txBody>
      </p:sp>
    </p:spTree>
    <p:extLst>
      <p:ext uri="{BB962C8B-B14F-4D97-AF65-F5344CB8AC3E}">
        <p14:creationId xmlns:p14="http://schemas.microsoft.com/office/powerpoint/2010/main" val="1745536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575845E-51CF-4F66-9285-8B763814C15B}"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3379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A14D21A-2608-46DD-B8AE-FCD0B6274D44}" type="slidenum">
              <a:rPr lang="de-DE" altLang="en-US">
                <a:latin typeface="MetaPlusLF-Regular" charset="0"/>
              </a:rPr>
              <a:pPr eaLnBrk="1" hangingPunct="1">
                <a:spcBef>
                  <a:spcPct val="0"/>
                </a:spcBef>
              </a:pPr>
              <a:t>41</a:t>
            </a:fld>
            <a:endParaRPr lang="de-DE" altLang="en-US">
              <a:latin typeface="MetaPlusLF-Regular" charset="0"/>
            </a:endParaRPr>
          </a:p>
        </p:txBody>
      </p:sp>
      <p:sp>
        <p:nvSpPr>
          <p:cNvPr id="3379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4895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A29E609-2607-4116-86E0-8EE0E04C8567}"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3481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03F1B893-2BCF-4453-BB31-81781D500A90}" type="slidenum">
              <a:rPr lang="de-DE" altLang="en-US">
                <a:latin typeface="MetaPlusLF-Regular" charset="0"/>
              </a:rPr>
              <a:pPr eaLnBrk="1" hangingPunct="1">
                <a:spcBef>
                  <a:spcPct val="0"/>
                </a:spcBef>
              </a:pPr>
              <a:t>42</a:t>
            </a:fld>
            <a:endParaRPr lang="de-DE" altLang="en-US">
              <a:latin typeface="MetaPlusLF-Regular" charset="0"/>
            </a:endParaRPr>
          </a:p>
        </p:txBody>
      </p:sp>
      <p:sp>
        <p:nvSpPr>
          <p:cNvPr id="3482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5875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5654E88-5B60-49E1-8AEE-927BAF9B64AC}"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3584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F91B30C-287D-415B-BA2E-C82CBE843E52}" type="slidenum">
              <a:rPr lang="de-DE" altLang="en-US">
                <a:latin typeface="MetaPlusLF-Regular" charset="0"/>
              </a:rPr>
              <a:pPr eaLnBrk="1" hangingPunct="1">
                <a:spcBef>
                  <a:spcPct val="0"/>
                </a:spcBef>
              </a:pPr>
              <a:t>43</a:t>
            </a:fld>
            <a:endParaRPr lang="de-DE" altLang="en-US">
              <a:latin typeface="MetaPlusLF-Regular" charset="0"/>
            </a:endParaRPr>
          </a:p>
        </p:txBody>
      </p:sp>
      <p:sp>
        <p:nvSpPr>
          <p:cNvPr id="3584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64336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2B8C437B-CEE0-4262-B751-DAD8E2FEB9A8}" type="slidenum">
              <a:rPr lang="tr-TR" smtClean="0"/>
              <a:pPr>
                <a:defRPr/>
              </a:pPr>
              <a:t>2</a:t>
            </a:fld>
            <a:endParaRPr lang="tr-TR"/>
          </a:p>
        </p:txBody>
      </p:sp>
      <p:sp>
        <p:nvSpPr>
          <p:cNvPr id="5" name="Date Placeholder 4"/>
          <p:cNvSpPr>
            <a:spLocks noGrp="1"/>
          </p:cNvSpPr>
          <p:nvPr>
            <p:ph type="dt" idx="11"/>
          </p:nvPr>
        </p:nvSpPr>
        <p:spPr/>
        <p:txBody>
          <a:bodyPr/>
          <a:lstStyle/>
          <a:p>
            <a:pPr>
              <a:defRPr/>
            </a:pPr>
            <a:fld id="{66040F0A-FD64-4611-8FD0-936F7E26BAEF}" type="datetime1">
              <a:rPr lang="tr-TR" smtClean="0"/>
              <a:t>27.10.2016</a:t>
            </a:fld>
            <a:endParaRPr lang="tr-TR"/>
          </a:p>
        </p:txBody>
      </p:sp>
      <p:sp>
        <p:nvSpPr>
          <p:cNvPr id="6" name="Footer Placeholder 5"/>
          <p:cNvSpPr>
            <a:spLocks noGrp="1"/>
          </p:cNvSpPr>
          <p:nvPr>
            <p:ph type="ftr" sz="quarter" idx="12"/>
          </p:nvPr>
        </p:nvSpPr>
        <p:spPr/>
        <p:txBody>
          <a:bodyPr/>
          <a:lstStyle/>
          <a:p>
            <a:pPr>
              <a:defRPr/>
            </a:pPr>
            <a:endParaRPr lang="tr-TR"/>
          </a:p>
        </p:txBody>
      </p:sp>
    </p:spTree>
    <p:extLst>
      <p:ext uri="{BB962C8B-B14F-4D97-AF65-F5344CB8AC3E}">
        <p14:creationId xmlns:p14="http://schemas.microsoft.com/office/powerpoint/2010/main" val="236759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4AE2CC4-9C64-4910-86D2-18678F82ABD8}" type="slidenum">
              <a:rPr lang="en-US" altLang="tr-TR">
                <a:latin typeface="Arial" panose="020B0604020202020204" pitchFamily="34" charset="0"/>
              </a:rPr>
              <a:pPr eaLnBrk="1" hangingPunct="1">
                <a:spcBef>
                  <a:spcPct val="0"/>
                </a:spcBef>
              </a:pPr>
              <a:t>44</a:t>
            </a:fld>
            <a:endParaRPr lang="en-US" altLang="tr-TR">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8780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B258003-665A-4CC0-A915-51B865D5E0E1}" type="slidenum">
              <a:rPr lang="en-US" altLang="tr-TR">
                <a:latin typeface="Arial" panose="020B0604020202020204" pitchFamily="34" charset="0"/>
              </a:rPr>
              <a:pPr eaLnBrk="1" hangingPunct="1">
                <a:spcBef>
                  <a:spcPct val="0"/>
                </a:spcBef>
              </a:pPr>
              <a:t>45</a:t>
            </a:fld>
            <a:endParaRPr lang="en-US" altLang="tr-TR">
              <a:latin typeface="Arial" panose="020B0604020202020204" pitchFamily="34" charset="0"/>
            </a:endParaRPr>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665011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F626C6F8-E835-417F-AE84-A0659263FF2B}"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3891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283B29E-9CDC-4390-B1E4-B19852C025F4}" type="slidenum">
              <a:rPr lang="de-DE" altLang="en-US">
                <a:latin typeface="MetaPlusLF-Regular" charset="0"/>
              </a:rPr>
              <a:pPr eaLnBrk="1" hangingPunct="1">
                <a:spcBef>
                  <a:spcPct val="0"/>
                </a:spcBef>
              </a:pPr>
              <a:t>46</a:t>
            </a:fld>
            <a:endParaRPr lang="de-DE" altLang="en-US">
              <a:latin typeface="MetaPlusLF-Regular" charset="0"/>
            </a:endParaRPr>
          </a:p>
        </p:txBody>
      </p:sp>
      <p:sp>
        <p:nvSpPr>
          <p:cNvPr id="3891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45205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078DB03-3166-407F-B5BE-A1996FE858DA}"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3993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8F7E4DE-431A-4A9B-815F-983766148C37}" type="slidenum">
              <a:rPr lang="de-DE" altLang="en-US">
                <a:latin typeface="MetaPlusLF-Regular" charset="0"/>
              </a:rPr>
              <a:pPr eaLnBrk="1" hangingPunct="1">
                <a:spcBef>
                  <a:spcPct val="0"/>
                </a:spcBef>
              </a:pPr>
              <a:t>47</a:t>
            </a:fld>
            <a:endParaRPr lang="de-DE" altLang="en-US">
              <a:latin typeface="MetaPlusLF-Regular" charset="0"/>
            </a:endParaRPr>
          </a:p>
        </p:txBody>
      </p:sp>
      <p:sp>
        <p:nvSpPr>
          <p:cNvPr id="399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808990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DF28E26-2F8E-49BF-A6F6-83807F42C0E3}"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096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3B6F43CA-FB03-45E0-A461-36DC5710E58F}" type="slidenum">
              <a:rPr lang="de-DE" altLang="en-US">
                <a:latin typeface="MetaPlusLF-Regular" charset="0"/>
              </a:rPr>
              <a:pPr eaLnBrk="1" hangingPunct="1">
                <a:spcBef>
                  <a:spcPct val="0"/>
                </a:spcBef>
              </a:pPr>
              <a:t>48</a:t>
            </a:fld>
            <a:endParaRPr lang="de-DE" altLang="en-US">
              <a:latin typeface="MetaPlusLF-Regular" charset="0"/>
            </a:endParaRPr>
          </a:p>
        </p:txBody>
      </p:sp>
      <p:sp>
        <p:nvSpPr>
          <p:cNvPr id="4096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505277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87F858B2-F1C0-4036-A35C-A844D37F95BC}"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198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3D5BA46-9487-47B0-9EAD-C03E1D278F3F}" type="slidenum">
              <a:rPr lang="de-DE" altLang="en-US">
                <a:latin typeface="MetaPlusLF-Regular" charset="0"/>
              </a:rPr>
              <a:pPr eaLnBrk="1" hangingPunct="1">
                <a:spcBef>
                  <a:spcPct val="0"/>
                </a:spcBef>
              </a:pPr>
              <a:t>49</a:t>
            </a:fld>
            <a:endParaRPr lang="de-DE" altLang="en-US">
              <a:latin typeface="MetaPlusLF-Regular" charset="0"/>
            </a:endParaRPr>
          </a:p>
        </p:txBody>
      </p:sp>
      <p:sp>
        <p:nvSpPr>
          <p:cNvPr id="4198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86607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B12CD3C-3034-49B1-A5FD-13756B5E4D53}"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301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7EF0F4C-33AD-4753-ABA8-FEABE7C35FAB}" type="slidenum">
              <a:rPr lang="de-DE" altLang="en-US">
                <a:latin typeface="MetaPlusLF-Regular" charset="0"/>
              </a:rPr>
              <a:pPr eaLnBrk="1" hangingPunct="1">
                <a:spcBef>
                  <a:spcPct val="0"/>
                </a:spcBef>
              </a:pPr>
              <a:t>50</a:t>
            </a:fld>
            <a:endParaRPr lang="de-DE" altLang="en-US">
              <a:latin typeface="MetaPlusLF-Regular" charset="0"/>
            </a:endParaRPr>
          </a:p>
        </p:txBody>
      </p:sp>
      <p:sp>
        <p:nvSpPr>
          <p:cNvPr id="4301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966526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40B69FE2-957A-48F4-AE2A-7FD512ACCA77}"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403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CF038C2E-5560-4F72-8BA5-335027295FA4}" type="slidenum">
              <a:rPr lang="de-DE" altLang="en-US">
                <a:latin typeface="MetaPlusLF-Regular" charset="0"/>
              </a:rPr>
              <a:pPr eaLnBrk="1" hangingPunct="1">
                <a:spcBef>
                  <a:spcPct val="0"/>
                </a:spcBef>
              </a:pPr>
              <a:t>51</a:t>
            </a:fld>
            <a:endParaRPr lang="de-DE" altLang="en-US">
              <a:latin typeface="MetaPlusLF-Regular" charset="0"/>
            </a:endParaRPr>
          </a:p>
        </p:txBody>
      </p:sp>
      <p:sp>
        <p:nvSpPr>
          <p:cNvPr id="4403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971735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86D40BEB-ED45-4DA3-81C3-C91CE6BA447C}"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505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D1A1964-2302-4669-8994-23CCA2D5B030}" type="slidenum">
              <a:rPr lang="de-DE" altLang="en-US">
                <a:latin typeface="MetaPlusLF-Regular" charset="0"/>
              </a:rPr>
              <a:pPr eaLnBrk="1" hangingPunct="1">
                <a:spcBef>
                  <a:spcPct val="0"/>
                </a:spcBef>
              </a:pPr>
              <a:t>52</a:t>
            </a:fld>
            <a:endParaRPr lang="de-DE" altLang="en-US">
              <a:latin typeface="MetaPlusLF-Regular" charset="0"/>
            </a:endParaRPr>
          </a:p>
        </p:txBody>
      </p:sp>
      <p:sp>
        <p:nvSpPr>
          <p:cNvPr id="4506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138722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1C1A8D3-6E7D-49C9-9208-B1B5DDF7E4C3}"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608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A504C06-F79D-4567-B464-B6FF933ADED9}" type="slidenum">
              <a:rPr lang="de-DE" altLang="en-US">
                <a:latin typeface="MetaPlusLF-Regular" charset="0"/>
              </a:rPr>
              <a:pPr eaLnBrk="1" hangingPunct="1">
                <a:spcBef>
                  <a:spcPct val="0"/>
                </a:spcBef>
              </a:pPr>
              <a:t>53</a:t>
            </a:fld>
            <a:endParaRPr lang="de-DE" altLang="en-US">
              <a:latin typeface="MetaPlusLF-Regular" charset="0"/>
            </a:endParaRPr>
          </a:p>
        </p:txBody>
      </p:sp>
      <p:sp>
        <p:nvSpPr>
          <p:cNvPr id="4608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62404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4EDA11D-0C3C-494F-8077-778FF1303B86}" type="slidenum">
              <a:rPr lang="en-US" altLang="tr-TR">
                <a:latin typeface="Arial" panose="020B0604020202020204" pitchFamily="34" charset="0"/>
              </a:rPr>
              <a:pPr>
                <a:spcBef>
                  <a:spcPct val="0"/>
                </a:spcBef>
              </a:pPr>
              <a:t>3</a:t>
            </a:fld>
            <a:endParaRPr lang="en-US" altLang="tr-TR">
              <a:latin typeface="Arial" panose="020B0604020202020204" pitchFamily="34" charset="0"/>
            </a:endParaRPr>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53500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B4872E5D-D3D0-4E61-B1D8-0A1EA7CFB49E}"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710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9538888-9CD6-43C2-8100-AEAF942B4183}" type="slidenum">
              <a:rPr lang="de-DE" altLang="en-US">
                <a:latin typeface="MetaPlusLF-Regular" charset="0"/>
              </a:rPr>
              <a:pPr eaLnBrk="1" hangingPunct="1">
                <a:spcBef>
                  <a:spcPct val="0"/>
                </a:spcBef>
              </a:pPr>
              <a:t>54</a:t>
            </a:fld>
            <a:endParaRPr lang="de-DE" altLang="en-US">
              <a:latin typeface="MetaPlusLF-Regular" charset="0"/>
            </a:endParaRPr>
          </a:p>
        </p:txBody>
      </p:sp>
      <p:sp>
        <p:nvSpPr>
          <p:cNvPr id="4710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755514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061C966-1B45-45F0-865B-4DFE74350B47}"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813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BA6F7FA-378F-41B1-A3CE-8D04F4F34046}" type="slidenum">
              <a:rPr lang="de-DE" altLang="en-US">
                <a:latin typeface="MetaPlusLF-Regular" charset="0"/>
              </a:rPr>
              <a:pPr eaLnBrk="1" hangingPunct="1">
                <a:spcBef>
                  <a:spcPct val="0"/>
                </a:spcBef>
              </a:pPr>
              <a:t>55</a:t>
            </a:fld>
            <a:endParaRPr lang="de-DE" altLang="en-US">
              <a:latin typeface="MetaPlusLF-Regular" charset="0"/>
            </a:endParaRPr>
          </a:p>
        </p:txBody>
      </p:sp>
      <p:sp>
        <p:nvSpPr>
          <p:cNvPr id="4813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50560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0CC8808-15D8-43C0-AB22-A87B7A566656}"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4915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1745F0E-7B1D-44AB-BF18-6EBC2FD11CE9}" type="slidenum">
              <a:rPr lang="de-DE" altLang="en-US">
                <a:latin typeface="MetaPlusLF-Regular" charset="0"/>
              </a:rPr>
              <a:pPr eaLnBrk="1" hangingPunct="1">
                <a:spcBef>
                  <a:spcPct val="0"/>
                </a:spcBef>
              </a:pPr>
              <a:t>56</a:t>
            </a:fld>
            <a:endParaRPr lang="de-DE" altLang="en-US">
              <a:latin typeface="MetaPlusLF-Regular" charset="0"/>
            </a:endParaRPr>
          </a:p>
        </p:txBody>
      </p:sp>
      <p:sp>
        <p:nvSpPr>
          <p:cNvPr id="4915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94889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FDE9A2C4-E558-4561-AFAC-AF9F23E5D61A}"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017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88679B4-9FF6-4331-91B1-7A06BBC01EC2}" type="slidenum">
              <a:rPr lang="de-DE" altLang="en-US">
                <a:latin typeface="MetaPlusLF-Regular" charset="0"/>
              </a:rPr>
              <a:pPr eaLnBrk="1" hangingPunct="1">
                <a:spcBef>
                  <a:spcPct val="0"/>
                </a:spcBef>
              </a:pPr>
              <a:t>57</a:t>
            </a:fld>
            <a:endParaRPr lang="de-DE" altLang="en-US">
              <a:latin typeface="MetaPlusLF-Regular" charset="0"/>
            </a:endParaRPr>
          </a:p>
        </p:txBody>
      </p:sp>
      <p:sp>
        <p:nvSpPr>
          <p:cNvPr id="5018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101634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20E44D40-5055-42D8-A12F-665CF4BD229D}"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120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FCA4093-1467-4F22-AEEB-2B98CCD074C9}" type="slidenum">
              <a:rPr lang="de-DE" altLang="en-US">
                <a:latin typeface="MetaPlusLF-Regular" charset="0"/>
              </a:rPr>
              <a:pPr eaLnBrk="1" hangingPunct="1">
                <a:spcBef>
                  <a:spcPct val="0"/>
                </a:spcBef>
              </a:pPr>
              <a:t>58</a:t>
            </a:fld>
            <a:endParaRPr lang="de-DE" altLang="en-US">
              <a:latin typeface="MetaPlusLF-Regular" charset="0"/>
            </a:endParaRPr>
          </a:p>
        </p:txBody>
      </p:sp>
      <p:sp>
        <p:nvSpPr>
          <p:cNvPr id="5120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426258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67D9D05-784D-4FBA-ABDB-0820973BFF70}"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222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CD39CE6-D2E1-4954-BFC0-1C239898DD70}" type="slidenum">
              <a:rPr lang="de-DE" altLang="en-US">
                <a:latin typeface="MetaPlusLF-Regular" charset="0"/>
              </a:rPr>
              <a:pPr eaLnBrk="1" hangingPunct="1">
                <a:spcBef>
                  <a:spcPct val="0"/>
                </a:spcBef>
              </a:pPr>
              <a:t>59</a:t>
            </a:fld>
            <a:endParaRPr lang="de-DE" altLang="en-US">
              <a:latin typeface="MetaPlusLF-Regular" charset="0"/>
            </a:endParaRPr>
          </a:p>
        </p:txBody>
      </p:sp>
      <p:sp>
        <p:nvSpPr>
          <p:cNvPr id="5222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750670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A8C46E8-9724-4F82-979E-D2A152FECFDF}"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325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C557B28E-F44A-4F4D-989A-63DB74A8FE47}" type="slidenum">
              <a:rPr lang="de-DE" altLang="en-US">
                <a:latin typeface="MetaPlusLF-Regular" charset="0"/>
              </a:rPr>
              <a:pPr eaLnBrk="1" hangingPunct="1">
                <a:spcBef>
                  <a:spcPct val="0"/>
                </a:spcBef>
              </a:pPr>
              <a:t>60</a:t>
            </a:fld>
            <a:endParaRPr lang="de-DE" altLang="en-US">
              <a:latin typeface="MetaPlusLF-Regular" charset="0"/>
            </a:endParaRPr>
          </a:p>
        </p:txBody>
      </p:sp>
      <p:sp>
        <p:nvSpPr>
          <p:cNvPr id="5325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551479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D7E3CCF-84BA-4620-8FC2-AB6342F27841}"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427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9F7B132B-4BC0-40AD-8B09-4527953D329A}" type="slidenum">
              <a:rPr lang="de-DE" altLang="en-US">
                <a:latin typeface="MetaPlusLF-Regular" charset="0"/>
              </a:rPr>
              <a:pPr eaLnBrk="1" hangingPunct="1">
                <a:spcBef>
                  <a:spcPct val="0"/>
                </a:spcBef>
              </a:pPr>
              <a:t>61</a:t>
            </a:fld>
            <a:endParaRPr lang="de-DE" altLang="en-US">
              <a:latin typeface="MetaPlusLF-Regular" charset="0"/>
            </a:endParaRPr>
          </a:p>
        </p:txBody>
      </p:sp>
      <p:sp>
        <p:nvSpPr>
          <p:cNvPr id="5427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3824373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107E2F0F-0782-4BE7-BB0C-A561B7CA817C}"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529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5A9A0588-1D59-4994-843C-ED727E3977F3}" type="slidenum">
              <a:rPr lang="de-DE" altLang="en-US">
                <a:latin typeface="MetaPlusLF-Regular" charset="0"/>
              </a:rPr>
              <a:pPr eaLnBrk="1" hangingPunct="1">
                <a:spcBef>
                  <a:spcPct val="0"/>
                </a:spcBef>
              </a:pPr>
              <a:t>62</a:t>
            </a:fld>
            <a:endParaRPr lang="de-DE" altLang="en-US">
              <a:latin typeface="MetaPlusLF-Regular" charset="0"/>
            </a:endParaRPr>
          </a:p>
        </p:txBody>
      </p:sp>
      <p:sp>
        <p:nvSpPr>
          <p:cNvPr id="5530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40278008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8BA5919E-0C0E-4E19-B625-6DC6FF05AF76}"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632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A4E475A7-66D2-4108-84BB-EEEFBB453E15}" type="slidenum">
              <a:rPr lang="de-DE" altLang="en-US">
                <a:latin typeface="MetaPlusLF-Regular" charset="0"/>
              </a:rPr>
              <a:pPr eaLnBrk="1" hangingPunct="1">
                <a:spcBef>
                  <a:spcPct val="0"/>
                </a:spcBef>
              </a:pPr>
              <a:t>63</a:t>
            </a:fld>
            <a:endParaRPr lang="de-DE" altLang="en-US">
              <a:latin typeface="MetaPlusLF-Regular" charset="0"/>
            </a:endParaRPr>
          </a:p>
        </p:txBody>
      </p:sp>
      <p:sp>
        <p:nvSpPr>
          <p:cNvPr id="5632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1992118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4EDA11D-0C3C-494F-8077-778FF1303B86}" type="slidenum">
              <a:rPr lang="en-US" altLang="tr-TR">
                <a:latin typeface="Arial" panose="020B0604020202020204" pitchFamily="34" charset="0"/>
              </a:rPr>
              <a:pPr>
                <a:spcBef>
                  <a:spcPct val="0"/>
                </a:spcBef>
              </a:pPr>
              <a:t>4</a:t>
            </a:fld>
            <a:endParaRPr lang="en-US" altLang="tr-TR">
              <a:latin typeface="Arial" panose="020B0604020202020204" pitchFamily="34" charset="0"/>
            </a:endParaRPr>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6227931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D0067936-51AA-401D-96DF-A5407DA21D53}"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734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EE7C91E4-13DA-4930-9433-8FE812A975F2}" type="slidenum">
              <a:rPr lang="de-DE" altLang="en-US">
                <a:latin typeface="MetaPlusLF-Regular" charset="0"/>
              </a:rPr>
              <a:pPr eaLnBrk="1" hangingPunct="1">
                <a:spcBef>
                  <a:spcPct val="0"/>
                </a:spcBef>
              </a:pPr>
              <a:t>64</a:t>
            </a:fld>
            <a:endParaRPr lang="de-DE" altLang="en-US">
              <a:latin typeface="MetaPlusLF-Regular" charset="0"/>
            </a:endParaRPr>
          </a:p>
        </p:txBody>
      </p:sp>
      <p:sp>
        <p:nvSpPr>
          <p:cNvPr id="5734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121823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B76F2B06-F3E2-4B39-B095-D55249657D47}" type="datetime1">
              <a:rPr lang="de-DE" altLang="en-US" smtClean="0">
                <a:latin typeface="MetaPlusLF-Regular" charset="0"/>
              </a:rPr>
              <a:pPr eaLnBrk="1" hangingPunct="1">
                <a:spcBef>
                  <a:spcPct val="0"/>
                </a:spcBef>
              </a:pPr>
              <a:t>27.10.2016</a:t>
            </a:fld>
            <a:endParaRPr lang="de-DE" altLang="en-US" smtClean="0">
              <a:latin typeface="MetaPlusLF-Regular" charset="0"/>
            </a:endParaRPr>
          </a:p>
        </p:txBody>
      </p:sp>
      <p:sp>
        <p:nvSpPr>
          <p:cNvPr id="5837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42975" eaLnBrk="0" hangingPunct="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429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fld id="{C93BA36D-CD0F-4305-BC0E-3718D81A4A6F}" type="slidenum">
              <a:rPr lang="de-DE" altLang="en-US">
                <a:latin typeface="MetaPlusLF-Regular" charset="0"/>
              </a:rPr>
              <a:pPr eaLnBrk="1" hangingPunct="1">
                <a:spcBef>
                  <a:spcPct val="0"/>
                </a:spcBef>
              </a:pPr>
              <a:t>65</a:t>
            </a:fld>
            <a:endParaRPr lang="de-DE" altLang="en-US">
              <a:latin typeface="MetaPlusLF-Regular" charset="0"/>
            </a:endParaRPr>
          </a:p>
        </p:txBody>
      </p:sp>
      <p:sp>
        <p:nvSpPr>
          <p:cNvPr id="5837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dirty="0" smtClean="0">
              <a:ea typeface="ＭＳ Ｐゴシック" panose="020B0600070205080204" pitchFamily="34" charset="-128"/>
            </a:endParaRPr>
          </a:p>
        </p:txBody>
      </p:sp>
    </p:spTree>
    <p:extLst>
      <p:ext uri="{BB962C8B-B14F-4D97-AF65-F5344CB8AC3E}">
        <p14:creationId xmlns:p14="http://schemas.microsoft.com/office/powerpoint/2010/main" val="3000288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B052C1B-4A64-4113-AB08-CD6176E492FB}" type="slidenum">
              <a:rPr lang="tr-TR" altLang="tr-TR">
                <a:latin typeface="Arial" panose="020B0604020202020204" pitchFamily="34" charset="0"/>
              </a:rPr>
              <a:pPr>
                <a:spcBef>
                  <a:spcPct val="0"/>
                </a:spcBef>
              </a:pPr>
              <a:t>6</a:t>
            </a:fld>
            <a:endParaRPr lang="tr-TR" altLang="tr-TR">
              <a:latin typeface="Arial" panose="020B0604020202020204" pitchFamily="34" charset="0"/>
            </a:endParaRPr>
          </a:p>
        </p:txBody>
      </p:sp>
    </p:spTree>
    <p:extLst>
      <p:ext uri="{BB962C8B-B14F-4D97-AF65-F5344CB8AC3E}">
        <p14:creationId xmlns:p14="http://schemas.microsoft.com/office/powerpoint/2010/main" val="292934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E545BA0-C21E-4AFE-A6AD-0FC20F8943C8}" type="slidenum">
              <a:rPr lang="tr-TR" altLang="tr-TR">
                <a:latin typeface="Arial" panose="020B0604020202020204" pitchFamily="34" charset="0"/>
              </a:rPr>
              <a:pPr>
                <a:spcBef>
                  <a:spcPct val="0"/>
                </a:spcBef>
              </a:pPr>
              <a:t>7</a:t>
            </a:fld>
            <a:endParaRPr lang="tr-TR" altLang="tr-TR">
              <a:latin typeface="Arial" panose="020B0604020202020204" pitchFamily="34" charset="0"/>
            </a:endParaRPr>
          </a:p>
        </p:txBody>
      </p:sp>
    </p:spTree>
    <p:extLst>
      <p:ext uri="{BB962C8B-B14F-4D97-AF65-F5344CB8AC3E}">
        <p14:creationId xmlns:p14="http://schemas.microsoft.com/office/powerpoint/2010/main" val="889813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AC0AC2B-DC03-4E70-A1E6-E6AC2FF35C62}" type="slidenum">
              <a:rPr lang="tr-TR" altLang="tr-TR">
                <a:latin typeface="Arial" panose="020B0604020202020204" pitchFamily="34" charset="0"/>
              </a:rPr>
              <a:pPr>
                <a:spcBef>
                  <a:spcPct val="0"/>
                </a:spcBef>
              </a:pPr>
              <a:t>8</a:t>
            </a:fld>
            <a:endParaRPr lang="tr-TR" altLang="tr-TR">
              <a:latin typeface="Arial" panose="020B0604020202020204" pitchFamily="34" charset="0"/>
            </a:endParaRPr>
          </a:p>
        </p:txBody>
      </p:sp>
    </p:spTree>
    <p:extLst>
      <p:ext uri="{BB962C8B-B14F-4D97-AF65-F5344CB8AC3E}">
        <p14:creationId xmlns:p14="http://schemas.microsoft.com/office/powerpoint/2010/main" val="126386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a:p>
            <a:endParaRPr lang="tr-TR" altLang="tr-TR" smtClean="0">
              <a:ea typeface="ＭＳ Ｐゴシック" panose="020B0600070205080204" pitchFamily="34" charset="-128"/>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7587000-8EA5-4E68-B1DD-B50237EFF157}" type="slidenum">
              <a:rPr lang="tr-TR" altLang="tr-TR">
                <a:latin typeface="Arial" panose="020B0604020202020204" pitchFamily="34" charset="0"/>
              </a:rPr>
              <a:pPr>
                <a:spcBef>
                  <a:spcPct val="0"/>
                </a:spcBef>
              </a:pPr>
              <a:t>9</a:t>
            </a:fld>
            <a:endParaRPr lang="tr-TR" altLang="tr-TR">
              <a:latin typeface="Arial" panose="020B0604020202020204" pitchFamily="34" charset="0"/>
            </a:endParaRPr>
          </a:p>
        </p:txBody>
      </p:sp>
    </p:spTree>
    <p:extLst>
      <p:ext uri="{BB962C8B-B14F-4D97-AF65-F5344CB8AC3E}">
        <p14:creationId xmlns:p14="http://schemas.microsoft.com/office/powerpoint/2010/main" val="4040756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F24AC2B2-11CD-46A2-A80F-959CB566D6DE}" type="slidenum">
              <a:rPr lang="en-US" altLang="tr-TR">
                <a:latin typeface="Arial" panose="020B0604020202020204" pitchFamily="34" charset="0"/>
              </a:rPr>
              <a:pPr>
                <a:spcBef>
                  <a:spcPct val="0"/>
                </a:spcBef>
              </a:pPr>
              <a:t>10</a:t>
            </a:fld>
            <a:endParaRPr lang="en-US" altLang="tr-TR">
              <a:latin typeface="Arial" panose="020B0604020202020204" pitchFamily="34" charset="0"/>
            </a:endParaRPr>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ea typeface="ＭＳ Ｐゴシック" panose="020B0600070205080204" pitchFamily="34" charset="-128"/>
            </a:endParaRPr>
          </a:p>
        </p:txBody>
      </p:sp>
    </p:spTree>
    <p:extLst>
      <p:ext uri="{BB962C8B-B14F-4D97-AF65-F5344CB8AC3E}">
        <p14:creationId xmlns:p14="http://schemas.microsoft.com/office/powerpoint/2010/main" val="207955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4620170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22507396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98962B9-339C-40F9-81EE-3741FB2318CE}" type="datetime1">
              <a:rPr lang="tr-TR"/>
              <a:pPr>
                <a:defRPr/>
              </a:pPr>
              <a:t>27.10.2016</a:t>
            </a:fld>
            <a:endParaRPr lang="tr-T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3F3886-D884-4558-908B-AB2444638CE0}" type="slidenum">
              <a:rPr lang="tr-TR" altLang="tr-TR"/>
              <a:pPr>
                <a:defRPr/>
              </a:pPr>
              <a:t>‹#›</a:t>
            </a:fld>
            <a:endParaRPr lang="tr-TR" altLang="tr-TR"/>
          </a:p>
        </p:txBody>
      </p:sp>
    </p:spTree>
    <p:extLst>
      <p:ext uri="{BB962C8B-B14F-4D97-AF65-F5344CB8AC3E}">
        <p14:creationId xmlns:p14="http://schemas.microsoft.com/office/powerpoint/2010/main" val="2667035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B57E228-C787-4BDB-AF9D-1C85DA0E3735}" type="datetime1">
              <a:rPr lang="tr-TR"/>
              <a:pPr>
                <a:defRPr/>
              </a:pPr>
              <a:t>27.10.2016</a:t>
            </a:fld>
            <a:endParaRPr lang="tr-T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240A011-D447-4D25-9081-A2DA8850F694}" type="slidenum">
              <a:rPr lang="tr-TR" altLang="tr-TR"/>
              <a:pPr>
                <a:defRPr/>
              </a:pPr>
              <a:t>‹#›</a:t>
            </a:fld>
            <a:endParaRPr lang="tr-TR" altLang="tr-TR"/>
          </a:p>
        </p:txBody>
      </p:sp>
    </p:spTree>
    <p:extLst>
      <p:ext uri="{BB962C8B-B14F-4D97-AF65-F5344CB8AC3E}">
        <p14:creationId xmlns:p14="http://schemas.microsoft.com/office/powerpoint/2010/main" val="3506818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6592897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18" cstate="print"/>
          <a:srcRect/>
          <a:stretch>
            <a:fillRect/>
          </a:stretch>
        </p:blipFill>
        <p:spPr bwMode="auto">
          <a:xfrm>
            <a:off x="0" y="5509021"/>
            <a:ext cx="9144000" cy="1376363"/>
          </a:xfrm>
          <a:prstGeom prst="rect">
            <a:avLst/>
          </a:prstGeom>
          <a:noFill/>
          <a:ln w="9525">
            <a:noFill/>
            <a:miter lim="800000"/>
            <a:headEnd/>
            <a:tailEnd/>
          </a:ln>
        </p:spPr>
      </p:pic>
      <p:sp>
        <p:nvSpPr>
          <p:cNvPr id="3075"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tr-TR" dirty="0" smtClean="0"/>
          </a:p>
        </p:txBody>
      </p:sp>
      <p:sp>
        <p:nvSpPr>
          <p:cNvPr id="307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tr-TR" dirty="0" smtClean="0"/>
          </a:p>
        </p:txBody>
      </p:sp>
      <p:sp>
        <p:nvSpPr>
          <p:cNvPr id="9" name="TextBox 8"/>
          <p:cNvSpPr txBox="1"/>
          <p:nvPr userDrawn="1"/>
        </p:nvSpPr>
        <p:spPr>
          <a:xfrm>
            <a:off x="683568" y="6488668"/>
            <a:ext cx="2916248" cy="369332"/>
          </a:xfrm>
          <a:prstGeom prst="rect">
            <a:avLst/>
          </a:prstGeom>
          <a:noFill/>
        </p:spPr>
        <p:txBody>
          <a:bodyPr wrap="none" rtlCol="0">
            <a:spAutoFit/>
          </a:bodyPr>
          <a:lstStyle/>
          <a:p>
            <a:r>
              <a:rPr lang="tr-TR" dirty="0" smtClean="0"/>
              <a:t>Prof.Dr. Ercan ÖZTEMEL, </a:t>
            </a:r>
            <a:endParaRPr lang="tr-T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Lst>
  <p:timing>
    <p:tnLst>
      <p:par>
        <p:cTn id="1" dur="indefinite" restart="never" nodeType="tmRoot"/>
      </p:par>
    </p:tnLst>
  </p:timing>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30.xml"/><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12.png"/><Relationship Id="rId9" Type="http://schemas.openxmlformats.org/officeDocument/2006/relationships/oleObject" Target="../embeddings/oleObject6.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4.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3.wmf"/><Relationship Id="rId4" Type="http://schemas.openxmlformats.org/officeDocument/2006/relationships/oleObject" Target="../embeddings/oleObject8.bin"/></Relationships>
</file>

<file path=ppt/slides/_rels/slide5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23528" y="1124744"/>
            <a:ext cx="8352928" cy="3847207"/>
          </a:xfrm>
          <a:prstGeom prst="rect">
            <a:avLst/>
          </a:prstGeom>
          <a:noFill/>
          <a:ln w="9525">
            <a:noFill/>
            <a:miter lim="800000"/>
            <a:headEnd/>
            <a:tailEnd/>
          </a:ln>
        </p:spPr>
        <p:txBody>
          <a:bodyPr wrap="square">
            <a:spAutoFit/>
          </a:bodyPr>
          <a:lstStyle/>
          <a:p>
            <a:pPr algn="ctr"/>
            <a:endParaRPr lang="tr-TR" sz="3200" b="1" dirty="0" smtClean="0">
              <a:solidFill>
                <a:srgbClr val="800000"/>
              </a:solidFill>
              <a:latin typeface="+mj-lt"/>
              <a:ea typeface="MS PGothic" pitchFamily="34" charset="-128"/>
              <a:cs typeface="ＭＳ Ｐゴシック" pitchFamily="-106" charset="-128"/>
            </a:endParaRPr>
          </a:p>
          <a:p>
            <a:pPr algn="ctr"/>
            <a:r>
              <a:rPr lang="tr-TR" sz="3200" b="1" dirty="0" smtClean="0">
                <a:solidFill>
                  <a:srgbClr val="800000"/>
                </a:solidFill>
                <a:latin typeface="+mj-lt"/>
                <a:ea typeface="MS PGothic" pitchFamily="34" charset="-128"/>
                <a:cs typeface="ＭＳ Ｐゴシック" pitchFamily="-106" charset="-128"/>
              </a:rPr>
              <a:t>INTELLIGENT DECISON SUPPORT</a:t>
            </a:r>
          </a:p>
          <a:p>
            <a:pPr algn="ctr"/>
            <a:r>
              <a:rPr lang="tr-TR" sz="3200" b="1" dirty="0" smtClean="0">
                <a:solidFill>
                  <a:srgbClr val="800000"/>
                </a:solidFill>
                <a:latin typeface="+mj-lt"/>
                <a:ea typeface="MS PGothic" pitchFamily="34" charset="-128"/>
              </a:rPr>
              <a:t>(EXPERT SYSTEMS)</a:t>
            </a:r>
          </a:p>
          <a:p>
            <a:pPr algn="ctr"/>
            <a:endParaRPr lang="tr-TR" sz="3200" b="1" dirty="0" smtClean="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(#5)</a:t>
            </a:r>
          </a:p>
          <a:p>
            <a:pPr algn="ctr"/>
            <a:endParaRPr lang="tr-TR" sz="3200" b="1" dirty="0">
              <a:solidFill>
                <a:srgbClr val="800000"/>
              </a:solidFill>
              <a:latin typeface="+mj-lt"/>
              <a:ea typeface="MS PGothic" pitchFamily="34" charset="-128"/>
            </a:endParaRPr>
          </a:p>
          <a:p>
            <a:pPr algn="ctr"/>
            <a:r>
              <a:rPr lang="tr-TR" sz="3200" b="1" dirty="0" smtClean="0">
                <a:solidFill>
                  <a:srgbClr val="800000"/>
                </a:solidFill>
                <a:latin typeface="+mj-lt"/>
                <a:ea typeface="MS PGothic" pitchFamily="34" charset="-128"/>
              </a:rPr>
              <a:t>Prof. Dr. Ercan Oztemel</a:t>
            </a:r>
            <a:endParaRPr lang="tr-TR" sz="2000" b="1" dirty="0" smtClean="0"/>
          </a:p>
          <a:p>
            <a:pPr algn="ctr"/>
            <a:endParaRPr lang="tr-TR" sz="2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390525"/>
            <a:ext cx="7772400" cy="518195"/>
          </a:xfrm>
          <a:prstGeom prst="rect">
            <a:avLst/>
          </a:prstGeom>
        </p:spPr>
        <p:txBody>
          <a:bodyPr/>
          <a:lstStyle/>
          <a:p>
            <a:pPr>
              <a:defRPr/>
            </a:pPr>
            <a:r>
              <a:rPr lang="tr-TR" sz="2400" b="1" u="sng" dirty="0">
                <a:solidFill>
                  <a:srgbClr val="984807"/>
                </a:solidFill>
                <a:latin typeface="Calibri" pitchFamily="34" charset="0"/>
              </a:rPr>
              <a:t>Capabilities of </a:t>
            </a:r>
            <a:r>
              <a:rPr lang="en-US" sz="2400" b="1" u="sng" dirty="0">
                <a:solidFill>
                  <a:srgbClr val="984807"/>
                </a:solidFill>
                <a:latin typeface="Calibri" pitchFamily="34" charset="0"/>
              </a:rPr>
              <a:t>Expert Systems</a:t>
            </a:r>
            <a:r>
              <a:rPr lang="tr-TR" sz="2400" b="1" u="sng" dirty="0">
                <a:solidFill>
                  <a:srgbClr val="984807"/>
                </a:solidFill>
                <a:latin typeface="Calibri" pitchFamily="34" charset="0"/>
              </a:rPr>
              <a:t> (1)</a:t>
            </a:r>
            <a:endParaRPr lang="en-US" sz="2400" b="1" u="sng" dirty="0">
              <a:solidFill>
                <a:srgbClr val="984807"/>
              </a:solidFill>
              <a:latin typeface="Calibri" pitchFamily="34" charset="0"/>
            </a:endParaRPr>
          </a:p>
        </p:txBody>
      </p:sp>
      <p:sp>
        <p:nvSpPr>
          <p:cNvPr id="20483" name="Rectangle 3"/>
          <p:cNvSpPr txBox="1">
            <a:spLocks noChangeArrowheads="1"/>
          </p:cNvSpPr>
          <p:nvPr/>
        </p:nvSpPr>
        <p:spPr bwMode="auto">
          <a:xfrm>
            <a:off x="685800" y="1484313"/>
            <a:ext cx="82073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nSpc>
                <a:spcPct val="90000"/>
              </a:lnSpc>
            </a:pPr>
            <a:r>
              <a:rPr lang="en-US" altLang="tr-TR" sz="2200" b="1">
                <a:latin typeface="Arial" panose="020B0604020202020204" pitchFamily="34" charset="0"/>
              </a:rPr>
              <a:t>Can…</a:t>
            </a:r>
          </a:p>
          <a:p>
            <a:pPr lvl="1">
              <a:lnSpc>
                <a:spcPct val="90000"/>
              </a:lnSpc>
            </a:pPr>
            <a:r>
              <a:rPr lang="en-US" altLang="tr-TR" sz="2200" b="1">
                <a:latin typeface="Arial" panose="020B0604020202020204" pitchFamily="34" charset="0"/>
              </a:rPr>
              <a:t>Display intelligent behavior</a:t>
            </a:r>
            <a:endParaRPr lang="tr-TR" altLang="tr-TR" sz="2200" b="1">
              <a:latin typeface="Arial" panose="020B0604020202020204" pitchFamily="34" charset="0"/>
            </a:endParaRPr>
          </a:p>
          <a:p>
            <a:pPr lvl="1">
              <a:lnSpc>
                <a:spcPct val="90000"/>
              </a:lnSpc>
            </a:pPr>
            <a:r>
              <a:rPr lang="en-US" altLang="tr-TR" sz="2200" b="1">
                <a:latin typeface="Arial" panose="020B0604020202020204" pitchFamily="34" charset="0"/>
              </a:rPr>
              <a:t>Draw conclusions from complex relationships</a:t>
            </a:r>
          </a:p>
          <a:p>
            <a:pPr lvl="1">
              <a:lnSpc>
                <a:spcPct val="90000"/>
              </a:lnSpc>
            </a:pPr>
            <a:r>
              <a:rPr lang="en-US" altLang="tr-TR" sz="2200" b="1">
                <a:latin typeface="Arial" panose="020B0604020202020204" pitchFamily="34" charset="0"/>
              </a:rPr>
              <a:t>Consistent answers for repetitive decisions, processes and tasks</a:t>
            </a:r>
          </a:p>
          <a:p>
            <a:pPr lvl="1">
              <a:lnSpc>
                <a:spcPct val="90000"/>
              </a:lnSpc>
            </a:pPr>
            <a:r>
              <a:rPr lang="en-US" altLang="tr-TR" sz="2200" b="1">
                <a:latin typeface="Arial" panose="020B0604020202020204" pitchFamily="34" charset="0"/>
              </a:rPr>
              <a:t>Explain their reasoning or suggested decisions</a:t>
            </a:r>
            <a:endParaRPr lang="tr-TR" altLang="tr-TR" sz="2200" b="1">
              <a:latin typeface="Arial" panose="020B0604020202020204" pitchFamily="34" charset="0"/>
            </a:endParaRPr>
          </a:p>
          <a:p>
            <a:pPr lvl="1">
              <a:lnSpc>
                <a:spcPct val="90000"/>
              </a:lnSpc>
            </a:pPr>
            <a:r>
              <a:rPr lang="en-US" altLang="tr-TR" sz="2200" b="1">
                <a:latin typeface="Arial" panose="020B0604020202020204" pitchFamily="34" charset="0"/>
              </a:rPr>
              <a:t>Never "forgets" to ask a question, as a human might</a:t>
            </a:r>
          </a:p>
          <a:p>
            <a:pPr lvl="1">
              <a:lnSpc>
                <a:spcPct val="90000"/>
              </a:lnSpc>
            </a:pPr>
            <a:r>
              <a:rPr lang="en-US" altLang="tr-TR" sz="2200" b="1">
                <a:latin typeface="Arial" panose="020B0604020202020204" pitchFamily="34" charset="0"/>
              </a:rPr>
              <a:t>Provide portable knowledge</a:t>
            </a:r>
            <a:endParaRPr lang="tr-TR" altLang="tr-TR" sz="2200" b="1">
              <a:latin typeface="Arial" panose="020B0604020202020204" pitchFamily="34" charset="0"/>
            </a:endParaRPr>
          </a:p>
          <a:p>
            <a:pPr>
              <a:lnSpc>
                <a:spcPct val="90000"/>
              </a:lnSpc>
            </a:pPr>
            <a:r>
              <a:rPr lang="en-US" altLang="tr-TR" sz="2200" b="1">
                <a:latin typeface="Arial" panose="020B0604020202020204" pitchFamily="34" charset="0"/>
              </a:rPr>
              <a:t>Expert system shell</a:t>
            </a:r>
          </a:p>
          <a:p>
            <a:pPr lvl="1">
              <a:lnSpc>
                <a:spcPct val="90000"/>
              </a:lnSpc>
            </a:pPr>
            <a:r>
              <a:rPr lang="en-US" altLang="tr-TR" sz="2200" b="1">
                <a:latin typeface="Arial" panose="020B0604020202020204" pitchFamily="34" charset="0"/>
              </a:rPr>
              <a:t>A collection of software packages and tools used to develop expert systems</a:t>
            </a:r>
          </a:p>
        </p:txBody>
      </p:sp>
    </p:spTree>
    <p:extLst>
      <p:ext uri="{BB962C8B-B14F-4D97-AF65-F5344CB8AC3E}">
        <p14:creationId xmlns:p14="http://schemas.microsoft.com/office/powerpoint/2010/main" val="4238132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8313" y="260350"/>
            <a:ext cx="7772400" cy="504354"/>
          </a:xfrm>
          <a:prstGeom prst="rect">
            <a:avLst/>
          </a:prstGeom>
        </p:spPr>
        <p:txBody>
          <a:bodyPr/>
          <a:lstStyle/>
          <a:p>
            <a:pPr>
              <a:defRPr/>
            </a:pPr>
            <a:r>
              <a:rPr lang="en-US" sz="2400" b="1" u="sng" dirty="0">
                <a:solidFill>
                  <a:srgbClr val="984807"/>
                </a:solidFill>
                <a:latin typeface="Calibri" pitchFamily="34" charset="0"/>
              </a:rPr>
              <a:t>Capabilities of Expert Systems</a:t>
            </a:r>
            <a:r>
              <a:rPr lang="tr-TR" sz="2400" b="1" u="sng" dirty="0">
                <a:solidFill>
                  <a:srgbClr val="984807"/>
                </a:solidFill>
                <a:latin typeface="Calibri" pitchFamily="34" charset="0"/>
              </a:rPr>
              <a:t> (2)</a:t>
            </a:r>
            <a:endParaRPr lang="en-US" sz="2400" b="1" u="sng" dirty="0">
              <a:solidFill>
                <a:srgbClr val="984807"/>
              </a:solidFill>
              <a:latin typeface="Calibri" pitchFamily="34" charset="0"/>
            </a:endParaRPr>
          </a:p>
        </p:txBody>
      </p:sp>
      <p:sp>
        <p:nvSpPr>
          <p:cNvPr id="22531" name="Rectangle 4"/>
          <p:cNvSpPr>
            <a:spLocks noChangeArrowheads="1"/>
          </p:cNvSpPr>
          <p:nvPr/>
        </p:nvSpPr>
        <p:spPr bwMode="auto">
          <a:xfrm>
            <a:off x="442913" y="1196975"/>
            <a:ext cx="3352800" cy="457200"/>
          </a:xfrm>
          <a:prstGeom prst="rect">
            <a:avLst/>
          </a:prstGeom>
          <a:gradFill rotWithShape="0">
            <a:gsLst>
              <a:gs pos="0">
                <a:srgbClr val="A0B3D4"/>
              </a:gs>
              <a:gs pos="100000">
                <a:srgbClr val="E8EDF5"/>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b="1">
                <a:latin typeface="Arial" panose="020B0604020202020204" pitchFamily="34" charset="0"/>
              </a:rPr>
              <a:t>Strategic goal setting</a:t>
            </a:r>
          </a:p>
        </p:txBody>
      </p:sp>
      <p:sp>
        <p:nvSpPr>
          <p:cNvPr id="22532" name="Rectangle 5"/>
          <p:cNvSpPr>
            <a:spLocks noChangeArrowheads="1"/>
          </p:cNvSpPr>
          <p:nvPr/>
        </p:nvSpPr>
        <p:spPr bwMode="auto">
          <a:xfrm>
            <a:off x="442913" y="3482975"/>
            <a:ext cx="3352800" cy="457200"/>
          </a:xfrm>
          <a:prstGeom prst="rect">
            <a:avLst/>
          </a:prstGeom>
          <a:gradFill rotWithShape="0">
            <a:gsLst>
              <a:gs pos="0">
                <a:srgbClr val="A0B3D4"/>
              </a:gs>
              <a:gs pos="100000">
                <a:srgbClr val="E8EDF5"/>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b="1">
                <a:latin typeface="Arial" panose="020B0604020202020204" pitchFamily="34" charset="0"/>
              </a:rPr>
              <a:t>Decision making</a:t>
            </a:r>
          </a:p>
        </p:txBody>
      </p:sp>
      <p:sp>
        <p:nvSpPr>
          <p:cNvPr id="22533" name="Rectangle 6"/>
          <p:cNvSpPr>
            <a:spLocks noChangeArrowheads="1"/>
          </p:cNvSpPr>
          <p:nvPr/>
        </p:nvSpPr>
        <p:spPr bwMode="auto">
          <a:xfrm>
            <a:off x="442913" y="1958975"/>
            <a:ext cx="3352800" cy="457200"/>
          </a:xfrm>
          <a:prstGeom prst="rect">
            <a:avLst/>
          </a:prstGeom>
          <a:gradFill rotWithShape="0">
            <a:gsLst>
              <a:gs pos="0">
                <a:srgbClr val="A0B3D4"/>
              </a:gs>
              <a:gs pos="100000">
                <a:srgbClr val="E8EDF5"/>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b="1">
                <a:latin typeface="Arial" panose="020B0604020202020204" pitchFamily="34" charset="0"/>
              </a:rPr>
              <a:t>Planning</a:t>
            </a:r>
          </a:p>
        </p:txBody>
      </p:sp>
      <p:sp>
        <p:nvSpPr>
          <p:cNvPr id="22534" name="Rectangle 7"/>
          <p:cNvSpPr>
            <a:spLocks noChangeArrowheads="1"/>
          </p:cNvSpPr>
          <p:nvPr/>
        </p:nvSpPr>
        <p:spPr bwMode="auto">
          <a:xfrm>
            <a:off x="442913" y="2720975"/>
            <a:ext cx="3352800" cy="457200"/>
          </a:xfrm>
          <a:prstGeom prst="rect">
            <a:avLst/>
          </a:prstGeom>
          <a:gradFill rotWithShape="0">
            <a:gsLst>
              <a:gs pos="0">
                <a:srgbClr val="A0B3D4"/>
              </a:gs>
              <a:gs pos="100000">
                <a:srgbClr val="E8EDF5"/>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b="1">
                <a:latin typeface="Arial" panose="020B0604020202020204" pitchFamily="34" charset="0"/>
              </a:rPr>
              <a:t>Design</a:t>
            </a:r>
          </a:p>
        </p:txBody>
      </p:sp>
      <p:sp>
        <p:nvSpPr>
          <p:cNvPr id="22535" name="Rectangle 8"/>
          <p:cNvSpPr>
            <a:spLocks noChangeArrowheads="1"/>
          </p:cNvSpPr>
          <p:nvPr/>
        </p:nvSpPr>
        <p:spPr bwMode="auto">
          <a:xfrm>
            <a:off x="442913" y="4244975"/>
            <a:ext cx="3352800" cy="457200"/>
          </a:xfrm>
          <a:prstGeom prst="rect">
            <a:avLst/>
          </a:prstGeom>
          <a:gradFill rotWithShape="0">
            <a:gsLst>
              <a:gs pos="0">
                <a:srgbClr val="A0B3D4"/>
              </a:gs>
              <a:gs pos="100000">
                <a:srgbClr val="E8EDF5"/>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b="1">
                <a:latin typeface="Arial" panose="020B0604020202020204" pitchFamily="34" charset="0"/>
              </a:rPr>
              <a:t>Quality control and monitoring</a:t>
            </a:r>
          </a:p>
        </p:txBody>
      </p:sp>
      <p:sp>
        <p:nvSpPr>
          <p:cNvPr id="22536" name="Rectangle 9"/>
          <p:cNvSpPr>
            <a:spLocks noChangeArrowheads="1"/>
          </p:cNvSpPr>
          <p:nvPr/>
        </p:nvSpPr>
        <p:spPr bwMode="auto">
          <a:xfrm>
            <a:off x="442913" y="4930775"/>
            <a:ext cx="3352800" cy="457200"/>
          </a:xfrm>
          <a:prstGeom prst="rect">
            <a:avLst/>
          </a:prstGeom>
          <a:gradFill rotWithShape="0">
            <a:gsLst>
              <a:gs pos="0">
                <a:srgbClr val="A0B3D4"/>
              </a:gs>
              <a:gs pos="100000">
                <a:srgbClr val="E8EDF5"/>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b="1">
                <a:latin typeface="Arial" panose="020B0604020202020204" pitchFamily="34" charset="0"/>
              </a:rPr>
              <a:t>Diagnosis</a:t>
            </a:r>
          </a:p>
        </p:txBody>
      </p:sp>
      <p:cxnSp>
        <p:nvCxnSpPr>
          <p:cNvPr id="22537" name="AutoShape 10"/>
          <p:cNvCxnSpPr>
            <a:cxnSpLocks noChangeShapeType="1"/>
            <a:stCxn id="22531" idx="2"/>
            <a:endCxn id="22533" idx="0"/>
          </p:cNvCxnSpPr>
          <p:nvPr/>
        </p:nvCxnSpPr>
        <p:spPr bwMode="auto">
          <a:xfrm>
            <a:off x="2119313" y="1654175"/>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38" name="AutoShape 11"/>
          <p:cNvCxnSpPr>
            <a:cxnSpLocks noChangeShapeType="1"/>
            <a:stCxn id="22533" idx="2"/>
            <a:endCxn id="22534" idx="0"/>
          </p:cNvCxnSpPr>
          <p:nvPr/>
        </p:nvCxnSpPr>
        <p:spPr bwMode="auto">
          <a:xfrm>
            <a:off x="2119313" y="2416175"/>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39" name="AutoShape 13"/>
          <p:cNvCxnSpPr>
            <a:cxnSpLocks noChangeShapeType="1"/>
            <a:stCxn id="22534" idx="2"/>
            <a:endCxn id="22532" idx="0"/>
          </p:cNvCxnSpPr>
          <p:nvPr/>
        </p:nvCxnSpPr>
        <p:spPr bwMode="auto">
          <a:xfrm>
            <a:off x="2119313" y="3178175"/>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40" name="AutoShape 15"/>
          <p:cNvCxnSpPr>
            <a:cxnSpLocks noChangeShapeType="1"/>
            <a:stCxn id="22532" idx="2"/>
            <a:endCxn id="22535" idx="0"/>
          </p:cNvCxnSpPr>
          <p:nvPr/>
        </p:nvCxnSpPr>
        <p:spPr bwMode="auto">
          <a:xfrm>
            <a:off x="2119313" y="3940175"/>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541" name="AutoShape 16"/>
          <p:cNvCxnSpPr>
            <a:cxnSpLocks noChangeShapeType="1"/>
            <a:stCxn id="22535" idx="2"/>
            <a:endCxn id="22536" idx="0"/>
          </p:cNvCxnSpPr>
          <p:nvPr/>
        </p:nvCxnSpPr>
        <p:spPr bwMode="auto">
          <a:xfrm>
            <a:off x="2119313" y="4702175"/>
            <a:ext cx="0" cy="228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2542" name="Text Box 18"/>
          <p:cNvSpPr txBox="1">
            <a:spLocks noChangeArrowheads="1"/>
          </p:cNvSpPr>
          <p:nvPr/>
        </p:nvSpPr>
        <p:spPr bwMode="auto">
          <a:xfrm>
            <a:off x="3932238" y="1196975"/>
            <a:ext cx="474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800" b="1" dirty="0">
                <a:latin typeface="Arial" panose="020B0604020202020204" pitchFamily="34" charset="0"/>
              </a:rPr>
              <a:t>Explore impact of strategic goals</a:t>
            </a:r>
          </a:p>
        </p:txBody>
      </p:sp>
      <p:sp>
        <p:nvSpPr>
          <p:cNvPr id="22543" name="Text Box 19"/>
          <p:cNvSpPr txBox="1">
            <a:spLocks noChangeArrowheads="1"/>
          </p:cNvSpPr>
          <p:nvPr/>
        </p:nvSpPr>
        <p:spPr bwMode="auto">
          <a:xfrm>
            <a:off x="3948113" y="1958975"/>
            <a:ext cx="474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800" b="1">
                <a:latin typeface="Arial" panose="020B0604020202020204" pitchFamily="34" charset="0"/>
              </a:rPr>
              <a:t>Impact of plans on resources</a:t>
            </a:r>
          </a:p>
        </p:txBody>
      </p:sp>
      <p:sp>
        <p:nvSpPr>
          <p:cNvPr id="22544" name="Text Box 20"/>
          <p:cNvSpPr txBox="1">
            <a:spLocks noChangeArrowheads="1"/>
          </p:cNvSpPr>
          <p:nvPr/>
        </p:nvSpPr>
        <p:spPr bwMode="auto">
          <a:xfrm>
            <a:off x="4008438" y="2613025"/>
            <a:ext cx="4740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800" b="1">
                <a:latin typeface="Arial" panose="020B0604020202020204" pitchFamily="34" charset="0"/>
              </a:rPr>
              <a:t>Integrate general design principles and manufacturing limitations</a:t>
            </a:r>
          </a:p>
        </p:txBody>
      </p:sp>
      <p:sp>
        <p:nvSpPr>
          <p:cNvPr id="22545" name="Text Box 21"/>
          <p:cNvSpPr txBox="1">
            <a:spLocks noChangeArrowheads="1"/>
          </p:cNvSpPr>
          <p:nvPr/>
        </p:nvSpPr>
        <p:spPr bwMode="auto">
          <a:xfrm>
            <a:off x="4008438" y="3482975"/>
            <a:ext cx="474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800" b="1">
                <a:latin typeface="Arial" panose="020B0604020202020204" pitchFamily="34" charset="0"/>
              </a:rPr>
              <a:t>Provide advise on decisions</a:t>
            </a:r>
          </a:p>
        </p:txBody>
      </p:sp>
      <p:sp>
        <p:nvSpPr>
          <p:cNvPr id="22546" name="Text Box 22"/>
          <p:cNvSpPr txBox="1">
            <a:spLocks noChangeArrowheads="1"/>
          </p:cNvSpPr>
          <p:nvPr/>
        </p:nvSpPr>
        <p:spPr bwMode="auto">
          <a:xfrm>
            <a:off x="4008438" y="4244975"/>
            <a:ext cx="4740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800" b="1">
                <a:latin typeface="Arial" panose="020B0604020202020204" pitchFamily="34" charset="0"/>
              </a:rPr>
              <a:t>Monitor quality and assist in finding solutions</a:t>
            </a:r>
          </a:p>
        </p:txBody>
      </p:sp>
      <p:sp>
        <p:nvSpPr>
          <p:cNvPr id="22547" name="Text Box 23"/>
          <p:cNvSpPr txBox="1">
            <a:spLocks noChangeArrowheads="1"/>
          </p:cNvSpPr>
          <p:nvPr/>
        </p:nvSpPr>
        <p:spPr bwMode="auto">
          <a:xfrm>
            <a:off x="4008438" y="4930775"/>
            <a:ext cx="474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800" b="1">
                <a:latin typeface="Arial" panose="020B0604020202020204" pitchFamily="34" charset="0"/>
              </a:rPr>
              <a:t>Look for causes and suggest solutions</a:t>
            </a:r>
          </a:p>
        </p:txBody>
      </p:sp>
    </p:spTree>
    <p:extLst>
      <p:ext uri="{BB962C8B-B14F-4D97-AF65-F5344CB8AC3E}">
        <p14:creationId xmlns:p14="http://schemas.microsoft.com/office/powerpoint/2010/main" val="2715855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0413" y="260350"/>
            <a:ext cx="7772400" cy="576362"/>
          </a:xfrm>
          <a:prstGeom prst="rect">
            <a:avLst/>
          </a:prstGeom>
        </p:spPr>
        <p:txBody>
          <a:bodyPr/>
          <a:lstStyle/>
          <a:p>
            <a:pPr>
              <a:defRPr/>
            </a:pPr>
            <a:r>
              <a:rPr lang="en-US" sz="2400" b="1" u="sng" dirty="0">
                <a:solidFill>
                  <a:srgbClr val="984807"/>
                </a:solidFill>
                <a:latin typeface="Calibri" pitchFamily="34" charset="0"/>
              </a:rPr>
              <a:t>Limitations of Expert Systems</a:t>
            </a:r>
          </a:p>
        </p:txBody>
      </p:sp>
      <p:sp>
        <p:nvSpPr>
          <p:cNvPr id="3" name="Rectangle 3"/>
          <p:cNvSpPr txBox="1">
            <a:spLocks noChangeArrowheads="1"/>
          </p:cNvSpPr>
          <p:nvPr/>
        </p:nvSpPr>
        <p:spPr>
          <a:xfrm>
            <a:off x="831850" y="1125538"/>
            <a:ext cx="7772400" cy="4114800"/>
          </a:xfrm>
          <a:prstGeom prst="rect">
            <a:avLst/>
          </a:prstGeom>
        </p:spPr>
        <p:txBody>
          <a:bodyPr/>
          <a:lstStyle/>
          <a:p>
            <a:pPr marL="342900" indent="-342900">
              <a:spcBef>
                <a:spcPct val="20000"/>
              </a:spcBef>
              <a:buFont typeface="Arial" charset="0"/>
              <a:buChar char="•"/>
              <a:defRPr/>
            </a:pPr>
            <a:r>
              <a:rPr lang="en-US" sz="2200" b="1" dirty="0">
                <a:latin typeface="Arial" charset="0"/>
                <a:cs typeface="Arial" charset="0"/>
              </a:rPr>
              <a:t>Lacks common sense</a:t>
            </a:r>
          </a:p>
          <a:p>
            <a:pPr marL="342900" indent="-342900">
              <a:spcBef>
                <a:spcPct val="20000"/>
              </a:spcBef>
              <a:buFont typeface="Arial" charset="0"/>
              <a:buChar char="•"/>
              <a:defRPr/>
            </a:pPr>
            <a:r>
              <a:rPr lang="en-US" sz="2200" b="1" dirty="0">
                <a:latin typeface="Arial" charset="0"/>
                <a:cs typeface="Arial" charset="0"/>
              </a:rPr>
              <a:t>Limited to relatively narrow problems</a:t>
            </a:r>
          </a:p>
          <a:p>
            <a:pPr marL="342900" indent="-342900">
              <a:spcBef>
                <a:spcPct val="20000"/>
              </a:spcBef>
              <a:buFont typeface="Arial" charset="0"/>
              <a:buChar char="•"/>
              <a:defRPr/>
            </a:pPr>
            <a:r>
              <a:rPr lang="en-US" sz="2200" b="1" dirty="0">
                <a:latin typeface="Arial" charset="0"/>
                <a:cs typeface="Arial" charset="0"/>
              </a:rPr>
              <a:t>Possibility of error</a:t>
            </a:r>
            <a:r>
              <a:rPr lang="tr-TR" sz="2200" b="1" dirty="0">
                <a:latin typeface="Arial" charset="0"/>
                <a:cs typeface="Arial" charset="0"/>
              </a:rPr>
              <a:t> </a:t>
            </a:r>
            <a:r>
              <a:rPr lang="en-US" sz="2200" b="1" dirty="0">
                <a:latin typeface="Arial" charset="0"/>
                <a:cs typeface="Arial" charset="0"/>
              </a:rPr>
              <a:t>in the knowledge base</a:t>
            </a:r>
          </a:p>
          <a:p>
            <a:pPr marL="342900" indent="-342900">
              <a:spcBef>
                <a:spcPct val="20000"/>
              </a:spcBef>
              <a:buFont typeface="Arial" charset="0"/>
              <a:buChar char="•"/>
              <a:defRPr/>
            </a:pPr>
            <a:r>
              <a:rPr lang="en-US" sz="2200" b="1" dirty="0">
                <a:latin typeface="Arial" charset="0"/>
                <a:cs typeface="Arial" charset="0"/>
              </a:rPr>
              <a:t>Cannot refine own knowledge base</a:t>
            </a:r>
            <a:endParaRPr lang="tr-TR" sz="2200" b="1" dirty="0">
              <a:latin typeface="Arial" charset="0"/>
              <a:cs typeface="Arial" charset="0"/>
            </a:endParaRPr>
          </a:p>
          <a:p>
            <a:pPr marL="342900" indent="-342900">
              <a:spcBef>
                <a:spcPct val="20000"/>
              </a:spcBef>
              <a:buFont typeface="Arial" charset="0"/>
              <a:buChar char="•"/>
              <a:defRPr/>
            </a:pPr>
            <a:r>
              <a:rPr lang="en-US" sz="2200" b="1" dirty="0">
                <a:latin typeface="Arial" charset="0"/>
                <a:cs typeface="Arial" charset="0"/>
              </a:rPr>
              <a:t>Cannot make creative responses as human expert</a:t>
            </a:r>
          </a:p>
          <a:p>
            <a:pPr marL="342900" indent="-342900">
              <a:spcBef>
                <a:spcPct val="20000"/>
              </a:spcBef>
              <a:buFont typeface="Arial" charset="0"/>
              <a:buChar char="•"/>
              <a:defRPr/>
            </a:pPr>
            <a:r>
              <a:rPr lang="en-US" sz="2200" b="1" dirty="0">
                <a:latin typeface="Arial" charset="0"/>
                <a:cs typeface="Arial" charset="0"/>
              </a:rPr>
              <a:t>Cannot adapt to changing environments</a:t>
            </a:r>
          </a:p>
          <a:p>
            <a:pPr marL="342900" indent="-342900">
              <a:spcBef>
                <a:spcPct val="20000"/>
              </a:spcBef>
              <a:buFont typeface="Arial" charset="0"/>
              <a:buChar char="•"/>
              <a:defRPr/>
            </a:pPr>
            <a:r>
              <a:rPr lang="en-US" sz="2200" b="1" dirty="0">
                <a:latin typeface="Arial" charset="0"/>
                <a:cs typeface="Arial" charset="0"/>
              </a:rPr>
              <a:t>Difficult to maintain</a:t>
            </a:r>
            <a:endParaRPr lang="tr-TR" sz="2200" b="1" dirty="0">
              <a:latin typeface="Arial" charset="0"/>
              <a:cs typeface="Arial" charset="0"/>
            </a:endParaRPr>
          </a:p>
          <a:p>
            <a:pPr marL="342900" indent="-342900">
              <a:spcBef>
                <a:spcPct val="20000"/>
              </a:spcBef>
              <a:buFont typeface="Arial" charset="0"/>
              <a:buChar char="•"/>
              <a:defRPr/>
            </a:pPr>
            <a:r>
              <a:rPr lang="en-US" sz="2200" b="1" dirty="0">
                <a:latin typeface="Arial" charset="0"/>
                <a:cs typeface="Arial" charset="0"/>
              </a:rPr>
              <a:t>May have high development costs</a:t>
            </a:r>
            <a:endParaRPr lang="tr-TR" sz="2200" b="1" dirty="0">
              <a:latin typeface="Arial" charset="0"/>
              <a:cs typeface="Arial" charset="0"/>
            </a:endParaRPr>
          </a:p>
          <a:p>
            <a:pPr marL="342900" indent="-342900">
              <a:spcBef>
                <a:spcPct val="20000"/>
              </a:spcBef>
              <a:buFont typeface="Arial" charset="0"/>
              <a:buChar char="•"/>
              <a:defRPr/>
            </a:pPr>
            <a:r>
              <a:rPr lang="en-US" sz="2200" b="1" dirty="0">
                <a:latin typeface="Arial" charset="0"/>
                <a:cs typeface="Arial" charset="0"/>
              </a:rPr>
              <a:t>Domain experts not always able to explain their logic and reasoning</a:t>
            </a:r>
          </a:p>
          <a:p>
            <a:pPr marL="342900" indent="-342900">
              <a:spcBef>
                <a:spcPct val="20000"/>
              </a:spcBef>
              <a:buFont typeface="Arial" charset="0"/>
              <a:buChar char="•"/>
              <a:defRPr/>
            </a:pPr>
            <a:endParaRPr lang="en-US" sz="2200" b="1" dirty="0">
              <a:latin typeface="+mn-lt"/>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3292887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txBox="1">
            <a:spLocks noChangeArrowheads="1"/>
          </p:cNvSpPr>
          <p:nvPr/>
        </p:nvSpPr>
        <p:spPr bwMode="auto">
          <a:xfrm>
            <a:off x="251520" y="908720"/>
            <a:ext cx="8677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buFont typeface="Wingdings" panose="05000000000000000000" pitchFamily="2" charset="2"/>
              <a:buChar char="q"/>
            </a:pPr>
            <a:r>
              <a:rPr lang="en-US" altLang="tr-TR" sz="2200" b="1" dirty="0">
                <a:latin typeface="Arial" panose="020B0604020202020204" pitchFamily="34" charset="0"/>
              </a:rPr>
              <a:t>Objective</a:t>
            </a:r>
            <a:r>
              <a:rPr lang="tr-TR" altLang="tr-TR" sz="2200" b="1" dirty="0">
                <a:latin typeface="Arial" panose="020B0604020202020204" pitchFamily="34" charset="0"/>
              </a:rPr>
              <a:t>s</a:t>
            </a:r>
            <a:endParaRPr lang="en-US" altLang="tr-TR" sz="2200" b="1" dirty="0">
              <a:latin typeface="Arial" panose="020B0604020202020204" pitchFamily="34" charset="0"/>
            </a:endParaRPr>
          </a:p>
          <a:p>
            <a:pPr lvl="1">
              <a:buFont typeface="Wingdings" panose="05000000000000000000" pitchFamily="2" charset="2"/>
              <a:buChar char="v"/>
            </a:pPr>
            <a:r>
              <a:rPr lang="en-US" altLang="tr-TR" sz="2200" b="1" dirty="0">
                <a:latin typeface="Arial" panose="020B0604020202020204" pitchFamily="34" charset="0"/>
              </a:rPr>
              <a:t>To transfer expertise from an expert to a computer system and </a:t>
            </a:r>
          </a:p>
          <a:p>
            <a:pPr lvl="1">
              <a:buFont typeface="Wingdings" panose="05000000000000000000" pitchFamily="2" charset="2"/>
              <a:buChar char="v"/>
            </a:pPr>
            <a:r>
              <a:rPr lang="en-US" altLang="tr-TR" sz="2200" b="1" dirty="0">
                <a:latin typeface="Arial" panose="020B0604020202020204" pitchFamily="34" charset="0"/>
              </a:rPr>
              <a:t>Then on to other humans (</a:t>
            </a:r>
            <a:r>
              <a:rPr lang="en-US" altLang="tr-TR" sz="2200" b="1" dirty="0" smtClean="0">
                <a:latin typeface="Arial" panose="020B0604020202020204" pitchFamily="34" charset="0"/>
              </a:rPr>
              <a:t>non</a:t>
            </a:r>
            <a:r>
              <a:rPr lang="tr-TR" altLang="tr-TR" sz="2200" b="1" dirty="0" smtClean="0">
                <a:latin typeface="Arial" panose="020B0604020202020204" pitchFamily="34" charset="0"/>
              </a:rPr>
              <a:t>-</a:t>
            </a:r>
            <a:r>
              <a:rPr lang="en-US" altLang="tr-TR" sz="2200" b="1" dirty="0" smtClean="0">
                <a:latin typeface="Arial" panose="020B0604020202020204" pitchFamily="34" charset="0"/>
              </a:rPr>
              <a:t>experts</a:t>
            </a:r>
            <a:r>
              <a:rPr lang="en-US" altLang="tr-TR" sz="2200" b="1" dirty="0">
                <a:latin typeface="Arial" panose="020B0604020202020204" pitchFamily="34" charset="0"/>
              </a:rPr>
              <a:t>)</a:t>
            </a:r>
          </a:p>
          <a:p>
            <a:pPr>
              <a:buSzPct val="70000"/>
              <a:buFont typeface="Wingdings" panose="05000000000000000000" pitchFamily="2" charset="2"/>
              <a:buChar char="q"/>
            </a:pPr>
            <a:r>
              <a:rPr lang="en-US" altLang="tr-TR" sz="2200" b="1" dirty="0">
                <a:latin typeface="Arial" panose="020B0604020202020204" pitchFamily="34" charset="0"/>
              </a:rPr>
              <a:t>Activities</a:t>
            </a:r>
          </a:p>
          <a:p>
            <a:pPr lvl="1">
              <a:buFont typeface="Wingdings" panose="05000000000000000000" pitchFamily="2" charset="2"/>
              <a:buChar char="v"/>
            </a:pPr>
            <a:r>
              <a:rPr lang="en-US" altLang="tr-TR" sz="2200" b="1" dirty="0">
                <a:latin typeface="Arial" panose="020B0604020202020204" pitchFamily="34" charset="0"/>
              </a:rPr>
              <a:t>Knowledge acquisition </a:t>
            </a:r>
          </a:p>
          <a:p>
            <a:pPr lvl="1">
              <a:buFont typeface="Wingdings" panose="05000000000000000000" pitchFamily="2" charset="2"/>
              <a:buChar char="v"/>
            </a:pPr>
            <a:r>
              <a:rPr lang="en-US" altLang="tr-TR" sz="2200" b="1" dirty="0">
                <a:latin typeface="Arial" panose="020B0604020202020204" pitchFamily="34" charset="0"/>
              </a:rPr>
              <a:t>Knowledge representation </a:t>
            </a:r>
          </a:p>
          <a:p>
            <a:pPr lvl="1">
              <a:buFont typeface="Wingdings" panose="05000000000000000000" pitchFamily="2" charset="2"/>
              <a:buChar char="v"/>
            </a:pPr>
            <a:r>
              <a:rPr lang="en-US" altLang="tr-TR" sz="2200" b="1" dirty="0">
                <a:latin typeface="Arial" panose="020B0604020202020204" pitchFamily="34" charset="0"/>
              </a:rPr>
              <a:t>Knowledge inferencing </a:t>
            </a:r>
          </a:p>
          <a:p>
            <a:pPr lvl="1">
              <a:buFont typeface="Wingdings" panose="05000000000000000000" pitchFamily="2" charset="2"/>
              <a:buChar char="v"/>
            </a:pPr>
            <a:r>
              <a:rPr lang="en-US" altLang="tr-TR" sz="2200" b="1" dirty="0">
                <a:latin typeface="Arial" panose="020B0604020202020204" pitchFamily="34" charset="0"/>
              </a:rPr>
              <a:t>Knowledge transfer to the user</a:t>
            </a:r>
          </a:p>
          <a:p>
            <a:pPr>
              <a:buSzPct val="70000"/>
              <a:buFont typeface="Wingdings" panose="05000000000000000000" pitchFamily="2" charset="2"/>
              <a:buChar char="q"/>
            </a:pPr>
            <a:r>
              <a:rPr lang="en-US" altLang="tr-TR" sz="2200" b="1" dirty="0">
                <a:latin typeface="Arial" panose="020B0604020202020204" pitchFamily="34" charset="0"/>
              </a:rPr>
              <a:t>Knowledge is stored in a </a:t>
            </a:r>
            <a:r>
              <a:rPr lang="en-US" altLang="tr-TR" sz="2200" b="1" i="1" dirty="0">
                <a:latin typeface="Arial" panose="020B0604020202020204" pitchFamily="34" charset="0"/>
              </a:rPr>
              <a:t>knowledge base</a:t>
            </a:r>
          </a:p>
        </p:txBody>
      </p:sp>
      <p:sp>
        <p:nvSpPr>
          <p:cNvPr id="6" name="Rectangle 5"/>
          <p:cNvSpPr/>
          <p:nvPr/>
        </p:nvSpPr>
        <p:spPr>
          <a:xfrm>
            <a:off x="107950" y="188913"/>
            <a:ext cx="9036050" cy="461665"/>
          </a:xfrm>
          <a:prstGeom prst="rect">
            <a:avLst/>
          </a:prstGeom>
        </p:spPr>
        <p:txBody>
          <a:bodyPr>
            <a:spAutoFit/>
          </a:bodyPr>
          <a:lstStyle/>
          <a:p>
            <a:pPr>
              <a:spcBef>
                <a:spcPct val="20000"/>
              </a:spcBef>
              <a:buSzPct val="70000"/>
              <a:defRPr/>
            </a:pPr>
            <a:r>
              <a:rPr lang="en-US" sz="2400" b="1" u="sng" dirty="0">
                <a:solidFill>
                  <a:srgbClr val="984807"/>
                </a:solidFill>
                <a:latin typeface="Calibri" pitchFamily="34" charset="0"/>
              </a:rPr>
              <a:t>Objective</a:t>
            </a:r>
            <a:r>
              <a:rPr lang="tr-TR" sz="2400" b="1" u="sng" dirty="0">
                <a:solidFill>
                  <a:srgbClr val="984807"/>
                </a:solidFill>
                <a:latin typeface="Calibri" pitchFamily="34" charset="0"/>
              </a:rPr>
              <a:t>s and Activities </a:t>
            </a:r>
            <a:r>
              <a:rPr lang="en-US" sz="2400" b="1" u="sng" dirty="0">
                <a:solidFill>
                  <a:srgbClr val="984807"/>
                </a:solidFill>
                <a:latin typeface="Calibri" pitchFamily="34" charset="0"/>
              </a:rPr>
              <a:t> of  </a:t>
            </a:r>
            <a:r>
              <a:rPr lang="tr-TR" sz="2400" b="1" u="sng" dirty="0">
                <a:solidFill>
                  <a:srgbClr val="984807"/>
                </a:solidFill>
                <a:latin typeface="Calibri" pitchFamily="34" charset="0"/>
              </a:rPr>
              <a:t>E</a:t>
            </a:r>
            <a:r>
              <a:rPr lang="en-US" sz="2400" b="1" u="sng" dirty="0" err="1">
                <a:solidFill>
                  <a:srgbClr val="984807"/>
                </a:solidFill>
                <a:latin typeface="Calibri" pitchFamily="34" charset="0"/>
              </a:rPr>
              <a:t>xpert</a:t>
            </a:r>
            <a:r>
              <a:rPr lang="en-US" sz="2400" b="1" u="sng" dirty="0">
                <a:solidFill>
                  <a:srgbClr val="984807"/>
                </a:solidFill>
                <a:latin typeface="Calibri" pitchFamily="34" charset="0"/>
              </a:rPr>
              <a:t> </a:t>
            </a:r>
            <a:r>
              <a:rPr lang="tr-TR" sz="2400" b="1" u="sng" dirty="0">
                <a:solidFill>
                  <a:srgbClr val="984807"/>
                </a:solidFill>
                <a:latin typeface="Calibri" pitchFamily="34" charset="0"/>
              </a:rPr>
              <a:t>S</a:t>
            </a:r>
            <a:r>
              <a:rPr lang="en-US" sz="2400" b="1" u="sng" dirty="0" err="1">
                <a:solidFill>
                  <a:srgbClr val="984807"/>
                </a:solidFill>
                <a:latin typeface="Calibri" pitchFamily="34" charset="0"/>
              </a:rPr>
              <a:t>ystem</a:t>
            </a:r>
            <a:r>
              <a:rPr lang="tr-TR" sz="2400" b="1" u="sng" dirty="0">
                <a:solidFill>
                  <a:srgbClr val="984807"/>
                </a:solidFill>
                <a:latin typeface="Calibri" pitchFamily="34" charset="0"/>
              </a:rPr>
              <a:t>s</a:t>
            </a:r>
            <a:r>
              <a:rPr lang="en-US" sz="2400" b="1" u="sng" dirty="0">
                <a:solidFill>
                  <a:srgbClr val="984807"/>
                </a:solidFill>
                <a:latin typeface="Calibri" pitchFamily="34" charset="0"/>
              </a:rPr>
              <a:t> </a:t>
            </a:r>
          </a:p>
        </p:txBody>
      </p:sp>
    </p:spTree>
    <p:extLst>
      <p:ext uri="{BB962C8B-B14F-4D97-AF65-F5344CB8AC3E}">
        <p14:creationId xmlns:p14="http://schemas.microsoft.com/office/powerpoint/2010/main" val="463963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260648"/>
            <a:ext cx="7770813" cy="431528"/>
          </a:xfrm>
        </p:spPr>
        <p:txBody>
          <a:bodyPr/>
          <a:lstStyle/>
          <a:p>
            <a:pPr algn="l">
              <a:defRPr/>
            </a:pPr>
            <a:r>
              <a:rPr lang="tr-TR" sz="2400" b="1" u="sng" dirty="0">
                <a:solidFill>
                  <a:srgbClr val="984807"/>
                </a:solidFill>
                <a:latin typeface="Calibri" pitchFamily="34" charset="0"/>
                <a:ea typeface="+mn-ea"/>
                <a:cs typeface="Arial" pitchFamily="34" charset="0"/>
              </a:rPr>
              <a:t>Properties of an </a:t>
            </a:r>
            <a:r>
              <a:rPr lang="en-US" sz="2400" b="1" u="sng" dirty="0">
                <a:solidFill>
                  <a:srgbClr val="984807"/>
                </a:solidFill>
                <a:latin typeface="Calibri" pitchFamily="34" charset="0"/>
                <a:ea typeface="+mn-ea"/>
                <a:cs typeface="Arial" pitchFamily="34" charset="0"/>
              </a:rPr>
              <a:t>Expert System</a:t>
            </a:r>
          </a:p>
        </p:txBody>
      </p:sp>
      <p:sp>
        <p:nvSpPr>
          <p:cNvPr id="7" name="Content Placeholder 2"/>
          <p:cNvSpPr>
            <a:spLocks noGrp="1"/>
          </p:cNvSpPr>
          <p:nvPr>
            <p:ph idx="1"/>
          </p:nvPr>
        </p:nvSpPr>
        <p:spPr>
          <a:xfrm>
            <a:off x="250825" y="1052513"/>
            <a:ext cx="8569325" cy="3657600"/>
          </a:xfrm>
        </p:spPr>
        <p:txBody>
          <a:bodyPr/>
          <a:lstStyle/>
          <a:p>
            <a:pPr>
              <a:lnSpc>
                <a:spcPct val="80000"/>
              </a:lnSpc>
            </a:pPr>
            <a:r>
              <a:rPr lang="en-US" altLang="tr-TR" sz="2200" b="1" smtClean="0">
                <a:ea typeface="ＭＳ Ｐゴシック" panose="020B0600070205080204" pitchFamily="34" charset="-128"/>
              </a:rPr>
              <a:t>Goal driven reasoning or backward chaining </a:t>
            </a:r>
            <a:r>
              <a:rPr lang="en-US" altLang="tr-TR" sz="2200" smtClean="0">
                <a:ea typeface="ＭＳ Ｐゴシック" panose="020B0600070205080204" pitchFamily="34" charset="-128"/>
              </a:rPr>
              <a:t>- an inference technique which uses IF THEN rules to repetitively break a goal into smaller sub-goals which are easier to prove</a:t>
            </a:r>
          </a:p>
          <a:p>
            <a:pPr>
              <a:lnSpc>
                <a:spcPct val="80000"/>
              </a:lnSpc>
            </a:pPr>
            <a:r>
              <a:rPr lang="en-US" altLang="tr-TR" sz="2200" b="1" smtClean="0">
                <a:ea typeface="ＭＳ Ｐゴシック" panose="020B0600070205080204" pitchFamily="34" charset="-128"/>
              </a:rPr>
              <a:t>Coping with uncertainty </a:t>
            </a:r>
            <a:r>
              <a:rPr lang="en-US" altLang="tr-TR" sz="2200" smtClean="0">
                <a:ea typeface="ＭＳ Ｐゴシック" panose="020B0600070205080204" pitchFamily="34" charset="-128"/>
              </a:rPr>
              <a:t>- the ability of the system to reason with rules and data which are not precisely known</a:t>
            </a:r>
          </a:p>
          <a:p>
            <a:pPr>
              <a:lnSpc>
                <a:spcPct val="80000"/>
              </a:lnSpc>
            </a:pPr>
            <a:r>
              <a:rPr lang="en-US" altLang="tr-TR" sz="2200" b="1" smtClean="0">
                <a:ea typeface="ＭＳ Ｐゴシック" panose="020B0600070205080204" pitchFamily="34" charset="-128"/>
              </a:rPr>
              <a:t>Data driven reasoning or forward chaining </a:t>
            </a:r>
            <a:r>
              <a:rPr lang="en-US" altLang="tr-TR" sz="2200" smtClean="0">
                <a:ea typeface="ＭＳ Ｐゴシック" panose="020B0600070205080204" pitchFamily="34" charset="-128"/>
              </a:rPr>
              <a:t>- an inference technique which uses IF THEN rules to deduce a problem solution from initial data</a:t>
            </a:r>
          </a:p>
          <a:p>
            <a:pPr>
              <a:lnSpc>
                <a:spcPct val="80000"/>
              </a:lnSpc>
            </a:pPr>
            <a:r>
              <a:rPr lang="tr-TR" altLang="tr-TR" sz="2200" b="1" smtClean="0">
                <a:ea typeface="ＭＳ Ｐゴシック" panose="020B0600070205080204" pitchFamily="34" charset="-128"/>
              </a:rPr>
              <a:t>Knowledge </a:t>
            </a:r>
            <a:r>
              <a:rPr lang="en-US" altLang="tr-TR" sz="2200" b="1" smtClean="0">
                <a:ea typeface="ＭＳ Ｐゴシック" panose="020B0600070205080204" pitchFamily="34" charset="-128"/>
              </a:rPr>
              <a:t>representation </a:t>
            </a:r>
            <a:r>
              <a:rPr lang="en-US" altLang="tr-TR" sz="2200" smtClean="0">
                <a:ea typeface="ＭＳ Ｐゴシック" panose="020B0600070205080204" pitchFamily="34" charset="-128"/>
              </a:rPr>
              <a:t>- the way in which the problem specific </a:t>
            </a:r>
            <a:r>
              <a:rPr lang="tr-TR" altLang="tr-TR" sz="2200" smtClean="0">
                <a:ea typeface="ＭＳ Ｐゴシック" panose="020B0600070205080204" pitchFamily="34" charset="-128"/>
              </a:rPr>
              <a:t>knowledge </a:t>
            </a:r>
            <a:r>
              <a:rPr lang="en-US" altLang="tr-TR" sz="2200" smtClean="0">
                <a:ea typeface="ＭＳ Ｐゴシック" panose="020B0600070205080204" pitchFamily="34" charset="-128"/>
              </a:rPr>
              <a:t>in the system is stored and accessed</a:t>
            </a:r>
          </a:p>
          <a:p>
            <a:pPr>
              <a:lnSpc>
                <a:spcPct val="80000"/>
              </a:lnSpc>
            </a:pPr>
            <a:r>
              <a:rPr lang="en-US" altLang="tr-TR" sz="2200" b="1" smtClean="0">
                <a:ea typeface="ＭＳ Ｐゴシック" panose="020B0600070205080204" pitchFamily="34" charset="-128"/>
              </a:rPr>
              <a:t>User interface </a:t>
            </a:r>
            <a:r>
              <a:rPr lang="en-US" altLang="tr-TR" sz="2200" smtClean="0">
                <a:ea typeface="ＭＳ Ｐゴシック" panose="020B0600070205080204" pitchFamily="34" charset="-128"/>
              </a:rPr>
              <a:t>- that portion of the code which creates an easy to use system </a:t>
            </a:r>
          </a:p>
          <a:p>
            <a:pPr>
              <a:lnSpc>
                <a:spcPct val="80000"/>
              </a:lnSpc>
            </a:pPr>
            <a:r>
              <a:rPr lang="en-US" altLang="tr-TR" sz="2200" b="1" smtClean="0">
                <a:ea typeface="ＭＳ Ｐゴシック" panose="020B0600070205080204" pitchFamily="34" charset="-128"/>
              </a:rPr>
              <a:t>Explanations</a:t>
            </a:r>
            <a:r>
              <a:rPr lang="en-US" altLang="tr-TR" sz="2200" smtClean="0">
                <a:ea typeface="ＭＳ Ｐゴシック" panose="020B0600070205080204" pitchFamily="34" charset="-128"/>
              </a:rPr>
              <a:t> - the ability of the system to explain the reasoning process that it used to reach a recommendation.</a:t>
            </a:r>
          </a:p>
          <a:p>
            <a:pPr>
              <a:lnSpc>
                <a:spcPct val="80000"/>
              </a:lnSpc>
            </a:pPr>
            <a:endParaRPr lang="en-US" altLang="tr-TR" sz="2200" smtClean="0">
              <a:ea typeface="ＭＳ Ｐゴシック" panose="020B0600070205080204" pitchFamily="34" charset="-128"/>
            </a:endParaRPr>
          </a:p>
        </p:txBody>
      </p:sp>
    </p:spTree>
    <p:extLst>
      <p:ext uri="{BB962C8B-B14F-4D97-AF65-F5344CB8AC3E}">
        <p14:creationId xmlns:p14="http://schemas.microsoft.com/office/powerpoint/2010/main" val="1673949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528" y="260648"/>
            <a:ext cx="8569325" cy="360214"/>
          </a:xfrm>
        </p:spPr>
        <p:txBody>
          <a:bodyPr/>
          <a:lstStyle/>
          <a:p>
            <a:pPr algn="l"/>
            <a:r>
              <a:rPr lang="en-US" altLang="tr-TR" sz="2400" b="1" u="sng" dirty="0">
                <a:solidFill>
                  <a:srgbClr val="984807"/>
                </a:solidFill>
                <a:latin typeface="Calibri" pitchFamily="34" charset="0"/>
                <a:ea typeface="+mn-ea"/>
                <a:cs typeface="Arial" pitchFamily="34" charset="0"/>
              </a:rPr>
              <a:t>Components of an</a:t>
            </a:r>
            <a:r>
              <a:rPr lang="tr-TR" altLang="tr-TR" sz="2400" b="1" u="sng" dirty="0">
                <a:solidFill>
                  <a:srgbClr val="984807"/>
                </a:solidFill>
                <a:latin typeface="Calibri" pitchFamily="34" charset="0"/>
                <a:ea typeface="+mn-ea"/>
                <a:cs typeface="Arial" pitchFamily="34" charset="0"/>
              </a:rPr>
              <a:t> </a:t>
            </a:r>
            <a:r>
              <a:rPr lang="en-US" altLang="tr-TR" sz="2400" b="1" u="sng" dirty="0">
                <a:solidFill>
                  <a:srgbClr val="984807"/>
                </a:solidFill>
                <a:latin typeface="Calibri" pitchFamily="34" charset="0"/>
                <a:ea typeface="+mn-ea"/>
                <a:cs typeface="Arial" pitchFamily="34" charset="0"/>
              </a:rPr>
              <a:t>Expert </a:t>
            </a:r>
            <a:r>
              <a:rPr lang="en-US" altLang="tr-TR" sz="2400" b="1" u="sng" dirty="0" smtClean="0">
                <a:solidFill>
                  <a:srgbClr val="984807"/>
                </a:solidFill>
                <a:latin typeface="Calibri" pitchFamily="34" charset="0"/>
                <a:ea typeface="+mn-ea"/>
                <a:cs typeface="Arial" pitchFamily="34" charset="0"/>
              </a:rPr>
              <a:t>System</a:t>
            </a:r>
            <a:endParaRPr lang="en-US" altLang="tr-TR" sz="2400" b="1" u="sng" dirty="0">
              <a:solidFill>
                <a:srgbClr val="984807"/>
              </a:solidFill>
              <a:latin typeface="Calibri" pitchFamily="34" charset="0"/>
              <a:ea typeface="+mn-ea"/>
              <a:cs typeface="Arial" pitchFamily="34" charset="0"/>
            </a:endParaRPr>
          </a:p>
        </p:txBody>
      </p:sp>
      <p:sp>
        <p:nvSpPr>
          <p:cNvPr id="29699" name="Rectangle 5"/>
          <p:cNvSpPr>
            <a:spLocks noChangeArrowheads="1"/>
          </p:cNvSpPr>
          <p:nvPr/>
        </p:nvSpPr>
        <p:spPr bwMode="auto">
          <a:xfrm>
            <a:off x="0" y="1724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graphicFrame>
        <p:nvGraphicFramePr>
          <p:cNvPr id="29700" name="Object 2"/>
          <p:cNvGraphicFramePr>
            <a:graphicFrameLocks noChangeAspect="1"/>
          </p:cNvGraphicFramePr>
          <p:nvPr>
            <p:extLst>
              <p:ext uri="{D42A27DB-BD31-4B8C-83A1-F6EECF244321}">
                <p14:modId xmlns:p14="http://schemas.microsoft.com/office/powerpoint/2010/main" val="1781638371"/>
              </p:ext>
            </p:extLst>
          </p:nvPr>
        </p:nvGraphicFramePr>
        <p:xfrm>
          <a:off x="385763" y="974725"/>
          <a:ext cx="8312150" cy="4997450"/>
        </p:xfrm>
        <a:graphic>
          <a:graphicData uri="http://schemas.openxmlformats.org/presentationml/2006/ole">
            <mc:AlternateContent xmlns:mc="http://schemas.openxmlformats.org/markup-compatibility/2006">
              <mc:Choice xmlns:v="urn:schemas-microsoft-com:vml" Requires="v">
                <p:oleObj spid="_x0000_s1031" name="Picture" r:id="rId3" imgW="7937640" imgH="4697640" progId="Word.Picture.8">
                  <p:embed/>
                </p:oleObj>
              </mc:Choice>
              <mc:Fallback>
                <p:oleObj name="Picture" r:id="rId3" imgW="7937640" imgH="4697640" progId="Word.Picture.8">
                  <p:embed/>
                  <p:pic>
                    <p:nvPicPr>
                      <p:cNvPr id="0" name=""/>
                      <p:cNvPicPr>
                        <a:picLocks noChangeAspect="1" noChangeArrowheads="1"/>
                      </p:cNvPicPr>
                      <p:nvPr/>
                    </p:nvPicPr>
                    <p:blipFill>
                      <a:blip r:embed="rId4"/>
                      <a:srcRect/>
                      <a:stretch>
                        <a:fillRect/>
                      </a:stretch>
                    </p:blipFill>
                    <p:spPr bwMode="auto">
                      <a:xfrm>
                        <a:off x="385763" y="974725"/>
                        <a:ext cx="831215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768273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260350"/>
            <a:ext cx="7772400" cy="576362"/>
          </a:xfrm>
          <a:noFill/>
        </p:spPr>
        <p:txBody>
          <a:bodyPr/>
          <a:lstStyle/>
          <a:p>
            <a:pPr algn="l"/>
            <a:r>
              <a:rPr lang="en-US" altLang="tr-TR" sz="2400" b="1" u="sng" dirty="0">
                <a:solidFill>
                  <a:srgbClr val="984807"/>
                </a:solidFill>
                <a:latin typeface="Calibri" pitchFamily="34" charset="0"/>
                <a:ea typeface="+mn-ea"/>
                <a:cs typeface="Arial" pitchFamily="34" charset="0"/>
              </a:rPr>
              <a:t>Expert Systems Types</a:t>
            </a:r>
          </a:p>
        </p:txBody>
      </p:sp>
      <p:sp>
        <p:nvSpPr>
          <p:cNvPr id="30723" name="Rectangle 3"/>
          <p:cNvSpPr txBox="1">
            <a:spLocks noChangeArrowheads="1"/>
          </p:cNvSpPr>
          <p:nvPr/>
        </p:nvSpPr>
        <p:spPr bwMode="auto">
          <a:xfrm>
            <a:off x="611188" y="1784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pPr>
            <a:r>
              <a:rPr lang="en-US" altLang="tr-TR" sz="2200" b="1">
                <a:latin typeface="Arial" panose="020B0604020202020204" pitchFamily="34" charset="0"/>
              </a:rPr>
              <a:t>Rule-based Expert Systems</a:t>
            </a:r>
          </a:p>
          <a:p>
            <a:pPr>
              <a:buSzPct val="70000"/>
            </a:pPr>
            <a:r>
              <a:rPr lang="en-US" altLang="tr-TR" sz="2200" b="1">
                <a:latin typeface="Arial" panose="020B0604020202020204" pitchFamily="34" charset="0"/>
              </a:rPr>
              <a:t>Frame-based Systems</a:t>
            </a:r>
          </a:p>
          <a:p>
            <a:pPr>
              <a:buSzPct val="70000"/>
            </a:pPr>
            <a:r>
              <a:rPr lang="en-US" altLang="tr-TR" sz="2200" b="1">
                <a:latin typeface="Arial" panose="020B0604020202020204" pitchFamily="34" charset="0"/>
              </a:rPr>
              <a:t>Hybrid Systems</a:t>
            </a:r>
          </a:p>
          <a:p>
            <a:pPr>
              <a:buSzPct val="70000"/>
            </a:pPr>
            <a:r>
              <a:rPr lang="en-US" altLang="tr-TR" sz="2200" b="1">
                <a:latin typeface="Arial" panose="020B0604020202020204" pitchFamily="34" charset="0"/>
              </a:rPr>
              <a:t>Model-based Systems</a:t>
            </a:r>
          </a:p>
          <a:p>
            <a:pPr>
              <a:buSzPct val="70000"/>
            </a:pPr>
            <a:r>
              <a:rPr lang="en-US" altLang="tr-TR" sz="2200" b="1">
                <a:latin typeface="Arial" panose="020B0604020202020204" pitchFamily="34" charset="0"/>
              </a:rPr>
              <a:t>Ready-made (Off-the-Shelf) Systems</a:t>
            </a:r>
          </a:p>
          <a:p>
            <a:pPr>
              <a:buSzPct val="70000"/>
            </a:pPr>
            <a:r>
              <a:rPr lang="en-US" altLang="tr-TR" sz="2200" b="1">
                <a:latin typeface="Arial" panose="020B0604020202020204" pitchFamily="34" charset="0"/>
              </a:rPr>
              <a:t>Real-time Expert Systems</a:t>
            </a:r>
          </a:p>
        </p:txBody>
      </p:sp>
    </p:spTree>
    <p:extLst>
      <p:ext uri="{BB962C8B-B14F-4D97-AF65-F5344CB8AC3E}">
        <p14:creationId xmlns:p14="http://schemas.microsoft.com/office/powerpoint/2010/main" val="30195875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0825" y="185738"/>
            <a:ext cx="8713788" cy="578966"/>
          </a:xfrm>
        </p:spPr>
        <p:txBody>
          <a:bodyPr/>
          <a:lstStyle/>
          <a:p>
            <a:pPr algn="l"/>
            <a:r>
              <a:rPr lang="en-US" altLang="tr-TR" sz="2400" b="1" u="sng" dirty="0" smtClean="0">
                <a:solidFill>
                  <a:srgbClr val="984807"/>
                </a:solidFill>
                <a:latin typeface="Calibri" pitchFamily="34" charset="0"/>
                <a:ea typeface="+mn-ea"/>
                <a:cs typeface="Arial" pitchFamily="34" charset="0"/>
              </a:rPr>
              <a:t>Knowledge Acquisition</a:t>
            </a:r>
            <a:endParaRPr lang="en-US" altLang="tr-TR" sz="2400" b="1" u="sng" dirty="0">
              <a:solidFill>
                <a:srgbClr val="984807"/>
              </a:solidFill>
              <a:latin typeface="Calibri" pitchFamily="34" charset="0"/>
              <a:ea typeface="+mn-ea"/>
              <a:cs typeface="Arial" pitchFamily="34" charset="0"/>
            </a:endParaRPr>
          </a:p>
        </p:txBody>
      </p:sp>
      <p:sp>
        <p:nvSpPr>
          <p:cNvPr id="31747" name="Rectangle 3"/>
          <p:cNvSpPr>
            <a:spLocks noChangeArrowheads="1"/>
          </p:cNvSpPr>
          <p:nvPr/>
        </p:nvSpPr>
        <p:spPr bwMode="auto">
          <a:xfrm>
            <a:off x="323850" y="1628775"/>
            <a:ext cx="835183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1325" indent="-441325">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SzPct val="70000"/>
              <a:buFont typeface="Wingdings" panose="05000000000000000000" pitchFamily="2" charset="2"/>
              <a:buChar char="ü"/>
            </a:pPr>
            <a:r>
              <a:rPr lang="en-US" altLang="tr-TR" sz="2200" b="1">
                <a:latin typeface="Arial" panose="020B0604020202020204" pitchFamily="34" charset="0"/>
              </a:rPr>
              <a:t>Knowledge acquisition is the accumulation, transfer and transformation of problem-solving expertise from experts and/or documented knowledge sources to a computer program for constructing or expanding the knowledge base</a:t>
            </a:r>
            <a:endParaRPr lang="tr-TR" altLang="tr-TR" sz="2200" b="1">
              <a:latin typeface="Arial" panose="020B0604020202020204" pitchFamily="34" charset="0"/>
            </a:endParaRPr>
          </a:p>
          <a:p>
            <a:pPr eaLnBrk="1" hangingPunct="1">
              <a:spcBef>
                <a:spcPct val="0"/>
              </a:spcBef>
              <a:buSzPct val="70000"/>
              <a:buFont typeface="Wingdings" panose="05000000000000000000" pitchFamily="2" charset="2"/>
              <a:buChar char="ü"/>
            </a:pPr>
            <a:endParaRPr lang="en-US" altLang="tr-TR" sz="2200" b="1">
              <a:latin typeface="Arial" panose="020B0604020202020204" pitchFamily="34" charset="0"/>
            </a:endParaRPr>
          </a:p>
          <a:p>
            <a:pPr eaLnBrk="1" hangingPunct="1">
              <a:spcBef>
                <a:spcPct val="0"/>
              </a:spcBef>
              <a:buSzPct val="70000"/>
              <a:buFont typeface="Wingdings" panose="05000000000000000000" pitchFamily="2" charset="2"/>
              <a:buChar char="ü"/>
            </a:pPr>
            <a:r>
              <a:rPr lang="en-US" altLang="tr-TR" sz="2200" b="1">
                <a:latin typeface="Arial" panose="020B0604020202020204" pitchFamily="34" charset="0"/>
              </a:rPr>
              <a:t>Requires a knowledge engineer</a:t>
            </a:r>
          </a:p>
        </p:txBody>
      </p:sp>
    </p:spTree>
    <p:extLst>
      <p:ext uri="{BB962C8B-B14F-4D97-AF65-F5344CB8AC3E}">
        <p14:creationId xmlns:p14="http://schemas.microsoft.com/office/powerpoint/2010/main" val="94036546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100013"/>
            <a:ext cx="8713787" cy="576685"/>
          </a:xfrm>
        </p:spPr>
        <p:txBody>
          <a:bodyPr/>
          <a:lstStyle/>
          <a:p>
            <a:pPr algn="l"/>
            <a:r>
              <a:rPr lang="tr-TR" altLang="tr-TR" sz="2400" b="1" u="sng" dirty="0">
                <a:solidFill>
                  <a:srgbClr val="984807"/>
                </a:solidFill>
                <a:latin typeface="Calibri" pitchFamily="34" charset="0"/>
                <a:ea typeface="+mn-ea"/>
                <a:cs typeface="Arial" pitchFamily="34" charset="0"/>
              </a:rPr>
              <a:t>Knowledge Base</a:t>
            </a:r>
            <a:endParaRPr lang="en-US" altLang="tr-TR" sz="2400" b="1" u="sng" dirty="0">
              <a:solidFill>
                <a:srgbClr val="984807"/>
              </a:solidFill>
              <a:latin typeface="Calibri" pitchFamily="34" charset="0"/>
              <a:ea typeface="+mn-ea"/>
              <a:cs typeface="Arial" pitchFamily="34" charset="0"/>
            </a:endParaRPr>
          </a:p>
        </p:txBody>
      </p:sp>
      <p:sp>
        <p:nvSpPr>
          <p:cNvPr id="9219" name="Rectangle 3"/>
          <p:cNvSpPr>
            <a:spLocks noGrp="1" noChangeArrowheads="1"/>
          </p:cNvSpPr>
          <p:nvPr>
            <p:ph type="body" idx="1"/>
          </p:nvPr>
        </p:nvSpPr>
        <p:spPr>
          <a:xfrm>
            <a:off x="323850" y="990600"/>
            <a:ext cx="8229600" cy="4525963"/>
          </a:xfrm>
        </p:spPr>
        <p:txBody>
          <a:bodyPr/>
          <a:lstStyle/>
          <a:p>
            <a:pPr>
              <a:lnSpc>
                <a:spcPct val="90000"/>
              </a:lnSpc>
              <a:buFont typeface="Arial" charset="0"/>
              <a:buChar char="•"/>
              <a:defRPr/>
            </a:pPr>
            <a:r>
              <a:rPr lang="en-US" sz="2200" b="1" dirty="0" smtClean="0">
                <a:latin typeface="Arial" pitchFamily="34" charset="0"/>
                <a:ea typeface="ＭＳ Ｐゴシック" pitchFamily="34" charset="-128"/>
                <a:cs typeface="Arial" pitchFamily="34" charset="0"/>
              </a:rPr>
              <a:t>Knowledge base</a:t>
            </a:r>
            <a:r>
              <a:rPr lang="tr-TR" sz="2200" b="1" dirty="0" smtClean="0">
                <a:latin typeface="Arial" pitchFamily="34" charset="0"/>
                <a:ea typeface="ＭＳ Ｐゴシック" pitchFamily="34" charset="-128"/>
                <a:cs typeface="Arial" pitchFamily="34" charset="0"/>
              </a:rPr>
              <a:t> </a:t>
            </a:r>
            <a:r>
              <a:rPr lang="en-US" sz="2200" b="1" dirty="0" smtClean="0">
                <a:latin typeface="Arial" pitchFamily="34" charset="0"/>
                <a:ea typeface="ＭＳ Ｐゴシック" pitchFamily="34" charset="-128"/>
                <a:cs typeface="Arial" pitchFamily="34" charset="0"/>
              </a:rPr>
              <a:t>contains the knowledge necessary for understanding, formulating, and solving problems</a:t>
            </a:r>
          </a:p>
          <a:p>
            <a:pPr>
              <a:buFont typeface="Arial" charset="0"/>
              <a:buChar char="•"/>
              <a:defRPr/>
            </a:pPr>
            <a:r>
              <a:rPr lang="en-US" sz="2200" b="1" dirty="0" smtClean="0">
                <a:latin typeface="Arial" pitchFamily="34" charset="0"/>
                <a:ea typeface="ＭＳ Ｐゴシック" pitchFamily="34" charset="-128"/>
                <a:cs typeface="Arial" pitchFamily="34" charset="0"/>
              </a:rPr>
              <a:t>Knowledge is the primary raw material of ES</a:t>
            </a:r>
          </a:p>
          <a:p>
            <a:pPr marL="342900" lvl="1" indent="-342900">
              <a:buFont typeface="Arial" charset="0"/>
              <a:buChar char="•"/>
              <a:defRPr/>
            </a:pPr>
            <a:r>
              <a:rPr lang="en-US" sz="2200" b="1" dirty="0" smtClean="0">
                <a:latin typeface="Arial" pitchFamily="34" charset="0"/>
                <a:ea typeface="ＭＳ Ｐゴシック" pitchFamily="34" charset="-128"/>
                <a:cs typeface="Arial" pitchFamily="34" charset="0"/>
              </a:rPr>
              <a:t>Incorporated knowledge representation</a:t>
            </a:r>
            <a:r>
              <a:rPr lang="tr-TR" sz="2200" b="1" dirty="0" smtClean="0">
                <a:latin typeface="Arial" pitchFamily="34" charset="0"/>
                <a:ea typeface="ＭＳ Ｐゴシック" pitchFamily="34" charset="-128"/>
                <a:cs typeface="Arial" pitchFamily="34" charset="0"/>
              </a:rPr>
              <a:t> (</a:t>
            </a:r>
            <a:r>
              <a:rPr lang="en-US" sz="2200" b="1" dirty="0" smtClean="0">
                <a:latin typeface="Arial" pitchFamily="34" charset="0"/>
                <a:ea typeface="ＭＳ Ｐゴシック" pitchFamily="34" charset="-128"/>
                <a:cs typeface="Arial" pitchFamily="34" charset="0"/>
              </a:rPr>
              <a:t>Stores all relevant information, data, rules, cases, and relationships used by the expert system</a:t>
            </a:r>
            <a:r>
              <a:rPr lang="tr-TR" sz="2200" b="1" dirty="0" smtClean="0">
                <a:latin typeface="Arial" pitchFamily="34" charset="0"/>
                <a:ea typeface="ＭＳ Ｐゴシック" pitchFamily="34" charset="-128"/>
                <a:cs typeface="Arial" pitchFamily="34" charset="0"/>
              </a:rPr>
              <a:t>)</a:t>
            </a:r>
          </a:p>
          <a:p>
            <a:pPr marL="342900" lvl="1" indent="-342900">
              <a:buFont typeface="Arial" charset="0"/>
              <a:buChar char="•"/>
              <a:defRPr/>
            </a:pPr>
            <a:r>
              <a:rPr lang="tr-TR" sz="2200" b="1" dirty="0" smtClean="0">
                <a:latin typeface="Arial" pitchFamily="34" charset="0"/>
                <a:ea typeface="ＭＳ Ｐゴシック" pitchFamily="34" charset="-128"/>
                <a:cs typeface="Arial" pitchFamily="34" charset="0"/>
              </a:rPr>
              <a:t>Uncertainity</a:t>
            </a:r>
          </a:p>
          <a:p>
            <a:pPr marL="742950" lvl="2" indent="-342900">
              <a:buFont typeface="Arial" charset="0"/>
              <a:buChar char="•"/>
              <a:defRPr/>
            </a:pPr>
            <a:r>
              <a:rPr lang="tr-TR" sz="1800" b="1" dirty="0" smtClean="0">
                <a:latin typeface="Arial" pitchFamily="34" charset="0"/>
                <a:ea typeface="ＭＳ Ｐゴシック" pitchFamily="34" charset="-128"/>
                <a:cs typeface="Arial" pitchFamily="34" charset="0"/>
              </a:rPr>
              <a:t> </a:t>
            </a:r>
            <a:r>
              <a:rPr lang="en-US" sz="1800" b="1" dirty="0" smtClean="0">
                <a:latin typeface="Arial" pitchFamily="34" charset="0"/>
                <a:ea typeface="ＭＳ Ｐゴシック" pitchFamily="34" charset="-128"/>
                <a:cs typeface="Arial" pitchFamily="34" charset="0"/>
              </a:rPr>
              <a:t>allow</a:t>
            </a:r>
            <a:r>
              <a:rPr lang="tr-TR" sz="1800" b="1" dirty="0" smtClean="0">
                <a:latin typeface="Arial" pitchFamily="34" charset="0"/>
                <a:ea typeface="ＭＳ Ｐゴシック" pitchFamily="34" charset="-128"/>
                <a:cs typeface="Arial" pitchFamily="34" charset="0"/>
              </a:rPr>
              <a:t>ing</a:t>
            </a:r>
            <a:r>
              <a:rPr lang="en-US" sz="1800" b="1" dirty="0" smtClean="0">
                <a:latin typeface="Arial" pitchFamily="34" charset="0"/>
                <a:ea typeface="ＭＳ Ｐゴシック" pitchFamily="34" charset="-128"/>
                <a:cs typeface="Arial" pitchFamily="34" charset="0"/>
              </a:rPr>
              <a:t> shades of gray and does not require everything to be simply yes/no, or true/false</a:t>
            </a:r>
          </a:p>
          <a:p>
            <a:pPr>
              <a:buSzPct val="70000"/>
              <a:buFont typeface="Arial" charset="0"/>
              <a:buChar char="•"/>
              <a:defRPr/>
            </a:pPr>
            <a:r>
              <a:rPr lang="en-US" sz="2200" b="1" dirty="0" smtClean="0">
                <a:latin typeface="Arial" pitchFamily="34" charset="0"/>
                <a:ea typeface="ＭＳ Ｐゴシック" pitchFamily="34" charset="-128"/>
                <a:cs typeface="Arial" pitchFamily="34" charset="0"/>
              </a:rPr>
              <a:t>Two Basic Knowledge Base Elements</a:t>
            </a:r>
          </a:p>
          <a:p>
            <a:pPr lvl="1">
              <a:buFont typeface="Arial" charset="0"/>
              <a:buChar char="–"/>
              <a:defRPr/>
            </a:pPr>
            <a:r>
              <a:rPr lang="en-US" sz="1800" b="1" dirty="0" smtClean="0">
                <a:latin typeface="Arial" pitchFamily="34" charset="0"/>
                <a:ea typeface="ＭＳ Ｐゴシック" pitchFamily="34" charset="-128"/>
                <a:cs typeface="Arial" pitchFamily="34" charset="0"/>
              </a:rPr>
              <a:t>Facts</a:t>
            </a:r>
          </a:p>
          <a:p>
            <a:pPr lvl="1">
              <a:buFont typeface="Arial" charset="0"/>
              <a:buChar char="–"/>
              <a:defRPr/>
            </a:pPr>
            <a:r>
              <a:rPr lang="en-US" sz="1800" b="1" dirty="0" smtClean="0">
                <a:latin typeface="Arial" pitchFamily="34" charset="0"/>
                <a:ea typeface="ＭＳ Ｐゴシック" pitchFamily="34" charset="-128"/>
                <a:cs typeface="Arial" pitchFamily="34" charset="0"/>
              </a:rPr>
              <a:t>Special heuristics, or </a:t>
            </a:r>
            <a:r>
              <a:rPr lang="en-US" sz="1800" b="1" u="sng" dirty="0" smtClean="0">
                <a:latin typeface="Arial" pitchFamily="34" charset="0"/>
                <a:ea typeface="ＭＳ Ｐゴシック" pitchFamily="34" charset="-128"/>
                <a:cs typeface="Arial" pitchFamily="34" charset="0"/>
              </a:rPr>
              <a:t>rules</a:t>
            </a:r>
            <a:r>
              <a:rPr lang="en-US" sz="1800" b="1" dirty="0" smtClean="0">
                <a:latin typeface="Arial" pitchFamily="34" charset="0"/>
                <a:ea typeface="ＭＳ Ｐゴシック" pitchFamily="34" charset="-128"/>
                <a:cs typeface="Arial" pitchFamily="34" charset="0"/>
              </a:rPr>
              <a:t> that direct the use of knowledge</a:t>
            </a:r>
          </a:p>
          <a:p>
            <a:pPr lvl="2">
              <a:lnSpc>
                <a:spcPct val="90000"/>
              </a:lnSpc>
              <a:buFont typeface="Arial" charset="0"/>
              <a:buChar char="•"/>
              <a:defRPr/>
            </a:pPr>
            <a:r>
              <a:rPr lang="en-US" sz="1800" b="1" dirty="0" smtClean="0">
                <a:latin typeface="Arial" pitchFamily="34" charset="0"/>
                <a:ea typeface="ＭＳ Ｐゴシック" pitchFamily="34" charset="-128"/>
                <a:cs typeface="Arial" pitchFamily="34" charset="0"/>
              </a:rPr>
              <a:t>A conditional statement that links given conditions to actions or outcomes</a:t>
            </a:r>
            <a:endParaRPr lang="tr-TR" sz="1800" b="1" dirty="0" smtClean="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390645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44451"/>
            <a:ext cx="8569325" cy="504230"/>
          </a:xfrm>
        </p:spPr>
        <p:txBody>
          <a:bodyPr/>
          <a:lstStyle/>
          <a:p>
            <a:pPr algn="l"/>
            <a:r>
              <a:rPr lang="en-US" altLang="tr-TR" sz="2400" b="1" u="sng" dirty="0" smtClean="0">
                <a:solidFill>
                  <a:srgbClr val="984807"/>
                </a:solidFill>
                <a:latin typeface="Calibri" pitchFamily="34" charset="0"/>
                <a:ea typeface="+mn-ea"/>
                <a:cs typeface="Arial" pitchFamily="34" charset="0"/>
              </a:rPr>
              <a:t>Inference Engine</a:t>
            </a:r>
            <a:endParaRPr lang="en-US" altLang="tr-TR" sz="2400" b="1" u="sng" dirty="0">
              <a:solidFill>
                <a:srgbClr val="984807"/>
              </a:solidFill>
              <a:latin typeface="Calibri" pitchFamily="34" charset="0"/>
              <a:ea typeface="+mn-ea"/>
              <a:cs typeface="Arial" pitchFamily="34" charset="0"/>
            </a:endParaRPr>
          </a:p>
        </p:txBody>
      </p:sp>
      <p:sp>
        <p:nvSpPr>
          <p:cNvPr id="33795" name="Rectangle 3"/>
          <p:cNvSpPr>
            <a:spLocks noGrp="1" noChangeArrowheads="1"/>
          </p:cNvSpPr>
          <p:nvPr>
            <p:ph type="body" idx="1"/>
          </p:nvPr>
        </p:nvSpPr>
        <p:spPr>
          <a:xfrm>
            <a:off x="302840" y="692696"/>
            <a:ext cx="8229600" cy="5256584"/>
          </a:xfrm>
        </p:spPr>
        <p:txBody>
          <a:bodyPr/>
          <a:lstStyle/>
          <a:p>
            <a:pPr>
              <a:lnSpc>
                <a:spcPct val="90000"/>
              </a:lnSpc>
              <a:buSzPct val="70000"/>
            </a:pPr>
            <a:r>
              <a:rPr lang="en-US" altLang="tr-TR" sz="2200" b="1" dirty="0" smtClean="0">
                <a:solidFill>
                  <a:srgbClr val="FF0000"/>
                </a:solidFill>
                <a:ea typeface="ＭＳ Ｐゴシック" panose="020B0600070205080204" pitchFamily="34" charset="-128"/>
              </a:rPr>
              <a:t>The brain of the ES </a:t>
            </a:r>
          </a:p>
          <a:p>
            <a:pPr>
              <a:lnSpc>
                <a:spcPct val="90000"/>
              </a:lnSpc>
              <a:buSzPct val="70000"/>
            </a:pPr>
            <a:r>
              <a:rPr lang="en-US" altLang="tr-TR" sz="2200" b="1" dirty="0" smtClean="0">
                <a:ea typeface="ＭＳ Ｐゴシック" panose="020B0600070205080204" pitchFamily="34" charset="-128"/>
              </a:rPr>
              <a:t>The control structure (rule interpreter)</a:t>
            </a:r>
          </a:p>
          <a:p>
            <a:pPr>
              <a:lnSpc>
                <a:spcPct val="90000"/>
              </a:lnSpc>
              <a:buSzPct val="70000"/>
            </a:pPr>
            <a:r>
              <a:rPr lang="en-US" altLang="tr-TR" sz="2200" b="1" dirty="0" smtClean="0">
                <a:ea typeface="ＭＳ Ｐゴシック" panose="020B0600070205080204" pitchFamily="34" charset="-128"/>
              </a:rPr>
              <a:t>Provides methodology for reasoning through </a:t>
            </a:r>
            <a:r>
              <a:rPr lang="en-US" altLang="tr-TR" sz="2200" b="1" dirty="0" err="1" smtClean="0">
                <a:ea typeface="ＭＳ Ｐゴシック" panose="020B0600070205080204" pitchFamily="34" charset="-128"/>
              </a:rPr>
              <a:t>seekng</a:t>
            </a:r>
            <a:r>
              <a:rPr lang="en-US" altLang="tr-TR" sz="2200" b="1" dirty="0" smtClean="0">
                <a:ea typeface="ＭＳ Ｐゴシック" panose="020B0600070205080204" pitchFamily="34" charset="-128"/>
              </a:rPr>
              <a:t> information and relationships from the knowledge base and providing answers, predictions, and suggestions in the way a human expert would</a:t>
            </a:r>
          </a:p>
          <a:p>
            <a:pPr>
              <a:lnSpc>
                <a:spcPct val="90000"/>
              </a:lnSpc>
              <a:buSzPct val="70000"/>
            </a:pPr>
            <a:r>
              <a:rPr lang="en-US" altLang="tr-TR" sz="2200" b="1" dirty="0" smtClean="0">
                <a:solidFill>
                  <a:srgbClr val="FF0000"/>
                </a:solidFill>
                <a:ea typeface="ＭＳ Ｐゴシック" panose="020B0600070205080204" pitchFamily="34" charset="-128"/>
              </a:rPr>
              <a:t>Inferencing methodologies</a:t>
            </a:r>
          </a:p>
          <a:p>
            <a:pPr lvl="1">
              <a:lnSpc>
                <a:spcPct val="90000"/>
              </a:lnSpc>
            </a:pPr>
            <a:r>
              <a:rPr lang="en-US" altLang="tr-TR" sz="2200" b="1" dirty="0" smtClean="0">
                <a:ea typeface="ＭＳ Ｐゴシック" panose="020B0600070205080204" pitchFamily="34" charset="-128"/>
              </a:rPr>
              <a:t>Backward chaining</a:t>
            </a:r>
          </a:p>
          <a:p>
            <a:pPr lvl="2">
              <a:lnSpc>
                <a:spcPct val="90000"/>
              </a:lnSpc>
            </a:pPr>
            <a:r>
              <a:rPr lang="en-US" altLang="tr-TR" sz="2200" b="1" dirty="0" smtClean="0">
                <a:ea typeface="ＭＳ Ｐゴシック" panose="020B0600070205080204" pitchFamily="34" charset="-128"/>
              </a:rPr>
              <a:t>A method of reasoning that starts with conclusions and works backward to the supporting facts</a:t>
            </a:r>
          </a:p>
          <a:p>
            <a:pPr lvl="1">
              <a:lnSpc>
                <a:spcPct val="90000"/>
              </a:lnSpc>
            </a:pPr>
            <a:r>
              <a:rPr lang="en-US" altLang="tr-TR" sz="2200" b="1" dirty="0" smtClean="0">
                <a:ea typeface="ＭＳ Ｐゴシック" panose="020B0600070205080204" pitchFamily="34" charset="-128"/>
              </a:rPr>
              <a:t>Forward chaining</a:t>
            </a:r>
          </a:p>
          <a:p>
            <a:pPr lvl="2">
              <a:lnSpc>
                <a:spcPct val="90000"/>
              </a:lnSpc>
            </a:pPr>
            <a:r>
              <a:rPr lang="en-US" altLang="tr-TR" sz="2200" b="1" dirty="0" smtClean="0">
                <a:ea typeface="ＭＳ Ｐゴシック" panose="020B0600070205080204" pitchFamily="34" charset="-128"/>
              </a:rPr>
              <a:t>A method of reasoning that starts with the facts and works forward to the conclusions</a:t>
            </a:r>
          </a:p>
          <a:p>
            <a:pPr lvl="1">
              <a:lnSpc>
                <a:spcPct val="90000"/>
              </a:lnSpc>
            </a:pPr>
            <a:r>
              <a:rPr lang="en-US" altLang="tr-TR" sz="2200" b="1" dirty="0" smtClean="0">
                <a:ea typeface="ＭＳ Ｐゴシック" panose="020B0600070205080204" pitchFamily="34" charset="-128"/>
              </a:rPr>
              <a:t>Hybrid chaining</a:t>
            </a:r>
          </a:p>
        </p:txBody>
      </p:sp>
    </p:spTree>
    <p:extLst>
      <p:ext uri="{BB962C8B-B14F-4D97-AF65-F5344CB8AC3E}">
        <p14:creationId xmlns:p14="http://schemas.microsoft.com/office/powerpoint/2010/main" val="7068596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5885" y="116632"/>
            <a:ext cx="1803186" cy="461665"/>
          </a:xfrm>
          <a:prstGeom prst="rect">
            <a:avLst/>
          </a:prstGeom>
          <a:noFill/>
          <a:ln w="9525">
            <a:noFill/>
            <a:miter lim="800000"/>
            <a:headEnd/>
            <a:tailEnd/>
          </a:ln>
        </p:spPr>
        <p:txBody>
          <a:bodyPr wrap="none">
            <a:spAutoFit/>
          </a:bodyPr>
          <a:lstStyle/>
          <a:p>
            <a:r>
              <a:rPr lang="tr-TR" sz="2400" b="1" u="sng" dirty="0" smtClean="0">
                <a:solidFill>
                  <a:srgbClr val="984807"/>
                </a:solidFill>
                <a:latin typeface="Calibri" pitchFamily="34" charset="0"/>
              </a:rPr>
              <a:t>CONTENTS…</a:t>
            </a:r>
            <a:endParaRPr lang="tr-TR" sz="2400" b="1" u="sng" dirty="0">
              <a:solidFill>
                <a:srgbClr val="984807"/>
              </a:solidFill>
              <a:latin typeface="Calibri" pitchFamily="34" charset="0"/>
            </a:endParaRPr>
          </a:p>
        </p:txBody>
      </p:sp>
      <p:sp>
        <p:nvSpPr>
          <p:cNvPr id="4" name="Rectangle 3"/>
          <p:cNvSpPr txBox="1">
            <a:spLocks noChangeArrowheads="1"/>
          </p:cNvSpPr>
          <p:nvPr/>
        </p:nvSpPr>
        <p:spPr>
          <a:xfrm>
            <a:off x="611560" y="847253"/>
            <a:ext cx="7632848" cy="4525963"/>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Wingdings" panose="05000000000000000000" pitchFamily="2" charset="2"/>
              <a:buChar char="Ø"/>
              <a:defRPr/>
            </a:pPr>
            <a:r>
              <a:rPr lang="tr-TR" altLang="ja-JP" sz="2400" b="1" dirty="0" err="1" smtClean="0">
                <a:ea typeface="ＭＳ Ｐゴシック" charset="-128"/>
              </a:rPr>
              <a:t>Expert</a:t>
            </a:r>
            <a:r>
              <a:rPr lang="tr-TR" altLang="ja-JP" sz="2400" b="1" dirty="0" smtClean="0">
                <a:ea typeface="ＭＳ Ｐゴシック" charset="-128"/>
              </a:rPr>
              <a:t> </a:t>
            </a:r>
            <a:r>
              <a:rPr lang="tr-TR" altLang="ja-JP" sz="2400" b="1" dirty="0" err="1" smtClean="0">
                <a:ea typeface="ＭＳ Ｐゴシック" charset="-128"/>
              </a:rPr>
              <a:t>systems</a:t>
            </a: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marL="0" indent="0" eaLnBrk="1" hangingPunct="1">
              <a:buNone/>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sz="1400" b="1" dirty="0" smtClean="0"/>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eaLnBrk="1" hangingPunct="1">
              <a:buFont typeface="Wingdings" panose="05000000000000000000" pitchFamily="2" charset="2"/>
              <a:buChar char="Ø"/>
              <a:defRPr/>
            </a:pPr>
            <a:endParaRPr lang="en-US" altLang="ja-JP" sz="2400" b="1" dirty="0" smtClean="0">
              <a:ea typeface="ＭＳ Ｐゴシック" charset="-128"/>
            </a:endParaRPr>
          </a:p>
          <a:p>
            <a:pPr lvl="1" eaLnBrk="1" hangingPunct="1">
              <a:defRPr/>
            </a:pPr>
            <a:endParaRPr lang="en-US" altLang="ja-JP" sz="2000" b="1" dirty="0" smtClean="0">
              <a:ea typeface="ＭＳ Ｐゴシック" charset="-128"/>
            </a:endParaRPr>
          </a:p>
          <a:p>
            <a:pPr marL="914400" lvl="2" indent="0" eaLnBrk="1" hangingPunct="1">
              <a:buFont typeface="Arial" pitchFamily="34" charset="0"/>
              <a:buNone/>
              <a:defRPr/>
            </a:pPr>
            <a:endParaRPr lang="en-US" altLang="ja-JP" sz="1800" b="1" dirty="0" smtClean="0">
              <a:ea typeface="ＭＳ Ｐゴシック" charset="-12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1188" y="457200"/>
            <a:ext cx="7772400" cy="523528"/>
          </a:xfrm>
          <a:noFill/>
        </p:spPr>
        <p:txBody>
          <a:bodyPr/>
          <a:lstStyle/>
          <a:p>
            <a:pPr algn="l"/>
            <a:r>
              <a:rPr lang="en-US" altLang="tr-TR" sz="2400" b="1" u="sng" dirty="0">
                <a:solidFill>
                  <a:srgbClr val="984807"/>
                </a:solidFill>
                <a:latin typeface="Calibri" pitchFamily="34" charset="0"/>
                <a:ea typeface="+mn-ea"/>
                <a:cs typeface="Arial" pitchFamily="34" charset="0"/>
              </a:rPr>
              <a:t>Inference </a:t>
            </a:r>
            <a:r>
              <a:rPr lang="en-US" altLang="tr-TR" sz="2400" b="1" u="sng" dirty="0" smtClean="0">
                <a:solidFill>
                  <a:srgbClr val="984807"/>
                </a:solidFill>
                <a:latin typeface="Calibri" pitchFamily="34" charset="0"/>
                <a:ea typeface="+mn-ea"/>
                <a:cs typeface="Arial" pitchFamily="34" charset="0"/>
              </a:rPr>
              <a:t>Engine</a:t>
            </a:r>
            <a:r>
              <a:rPr lang="tr-TR" altLang="tr-TR" sz="2400" b="1" u="sng" dirty="0" smtClean="0">
                <a:solidFill>
                  <a:srgbClr val="984807"/>
                </a:solidFill>
                <a:latin typeface="Calibri" pitchFamily="34" charset="0"/>
                <a:ea typeface="+mn-ea"/>
                <a:cs typeface="Arial" pitchFamily="34" charset="0"/>
              </a:rPr>
              <a:t> - </a:t>
            </a:r>
            <a:r>
              <a:rPr lang="en-US" altLang="tr-TR" sz="2400" b="1" u="sng" dirty="0" smtClean="0">
                <a:solidFill>
                  <a:srgbClr val="984807"/>
                </a:solidFill>
                <a:latin typeface="Calibri" pitchFamily="34" charset="0"/>
                <a:ea typeface="+mn-ea"/>
                <a:cs typeface="Arial" pitchFamily="34" charset="0"/>
              </a:rPr>
              <a:t>Major </a:t>
            </a:r>
            <a:r>
              <a:rPr lang="en-US" altLang="tr-TR" sz="2400" b="1" u="sng" dirty="0">
                <a:solidFill>
                  <a:srgbClr val="984807"/>
                </a:solidFill>
                <a:latin typeface="Calibri" pitchFamily="34" charset="0"/>
                <a:ea typeface="+mn-ea"/>
                <a:cs typeface="Arial" pitchFamily="34" charset="0"/>
              </a:rPr>
              <a:t>Elements</a:t>
            </a:r>
          </a:p>
        </p:txBody>
      </p:sp>
      <p:sp>
        <p:nvSpPr>
          <p:cNvPr id="34819" name="Rectangle 3"/>
          <p:cNvSpPr txBox="1">
            <a:spLocks noChangeArrowheads="1"/>
          </p:cNvSpPr>
          <p:nvPr/>
        </p:nvSpPr>
        <p:spPr bwMode="auto">
          <a:xfrm>
            <a:off x="611188"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pPr>
            <a:r>
              <a:rPr lang="en-US" altLang="tr-TR" sz="2200" b="1">
                <a:latin typeface="Arial" panose="020B0604020202020204" pitchFamily="34" charset="0"/>
              </a:rPr>
              <a:t>Interpreter</a:t>
            </a:r>
          </a:p>
          <a:p>
            <a:pPr>
              <a:buSzPct val="70000"/>
            </a:pPr>
            <a:r>
              <a:rPr lang="en-US" altLang="tr-TR" sz="2200" b="1">
                <a:latin typeface="Arial" panose="020B0604020202020204" pitchFamily="34" charset="0"/>
              </a:rPr>
              <a:t>Scheduler</a:t>
            </a:r>
          </a:p>
          <a:p>
            <a:pPr>
              <a:buSzPct val="70000"/>
            </a:pPr>
            <a:r>
              <a:rPr lang="en-US" altLang="tr-TR" sz="2200" b="1">
                <a:latin typeface="Arial" panose="020B0604020202020204" pitchFamily="34" charset="0"/>
              </a:rPr>
              <a:t>Consistency Enforcer</a:t>
            </a:r>
          </a:p>
        </p:txBody>
      </p:sp>
    </p:spTree>
    <p:extLst>
      <p:ext uri="{BB962C8B-B14F-4D97-AF65-F5344CB8AC3E}">
        <p14:creationId xmlns:p14="http://schemas.microsoft.com/office/powerpoint/2010/main" val="39678588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84AB4AA-63FD-473C-A1A2-DAB7B83D31BB}" type="slidenum">
              <a:rPr lang="en-US" altLang="tr-TR" sz="1200">
                <a:solidFill>
                  <a:srgbClr val="898989"/>
                </a:solidFill>
              </a:rPr>
              <a:pPr>
                <a:spcBef>
                  <a:spcPct val="0"/>
                </a:spcBef>
                <a:buFontTx/>
                <a:buNone/>
              </a:pPr>
              <a:t>21</a:t>
            </a:fld>
            <a:endParaRPr lang="en-US" altLang="tr-TR" sz="1200">
              <a:solidFill>
                <a:srgbClr val="898989"/>
              </a:solidFill>
            </a:endParaRPr>
          </a:p>
        </p:txBody>
      </p:sp>
      <p:sp>
        <p:nvSpPr>
          <p:cNvPr id="32772" name="Text Box 4"/>
          <p:cNvSpPr txBox="1">
            <a:spLocks noChangeArrowheads="1"/>
          </p:cNvSpPr>
          <p:nvPr/>
        </p:nvSpPr>
        <p:spPr bwMode="auto">
          <a:xfrm>
            <a:off x="323528" y="260648"/>
            <a:ext cx="1269899" cy="461665"/>
          </a:xfrm>
          <a:prstGeom prst="rect">
            <a:avLst/>
          </a:prstGeom>
          <a:noFill/>
          <a:ln w="9525">
            <a:noFill/>
            <a:miter lim="800000"/>
            <a:headEnd/>
            <a:tailEnd/>
          </a:ln>
          <a:effectLst/>
        </p:spPr>
        <p:txBody>
          <a:bodyPr wrap="none">
            <a:spAutoFit/>
          </a:bodyPr>
          <a:lstStyle/>
          <a:p>
            <a:pPr eaLnBrk="1" hangingPunct="1">
              <a:defRPr/>
            </a:pPr>
            <a:r>
              <a:rPr lang="tr-TR" sz="2400" b="1" u="sng" dirty="0">
                <a:solidFill>
                  <a:srgbClr val="984807"/>
                </a:solidFill>
                <a:latin typeface="Calibri" pitchFamily="34" charset="0"/>
              </a:rPr>
              <a:t>Example</a:t>
            </a:r>
            <a:endParaRPr lang="en-US" sz="2400" b="1" u="sng" dirty="0">
              <a:solidFill>
                <a:srgbClr val="984807"/>
              </a:solidFill>
              <a:latin typeface="Calibri" pitchFamily="34" charset="0"/>
            </a:endParaRPr>
          </a:p>
        </p:txBody>
      </p:sp>
      <p:sp>
        <p:nvSpPr>
          <p:cNvPr id="35844" name="Text Box 7"/>
          <p:cNvSpPr txBox="1">
            <a:spLocks noChangeArrowheads="1"/>
          </p:cNvSpPr>
          <p:nvPr/>
        </p:nvSpPr>
        <p:spPr bwMode="auto">
          <a:xfrm>
            <a:off x="467544" y="1268760"/>
            <a:ext cx="82809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1800" b="1" dirty="0" smtClean="0">
                <a:solidFill>
                  <a:srgbClr val="FF0000"/>
                </a:solidFill>
                <a:latin typeface="Arial" panose="020B0604020202020204" pitchFamily="34" charset="0"/>
              </a:rPr>
              <a:t> </a:t>
            </a:r>
            <a:r>
              <a:rPr lang="en-US" altLang="tr-TR" sz="2400" b="1" u="sng" dirty="0" smtClean="0">
                <a:latin typeface="Arial" panose="020B0604020202020204" pitchFamily="34" charset="0"/>
              </a:rPr>
              <a:t>Someone is 25 year old and has 10000 $ ? </a:t>
            </a:r>
          </a:p>
          <a:p>
            <a:pPr eaLnBrk="1" hangingPunct="1">
              <a:spcBef>
                <a:spcPct val="0"/>
              </a:spcBef>
              <a:buFontTx/>
              <a:buNone/>
            </a:pPr>
            <a:endParaRPr lang="en-US" altLang="tr-TR" sz="2400" b="1" u="sng" dirty="0" smtClean="0">
              <a:latin typeface="Arial" panose="020B0604020202020204" pitchFamily="34" charset="0"/>
            </a:endParaRPr>
          </a:p>
          <a:p>
            <a:pPr eaLnBrk="1" hangingPunct="1">
              <a:spcBef>
                <a:spcPct val="0"/>
              </a:spcBef>
              <a:buFontTx/>
              <a:buNone/>
            </a:pPr>
            <a:r>
              <a:rPr lang="en-US" altLang="tr-TR" sz="2400" b="1" u="sng" dirty="0" smtClean="0">
                <a:latin typeface="Arial" panose="020B0604020202020204" pitchFamily="34" charset="0"/>
              </a:rPr>
              <a:t>What should he do with his money?</a:t>
            </a:r>
            <a:endParaRPr lang="en-US" altLang="tr-TR" sz="2400" b="1" u="sng" dirty="0">
              <a:latin typeface="Arial" panose="020B0604020202020204" pitchFamily="34" charset="0"/>
            </a:endParaRPr>
          </a:p>
        </p:txBody>
      </p:sp>
    </p:spTree>
    <p:extLst>
      <p:ext uri="{BB962C8B-B14F-4D97-AF65-F5344CB8AC3E}">
        <p14:creationId xmlns:p14="http://schemas.microsoft.com/office/powerpoint/2010/main" val="2696415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8CF21EB-9431-4481-A3DF-4F8F573B1C9E}" type="slidenum">
              <a:rPr lang="en-US" altLang="tr-TR" sz="1200">
                <a:solidFill>
                  <a:srgbClr val="898989"/>
                </a:solidFill>
              </a:rPr>
              <a:pPr>
                <a:spcBef>
                  <a:spcPct val="0"/>
                </a:spcBef>
                <a:buFontTx/>
                <a:buNone/>
              </a:pPr>
              <a:t>22</a:t>
            </a:fld>
            <a:endParaRPr lang="en-US" altLang="tr-TR" sz="1200">
              <a:solidFill>
                <a:srgbClr val="898989"/>
              </a:solidFill>
            </a:endParaRPr>
          </a:p>
        </p:txBody>
      </p:sp>
      <p:sp>
        <p:nvSpPr>
          <p:cNvPr id="37891" name="Text Box 3"/>
          <p:cNvSpPr txBox="1">
            <a:spLocks noChangeArrowheads="1"/>
          </p:cNvSpPr>
          <p:nvPr/>
        </p:nvSpPr>
        <p:spPr bwMode="auto">
          <a:xfrm>
            <a:off x="539552" y="620688"/>
            <a:ext cx="8424936" cy="538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120000"/>
              </a:lnSpc>
              <a:spcBef>
                <a:spcPct val="0"/>
              </a:spcBef>
              <a:buFontTx/>
              <a:buNone/>
            </a:pPr>
            <a:r>
              <a:rPr lang="en-US" altLang="tr-TR" sz="1800" b="1" dirty="0" smtClean="0">
                <a:latin typeface="Arial" panose="020B0604020202020204" pitchFamily="34" charset="0"/>
              </a:rPr>
              <a:t>R1- </a:t>
            </a:r>
            <a:r>
              <a:rPr lang="en-US" altLang="tr-TR" sz="1800" b="1" dirty="0" smtClean="0">
                <a:solidFill>
                  <a:srgbClr val="FF0000"/>
                </a:solidFill>
                <a:latin typeface="Arial" panose="020B0604020202020204" pitchFamily="34" charset="0"/>
              </a:rPr>
              <a:t>IF</a:t>
            </a:r>
            <a:r>
              <a:rPr lang="en-US" altLang="tr-TR" sz="1800" b="1" dirty="0" smtClean="0">
                <a:latin typeface="Arial" panose="020B0604020202020204" pitchFamily="34" charset="0"/>
              </a:rPr>
              <a:t> someone has more than 10000  $ and has a university degree</a:t>
            </a:r>
          </a:p>
          <a:p>
            <a:pPr eaLnBrk="1" hangingPunct="1">
              <a:lnSpc>
                <a:spcPct val="120000"/>
              </a:lnSpc>
              <a:spcBef>
                <a:spcPct val="0"/>
              </a:spcBef>
              <a:buFontTx/>
              <a:buNone/>
            </a:pPr>
            <a:r>
              <a:rPr lang="en-US" altLang="tr-TR" sz="1800" b="1" dirty="0" smtClean="0">
                <a:latin typeface="Arial" panose="020B0604020202020204" pitchFamily="34" charset="0"/>
              </a:rPr>
              <a:t>      </a:t>
            </a:r>
            <a:r>
              <a:rPr lang="en-US" altLang="tr-TR" sz="1800" b="1" dirty="0" smtClean="0">
                <a:solidFill>
                  <a:srgbClr val="FF0000"/>
                </a:solidFill>
                <a:latin typeface="Arial" panose="020B0604020202020204" pitchFamily="34" charset="0"/>
              </a:rPr>
              <a:t>THEN </a:t>
            </a:r>
            <a:r>
              <a:rPr lang="en-US" altLang="tr-TR" sz="1800" b="1" dirty="0" smtClean="0">
                <a:latin typeface="Arial" panose="020B0604020202020204" pitchFamily="34" charset="0"/>
              </a:rPr>
              <a:t> he should  make an investment</a:t>
            </a:r>
          </a:p>
          <a:p>
            <a:pPr eaLnBrk="1" hangingPunct="1">
              <a:lnSpc>
                <a:spcPct val="120000"/>
              </a:lnSpc>
              <a:spcBef>
                <a:spcPct val="0"/>
              </a:spcBef>
              <a:buFontTx/>
              <a:buNone/>
            </a:pPr>
            <a:endParaRPr lang="en-US" altLang="tr-TR" sz="1800" b="1" dirty="0" smtClean="0">
              <a:latin typeface="Arial" panose="020B0604020202020204" pitchFamily="34" charset="0"/>
            </a:endParaRPr>
          </a:p>
          <a:p>
            <a:pPr eaLnBrk="1" hangingPunct="1">
              <a:lnSpc>
                <a:spcPct val="120000"/>
              </a:lnSpc>
              <a:spcBef>
                <a:spcPct val="0"/>
              </a:spcBef>
              <a:buFontTx/>
              <a:buNone/>
            </a:pPr>
            <a:r>
              <a:rPr lang="en-US" altLang="tr-TR" sz="1800" b="1" dirty="0" smtClean="0">
                <a:latin typeface="Arial" panose="020B0604020202020204" pitchFamily="34" charset="0"/>
              </a:rPr>
              <a:t>R2- </a:t>
            </a:r>
            <a:r>
              <a:rPr lang="en-US" altLang="tr-TR" sz="1800" b="1" dirty="0" smtClean="0">
                <a:solidFill>
                  <a:srgbClr val="FF0000"/>
                </a:solidFill>
                <a:latin typeface="Arial" panose="020B0604020202020204" pitchFamily="34" charset="0"/>
              </a:rPr>
              <a:t>IF</a:t>
            </a:r>
            <a:r>
              <a:rPr lang="en-US" altLang="tr-TR" sz="1800" b="1" dirty="0" smtClean="0">
                <a:latin typeface="Arial" panose="020B0604020202020204" pitchFamily="34" charset="0"/>
              </a:rPr>
              <a:t>  someone has an annual income  of at least  40000 $ and has a university degree</a:t>
            </a:r>
          </a:p>
          <a:p>
            <a:pPr eaLnBrk="1" hangingPunct="1">
              <a:lnSpc>
                <a:spcPct val="120000"/>
              </a:lnSpc>
              <a:spcBef>
                <a:spcPct val="0"/>
              </a:spcBef>
              <a:buFontTx/>
              <a:buNone/>
            </a:pPr>
            <a:r>
              <a:rPr lang="en-US" altLang="tr-TR" sz="1800" b="1" dirty="0" smtClean="0">
                <a:latin typeface="Arial" panose="020B0604020202020204" pitchFamily="34" charset="0"/>
              </a:rPr>
              <a:t>      </a:t>
            </a:r>
            <a:r>
              <a:rPr lang="en-US" altLang="tr-TR" sz="1800" b="1" dirty="0" smtClean="0">
                <a:solidFill>
                  <a:srgbClr val="FF0000"/>
                </a:solidFill>
                <a:latin typeface="Arial" panose="020B0604020202020204" pitchFamily="34" charset="0"/>
              </a:rPr>
              <a:t>THEN</a:t>
            </a:r>
            <a:r>
              <a:rPr lang="en-US" altLang="tr-TR" sz="1800" b="1" dirty="0" smtClean="0">
                <a:latin typeface="Arial" panose="020B0604020202020204" pitchFamily="34" charset="0"/>
              </a:rPr>
              <a:t>  he should buy stock exchange</a:t>
            </a:r>
          </a:p>
          <a:p>
            <a:pPr eaLnBrk="1" hangingPunct="1">
              <a:lnSpc>
                <a:spcPct val="120000"/>
              </a:lnSpc>
              <a:spcBef>
                <a:spcPct val="0"/>
              </a:spcBef>
              <a:buFontTx/>
              <a:buNone/>
            </a:pPr>
            <a:endParaRPr lang="en-US" altLang="tr-TR" sz="1800" b="1" dirty="0" smtClean="0">
              <a:latin typeface="Arial" panose="020B0604020202020204" pitchFamily="34" charset="0"/>
            </a:endParaRPr>
          </a:p>
          <a:p>
            <a:pPr eaLnBrk="1" hangingPunct="1">
              <a:lnSpc>
                <a:spcPct val="120000"/>
              </a:lnSpc>
              <a:spcBef>
                <a:spcPct val="0"/>
              </a:spcBef>
              <a:buFontTx/>
              <a:buNone/>
            </a:pPr>
            <a:r>
              <a:rPr lang="en-US" altLang="tr-TR" sz="1800" b="1" dirty="0" smtClean="0">
                <a:latin typeface="Arial" panose="020B0604020202020204" pitchFamily="34" charset="0"/>
              </a:rPr>
              <a:t>R</a:t>
            </a:r>
            <a:r>
              <a:rPr lang="tr-TR" altLang="tr-TR" sz="1800" b="1" dirty="0" smtClean="0">
                <a:latin typeface="Arial" panose="020B0604020202020204" pitchFamily="34" charset="0"/>
              </a:rPr>
              <a:t>3</a:t>
            </a:r>
            <a:r>
              <a:rPr lang="en-US" altLang="tr-TR" sz="1800" b="1" dirty="0" smtClean="0">
                <a:latin typeface="Arial" panose="020B0604020202020204" pitchFamily="34" charset="0"/>
              </a:rPr>
              <a:t>- </a:t>
            </a:r>
            <a:r>
              <a:rPr lang="en-US" altLang="tr-TR" sz="1800" b="1" dirty="0" smtClean="0">
                <a:solidFill>
                  <a:srgbClr val="FF0000"/>
                </a:solidFill>
                <a:latin typeface="Arial" panose="020B0604020202020204" pitchFamily="34" charset="0"/>
              </a:rPr>
              <a:t>IF</a:t>
            </a:r>
            <a:r>
              <a:rPr lang="en-US" altLang="tr-TR" sz="1800" b="1" dirty="0" smtClean="0">
                <a:latin typeface="Arial" panose="020B0604020202020204" pitchFamily="34" charset="0"/>
              </a:rPr>
              <a:t>  someone is less than 30 and he makes an investment</a:t>
            </a:r>
          </a:p>
          <a:p>
            <a:pPr eaLnBrk="1" hangingPunct="1">
              <a:lnSpc>
                <a:spcPct val="120000"/>
              </a:lnSpc>
              <a:spcBef>
                <a:spcPct val="0"/>
              </a:spcBef>
              <a:buFontTx/>
              <a:buNone/>
            </a:pPr>
            <a:r>
              <a:rPr lang="en-US" altLang="tr-TR" sz="1800" b="1" dirty="0" smtClean="0">
                <a:latin typeface="Arial" panose="020B0604020202020204" pitchFamily="34" charset="0"/>
              </a:rPr>
              <a:t>      </a:t>
            </a:r>
            <a:r>
              <a:rPr lang="en-US" altLang="tr-TR" sz="1800" b="1" dirty="0" smtClean="0">
                <a:solidFill>
                  <a:srgbClr val="FF0000"/>
                </a:solidFill>
                <a:latin typeface="Arial" panose="020B0604020202020204" pitchFamily="34" charset="0"/>
              </a:rPr>
              <a:t>THEN</a:t>
            </a:r>
            <a:r>
              <a:rPr lang="en-US" altLang="tr-TR" sz="1800" b="1" dirty="0" smtClean="0">
                <a:latin typeface="Arial" panose="020B0604020202020204" pitchFamily="34" charset="0"/>
              </a:rPr>
              <a:t> he should buy stock exchange</a:t>
            </a:r>
          </a:p>
          <a:p>
            <a:pPr eaLnBrk="1" hangingPunct="1">
              <a:lnSpc>
                <a:spcPct val="120000"/>
              </a:lnSpc>
              <a:spcBef>
                <a:spcPct val="0"/>
              </a:spcBef>
              <a:buFontTx/>
              <a:buNone/>
            </a:pPr>
            <a:endParaRPr lang="en-US" altLang="tr-TR" sz="1800" b="1" dirty="0" smtClean="0">
              <a:latin typeface="Arial" panose="020B0604020202020204" pitchFamily="34" charset="0"/>
            </a:endParaRPr>
          </a:p>
          <a:p>
            <a:pPr eaLnBrk="1" hangingPunct="1">
              <a:lnSpc>
                <a:spcPct val="120000"/>
              </a:lnSpc>
              <a:spcBef>
                <a:spcPct val="0"/>
              </a:spcBef>
              <a:buFontTx/>
              <a:buNone/>
            </a:pPr>
            <a:r>
              <a:rPr lang="en-US" altLang="tr-TR" sz="1800" b="1" dirty="0" smtClean="0">
                <a:latin typeface="Arial" panose="020B0604020202020204" pitchFamily="34" charset="0"/>
              </a:rPr>
              <a:t>R4- </a:t>
            </a:r>
            <a:r>
              <a:rPr lang="en-US" altLang="tr-TR" sz="1800" b="1" dirty="0" smtClean="0">
                <a:solidFill>
                  <a:srgbClr val="FF0000"/>
                </a:solidFill>
                <a:latin typeface="Arial" panose="020B0604020202020204" pitchFamily="34" charset="0"/>
              </a:rPr>
              <a:t>IF</a:t>
            </a:r>
            <a:r>
              <a:rPr lang="en-US" altLang="tr-TR" sz="1800" b="1" dirty="0" smtClean="0">
                <a:latin typeface="Arial" panose="020B0604020202020204" pitchFamily="34" charset="0"/>
              </a:rPr>
              <a:t> someone is less than 30 and over 22</a:t>
            </a:r>
          </a:p>
          <a:p>
            <a:pPr eaLnBrk="1" hangingPunct="1">
              <a:lnSpc>
                <a:spcPct val="120000"/>
              </a:lnSpc>
              <a:spcBef>
                <a:spcPct val="0"/>
              </a:spcBef>
              <a:buFontTx/>
              <a:buNone/>
            </a:pPr>
            <a:r>
              <a:rPr lang="en-US" altLang="tr-TR" sz="1800" b="1" dirty="0" smtClean="0">
                <a:latin typeface="Arial" panose="020B0604020202020204" pitchFamily="34" charset="0"/>
              </a:rPr>
              <a:t>      </a:t>
            </a:r>
            <a:r>
              <a:rPr lang="en-US" altLang="tr-TR" sz="1800" b="1" dirty="0" smtClean="0">
                <a:solidFill>
                  <a:srgbClr val="FF0000"/>
                </a:solidFill>
                <a:latin typeface="Arial" panose="020B0604020202020204" pitchFamily="34" charset="0"/>
              </a:rPr>
              <a:t>THEN </a:t>
            </a:r>
            <a:r>
              <a:rPr lang="en-US" altLang="tr-TR" sz="1800" b="1" dirty="0" smtClean="0">
                <a:latin typeface="Arial" panose="020B0604020202020204" pitchFamily="34" charset="0"/>
              </a:rPr>
              <a:t> he has a university degree</a:t>
            </a:r>
          </a:p>
          <a:p>
            <a:pPr eaLnBrk="1" hangingPunct="1">
              <a:lnSpc>
                <a:spcPct val="120000"/>
              </a:lnSpc>
              <a:spcBef>
                <a:spcPct val="0"/>
              </a:spcBef>
              <a:buFontTx/>
              <a:buNone/>
            </a:pPr>
            <a:endParaRPr lang="en-US" altLang="tr-TR" sz="1800" b="1" dirty="0" smtClean="0">
              <a:latin typeface="Arial" panose="020B0604020202020204" pitchFamily="34" charset="0"/>
            </a:endParaRPr>
          </a:p>
          <a:p>
            <a:pPr eaLnBrk="1" hangingPunct="1">
              <a:lnSpc>
                <a:spcPct val="120000"/>
              </a:lnSpc>
              <a:spcBef>
                <a:spcPct val="0"/>
              </a:spcBef>
              <a:buFontTx/>
              <a:buNone/>
            </a:pPr>
            <a:r>
              <a:rPr lang="en-US" altLang="tr-TR" sz="1800" b="1" dirty="0" smtClean="0">
                <a:latin typeface="Arial" panose="020B0604020202020204" pitchFamily="34" charset="0"/>
              </a:rPr>
              <a:t>R5- </a:t>
            </a:r>
            <a:r>
              <a:rPr lang="en-US" altLang="tr-TR" sz="1800" b="1" dirty="0" smtClean="0">
                <a:solidFill>
                  <a:srgbClr val="FF0000"/>
                </a:solidFill>
                <a:latin typeface="Arial" panose="020B0604020202020204" pitchFamily="34" charset="0"/>
              </a:rPr>
              <a:t>IF</a:t>
            </a:r>
            <a:r>
              <a:rPr lang="en-US" altLang="tr-TR" sz="1800" b="1" dirty="0" smtClean="0">
                <a:latin typeface="Arial" panose="020B0604020202020204" pitchFamily="34" charset="0"/>
              </a:rPr>
              <a:t> someone wants to buy  stock exchange</a:t>
            </a:r>
          </a:p>
          <a:p>
            <a:pPr eaLnBrk="1" hangingPunct="1">
              <a:lnSpc>
                <a:spcPct val="120000"/>
              </a:lnSpc>
              <a:spcBef>
                <a:spcPct val="0"/>
              </a:spcBef>
              <a:buFontTx/>
              <a:buNone/>
            </a:pPr>
            <a:r>
              <a:rPr lang="en-US" altLang="tr-TR" sz="1800" b="1" dirty="0" smtClean="0">
                <a:latin typeface="Arial" panose="020B0604020202020204" pitchFamily="34" charset="0"/>
              </a:rPr>
              <a:t>      </a:t>
            </a:r>
            <a:r>
              <a:rPr lang="en-US" altLang="tr-TR" sz="1800" b="1" dirty="0" smtClean="0">
                <a:solidFill>
                  <a:srgbClr val="FF0000"/>
                </a:solidFill>
                <a:latin typeface="Arial" panose="020B0604020202020204" pitchFamily="34" charset="0"/>
              </a:rPr>
              <a:t>THEN </a:t>
            </a:r>
            <a:r>
              <a:rPr lang="en-US" altLang="tr-TR" sz="1800" b="1" dirty="0" smtClean="0">
                <a:latin typeface="Arial" panose="020B0604020202020204" pitchFamily="34" charset="0"/>
              </a:rPr>
              <a:t> he should buy IBM stocks</a:t>
            </a:r>
          </a:p>
          <a:p>
            <a:pPr eaLnBrk="1" hangingPunct="1">
              <a:lnSpc>
                <a:spcPct val="120000"/>
              </a:lnSpc>
              <a:spcBef>
                <a:spcPct val="0"/>
              </a:spcBef>
              <a:buFontTx/>
              <a:buNone/>
            </a:pPr>
            <a:endParaRPr lang="en-US" altLang="tr-TR" sz="1800" b="1" dirty="0">
              <a:latin typeface="Arial" panose="020B0604020202020204" pitchFamily="34" charset="0"/>
            </a:endParaRPr>
          </a:p>
        </p:txBody>
      </p:sp>
      <p:sp>
        <p:nvSpPr>
          <p:cNvPr id="37892" name="Text Box 5"/>
          <p:cNvSpPr txBox="1">
            <a:spLocks noChangeArrowheads="1"/>
          </p:cNvSpPr>
          <p:nvPr/>
        </p:nvSpPr>
        <p:spPr bwMode="auto">
          <a:xfrm>
            <a:off x="539552" y="116632"/>
            <a:ext cx="2534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2400" b="1" u="sng" dirty="0" smtClean="0">
                <a:solidFill>
                  <a:srgbClr val="984807"/>
                </a:solidFill>
                <a:ea typeface="+mn-ea"/>
              </a:rPr>
              <a:t>Sample- Rule Base</a:t>
            </a:r>
            <a:endParaRPr lang="en-US" altLang="tr-TR" sz="2400" b="1" u="sng" dirty="0">
              <a:solidFill>
                <a:srgbClr val="984807"/>
              </a:solidFill>
              <a:ea typeface="+mn-ea"/>
            </a:endParaRPr>
          </a:p>
        </p:txBody>
      </p:sp>
    </p:spTree>
    <p:extLst>
      <p:ext uri="{BB962C8B-B14F-4D97-AF65-F5344CB8AC3E}">
        <p14:creationId xmlns:p14="http://schemas.microsoft.com/office/powerpoint/2010/main" val="3347607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7674598-FB13-494E-A269-F44B30F07536}" type="slidenum">
              <a:rPr lang="en-US" altLang="tr-TR" sz="1200">
                <a:solidFill>
                  <a:srgbClr val="898989"/>
                </a:solidFill>
              </a:rPr>
              <a:pPr>
                <a:spcBef>
                  <a:spcPct val="0"/>
                </a:spcBef>
                <a:buFontTx/>
                <a:buNone/>
              </a:pPr>
              <a:t>23</a:t>
            </a:fld>
            <a:endParaRPr lang="en-US" altLang="tr-TR" sz="1200">
              <a:solidFill>
                <a:srgbClr val="898989"/>
              </a:solidFill>
            </a:endParaRPr>
          </a:p>
        </p:txBody>
      </p:sp>
      <p:sp>
        <p:nvSpPr>
          <p:cNvPr id="39940" name="Text Box 3"/>
          <p:cNvSpPr txBox="1">
            <a:spLocks noChangeArrowheads="1"/>
          </p:cNvSpPr>
          <p:nvPr/>
        </p:nvSpPr>
        <p:spPr bwMode="auto">
          <a:xfrm>
            <a:off x="381000" y="1700213"/>
            <a:ext cx="4478338" cy="27527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120000"/>
              </a:lnSpc>
              <a:spcBef>
                <a:spcPct val="0"/>
              </a:spcBef>
              <a:buFontTx/>
              <a:buNone/>
            </a:pPr>
            <a:r>
              <a:rPr lang="tr-TR" altLang="tr-TR" sz="1800" b="1">
                <a:latin typeface="Arial" panose="020B0604020202020204" pitchFamily="34" charset="0"/>
              </a:rPr>
              <a:t>A: Has more than 10000  $</a:t>
            </a:r>
          </a:p>
          <a:p>
            <a:pPr eaLnBrk="1" hangingPunct="1">
              <a:lnSpc>
                <a:spcPct val="120000"/>
              </a:lnSpc>
              <a:spcBef>
                <a:spcPct val="0"/>
              </a:spcBef>
              <a:buFontTx/>
              <a:buNone/>
            </a:pPr>
            <a:r>
              <a:rPr lang="tr-TR" altLang="tr-TR" sz="1800" b="1">
                <a:latin typeface="Arial" panose="020B0604020202020204" pitchFamily="34" charset="0"/>
              </a:rPr>
              <a:t>B: Is less than 30 years old</a:t>
            </a:r>
          </a:p>
          <a:p>
            <a:pPr eaLnBrk="1" hangingPunct="1">
              <a:lnSpc>
                <a:spcPct val="120000"/>
              </a:lnSpc>
              <a:spcBef>
                <a:spcPct val="0"/>
              </a:spcBef>
              <a:buFontTx/>
              <a:buNone/>
            </a:pPr>
            <a:r>
              <a:rPr lang="tr-TR" altLang="tr-TR" sz="1800" b="1">
                <a:latin typeface="Arial" panose="020B0604020202020204" pitchFamily="34" charset="0"/>
              </a:rPr>
              <a:t>C: Has university degree</a:t>
            </a:r>
          </a:p>
          <a:p>
            <a:pPr eaLnBrk="1" hangingPunct="1">
              <a:lnSpc>
                <a:spcPct val="120000"/>
              </a:lnSpc>
              <a:spcBef>
                <a:spcPct val="0"/>
              </a:spcBef>
              <a:buFontTx/>
              <a:buNone/>
            </a:pPr>
            <a:r>
              <a:rPr lang="tr-TR" altLang="tr-TR" sz="1800" b="1">
                <a:latin typeface="Arial" panose="020B0604020202020204" pitchFamily="34" charset="0"/>
              </a:rPr>
              <a:t>D: Annual invome is at least 40000$</a:t>
            </a:r>
          </a:p>
          <a:p>
            <a:pPr eaLnBrk="1" hangingPunct="1">
              <a:lnSpc>
                <a:spcPct val="120000"/>
              </a:lnSpc>
              <a:spcBef>
                <a:spcPct val="0"/>
              </a:spcBef>
              <a:buFontTx/>
              <a:buNone/>
            </a:pPr>
            <a:r>
              <a:rPr lang="tr-TR" altLang="tr-TR" sz="1800" b="1">
                <a:latin typeface="Arial" panose="020B0604020202020204" pitchFamily="34" charset="0"/>
              </a:rPr>
              <a:t>E: Make investment</a:t>
            </a:r>
          </a:p>
          <a:p>
            <a:pPr eaLnBrk="1" hangingPunct="1">
              <a:lnSpc>
                <a:spcPct val="120000"/>
              </a:lnSpc>
              <a:spcBef>
                <a:spcPct val="0"/>
              </a:spcBef>
              <a:buFontTx/>
              <a:buNone/>
            </a:pPr>
            <a:r>
              <a:rPr lang="tr-TR" altLang="tr-TR" sz="1800" b="1">
                <a:latin typeface="Arial" panose="020B0604020202020204" pitchFamily="34" charset="0"/>
              </a:rPr>
              <a:t>F: Buy stock exchange</a:t>
            </a:r>
          </a:p>
          <a:p>
            <a:pPr eaLnBrk="1" hangingPunct="1">
              <a:lnSpc>
                <a:spcPct val="120000"/>
              </a:lnSpc>
              <a:spcBef>
                <a:spcPct val="0"/>
              </a:spcBef>
              <a:buFontTx/>
              <a:buNone/>
            </a:pPr>
            <a:r>
              <a:rPr lang="tr-TR" altLang="tr-TR" sz="1800" b="1">
                <a:latin typeface="Arial" panose="020B0604020202020204" pitchFamily="34" charset="0"/>
              </a:rPr>
              <a:t>G: Buy IBM Stock</a:t>
            </a:r>
          </a:p>
          <a:p>
            <a:pPr eaLnBrk="1" hangingPunct="1">
              <a:lnSpc>
                <a:spcPct val="120000"/>
              </a:lnSpc>
              <a:spcBef>
                <a:spcPct val="0"/>
              </a:spcBef>
              <a:buFontTx/>
              <a:buNone/>
            </a:pPr>
            <a:endParaRPr lang="tr-TR" altLang="tr-TR" sz="1800" b="1">
              <a:latin typeface="Arial" panose="020B0604020202020204" pitchFamily="34" charset="0"/>
            </a:endParaRPr>
          </a:p>
        </p:txBody>
      </p:sp>
      <p:sp>
        <p:nvSpPr>
          <p:cNvPr id="39941" name="AutoShape 5"/>
          <p:cNvSpPr>
            <a:spLocks noChangeArrowheads="1"/>
          </p:cNvSpPr>
          <p:nvPr/>
        </p:nvSpPr>
        <p:spPr bwMode="auto">
          <a:xfrm>
            <a:off x="5003800" y="2693988"/>
            <a:ext cx="457200" cy="304800"/>
          </a:xfrm>
          <a:prstGeom prst="rightArrow">
            <a:avLst>
              <a:gd name="adj1" fmla="val 50000"/>
              <a:gd name="adj2" fmla="val 37500"/>
            </a:avLst>
          </a:prstGeom>
          <a:solidFill>
            <a:schemeClr val="accent1"/>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9942" name="Text Box 6"/>
          <p:cNvSpPr txBox="1">
            <a:spLocks noChangeArrowheads="1"/>
          </p:cNvSpPr>
          <p:nvPr/>
        </p:nvSpPr>
        <p:spPr bwMode="auto">
          <a:xfrm>
            <a:off x="5795963" y="1901825"/>
            <a:ext cx="3014662" cy="1631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000">
                <a:latin typeface="Arial" panose="020B0604020202020204" pitchFamily="34" charset="0"/>
              </a:rPr>
              <a:t>R1- </a:t>
            </a:r>
            <a:r>
              <a:rPr lang="tr-TR" altLang="tr-TR" sz="2000">
                <a:solidFill>
                  <a:schemeClr val="bg1"/>
                </a:solidFill>
                <a:latin typeface="Arial" panose="020B0604020202020204" pitchFamily="34" charset="0"/>
              </a:rPr>
              <a:t>IF</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A  and C </a:t>
            </a:r>
            <a:r>
              <a:rPr lang="tr-TR" altLang="tr-TR" sz="2000">
                <a:solidFill>
                  <a:schemeClr val="bg1"/>
                </a:solidFill>
                <a:latin typeface="Arial" panose="020B0604020202020204" pitchFamily="34" charset="0"/>
              </a:rPr>
              <a:t>THEN</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E </a:t>
            </a:r>
          </a:p>
          <a:p>
            <a:pPr eaLnBrk="1" hangingPunct="1">
              <a:spcBef>
                <a:spcPct val="0"/>
              </a:spcBef>
              <a:buFontTx/>
              <a:buNone/>
            </a:pPr>
            <a:r>
              <a:rPr lang="tr-TR" altLang="tr-TR" sz="2000">
                <a:latin typeface="Arial" panose="020B0604020202020204" pitchFamily="34" charset="0"/>
              </a:rPr>
              <a:t>R2- </a:t>
            </a:r>
            <a:r>
              <a:rPr lang="tr-TR" altLang="tr-TR" sz="2000">
                <a:solidFill>
                  <a:srgbClr val="FF0000"/>
                </a:solidFill>
                <a:latin typeface="Arial" panose="020B0604020202020204" pitchFamily="34" charset="0"/>
              </a:rPr>
              <a:t> </a:t>
            </a:r>
            <a:r>
              <a:rPr lang="tr-TR" altLang="tr-TR" sz="2000">
                <a:solidFill>
                  <a:schemeClr val="bg1"/>
                </a:solidFill>
                <a:latin typeface="Arial" panose="020B0604020202020204" pitchFamily="34" charset="0"/>
              </a:rPr>
              <a:t>IF</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 D and C </a:t>
            </a:r>
            <a:r>
              <a:rPr lang="tr-TR" altLang="tr-TR" sz="2000">
                <a:solidFill>
                  <a:schemeClr val="bg1"/>
                </a:solidFill>
                <a:latin typeface="Arial" panose="020B0604020202020204" pitchFamily="34" charset="0"/>
              </a:rPr>
              <a:t>THEN</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F</a:t>
            </a:r>
          </a:p>
          <a:p>
            <a:pPr eaLnBrk="1" hangingPunct="1">
              <a:spcBef>
                <a:spcPct val="0"/>
              </a:spcBef>
              <a:buFontTx/>
              <a:buNone/>
            </a:pPr>
            <a:r>
              <a:rPr lang="tr-TR" altLang="tr-TR" sz="2000">
                <a:latin typeface="Arial" panose="020B0604020202020204" pitchFamily="34" charset="0"/>
              </a:rPr>
              <a:t>R3- </a:t>
            </a:r>
            <a:r>
              <a:rPr lang="tr-TR" altLang="tr-TR" sz="2000">
                <a:solidFill>
                  <a:schemeClr val="bg1"/>
                </a:solidFill>
                <a:latin typeface="Arial" panose="020B0604020202020204" pitchFamily="34" charset="0"/>
              </a:rPr>
              <a:t>IF</a:t>
            </a:r>
            <a:r>
              <a:rPr lang="tr-TR" altLang="tr-TR" sz="2000">
                <a:latin typeface="Arial" panose="020B0604020202020204" pitchFamily="34" charset="0"/>
              </a:rPr>
              <a:t> B and E </a:t>
            </a:r>
            <a:r>
              <a:rPr lang="tr-TR" altLang="tr-TR" sz="2000">
                <a:solidFill>
                  <a:srgbClr val="FF0000"/>
                </a:solidFill>
                <a:latin typeface="Arial" panose="020B0604020202020204" pitchFamily="34" charset="0"/>
              </a:rPr>
              <a:t> </a:t>
            </a:r>
            <a:r>
              <a:rPr lang="tr-TR" altLang="tr-TR" sz="2000">
                <a:solidFill>
                  <a:schemeClr val="bg1"/>
                </a:solidFill>
                <a:latin typeface="Arial" panose="020B0604020202020204" pitchFamily="34" charset="0"/>
              </a:rPr>
              <a:t>THEN</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F</a:t>
            </a:r>
          </a:p>
          <a:p>
            <a:pPr eaLnBrk="1" hangingPunct="1">
              <a:spcBef>
                <a:spcPct val="0"/>
              </a:spcBef>
              <a:buFontTx/>
              <a:buNone/>
            </a:pPr>
            <a:r>
              <a:rPr lang="tr-TR" altLang="tr-TR" sz="2000">
                <a:latin typeface="Arial" panose="020B0604020202020204" pitchFamily="34" charset="0"/>
              </a:rPr>
              <a:t>R4- </a:t>
            </a:r>
            <a:r>
              <a:rPr lang="tr-TR" altLang="tr-TR" sz="2000">
                <a:solidFill>
                  <a:schemeClr val="bg1"/>
                </a:solidFill>
                <a:latin typeface="Arial" panose="020B0604020202020204" pitchFamily="34" charset="0"/>
              </a:rPr>
              <a:t>IF</a:t>
            </a:r>
            <a:r>
              <a:rPr lang="tr-TR" altLang="tr-TR" sz="2000">
                <a:latin typeface="Arial" panose="020B0604020202020204" pitchFamily="34" charset="0"/>
              </a:rPr>
              <a:t> B </a:t>
            </a:r>
            <a:r>
              <a:rPr lang="tr-TR" altLang="tr-TR" sz="2000">
                <a:solidFill>
                  <a:schemeClr val="bg1"/>
                </a:solidFill>
                <a:latin typeface="Arial" panose="020B0604020202020204" pitchFamily="34" charset="0"/>
              </a:rPr>
              <a:t>THEN</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C</a:t>
            </a:r>
          </a:p>
          <a:p>
            <a:pPr eaLnBrk="1" hangingPunct="1">
              <a:spcBef>
                <a:spcPct val="0"/>
              </a:spcBef>
              <a:buFontTx/>
              <a:buNone/>
            </a:pPr>
            <a:r>
              <a:rPr lang="tr-TR" altLang="tr-TR" sz="2000">
                <a:latin typeface="Arial" panose="020B0604020202020204" pitchFamily="34" charset="0"/>
              </a:rPr>
              <a:t>R5- </a:t>
            </a:r>
            <a:r>
              <a:rPr lang="tr-TR" altLang="tr-TR" sz="2000">
                <a:solidFill>
                  <a:schemeClr val="bg1"/>
                </a:solidFill>
                <a:latin typeface="Arial" panose="020B0604020202020204" pitchFamily="34" charset="0"/>
              </a:rPr>
              <a:t>IF</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 F  </a:t>
            </a:r>
            <a:r>
              <a:rPr lang="tr-TR" altLang="tr-TR" sz="2000">
                <a:solidFill>
                  <a:schemeClr val="bg1"/>
                </a:solidFill>
                <a:latin typeface="Arial" panose="020B0604020202020204" pitchFamily="34" charset="0"/>
              </a:rPr>
              <a:t>THEN</a:t>
            </a:r>
            <a:r>
              <a:rPr lang="tr-TR" altLang="tr-TR" sz="2000">
                <a:solidFill>
                  <a:srgbClr val="FF0000"/>
                </a:solidFill>
                <a:latin typeface="Arial" panose="020B0604020202020204" pitchFamily="34" charset="0"/>
              </a:rPr>
              <a:t> </a:t>
            </a:r>
            <a:r>
              <a:rPr lang="tr-TR" altLang="tr-TR" sz="2000">
                <a:latin typeface="Arial" panose="020B0604020202020204" pitchFamily="34" charset="0"/>
              </a:rPr>
              <a:t>G</a:t>
            </a:r>
            <a:endParaRPr lang="en-US" altLang="tr-TR" sz="2000">
              <a:latin typeface="Arial" panose="020B0604020202020204" pitchFamily="34" charset="0"/>
            </a:endParaRPr>
          </a:p>
        </p:txBody>
      </p:sp>
      <p:sp>
        <p:nvSpPr>
          <p:cNvPr id="8" name="Text Box 5"/>
          <p:cNvSpPr txBox="1">
            <a:spLocks noChangeArrowheads="1"/>
          </p:cNvSpPr>
          <p:nvPr/>
        </p:nvSpPr>
        <p:spPr bwMode="auto">
          <a:xfrm>
            <a:off x="395536" y="519063"/>
            <a:ext cx="2534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2400" b="1" u="sng" dirty="0" smtClean="0">
                <a:solidFill>
                  <a:srgbClr val="984807"/>
                </a:solidFill>
                <a:ea typeface="+mn-ea"/>
              </a:rPr>
              <a:t>Sample- Rule Base</a:t>
            </a:r>
            <a:endParaRPr lang="en-US" altLang="tr-TR" sz="2400" b="1" u="sng" dirty="0">
              <a:solidFill>
                <a:srgbClr val="984807"/>
              </a:solidFill>
              <a:ea typeface="+mn-ea"/>
            </a:endParaRPr>
          </a:p>
        </p:txBody>
      </p:sp>
    </p:spTree>
    <p:extLst>
      <p:ext uri="{BB962C8B-B14F-4D97-AF65-F5344CB8AC3E}">
        <p14:creationId xmlns:p14="http://schemas.microsoft.com/office/powerpoint/2010/main" val="2441722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46413033-0175-4124-9D18-E5DBE4750F01}" type="slidenum">
              <a:rPr lang="en-US" altLang="tr-TR" sz="1200">
                <a:solidFill>
                  <a:srgbClr val="898989"/>
                </a:solidFill>
              </a:rPr>
              <a:pPr>
                <a:spcBef>
                  <a:spcPct val="0"/>
                </a:spcBef>
                <a:buFontTx/>
                <a:buNone/>
              </a:pPr>
              <a:t>24</a:t>
            </a:fld>
            <a:endParaRPr lang="en-US" altLang="tr-TR" sz="1200">
              <a:solidFill>
                <a:srgbClr val="898989"/>
              </a:solidFill>
            </a:endParaRPr>
          </a:p>
        </p:txBody>
      </p:sp>
      <p:sp>
        <p:nvSpPr>
          <p:cNvPr id="41987" name="Text Box 3"/>
          <p:cNvSpPr txBox="1">
            <a:spLocks noChangeArrowheads="1"/>
          </p:cNvSpPr>
          <p:nvPr/>
        </p:nvSpPr>
        <p:spPr bwMode="auto">
          <a:xfrm>
            <a:off x="395288" y="981075"/>
            <a:ext cx="807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60000"/>
              </a:lnSpc>
              <a:spcBef>
                <a:spcPct val="0"/>
              </a:spcBef>
              <a:buFontTx/>
              <a:buNone/>
            </a:pPr>
            <a:r>
              <a:rPr lang="tr-TR" altLang="tr-TR" sz="1600">
                <a:latin typeface="Arial" panose="020B0604020202020204" pitchFamily="34" charset="0"/>
              </a:rPr>
              <a:t>Use facts avaliable to solve the problem. </a:t>
            </a:r>
            <a:r>
              <a:rPr lang="tr-TR" altLang="tr-TR" sz="3000">
                <a:latin typeface="Arial" panose="020B0604020202020204" pitchFamily="34" charset="0"/>
              </a:rPr>
              <a:t> </a:t>
            </a:r>
          </a:p>
        </p:txBody>
      </p:sp>
      <p:sp>
        <p:nvSpPr>
          <p:cNvPr id="41988" name="Text Box 5"/>
          <p:cNvSpPr txBox="1">
            <a:spLocks noChangeArrowheads="1"/>
          </p:cNvSpPr>
          <p:nvPr/>
        </p:nvSpPr>
        <p:spPr bwMode="auto">
          <a:xfrm>
            <a:off x="251520" y="260648"/>
            <a:ext cx="2422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2400" b="1" u="sng" dirty="0" smtClean="0">
                <a:solidFill>
                  <a:srgbClr val="984807"/>
                </a:solidFill>
                <a:ea typeface="+mn-ea"/>
              </a:rPr>
              <a:t>Forward Chaining</a:t>
            </a:r>
            <a:endParaRPr lang="en-US" altLang="tr-TR" sz="2400" b="1" u="sng" dirty="0">
              <a:solidFill>
                <a:srgbClr val="984807"/>
              </a:solidFill>
              <a:ea typeface="+mn-ea"/>
            </a:endParaRPr>
          </a:p>
        </p:txBody>
      </p:sp>
      <p:sp>
        <p:nvSpPr>
          <p:cNvPr id="41989" name="Oval 7"/>
          <p:cNvSpPr>
            <a:spLocks noChangeArrowheads="1"/>
          </p:cNvSpPr>
          <p:nvPr/>
        </p:nvSpPr>
        <p:spPr bwMode="auto">
          <a:xfrm>
            <a:off x="7354888" y="3352800"/>
            <a:ext cx="506412" cy="619125"/>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G</a:t>
            </a:r>
            <a:endParaRPr lang="en-US" altLang="tr-TR" sz="1800">
              <a:latin typeface="Arial" panose="020B0604020202020204" pitchFamily="34" charset="0"/>
            </a:endParaRPr>
          </a:p>
        </p:txBody>
      </p:sp>
      <p:sp>
        <p:nvSpPr>
          <p:cNvPr id="41990" name="Oval 13"/>
          <p:cNvSpPr>
            <a:spLocks noChangeArrowheads="1"/>
          </p:cNvSpPr>
          <p:nvPr/>
        </p:nvSpPr>
        <p:spPr bwMode="auto">
          <a:xfrm>
            <a:off x="6246813" y="3343275"/>
            <a:ext cx="436562" cy="619125"/>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F</a:t>
            </a:r>
            <a:endParaRPr lang="en-US" altLang="tr-TR" sz="1800">
              <a:latin typeface="Arial" panose="020B0604020202020204" pitchFamily="34" charset="0"/>
            </a:endParaRPr>
          </a:p>
        </p:txBody>
      </p:sp>
      <p:sp>
        <p:nvSpPr>
          <p:cNvPr id="41991" name="Oval 14"/>
          <p:cNvSpPr>
            <a:spLocks noChangeArrowheads="1"/>
          </p:cNvSpPr>
          <p:nvPr/>
        </p:nvSpPr>
        <p:spPr bwMode="auto">
          <a:xfrm>
            <a:off x="4459288" y="21336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B</a:t>
            </a:r>
            <a:endParaRPr lang="en-US" altLang="tr-TR" sz="1800">
              <a:latin typeface="Arial" panose="020B0604020202020204" pitchFamily="34" charset="0"/>
            </a:endParaRPr>
          </a:p>
        </p:txBody>
      </p:sp>
      <p:sp>
        <p:nvSpPr>
          <p:cNvPr id="41992" name="Oval 15"/>
          <p:cNvSpPr>
            <a:spLocks noChangeArrowheads="1"/>
          </p:cNvSpPr>
          <p:nvPr/>
        </p:nvSpPr>
        <p:spPr bwMode="auto">
          <a:xfrm>
            <a:off x="4477870" y="4002762"/>
            <a:ext cx="514817" cy="519351"/>
          </a:xfrm>
          <a:prstGeom prst="ellipse">
            <a:avLst/>
          </a:prstGeom>
          <a:solidFill>
            <a:schemeClr val="accent1"/>
          </a:solidFill>
          <a:ln w="9525">
            <a:solidFill>
              <a:schemeClr val="tx1"/>
            </a:solidFill>
            <a:round/>
            <a:headEnd/>
            <a:tailEnd/>
          </a:ln>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dirty="0">
                <a:latin typeface="Arial" panose="020B0604020202020204" pitchFamily="34" charset="0"/>
              </a:rPr>
              <a:t>C</a:t>
            </a:r>
            <a:endParaRPr lang="en-US" altLang="tr-TR" sz="1800" dirty="0">
              <a:latin typeface="Arial" panose="020B0604020202020204" pitchFamily="34" charset="0"/>
            </a:endParaRPr>
          </a:p>
        </p:txBody>
      </p:sp>
      <p:sp>
        <p:nvSpPr>
          <p:cNvPr id="41993" name="Oval 16"/>
          <p:cNvSpPr>
            <a:spLocks noChangeArrowheads="1"/>
          </p:cNvSpPr>
          <p:nvPr/>
        </p:nvSpPr>
        <p:spPr bwMode="auto">
          <a:xfrm>
            <a:off x="4459288" y="2971800"/>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E</a:t>
            </a:r>
            <a:endParaRPr lang="en-US" altLang="tr-TR" sz="1800">
              <a:latin typeface="Arial" panose="020B0604020202020204" pitchFamily="34" charset="0"/>
            </a:endParaRPr>
          </a:p>
        </p:txBody>
      </p:sp>
      <p:sp>
        <p:nvSpPr>
          <p:cNvPr id="41994" name="Oval 17"/>
          <p:cNvSpPr>
            <a:spLocks noChangeArrowheads="1"/>
          </p:cNvSpPr>
          <p:nvPr/>
        </p:nvSpPr>
        <p:spPr bwMode="auto">
          <a:xfrm>
            <a:off x="4459288" y="4800600"/>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D</a:t>
            </a:r>
            <a:endParaRPr lang="en-US" altLang="tr-TR" sz="1800">
              <a:latin typeface="Arial" panose="020B0604020202020204" pitchFamily="34" charset="0"/>
            </a:endParaRPr>
          </a:p>
        </p:txBody>
      </p:sp>
      <p:sp>
        <p:nvSpPr>
          <p:cNvPr id="41995" name="Line 18"/>
          <p:cNvSpPr>
            <a:spLocks noChangeShapeType="1"/>
          </p:cNvSpPr>
          <p:nvPr/>
        </p:nvSpPr>
        <p:spPr bwMode="auto">
          <a:xfrm>
            <a:off x="6669088" y="3657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1996" name="Line 20"/>
          <p:cNvSpPr>
            <a:spLocks noChangeShapeType="1"/>
          </p:cNvSpPr>
          <p:nvPr/>
        </p:nvSpPr>
        <p:spPr bwMode="auto">
          <a:xfrm flipV="1">
            <a:off x="5678488" y="37338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1997" name="Line 22"/>
          <p:cNvSpPr>
            <a:spLocks noChangeShapeType="1"/>
          </p:cNvSpPr>
          <p:nvPr/>
        </p:nvSpPr>
        <p:spPr bwMode="auto">
          <a:xfrm flipH="1" flipV="1">
            <a:off x="4992688" y="43434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1998" name="Line 23"/>
          <p:cNvSpPr>
            <a:spLocks noChangeShapeType="1"/>
          </p:cNvSpPr>
          <p:nvPr/>
        </p:nvSpPr>
        <p:spPr bwMode="auto">
          <a:xfrm flipH="1">
            <a:off x="4992688" y="46482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1999" name="Line 25"/>
          <p:cNvSpPr>
            <a:spLocks noChangeShapeType="1"/>
          </p:cNvSpPr>
          <p:nvPr/>
        </p:nvSpPr>
        <p:spPr bwMode="auto">
          <a:xfrm>
            <a:off x="5602288" y="2819400"/>
            <a:ext cx="685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2000" name="Line 26"/>
          <p:cNvSpPr>
            <a:spLocks noChangeShapeType="1"/>
          </p:cNvSpPr>
          <p:nvPr/>
        </p:nvSpPr>
        <p:spPr bwMode="auto">
          <a:xfrm flipH="1" flipV="1">
            <a:off x="4992688" y="2438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2001" name="Line 27"/>
          <p:cNvSpPr>
            <a:spLocks noChangeShapeType="1"/>
          </p:cNvSpPr>
          <p:nvPr/>
        </p:nvSpPr>
        <p:spPr bwMode="auto">
          <a:xfrm flipH="1">
            <a:off x="4992688" y="28194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2002" name="Freeform 28"/>
          <p:cNvSpPr>
            <a:spLocks/>
          </p:cNvSpPr>
          <p:nvPr/>
        </p:nvSpPr>
        <p:spPr bwMode="auto">
          <a:xfrm>
            <a:off x="6046788" y="3352800"/>
            <a:ext cx="241300" cy="685800"/>
          </a:xfrm>
          <a:custGeom>
            <a:avLst/>
            <a:gdLst>
              <a:gd name="T0" fmla="*/ 2147483646 w 152"/>
              <a:gd name="T1" fmla="*/ 0 h 432"/>
              <a:gd name="T2" fmla="*/ 2147483646 w 152"/>
              <a:gd name="T3" fmla="*/ 2147483646 h 432"/>
              <a:gd name="T4" fmla="*/ 2147483646 w 152"/>
              <a:gd name="T5" fmla="*/ 2147483646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04" y="0"/>
                </a:moveTo>
                <a:cubicBezTo>
                  <a:pt x="52" y="60"/>
                  <a:pt x="0" y="120"/>
                  <a:pt x="8" y="192"/>
                </a:cubicBezTo>
                <a:cubicBezTo>
                  <a:pt x="16" y="264"/>
                  <a:pt x="144" y="376"/>
                  <a:pt x="152" y="432"/>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tr-TR"/>
          </a:p>
        </p:txBody>
      </p:sp>
      <p:sp>
        <p:nvSpPr>
          <p:cNvPr id="42003" name="Oval 30"/>
          <p:cNvSpPr>
            <a:spLocks noChangeArrowheads="1"/>
          </p:cNvSpPr>
          <p:nvPr/>
        </p:nvSpPr>
        <p:spPr bwMode="auto">
          <a:xfrm>
            <a:off x="2782888" y="2352675"/>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A</a:t>
            </a:r>
            <a:endParaRPr lang="en-US" altLang="tr-TR" sz="1800">
              <a:latin typeface="Arial" panose="020B0604020202020204" pitchFamily="34" charset="0"/>
            </a:endParaRPr>
          </a:p>
        </p:txBody>
      </p:sp>
      <p:sp>
        <p:nvSpPr>
          <p:cNvPr id="42004" name="Oval 31"/>
          <p:cNvSpPr>
            <a:spLocks noChangeArrowheads="1"/>
          </p:cNvSpPr>
          <p:nvPr/>
        </p:nvSpPr>
        <p:spPr bwMode="auto">
          <a:xfrm>
            <a:off x="2859088" y="3200400"/>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C</a:t>
            </a:r>
            <a:endParaRPr lang="en-US" altLang="tr-TR" sz="1800">
              <a:latin typeface="Arial" panose="020B0604020202020204" pitchFamily="34" charset="0"/>
            </a:endParaRPr>
          </a:p>
        </p:txBody>
      </p:sp>
      <p:sp>
        <p:nvSpPr>
          <p:cNvPr id="42005" name="Line 32"/>
          <p:cNvSpPr>
            <a:spLocks noChangeShapeType="1"/>
          </p:cNvSpPr>
          <p:nvPr/>
        </p:nvSpPr>
        <p:spPr bwMode="auto">
          <a:xfrm>
            <a:off x="3316288" y="26670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2006" name="Line 33"/>
          <p:cNvSpPr>
            <a:spLocks noChangeShapeType="1"/>
          </p:cNvSpPr>
          <p:nvPr/>
        </p:nvSpPr>
        <p:spPr bwMode="auto">
          <a:xfrm flipV="1">
            <a:off x="3392488" y="29718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2007" name="Oval 34"/>
          <p:cNvSpPr>
            <a:spLocks noChangeArrowheads="1"/>
          </p:cNvSpPr>
          <p:nvPr/>
        </p:nvSpPr>
        <p:spPr bwMode="auto">
          <a:xfrm>
            <a:off x="1258888" y="3267075"/>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B</a:t>
            </a:r>
            <a:endParaRPr lang="en-US" altLang="tr-TR" sz="1800">
              <a:latin typeface="Arial" panose="020B0604020202020204" pitchFamily="34" charset="0"/>
            </a:endParaRPr>
          </a:p>
        </p:txBody>
      </p:sp>
      <p:sp>
        <p:nvSpPr>
          <p:cNvPr id="42008" name="Line 35"/>
          <p:cNvSpPr>
            <a:spLocks noChangeShapeType="1"/>
          </p:cNvSpPr>
          <p:nvPr/>
        </p:nvSpPr>
        <p:spPr bwMode="auto">
          <a:xfrm>
            <a:off x="1792288" y="3581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2009" name="Oval 36"/>
          <p:cNvSpPr>
            <a:spLocks noChangeArrowheads="1"/>
          </p:cNvSpPr>
          <p:nvPr/>
        </p:nvSpPr>
        <p:spPr bwMode="auto">
          <a:xfrm>
            <a:off x="2859088" y="39624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B</a:t>
            </a:r>
            <a:endParaRPr lang="en-US" altLang="tr-TR" sz="1800">
              <a:latin typeface="Arial" panose="020B0604020202020204" pitchFamily="34" charset="0"/>
            </a:endParaRPr>
          </a:p>
        </p:txBody>
      </p:sp>
      <p:sp>
        <p:nvSpPr>
          <p:cNvPr id="42010" name="Line 37"/>
          <p:cNvSpPr>
            <a:spLocks noChangeShapeType="1"/>
          </p:cNvSpPr>
          <p:nvPr/>
        </p:nvSpPr>
        <p:spPr bwMode="auto">
          <a:xfrm>
            <a:off x="3392488" y="4267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2011" name="Text Box 38"/>
          <p:cNvSpPr txBox="1">
            <a:spLocks noChangeArrowheads="1"/>
          </p:cNvSpPr>
          <p:nvPr/>
        </p:nvSpPr>
        <p:spPr bwMode="auto">
          <a:xfrm>
            <a:off x="6745288" y="3276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R5</a:t>
            </a:r>
            <a:endParaRPr lang="en-US" altLang="tr-TR" sz="1800">
              <a:latin typeface="Arial" panose="020B0604020202020204" pitchFamily="34" charset="0"/>
            </a:endParaRPr>
          </a:p>
        </p:txBody>
      </p:sp>
      <p:sp>
        <p:nvSpPr>
          <p:cNvPr id="42012" name="Text Box 39"/>
          <p:cNvSpPr txBox="1">
            <a:spLocks noChangeArrowheads="1"/>
          </p:cNvSpPr>
          <p:nvPr/>
        </p:nvSpPr>
        <p:spPr bwMode="auto">
          <a:xfrm>
            <a:off x="3621088" y="2514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R1</a:t>
            </a:r>
            <a:endParaRPr lang="en-US" altLang="tr-TR" sz="1800">
              <a:latin typeface="Arial" panose="020B0604020202020204" pitchFamily="34" charset="0"/>
            </a:endParaRPr>
          </a:p>
        </p:txBody>
      </p:sp>
      <p:sp>
        <p:nvSpPr>
          <p:cNvPr id="42013" name="Text Box 40"/>
          <p:cNvSpPr txBox="1">
            <a:spLocks noChangeArrowheads="1"/>
          </p:cNvSpPr>
          <p:nvPr/>
        </p:nvSpPr>
        <p:spPr bwMode="auto">
          <a:xfrm>
            <a:off x="5907088" y="4191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R2</a:t>
            </a:r>
            <a:endParaRPr lang="en-US" altLang="tr-TR" sz="1800">
              <a:latin typeface="Arial" panose="020B0604020202020204" pitchFamily="34" charset="0"/>
            </a:endParaRPr>
          </a:p>
        </p:txBody>
      </p:sp>
      <p:sp>
        <p:nvSpPr>
          <p:cNvPr id="42014" name="Text Box 41"/>
          <p:cNvSpPr txBox="1">
            <a:spLocks noChangeArrowheads="1"/>
          </p:cNvSpPr>
          <p:nvPr/>
        </p:nvSpPr>
        <p:spPr bwMode="auto">
          <a:xfrm>
            <a:off x="5830888" y="2819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R3</a:t>
            </a:r>
            <a:endParaRPr lang="en-US" altLang="tr-TR" sz="1800">
              <a:latin typeface="Arial" panose="020B0604020202020204" pitchFamily="34" charset="0"/>
            </a:endParaRPr>
          </a:p>
        </p:txBody>
      </p:sp>
      <p:sp>
        <p:nvSpPr>
          <p:cNvPr id="42015" name="Text Box 42"/>
          <p:cNvSpPr txBox="1">
            <a:spLocks noChangeArrowheads="1"/>
          </p:cNvSpPr>
          <p:nvPr/>
        </p:nvSpPr>
        <p:spPr bwMode="auto">
          <a:xfrm>
            <a:off x="3544888" y="3810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R4</a:t>
            </a:r>
            <a:endParaRPr lang="en-US" altLang="tr-TR" sz="1800">
              <a:latin typeface="Arial" panose="020B0604020202020204" pitchFamily="34" charset="0"/>
            </a:endParaRPr>
          </a:p>
        </p:txBody>
      </p:sp>
      <p:sp>
        <p:nvSpPr>
          <p:cNvPr id="42016" name="Text Box 43"/>
          <p:cNvSpPr txBox="1">
            <a:spLocks noChangeArrowheads="1"/>
          </p:cNvSpPr>
          <p:nvPr/>
        </p:nvSpPr>
        <p:spPr bwMode="auto">
          <a:xfrm>
            <a:off x="2020888" y="32004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R4</a:t>
            </a:r>
            <a:endParaRPr lang="en-US" altLang="tr-TR" sz="1800">
              <a:latin typeface="Arial" panose="020B0604020202020204" pitchFamily="34" charset="0"/>
            </a:endParaRPr>
          </a:p>
        </p:txBody>
      </p:sp>
      <p:sp>
        <p:nvSpPr>
          <p:cNvPr id="28717" name="AutoShape 45"/>
          <p:cNvSpPr>
            <a:spLocks noChangeArrowheads="1"/>
          </p:cNvSpPr>
          <p:nvPr/>
        </p:nvSpPr>
        <p:spPr bwMode="auto">
          <a:xfrm>
            <a:off x="1944688" y="3657600"/>
            <a:ext cx="762000" cy="304800"/>
          </a:xfrm>
          <a:prstGeom prst="rightArrow">
            <a:avLst>
              <a:gd name="adj1" fmla="val 50000"/>
              <a:gd name="adj2" fmla="val 6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718" name="AutoShape 46"/>
          <p:cNvSpPr>
            <a:spLocks noChangeArrowheads="1"/>
          </p:cNvSpPr>
          <p:nvPr/>
        </p:nvSpPr>
        <p:spPr bwMode="auto">
          <a:xfrm>
            <a:off x="3544888" y="3352800"/>
            <a:ext cx="762000" cy="304800"/>
          </a:xfrm>
          <a:prstGeom prst="rightArrow">
            <a:avLst>
              <a:gd name="adj1" fmla="val 50000"/>
              <a:gd name="adj2" fmla="val 6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719" name="Oval 47"/>
          <p:cNvSpPr>
            <a:spLocks noChangeArrowheads="1"/>
          </p:cNvSpPr>
          <p:nvPr/>
        </p:nvSpPr>
        <p:spPr bwMode="auto">
          <a:xfrm>
            <a:off x="2859088" y="32004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dirty="0">
                <a:latin typeface="Arial" panose="020B0604020202020204" pitchFamily="34" charset="0"/>
              </a:rPr>
              <a:t>C</a:t>
            </a:r>
            <a:endParaRPr lang="en-US" altLang="tr-TR" sz="1800" dirty="0">
              <a:latin typeface="Arial" panose="020B0604020202020204" pitchFamily="34" charset="0"/>
            </a:endParaRPr>
          </a:p>
        </p:txBody>
      </p:sp>
      <p:sp>
        <p:nvSpPr>
          <p:cNvPr id="28720" name="Oval 48"/>
          <p:cNvSpPr>
            <a:spLocks noChangeArrowheads="1"/>
          </p:cNvSpPr>
          <p:nvPr/>
        </p:nvSpPr>
        <p:spPr bwMode="auto">
          <a:xfrm>
            <a:off x="4459288" y="29718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E</a:t>
            </a:r>
            <a:endParaRPr lang="en-US" altLang="tr-TR" sz="1800">
              <a:latin typeface="Arial" panose="020B0604020202020204" pitchFamily="34" charset="0"/>
            </a:endParaRPr>
          </a:p>
        </p:txBody>
      </p:sp>
      <p:sp>
        <p:nvSpPr>
          <p:cNvPr id="28721" name="Oval 49"/>
          <p:cNvSpPr>
            <a:spLocks noChangeArrowheads="1"/>
          </p:cNvSpPr>
          <p:nvPr/>
        </p:nvSpPr>
        <p:spPr bwMode="auto">
          <a:xfrm>
            <a:off x="6211888" y="3343275"/>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F</a:t>
            </a:r>
            <a:endParaRPr lang="en-US" altLang="tr-TR" sz="1800">
              <a:latin typeface="Arial" panose="020B0604020202020204" pitchFamily="34" charset="0"/>
            </a:endParaRPr>
          </a:p>
        </p:txBody>
      </p:sp>
      <p:sp>
        <p:nvSpPr>
          <p:cNvPr id="28722" name="Oval 50"/>
          <p:cNvSpPr>
            <a:spLocks noChangeArrowheads="1"/>
          </p:cNvSpPr>
          <p:nvPr/>
        </p:nvSpPr>
        <p:spPr bwMode="auto">
          <a:xfrm>
            <a:off x="7354888" y="3352800"/>
            <a:ext cx="506412" cy="619125"/>
          </a:xfrm>
          <a:prstGeom prst="ellipse">
            <a:avLst/>
          </a:prstGeom>
          <a:solidFill>
            <a:srgbClr val="FF0000"/>
          </a:solidFill>
          <a:ln w="9525">
            <a:solidFill>
              <a:schemeClr val="tx1"/>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G</a:t>
            </a:r>
            <a:endParaRPr lang="en-US" altLang="tr-TR" sz="1800">
              <a:latin typeface="Arial" panose="020B0604020202020204" pitchFamily="34" charset="0"/>
            </a:endParaRPr>
          </a:p>
        </p:txBody>
      </p:sp>
      <p:sp>
        <p:nvSpPr>
          <p:cNvPr id="28723" name="AutoShape 51"/>
          <p:cNvSpPr>
            <a:spLocks noChangeArrowheads="1"/>
          </p:cNvSpPr>
          <p:nvPr/>
        </p:nvSpPr>
        <p:spPr bwMode="auto">
          <a:xfrm>
            <a:off x="5145088" y="3276600"/>
            <a:ext cx="762000" cy="304800"/>
          </a:xfrm>
          <a:prstGeom prst="rightArrow">
            <a:avLst>
              <a:gd name="adj1" fmla="val 50000"/>
              <a:gd name="adj2" fmla="val 6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28724" name="AutoShape 52"/>
          <p:cNvSpPr>
            <a:spLocks noChangeArrowheads="1"/>
          </p:cNvSpPr>
          <p:nvPr/>
        </p:nvSpPr>
        <p:spPr bwMode="auto">
          <a:xfrm>
            <a:off x="6745288" y="3810000"/>
            <a:ext cx="762000" cy="304800"/>
          </a:xfrm>
          <a:prstGeom prst="rightArrow">
            <a:avLst>
              <a:gd name="adj1" fmla="val 50000"/>
              <a:gd name="adj2" fmla="val 625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42025" name="Text Box 53"/>
          <p:cNvSpPr txBox="1">
            <a:spLocks noChangeArrowheads="1"/>
          </p:cNvSpPr>
          <p:nvPr/>
        </p:nvSpPr>
        <p:spPr bwMode="auto">
          <a:xfrm>
            <a:off x="395288" y="1557338"/>
            <a:ext cx="419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u="sng">
                <a:latin typeface="Arial" panose="020B0604020202020204" pitchFamily="34" charset="0"/>
              </a:rPr>
              <a:t>Problem: Where to spend the money?</a:t>
            </a:r>
            <a:endParaRPr lang="en-US" altLang="tr-TR" sz="1800" u="sng">
              <a:latin typeface="Arial" panose="020B0604020202020204" pitchFamily="34" charset="0"/>
            </a:endParaRPr>
          </a:p>
        </p:txBody>
      </p:sp>
    </p:spTree>
    <p:extLst>
      <p:ext uri="{BB962C8B-B14F-4D97-AF65-F5344CB8AC3E}">
        <p14:creationId xmlns:p14="http://schemas.microsoft.com/office/powerpoint/2010/main" val="203432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17"/>
                                        </p:tgtEl>
                                        <p:attrNameLst>
                                          <p:attrName>style.visibility</p:attrName>
                                        </p:attrNameLst>
                                      </p:cBhvr>
                                      <p:to>
                                        <p:strVal val="visible"/>
                                      </p:to>
                                    </p:set>
                                    <p:anim calcmode="lin" valueType="num">
                                      <p:cBhvr additive="base">
                                        <p:cTn id="7" dur="500" fill="hold"/>
                                        <p:tgtEl>
                                          <p:spTgt spid="28717"/>
                                        </p:tgtEl>
                                        <p:attrNameLst>
                                          <p:attrName>ppt_x</p:attrName>
                                        </p:attrNameLst>
                                      </p:cBhvr>
                                      <p:tavLst>
                                        <p:tav tm="0">
                                          <p:val>
                                            <p:strVal val="0-#ppt_w/2"/>
                                          </p:val>
                                        </p:tav>
                                        <p:tav tm="100000">
                                          <p:val>
                                            <p:strVal val="#ppt_x"/>
                                          </p:val>
                                        </p:tav>
                                      </p:tavLst>
                                    </p:anim>
                                    <p:anim calcmode="lin" valueType="num">
                                      <p:cBhvr additive="base">
                                        <p:cTn id="8" dur="500" fill="hold"/>
                                        <p:tgtEl>
                                          <p:spTgt spid="287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7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8718"/>
                                        </p:tgtEl>
                                        <p:attrNameLst>
                                          <p:attrName>style.visibility</p:attrName>
                                        </p:attrNameLst>
                                      </p:cBhvr>
                                      <p:to>
                                        <p:strVal val="visible"/>
                                      </p:to>
                                    </p:set>
                                    <p:anim calcmode="lin" valueType="num">
                                      <p:cBhvr additive="base">
                                        <p:cTn id="17" dur="500" fill="hold"/>
                                        <p:tgtEl>
                                          <p:spTgt spid="28718"/>
                                        </p:tgtEl>
                                        <p:attrNameLst>
                                          <p:attrName>ppt_x</p:attrName>
                                        </p:attrNameLst>
                                      </p:cBhvr>
                                      <p:tavLst>
                                        <p:tav tm="0">
                                          <p:val>
                                            <p:strVal val="0-#ppt_w/2"/>
                                          </p:val>
                                        </p:tav>
                                        <p:tav tm="100000">
                                          <p:val>
                                            <p:strVal val="#ppt_x"/>
                                          </p:val>
                                        </p:tav>
                                      </p:tavLst>
                                    </p:anim>
                                    <p:anim calcmode="lin" valueType="num">
                                      <p:cBhvr additive="base">
                                        <p:cTn id="18" dur="500" fill="hold"/>
                                        <p:tgtEl>
                                          <p:spTgt spid="2871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8723"/>
                                        </p:tgtEl>
                                        <p:attrNameLst>
                                          <p:attrName>style.visibility</p:attrName>
                                        </p:attrNameLst>
                                      </p:cBhvr>
                                      <p:to>
                                        <p:strVal val="visible"/>
                                      </p:to>
                                    </p:set>
                                    <p:anim calcmode="lin" valueType="num">
                                      <p:cBhvr additive="base">
                                        <p:cTn id="27" dur="500" fill="hold"/>
                                        <p:tgtEl>
                                          <p:spTgt spid="28723"/>
                                        </p:tgtEl>
                                        <p:attrNameLst>
                                          <p:attrName>ppt_x</p:attrName>
                                        </p:attrNameLst>
                                      </p:cBhvr>
                                      <p:tavLst>
                                        <p:tav tm="0">
                                          <p:val>
                                            <p:strVal val="0-#ppt_w/2"/>
                                          </p:val>
                                        </p:tav>
                                        <p:tav tm="100000">
                                          <p:val>
                                            <p:strVal val="#ppt_x"/>
                                          </p:val>
                                        </p:tav>
                                      </p:tavLst>
                                    </p:anim>
                                    <p:anim calcmode="lin" valueType="num">
                                      <p:cBhvr additive="base">
                                        <p:cTn id="28" dur="500" fill="hold"/>
                                        <p:tgtEl>
                                          <p:spTgt spid="2872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87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724"/>
                                        </p:tgtEl>
                                        <p:attrNameLst>
                                          <p:attrName>style.visibility</p:attrName>
                                        </p:attrNameLst>
                                      </p:cBhvr>
                                      <p:to>
                                        <p:strVal val="visible"/>
                                      </p:to>
                                    </p:set>
                                    <p:anim calcmode="lin" valueType="num">
                                      <p:cBhvr additive="base">
                                        <p:cTn id="37" dur="500" fill="hold"/>
                                        <p:tgtEl>
                                          <p:spTgt spid="28724"/>
                                        </p:tgtEl>
                                        <p:attrNameLst>
                                          <p:attrName>ppt_x</p:attrName>
                                        </p:attrNameLst>
                                      </p:cBhvr>
                                      <p:tavLst>
                                        <p:tav tm="0">
                                          <p:val>
                                            <p:strVal val="0-#ppt_w/2"/>
                                          </p:val>
                                        </p:tav>
                                        <p:tav tm="100000">
                                          <p:val>
                                            <p:strVal val="#ppt_x"/>
                                          </p:val>
                                        </p:tav>
                                      </p:tavLst>
                                    </p:anim>
                                    <p:anim calcmode="lin" valueType="num">
                                      <p:cBhvr additive="base">
                                        <p:cTn id="38" dur="500" fill="hold"/>
                                        <p:tgtEl>
                                          <p:spTgt spid="2872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7" grpId="0" animBg="1" autoUpdateAnimBg="0"/>
      <p:bldP spid="28718" grpId="0" animBg="1" autoUpdateAnimBg="0"/>
      <p:bldP spid="28719" grpId="0" animBg="1" autoUpdateAnimBg="0"/>
      <p:bldP spid="28720" grpId="0" animBg="1" autoUpdateAnimBg="0"/>
      <p:bldP spid="28721" grpId="0" animBg="1" autoUpdateAnimBg="0"/>
      <p:bldP spid="28722" grpId="0" animBg="1" autoUpdateAnimBg="0"/>
      <p:bldP spid="28723" grpId="0" animBg="1" autoUpdateAnimBg="0"/>
      <p:bldP spid="2872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7E70D3EB-3A3E-4210-92FE-F4D49E445CA4}" type="slidenum">
              <a:rPr lang="en-US" altLang="tr-TR" sz="1200">
                <a:solidFill>
                  <a:srgbClr val="898989"/>
                </a:solidFill>
              </a:rPr>
              <a:pPr>
                <a:spcBef>
                  <a:spcPct val="0"/>
                </a:spcBef>
                <a:buFontTx/>
                <a:buNone/>
              </a:pPr>
              <a:t>25</a:t>
            </a:fld>
            <a:endParaRPr lang="en-US" altLang="tr-TR" sz="1200">
              <a:solidFill>
                <a:srgbClr val="898989"/>
              </a:solidFill>
            </a:endParaRPr>
          </a:p>
        </p:txBody>
      </p:sp>
      <p:sp>
        <p:nvSpPr>
          <p:cNvPr id="44035" name="Text Box 3"/>
          <p:cNvSpPr txBox="1">
            <a:spLocks noChangeArrowheads="1"/>
          </p:cNvSpPr>
          <p:nvPr/>
        </p:nvSpPr>
        <p:spPr bwMode="auto">
          <a:xfrm>
            <a:off x="323850" y="1052513"/>
            <a:ext cx="80772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lnSpc>
                <a:spcPct val="60000"/>
              </a:lnSpc>
              <a:spcBef>
                <a:spcPct val="0"/>
              </a:spcBef>
              <a:buFontTx/>
              <a:buNone/>
            </a:pPr>
            <a:r>
              <a:rPr lang="tr-TR" altLang="tr-TR" sz="1600">
                <a:latin typeface="Arial" panose="020B0604020202020204" pitchFamily="34" charset="0"/>
              </a:rPr>
              <a:t>Checks if any there is any fact satisfying s certain goal.</a:t>
            </a:r>
            <a:endParaRPr lang="tr-TR" altLang="tr-TR" sz="3000">
              <a:latin typeface="Arial" panose="020B0604020202020204" pitchFamily="34" charset="0"/>
            </a:endParaRPr>
          </a:p>
        </p:txBody>
      </p:sp>
      <p:sp>
        <p:nvSpPr>
          <p:cNvPr id="44036" name="Text Box 4"/>
          <p:cNvSpPr txBox="1">
            <a:spLocks noChangeArrowheads="1"/>
          </p:cNvSpPr>
          <p:nvPr/>
        </p:nvSpPr>
        <p:spPr bwMode="auto">
          <a:xfrm>
            <a:off x="179512" y="260648"/>
            <a:ext cx="26798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2400" b="1" u="sng" dirty="0" smtClean="0">
                <a:solidFill>
                  <a:srgbClr val="984807"/>
                </a:solidFill>
                <a:ea typeface="+mn-ea"/>
              </a:rPr>
              <a:t>Backward Chaining </a:t>
            </a:r>
            <a:endParaRPr lang="en-US" altLang="tr-TR" sz="2400" b="1" u="sng" dirty="0">
              <a:solidFill>
                <a:srgbClr val="984807"/>
              </a:solidFill>
              <a:ea typeface="+mn-ea"/>
            </a:endParaRPr>
          </a:p>
        </p:txBody>
      </p:sp>
      <p:sp>
        <p:nvSpPr>
          <p:cNvPr id="44037" name="Oval 5"/>
          <p:cNvSpPr>
            <a:spLocks noChangeArrowheads="1"/>
          </p:cNvSpPr>
          <p:nvPr/>
        </p:nvSpPr>
        <p:spPr bwMode="auto">
          <a:xfrm>
            <a:off x="7543800" y="3162300"/>
            <a:ext cx="506413" cy="619125"/>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G</a:t>
            </a:r>
            <a:endParaRPr lang="en-US" altLang="tr-TR" sz="1800">
              <a:latin typeface="Arial" panose="020B0604020202020204" pitchFamily="34" charset="0"/>
            </a:endParaRPr>
          </a:p>
        </p:txBody>
      </p:sp>
      <p:sp>
        <p:nvSpPr>
          <p:cNvPr id="44038" name="Oval 6"/>
          <p:cNvSpPr>
            <a:spLocks noChangeArrowheads="1"/>
          </p:cNvSpPr>
          <p:nvPr/>
        </p:nvSpPr>
        <p:spPr bwMode="auto">
          <a:xfrm>
            <a:off x="6435725" y="3152775"/>
            <a:ext cx="436563" cy="619125"/>
          </a:xfrm>
          <a:prstGeom prst="ellipse">
            <a:avLst/>
          </a:prstGeom>
          <a:solidFill>
            <a:schemeClr val="accent1"/>
          </a:solidFill>
          <a:ln w="9525">
            <a:solidFill>
              <a:schemeClr val="tx1"/>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F</a:t>
            </a:r>
            <a:endParaRPr lang="en-US" altLang="tr-TR" sz="1800">
              <a:latin typeface="Arial" panose="020B0604020202020204" pitchFamily="34" charset="0"/>
            </a:endParaRPr>
          </a:p>
        </p:txBody>
      </p:sp>
      <p:sp>
        <p:nvSpPr>
          <p:cNvPr id="44039" name="Oval 7"/>
          <p:cNvSpPr>
            <a:spLocks noChangeArrowheads="1"/>
          </p:cNvSpPr>
          <p:nvPr/>
        </p:nvSpPr>
        <p:spPr bwMode="auto">
          <a:xfrm>
            <a:off x="4648200" y="19431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B</a:t>
            </a:r>
            <a:endParaRPr lang="en-US" altLang="tr-TR" sz="1800">
              <a:latin typeface="Arial" panose="020B0604020202020204" pitchFamily="34" charset="0"/>
            </a:endParaRPr>
          </a:p>
        </p:txBody>
      </p:sp>
      <p:sp>
        <p:nvSpPr>
          <p:cNvPr id="44040" name="Oval 8"/>
          <p:cNvSpPr>
            <a:spLocks noChangeArrowheads="1"/>
          </p:cNvSpPr>
          <p:nvPr/>
        </p:nvSpPr>
        <p:spPr bwMode="auto">
          <a:xfrm>
            <a:off x="4648200" y="3762375"/>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C</a:t>
            </a:r>
            <a:endParaRPr lang="en-US" altLang="tr-TR" sz="1800">
              <a:latin typeface="Arial" panose="020B0604020202020204" pitchFamily="34" charset="0"/>
            </a:endParaRPr>
          </a:p>
        </p:txBody>
      </p:sp>
      <p:sp>
        <p:nvSpPr>
          <p:cNvPr id="44041" name="Oval 9"/>
          <p:cNvSpPr>
            <a:spLocks noChangeArrowheads="1"/>
          </p:cNvSpPr>
          <p:nvPr/>
        </p:nvSpPr>
        <p:spPr bwMode="auto">
          <a:xfrm>
            <a:off x="4648200" y="2781300"/>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E</a:t>
            </a:r>
            <a:endParaRPr lang="en-US" altLang="tr-TR" sz="1800">
              <a:latin typeface="Arial" panose="020B0604020202020204" pitchFamily="34" charset="0"/>
            </a:endParaRPr>
          </a:p>
        </p:txBody>
      </p:sp>
      <p:sp>
        <p:nvSpPr>
          <p:cNvPr id="44042" name="Oval 10"/>
          <p:cNvSpPr>
            <a:spLocks noChangeArrowheads="1"/>
          </p:cNvSpPr>
          <p:nvPr/>
        </p:nvSpPr>
        <p:spPr bwMode="auto">
          <a:xfrm>
            <a:off x="4648200" y="4610100"/>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D</a:t>
            </a:r>
            <a:endParaRPr lang="en-US" altLang="tr-TR" sz="1800">
              <a:latin typeface="Arial" panose="020B0604020202020204" pitchFamily="34" charset="0"/>
            </a:endParaRPr>
          </a:p>
        </p:txBody>
      </p:sp>
      <p:sp>
        <p:nvSpPr>
          <p:cNvPr id="44043" name="Line 11"/>
          <p:cNvSpPr>
            <a:spLocks noChangeShapeType="1"/>
          </p:cNvSpPr>
          <p:nvPr/>
        </p:nvSpPr>
        <p:spPr bwMode="auto">
          <a:xfrm>
            <a:off x="6858000" y="34671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4044" name="Line 12"/>
          <p:cNvSpPr>
            <a:spLocks noChangeShapeType="1"/>
          </p:cNvSpPr>
          <p:nvPr/>
        </p:nvSpPr>
        <p:spPr bwMode="auto">
          <a:xfrm flipV="1">
            <a:off x="5867400" y="3543300"/>
            <a:ext cx="609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4045" name="Line 13"/>
          <p:cNvSpPr>
            <a:spLocks noChangeShapeType="1"/>
          </p:cNvSpPr>
          <p:nvPr/>
        </p:nvSpPr>
        <p:spPr bwMode="auto">
          <a:xfrm flipH="1" flipV="1">
            <a:off x="5181600" y="41529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4046" name="Line 14"/>
          <p:cNvSpPr>
            <a:spLocks noChangeShapeType="1"/>
          </p:cNvSpPr>
          <p:nvPr/>
        </p:nvSpPr>
        <p:spPr bwMode="auto">
          <a:xfrm flipH="1">
            <a:off x="5181600" y="4457700"/>
            <a:ext cx="685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4047" name="Line 15"/>
          <p:cNvSpPr>
            <a:spLocks noChangeShapeType="1"/>
          </p:cNvSpPr>
          <p:nvPr/>
        </p:nvSpPr>
        <p:spPr bwMode="auto">
          <a:xfrm>
            <a:off x="5791200" y="2628900"/>
            <a:ext cx="685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4048" name="Line 16"/>
          <p:cNvSpPr>
            <a:spLocks noChangeShapeType="1"/>
          </p:cNvSpPr>
          <p:nvPr/>
        </p:nvSpPr>
        <p:spPr bwMode="auto">
          <a:xfrm flipH="1" flipV="1">
            <a:off x="5181600" y="22479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4049" name="Line 17"/>
          <p:cNvSpPr>
            <a:spLocks noChangeShapeType="1"/>
          </p:cNvSpPr>
          <p:nvPr/>
        </p:nvSpPr>
        <p:spPr bwMode="auto">
          <a:xfrm flipH="1">
            <a:off x="5181600" y="26289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4050" name="Freeform 18"/>
          <p:cNvSpPr>
            <a:spLocks/>
          </p:cNvSpPr>
          <p:nvPr/>
        </p:nvSpPr>
        <p:spPr bwMode="auto">
          <a:xfrm>
            <a:off x="6235700" y="3162300"/>
            <a:ext cx="241300" cy="685800"/>
          </a:xfrm>
          <a:custGeom>
            <a:avLst/>
            <a:gdLst>
              <a:gd name="T0" fmla="*/ 2147483646 w 152"/>
              <a:gd name="T1" fmla="*/ 0 h 432"/>
              <a:gd name="T2" fmla="*/ 2147483646 w 152"/>
              <a:gd name="T3" fmla="*/ 2147483646 h 432"/>
              <a:gd name="T4" fmla="*/ 2147483646 w 152"/>
              <a:gd name="T5" fmla="*/ 2147483646 h 432"/>
              <a:gd name="T6" fmla="*/ 0 60000 65536"/>
              <a:gd name="T7" fmla="*/ 0 60000 65536"/>
              <a:gd name="T8" fmla="*/ 0 60000 65536"/>
              <a:gd name="T9" fmla="*/ 0 w 152"/>
              <a:gd name="T10" fmla="*/ 0 h 432"/>
              <a:gd name="T11" fmla="*/ 152 w 152"/>
              <a:gd name="T12" fmla="*/ 432 h 432"/>
            </a:gdLst>
            <a:ahLst/>
            <a:cxnLst>
              <a:cxn ang="T6">
                <a:pos x="T0" y="T1"/>
              </a:cxn>
              <a:cxn ang="T7">
                <a:pos x="T2" y="T3"/>
              </a:cxn>
              <a:cxn ang="T8">
                <a:pos x="T4" y="T5"/>
              </a:cxn>
            </a:cxnLst>
            <a:rect l="T9" t="T10" r="T11" b="T12"/>
            <a:pathLst>
              <a:path w="152" h="432">
                <a:moveTo>
                  <a:pt x="104" y="0"/>
                </a:moveTo>
                <a:cubicBezTo>
                  <a:pt x="52" y="60"/>
                  <a:pt x="0" y="120"/>
                  <a:pt x="8" y="192"/>
                </a:cubicBezTo>
                <a:cubicBezTo>
                  <a:pt x="16" y="264"/>
                  <a:pt x="144" y="376"/>
                  <a:pt x="152" y="432"/>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tr-TR"/>
          </a:p>
        </p:txBody>
      </p:sp>
      <p:sp>
        <p:nvSpPr>
          <p:cNvPr id="44051" name="Oval 19"/>
          <p:cNvSpPr>
            <a:spLocks noChangeArrowheads="1"/>
          </p:cNvSpPr>
          <p:nvPr/>
        </p:nvSpPr>
        <p:spPr bwMode="auto">
          <a:xfrm>
            <a:off x="2971800" y="2162175"/>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A</a:t>
            </a:r>
            <a:endParaRPr lang="en-US" altLang="tr-TR" sz="1800">
              <a:latin typeface="Arial" panose="020B0604020202020204" pitchFamily="34" charset="0"/>
            </a:endParaRPr>
          </a:p>
        </p:txBody>
      </p:sp>
      <p:sp>
        <p:nvSpPr>
          <p:cNvPr id="44052" name="Oval 20"/>
          <p:cNvSpPr>
            <a:spLocks noChangeArrowheads="1"/>
          </p:cNvSpPr>
          <p:nvPr/>
        </p:nvSpPr>
        <p:spPr bwMode="auto">
          <a:xfrm>
            <a:off x="3048000" y="3009900"/>
            <a:ext cx="533400" cy="619125"/>
          </a:xfrm>
          <a:prstGeom prst="ellipse">
            <a:avLst/>
          </a:prstGeom>
          <a:solidFill>
            <a:schemeClr val="accent1"/>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C</a:t>
            </a:r>
            <a:endParaRPr lang="en-US" altLang="tr-TR" sz="1800">
              <a:latin typeface="Arial" panose="020B0604020202020204" pitchFamily="34" charset="0"/>
            </a:endParaRPr>
          </a:p>
        </p:txBody>
      </p:sp>
      <p:sp>
        <p:nvSpPr>
          <p:cNvPr id="44053" name="Line 21"/>
          <p:cNvSpPr>
            <a:spLocks noChangeShapeType="1"/>
          </p:cNvSpPr>
          <p:nvPr/>
        </p:nvSpPr>
        <p:spPr bwMode="auto">
          <a:xfrm>
            <a:off x="3505200" y="2476500"/>
            <a:ext cx="11430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4054" name="Line 22"/>
          <p:cNvSpPr>
            <a:spLocks noChangeShapeType="1"/>
          </p:cNvSpPr>
          <p:nvPr/>
        </p:nvSpPr>
        <p:spPr bwMode="auto">
          <a:xfrm flipV="1">
            <a:off x="3581400" y="27813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tr-TR"/>
          </a:p>
        </p:txBody>
      </p:sp>
      <p:sp>
        <p:nvSpPr>
          <p:cNvPr id="44055" name="Oval 23"/>
          <p:cNvSpPr>
            <a:spLocks noChangeArrowheads="1"/>
          </p:cNvSpPr>
          <p:nvPr/>
        </p:nvSpPr>
        <p:spPr bwMode="auto">
          <a:xfrm>
            <a:off x="1447800" y="3076575"/>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B</a:t>
            </a:r>
            <a:endParaRPr lang="en-US" altLang="tr-TR" sz="1800">
              <a:latin typeface="Arial" panose="020B0604020202020204" pitchFamily="34" charset="0"/>
            </a:endParaRPr>
          </a:p>
        </p:txBody>
      </p:sp>
      <p:sp>
        <p:nvSpPr>
          <p:cNvPr id="44056" name="Line 24"/>
          <p:cNvSpPr>
            <a:spLocks noChangeShapeType="1"/>
          </p:cNvSpPr>
          <p:nvPr/>
        </p:nvSpPr>
        <p:spPr bwMode="auto">
          <a:xfrm>
            <a:off x="1981200" y="33909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4057" name="Oval 25"/>
          <p:cNvSpPr>
            <a:spLocks noChangeArrowheads="1"/>
          </p:cNvSpPr>
          <p:nvPr/>
        </p:nvSpPr>
        <p:spPr bwMode="auto">
          <a:xfrm>
            <a:off x="3048000" y="37719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B</a:t>
            </a:r>
            <a:endParaRPr lang="en-US" altLang="tr-TR" sz="1800">
              <a:latin typeface="Arial" panose="020B0604020202020204" pitchFamily="34" charset="0"/>
            </a:endParaRPr>
          </a:p>
        </p:txBody>
      </p:sp>
      <p:sp>
        <p:nvSpPr>
          <p:cNvPr id="44058" name="Line 26"/>
          <p:cNvSpPr>
            <a:spLocks noChangeShapeType="1"/>
          </p:cNvSpPr>
          <p:nvPr/>
        </p:nvSpPr>
        <p:spPr bwMode="auto">
          <a:xfrm>
            <a:off x="3581400" y="4076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tr-TR"/>
          </a:p>
        </p:txBody>
      </p:sp>
      <p:sp>
        <p:nvSpPr>
          <p:cNvPr id="44059" name="Text Box 27"/>
          <p:cNvSpPr txBox="1">
            <a:spLocks noChangeArrowheads="1"/>
          </p:cNvSpPr>
          <p:nvPr/>
        </p:nvSpPr>
        <p:spPr bwMode="auto">
          <a:xfrm>
            <a:off x="6934200" y="30861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R5</a:t>
            </a:r>
            <a:endParaRPr lang="en-US" altLang="tr-TR" sz="1800">
              <a:latin typeface="Arial" panose="020B0604020202020204" pitchFamily="34" charset="0"/>
            </a:endParaRPr>
          </a:p>
        </p:txBody>
      </p:sp>
      <p:sp>
        <p:nvSpPr>
          <p:cNvPr id="44060" name="Text Box 28"/>
          <p:cNvSpPr txBox="1">
            <a:spLocks noChangeArrowheads="1"/>
          </p:cNvSpPr>
          <p:nvPr/>
        </p:nvSpPr>
        <p:spPr bwMode="auto">
          <a:xfrm>
            <a:off x="3810000" y="23241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R1</a:t>
            </a:r>
            <a:endParaRPr lang="en-US" altLang="tr-TR" sz="1800">
              <a:latin typeface="Arial" panose="020B0604020202020204" pitchFamily="34" charset="0"/>
            </a:endParaRPr>
          </a:p>
        </p:txBody>
      </p:sp>
      <p:sp>
        <p:nvSpPr>
          <p:cNvPr id="44061" name="Text Box 29"/>
          <p:cNvSpPr txBox="1">
            <a:spLocks noChangeArrowheads="1"/>
          </p:cNvSpPr>
          <p:nvPr/>
        </p:nvSpPr>
        <p:spPr bwMode="auto">
          <a:xfrm>
            <a:off x="6096000" y="40005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R2</a:t>
            </a:r>
            <a:endParaRPr lang="en-US" altLang="tr-TR" sz="1800">
              <a:latin typeface="Arial" panose="020B0604020202020204" pitchFamily="34" charset="0"/>
            </a:endParaRPr>
          </a:p>
        </p:txBody>
      </p:sp>
      <p:sp>
        <p:nvSpPr>
          <p:cNvPr id="44062" name="Text Box 30"/>
          <p:cNvSpPr txBox="1">
            <a:spLocks noChangeArrowheads="1"/>
          </p:cNvSpPr>
          <p:nvPr/>
        </p:nvSpPr>
        <p:spPr bwMode="auto">
          <a:xfrm>
            <a:off x="6019800" y="26289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R3</a:t>
            </a:r>
            <a:endParaRPr lang="en-US" altLang="tr-TR" sz="1800">
              <a:latin typeface="Arial" panose="020B0604020202020204" pitchFamily="34" charset="0"/>
            </a:endParaRPr>
          </a:p>
        </p:txBody>
      </p:sp>
      <p:sp>
        <p:nvSpPr>
          <p:cNvPr id="44063" name="Text Box 31"/>
          <p:cNvSpPr txBox="1">
            <a:spLocks noChangeArrowheads="1"/>
          </p:cNvSpPr>
          <p:nvPr/>
        </p:nvSpPr>
        <p:spPr bwMode="auto">
          <a:xfrm>
            <a:off x="3733800" y="36195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R4</a:t>
            </a:r>
            <a:endParaRPr lang="en-US" altLang="tr-TR" sz="1800">
              <a:latin typeface="Arial" panose="020B0604020202020204" pitchFamily="34" charset="0"/>
            </a:endParaRPr>
          </a:p>
        </p:txBody>
      </p:sp>
      <p:sp>
        <p:nvSpPr>
          <p:cNvPr id="44064" name="Text Box 32"/>
          <p:cNvSpPr txBox="1">
            <a:spLocks noChangeArrowheads="1"/>
          </p:cNvSpPr>
          <p:nvPr/>
        </p:nvSpPr>
        <p:spPr bwMode="auto">
          <a:xfrm>
            <a:off x="2209800" y="30099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R4</a:t>
            </a:r>
            <a:endParaRPr lang="en-US" altLang="tr-TR" sz="1800">
              <a:latin typeface="Arial" panose="020B0604020202020204" pitchFamily="34" charset="0"/>
            </a:endParaRPr>
          </a:p>
        </p:txBody>
      </p:sp>
      <p:sp>
        <p:nvSpPr>
          <p:cNvPr id="35881" name="AutoShape 41"/>
          <p:cNvSpPr>
            <a:spLocks noChangeArrowheads="1"/>
          </p:cNvSpPr>
          <p:nvPr/>
        </p:nvSpPr>
        <p:spPr bwMode="auto">
          <a:xfrm>
            <a:off x="6934200" y="3924300"/>
            <a:ext cx="685800" cy="228600"/>
          </a:xfrm>
          <a:prstGeom prst="leftArrow">
            <a:avLst>
              <a:gd name="adj1" fmla="val 50000"/>
              <a:gd name="adj2" fmla="val 75000"/>
            </a:avLst>
          </a:prstGeom>
          <a:solidFill>
            <a:schemeClr val="accent2"/>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82" name="Text Box 42"/>
          <p:cNvSpPr txBox="1">
            <a:spLocks noChangeArrowheads="1"/>
          </p:cNvSpPr>
          <p:nvPr/>
        </p:nvSpPr>
        <p:spPr bwMode="auto">
          <a:xfrm>
            <a:off x="7620000" y="37719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a:t>
            </a:r>
            <a:endParaRPr lang="en-US" altLang="tr-TR" sz="1800">
              <a:latin typeface="Arial" panose="020B0604020202020204" pitchFamily="34" charset="0"/>
            </a:endParaRPr>
          </a:p>
        </p:txBody>
      </p:sp>
      <p:sp>
        <p:nvSpPr>
          <p:cNvPr id="35883" name="Text Box 43"/>
          <p:cNvSpPr txBox="1">
            <a:spLocks noChangeArrowheads="1"/>
          </p:cNvSpPr>
          <p:nvPr/>
        </p:nvSpPr>
        <p:spPr bwMode="auto">
          <a:xfrm>
            <a:off x="6629400" y="37719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a:t>
            </a:r>
            <a:endParaRPr lang="en-US" altLang="tr-TR" sz="1800">
              <a:latin typeface="Arial" panose="020B0604020202020204" pitchFamily="34" charset="0"/>
            </a:endParaRPr>
          </a:p>
        </p:txBody>
      </p:sp>
      <p:sp>
        <p:nvSpPr>
          <p:cNvPr id="35884" name="AutoShape 44"/>
          <p:cNvSpPr>
            <a:spLocks noChangeArrowheads="1"/>
          </p:cNvSpPr>
          <p:nvPr/>
        </p:nvSpPr>
        <p:spPr bwMode="auto">
          <a:xfrm rot="2881474">
            <a:off x="5562600" y="2933700"/>
            <a:ext cx="685800" cy="228600"/>
          </a:xfrm>
          <a:prstGeom prst="leftArrow">
            <a:avLst>
              <a:gd name="adj1" fmla="val 50000"/>
              <a:gd name="adj2" fmla="val 75000"/>
            </a:avLst>
          </a:prstGeom>
          <a:solidFill>
            <a:schemeClr val="accent2"/>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85" name="Text Box 45"/>
          <p:cNvSpPr txBox="1">
            <a:spLocks noChangeArrowheads="1"/>
          </p:cNvSpPr>
          <p:nvPr/>
        </p:nvSpPr>
        <p:spPr bwMode="auto">
          <a:xfrm>
            <a:off x="5105400" y="27051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a:t>
            </a:r>
            <a:endParaRPr lang="en-US" altLang="tr-TR" sz="1800">
              <a:latin typeface="Arial" panose="020B0604020202020204" pitchFamily="34" charset="0"/>
            </a:endParaRPr>
          </a:p>
        </p:txBody>
      </p:sp>
      <p:sp>
        <p:nvSpPr>
          <p:cNvPr id="35886" name="AutoShape 46"/>
          <p:cNvSpPr>
            <a:spLocks noChangeArrowheads="1"/>
          </p:cNvSpPr>
          <p:nvPr/>
        </p:nvSpPr>
        <p:spPr bwMode="auto">
          <a:xfrm rot="1682080">
            <a:off x="3886200" y="3009900"/>
            <a:ext cx="685800" cy="228600"/>
          </a:xfrm>
          <a:prstGeom prst="leftArrow">
            <a:avLst>
              <a:gd name="adj1" fmla="val 50000"/>
              <a:gd name="adj2" fmla="val 75000"/>
            </a:avLst>
          </a:prstGeom>
          <a:solidFill>
            <a:schemeClr val="accent2"/>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87" name="Text Box 47"/>
          <p:cNvSpPr txBox="1">
            <a:spLocks noChangeArrowheads="1"/>
          </p:cNvSpPr>
          <p:nvPr/>
        </p:nvSpPr>
        <p:spPr bwMode="auto">
          <a:xfrm>
            <a:off x="3505200" y="30861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a:t>
            </a:r>
            <a:endParaRPr lang="en-US" altLang="tr-TR" sz="1800">
              <a:latin typeface="Arial" panose="020B0604020202020204" pitchFamily="34" charset="0"/>
            </a:endParaRPr>
          </a:p>
        </p:txBody>
      </p:sp>
      <p:sp>
        <p:nvSpPr>
          <p:cNvPr id="35888" name="AutoShape 48"/>
          <p:cNvSpPr>
            <a:spLocks noChangeArrowheads="1"/>
          </p:cNvSpPr>
          <p:nvPr/>
        </p:nvSpPr>
        <p:spPr bwMode="auto">
          <a:xfrm rot="24128">
            <a:off x="2133600" y="3467100"/>
            <a:ext cx="685800" cy="228600"/>
          </a:xfrm>
          <a:prstGeom prst="leftArrow">
            <a:avLst>
              <a:gd name="adj1" fmla="val 50000"/>
              <a:gd name="adj2" fmla="val 75000"/>
            </a:avLst>
          </a:prstGeom>
          <a:solidFill>
            <a:schemeClr val="accent2"/>
          </a:solidFill>
          <a:ln w="9525">
            <a:solidFill>
              <a:schemeClr val="tx1"/>
            </a:solidFill>
            <a:miter lim="800000"/>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89" name="AutoShape 49"/>
          <p:cNvSpPr>
            <a:spLocks noChangeArrowheads="1"/>
          </p:cNvSpPr>
          <p:nvPr/>
        </p:nvSpPr>
        <p:spPr bwMode="auto">
          <a:xfrm>
            <a:off x="1828800" y="2857500"/>
            <a:ext cx="1143000" cy="228600"/>
          </a:xfrm>
          <a:prstGeom prst="curvedDownArrow">
            <a:avLst>
              <a:gd name="adj1" fmla="val 100000"/>
              <a:gd name="adj2" fmla="val 200000"/>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90" name="Oval 50"/>
          <p:cNvSpPr>
            <a:spLocks noChangeArrowheads="1"/>
          </p:cNvSpPr>
          <p:nvPr/>
        </p:nvSpPr>
        <p:spPr bwMode="auto">
          <a:xfrm>
            <a:off x="3048000" y="30099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C</a:t>
            </a:r>
            <a:endParaRPr lang="en-US" altLang="tr-TR" sz="1800">
              <a:latin typeface="Arial" panose="020B0604020202020204" pitchFamily="34" charset="0"/>
            </a:endParaRPr>
          </a:p>
        </p:txBody>
      </p:sp>
      <p:sp>
        <p:nvSpPr>
          <p:cNvPr id="35891" name="AutoShape 51"/>
          <p:cNvSpPr>
            <a:spLocks noChangeArrowheads="1"/>
          </p:cNvSpPr>
          <p:nvPr/>
        </p:nvSpPr>
        <p:spPr bwMode="auto">
          <a:xfrm>
            <a:off x="3733800" y="3467100"/>
            <a:ext cx="1219200" cy="152400"/>
          </a:xfrm>
          <a:prstGeom prst="curvedUpArrow">
            <a:avLst>
              <a:gd name="adj1" fmla="val 160000"/>
              <a:gd name="adj2" fmla="val 320000"/>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92" name="Oval 52"/>
          <p:cNvSpPr>
            <a:spLocks noChangeArrowheads="1"/>
          </p:cNvSpPr>
          <p:nvPr/>
        </p:nvSpPr>
        <p:spPr bwMode="auto">
          <a:xfrm>
            <a:off x="4648200" y="2781300"/>
            <a:ext cx="533400"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E</a:t>
            </a:r>
            <a:endParaRPr lang="en-US" altLang="tr-TR" sz="1800">
              <a:latin typeface="Arial" panose="020B0604020202020204" pitchFamily="34" charset="0"/>
            </a:endParaRPr>
          </a:p>
        </p:txBody>
      </p:sp>
      <p:sp>
        <p:nvSpPr>
          <p:cNvPr id="35893" name="AutoShape 53"/>
          <p:cNvSpPr>
            <a:spLocks noChangeArrowheads="1"/>
          </p:cNvSpPr>
          <p:nvPr/>
        </p:nvSpPr>
        <p:spPr bwMode="auto">
          <a:xfrm>
            <a:off x="5181600" y="3467100"/>
            <a:ext cx="1066800" cy="228600"/>
          </a:xfrm>
          <a:prstGeom prst="curvedUpArrow">
            <a:avLst>
              <a:gd name="adj1" fmla="val 39559"/>
              <a:gd name="adj2" fmla="val 132633"/>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35894" name="Oval 54"/>
          <p:cNvSpPr>
            <a:spLocks noChangeArrowheads="1"/>
          </p:cNvSpPr>
          <p:nvPr/>
        </p:nvSpPr>
        <p:spPr bwMode="auto">
          <a:xfrm>
            <a:off x="6421438" y="3152775"/>
            <a:ext cx="512762" cy="619125"/>
          </a:xfrm>
          <a:prstGeom prst="ellipse">
            <a:avLst/>
          </a:prstGeom>
          <a:solidFill>
            <a:srgbClr val="FF0000"/>
          </a:solidFill>
          <a:ln w="9525">
            <a:solidFill>
              <a:schemeClr val="tx1"/>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F</a:t>
            </a:r>
            <a:endParaRPr lang="en-US" altLang="tr-TR" sz="1800">
              <a:latin typeface="Arial" panose="020B0604020202020204" pitchFamily="34" charset="0"/>
            </a:endParaRPr>
          </a:p>
        </p:txBody>
      </p:sp>
      <p:sp>
        <p:nvSpPr>
          <p:cNvPr id="35895" name="Oval 55"/>
          <p:cNvSpPr>
            <a:spLocks noChangeArrowheads="1"/>
          </p:cNvSpPr>
          <p:nvPr/>
        </p:nvSpPr>
        <p:spPr bwMode="auto">
          <a:xfrm>
            <a:off x="7543800" y="3162300"/>
            <a:ext cx="506413" cy="619125"/>
          </a:xfrm>
          <a:prstGeom prst="ellipse">
            <a:avLst/>
          </a:prstGeom>
          <a:solidFill>
            <a:srgbClr val="FF0000"/>
          </a:solidFill>
          <a:ln w="9525">
            <a:solidFill>
              <a:schemeClr val="tx1"/>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latin typeface="Arial" panose="020B0604020202020204" pitchFamily="34" charset="0"/>
              </a:rPr>
              <a:t>G</a:t>
            </a:r>
            <a:endParaRPr lang="en-US" altLang="tr-TR" sz="1800">
              <a:latin typeface="Arial" panose="020B0604020202020204" pitchFamily="34" charset="0"/>
            </a:endParaRPr>
          </a:p>
        </p:txBody>
      </p:sp>
      <p:sp>
        <p:nvSpPr>
          <p:cNvPr id="35896" name="AutoShape 56"/>
          <p:cNvSpPr>
            <a:spLocks noChangeArrowheads="1"/>
          </p:cNvSpPr>
          <p:nvPr/>
        </p:nvSpPr>
        <p:spPr bwMode="auto">
          <a:xfrm>
            <a:off x="6629400" y="2933700"/>
            <a:ext cx="1447800" cy="152400"/>
          </a:xfrm>
          <a:prstGeom prst="curvedDownArrow">
            <a:avLst>
              <a:gd name="adj1" fmla="val 190000"/>
              <a:gd name="adj2" fmla="val 380000"/>
              <a:gd name="adj3" fmla="val 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44081" name="Text Box 58"/>
          <p:cNvSpPr txBox="1">
            <a:spLocks noChangeArrowheads="1"/>
          </p:cNvSpPr>
          <p:nvPr/>
        </p:nvSpPr>
        <p:spPr bwMode="auto">
          <a:xfrm>
            <a:off x="401638" y="1509713"/>
            <a:ext cx="3300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800">
                <a:solidFill>
                  <a:schemeClr val="accent2"/>
                </a:solidFill>
                <a:latin typeface="Arial" panose="020B0604020202020204" pitchFamily="34" charset="0"/>
              </a:rPr>
              <a:t>Goal: Can he buy IBM stocks?</a:t>
            </a:r>
            <a:endParaRPr lang="en-US" altLang="tr-TR" sz="1800">
              <a:solidFill>
                <a:schemeClr val="accent2"/>
              </a:solidFill>
              <a:latin typeface="Arial" panose="020B0604020202020204" pitchFamily="34" charset="0"/>
            </a:endParaRPr>
          </a:p>
        </p:txBody>
      </p:sp>
    </p:spTree>
    <p:extLst>
      <p:ext uri="{BB962C8B-B14F-4D97-AF65-F5344CB8AC3E}">
        <p14:creationId xmlns:p14="http://schemas.microsoft.com/office/powerpoint/2010/main" val="269938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82"/>
                                        </p:tgtEl>
                                        <p:attrNameLst>
                                          <p:attrName>style.visibility</p:attrName>
                                        </p:attrNameLst>
                                      </p:cBhvr>
                                      <p:to>
                                        <p:strVal val="visible"/>
                                      </p:to>
                                    </p:set>
                                    <p:anim calcmode="lin" valueType="num">
                                      <p:cBhvr additive="base">
                                        <p:cTn id="7" dur="500" fill="hold"/>
                                        <p:tgtEl>
                                          <p:spTgt spid="35882"/>
                                        </p:tgtEl>
                                        <p:attrNameLst>
                                          <p:attrName>ppt_x</p:attrName>
                                        </p:attrNameLst>
                                      </p:cBhvr>
                                      <p:tavLst>
                                        <p:tav tm="0">
                                          <p:val>
                                            <p:strVal val="1+#ppt_w/2"/>
                                          </p:val>
                                        </p:tav>
                                        <p:tav tm="100000">
                                          <p:val>
                                            <p:strVal val="#ppt_x"/>
                                          </p:val>
                                        </p:tav>
                                      </p:tavLst>
                                    </p:anim>
                                    <p:anim calcmode="lin" valueType="num">
                                      <p:cBhvr additive="base">
                                        <p:cTn id="8" dur="500" fill="hold"/>
                                        <p:tgtEl>
                                          <p:spTgt spid="358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881"/>
                                        </p:tgtEl>
                                        <p:attrNameLst>
                                          <p:attrName>style.visibility</p:attrName>
                                        </p:attrNameLst>
                                      </p:cBhvr>
                                      <p:to>
                                        <p:strVal val="visible"/>
                                      </p:to>
                                    </p:set>
                                    <p:anim calcmode="lin" valueType="num">
                                      <p:cBhvr additive="base">
                                        <p:cTn id="13" dur="500" fill="hold"/>
                                        <p:tgtEl>
                                          <p:spTgt spid="35881"/>
                                        </p:tgtEl>
                                        <p:attrNameLst>
                                          <p:attrName>ppt_x</p:attrName>
                                        </p:attrNameLst>
                                      </p:cBhvr>
                                      <p:tavLst>
                                        <p:tav tm="0">
                                          <p:val>
                                            <p:strVal val="1+#ppt_w/2"/>
                                          </p:val>
                                        </p:tav>
                                        <p:tav tm="100000">
                                          <p:val>
                                            <p:strVal val="#ppt_x"/>
                                          </p:val>
                                        </p:tav>
                                      </p:tavLst>
                                    </p:anim>
                                    <p:anim calcmode="lin" valueType="num">
                                      <p:cBhvr additive="base">
                                        <p:cTn id="14" dur="500" fill="hold"/>
                                        <p:tgtEl>
                                          <p:spTgt spid="358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883"/>
                                        </p:tgtEl>
                                        <p:attrNameLst>
                                          <p:attrName>style.visibility</p:attrName>
                                        </p:attrNameLst>
                                      </p:cBhvr>
                                      <p:to>
                                        <p:strVal val="visible"/>
                                      </p:to>
                                    </p:set>
                                    <p:anim calcmode="lin" valueType="num">
                                      <p:cBhvr additive="base">
                                        <p:cTn id="19" dur="500" fill="hold"/>
                                        <p:tgtEl>
                                          <p:spTgt spid="35883"/>
                                        </p:tgtEl>
                                        <p:attrNameLst>
                                          <p:attrName>ppt_x</p:attrName>
                                        </p:attrNameLst>
                                      </p:cBhvr>
                                      <p:tavLst>
                                        <p:tav tm="0">
                                          <p:val>
                                            <p:strVal val="1+#ppt_w/2"/>
                                          </p:val>
                                        </p:tav>
                                        <p:tav tm="100000">
                                          <p:val>
                                            <p:strVal val="#ppt_x"/>
                                          </p:val>
                                        </p:tav>
                                      </p:tavLst>
                                    </p:anim>
                                    <p:anim calcmode="lin" valueType="num">
                                      <p:cBhvr additive="base">
                                        <p:cTn id="20" dur="500" fill="hold"/>
                                        <p:tgtEl>
                                          <p:spTgt spid="358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5884"/>
                                        </p:tgtEl>
                                        <p:attrNameLst>
                                          <p:attrName>style.visibility</p:attrName>
                                        </p:attrNameLst>
                                      </p:cBhvr>
                                      <p:to>
                                        <p:strVal val="visible"/>
                                      </p:to>
                                    </p:set>
                                    <p:anim calcmode="lin" valueType="num">
                                      <p:cBhvr additive="base">
                                        <p:cTn id="25" dur="500" fill="hold"/>
                                        <p:tgtEl>
                                          <p:spTgt spid="35884"/>
                                        </p:tgtEl>
                                        <p:attrNameLst>
                                          <p:attrName>ppt_x</p:attrName>
                                        </p:attrNameLst>
                                      </p:cBhvr>
                                      <p:tavLst>
                                        <p:tav tm="0">
                                          <p:val>
                                            <p:strVal val="1+#ppt_w/2"/>
                                          </p:val>
                                        </p:tav>
                                        <p:tav tm="100000">
                                          <p:val>
                                            <p:strVal val="#ppt_x"/>
                                          </p:val>
                                        </p:tav>
                                      </p:tavLst>
                                    </p:anim>
                                    <p:anim calcmode="lin" valueType="num">
                                      <p:cBhvr additive="base">
                                        <p:cTn id="26" dur="500" fill="hold"/>
                                        <p:tgtEl>
                                          <p:spTgt spid="3588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5885"/>
                                        </p:tgtEl>
                                        <p:attrNameLst>
                                          <p:attrName>style.visibility</p:attrName>
                                        </p:attrNameLst>
                                      </p:cBhvr>
                                      <p:to>
                                        <p:strVal val="visible"/>
                                      </p:to>
                                    </p:set>
                                    <p:anim calcmode="lin" valueType="num">
                                      <p:cBhvr additive="base">
                                        <p:cTn id="31" dur="500" fill="hold"/>
                                        <p:tgtEl>
                                          <p:spTgt spid="35885"/>
                                        </p:tgtEl>
                                        <p:attrNameLst>
                                          <p:attrName>ppt_x</p:attrName>
                                        </p:attrNameLst>
                                      </p:cBhvr>
                                      <p:tavLst>
                                        <p:tav tm="0">
                                          <p:val>
                                            <p:strVal val="1+#ppt_w/2"/>
                                          </p:val>
                                        </p:tav>
                                        <p:tav tm="100000">
                                          <p:val>
                                            <p:strVal val="#ppt_x"/>
                                          </p:val>
                                        </p:tav>
                                      </p:tavLst>
                                    </p:anim>
                                    <p:anim calcmode="lin" valueType="num">
                                      <p:cBhvr additive="base">
                                        <p:cTn id="32" dur="500" fill="hold"/>
                                        <p:tgtEl>
                                          <p:spTgt spid="3588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5886"/>
                                        </p:tgtEl>
                                        <p:attrNameLst>
                                          <p:attrName>style.visibility</p:attrName>
                                        </p:attrNameLst>
                                      </p:cBhvr>
                                      <p:to>
                                        <p:strVal val="visible"/>
                                      </p:to>
                                    </p:set>
                                    <p:anim calcmode="lin" valueType="num">
                                      <p:cBhvr additive="base">
                                        <p:cTn id="37" dur="500" fill="hold"/>
                                        <p:tgtEl>
                                          <p:spTgt spid="35886"/>
                                        </p:tgtEl>
                                        <p:attrNameLst>
                                          <p:attrName>ppt_x</p:attrName>
                                        </p:attrNameLst>
                                      </p:cBhvr>
                                      <p:tavLst>
                                        <p:tav tm="0">
                                          <p:val>
                                            <p:strVal val="1+#ppt_w/2"/>
                                          </p:val>
                                        </p:tav>
                                        <p:tav tm="100000">
                                          <p:val>
                                            <p:strVal val="#ppt_x"/>
                                          </p:val>
                                        </p:tav>
                                      </p:tavLst>
                                    </p:anim>
                                    <p:anim calcmode="lin" valueType="num">
                                      <p:cBhvr additive="base">
                                        <p:cTn id="38" dur="500" fill="hold"/>
                                        <p:tgtEl>
                                          <p:spTgt spid="3588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5887"/>
                                        </p:tgtEl>
                                        <p:attrNameLst>
                                          <p:attrName>style.visibility</p:attrName>
                                        </p:attrNameLst>
                                      </p:cBhvr>
                                      <p:to>
                                        <p:strVal val="visible"/>
                                      </p:to>
                                    </p:set>
                                    <p:anim calcmode="lin" valueType="num">
                                      <p:cBhvr additive="base">
                                        <p:cTn id="43" dur="500" fill="hold"/>
                                        <p:tgtEl>
                                          <p:spTgt spid="35887"/>
                                        </p:tgtEl>
                                        <p:attrNameLst>
                                          <p:attrName>ppt_x</p:attrName>
                                        </p:attrNameLst>
                                      </p:cBhvr>
                                      <p:tavLst>
                                        <p:tav tm="0">
                                          <p:val>
                                            <p:strVal val="1+#ppt_w/2"/>
                                          </p:val>
                                        </p:tav>
                                        <p:tav tm="100000">
                                          <p:val>
                                            <p:strVal val="#ppt_x"/>
                                          </p:val>
                                        </p:tav>
                                      </p:tavLst>
                                    </p:anim>
                                    <p:anim calcmode="lin" valueType="num">
                                      <p:cBhvr additive="base">
                                        <p:cTn id="44" dur="500" fill="hold"/>
                                        <p:tgtEl>
                                          <p:spTgt spid="3588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5888"/>
                                        </p:tgtEl>
                                        <p:attrNameLst>
                                          <p:attrName>style.visibility</p:attrName>
                                        </p:attrNameLst>
                                      </p:cBhvr>
                                      <p:to>
                                        <p:strVal val="visible"/>
                                      </p:to>
                                    </p:set>
                                    <p:anim calcmode="lin" valueType="num">
                                      <p:cBhvr additive="base">
                                        <p:cTn id="49" dur="500" fill="hold"/>
                                        <p:tgtEl>
                                          <p:spTgt spid="35888"/>
                                        </p:tgtEl>
                                        <p:attrNameLst>
                                          <p:attrName>ppt_x</p:attrName>
                                        </p:attrNameLst>
                                      </p:cBhvr>
                                      <p:tavLst>
                                        <p:tav tm="0">
                                          <p:val>
                                            <p:strVal val="1+#ppt_w/2"/>
                                          </p:val>
                                        </p:tav>
                                        <p:tav tm="100000">
                                          <p:val>
                                            <p:strVal val="#ppt_x"/>
                                          </p:val>
                                        </p:tav>
                                      </p:tavLst>
                                    </p:anim>
                                    <p:anim calcmode="lin" valueType="num">
                                      <p:cBhvr additive="base">
                                        <p:cTn id="50" dur="500" fill="hold"/>
                                        <p:tgtEl>
                                          <p:spTgt spid="3588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889"/>
                                        </p:tgtEl>
                                        <p:attrNameLst>
                                          <p:attrName>style.visibility</p:attrName>
                                        </p:attrNameLst>
                                      </p:cBhvr>
                                      <p:to>
                                        <p:strVal val="visible"/>
                                      </p:to>
                                    </p:set>
                                    <p:anim calcmode="lin" valueType="num">
                                      <p:cBhvr additive="base">
                                        <p:cTn id="55" dur="500" fill="hold"/>
                                        <p:tgtEl>
                                          <p:spTgt spid="35889"/>
                                        </p:tgtEl>
                                        <p:attrNameLst>
                                          <p:attrName>ppt_x</p:attrName>
                                        </p:attrNameLst>
                                      </p:cBhvr>
                                      <p:tavLst>
                                        <p:tav tm="0">
                                          <p:val>
                                            <p:strVal val="0-#ppt_w/2"/>
                                          </p:val>
                                        </p:tav>
                                        <p:tav tm="100000">
                                          <p:val>
                                            <p:strVal val="#ppt_x"/>
                                          </p:val>
                                        </p:tav>
                                      </p:tavLst>
                                    </p:anim>
                                    <p:anim calcmode="lin" valueType="num">
                                      <p:cBhvr additive="base">
                                        <p:cTn id="56" dur="500" fill="hold"/>
                                        <p:tgtEl>
                                          <p:spTgt spid="3588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890"/>
                                        </p:tgtEl>
                                        <p:attrNameLst>
                                          <p:attrName>style.visibility</p:attrName>
                                        </p:attrNameLst>
                                      </p:cBhvr>
                                      <p:to>
                                        <p:strVal val="visible"/>
                                      </p:to>
                                    </p:set>
                                    <p:anim calcmode="lin" valueType="num">
                                      <p:cBhvr additive="base">
                                        <p:cTn id="61" dur="500" fill="hold"/>
                                        <p:tgtEl>
                                          <p:spTgt spid="35890"/>
                                        </p:tgtEl>
                                        <p:attrNameLst>
                                          <p:attrName>ppt_x</p:attrName>
                                        </p:attrNameLst>
                                      </p:cBhvr>
                                      <p:tavLst>
                                        <p:tav tm="0">
                                          <p:val>
                                            <p:strVal val="0-#ppt_w/2"/>
                                          </p:val>
                                        </p:tav>
                                        <p:tav tm="100000">
                                          <p:val>
                                            <p:strVal val="#ppt_x"/>
                                          </p:val>
                                        </p:tav>
                                      </p:tavLst>
                                    </p:anim>
                                    <p:anim calcmode="lin" valueType="num">
                                      <p:cBhvr additive="base">
                                        <p:cTn id="62" dur="500" fill="hold"/>
                                        <p:tgtEl>
                                          <p:spTgt spid="3589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891"/>
                                        </p:tgtEl>
                                        <p:attrNameLst>
                                          <p:attrName>style.visibility</p:attrName>
                                        </p:attrNameLst>
                                      </p:cBhvr>
                                      <p:to>
                                        <p:strVal val="visible"/>
                                      </p:to>
                                    </p:set>
                                    <p:anim calcmode="lin" valueType="num">
                                      <p:cBhvr additive="base">
                                        <p:cTn id="67" dur="500" fill="hold"/>
                                        <p:tgtEl>
                                          <p:spTgt spid="35891"/>
                                        </p:tgtEl>
                                        <p:attrNameLst>
                                          <p:attrName>ppt_x</p:attrName>
                                        </p:attrNameLst>
                                      </p:cBhvr>
                                      <p:tavLst>
                                        <p:tav tm="0">
                                          <p:val>
                                            <p:strVal val="0-#ppt_w/2"/>
                                          </p:val>
                                        </p:tav>
                                        <p:tav tm="100000">
                                          <p:val>
                                            <p:strVal val="#ppt_x"/>
                                          </p:val>
                                        </p:tav>
                                      </p:tavLst>
                                    </p:anim>
                                    <p:anim calcmode="lin" valueType="num">
                                      <p:cBhvr additive="base">
                                        <p:cTn id="68" dur="500" fill="hold"/>
                                        <p:tgtEl>
                                          <p:spTgt spid="35891"/>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892"/>
                                        </p:tgtEl>
                                        <p:attrNameLst>
                                          <p:attrName>style.visibility</p:attrName>
                                        </p:attrNameLst>
                                      </p:cBhvr>
                                      <p:to>
                                        <p:strVal val="visible"/>
                                      </p:to>
                                    </p:set>
                                    <p:anim calcmode="lin" valueType="num">
                                      <p:cBhvr additive="base">
                                        <p:cTn id="73" dur="500" fill="hold"/>
                                        <p:tgtEl>
                                          <p:spTgt spid="35892"/>
                                        </p:tgtEl>
                                        <p:attrNameLst>
                                          <p:attrName>ppt_x</p:attrName>
                                        </p:attrNameLst>
                                      </p:cBhvr>
                                      <p:tavLst>
                                        <p:tav tm="0">
                                          <p:val>
                                            <p:strVal val="0-#ppt_w/2"/>
                                          </p:val>
                                        </p:tav>
                                        <p:tav tm="100000">
                                          <p:val>
                                            <p:strVal val="#ppt_x"/>
                                          </p:val>
                                        </p:tav>
                                      </p:tavLst>
                                    </p:anim>
                                    <p:anim calcmode="lin" valueType="num">
                                      <p:cBhvr additive="base">
                                        <p:cTn id="74" dur="500" fill="hold"/>
                                        <p:tgtEl>
                                          <p:spTgt spid="3589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893"/>
                                        </p:tgtEl>
                                        <p:attrNameLst>
                                          <p:attrName>style.visibility</p:attrName>
                                        </p:attrNameLst>
                                      </p:cBhvr>
                                      <p:to>
                                        <p:strVal val="visible"/>
                                      </p:to>
                                    </p:set>
                                    <p:anim calcmode="lin" valueType="num">
                                      <p:cBhvr additive="base">
                                        <p:cTn id="79" dur="500" fill="hold"/>
                                        <p:tgtEl>
                                          <p:spTgt spid="35893"/>
                                        </p:tgtEl>
                                        <p:attrNameLst>
                                          <p:attrName>ppt_x</p:attrName>
                                        </p:attrNameLst>
                                      </p:cBhvr>
                                      <p:tavLst>
                                        <p:tav tm="0">
                                          <p:val>
                                            <p:strVal val="0-#ppt_w/2"/>
                                          </p:val>
                                        </p:tav>
                                        <p:tav tm="100000">
                                          <p:val>
                                            <p:strVal val="#ppt_x"/>
                                          </p:val>
                                        </p:tav>
                                      </p:tavLst>
                                    </p:anim>
                                    <p:anim calcmode="lin" valueType="num">
                                      <p:cBhvr additive="base">
                                        <p:cTn id="80" dur="500" fill="hold"/>
                                        <p:tgtEl>
                                          <p:spTgt spid="3589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894"/>
                                        </p:tgtEl>
                                        <p:attrNameLst>
                                          <p:attrName>style.visibility</p:attrName>
                                        </p:attrNameLst>
                                      </p:cBhvr>
                                      <p:to>
                                        <p:strVal val="visible"/>
                                      </p:to>
                                    </p:set>
                                    <p:anim calcmode="lin" valueType="num">
                                      <p:cBhvr additive="base">
                                        <p:cTn id="85" dur="500" fill="hold"/>
                                        <p:tgtEl>
                                          <p:spTgt spid="35894"/>
                                        </p:tgtEl>
                                        <p:attrNameLst>
                                          <p:attrName>ppt_x</p:attrName>
                                        </p:attrNameLst>
                                      </p:cBhvr>
                                      <p:tavLst>
                                        <p:tav tm="0">
                                          <p:val>
                                            <p:strVal val="0-#ppt_w/2"/>
                                          </p:val>
                                        </p:tav>
                                        <p:tav tm="100000">
                                          <p:val>
                                            <p:strVal val="#ppt_x"/>
                                          </p:val>
                                        </p:tav>
                                      </p:tavLst>
                                    </p:anim>
                                    <p:anim calcmode="lin" valueType="num">
                                      <p:cBhvr additive="base">
                                        <p:cTn id="86" dur="500" fill="hold"/>
                                        <p:tgtEl>
                                          <p:spTgt spid="35894"/>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896"/>
                                        </p:tgtEl>
                                        <p:attrNameLst>
                                          <p:attrName>style.visibility</p:attrName>
                                        </p:attrNameLst>
                                      </p:cBhvr>
                                      <p:to>
                                        <p:strVal val="visible"/>
                                      </p:to>
                                    </p:set>
                                    <p:anim calcmode="lin" valueType="num">
                                      <p:cBhvr additive="base">
                                        <p:cTn id="91" dur="500" fill="hold"/>
                                        <p:tgtEl>
                                          <p:spTgt spid="35896"/>
                                        </p:tgtEl>
                                        <p:attrNameLst>
                                          <p:attrName>ppt_x</p:attrName>
                                        </p:attrNameLst>
                                      </p:cBhvr>
                                      <p:tavLst>
                                        <p:tav tm="0">
                                          <p:val>
                                            <p:strVal val="0-#ppt_w/2"/>
                                          </p:val>
                                        </p:tav>
                                        <p:tav tm="100000">
                                          <p:val>
                                            <p:strVal val="#ppt_x"/>
                                          </p:val>
                                        </p:tav>
                                      </p:tavLst>
                                    </p:anim>
                                    <p:anim calcmode="lin" valueType="num">
                                      <p:cBhvr additive="base">
                                        <p:cTn id="92" dur="500" fill="hold"/>
                                        <p:tgtEl>
                                          <p:spTgt spid="35896"/>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895"/>
                                        </p:tgtEl>
                                        <p:attrNameLst>
                                          <p:attrName>style.visibility</p:attrName>
                                        </p:attrNameLst>
                                      </p:cBhvr>
                                      <p:to>
                                        <p:strVal val="visible"/>
                                      </p:to>
                                    </p:set>
                                    <p:anim calcmode="lin" valueType="num">
                                      <p:cBhvr additive="base">
                                        <p:cTn id="97" dur="500" fill="hold"/>
                                        <p:tgtEl>
                                          <p:spTgt spid="35895"/>
                                        </p:tgtEl>
                                        <p:attrNameLst>
                                          <p:attrName>ppt_x</p:attrName>
                                        </p:attrNameLst>
                                      </p:cBhvr>
                                      <p:tavLst>
                                        <p:tav tm="0">
                                          <p:val>
                                            <p:strVal val="0-#ppt_w/2"/>
                                          </p:val>
                                        </p:tav>
                                        <p:tav tm="100000">
                                          <p:val>
                                            <p:strVal val="#ppt_x"/>
                                          </p:val>
                                        </p:tav>
                                      </p:tavLst>
                                    </p:anim>
                                    <p:anim calcmode="lin" valueType="num">
                                      <p:cBhvr additive="base">
                                        <p:cTn id="98" dur="500" fill="hold"/>
                                        <p:tgtEl>
                                          <p:spTgt spid="358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81" grpId="0" animBg="1"/>
      <p:bldP spid="35882" grpId="0" autoUpdateAnimBg="0"/>
      <p:bldP spid="35883" grpId="0" autoUpdateAnimBg="0"/>
      <p:bldP spid="35884" grpId="0" animBg="1"/>
      <p:bldP spid="35885" grpId="0" autoUpdateAnimBg="0"/>
      <p:bldP spid="35886" grpId="0" animBg="1"/>
      <p:bldP spid="35887" grpId="0" autoUpdateAnimBg="0"/>
      <p:bldP spid="35888" grpId="0" animBg="1"/>
      <p:bldP spid="35889" grpId="0" animBg="1"/>
      <p:bldP spid="35890" grpId="0" animBg="1" autoUpdateAnimBg="0"/>
      <p:bldP spid="35891" grpId="0" animBg="1"/>
      <p:bldP spid="35892" grpId="0" animBg="1" autoUpdateAnimBg="0"/>
      <p:bldP spid="35893" grpId="0" animBg="1"/>
      <p:bldP spid="35894" grpId="0" animBg="1" autoUpdateAnimBg="0"/>
      <p:bldP spid="35895" grpId="0" animBg="1" autoUpdateAnimBg="0"/>
      <p:bldP spid="358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0825" y="185738"/>
            <a:ext cx="8713788" cy="506958"/>
          </a:xfrm>
        </p:spPr>
        <p:txBody>
          <a:bodyPr/>
          <a:lstStyle/>
          <a:p>
            <a:pPr algn="l"/>
            <a:r>
              <a:rPr lang="en-US" altLang="tr-TR" sz="2400" b="1" u="sng" dirty="0" smtClean="0">
                <a:solidFill>
                  <a:srgbClr val="984807"/>
                </a:solidFill>
                <a:latin typeface="Calibri" panose="020F0502020204030204" pitchFamily="34" charset="0"/>
                <a:ea typeface="+mn-ea"/>
                <a:cs typeface="Arial" pitchFamily="34" charset="0"/>
              </a:rPr>
              <a:t>User Interface</a:t>
            </a:r>
            <a:endParaRPr lang="en-US" altLang="tr-TR" sz="2400" b="1" u="sng" dirty="0">
              <a:solidFill>
                <a:srgbClr val="984807"/>
              </a:solidFill>
              <a:latin typeface="Calibri" panose="020F0502020204030204" pitchFamily="34" charset="0"/>
              <a:ea typeface="+mn-ea"/>
              <a:cs typeface="Arial" pitchFamily="34" charset="0"/>
            </a:endParaRPr>
          </a:p>
        </p:txBody>
      </p:sp>
      <p:sp>
        <p:nvSpPr>
          <p:cNvPr id="46083" name="Rectangle 3"/>
          <p:cNvSpPr>
            <a:spLocks noChangeArrowheads="1"/>
          </p:cNvSpPr>
          <p:nvPr/>
        </p:nvSpPr>
        <p:spPr bwMode="auto">
          <a:xfrm>
            <a:off x="611560" y="1556792"/>
            <a:ext cx="777716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SzPct val="70000"/>
              <a:buFontTx/>
              <a:buNone/>
            </a:pPr>
            <a:r>
              <a:rPr lang="en-US" altLang="tr-TR" sz="2200" b="1" dirty="0" smtClean="0">
                <a:latin typeface="Arial" panose="020B0604020202020204" pitchFamily="34" charset="0"/>
              </a:rPr>
              <a:t>Handles the communication between the user and expert systems</a:t>
            </a:r>
          </a:p>
          <a:p>
            <a:pPr eaLnBrk="1" hangingPunct="1">
              <a:spcBef>
                <a:spcPct val="0"/>
              </a:spcBef>
              <a:buSzPct val="70000"/>
              <a:buFontTx/>
              <a:buNone/>
            </a:pPr>
            <a:endParaRPr lang="en-US" altLang="tr-TR" sz="2200" b="1" dirty="0" smtClean="0">
              <a:latin typeface="Arial" panose="020B0604020202020204" pitchFamily="34" charset="0"/>
            </a:endParaRPr>
          </a:p>
          <a:p>
            <a:pPr eaLnBrk="1" hangingPunct="1">
              <a:spcBef>
                <a:spcPct val="0"/>
              </a:spcBef>
              <a:buSzPct val="70000"/>
              <a:buFontTx/>
              <a:buNone/>
            </a:pPr>
            <a:r>
              <a:rPr lang="en-US" altLang="tr-TR" sz="2200" b="1" dirty="0" smtClean="0">
                <a:latin typeface="Arial" panose="020B0604020202020204" pitchFamily="34" charset="0"/>
              </a:rPr>
              <a:t>Encompassing a language processor for friendly, problem-oriented communication (NLP, or menus and graphics)</a:t>
            </a:r>
          </a:p>
          <a:p>
            <a:pPr eaLnBrk="1" hangingPunct="1">
              <a:spcBef>
                <a:spcPct val="0"/>
              </a:spcBef>
              <a:buSzPct val="70000"/>
              <a:buFontTx/>
              <a:buNone/>
            </a:pPr>
            <a:endParaRPr lang="en-US" altLang="tr-TR" sz="2200" b="1" dirty="0" smtClean="0">
              <a:latin typeface="Arial" panose="020B0604020202020204" pitchFamily="34" charset="0"/>
            </a:endParaRPr>
          </a:p>
          <a:p>
            <a:pPr eaLnBrk="1" hangingPunct="1">
              <a:spcBef>
                <a:spcPct val="0"/>
              </a:spcBef>
              <a:buSzPct val="70000"/>
              <a:buFontTx/>
              <a:buNone/>
            </a:pPr>
            <a:r>
              <a:rPr lang="en-US" altLang="tr-TR" sz="2200" b="1" dirty="0" smtClean="0">
                <a:latin typeface="Arial" panose="020B0604020202020204" pitchFamily="34" charset="0"/>
              </a:rPr>
              <a:t>Provides explanation capability</a:t>
            </a:r>
            <a:endParaRPr lang="en-US" altLang="tr-TR" sz="2200" b="1" dirty="0">
              <a:latin typeface="Arial" panose="020B0604020202020204" pitchFamily="34" charset="0"/>
            </a:endParaRPr>
          </a:p>
        </p:txBody>
      </p:sp>
    </p:spTree>
    <p:extLst>
      <p:ext uri="{BB962C8B-B14F-4D97-AF65-F5344CB8AC3E}">
        <p14:creationId xmlns:p14="http://schemas.microsoft.com/office/powerpoint/2010/main" val="16722120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55650" y="457200"/>
            <a:ext cx="7772400" cy="451520"/>
          </a:xfrm>
          <a:noFill/>
        </p:spPr>
        <p:txBody>
          <a:bodyPr/>
          <a:lstStyle/>
          <a:p>
            <a:pPr algn="l"/>
            <a:r>
              <a:rPr lang="en-US" altLang="tr-TR" sz="2400" b="1" u="sng" dirty="0" smtClean="0">
                <a:solidFill>
                  <a:srgbClr val="984807"/>
                </a:solidFill>
                <a:latin typeface="Calibri" panose="020F0502020204030204" pitchFamily="34" charset="0"/>
                <a:ea typeface="+mn-ea"/>
                <a:cs typeface="Arial" pitchFamily="34" charset="0"/>
              </a:rPr>
              <a:t>Explanation Capability</a:t>
            </a:r>
            <a:endParaRPr lang="en-US" altLang="tr-TR" sz="2400" b="1" u="sng" dirty="0">
              <a:solidFill>
                <a:srgbClr val="984807"/>
              </a:solidFill>
              <a:latin typeface="Calibri" panose="020F0502020204030204" pitchFamily="34" charset="0"/>
              <a:ea typeface="+mn-ea"/>
              <a:cs typeface="Arial" pitchFamily="34" charset="0"/>
            </a:endParaRPr>
          </a:p>
        </p:txBody>
      </p:sp>
      <p:sp>
        <p:nvSpPr>
          <p:cNvPr id="47107" name="Rectangle 3"/>
          <p:cNvSpPr txBox="1">
            <a:spLocks noChangeArrowheads="1"/>
          </p:cNvSpPr>
          <p:nvPr/>
        </p:nvSpPr>
        <p:spPr bwMode="auto">
          <a:xfrm>
            <a:off x="683568" y="112474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buFont typeface="Wingdings" panose="05000000000000000000" pitchFamily="2" charset="2"/>
              <a:buChar char="Ø"/>
            </a:pPr>
            <a:r>
              <a:rPr lang="en-US" altLang="tr-TR" sz="2200" b="1" dirty="0">
                <a:latin typeface="Arial" panose="020B0604020202020204" pitchFamily="34" charset="0"/>
              </a:rPr>
              <a:t>Traces responsibility and explains the E</a:t>
            </a:r>
            <a:r>
              <a:rPr lang="tr-TR" altLang="tr-TR" sz="2200" b="1" dirty="0" err="1">
                <a:latin typeface="Arial" panose="020B0604020202020204" pitchFamily="34" charset="0"/>
              </a:rPr>
              <a:t>xpert</a:t>
            </a:r>
            <a:r>
              <a:rPr lang="tr-TR" altLang="tr-TR" sz="2200" b="1" dirty="0">
                <a:latin typeface="Arial" panose="020B0604020202020204" pitchFamily="34" charset="0"/>
              </a:rPr>
              <a:t> </a:t>
            </a:r>
            <a:r>
              <a:rPr lang="tr-TR" altLang="tr-TR" sz="2200" b="1" dirty="0" err="1">
                <a:latin typeface="Arial" panose="020B0604020202020204" pitchFamily="34" charset="0"/>
              </a:rPr>
              <a:t>System</a:t>
            </a:r>
            <a:r>
              <a:rPr lang="en-US" altLang="tr-TR" sz="2200" b="1" dirty="0">
                <a:latin typeface="Arial" panose="020B0604020202020204" pitchFamily="34" charset="0"/>
              </a:rPr>
              <a:t> behavior by interactively answering questions </a:t>
            </a:r>
          </a:p>
          <a:p>
            <a:pPr lvl="1">
              <a:buFontTx/>
              <a:buNone/>
            </a:pPr>
            <a:r>
              <a:rPr lang="en-US" altLang="tr-TR" sz="2200" b="1" dirty="0">
                <a:latin typeface="Arial" panose="020B0604020202020204" pitchFamily="34" charset="0"/>
              </a:rPr>
              <a:t>	-Why?</a:t>
            </a:r>
          </a:p>
          <a:p>
            <a:pPr lvl="1">
              <a:buFontTx/>
              <a:buNone/>
            </a:pPr>
            <a:r>
              <a:rPr lang="en-US" altLang="tr-TR" sz="2200" b="1" dirty="0">
                <a:latin typeface="Arial" panose="020B0604020202020204" pitchFamily="34" charset="0"/>
              </a:rPr>
              <a:t>	-How?</a:t>
            </a:r>
          </a:p>
          <a:p>
            <a:pPr lvl="1">
              <a:buFontTx/>
              <a:buNone/>
            </a:pPr>
            <a:r>
              <a:rPr lang="en-US" altLang="tr-TR" sz="2200" b="1" dirty="0">
                <a:latin typeface="Arial" panose="020B0604020202020204" pitchFamily="34" charset="0"/>
              </a:rPr>
              <a:t>	-What?</a:t>
            </a:r>
          </a:p>
          <a:p>
            <a:pPr lvl="1">
              <a:buFontTx/>
              <a:buNone/>
            </a:pPr>
            <a:r>
              <a:rPr lang="en-US" altLang="tr-TR" sz="2200" b="1" dirty="0">
                <a:latin typeface="Arial" panose="020B0604020202020204" pitchFamily="34" charset="0"/>
              </a:rPr>
              <a:t>	-(Where? When? Who?)</a:t>
            </a:r>
          </a:p>
          <a:p>
            <a:pPr>
              <a:buSzPct val="70000"/>
              <a:buFont typeface="Wingdings" panose="05000000000000000000" pitchFamily="2" charset="2"/>
              <a:buChar char="Ø"/>
            </a:pPr>
            <a:r>
              <a:rPr lang="en-US" altLang="tr-TR" sz="2200" b="1" dirty="0">
                <a:latin typeface="Arial" panose="020B0604020202020204" pitchFamily="34" charset="0"/>
              </a:rPr>
              <a:t>Knowledge Refining System </a:t>
            </a:r>
          </a:p>
          <a:p>
            <a:pPr lvl="1"/>
            <a:r>
              <a:rPr lang="en-US" altLang="tr-TR" sz="2200" b="1" dirty="0">
                <a:latin typeface="Arial" panose="020B0604020202020204" pitchFamily="34" charset="0"/>
              </a:rPr>
              <a:t>Learning for improving performance </a:t>
            </a:r>
          </a:p>
        </p:txBody>
      </p:sp>
    </p:spTree>
    <p:extLst>
      <p:ext uri="{BB962C8B-B14F-4D97-AF65-F5344CB8AC3E}">
        <p14:creationId xmlns:p14="http://schemas.microsoft.com/office/powerpoint/2010/main" val="273870636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0" y="1638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sp>
        <p:nvSpPr>
          <p:cNvPr id="48131" name="Rectangle 6"/>
          <p:cNvSpPr>
            <a:spLocks noChangeArrowheads="1"/>
          </p:cNvSpPr>
          <p:nvPr/>
        </p:nvSpPr>
        <p:spPr bwMode="auto">
          <a:xfrm>
            <a:off x="0" y="1666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latin typeface="Arial" panose="020B0604020202020204" pitchFamily="34" charset="0"/>
            </a:endParaRPr>
          </a:p>
        </p:txBody>
      </p:sp>
      <p:graphicFrame>
        <p:nvGraphicFramePr>
          <p:cNvPr id="48132" name="Object 5"/>
          <p:cNvGraphicFramePr>
            <a:graphicFrameLocks noChangeAspect="1"/>
          </p:cNvGraphicFramePr>
          <p:nvPr>
            <p:extLst>
              <p:ext uri="{D42A27DB-BD31-4B8C-83A1-F6EECF244321}">
                <p14:modId xmlns:p14="http://schemas.microsoft.com/office/powerpoint/2010/main" val="779163833"/>
              </p:ext>
            </p:extLst>
          </p:nvPr>
        </p:nvGraphicFramePr>
        <p:xfrm>
          <a:off x="251520" y="1124744"/>
          <a:ext cx="7935912" cy="4775200"/>
        </p:xfrm>
        <a:graphic>
          <a:graphicData uri="http://schemas.openxmlformats.org/presentationml/2006/ole">
            <mc:AlternateContent xmlns:mc="http://schemas.openxmlformats.org/markup-compatibility/2006">
              <mc:Choice xmlns:v="urn:schemas-microsoft-com:vml" Requires="v">
                <p:oleObj spid="_x0000_s2055" name="Picture" r:id="rId3" imgW="6667500" imgH="4051300" progId="Word.Picture.8">
                  <p:embed/>
                </p:oleObj>
              </mc:Choice>
              <mc:Fallback>
                <p:oleObj name="Picture" r:id="rId3" imgW="6667500" imgH="40513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124744"/>
                        <a:ext cx="7935912"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3" name="Rectangle 9"/>
          <p:cNvSpPr>
            <a:spLocks noGrp="1" noChangeArrowheads="1"/>
          </p:cNvSpPr>
          <p:nvPr>
            <p:ph type="title"/>
          </p:nvPr>
        </p:nvSpPr>
        <p:spPr>
          <a:xfrm>
            <a:off x="251520" y="260648"/>
            <a:ext cx="8229600" cy="476672"/>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Expert Systems Development </a:t>
            </a:r>
          </a:p>
        </p:txBody>
      </p:sp>
    </p:spTree>
    <p:extLst>
      <p:ext uri="{BB962C8B-B14F-4D97-AF65-F5344CB8AC3E}">
        <p14:creationId xmlns:p14="http://schemas.microsoft.com/office/powerpoint/2010/main" val="77012533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1520" y="261044"/>
            <a:ext cx="8569647" cy="431652"/>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Participants in Expert Systems</a:t>
            </a:r>
            <a:r>
              <a:rPr lang="tr-TR" altLang="tr-TR" sz="2400" b="1" u="sng" dirty="0">
                <a:solidFill>
                  <a:srgbClr val="984807"/>
                </a:solidFill>
                <a:latin typeface="Calibri" panose="020F0502020204030204" pitchFamily="34" charset="0"/>
                <a:ea typeface="+mn-ea"/>
                <a:cs typeface="Arial" pitchFamily="34" charset="0"/>
              </a:rPr>
              <a:t> </a:t>
            </a:r>
            <a:r>
              <a:rPr lang="en-US" altLang="tr-TR" sz="2400" b="1" u="sng" dirty="0">
                <a:solidFill>
                  <a:srgbClr val="984807"/>
                </a:solidFill>
                <a:latin typeface="Calibri" panose="020F0502020204030204" pitchFamily="34" charset="0"/>
                <a:ea typeface="+mn-ea"/>
                <a:cs typeface="Arial" pitchFamily="34" charset="0"/>
              </a:rPr>
              <a:t>Development and Use </a:t>
            </a:r>
          </a:p>
        </p:txBody>
      </p:sp>
      <p:sp>
        <p:nvSpPr>
          <p:cNvPr id="16387" name="Rectangle 3"/>
          <p:cNvSpPr>
            <a:spLocks noGrp="1" noChangeArrowheads="1"/>
          </p:cNvSpPr>
          <p:nvPr>
            <p:ph type="body" idx="1"/>
          </p:nvPr>
        </p:nvSpPr>
        <p:spPr>
          <a:xfrm>
            <a:off x="34925" y="1052513"/>
            <a:ext cx="9109075" cy="4525962"/>
          </a:xfrm>
        </p:spPr>
        <p:txBody>
          <a:bodyPr/>
          <a:lstStyle/>
          <a:p>
            <a:pPr>
              <a:lnSpc>
                <a:spcPct val="90000"/>
              </a:lnSpc>
              <a:buFont typeface="Arial" charset="0"/>
              <a:buChar char="•"/>
              <a:defRPr/>
            </a:pPr>
            <a:r>
              <a:rPr lang="en-US" sz="2200" b="1" dirty="0" smtClean="0">
                <a:ea typeface="ＭＳ Ｐゴシック" pitchFamily="34" charset="-128"/>
              </a:rPr>
              <a:t>Domain expert</a:t>
            </a:r>
          </a:p>
          <a:p>
            <a:pPr lvl="1">
              <a:lnSpc>
                <a:spcPct val="90000"/>
              </a:lnSpc>
              <a:buFont typeface="Arial" charset="0"/>
              <a:buChar char="–"/>
              <a:defRPr/>
            </a:pPr>
            <a:r>
              <a:rPr lang="en-US" sz="2200" dirty="0" smtClean="0">
                <a:ea typeface="ＭＳ Ｐゴシック" pitchFamily="34" charset="-128"/>
              </a:rPr>
              <a:t>The individual or group whose expertise and knowledge is captured for use in an expert system</a:t>
            </a:r>
          </a:p>
          <a:p>
            <a:pPr>
              <a:lnSpc>
                <a:spcPct val="90000"/>
              </a:lnSpc>
              <a:buFont typeface="Arial" charset="0"/>
              <a:buChar char="•"/>
              <a:defRPr/>
            </a:pPr>
            <a:r>
              <a:rPr lang="en-US" sz="2200" b="1" dirty="0" smtClean="0">
                <a:ea typeface="ＭＳ Ｐゴシック" pitchFamily="34" charset="-128"/>
              </a:rPr>
              <a:t>Knowledge user</a:t>
            </a:r>
          </a:p>
          <a:p>
            <a:pPr lvl="1">
              <a:lnSpc>
                <a:spcPct val="90000"/>
              </a:lnSpc>
              <a:buFont typeface="Arial" charset="0"/>
              <a:buChar char="–"/>
              <a:defRPr/>
            </a:pPr>
            <a:r>
              <a:rPr lang="en-US" sz="2200" dirty="0" smtClean="0">
                <a:ea typeface="ＭＳ Ｐゴシック" pitchFamily="34" charset="-128"/>
              </a:rPr>
              <a:t>The individual or group who uses and benefits from the expert system</a:t>
            </a:r>
          </a:p>
          <a:p>
            <a:pPr>
              <a:lnSpc>
                <a:spcPct val="90000"/>
              </a:lnSpc>
              <a:buFont typeface="Arial" charset="0"/>
              <a:buChar char="•"/>
              <a:defRPr/>
            </a:pPr>
            <a:r>
              <a:rPr lang="en-US" sz="2200" b="1" dirty="0" smtClean="0">
                <a:ea typeface="ＭＳ Ｐゴシック" pitchFamily="34" charset="-128"/>
              </a:rPr>
              <a:t>Knowledge engineer</a:t>
            </a:r>
          </a:p>
          <a:p>
            <a:pPr lvl="1">
              <a:lnSpc>
                <a:spcPct val="90000"/>
              </a:lnSpc>
              <a:buFont typeface="Arial" charset="0"/>
              <a:buChar char="–"/>
              <a:defRPr/>
            </a:pPr>
            <a:r>
              <a:rPr lang="en-US" sz="2200" dirty="0" smtClean="0">
                <a:ea typeface="ＭＳ Ｐゴシック" pitchFamily="34" charset="-128"/>
              </a:rPr>
              <a:t>Someone trained or experienced in the design, development, implementation, and maintenance of an expert system</a:t>
            </a:r>
            <a:endParaRPr lang="tr-TR" sz="2200" dirty="0" smtClean="0">
              <a:ea typeface="ＭＳ Ｐゴシック" pitchFamily="34" charset="-128"/>
            </a:endParaRPr>
          </a:p>
          <a:p>
            <a:pPr>
              <a:lnSpc>
                <a:spcPct val="90000"/>
              </a:lnSpc>
              <a:buFont typeface="Arial" charset="0"/>
              <a:buChar char="•"/>
              <a:defRPr/>
            </a:pPr>
            <a:r>
              <a:rPr lang="tr-TR" sz="2200" b="1" dirty="0" smtClean="0">
                <a:ea typeface="ＭＳ Ｐゴシック" pitchFamily="34" charset="-128"/>
              </a:rPr>
              <a:t>Programmer</a:t>
            </a:r>
          </a:p>
          <a:p>
            <a:pPr lvl="1">
              <a:lnSpc>
                <a:spcPct val="90000"/>
              </a:lnSpc>
              <a:buFont typeface="Arial" charset="0"/>
              <a:buChar char="–"/>
              <a:defRPr/>
            </a:pPr>
            <a:r>
              <a:rPr lang="tr-TR" sz="2200" dirty="0" smtClean="0">
                <a:ea typeface="ＭＳ Ｐゴシック" pitchFamily="34" charset="-128"/>
              </a:rPr>
              <a:t>Someone who creates the user interface, knowledge base and inference engine and other parts of the expert systems</a:t>
            </a:r>
          </a:p>
          <a:p>
            <a:pPr marL="808038" lvl="2" algn="ctr">
              <a:lnSpc>
                <a:spcPct val="80000"/>
              </a:lnSpc>
              <a:buFont typeface="Arial" charset="0"/>
              <a:buChar char="•"/>
              <a:defRPr/>
            </a:pPr>
            <a:r>
              <a:rPr lang="en-US" sz="2200" b="1" dirty="0" smtClean="0"/>
              <a:t>Knowledge engineer and </a:t>
            </a:r>
            <a:r>
              <a:rPr lang="tr-TR" sz="2200" b="1" dirty="0" smtClean="0"/>
              <a:t>the programmer </a:t>
            </a:r>
            <a:r>
              <a:rPr lang="en-US" sz="2200" b="1" dirty="0" smtClean="0"/>
              <a:t>might be the same person </a:t>
            </a:r>
          </a:p>
          <a:p>
            <a:pPr marL="441325" lvl="2" algn="ctr">
              <a:lnSpc>
                <a:spcPct val="80000"/>
              </a:lnSpc>
              <a:buFont typeface="Arial" charset="0"/>
              <a:buChar char="•"/>
              <a:defRPr/>
            </a:pPr>
            <a:r>
              <a:rPr lang="en-US" sz="2200" b="1" dirty="0" smtClean="0"/>
              <a:t>Depending on the size of the project</a:t>
            </a:r>
          </a:p>
          <a:p>
            <a:pPr lvl="1">
              <a:lnSpc>
                <a:spcPct val="90000"/>
              </a:lnSpc>
              <a:buFont typeface="Arial" charset="0"/>
              <a:buChar char="–"/>
              <a:defRPr/>
            </a:pPr>
            <a:endParaRPr lang="tr-TR" sz="2200" dirty="0" smtClean="0">
              <a:ea typeface="ＭＳ Ｐゴシック" pitchFamily="34" charset="-128"/>
            </a:endParaRPr>
          </a:p>
          <a:p>
            <a:pPr lvl="1">
              <a:lnSpc>
                <a:spcPct val="90000"/>
              </a:lnSpc>
              <a:buFont typeface="Arial" charset="0"/>
              <a:buChar char="–"/>
              <a:defRPr/>
            </a:pPr>
            <a:endParaRPr lang="en-US" sz="2200" dirty="0" smtClean="0">
              <a:ea typeface="ＭＳ Ｐゴシック" pitchFamily="34" charset="-128"/>
            </a:endParaRPr>
          </a:p>
        </p:txBody>
      </p:sp>
    </p:spTree>
    <p:extLst>
      <p:ext uri="{BB962C8B-B14F-4D97-AF65-F5344CB8AC3E}">
        <p14:creationId xmlns:p14="http://schemas.microsoft.com/office/powerpoint/2010/main" val="427600399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390525"/>
            <a:ext cx="7772400" cy="518195"/>
          </a:xfrm>
          <a:prstGeom prst="rect">
            <a:avLst/>
          </a:prstGeom>
        </p:spPr>
        <p:txBody>
          <a:bodyPr/>
          <a:lstStyle/>
          <a:p>
            <a:pPr>
              <a:defRPr/>
            </a:pPr>
            <a:r>
              <a:rPr lang="en-US" sz="2400" b="1" u="sng" dirty="0">
                <a:solidFill>
                  <a:srgbClr val="984807"/>
                </a:solidFill>
                <a:latin typeface="Calibri" pitchFamily="34" charset="0"/>
              </a:rPr>
              <a:t>Expert Systems</a:t>
            </a:r>
            <a:r>
              <a:rPr lang="tr-TR" sz="2400" b="1" u="sng" dirty="0">
                <a:solidFill>
                  <a:srgbClr val="984807"/>
                </a:solidFill>
                <a:latin typeface="Calibri" pitchFamily="34" charset="0"/>
              </a:rPr>
              <a:t>- Definition</a:t>
            </a:r>
            <a:endParaRPr lang="en-US" sz="2400" b="1" u="sng" dirty="0">
              <a:solidFill>
                <a:srgbClr val="984807"/>
              </a:solidFill>
              <a:latin typeface="Calibri" pitchFamily="34" charset="0"/>
            </a:endParaRPr>
          </a:p>
        </p:txBody>
      </p:sp>
      <p:sp>
        <p:nvSpPr>
          <p:cNvPr id="7171" name="Rectangle 5"/>
          <p:cNvSpPr>
            <a:spLocks noChangeArrowheads="1"/>
          </p:cNvSpPr>
          <p:nvPr/>
        </p:nvSpPr>
        <p:spPr bwMode="auto">
          <a:xfrm>
            <a:off x="323528" y="1556792"/>
            <a:ext cx="8353425" cy="226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365125">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a:lnSpc>
                <a:spcPct val="80000"/>
              </a:lnSpc>
              <a:spcBef>
                <a:spcPct val="0"/>
              </a:spcBef>
              <a:buFont typeface="Wingdings" panose="05000000000000000000" pitchFamily="2" charset="2"/>
              <a:buChar char="Ø"/>
            </a:pPr>
            <a:r>
              <a:rPr lang="en-US" altLang="tr-TR" sz="2200" b="1" dirty="0">
                <a:latin typeface="+mj-lt"/>
              </a:rPr>
              <a:t>It is a computer program which can solve the problems requiring human expertise in the same way as the human expert would do when he/she faces the same </a:t>
            </a:r>
            <a:r>
              <a:rPr lang="en-US" altLang="tr-TR" sz="2200" b="1" dirty="0" smtClean="0">
                <a:latin typeface="+mj-lt"/>
              </a:rPr>
              <a:t>problem</a:t>
            </a:r>
            <a:endParaRPr lang="tr-TR" altLang="tr-TR" sz="2200" b="1" dirty="0" smtClean="0">
              <a:latin typeface="+mj-lt"/>
            </a:endParaRPr>
          </a:p>
          <a:p>
            <a:pPr algn="just">
              <a:lnSpc>
                <a:spcPct val="80000"/>
              </a:lnSpc>
              <a:spcBef>
                <a:spcPct val="0"/>
              </a:spcBef>
              <a:buFont typeface="Wingdings" panose="05000000000000000000" pitchFamily="2" charset="2"/>
              <a:buChar char="Ø"/>
            </a:pPr>
            <a:endParaRPr lang="en-US" altLang="tr-TR" sz="2200" b="1" dirty="0">
              <a:latin typeface="+mj-lt"/>
            </a:endParaRPr>
          </a:p>
          <a:p>
            <a:pPr algn="just" eaLnBrk="1" hangingPunct="1">
              <a:lnSpc>
                <a:spcPct val="80000"/>
              </a:lnSpc>
              <a:spcBef>
                <a:spcPct val="0"/>
              </a:spcBef>
              <a:buFont typeface="Wingdings" panose="05000000000000000000" pitchFamily="2" charset="2"/>
              <a:buChar char="Ø"/>
            </a:pPr>
            <a:r>
              <a:rPr lang="en-US" altLang="tr-TR" sz="2200" b="1" dirty="0" smtClean="0">
                <a:latin typeface="+mj-lt"/>
              </a:rPr>
              <a:t>An expert system is </a:t>
            </a:r>
            <a:r>
              <a:rPr lang="tr-TR" altLang="tr-TR" sz="2200" b="1" dirty="0" smtClean="0">
                <a:latin typeface="+mj-lt"/>
              </a:rPr>
              <a:t>a </a:t>
            </a:r>
            <a:r>
              <a:rPr lang="en-US" altLang="tr-TR" sz="2200" b="1" u="sng" dirty="0" smtClean="0">
                <a:latin typeface="+mj-lt"/>
              </a:rPr>
              <a:t>software</a:t>
            </a:r>
            <a:r>
              <a:rPr lang="en-US" altLang="tr-TR" sz="2200" b="1" dirty="0" smtClean="0">
                <a:latin typeface="+mj-lt"/>
              </a:rPr>
              <a:t> that attempts to reproduce the performance of one or more human experts, most commonly in a specific problem domain</a:t>
            </a:r>
          </a:p>
          <a:p>
            <a:pPr marL="0" indent="0" algn="just" eaLnBrk="1" hangingPunct="1">
              <a:lnSpc>
                <a:spcPct val="80000"/>
              </a:lnSpc>
              <a:spcBef>
                <a:spcPct val="0"/>
              </a:spcBef>
              <a:buNone/>
            </a:pPr>
            <a:endParaRPr lang="en-US" altLang="tr-TR" sz="2200" b="1" dirty="0" smtClean="0">
              <a:latin typeface="+mj-lt"/>
            </a:endParaRPr>
          </a:p>
        </p:txBody>
      </p:sp>
    </p:spTree>
    <p:extLst>
      <p:ext uri="{BB962C8B-B14F-4D97-AF65-F5344CB8AC3E}">
        <p14:creationId xmlns:p14="http://schemas.microsoft.com/office/powerpoint/2010/main" val="3932925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395536" y="332656"/>
            <a:ext cx="7770813" cy="360214"/>
          </a:xfrm>
        </p:spPr>
        <p:txBody>
          <a:bodyPr/>
          <a:lstStyle/>
          <a:p>
            <a:pPr algn="l">
              <a:defRPr/>
            </a:pPr>
            <a:r>
              <a:rPr lang="en-US" sz="2400" b="1" u="sng" dirty="0">
                <a:solidFill>
                  <a:srgbClr val="984807"/>
                </a:solidFill>
                <a:latin typeface="Calibri" panose="020F0502020204030204" pitchFamily="34" charset="0"/>
                <a:ea typeface="+mn-ea"/>
                <a:cs typeface="Arial" pitchFamily="34" charset="0"/>
              </a:rPr>
              <a:t>Components and Human Interfaces</a:t>
            </a:r>
          </a:p>
        </p:txBody>
      </p:sp>
      <p:pic>
        <p:nvPicPr>
          <p:cNvPr id="512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790575"/>
            <a:ext cx="5133975"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841437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xfrm>
            <a:off x="251520" y="261020"/>
            <a:ext cx="3744788" cy="647700"/>
          </a:xfrm>
        </p:spPr>
        <p:txBody>
          <a:bodyPr/>
          <a:lstStyle/>
          <a:p>
            <a:pPr>
              <a:defRPr/>
            </a:pPr>
            <a:r>
              <a:rPr lang="en-US" sz="2400" b="1" u="sng" dirty="0">
                <a:solidFill>
                  <a:srgbClr val="984807"/>
                </a:solidFill>
                <a:latin typeface="Calibri" panose="020F0502020204030204" pitchFamily="34" charset="0"/>
                <a:ea typeface="+mn-ea"/>
                <a:cs typeface="Arial" pitchFamily="34" charset="0"/>
              </a:rPr>
              <a:t>Major Roles of Individuals </a:t>
            </a:r>
          </a:p>
        </p:txBody>
      </p:sp>
      <p:sp>
        <p:nvSpPr>
          <p:cNvPr id="18" name="Content Placeholder 2"/>
          <p:cNvSpPr>
            <a:spLocks noGrp="1"/>
          </p:cNvSpPr>
          <p:nvPr>
            <p:ph idx="1"/>
          </p:nvPr>
        </p:nvSpPr>
        <p:spPr>
          <a:xfrm>
            <a:off x="395536" y="1124744"/>
            <a:ext cx="8208962" cy="2016125"/>
          </a:xfrm>
        </p:spPr>
        <p:txBody>
          <a:bodyPr/>
          <a:lstStyle/>
          <a:p>
            <a:pPr algn="just">
              <a:lnSpc>
                <a:spcPct val="80000"/>
              </a:lnSpc>
              <a:buFont typeface="Wingdings" panose="05000000000000000000" pitchFamily="2" charset="2"/>
              <a:buChar char="Ø"/>
            </a:pPr>
            <a:r>
              <a:rPr lang="en-US" altLang="tr-TR" sz="2200" b="1" dirty="0" smtClean="0">
                <a:ea typeface="ＭＳ Ｐゴシック" panose="020B0600070205080204" pitchFamily="34" charset="-128"/>
              </a:rPr>
              <a:t>Domain expert </a:t>
            </a:r>
            <a:r>
              <a:rPr lang="en-US" altLang="tr-TR" sz="2200" dirty="0" smtClean="0">
                <a:ea typeface="ＭＳ Ｐゴシック" panose="020B0600070205080204" pitchFamily="34" charset="-128"/>
              </a:rPr>
              <a:t>– currently experts solving the problems the system is intended to solve </a:t>
            </a:r>
          </a:p>
          <a:p>
            <a:pPr algn="just">
              <a:lnSpc>
                <a:spcPct val="80000"/>
              </a:lnSpc>
              <a:buFont typeface="Wingdings" panose="05000000000000000000" pitchFamily="2" charset="2"/>
              <a:buChar char="Ø"/>
            </a:pPr>
            <a:r>
              <a:rPr lang="en-US" altLang="tr-TR" sz="2200" b="1" dirty="0" smtClean="0">
                <a:ea typeface="ＭＳ Ｐゴシック" panose="020B0600070205080204" pitchFamily="34" charset="-128"/>
              </a:rPr>
              <a:t>Knowledge engineer </a:t>
            </a:r>
            <a:r>
              <a:rPr lang="en-US" altLang="tr-TR" sz="2200" dirty="0" smtClean="0">
                <a:ea typeface="ＭＳ Ｐゴシック" panose="020B0600070205080204" pitchFamily="34" charset="-128"/>
              </a:rPr>
              <a:t>- encodes the expert's knowledge in a declarative form that can be used by the expert system </a:t>
            </a:r>
          </a:p>
          <a:p>
            <a:pPr algn="just">
              <a:lnSpc>
                <a:spcPct val="80000"/>
              </a:lnSpc>
              <a:buFont typeface="Wingdings" panose="05000000000000000000" pitchFamily="2" charset="2"/>
              <a:buChar char="Ø"/>
            </a:pPr>
            <a:r>
              <a:rPr lang="en-US" altLang="tr-TR" sz="2200" b="1" dirty="0" smtClean="0">
                <a:ea typeface="ＭＳ Ｐゴシック" panose="020B0600070205080204" pitchFamily="34" charset="-128"/>
              </a:rPr>
              <a:t>User </a:t>
            </a:r>
            <a:r>
              <a:rPr lang="en-US" altLang="tr-TR" sz="2200" dirty="0" smtClean="0">
                <a:ea typeface="ＭＳ Ｐゴシック" panose="020B0600070205080204" pitchFamily="34" charset="-128"/>
              </a:rPr>
              <a:t>- will be consulting with the system to get advice which would have been provided by the expert </a:t>
            </a:r>
          </a:p>
          <a:p>
            <a:pPr algn="just">
              <a:lnSpc>
                <a:spcPct val="80000"/>
              </a:lnSpc>
              <a:buFont typeface="Wingdings" panose="05000000000000000000" pitchFamily="2" charset="2"/>
              <a:buChar char="Ø"/>
            </a:pPr>
            <a:r>
              <a:rPr lang="en-US" altLang="tr-TR" sz="2200" dirty="0" smtClean="0">
                <a:ea typeface="ＭＳ Ｐゴシック" panose="020B0600070205080204" pitchFamily="34" charset="-128"/>
              </a:rPr>
              <a:t>Systems built with custom developed shells for particular applications: </a:t>
            </a:r>
          </a:p>
          <a:p>
            <a:pPr lvl="1" algn="just">
              <a:lnSpc>
                <a:spcPct val="80000"/>
              </a:lnSpc>
              <a:buFont typeface="Wingdings" panose="05000000000000000000" pitchFamily="2" charset="2"/>
              <a:buChar char="Ø"/>
            </a:pPr>
            <a:r>
              <a:rPr lang="tr-TR" altLang="tr-TR" sz="2200" b="1" dirty="0" smtClean="0">
                <a:ea typeface="ＭＳ Ｐゴシック" panose="020B0600070205080204" pitchFamily="34" charset="-128"/>
              </a:rPr>
              <a:t>Programmer</a:t>
            </a:r>
            <a:r>
              <a:rPr lang="en-US" altLang="tr-TR" sz="2200" dirty="0" smtClean="0">
                <a:ea typeface="ＭＳ Ｐゴシック" panose="020B0600070205080204" pitchFamily="34" charset="-128"/>
              </a:rPr>
              <a:t>- the individual who builds the user interface, designs the declarative format of the knowledge base, and implements the inference engine</a:t>
            </a:r>
            <a:r>
              <a:rPr lang="tr-TR" altLang="tr-TR" sz="2200" dirty="0" smtClean="0">
                <a:ea typeface="ＭＳ Ｐゴシック" panose="020B0600070205080204" pitchFamily="34" charset="-128"/>
              </a:rPr>
              <a:t> (</a:t>
            </a:r>
            <a:r>
              <a:rPr lang="tr-TR" altLang="tr-TR" sz="2200" b="1" u="sng" dirty="0" err="1" smtClean="0">
                <a:ea typeface="ＭＳ Ｐゴシック" panose="020B0600070205080204" pitchFamily="34" charset="-128"/>
              </a:rPr>
              <a:t>system</a:t>
            </a:r>
            <a:r>
              <a:rPr lang="tr-TR" altLang="tr-TR" sz="2200" b="1" u="sng" dirty="0" smtClean="0">
                <a:ea typeface="ＭＳ Ｐゴシック" panose="020B0600070205080204" pitchFamily="34" charset="-128"/>
              </a:rPr>
              <a:t> </a:t>
            </a:r>
            <a:r>
              <a:rPr lang="tr-TR" altLang="tr-TR" sz="2200" b="1" u="sng" dirty="0" err="1" smtClean="0">
                <a:ea typeface="ＭＳ Ｐゴシック" panose="020B0600070205080204" pitchFamily="34" charset="-128"/>
              </a:rPr>
              <a:t>analyst</a:t>
            </a:r>
            <a:r>
              <a:rPr lang="tr-TR" altLang="tr-TR" sz="2200" b="1" u="sng" dirty="0" smtClean="0">
                <a:ea typeface="ＭＳ Ｐゴシック" panose="020B0600070205080204" pitchFamily="34" charset="-128"/>
              </a:rPr>
              <a:t> </a:t>
            </a:r>
            <a:r>
              <a:rPr lang="tr-TR" altLang="tr-TR" sz="2200" b="1" u="sng" dirty="0" err="1" smtClean="0">
                <a:ea typeface="ＭＳ Ｐゴシック" panose="020B0600070205080204" pitchFamily="34" charset="-128"/>
              </a:rPr>
              <a:t>and</a:t>
            </a:r>
            <a:r>
              <a:rPr lang="tr-TR" altLang="tr-TR" sz="2200" b="1" u="sng" dirty="0" smtClean="0">
                <a:ea typeface="ＭＳ Ｐゴシック" panose="020B0600070205080204" pitchFamily="34" charset="-128"/>
              </a:rPr>
              <a:t> network </a:t>
            </a:r>
            <a:r>
              <a:rPr lang="tr-TR" altLang="tr-TR" sz="2200" b="1" u="sng" dirty="0" err="1" smtClean="0">
                <a:ea typeface="ＭＳ Ｐゴシック" panose="020B0600070205080204" pitchFamily="34" charset="-128"/>
              </a:rPr>
              <a:t>experts</a:t>
            </a:r>
            <a:r>
              <a:rPr lang="tr-TR" altLang="tr-TR" sz="2200" b="1" u="sng" dirty="0" smtClean="0">
                <a:ea typeface="ＭＳ Ｐゴシック" panose="020B0600070205080204" pitchFamily="34" charset="-128"/>
              </a:rPr>
              <a:t> </a:t>
            </a:r>
            <a:r>
              <a:rPr lang="tr-TR" altLang="tr-TR" sz="2200" b="1" u="sng" dirty="0" err="1" smtClean="0">
                <a:ea typeface="ＭＳ Ｐゴシック" panose="020B0600070205080204" pitchFamily="34" charset="-128"/>
              </a:rPr>
              <a:t>may</a:t>
            </a:r>
            <a:r>
              <a:rPr lang="tr-TR" altLang="tr-TR" sz="2200" b="1" u="sng" dirty="0" smtClean="0">
                <a:ea typeface="ＭＳ Ｐゴシック" panose="020B0600070205080204" pitchFamily="34" charset="-128"/>
              </a:rPr>
              <a:t> </a:t>
            </a:r>
            <a:r>
              <a:rPr lang="tr-TR" altLang="tr-TR" sz="2200" b="1" u="sng" dirty="0" err="1" smtClean="0">
                <a:ea typeface="ＭＳ Ｐゴシック" panose="020B0600070205080204" pitchFamily="34" charset="-128"/>
              </a:rPr>
              <a:t>also</a:t>
            </a:r>
            <a:r>
              <a:rPr lang="tr-TR" altLang="tr-TR" sz="2200" b="1" u="sng" dirty="0" smtClean="0">
                <a:ea typeface="ＭＳ Ｐゴシック" panose="020B0600070205080204" pitchFamily="34" charset="-128"/>
              </a:rPr>
              <a:t> </a:t>
            </a:r>
            <a:r>
              <a:rPr lang="tr-TR" altLang="tr-TR" sz="2200" b="1" u="sng" dirty="0" err="1" smtClean="0">
                <a:ea typeface="ＭＳ Ｐゴシック" panose="020B0600070205080204" pitchFamily="34" charset="-128"/>
              </a:rPr>
              <a:t>considered</a:t>
            </a:r>
            <a:r>
              <a:rPr lang="tr-TR" altLang="tr-TR" sz="2200" b="1" u="sng" dirty="0" smtClean="0">
                <a:ea typeface="ＭＳ Ｐゴシック" panose="020B0600070205080204" pitchFamily="34" charset="-128"/>
              </a:rPr>
              <a:t> in </a:t>
            </a:r>
            <a:r>
              <a:rPr lang="tr-TR" altLang="tr-TR" sz="2200" b="1" u="sng" dirty="0" err="1" smtClean="0">
                <a:ea typeface="ＭＳ Ｐゴシック" panose="020B0600070205080204" pitchFamily="34" charset="-128"/>
              </a:rPr>
              <a:t>this</a:t>
            </a:r>
            <a:r>
              <a:rPr lang="tr-TR" altLang="tr-TR" sz="2200" b="1" u="sng" dirty="0" smtClean="0">
                <a:ea typeface="ＭＳ Ｐゴシック" panose="020B0600070205080204" pitchFamily="34" charset="-128"/>
              </a:rPr>
              <a:t> </a:t>
            </a:r>
            <a:r>
              <a:rPr lang="tr-TR" altLang="tr-TR" sz="2200" b="1" u="sng" dirty="0" err="1" smtClean="0">
                <a:ea typeface="ＭＳ Ｐゴシック" panose="020B0600070205080204" pitchFamily="34" charset="-128"/>
              </a:rPr>
              <a:t>category</a:t>
            </a:r>
            <a:r>
              <a:rPr lang="tr-TR" altLang="tr-TR" sz="2200" b="1" u="sng" dirty="0" smtClean="0">
                <a:ea typeface="ＭＳ Ｐゴシック" panose="020B0600070205080204" pitchFamily="34" charset="-128"/>
              </a:rPr>
              <a:t>)</a:t>
            </a:r>
            <a:r>
              <a:rPr lang="en-US" altLang="tr-TR" sz="2200" b="1" u="sng" dirty="0" smtClean="0">
                <a:ea typeface="ＭＳ Ｐゴシック" panose="020B0600070205080204" pitchFamily="34" charset="-128"/>
              </a:rPr>
              <a:t> </a:t>
            </a:r>
          </a:p>
        </p:txBody>
      </p:sp>
    </p:spTree>
    <p:extLst>
      <p:ext uri="{BB962C8B-B14F-4D97-AF65-F5344CB8AC3E}">
        <p14:creationId xmlns:p14="http://schemas.microsoft.com/office/powerpoint/2010/main" val="374771746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685800" y="1268413"/>
            <a:ext cx="7950200" cy="426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53251" name="Rectangle 2"/>
          <p:cNvSpPr>
            <a:spLocks noGrp="1" noChangeArrowheads="1"/>
          </p:cNvSpPr>
          <p:nvPr>
            <p:ph type="title"/>
          </p:nvPr>
        </p:nvSpPr>
        <p:spPr>
          <a:xfrm>
            <a:off x="251520" y="332656"/>
            <a:ext cx="8229600" cy="504230"/>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Rules for a Credit Application </a:t>
            </a:r>
          </a:p>
        </p:txBody>
      </p:sp>
      <p:sp>
        <p:nvSpPr>
          <p:cNvPr id="53252" name="Rectangle 6"/>
          <p:cNvSpPr>
            <a:spLocks noChangeArrowheads="1"/>
          </p:cNvSpPr>
          <p:nvPr/>
        </p:nvSpPr>
        <p:spPr bwMode="auto">
          <a:xfrm>
            <a:off x="1371600" y="1420813"/>
            <a:ext cx="6469063" cy="381000"/>
          </a:xfrm>
          <a:prstGeom prst="rect">
            <a:avLst/>
          </a:prstGeom>
          <a:solidFill>
            <a:srgbClr val="FFE6C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53253" name="Rectangle 8"/>
          <p:cNvSpPr>
            <a:spLocks noChangeArrowheads="1"/>
          </p:cNvSpPr>
          <p:nvPr/>
        </p:nvSpPr>
        <p:spPr bwMode="auto">
          <a:xfrm>
            <a:off x="1371600" y="2182813"/>
            <a:ext cx="6469063"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53254" name="Rectangle 9"/>
          <p:cNvSpPr>
            <a:spLocks noChangeArrowheads="1"/>
          </p:cNvSpPr>
          <p:nvPr/>
        </p:nvSpPr>
        <p:spPr bwMode="auto">
          <a:xfrm>
            <a:off x="1409700" y="5078413"/>
            <a:ext cx="6469063"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53255" name="Rectangle 10"/>
          <p:cNvSpPr>
            <a:spLocks noChangeArrowheads="1"/>
          </p:cNvSpPr>
          <p:nvPr/>
        </p:nvSpPr>
        <p:spPr bwMode="auto">
          <a:xfrm>
            <a:off x="1371600" y="4316413"/>
            <a:ext cx="6469063"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b="1">
              <a:latin typeface="Arial" panose="020B0604020202020204" pitchFamily="34" charset="0"/>
            </a:endParaRPr>
          </a:p>
        </p:txBody>
      </p:sp>
      <p:sp>
        <p:nvSpPr>
          <p:cNvPr id="53256" name="Text Box 4"/>
          <p:cNvSpPr txBox="1">
            <a:spLocks noChangeArrowheads="1"/>
          </p:cNvSpPr>
          <p:nvPr/>
        </p:nvSpPr>
        <p:spPr bwMode="auto">
          <a:xfrm>
            <a:off x="1524000" y="1420813"/>
            <a:ext cx="679291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en-US" altLang="tr-TR" sz="1600" b="1">
                <a:latin typeface="Arial" panose="020B0604020202020204" pitchFamily="34" charset="0"/>
              </a:rPr>
              <a:t>Mortgage application for a loan for $100,000 to $200,000</a:t>
            </a:r>
          </a:p>
          <a:p>
            <a:pPr eaLnBrk="1" hangingPunct="1">
              <a:spcBef>
                <a:spcPct val="50000"/>
              </a:spcBef>
              <a:buFontTx/>
              <a:buNone/>
            </a:pPr>
            <a:endParaRPr lang="en-US" altLang="tr-TR" sz="1600" b="1">
              <a:latin typeface="Arial" panose="020B0604020202020204" pitchFamily="34" charset="0"/>
            </a:endParaRPr>
          </a:p>
          <a:p>
            <a:pPr eaLnBrk="1" hangingPunct="1">
              <a:spcBef>
                <a:spcPct val="50000"/>
              </a:spcBef>
              <a:buFontTx/>
              <a:buNone/>
            </a:pPr>
            <a:r>
              <a:rPr lang="en-US" altLang="tr-TR" sz="1600" b="1">
                <a:latin typeface="Arial" panose="020B0604020202020204" pitchFamily="34" charset="0"/>
              </a:rPr>
              <a:t>If there are no previous credits problems, and</a:t>
            </a:r>
          </a:p>
          <a:p>
            <a:pPr eaLnBrk="1" hangingPunct="1">
              <a:spcBef>
                <a:spcPct val="50000"/>
              </a:spcBef>
              <a:buFontTx/>
              <a:buNone/>
            </a:pPr>
            <a:r>
              <a:rPr lang="en-US" altLang="tr-TR" sz="1600" b="1">
                <a:latin typeface="Arial" panose="020B0604020202020204" pitchFamily="34" charset="0"/>
              </a:rPr>
              <a:t>If month net income is greater than 4x monthly loan payment, and</a:t>
            </a:r>
          </a:p>
          <a:p>
            <a:pPr eaLnBrk="1" hangingPunct="1">
              <a:spcBef>
                <a:spcPct val="50000"/>
              </a:spcBef>
              <a:buFontTx/>
              <a:buNone/>
            </a:pPr>
            <a:r>
              <a:rPr lang="en-US" altLang="tr-TR" sz="1600" b="1">
                <a:latin typeface="Arial" panose="020B0604020202020204" pitchFamily="34" charset="0"/>
              </a:rPr>
              <a:t>If down payment is 15% of total value of property, and</a:t>
            </a:r>
          </a:p>
          <a:p>
            <a:pPr eaLnBrk="1" hangingPunct="1">
              <a:spcBef>
                <a:spcPct val="50000"/>
              </a:spcBef>
              <a:buFontTx/>
              <a:buNone/>
            </a:pPr>
            <a:r>
              <a:rPr lang="en-US" altLang="tr-TR" sz="1600" b="1">
                <a:latin typeface="Arial" panose="020B0604020202020204" pitchFamily="34" charset="0"/>
              </a:rPr>
              <a:t>If net income of borrower is &gt; $25,000, and</a:t>
            </a:r>
          </a:p>
          <a:p>
            <a:pPr eaLnBrk="1" hangingPunct="1">
              <a:spcBef>
                <a:spcPct val="50000"/>
              </a:spcBef>
              <a:buFontTx/>
              <a:buNone/>
            </a:pPr>
            <a:r>
              <a:rPr lang="en-US" altLang="tr-TR" sz="1600" b="1">
                <a:latin typeface="Arial" panose="020B0604020202020204" pitchFamily="34" charset="0"/>
              </a:rPr>
              <a:t>If employment is &gt; 3 years at same company</a:t>
            </a:r>
          </a:p>
          <a:p>
            <a:pPr eaLnBrk="1" hangingPunct="1">
              <a:spcBef>
                <a:spcPct val="50000"/>
              </a:spcBef>
              <a:buFontTx/>
              <a:buNone/>
            </a:pPr>
            <a:endParaRPr lang="en-US" altLang="tr-TR" sz="1600" b="1">
              <a:latin typeface="Arial" panose="020B0604020202020204" pitchFamily="34" charset="0"/>
            </a:endParaRPr>
          </a:p>
          <a:p>
            <a:pPr eaLnBrk="1" hangingPunct="1">
              <a:spcBef>
                <a:spcPct val="50000"/>
              </a:spcBef>
              <a:buFontTx/>
              <a:buNone/>
            </a:pPr>
            <a:r>
              <a:rPr lang="en-US" altLang="tr-TR" sz="1600" b="1">
                <a:latin typeface="Arial" panose="020B0604020202020204" pitchFamily="34" charset="0"/>
              </a:rPr>
              <a:t>Then accept the applications</a:t>
            </a:r>
          </a:p>
          <a:p>
            <a:pPr eaLnBrk="1" hangingPunct="1">
              <a:spcBef>
                <a:spcPct val="50000"/>
              </a:spcBef>
              <a:buFontTx/>
              <a:buNone/>
            </a:pPr>
            <a:endParaRPr lang="en-US" altLang="tr-TR" sz="1600" b="1">
              <a:latin typeface="Arial" panose="020B0604020202020204" pitchFamily="34" charset="0"/>
            </a:endParaRPr>
          </a:p>
          <a:p>
            <a:pPr eaLnBrk="1" hangingPunct="1">
              <a:spcBef>
                <a:spcPct val="50000"/>
              </a:spcBef>
              <a:buFontTx/>
              <a:buNone/>
            </a:pPr>
            <a:r>
              <a:rPr lang="en-US" altLang="tr-TR" sz="1600" b="1">
                <a:latin typeface="Arial" panose="020B0604020202020204" pitchFamily="34" charset="0"/>
              </a:rPr>
              <a:t>Else check other credit rules</a:t>
            </a:r>
          </a:p>
        </p:txBody>
      </p:sp>
    </p:spTree>
    <p:extLst>
      <p:ext uri="{BB962C8B-B14F-4D97-AF65-F5344CB8AC3E}">
        <p14:creationId xmlns:p14="http://schemas.microsoft.com/office/powerpoint/2010/main" val="250962282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23528" y="548680"/>
            <a:ext cx="8229600" cy="490066"/>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Explanation Facility</a:t>
            </a:r>
          </a:p>
        </p:txBody>
      </p:sp>
      <p:sp>
        <p:nvSpPr>
          <p:cNvPr id="54275" name="Rectangle 3"/>
          <p:cNvSpPr>
            <a:spLocks noGrp="1" noChangeArrowheads="1"/>
          </p:cNvSpPr>
          <p:nvPr>
            <p:ph type="body" idx="1"/>
          </p:nvPr>
        </p:nvSpPr>
        <p:spPr/>
        <p:txBody>
          <a:bodyPr/>
          <a:lstStyle/>
          <a:p>
            <a:pPr lvl="1">
              <a:buFont typeface="Wingdings" panose="05000000000000000000" pitchFamily="2" charset="2"/>
              <a:buChar char="Ø"/>
            </a:pPr>
            <a:r>
              <a:rPr lang="en-US" altLang="tr-TR" sz="2200" b="1" dirty="0" smtClean="0">
                <a:ea typeface="ＭＳ Ｐゴシック" pitchFamily="34" charset="-128"/>
              </a:rPr>
              <a:t>A </a:t>
            </a:r>
            <a:r>
              <a:rPr lang="en-US" altLang="tr-TR" sz="2200" b="1" dirty="0">
                <a:ea typeface="ＭＳ Ｐゴシック" pitchFamily="34" charset="-128"/>
              </a:rPr>
              <a:t>part of the expert system that allows a user or decision maker to understand how the expert system arrived at certain conclusions or results</a:t>
            </a:r>
            <a:endParaRPr lang="tr-TR" altLang="tr-TR" sz="2200" b="1" dirty="0">
              <a:ea typeface="ＭＳ Ｐゴシック" pitchFamily="34" charset="-128"/>
            </a:endParaRPr>
          </a:p>
          <a:p>
            <a:pPr lvl="1">
              <a:buFont typeface="Wingdings" panose="05000000000000000000" pitchFamily="2" charset="2"/>
              <a:buChar char="Ø"/>
            </a:pPr>
            <a:endParaRPr lang="tr-TR" altLang="tr-TR" sz="2200" b="1" dirty="0">
              <a:ea typeface="ＭＳ Ｐゴシック" pitchFamily="34" charset="-128"/>
            </a:endParaRPr>
          </a:p>
          <a:p>
            <a:pPr lvl="1">
              <a:buFont typeface="Wingdings" panose="05000000000000000000" pitchFamily="2" charset="2"/>
              <a:buChar char="Ø"/>
            </a:pPr>
            <a:r>
              <a:rPr lang="en-US" altLang="tr-TR" sz="2200" b="1" dirty="0">
                <a:ea typeface="ＭＳ Ｐゴシック" pitchFamily="34" charset="-128"/>
              </a:rPr>
              <a:t>System knows which rules were used during the inference process</a:t>
            </a:r>
          </a:p>
          <a:p>
            <a:pPr lvl="1"/>
            <a:endParaRPr lang="en-US" altLang="tr-TR" dirty="0" smtClean="0">
              <a:ea typeface="ＭＳ Ｐゴシック" panose="020B0600070205080204" pitchFamily="34" charset="-128"/>
            </a:endParaRPr>
          </a:p>
          <a:p>
            <a:endParaRPr lang="en-US" altLang="tr-TR" dirty="0" smtClean="0">
              <a:ea typeface="ＭＳ Ｐゴシック" panose="020B0600070205080204" pitchFamily="34" charset="-128"/>
            </a:endParaRPr>
          </a:p>
        </p:txBody>
      </p:sp>
    </p:spTree>
    <p:extLst>
      <p:ext uri="{BB962C8B-B14F-4D97-AF65-F5344CB8AC3E}">
        <p14:creationId xmlns:p14="http://schemas.microsoft.com/office/powerpoint/2010/main" val="204401191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418058"/>
          </a:xfrm>
        </p:spPr>
        <p:txBody>
          <a:bodyPr/>
          <a:lstStyle/>
          <a:p>
            <a:pPr algn="l"/>
            <a:r>
              <a:rPr lang="en-US" altLang="tr-TR" sz="2400" b="1" u="sng" dirty="0">
                <a:solidFill>
                  <a:srgbClr val="984807"/>
                </a:solidFill>
                <a:latin typeface="Calibri" panose="020F0502020204030204" pitchFamily="34" charset="0"/>
                <a:ea typeface="+mn-ea"/>
                <a:cs typeface="Arial" pitchFamily="34" charset="0"/>
              </a:rPr>
              <a:t>Knowledge Acquisition Facility </a:t>
            </a:r>
          </a:p>
        </p:txBody>
      </p:sp>
      <p:sp>
        <p:nvSpPr>
          <p:cNvPr id="55299" name="Rectangle 3"/>
          <p:cNvSpPr>
            <a:spLocks noGrp="1" noChangeArrowheads="1"/>
          </p:cNvSpPr>
          <p:nvPr>
            <p:ph type="body" idx="1"/>
          </p:nvPr>
        </p:nvSpPr>
        <p:spPr>
          <a:xfrm>
            <a:off x="323528" y="980728"/>
            <a:ext cx="8229600" cy="4525963"/>
          </a:xfrm>
        </p:spPr>
        <p:txBody>
          <a:bodyPr/>
          <a:lstStyle/>
          <a:p>
            <a:pPr marL="806450" lvl="2">
              <a:buFont typeface="Wingdings" panose="05000000000000000000" pitchFamily="2" charset="2"/>
              <a:buChar char="Ø"/>
            </a:pPr>
            <a:r>
              <a:rPr lang="en-US" altLang="tr-TR" dirty="0" smtClean="0">
                <a:ea typeface="ＭＳ Ｐゴシック" panose="020B0600070205080204" pitchFamily="34" charset="-128"/>
              </a:rPr>
              <a:t>Provides a convenient and efficient means of capturing and storing all components of the knowledge base</a:t>
            </a:r>
          </a:p>
          <a:p>
            <a:endParaRPr lang="en-US" altLang="tr-TR" dirty="0" smtClean="0">
              <a:ea typeface="ＭＳ Ｐゴシック" panose="020B0600070205080204" pitchFamily="34" charset="-128"/>
            </a:endParaRPr>
          </a:p>
        </p:txBody>
      </p:sp>
      <p:sp>
        <p:nvSpPr>
          <p:cNvPr id="55300" name="AutoShape 4"/>
          <p:cNvSpPr>
            <a:spLocks noChangeArrowheads="1"/>
          </p:cNvSpPr>
          <p:nvPr/>
        </p:nvSpPr>
        <p:spPr bwMode="auto">
          <a:xfrm>
            <a:off x="679648" y="2626915"/>
            <a:ext cx="2057400" cy="1219200"/>
          </a:xfrm>
          <a:prstGeom prst="flowChartMagneticDisk">
            <a:avLst/>
          </a:prstGeom>
          <a:gradFill rotWithShape="0">
            <a:gsLst>
              <a:gs pos="0">
                <a:srgbClr val="A0B3D4"/>
              </a:gs>
              <a:gs pos="100000">
                <a:srgbClr val="E8EDF5"/>
              </a:gs>
            </a:gsLst>
            <a:lin ang="5400000" scaled="1"/>
          </a:gra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a:latin typeface="Arial" panose="020B0604020202020204" pitchFamily="34" charset="0"/>
              </a:rPr>
              <a:t>Knowledge</a:t>
            </a:r>
            <a:br>
              <a:rPr lang="en-US" altLang="tr-TR" sz="1800">
                <a:latin typeface="Arial" panose="020B0604020202020204" pitchFamily="34" charset="0"/>
              </a:rPr>
            </a:br>
            <a:r>
              <a:rPr lang="en-US" altLang="tr-TR" sz="1800">
                <a:latin typeface="Arial" panose="020B0604020202020204" pitchFamily="34" charset="0"/>
              </a:rPr>
              <a:t>base</a:t>
            </a:r>
          </a:p>
        </p:txBody>
      </p:sp>
      <p:sp>
        <p:nvSpPr>
          <p:cNvPr id="55301" name="Rectangle 5"/>
          <p:cNvSpPr>
            <a:spLocks noChangeArrowheads="1"/>
          </p:cNvSpPr>
          <p:nvPr/>
        </p:nvSpPr>
        <p:spPr bwMode="auto">
          <a:xfrm>
            <a:off x="3499048" y="2626915"/>
            <a:ext cx="2438400" cy="1219200"/>
          </a:xfrm>
          <a:prstGeom prst="rect">
            <a:avLst/>
          </a:prstGeom>
          <a:gradFill rotWithShape="0">
            <a:gsLst>
              <a:gs pos="0">
                <a:srgbClr val="FFE6CD"/>
              </a:gs>
              <a:gs pos="100000">
                <a:srgbClr val="FFF7EE"/>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tr-TR" sz="1800">
                <a:latin typeface="Arial" panose="020B0604020202020204" pitchFamily="34" charset="0"/>
              </a:rPr>
              <a:t>Knowledge</a:t>
            </a:r>
            <a:br>
              <a:rPr lang="en-US" altLang="tr-TR" sz="1800">
                <a:latin typeface="Arial" panose="020B0604020202020204" pitchFamily="34" charset="0"/>
              </a:rPr>
            </a:br>
            <a:r>
              <a:rPr lang="en-US" altLang="tr-TR" sz="1800">
                <a:latin typeface="Arial" panose="020B0604020202020204" pitchFamily="34" charset="0"/>
              </a:rPr>
              <a:t>acquisition</a:t>
            </a:r>
            <a:br>
              <a:rPr lang="en-US" altLang="tr-TR" sz="1800">
                <a:latin typeface="Arial" panose="020B0604020202020204" pitchFamily="34" charset="0"/>
              </a:rPr>
            </a:br>
            <a:r>
              <a:rPr lang="en-US" altLang="tr-TR" sz="1800">
                <a:latin typeface="Arial" panose="020B0604020202020204" pitchFamily="34" charset="0"/>
              </a:rPr>
              <a:t>facility</a:t>
            </a:r>
          </a:p>
        </p:txBody>
      </p:sp>
      <p:pic>
        <p:nvPicPr>
          <p:cNvPr id="55302" name="Picture 6" descr="C:\WINDOWS\Desktop\Scott\Courses\Itec1010-W00\JoeExpe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2848" y="2239565"/>
            <a:ext cx="1030288"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5303" name="AutoShape 7"/>
          <p:cNvCxnSpPr>
            <a:cxnSpLocks noChangeShapeType="1"/>
            <a:stCxn id="55301" idx="1"/>
            <a:endCxn id="55300" idx="4"/>
          </p:cNvCxnSpPr>
          <p:nvPr/>
        </p:nvCxnSpPr>
        <p:spPr bwMode="auto">
          <a:xfrm flipH="1">
            <a:off x="2737048" y="3236515"/>
            <a:ext cx="762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5304" name="AutoShape 8"/>
          <p:cNvCxnSpPr>
            <a:cxnSpLocks noChangeShapeType="1"/>
            <a:stCxn id="55301" idx="3"/>
          </p:cNvCxnSpPr>
          <p:nvPr/>
        </p:nvCxnSpPr>
        <p:spPr bwMode="auto">
          <a:xfrm flipV="1">
            <a:off x="5937448" y="3233340"/>
            <a:ext cx="1295400" cy="31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55305" name="Text Box 9"/>
          <p:cNvSpPr txBox="1">
            <a:spLocks noChangeArrowheads="1"/>
          </p:cNvSpPr>
          <p:nvPr/>
        </p:nvSpPr>
        <p:spPr bwMode="auto">
          <a:xfrm>
            <a:off x="7156648" y="421124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50000"/>
              </a:spcBef>
              <a:buFontTx/>
              <a:buNone/>
            </a:pPr>
            <a:r>
              <a:rPr lang="tr-TR" altLang="tr-TR" sz="1800">
                <a:latin typeface="Arial" panose="020B0604020202020204" pitchFamily="34" charset="0"/>
              </a:rPr>
              <a:t>     </a:t>
            </a:r>
            <a:r>
              <a:rPr lang="en-US" altLang="tr-TR" sz="1800">
                <a:latin typeface="Arial" panose="020B0604020202020204" pitchFamily="34" charset="0"/>
              </a:rPr>
              <a:t>Expert</a:t>
            </a:r>
          </a:p>
        </p:txBody>
      </p:sp>
    </p:spTree>
    <p:extLst>
      <p:ext uri="{BB962C8B-B14F-4D97-AF65-F5344CB8AC3E}">
        <p14:creationId xmlns:p14="http://schemas.microsoft.com/office/powerpoint/2010/main" val="356548090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74675" y="407988"/>
            <a:ext cx="7772400" cy="428724"/>
          </a:xfrm>
          <a:noFill/>
        </p:spPr>
        <p:txBody>
          <a:bodyPr/>
          <a:lstStyle/>
          <a:p>
            <a:pPr algn="l"/>
            <a:r>
              <a:rPr lang="en-US" altLang="tr-TR" sz="2400" b="1" u="sng" dirty="0">
                <a:solidFill>
                  <a:srgbClr val="984807"/>
                </a:solidFill>
                <a:latin typeface="Calibri" panose="020F0502020204030204" pitchFamily="34" charset="0"/>
                <a:ea typeface="+mn-ea"/>
                <a:cs typeface="Arial" pitchFamily="34" charset="0"/>
              </a:rPr>
              <a:t>Expert Systems Benefits</a:t>
            </a:r>
            <a:r>
              <a:rPr lang="tr-TR" altLang="tr-TR" sz="2400" b="1" u="sng" dirty="0">
                <a:solidFill>
                  <a:srgbClr val="984807"/>
                </a:solidFill>
                <a:latin typeface="Calibri" panose="020F0502020204030204" pitchFamily="34" charset="0"/>
                <a:ea typeface="+mn-ea"/>
                <a:cs typeface="Arial" pitchFamily="34" charset="0"/>
              </a:rPr>
              <a:t> </a:t>
            </a:r>
            <a:endParaRPr lang="en-US" altLang="tr-TR" sz="2400" b="1" u="sng" dirty="0">
              <a:solidFill>
                <a:srgbClr val="984807"/>
              </a:solidFill>
              <a:latin typeface="Calibri" panose="020F0502020204030204" pitchFamily="34" charset="0"/>
              <a:ea typeface="+mn-ea"/>
              <a:cs typeface="Arial" pitchFamily="34" charset="0"/>
            </a:endParaRPr>
          </a:p>
        </p:txBody>
      </p:sp>
      <p:sp>
        <p:nvSpPr>
          <p:cNvPr id="60419" name="Rectangle 3"/>
          <p:cNvSpPr txBox="1">
            <a:spLocks noChangeArrowheads="1"/>
          </p:cNvSpPr>
          <p:nvPr/>
        </p:nvSpPr>
        <p:spPr bwMode="auto">
          <a:xfrm>
            <a:off x="468313" y="1474788"/>
            <a:ext cx="82073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pPr>
            <a:r>
              <a:rPr lang="en-US" altLang="tr-TR" sz="2200" b="1">
                <a:latin typeface="Arial" panose="020B0604020202020204" pitchFamily="34" charset="0"/>
              </a:rPr>
              <a:t>Increased Output and Productivity</a:t>
            </a:r>
          </a:p>
          <a:p>
            <a:pPr>
              <a:buSzPct val="70000"/>
            </a:pPr>
            <a:r>
              <a:rPr lang="en-US" altLang="tr-TR" sz="2200" b="1">
                <a:latin typeface="Arial" panose="020B0604020202020204" pitchFamily="34" charset="0"/>
              </a:rPr>
              <a:t>Decreased Decision Making Time</a:t>
            </a:r>
          </a:p>
          <a:p>
            <a:pPr>
              <a:buSzPct val="70000"/>
            </a:pPr>
            <a:r>
              <a:rPr lang="en-US" altLang="tr-TR" sz="2200" b="1">
                <a:latin typeface="Arial" panose="020B0604020202020204" pitchFamily="34" charset="0"/>
              </a:rPr>
              <a:t>Increased Process(es) and Product Quality</a:t>
            </a:r>
          </a:p>
          <a:p>
            <a:pPr>
              <a:buSzPct val="70000"/>
            </a:pPr>
            <a:r>
              <a:rPr lang="en-US" altLang="tr-TR" sz="2200" b="1">
                <a:latin typeface="Arial" panose="020B0604020202020204" pitchFamily="34" charset="0"/>
              </a:rPr>
              <a:t>Reduced Downtime</a:t>
            </a:r>
          </a:p>
          <a:p>
            <a:pPr>
              <a:buSzPct val="70000"/>
            </a:pPr>
            <a:r>
              <a:rPr lang="en-US" altLang="tr-TR" sz="2200" b="1">
                <a:latin typeface="Arial" panose="020B0604020202020204" pitchFamily="34" charset="0"/>
              </a:rPr>
              <a:t>Capture Scarce Expertise</a:t>
            </a:r>
          </a:p>
          <a:p>
            <a:pPr>
              <a:buSzPct val="70000"/>
            </a:pPr>
            <a:r>
              <a:rPr lang="en-US" altLang="tr-TR" sz="2200" b="1">
                <a:latin typeface="Arial" panose="020B0604020202020204" pitchFamily="34" charset="0"/>
              </a:rPr>
              <a:t>Flexibility</a:t>
            </a:r>
          </a:p>
          <a:p>
            <a:pPr>
              <a:buSzPct val="70000"/>
            </a:pPr>
            <a:r>
              <a:rPr lang="en-US" altLang="tr-TR" sz="2200" b="1">
                <a:latin typeface="Arial" panose="020B0604020202020204" pitchFamily="34" charset="0"/>
              </a:rPr>
              <a:t>Easier Equipment Operation</a:t>
            </a:r>
          </a:p>
          <a:p>
            <a:pPr>
              <a:buSzPct val="70000"/>
            </a:pPr>
            <a:r>
              <a:rPr lang="en-US" altLang="tr-TR" sz="2200" b="1">
                <a:latin typeface="Arial" panose="020B0604020202020204" pitchFamily="34" charset="0"/>
              </a:rPr>
              <a:t>Elimination of Expensive Equipment</a:t>
            </a:r>
            <a:endParaRPr lang="tr-TR" altLang="tr-TR" sz="2200" b="1">
              <a:latin typeface="Arial" panose="020B0604020202020204" pitchFamily="34" charset="0"/>
            </a:endParaRPr>
          </a:p>
          <a:p>
            <a:pPr>
              <a:buSzPct val="70000"/>
            </a:pPr>
            <a:r>
              <a:rPr lang="en-US" altLang="tr-TR" sz="2200" b="1">
                <a:latin typeface="Arial" panose="020B0604020202020204" pitchFamily="34" charset="0"/>
              </a:rPr>
              <a:t>Operation in Hazardous Environments</a:t>
            </a:r>
          </a:p>
          <a:p>
            <a:pPr>
              <a:buSzPct val="70000"/>
            </a:pPr>
            <a:r>
              <a:rPr lang="en-US" altLang="tr-TR" sz="2200" b="1">
                <a:latin typeface="Arial" panose="020B0604020202020204" pitchFamily="34" charset="0"/>
              </a:rPr>
              <a:t>Accessibility to Knowledge and Help Desks</a:t>
            </a:r>
          </a:p>
        </p:txBody>
      </p:sp>
    </p:spTree>
    <p:extLst>
      <p:ext uri="{BB962C8B-B14F-4D97-AF65-F5344CB8AC3E}">
        <p14:creationId xmlns:p14="http://schemas.microsoft.com/office/powerpoint/2010/main" val="300266305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74675" y="407988"/>
            <a:ext cx="7772400" cy="500732"/>
          </a:xfrm>
          <a:noFill/>
        </p:spPr>
        <p:txBody>
          <a:bodyPr/>
          <a:lstStyle/>
          <a:p>
            <a:pPr algn="l"/>
            <a:r>
              <a:rPr lang="en-US" altLang="tr-TR" sz="2400" b="1" u="sng" dirty="0">
                <a:solidFill>
                  <a:srgbClr val="984807"/>
                </a:solidFill>
                <a:latin typeface="Calibri" panose="020F0502020204030204" pitchFamily="34" charset="0"/>
                <a:ea typeface="+mn-ea"/>
                <a:cs typeface="Arial" pitchFamily="34" charset="0"/>
              </a:rPr>
              <a:t>Expert Systems </a:t>
            </a:r>
            <a:r>
              <a:rPr lang="en-US" altLang="tr-TR" sz="2400" b="1" u="sng" dirty="0" smtClean="0">
                <a:solidFill>
                  <a:srgbClr val="984807"/>
                </a:solidFill>
                <a:latin typeface="Calibri" panose="020F0502020204030204" pitchFamily="34" charset="0"/>
                <a:ea typeface="+mn-ea"/>
                <a:cs typeface="Arial" pitchFamily="34" charset="0"/>
              </a:rPr>
              <a:t>Benefits</a:t>
            </a:r>
            <a:endParaRPr lang="en-US" altLang="tr-TR" sz="2400" b="1" u="sng" dirty="0">
              <a:solidFill>
                <a:srgbClr val="984807"/>
              </a:solidFill>
              <a:latin typeface="Calibri" panose="020F0502020204030204" pitchFamily="34" charset="0"/>
              <a:ea typeface="+mn-ea"/>
              <a:cs typeface="Arial" pitchFamily="34" charset="0"/>
            </a:endParaRPr>
          </a:p>
        </p:txBody>
      </p:sp>
      <p:sp>
        <p:nvSpPr>
          <p:cNvPr id="61443" name="Rectangle 2"/>
          <p:cNvSpPr txBox="1">
            <a:spLocks noChangeArrowheads="1"/>
          </p:cNvSpPr>
          <p:nvPr/>
        </p:nvSpPr>
        <p:spPr bwMode="auto">
          <a:xfrm>
            <a:off x="467544" y="1124744"/>
            <a:ext cx="828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buFont typeface="Wingdings" panose="05000000000000000000" pitchFamily="2" charset="2"/>
              <a:buChar char="Ø"/>
            </a:pPr>
            <a:r>
              <a:rPr lang="en-US" altLang="tr-TR" sz="2200" b="1" dirty="0">
                <a:latin typeface="Arial" panose="020B0604020202020204" pitchFamily="34" charset="0"/>
              </a:rPr>
              <a:t>Integration of Several Experts' Opinions</a:t>
            </a:r>
          </a:p>
          <a:p>
            <a:pPr>
              <a:buSzPct val="70000"/>
              <a:buFont typeface="Wingdings" panose="05000000000000000000" pitchFamily="2" charset="2"/>
              <a:buChar char="Ø"/>
            </a:pPr>
            <a:r>
              <a:rPr lang="en-US" altLang="tr-TR" sz="2200" b="1" dirty="0">
                <a:latin typeface="Arial" panose="020B0604020202020204" pitchFamily="34" charset="0"/>
              </a:rPr>
              <a:t>Can Work with Incomplete or Uncertain Information</a:t>
            </a:r>
          </a:p>
          <a:p>
            <a:pPr>
              <a:buSzPct val="70000"/>
              <a:buFont typeface="Wingdings" panose="05000000000000000000" pitchFamily="2" charset="2"/>
              <a:buChar char="Ø"/>
            </a:pPr>
            <a:r>
              <a:rPr lang="en-US" altLang="tr-TR" sz="2200" b="1" dirty="0">
                <a:latin typeface="Arial" panose="020B0604020202020204" pitchFamily="34" charset="0"/>
              </a:rPr>
              <a:t>Provide Training</a:t>
            </a:r>
          </a:p>
          <a:p>
            <a:pPr>
              <a:buSzPct val="70000"/>
              <a:buFont typeface="Wingdings" panose="05000000000000000000" pitchFamily="2" charset="2"/>
              <a:buChar char="Ø"/>
            </a:pPr>
            <a:r>
              <a:rPr lang="en-US" altLang="tr-TR" sz="2200" b="1" dirty="0">
                <a:latin typeface="Arial" panose="020B0604020202020204" pitchFamily="34" charset="0"/>
              </a:rPr>
              <a:t>Enhancement of Problem Solving and Decision Making</a:t>
            </a:r>
          </a:p>
          <a:p>
            <a:pPr>
              <a:buSzPct val="70000"/>
              <a:buFont typeface="Wingdings" panose="05000000000000000000" pitchFamily="2" charset="2"/>
              <a:buChar char="Ø"/>
            </a:pPr>
            <a:r>
              <a:rPr lang="en-US" altLang="tr-TR" sz="2200" b="1" dirty="0">
                <a:latin typeface="Arial" panose="020B0604020202020204" pitchFamily="34" charset="0"/>
              </a:rPr>
              <a:t>Improved Decision Making Processes</a:t>
            </a:r>
          </a:p>
          <a:p>
            <a:pPr>
              <a:buSzPct val="70000"/>
              <a:buFont typeface="Wingdings" panose="05000000000000000000" pitchFamily="2" charset="2"/>
              <a:buChar char="Ø"/>
            </a:pPr>
            <a:r>
              <a:rPr lang="en-US" altLang="tr-TR" sz="2200" b="1" dirty="0">
                <a:latin typeface="Arial" panose="020B0604020202020204" pitchFamily="34" charset="0"/>
              </a:rPr>
              <a:t>Improved Decision Quality</a:t>
            </a:r>
          </a:p>
          <a:p>
            <a:pPr>
              <a:buSzPct val="70000"/>
              <a:buFont typeface="Wingdings" panose="05000000000000000000" pitchFamily="2" charset="2"/>
              <a:buChar char="Ø"/>
            </a:pPr>
            <a:r>
              <a:rPr lang="en-US" altLang="tr-TR" sz="2200" b="1" dirty="0">
                <a:latin typeface="Arial" panose="020B0604020202020204" pitchFamily="34" charset="0"/>
              </a:rPr>
              <a:t>Ability to Solve Complex Problems</a:t>
            </a:r>
          </a:p>
          <a:p>
            <a:pPr>
              <a:buSzPct val="70000"/>
              <a:buFont typeface="Wingdings" panose="05000000000000000000" pitchFamily="2" charset="2"/>
              <a:buChar char="Ø"/>
            </a:pPr>
            <a:r>
              <a:rPr lang="en-US" altLang="tr-TR" sz="2200" b="1" dirty="0">
                <a:latin typeface="Arial" panose="020B0604020202020204" pitchFamily="34" charset="0"/>
              </a:rPr>
              <a:t>Knowledge Transfer to Remote Locations</a:t>
            </a:r>
          </a:p>
          <a:p>
            <a:pPr>
              <a:buSzPct val="70000"/>
              <a:buFont typeface="Wingdings" panose="05000000000000000000" pitchFamily="2" charset="2"/>
              <a:buChar char="Ø"/>
            </a:pPr>
            <a:r>
              <a:rPr lang="en-US" altLang="tr-TR" sz="2200" b="1" dirty="0">
                <a:latin typeface="Arial" panose="020B0604020202020204" pitchFamily="34" charset="0"/>
              </a:rPr>
              <a:t>Enhancement of Other MIS </a:t>
            </a:r>
          </a:p>
        </p:txBody>
      </p:sp>
    </p:spTree>
    <p:extLst>
      <p:ext uri="{BB962C8B-B14F-4D97-AF65-F5344CB8AC3E}">
        <p14:creationId xmlns:p14="http://schemas.microsoft.com/office/powerpoint/2010/main" val="278675203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79512" y="116632"/>
            <a:ext cx="7772400" cy="548680"/>
          </a:xfrm>
          <a:prstGeom prst="rect">
            <a:avLst/>
          </a:prstGeom>
          <a:noFill/>
          <a:ln/>
        </p:spPr>
        <p:txBody>
          <a:bodyPr/>
          <a:lstStyle/>
          <a:p>
            <a:pPr>
              <a:defRPr/>
            </a:pPr>
            <a:r>
              <a:rPr lang="tr-TR" sz="2400" b="1" u="sng" dirty="0">
                <a:solidFill>
                  <a:srgbClr val="984807"/>
                </a:solidFill>
                <a:latin typeface="Calibri" panose="020F0502020204030204" pitchFamily="34" charset="0"/>
              </a:rPr>
              <a:t>Disadvantages </a:t>
            </a:r>
            <a:r>
              <a:rPr lang="en-US" sz="2400" b="1" u="sng" dirty="0">
                <a:solidFill>
                  <a:srgbClr val="984807"/>
                </a:solidFill>
                <a:latin typeface="Calibri" panose="020F0502020204030204" pitchFamily="34" charset="0"/>
              </a:rPr>
              <a:t>of Expert Systems </a:t>
            </a:r>
          </a:p>
        </p:txBody>
      </p:sp>
      <p:sp>
        <p:nvSpPr>
          <p:cNvPr id="62467" name="Rectangle 3"/>
          <p:cNvSpPr txBox="1">
            <a:spLocks noChangeArrowheads="1"/>
          </p:cNvSpPr>
          <p:nvPr/>
        </p:nvSpPr>
        <p:spPr bwMode="auto">
          <a:xfrm>
            <a:off x="144463" y="620688"/>
            <a:ext cx="8999537" cy="4968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buFont typeface="Wingdings" panose="05000000000000000000" pitchFamily="2" charset="2"/>
              <a:buChar char="Ø"/>
            </a:pPr>
            <a:r>
              <a:rPr lang="en-US" altLang="tr-TR" sz="2200" b="1" dirty="0">
                <a:latin typeface="+mj-lt"/>
              </a:rPr>
              <a:t>Knowledge is not always readily available</a:t>
            </a:r>
          </a:p>
          <a:p>
            <a:pPr>
              <a:buSzPct val="70000"/>
              <a:buFont typeface="Wingdings" panose="05000000000000000000" pitchFamily="2" charset="2"/>
              <a:buChar char="Ø"/>
            </a:pPr>
            <a:r>
              <a:rPr lang="en-US" altLang="tr-TR" sz="2200" b="1" dirty="0">
                <a:latin typeface="+mj-lt"/>
              </a:rPr>
              <a:t>Expertise can be hard to extract from humans</a:t>
            </a:r>
          </a:p>
          <a:p>
            <a:pPr>
              <a:buSzPct val="70000"/>
              <a:buFont typeface="Wingdings" panose="05000000000000000000" pitchFamily="2" charset="2"/>
              <a:buChar char="Ø"/>
            </a:pPr>
            <a:r>
              <a:rPr lang="en-US" altLang="tr-TR" sz="2200" b="1" dirty="0">
                <a:latin typeface="+mj-lt"/>
              </a:rPr>
              <a:t>Each expert’s approach may be different, yet correct</a:t>
            </a:r>
          </a:p>
          <a:p>
            <a:pPr>
              <a:buSzPct val="70000"/>
              <a:buFont typeface="Wingdings" panose="05000000000000000000" pitchFamily="2" charset="2"/>
              <a:buChar char="Ø"/>
            </a:pPr>
            <a:r>
              <a:rPr lang="en-US" altLang="tr-TR" sz="2200" b="1" dirty="0">
                <a:latin typeface="+mj-lt"/>
              </a:rPr>
              <a:t>Hard, to work under time pressure</a:t>
            </a:r>
            <a:r>
              <a:rPr lang="tr-TR" altLang="tr-TR" sz="2200" b="1" dirty="0">
                <a:latin typeface="+mj-lt"/>
              </a:rPr>
              <a:t> (</a:t>
            </a:r>
            <a:r>
              <a:rPr lang="en-US" altLang="tr-TR" sz="2200" b="1" dirty="0">
                <a:latin typeface="+mj-lt"/>
              </a:rPr>
              <a:t>even for a highly skilled expert</a:t>
            </a:r>
            <a:r>
              <a:rPr lang="tr-TR" altLang="tr-TR" sz="2200" b="1" dirty="0">
                <a:latin typeface="+mj-lt"/>
              </a:rPr>
              <a:t>)</a:t>
            </a:r>
            <a:r>
              <a:rPr lang="en-US" altLang="tr-TR" sz="2200" b="1" dirty="0">
                <a:latin typeface="+mj-lt"/>
              </a:rPr>
              <a:t> </a:t>
            </a:r>
          </a:p>
          <a:p>
            <a:pPr>
              <a:buSzPct val="70000"/>
              <a:buFont typeface="Wingdings" panose="05000000000000000000" pitchFamily="2" charset="2"/>
              <a:buChar char="Ø"/>
            </a:pPr>
            <a:r>
              <a:rPr lang="tr-TR" altLang="tr-TR" sz="2200" b="1" dirty="0">
                <a:latin typeface="+mj-lt"/>
              </a:rPr>
              <a:t>ES </a:t>
            </a:r>
            <a:r>
              <a:rPr lang="en-US" altLang="tr-TR" sz="2200" b="1" dirty="0">
                <a:latin typeface="+mj-lt"/>
              </a:rPr>
              <a:t>users have natural cognitive limits</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Most experts have no independent means to validate their conclusions</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Experts’ vocabulary often limited and highly technical</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Knowledge engineers are rare and expensive</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Lack of trust by end-users</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Knowledge transfer subject to a host of perceptual and judgmental biases</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ES may not be able to arrive at valid conclusions </a:t>
            </a:r>
            <a:endParaRPr lang="tr-TR" altLang="tr-TR" sz="2200" b="1" dirty="0">
              <a:latin typeface="+mj-lt"/>
            </a:endParaRPr>
          </a:p>
          <a:p>
            <a:pPr>
              <a:buSzPct val="70000"/>
              <a:buFont typeface="Wingdings" panose="05000000000000000000" pitchFamily="2" charset="2"/>
              <a:buChar char="Ø"/>
            </a:pPr>
            <a:r>
              <a:rPr lang="en-US" altLang="tr-TR" sz="2200" b="1" dirty="0">
                <a:latin typeface="+mj-lt"/>
              </a:rPr>
              <a:t>ES sometimes produce incorrect recommendations</a:t>
            </a:r>
          </a:p>
          <a:p>
            <a:pPr>
              <a:buSzPct val="70000"/>
              <a:buFont typeface="Wingdings" panose="05000000000000000000" pitchFamily="2" charset="2"/>
              <a:buChar char="Ø"/>
            </a:pPr>
            <a:endParaRPr lang="en-US" altLang="tr-TR" sz="2200" b="1" dirty="0">
              <a:latin typeface="+mj-lt"/>
            </a:endParaRPr>
          </a:p>
        </p:txBody>
      </p:sp>
    </p:spTree>
    <p:extLst>
      <p:ext uri="{BB962C8B-B14F-4D97-AF65-F5344CB8AC3E}">
        <p14:creationId xmlns:p14="http://schemas.microsoft.com/office/powerpoint/2010/main" val="1984382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925" y="260350"/>
            <a:ext cx="9074150" cy="576362"/>
          </a:xfrm>
          <a:prstGeom prst="rect">
            <a:avLst/>
          </a:prstGeom>
          <a:noFill/>
          <a:ln/>
        </p:spPr>
        <p:txBody>
          <a:bodyPr/>
          <a:lstStyle/>
          <a:p>
            <a:pPr>
              <a:defRPr/>
            </a:pPr>
            <a:r>
              <a:rPr lang="en-US" sz="2400" b="1" u="sng" dirty="0">
                <a:solidFill>
                  <a:srgbClr val="984807"/>
                </a:solidFill>
                <a:latin typeface="Calibri" panose="020F0502020204030204" pitchFamily="34" charset="0"/>
              </a:rPr>
              <a:t>Problem</a:t>
            </a:r>
            <a:r>
              <a:rPr lang="tr-TR" sz="2400" b="1" u="sng" dirty="0">
                <a:solidFill>
                  <a:srgbClr val="984807"/>
                </a:solidFill>
                <a:latin typeface="Calibri" panose="020F0502020204030204" pitchFamily="34" charset="0"/>
              </a:rPr>
              <a:t>s</a:t>
            </a:r>
            <a:r>
              <a:rPr lang="en-US" sz="2400" b="1" u="sng" dirty="0">
                <a:solidFill>
                  <a:srgbClr val="984807"/>
                </a:solidFill>
                <a:latin typeface="Calibri" panose="020F0502020204030204" pitchFamily="34" charset="0"/>
              </a:rPr>
              <a:t> Addressed by E</a:t>
            </a:r>
            <a:r>
              <a:rPr lang="tr-TR" sz="2400" b="1" u="sng" dirty="0">
                <a:solidFill>
                  <a:srgbClr val="984807"/>
                </a:solidFill>
                <a:latin typeface="Calibri" panose="020F0502020204030204" pitchFamily="34" charset="0"/>
              </a:rPr>
              <a:t>xpert Systems</a:t>
            </a:r>
            <a:endParaRPr lang="en-US" sz="2400" b="1" u="sng" dirty="0">
              <a:solidFill>
                <a:srgbClr val="984807"/>
              </a:solidFill>
              <a:latin typeface="Calibri" panose="020F0502020204030204" pitchFamily="34" charset="0"/>
            </a:endParaRPr>
          </a:p>
        </p:txBody>
      </p:sp>
      <p:sp>
        <p:nvSpPr>
          <p:cNvPr id="63491" name="Rectangle 3"/>
          <p:cNvSpPr txBox="1">
            <a:spLocks noChangeArrowheads="1"/>
          </p:cNvSpPr>
          <p:nvPr/>
        </p:nvSpPr>
        <p:spPr bwMode="auto">
          <a:xfrm>
            <a:off x="323528" y="90872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buFont typeface="Wingdings" panose="05000000000000000000" pitchFamily="2" charset="2"/>
              <a:buChar char="Ø"/>
            </a:pPr>
            <a:r>
              <a:rPr lang="en-US" altLang="tr-TR" sz="2200" b="1" dirty="0">
                <a:latin typeface="+mj-lt"/>
              </a:rPr>
              <a:t>Interpretation systems </a:t>
            </a:r>
          </a:p>
          <a:p>
            <a:pPr>
              <a:buSzPct val="70000"/>
              <a:buFont typeface="Wingdings" panose="05000000000000000000" pitchFamily="2" charset="2"/>
              <a:buChar char="Ø"/>
            </a:pPr>
            <a:r>
              <a:rPr lang="en-US" altLang="tr-TR" sz="2200" b="1" dirty="0">
                <a:latin typeface="+mj-lt"/>
              </a:rPr>
              <a:t>Prediction systems </a:t>
            </a:r>
          </a:p>
          <a:p>
            <a:pPr>
              <a:buSzPct val="70000"/>
              <a:buFont typeface="Wingdings" panose="05000000000000000000" pitchFamily="2" charset="2"/>
              <a:buChar char="Ø"/>
            </a:pPr>
            <a:r>
              <a:rPr lang="en-US" altLang="tr-TR" sz="2200" b="1" dirty="0">
                <a:latin typeface="+mj-lt"/>
              </a:rPr>
              <a:t>Diagnostic systems</a:t>
            </a:r>
          </a:p>
          <a:p>
            <a:pPr>
              <a:buSzPct val="70000"/>
              <a:buFont typeface="Wingdings" panose="05000000000000000000" pitchFamily="2" charset="2"/>
              <a:buChar char="Ø"/>
            </a:pPr>
            <a:r>
              <a:rPr lang="en-US" altLang="tr-TR" sz="2200" b="1" dirty="0">
                <a:latin typeface="+mj-lt"/>
              </a:rPr>
              <a:t>Design systems</a:t>
            </a:r>
          </a:p>
          <a:p>
            <a:pPr>
              <a:buSzPct val="70000"/>
              <a:buFont typeface="Wingdings" panose="05000000000000000000" pitchFamily="2" charset="2"/>
              <a:buChar char="Ø"/>
            </a:pPr>
            <a:r>
              <a:rPr lang="en-US" altLang="tr-TR" sz="2200" b="1" dirty="0">
                <a:latin typeface="+mj-lt"/>
              </a:rPr>
              <a:t>Planning systems</a:t>
            </a:r>
          </a:p>
          <a:p>
            <a:pPr>
              <a:buSzPct val="70000"/>
              <a:buFont typeface="Wingdings" panose="05000000000000000000" pitchFamily="2" charset="2"/>
              <a:buChar char="Ø"/>
            </a:pPr>
            <a:r>
              <a:rPr lang="en-US" altLang="tr-TR" sz="2200" b="1" dirty="0">
                <a:latin typeface="+mj-lt"/>
              </a:rPr>
              <a:t>Monitoring systems</a:t>
            </a:r>
          </a:p>
          <a:p>
            <a:pPr>
              <a:buSzPct val="70000"/>
              <a:buFont typeface="Wingdings" panose="05000000000000000000" pitchFamily="2" charset="2"/>
              <a:buChar char="Ø"/>
            </a:pPr>
            <a:r>
              <a:rPr lang="en-US" altLang="tr-TR" sz="2200" b="1" dirty="0">
                <a:latin typeface="+mj-lt"/>
              </a:rPr>
              <a:t>Debugging systems</a:t>
            </a:r>
          </a:p>
          <a:p>
            <a:pPr>
              <a:buSzPct val="70000"/>
              <a:buFont typeface="Wingdings" panose="05000000000000000000" pitchFamily="2" charset="2"/>
              <a:buChar char="Ø"/>
            </a:pPr>
            <a:r>
              <a:rPr lang="en-US" altLang="tr-TR" sz="2200" b="1" dirty="0">
                <a:latin typeface="+mj-lt"/>
              </a:rPr>
              <a:t>Repair systems</a:t>
            </a:r>
          </a:p>
          <a:p>
            <a:pPr>
              <a:buSzPct val="70000"/>
              <a:buFont typeface="Wingdings" panose="05000000000000000000" pitchFamily="2" charset="2"/>
              <a:buChar char="Ø"/>
            </a:pPr>
            <a:r>
              <a:rPr lang="en-US" altLang="tr-TR" sz="2200" b="1" dirty="0">
                <a:latin typeface="+mj-lt"/>
              </a:rPr>
              <a:t>Instruction systems</a:t>
            </a:r>
          </a:p>
          <a:p>
            <a:pPr>
              <a:buSzPct val="70000"/>
              <a:buFont typeface="Wingdings" panose="05000000000000000000" pitchFamily="2" charset="2"/>
              <a:buChar char="Ø"/>
            </a:pPr>
            <a:r>
              <a:rPr lang="en-US" altLang="tr-TR" sz="2200" b="1" dirty="0">
                <a:latin typeface="+mj-lt"/>
              </a:rPr>
              <a:t>Control systems</a:t>
            </a:r>
          </a:p>
        </p:txBody>
      </p:sp>
    </p:spTree>
    <p:extLst>
      <p:ext uri="{BB962C8B-B14F-4D97-AF65-F5344CB8AC3E}">
        <p14:creationId xmlns:p14="http://schemas.microsoft.com/office/powerpoint/2010/main" val="3260853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85800" y="1557338"/>
            <a:ext cx="7770813" cy="4038600"/>
          </a:xfrm>
          <a:prstGeom prst="rect">
            <a:avLst/>
          </a:prstGeom>
        </p:spPr>
        <p:txBody>
          <a:bodyPr>
            <a:normAutofit/>
          </a:bodyPr>
          <a:lstStyle/>
          <a:p>
            <a:pPr marL="342900" indent="-342900">
              <a:lnSpc>
                <a:spcPct val="80000"/>
              </a:lnSpc>
              <a:spcBef>
                <a:spcPct val="20000"/>
              </a:spcBef>
              <a:buFont typeface="Arial" charset="0"/>
              <a:buChar char="•"/>
              <a:defRPr/>
            </a:pPr>
            <a:r>
              <a:rPr lang="en-US" sz="2200" b="1" dirty="0">
                <a:latin typeface="+mn-lt"/>
                <a:ea typeface="ＭＳ Ｐゴシック" pitchFamily="-106" charset="-128"/>
                <a:cs typeface="ＭＳ Ｐゴシック" pitchFamily="-106" charset="-128"/>
              </a:rPr>
              <a:t>Diagnostic applications, servicing: </a:t>
            </a:r>
          </a:p>
          <a:p>
            <a:pPr marL="742950" lvl="1" indent="-285750">
              <a:lnSpc>
                <a:spcPct val="80000"/>
              </a:lnSpc>
              <a:spcBef>
                <a:spcPct val="20000"/>
              </a:spcBef>
              <a:buFont typeface="Arial" charset="0"/>
              <a:buChar char="–"/>
              <a:defRPr/>
            </a:pPr>
            <a:r>
              <a:rPr lang="en-US" sz="2200" b="1" dirty="0">
                <a:latin typeface="+mn-lt"/>
                <a:ea typeface="ＭＳ Ｐゴシック" charset="-128"/>
                <a:cs typeface="ＭＳ Ｐゴシック" pitchFamily="-106" charset="-128"/>
              </a:rPr>
              <a:t>People </a:t>
            </a:r>
          </a:p>
          <a:p>
            <a:pPr marL="742950" lvl="1" indent="-285750">
              <a:lnSpc>
                <a:spcPct val="80000"/>
              </a:lnSpc>
              <a:spcBef>
                <a:spcPct val="20000"/>
              </a:spcBef>
              <a:buFont typeface="Arial" charset="0"/>
              <a:buChar char="–"/>
              <a:defRPr/>
            </a:pPr>
            <a:r>
              <a:rPr lang="en-US" sz="2200" b="1" dirty="0">
                <a:latin typeface="+mn-lt"/>
                <a:ea typeface="ＭＳ Ｐゴシック" charset="-128"/>
                <a:cs typeface="ＭＳ Ｐゴシック" pitchFamily="-106" charset="-128"/>
              </a:rPr>
              <a:t>Machinery</a:t>
            </a:r>
          </a:p>
          <a:p>
            <a:pPr marL="342900" indent="-342900">
              <a:lnSpc>
                <a:spcPct val="80000"/>
              </a:lnSpc>
              <a:spcBef>
                <a:spcPct val="20000"/>
              </a:spcBef>
              <a:buFont typeface="Arial" charset="0"/>
              <a:buChar char="•"/>
              <a:defRPr/>
            </a:pPr>
            <a:r>
              <a:rPr lang="en-US" sz="2200" b="1" dirty="0">
                <a:latin typeface="+mn-lt"/>
                <a:ea typeface="ＭＳ Ｐゴシック" pitchFamily="-106" charset="-128"/>
                <a:cs typeface="ＭＳ Ｐゴシック" pitchFamily="-106" charset="-128"/>
              </a:rPr>
              <a:t>Play chess</a:t>
            </a:r>
          </a:p>
          <a:p>
            <a:pPr marL="342900" indent="-342900">
              <a:lnSpc>
                <a:spcPct val="80000"/>
              </a:lnSpc>
              <a:spcBef>
                <a:spcPct val="20000"/>
              </a:spcBef>
              <a:buFont typeface="Arial" charset="0"/>
              <a:buChar char="•"/>
              <a:defRPr/>
            </a:pPr>
            <a:r>
              <a:rPr lang="en-US" sz="2200" b="1" dirty="0">
                <a:latin typeface="+mn-lt"/>
                <a:ea typeface="ＭＳ Ｐゴシック" pitchFamily="-106" charset="-128"/>
                <a:cs typeface="ＭＳ Ｐゴシック" pitchFamily="-106" charset="-128"/>
              </a:rPr>
              <a:t>Make financial planning decisions</a:t>
            </a:r>
          </a:p>
          <a:p>
            <a:pPr marL="342900" indent="-342900">
              <a:lnSpc>
                <a:spcPct val="80000"/>
              </a:lnSpc>
              <a:spcBef>
                <a:spcPct val="20000"/>
              </a:spcBef>
              <a:buFont typeface="Arial" charset="0"/>
              <a:buChar char="•"/>
              <a:defRPr/>
            </a:pPr>
            <a:r>
              <a:rPr lang="en-US" sz="2200" b="1" dirty="0">
                <a:latin typeface="+mn-lt"/>
                <a:ea typeface="ＭＳ Ｐゴシック" pitchFamily="-106" charset="-128"/>
                <a:cs typeface="ＭＳ Ｐゴシック" pitchFamily="-106" charset="-128"/>
              </a:rPr>
              <a:t>Configure computers</a:t>
            </a:r>
          </a:p>
          <a:p>
            <a:pPr marL="342900" indent="-342900">
              <a:lnSpc>
                <a:spcPct val="80000"/>
              </a:lnSpc>
              <a:spcBef>
                <a:spcPct val="20000"/>
              </a:spcBef>
              <a:buFont typeface="Arial" charset="0"/>
              <a:buChar char="•"/>
              <a:defRPr/>
            </a:pPr>
            <a:r>
              <a:rPr lang="en-US" sz="2200" b="1" dirty="0">
                <a:latin typeface="+mn-lt"/>
                <a:ea typeface="ＭＳ Ｐゴシック" pitchFamily="-106" charset="-128"/>
                <a:cs typeface="ＭＳ Ｐゴシック" pitchFamily="-106" charset="-128"/>
              </a:rPr>
              <a:t>Monitor real time systems</a:t>
            </a:r>
          </a:p>
          <a:p>
            <a:pPr marL="342900" indent="-342900">
              <a:lnSpc>
                <a:spcPct val="80000"/>
              </a:lnSpc>
              <a:spcBef>
                <a:spcPct val="20000"/>
              </a:spcBef>
              <a:buFont typeface="Arial" charset="0"/>
              <a:buChar char="•"/>
              <a:defRPr/>
            </a:pPr>
            <a:r>
              <a:rPr lang="en-US" sz="2200" b="1" dirty="0">
                <a:latin typeface="+mn-lt"/>
                <a:ea typeface="ＭＳ Ｐゴシック" pitchFamily="-106" charset="-128"/>
                <a:cs typeface="ＭＳ Ｐゴシック" pitchFamily="-106" charset="-128"/>
              </a:rPr>
              <a:t>Underwrite insurance policies</a:t>
            </a:r>
          </a:p>
          <a:p>
            <a:pPr marL="342900" indent="-342900">
              <a:lnSpc>
                <a:spcPct val="80000"/>
              </a:lnSpc>
              <a:spcBef>
                <a:spcPct val="20000"/>
              </a:spcBef>
              <a:buFont typeface="Arial" charset="0"/>
              <a:buChar char="•"/>
              <a:defRPr/>
            </a:pPr>
            <a:r>
              <a:rPr lang="en-US" sz="2200" b="1" u="sng" dirty="0">
                <a:solidFill>
                  <a:srgbClr val="FF0000"/>
                </a:solidFill>
                <a:latin typeface="+mn-lt"/>
                <a:ea typeface="ＭＳ Ｐゴシック" pitchFamily="-106" charset="-128"/>
                <a:cs typeface="ＭＳ Ｐゴシック" pitchFamily="-106" charset="-128"/>
              </a:rPr>
              <a:t>Perform many other services which previously required human expertise </a:t>
            </a:r>
          </a:p>
        </p:txBody>
      </p:sp>
      <p:sp>
        <p:nvSpPr>
          <p:cNvPr id="3" name="Rectangle 2"/>
          <p:cNvSpPr txBox="1">
            <a:spLocks noChangeArrowheads="1"/>
          </p:cNvSpPr>
          <p:nvPr/>
        </p:nvSpPr>
        <p:spPr>
          <a:xfrm>
            <a:off x="467544" y="476672"/>
            <a:ext cx="7772400" cy="531912"/>
          </a:xfrm>
          <a:prstGeom prst="rect">
            <a:avLst/>
          </a:prstGeom>
        </p:spPr>
        <p:txBody>
          <a:bodyPr/>
          <a:lstStyle/>
          <a:p>
            <a:pPr>
              <a:defRPr/>
            </a:pPr>
            <a:r>
              <a:rPr lang="en-US" sz="2400" b="1" u="sng" dirty="0">
                <a:solidFill>
                  <a:srgbClr val="984807"/>
                </a:solidFill>
                <a:latin typeface="Calibri" panose="020F0502020204030204" pitchFamily="34" charset="0"/>
              </a:rPr>
              <a:t>Expert Systems </a:t>
            </a:r>
            <a:r>
              <a:rPr lang="tr-TR" sz="2400" b="1" u="sng" dirty="0">
                <a:solidFill>
                  <a:srgbClr val="984807"/>
                </a:solidFill>
                <a:latin typeface="Calibri" panose="020F0502020204030204" pitchFamily="34" charset="0"/>
              </a:rPr>
              <a:t>Applications</a:t>
            </a:r>
            <a:endParaRPr lang="en-US"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38480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5800" y="390525"/>
            <a:ext cx="7772400" cy="518195"/>
          </a:xfrm>
          <a:prstGeom prst="rect">
            <a:avLst/>
          </a:prstGeom>
        </p:spPr>
        <p:txBody>
          <a:bodyPr/>
          <a:lstStyle/>
          <a:p>
            <a:pPr>
              <a:defRPr/>
            </a:pPr>
            <a:r>
              <a:rPr lang="en-US" sz="2400" b="1" u="sng" dirty="0">
                <a:solidFill>
                  <a:srgbClr val="984807"/>
                </a:solidFill>
                <a:latin typeface="Calibri" pitchFamily="34" charset="0"/>
              </a:rPr>
              <a:t>Expert Systems</a:t>
            </a:r>
            <a:r>
              <a:rPr lang="tr-TR" sz="2400" b="1" u="sng" dirty="0">
                <a:solidFill>
                  <a:srgbClr val="984807"/>
                </a:solidFill>
                <a:latin typeface="Calibri" pitchFamily="34" charset="0"/>
              </a:rPr>
              <a:t>- Definition</a:t>
            </a:r>
            <a:endParaRPr lang="en-US" sz="2400" b="1" u="sng" dirty="0">
              <a:solidFill>
                <a:srgbClr val="984807"/>
              </a:solidFill>
              <a:latin typeface="Calibri" pitchFamily="34" charset="0"/>
            </a:endParaRPr>
          </a:p>
        </p:txBody>
      </p:sp>
      <p:sp>
        <p:nvSpPr>
          <p:cNvPr id="7171" name="Rectangle 5"/>
          <p:cNvSpPr>
            <a:spLocks noChangeArrowheads="1"/>
          </p:cNvSpPr>
          <p:nvPr/>
        </p:nvSpPr>
        <p:spPr bwMode="auto">
          <a:xfrm>
            <a:off x="395288" y="1341438"/>
            <a:ext cx="835342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365125">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just" eaLnBrk="1" hangingPunct="1">
              <a:lnSpc>
                <a:spcPct val="80000"/>
              </a:lnSpc>
              <a:spcBef>
                <a:spcPct val="0"/>
              </a:spcBef>
              <a:buFont typeface="Wingdings" panose="05000000000000000000" pitchFamily="2" charset="2"/>
              <a:buChar char="Ø"/>
            </a:pPr>
            <a:r>
              <a:rPr lang="en-US" altLang="tr-TR" sz="2200" b="1" dirty="0" smtClean="0">
                <a:latin typeface="+mj-lt"/>
              </a:rPr>
              <a:t>Use human knowledge to solve problems that normally would require human intelligence (perform human expert behavior)</a:t>
            </a:r>
          </a:p>
          <a:p>
            <a:pPr algn="just" eaLnBrk="1" hangingPunct="1">
              <a:lnSpc>
                <a:spcPct val="80000"/>
              </a:lnSpc>
              <a:spcBef>
                <a:spcPct val="0"/>
              </a:spcBef>
              <a:buFont typeface="Wingdings" panose="05000000000000000000" pitchFamily="2" charset="2"/>
              <a:buChar char="Ø"/>
            </a:pPr>
            <a:endParaRPr lang="en-US" altLang="tr-TR" sz="2200" b="1" dirty="0" smtClean="0">
              <a:latin typeface="+mj-lt"/>
            </a:endParaRPr>
          </a:p>
          <a:p>
            <a:pPr algn="just" eaLnBrk="1" hangingPunct="1">
              <a:lnSpc>
                <a:spcPct val="80000"/>
              </a:lnSpc>
              <a:spcBef>
                <a:spcPct val="0"/>
              </a:spcBef>
              <a:buFont typeface="Wingdings" panose="05000000000000000000" pitchFamily="2" charset="2"/>
              <a:buChar char="Ø"/>
            </a:pPr>
            <a:r>
              <a:rPr lang="en-US" altLang="tr-TR" sz="2200" b="1" dirty="0" smtClean="0">
                <a:latin typeface="+mj-lt"/>
              </a:rPr>
              <a:t>Embody some non-algorithmic expertise</a:t>
            </a:r>
          </a:p>
          <a:p>
            <a:pPr algn="just" eaLnBrk="1" hangingPunct="1">
              <a:lnSpc>
                <a:spcPct val="80000"/>
              </a:lnSpc>
              <a:spcBef>
                <a:spcPct val="0"/>
              </a:spcBef>
              <a:buFont typeface="Wingdings" panose="05000000000000000000" pitchFamily="2" charset="2"/>
              <a:buChar char="Ø"/>
            </a:pPr>
            <a:endParaRPr lang="en-US" altLang="tr-TR" sz="2200" b="1" dirty="0" smtClean="0">
              <a:latin typeface="+mj-lt"/>
            </a:endParaRPr>
          </a:p>
          <a:p>
            <a:pPr algn="just" eaLnBrk="1" hangingPunct="1">
              <a:lnSpc>
                <a:spcPct val="80000"/>
              </a:lnSpc>
              <a:spcBef>
                <a:spcPct val="0"/>
              </a:spcBef>
              <a:buFont typeface="Wingdings" panose="05000000000000000000" pitchFamily="2" charset="2"/>
              <a:buChar char="Ø"/>
            </a:pPr>
            <a:r>
              <a:rPr lang="en-US" altLang="tr-TR" sz="2200" b="1" dirty="0" smtClean="0">
                <a:latin typeface="+mj-lt"/>
              </a:rPr>
              <a:t>Represent the expertise knowledge as data or rules within the computer  </a:t>
            </a:r>
          </a:p>
          <a:p>
            <a:pPr algn="just" eaLnBrk="1" hangingPunct="1">
              <a:lnSpc>
                <a:spcPct val="80000"/>
              </a:lnSpc>
              <a:spcBef>
                <a:spcPct val="0"/>
              </a:spcBef>
              <a:buFont typeface="Wingdings" panose="05000000000000000000" pitchFamily="2" charset="2"/>
              <a:buChar char="Ø"/>
            </a:pPr>
            <a:endParaRPr lang="en-US" altLang="tr-TR" sz="2200" b="1" dirty="0" smtClean="0">
              <a:latin typeface="+mj-lt"/>
            </a:endParaRPr>
          </a:p>
          <a:p>
            <a:pPr algn="just">
              <a:lnSpc>
                <a:spcPct val="80000"/>
              </a:lnSpc>
              <a:spcBef>
                <a:spcPct val="0"/>
              </a:spcBef>
              <a:buFont typeface="Wingdings" panose="05000000000000000000" pitchFamily="2" charset="2"/>
              <a:buChar char="Ø"/>
            </a:pPr>
            <a:r>
              <a:rPr lang="en-US" altLang="tr-TR" sz="2200" b="1" dirty="0" smtClean="0">
                <a:latin typeface="+mj-lt"/>
              </a:rPr>
              <a:t>Simply called knowledge-based systems</a:t>
            </a:r>
          </a:p>
          <a:p>
            <a:pPr marL="0" indent="0" algn="just" eaLnBrk="1" hangingPunct="1">
              <a:lnSpc>
                <a:spcPct val="80000"/>
              </a:lnSpc>
              <a:spcBef>
                <a:spcPct val="0"/>
              </a:spcBef>
              <a:buNone/>
            </a:pPr>
            <a:endParaRPr lang="en-US" altLang="tr-TR" sz="2200" dirty="0">
              <a:latin typeface="Arial" panose="020B0604020202020204" pitchFamily="34" charset="0"/>
            </a:endParaRPr>
          </a:p>
        </p:txBody>
      </p:sp>
    </p:spTree>
    <p:extLst>
      <p:ext uri="{BB962C8B-B14F-4D97-AF65-F5344CB8AC3E}">
        <p14:creationId xmlns:p14="http://schemas.microsoft.com/office/powerpoint/2010/main" val="3292453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395536" y="1628800"/>
            <a:ext cx="8352928" cy="1077218"/>
          </a:xfrm>
          <a:prstGeom prst="rect">
            <a:avLst/>
          </a:prstGeom>
          <a:noFill/>
          <a:ln w="9525">
            <a:noFill/>
            <a:miter lim="800000"/>
            <a:headEnd/>
            <a:tailEnd/>
          </a:ln>
        </p:spPr>
        <p:txBody>
          <a:bodyPr wrap="square">
            <a:spAutoFit/>
          </a:bodyPr>
          <a:lstStyle/>
          <a:p>
            <a:pPr algn="ctr"/>
            <a:endParaRPr lang="tr-TR" sz="3200" b="1" dirty="0" smtClean="0">
              <a:solidFill>
                <a:srgbClr val="800000"/>
              </a:solidFill>
              <a:latin typeface="+mj-lt"/>
              <a:ea typeface="MS PGothic" pitchFamily="34" charset="-128"/>
              <a:cs typeface="ＭＳ Ｐゴシック" pitchFamily="-106" charset="-128"/>
            </a:endParaRPr>
          </a:p>
          <a:p>
            <a:pPr algn="ctr"/>
            <a:r>
              <a:rPr lang="tr-TR" sz="3200" b="1" dirty="0" smtClean="0">
                <a:solidFill>
                  <a:srgbClr val="800000"/>
                </a:solidFill>
                <a:latin typeface="+mj-lt"/>
                <a:ea typeface="MS PGothic" pitchFamily="34" charset="-128"/>
              </a:rPr>
              <a:t>A BUSINESS EXAMPLE</a:t>
            </a:r>
          </a:p>
        </p:txBody>
      </p:sp>
    </p:spTree>
    <p:extLst>
      <p:ext uri="{BB962C8B-B14F-4D97-AF65-F5344CB8AC3E}">
        <p14:creationId xmlns:p14="http://schemas.microsoft.com/office/powerpoint/2010/main" val="645547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250825" y="1125538"/>
            <a:ext cx="8497888" cy="381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marL="457200" indent="-457200">
              <a:buFont typeface="Wingdings" panose="05000000000000000000" pitchFamily="2" charset="2"/>
              <a:buChar char="Ø"/>
              <a:defRPr/>
            </a:pPr>
            <a:r>
              <a:rPr lang="tr-TR" altLang="tr-TR" sz="2200" b="1" dirty="0">
                <a:solidFill>
                  <a:schemeClr val="tx1"/>
                </a:solidFill>
                <a:latin typeface="+mj-lt"/>
                <a:ea typeface="ＭＳ Ｐゴシック" panose="020B0600070205080204" pitchFamily="34" charset="-128"/>
              </a:rPr>
              <a:t>XPC is designed to perform statistical process control over an injection moulding machine which is capable of assuring the quality for producing seal to be used in car production companies. </a:t>
            </a:r>
          </a:p>
          <a:p>
            <a:pPr marL="457200" indent="-457200">
              <a:buFont typeface="Wingdings" panose="05000000000000000000" pitchFamily="2" charset="2"/>
              <a:buChar char="Ø"/>
              <a:defRPr/>
            </a:pPr>
            <a:r>
              <a:rPr lang="tr-TR" altLang="tr-TR" sz="2200" b="1" dirty="0">
                <a:solidFill>
                  <a:schemeClr val="tx1"/>
                </a:solidFill>
                <a:latin typeface="+mj-lt"/>
                <a:ea typeface="ＭＳ Ｐゴシック" panose="020B0600070205080204" pitchFamily="34" charset="-128"/>
              </a:rPr>
              <a:t>It can perform preventive control trying to identify problems before actuall happen.</a:t>
            </a:r>
          </a:p>
          <a:p>
            <a:pPr marL="457200" indent="-457200">
              <a:buFont typeface="Wingdings" panose="05000000000000000000" pitchFamily="2" charset="2"/>
              <a:buChar char="Ø"/>
              <a:defRPr/>
            </a:pPr>
            <a:r>
              <a:rPr lang="tr-TR" altLang="tr-TR" sz="2200" b="1" dirty="0">
                <a:solidFill>
                  <a:schemeClr val="tx1"/>
                </a:solidFill>
                <a:latin typeface="+mj-lt"/>
                <a:ea typeface="ＭＳ Ｐゴシック" panose="020B0600070205080204" pitchFamily="34" charset="-128"/>
              </a:rPr>
              <a:t>The main aim of the system is to identify whether the process is statistically under  control or not.</a:t>
            </a:r>
          </a:p>
          <a:p>
            <a:pPr marL="457200" indent="-457200">
              <a:buFont typeface="Wingdings" panose="05000000000000000000" pitchFamily="2" charset="2"/>
              <a:buChar char="Ø"/>
              <a:defRPr/>
            </a:pPr>
            <a:r>
              <a:rPr lang="tr-TR" altLang="tr-TR" sz="2200" b="1" dirty="0">
                <a:solidFill>
                  <a:schemeClr val="tx1"/>
                </a:solidFill>
                <a:latin typeface="+mj-lt"/>
                <a:ea typeface="ＭＳ Ｐゴシック" panose="020B0600070205080204" pitchFamily="34" charset="-128"/>
              </a:rPr>
              <a:t>It can provide some corrective actions to understand and prevent out of cotrol situations. </a:t>
            </a:r>
          </a:p>
          <a:p>
            <a:pPr marL="457200" indent="-457200">
              <a:buFont typeface="Wingdings" panose="05000000000000000000" pitchFamily="2" charset="2"/>
              <a:buChar char="Ø"/>
              <a:defRPr/>
            </a:pPr>
            <a:r>
              <a:rPr lang="tr-TR" altLang="tr-TR" sz="2200" b="1" dirty="0">
                <a:solidFill>
                  <a:schemeClr val="tx1"/>
                </a:solidFill>
                <a:latin typeface="+mj-lt"/>
                <a:ea typeface="ＭＳ Ｐゴシック" panose="020B0600070205080204" pitchFamily="34" charset="-128"/>
              </a:rPr>
              <a:t>It may also perform fault diagnosis and provide recommendations to overcome. </a:t>
            </a:r>
          </a:p>
        </p:txBody>
      </p:sp>
      <p:sp>
        <p:nvSpPr>
          <p:cNvPr id="5123" name="Text Box 2"/>
          <p:cNvSpPr txBox="1">
            <a:spLocks noChangeArrowheads="1"/>
          </p:cNvSpPr>
          <p:nvPr/>
        </p:nvSpPr>
        <p:spPr bwMode="auto">
          <a:xfrm>
            <a:off x="250825" y="302397"/>
            <a:ext cx="71294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400" b="1" u="sng" dirty="0" err="1" smtClean="0">
                <a:solidFill>
                  <a:srgbClr val="984807"/>
                </a:solidFill>
                <a:ea typeface="+mn-ea"/>
              </a:rPr>
              <a:t>Statıstıcal</a:t>
            </a:r>
            <a:r>
              <a:rPr lang="tr-TR" altLang="tr-TR" sz="2400" b="1" u="sng" dirty="0" smtClean="0">
                <a:solidFill>
                  <a:srgbClr val="984807"/>
                </a:solidFill>
                <a:ea typeface="+mn-ea"/>
              </a:rPr>
              <a:t> </a:t>
            </a:r>
            <a:r>
              <a:rPr lang="tr-TR" altLang="tr-TR" sz="2400" b="1" u="sng" dirty="0" err="1" smtClean="0">
                <a:solidFill>
                  <a:srgbClr val="984807"/>
                </a:solidFill>
                <a:ea typeface="+mn-ea"/>
              </a:rPr>
              <a:t>Process</a:t>
            </a:r>
            <a:r>
              <a:rPr lang="tr-TR" altLang="tr-TR" sz="2400" b="1" u="sng" dirty="0" smtClean="0">
                <a:solidFill>
                  <a:srgbClr val="984807"/>
                </a:solidFill>
                <a:ea typeface="+mn-ea"/>
              </a:rPr>
              <a:t> Control </a:t>
            </a:r>
            <a:r>
              <a:rPr lang="tr-TR" altLang="tr-TR" sz="2400" b="1" u="sng" dirty="0" err="1" smtClean="0">
                <a:solidFill>
                  <a:srgbClr val="984807"/>
                </a:solidFill>
                <a:ea typeface="+mn-ea"/>
              </a:rPr>
              <a:t>Expert</a:t>
            </a:r>
            <a:r>
              <a:rPr lang="tr-TR" altLang="tr-TR" sz="2400" b="1" u="sng" dirty="0" smtClean="0">
                <a:solidFill>
                  <a:srgbClr val="984807"/>
                </a:solidFill>
                <a:ea typeface="+mn-ea"/>
              </a:rPr>
              <a:t>- XPC</a:t>
            </a:r>
            <a:endParaRPr lang="tr-TR" altLang="tr-TR" sz="2400" b="1" u="sng" dirty="0">
              <a:solidFill>
                <a:srgbClr val="984807"/>
              </a:solidFill>
              <a:ea typeface="+mn-ea"/>
            </a:endParaRPr>
          </a:p>
        </p:txBody>
      </p:sp>
    </p:spTree>
    <p:extLst>
      <p:ext uri="{BB962C8B-B14F-4D97-AF65-F5344CB8AC3E}">
        <p14:creationId xmlns:p14="http://schemas.microsoft.com/office/powerpoint/2010/main" val="272532002"/>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1524000"/>
            <a:ext cx="798195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250825" y="428625"/>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Control </a:t>
            </a:r>
            <a:r>
              <a:rPr lang="tr-TR" altLang="tr-TR" sz="2400" b="1" u="sng" dirty="0">
                <a:solidFill>
                  <a:srgbClr val="984807"/>
                </a:solidFill>
                <a:latin typeface="Calibri" panose="020F0502020204030204" pitchFamily="34" charset="0"/>
              </a:rPr>
              <a:t>C</a:t>
            </a:r>
            <a:r>
              <a:rPr lang="tr-TR" altLang="tr-TR" sz="2400" b="1" u="sng" dirty="0" smtClean="0">
                <a:solidFill>
                  <a:srgbClr val="984807"/>
                </a:solidFill>
                <a:latin typeface="Calibri" panose="020F0502020204030204" pitchFamily="34" charset="0"/>
              </a:rPr>
              <a:t>hart</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3850768850"/>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0" y="2162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tr-TR" altLang="tr-TR" sz="1800">
              <a:solidFill>
                <a:schemeClr val="tx2"/>
              </a:solidFill>
              <a:latin typeface="MetaPlusLF" pitchFamily="2" charset="0"/>
            </a:endParaRPr>
          </a:p>
        </p:txBody>
      </p:sp>
      <p:graphicFrame>
        <p:nvGraphicFramePr>
          <p:cNvPr id="7171" name="Object 4"/>
          <p:cNvGraphicFramePr>
            <a:graphicFrameLocks noChangeAspect="1"/>
          </p:cNvGraphicFramePr>
          <p:nvPr>
            <p:extLst>
              <p:ext uri="{D42A27DB-BD31-4B8C-83A1-F6EECF244321}">
                <p14:modId xmlns:p14="http://schemas.microsoft.com/office/powerpoint/2010/main" val="1104076548"/>
              </p:ext>
            </p:extLst>
          </p:nvPr>
        </p:nvGraphicFramePr>
        <p:xfrm>
          <a:off x="323528" y="548680"/>
          <a:ext cx="8278812" cy="4816475"/>
        </p:xfrm>
        <a:graphic>
          <a:graphicData uri="http://schemas.openxmlformats.org/presentationml/2006/ole">
            <mc:AlternateContent xmlns:mc="http://schemas.openxmlformats.org/markup-compatibility/2006">
              <mc:Choice xmlns:v="urn:schemas-microsoft-com:vml" Requires="v">
                <p:oleObj spid="_x0000_s3078" name="Picture" r:id="rId4" imgW="7937640" imgH="4093920" progId="Word.Picture.8">
                  <p:embed/>
                </p:oleObj>
              </mc:Choice>
              <mc:Fallback>
                <p:oleObj name="Picture" r:id="rId4" imgW="7937640" imgH="4093920" progId="Word.Picture.8">
                  <p:embed/>
                  <p:pic>
                    <p:nvPicPr>
                      <p:cNvPr id="0" name=""/>
                      <p:cNvPicPr>
                        <a:picLocks noChangeAspect="1" noChangeArrowheads="1"/>
                      </p:cNvPicPr>
                      <p:nvPr/>
                    </p:nvPicPr>
                    <p:blipFill>
                      <a:blip r:embed="rId5"/>
                      <a:srcRect/>
                      <a:stretch>
                        <a:fillRect/>
                      </a:stretch>
                    </p:blipFill>
                    <p:spPr bwMode="auto">
                      <a:xfrm>
                        <a:off x="323528" y="548680"/>
                        <a:ext cx="827881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
          <p:cNvSpPr txBox="1">
            <a:spLocks noChangeArrowheads="1"/>
          </p:cNvSpPr>
          <p:nvPr/>
        </p:nvSpPr>
        <p:spPr bwMode="auto">
          <a:xfrm>
            <a:off x="251520" y="116632"/>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XPC-</a:t>
            </a:r>
            <a:r>
              <a:rPr lang="tr-TR" altLang="tr-TR" sz="2400" b="1" u="sng" dirty="0" err="1" smtClean="0">
                <a:solidFill>
                  <a:srgbClr val="984807"/>
                </a:solidFill>
                <a:latin typeface="Calibri" panose="020F0502020204030204" pitchFamily="34" charset="0"/>
              </a:rPr>
              <a:t>System</a:t>
            </a:r>
            <a:r>
              <a:rPr lang="tr-TR" altLang="tr-TR" sz="2400" b="1" u="sng" dirty="0" smtClean="0">
                <a:solidFill>
                  <a:srgbClr val="984807"/>
                </a:solidFill>
                <a:latin typeface="Calibri" panose="020F0502020204030204" pitchFamily="34" charset="0"/>
              </a:rPr>
              <a:t> Architecture</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409140464"/>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ECCE36BB-8F55-4380-85E9-E9F8FA6A099C}" type="slidenum">
              <a:rPr lang="en-US" altLang="tr-TR" sz="1200">
                <a:solidFill>
                  <a:srgbClr val="898989"/>
                </a:solidFill>
              </a:rPr>
              <a:pPr eaLnBrk="1" hangingPunct="1">
                <a:spcBef>
                  <a:spcPct val="0"/>
                </a:spcBef>
                <a:buFontTx/>
                <a:buNone/>
              </a:pPr>
              <a:t>44</a:t>
            </a:fld>
            <a:endParaRPr lang="en-US" altLang="tr-TR" sz="1200">
              <a:solidFill>
                <a:srgbClr val="898989"/>
              </a:solidFill>
            </a:endParaRPr>
          </a:p>
        </p:txBody>
      </p:sp>
      <p:sp>
        <p:nvSpPr>
          <p:cNvPr id="7171" name="Text Box 3"/>
          <p:cNvSpPr txBox="1">
            <a:spLocks noChangeArrowheads="1"/>
          </p:cNvSpPr>
          <p:nvPr/>
        </p:nvSpPr>
        <p:spPr bwMode="auto">
          <a:xfrm>
            <a:off x="457200" y="1524000"/>
            <a:ext cx="84582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7350" indent="-387350">
              <a:defRPr>
                <a:solidFill>
                  <a:schemeClr val="tx2"/>
                </a:solidFill>
                <a:latin typeface="MetaPlusLF" pitchFamily="2" charset="0"/>
              </a:defRPr>
            </a:lvl1pPr>
            <a:lvl2pPr marL="792163" indent="-214313">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2 Production Engineer</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1 Quality Engineer</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1 Knowledge engineer (Industrial Engineer)</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2 Foremen</a:t>
            </a:r>
          </a:p>
        </p:txBody>
      </p:sp>
      <p:sp>
        <p:nvSpPr>
          <p:cNvPr id="5" name="Text Box 2"/>
          <p:cNvSpPr txBox="1">
            <a:spLocks noChangeArrowheads="1"/>
          </p:cNvSpPr>
          <p:nvPr/>
        </p:nvSpPr>
        <p:spPr bwMode="auto">
          <a:xfrm>
            <a:off x="250825" y="428625"/>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Development </a:t>
            </a:r>
            <a:r>
              <a:rPr lang="tr-TR" altLang="tr-TR" sz="2400" b="1" u="sng" dirty="0">
                <a:solidFill>
                  <a:srgbClr val="984807"/>
                </a:solidFill>
                <a:latin typeface="Calibri" panose="020F0502020204030204" pitchFamily="34" charset="0"/>
              </a:rPr>
              <a:t>T</a:t>
            </a:r>
            <a:r>
              <a:rPr lang="tr-TR" altLang="tr-TR" sz="2400" b="1" u="sng" dirty="0" smtClean="0">
                <a:solidFill>
                  <a:srgbClr val="984807"/>
                </a:solidFill>
                <a:latin typeface="Calibri" panose="020F0502020204030204" pitchFamily="34" charset="0"/>
              </a:rPr>
              <a:t>eam </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1075463552"/>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fld id="{7503FA9D-2CEC-4AF3-B56A-19114C75CCEA}" type="slidenum">
              <a:rPr lang="en-US" altLang="tr-TR" sz="1200">
                <a:solidFill>
                  <a:srgbClr val="898989"/>
                </a:solidFill>
              </a:rPr>
              <a:pPr eaLnBrk="1" hangingPunct="1">
                <a:spcBef>
                  <a:spcPct val="0"/>
                </a:spcBef>
                <a:buFontTx/>
                <a:buNone/>
              </a:pPr>
              <a:t>45</a:t>
            </a:fld>
            <a:endParaRPr lang="en-US" altLang="tr-TR" sz="1200">
              <a:solidFill>
                <a:srgbClr val="898989"/>
              </a:solidFill>
            </a:endParaRPr>
          </a:p>
        </p:txBody>
      </p:sp>
      <p:sp>
        <p:nvSpPr>
          <p:cNvPr id="7171" name="Text Box 3"/>
          <p:cNvSpPr txBox="1">
            <a:spLocks noChangeArrowheads="1"/>
          </p:cNvSpPr>
          <p:nvPr/>
        </p:nvSpPr>
        <p:spPr bwMode="auto">
          <a:xfrm>
            <a:off x="457200" y="1524000"/>
            <a:ext cx="84582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7350" indent="-387350">
              <a:defRPr>
                <a:solidFill>
                  <a:schemeClr val="tx2"/>
                </a:solidFill>
                <a:latin typeface="MetaPlusLF" pitchFamily="2" charset="0"/>
              </a:defRPr>
            </a:lvl1pPr>
            <a:lvl2pPr marL="792163" indent="-214313">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Knowledge collection</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Face to face meetings</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Discussions and focus groups</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General knowledge from the books</a:t>
            </a:r>
          </a:p>
          <a:p>
            <a:pPr marL="920750" lvl="1" indent="-342900">
              <a:buFont typeface="Wingdings" panose="05000000000000000000" pitchFamily="2" charset="2"/>
              <a:buChar char="Ø"/>
              <a:defRPr/>
            </a:pPr>
            <a:r>
              <a:rPr lang="tr-TR" altLang="tr-TR" sz="2200" b="1" dirty="0" smtClean="0">
                <a:solidFill>
                  <a:schemeClr val="tx1"/>
                </a:solidFill>
                <a:latin typeface="+mj-lt"/>
                <a:ea typeface="ＭＳ Ｐゴシック" pitchFamily="34" charset="-128"/>
                <a:cs typeface="Arial" charset="0"/>
              </a:rPr>
              <a:t>Cause and effect analysis</a:t>
            </a:r>
          </a:p>
        </p:txBody>
      </p:sp>
      <p:sp>
        <p:nvSpPr>
          <p:cNvPr id="5" name="Text Box 2"/>
          <p:cNvSpPr txBox="1">
            <a:spLocks noChangeArrowheads="1"/>
          </p:cNvSpPr>
          <p:nvPr/>
        </p:nvSpPr>
        <p:spPr bwMode="auto">
          <a:xfrm>
            <a:off x="250825" y="428625"/>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Knowledge </a:t>
            </a:r>
            <a:r>
              <a:rPr lang="tr-TR" altLang="tr-TR" sz="2400" b="1" u="sng" dirty="0" err="1" smtClean="0">
                <a:solidFill>
                  <a:srgbClr val="984807"/>
                </a:solidFill>
                <a:latin typeface="Calibri" panose="020F0502020204030204" pitchFamily="34" charset="0"/>
              </a:rPr>
              <a:t>Acquisition</a:t>
            </a:r>
            <a:r>
              <a:rPr lang="tr-TR" altLang="tr-TR" sz="2400" b="1" u="sng" dirty="0" smtClean="0">
                <a:solidFill>
                  <a:srgbClr val="984807"/>
                </a:solidFill>
                <a:latin typeface="Calibri" panose="020F0502020204030204" pitchFamily="34" charset="0"/>
              </a:rPr>
              <a:t> </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3347298153"/>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284163" y="1196975"/>
            <a:ext cx="8680450" cy="3478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200" b="1" dirty="0" smtClean="0">
                <a:latin typeface="+mj-lt"/>
                <a:cs typeface="Arial" charset="0"/>
              </a:rPr>
              <a:t>Knowledge base of XPC comprises of SPC knowledge as well as respective process knowledge. </a:t>
            </a:r>
          </a:p>
          <a:p>
            <a:pPr>
              <a:defRPr/>
            </a:pPr>
            <a:endParaRPr lang="tr-TR" altLang="tr-TR" sz="2200" b="1" dirty="0" smtClean="0">
              <a:latin typeface="+mj-lt"/>
              <a:cs typeface="Arial" charset="0"/>
            </a:endParaRPr>
          </a:p>
          <a:p>
            <a:pPr>
              <a:defRPr/>
            </a:pPr>
            <a:r>
              <a:rPr lang="tr-TR" altLang="tr-TR" sz="2200" b="1" dirty="0" smtClean="0">
                <a:latin typeface="+mj-lt"/>
                <a:cs typeface="Arial" charset="0"/>
              </a:rPr>
              <a:t>In total;  there are 230 Rules, 20 Rule Sets, 340 Knowledge Frames, 1 Classes, 29 Procedures.</a:t>
            </a:r>
          </a:p>
          <a:p>
            <a:pPr>
              <a:defRPr/>
            </a:pPr>
            <a:endParaRPr lang="tr-TR" altLang="tr-TR" sz="2200" b="1" dirty="0" smtClean="0">
              <a:latin typeface="+mj-lt"/>
              <a:cs typeface="Arial" charset="0"/>
            </a:endParaRPr>
          </a:p>
          <a:p>
            <a:pPr>
              <a:defRPr/>
            </a:pPr>
            <a:r>
              <a:rPr lang="tr-TR" altLang="tr-TR" sz="2200" b="1" dirty="0" smtClean="0">
                <a:latin typeface="+mj-lt"/>
                <a:cs typeface="Arial" charset="0"/>
              </a:rPr>
              <a:t>An Example Rule:</a:t>
            </a:r>
          </a:p>
          <a:p>
            <a:pPr>
              <a:defRPr/>
            </a:pPr>
            <a:endParaRPr lang="tr-TR" altLang="tr-TR" sz="2200" b="1" dirty="0" smtClean="0">
              <a:latin typeface="+mj-lt"/>
              <a:cs typeface="Arial" charset="0"/>
            </a:endParaRPr>
          </a:p>
          <a:p>
            <a:pPr>
              <a:defRPr/>
            </a:pPr>
            <a:r>
              <a:rPr lang="tr-TR" altLang="tr-TR" sz="2200" b="1" dirty="0" smtClean="0">
                <a:solidFill>
                  <a:srgbClr val="FF0000"/>
                </a:solidFill>
                <a:latin typeface="+mj-lt"/>
                <a:cs typeface="Arial" charset="0"/>
              </a:rPr>
              <a:t>IF consecutive 7 measured values are above the central line (grand average) then the process is out of control </a:t>
            </a:r>
          </a:p>
        </p:txBody>
      </p:sp>
      <p:sp>
        <p:nvSpPr>
          <p:cNvPr id="4" name="Text Box 2"/>
          <p:cNvSpPr txBox="1">
            <a:spLocks noChangeArrowheads="1"/>
          </p:cNvSpPr>
          <p:nvPr/>
        </p:nvSpPr>
        <p:spPr bwMode="auto">
          <a:xfrm>
            <a:off x="250825" y="428625"/>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Knowledge  Base </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3497561256"/>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179388" y="741363"/>
            <a:ext cx="8434387" cy="429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a:defRPr>
                <a:solidFill>
                  <a:schemeClr val="tx2"/>
                </a:solidFill>
                <a:latin typeface="MetaPlusLF" pitchFamily="2" charset="0"/>
              </a:defRPr>
            </a:lvl1pPr>
            <a:lvl2pPr marL="742950" indent="-285750">
              <a:defRPr>
                <a:solidFill>
                  <a:schemeClr val="tx2"/>
                </a:solidFill>
                <a:latin typeface="MetaPlusLF" pitchFamily="2" charset="0"/>
              </a:defRPr>
            </a:lvl2pPr>
            <a:lvl3pPr>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200" b="1" dirty="0" smtClean="0">
                <a:solidFill>
                  <a:schemeClr val="tx1"/>
                </a:solidFill>
                <a:latin typeface="+mn-lt"/>
                <a:cs typeface="Arial" charset="0"/>
              </a:rPr>
              <a:t>XPC deals with various out of control situations using respective rules. It also provides some information regarding the out of control situsations. AS an example take the Rule in the previous slide; </a:t>
            </a:r>
          </a:p>
          <a:p>
            <a:pPr>
              <a:defRPr/>
            </a:pPr>
            <a:endParaRPr lang="tr-TR" altLang="tr-TR" sz="2200" b="1" dirty="0" smtClean="0">
              <a:latin typeface="+mn-lt"/>
              <a:cs typeface="Arial" charset="0"/>
            </a:endParaRPr>
          </a:p>
          <a:p>
            <a:pPr>
              <a:defRPr/>
            </a:pPr>
            <a:r>
              <a:rPr lang="tr-TR" altLang="tr-TR" sz="2200" b="1" i="1" dirty="0" smtClean="0">
                <a:latin typeface="+mn-lt"/>
                <a:cs typeface="Arial" charset="0"/>
              </a:rPr>
              <a:t>IF 7 consecutive measured values are above the central line; THEN  possible reason to that; </a:t>
            </a:r>
          </a:p>
          <a:p>
            <a:pPr lvl="2">
              <a:lnSpc>
                <a:spcPct val="80000"/>
              </a:lnSpc>
              <a:defRPr/>
            </a:pPr>
            <a:r>
              <a:rPr lang="tr-TR" altLang="tr-TR" sz="2200" b="1" i="1" dirty="0" smtClean="0">
                <a:latin typeface="+mn-lt"/>
                <a:cs typeface="Arial" charset="0"/>
              </a:rPr>
              <a:t>Non-conformance to planned maintenance</a:t>
            </a:r>
          </a:p>
          <a:p>
            <a:pPr lvl="2">
              <a:lnSpc>
                <a:spcPct val="80000"/>
              </a:lnSpc>
              <a:defRPr/>
            </a:pPr>
            <a:r>
              <a:rPr lang="tr-TR" altLang="tr-TR" sz="2200" b="1" i="1" dirty="0" smtClean="0">
                <a:latin typeface="+mn-lt"/>
                <a:cs typeface="Arial" charset="0"/>
              </a:rPr>
              <a:t>Taking the measurements in different places</a:t>
            </a:r>
          </a:p>
          <a:p>
            <a:pPr lvl="2">
              <a:lnSpc>
                <a:spcPct val="80000"/>
              </a:lnSpc>
              <a:defRPr/>
            </a:pPr>
            <a:r>
              <a:rPr lang="tr-TR" altLang="tr-TR" sz="2200" b="1" i="1" dirty="0" smtClean="0">
                <a:latin typeface="+mn-lt"/>
                <a:cs typeface="Arial" charset="0"/>
              </a:rPr>
              <a:t>Using different pyrometers</a:t>
            </a:r>
          </a:p>
          <a:p>
            <a:pPr lvl="2">
              <a:lnSpc>
                <a:spcPct val="80000"/>
              </a:lnSpc>
              <a:defRPr/>
            </a:pPr>
            <a:r>
              <a:rPr lang="tr-TR" altLang="tr-TR" sz="2200" b="1" i="1" dirty="0" smtClean="0">
                <a:latin typeface="+mn-lt"/>
                <a:cs typeface="Arial" charset="0"/>
              </a:rPr>
              <a:t>Faulty Thermocouple</a:t>
            </a:r>
          </a:p>
          <a:p>
            <a:pPr lvl="2">
              <a:lnSpc>
                <a:spcPct val="80000"/>
              </a:lnSpc>
              <a:defRPr/>
            </a:pPr>
            <a:r>
              <a:rPr lang="tr-TR" altLang="tr-TR" sz="2200" b="1" i="1" dirty="0" smtClean="0">
                <a:latin typeface="+mn-lt"/>
                <a:cs typeface="Arial" charset="0"/>
              </a:rPr>
              <a:t>Uncalibrated equipment use</a:t>
            </a:r>
          </a:p>
          <a:p>
            <a:pPr lvl="2">
              <a:lnSpc>
                <a:spcPct val="80000"/>
              </a:lnSpc>
              <a:defRPr/>
            </a:pPr>
            <a:r>
              <a:rPr lang="tr-TR" altLang="tr-TR" sz="2200" b="1" i="1" dirty="0" smtClean="0">
                <a:latin typeface="+mn-lt"/>
                <a:cs typeface="Arial" charset="0"/>
              </a:rPr>
              <a:t>Changes in material composition</a:t>
            </a:r>
          </a:p>
          <a:p>
            <a:pPr lvl="2">
              <a:lnSpc>
                <a:spcPct val="80000"/>
              </a:lnSpc>
              <a:defRPr/>
            </a:pPr>
            <a:r>
              <a:rPr lang="tr-TR" altLang="tr-TR" sz="2200" b="1" i="1" dirty="0" smtClean="0">
                <a:latin typeface="+mn-lt"/>
                <a:cs typeface="Arial" charset="0"/>
              </a:rPr>
              <a:t>Changes in ambient temperature</a:t>
            </a:r>
          </a:p>
          <a:p>
            <a:pPr lvl="2">
              <a:lnSpc>
                <a:spcPct val="80000"/>
              </a:lnSpc>
              <a:defRPr/>
            </a:pPr>
            <a:r>
              <a:rPr lang="tr-TR" altLang="tr-TR" sz="2200" b="1" i="1" dirty="0" smtClean="0">
                <a:latin typeface="+mn-lt"/>
                <a:cs typeface="Arial" charset="0"/>
              </a:rPr>
              <a:t>Untrained operator</a:t>
            </a:r>
          </a:p>
        </p:txBody>
      </p:sp>
      <p:sp>
        <p:nvSpPr>
          <p:cNvPr id="4" name="Text Box 2"/>
          <p:cNvSpPr txBox="1">
            <a:spLocks noChangeArrowheads="1"/>
          </p:cNvSpPr>
          <p:nvPr/>
        </p:nvSpPr>
        <p:spPr bwMode="auto">
          <a:xfrm>
            <a:off x="179388" y="115888"/>
            <a:ext cx="49688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Knowledge  </a:t>
            </a:r>
            <a:r>
              <a:rPr lang="tr-TR" altLang="tr-TR" sz="2400" b="1" u="sng" dirty="0">
                <a:solidFill>
                  <a:srgbClr val="984807"/>
                </a:solidFill>
                <a:latin typeface="Calibri" panose="020F0502020204030204" pitchFamily="34" charset="0"/>
              </a:rPr>
              <a:t>B</a:t>
            </a:r>
            <a:r>
              <a:rPr lang="tr-TR" altLang="tr-TR" sz="2400" b="1" u="sng" dirty="0" smtClean="0">
                <a:solidFill>
                  <a:srgbClr val="984807"/>
                </a:solidFill>
                <a:latin typeface="Calibri" panose="020F0502020204030204" pitchFamily="34" charset="0"/>
              </a:rPr>
              <a:t>ase </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332019820"/>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1747" name="Group 3"/>
          <p:cNvGraphicFramePr>
            <a:graphicFrameLocks noGrp="1"/>
          </p:cNvGraphicFramePr>
          <p:nvPr>
            <p:ph/>
          </p:nvPr>
        </p:nvGraphicFramePr>
        <p:xfrm>
          <a:off x="179388" y="692150"/>
          <a:ext cx="8713787" cy="5273676"/>
        </p:xfrm>
        <a:graphic>
          <a:graphicData uri="http://schemas.openxmlformats.org/drawingml/2006/table">
            <a:tbl>
              <a:tblPr/>
              <a:tblGrid>
                <a:gridCol w="8713787"/>
              </a:tblGrid>
              <a:tr h="5273675">
                <a:tc>
                  <a:txBody>
                    <a:bodyPr/>
                    <a:lstStyle>
                      <a:lvl1pPr defTabSz="957263">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marL="777875" indent="-298450" defTabSz="957263">
                        <a:spcBef>
                          <a:spcPct val="20000"/>
                        </a:spcBef>
                        <a:buClr>
                          <a:schemeClr val="tx2"/>
                        </a:buClr>
                        <a:buSzPct val="75000"/>
                        <a:buFont typeface="Monotype Sorts" pitchFamily="2" charset="2"/>
                        <a:defRPr kumimoji="1" sz="2300">
                          <a:solidFill>
                            <a:schemeClr val="tx1"/>
                          </a:solidFill>
                          <a:latin typeface="Arial" charset="0"/>
                        </a:defRPr>
                      </a:lvl2pPr>
                      <a:lvl3pPr marL="1196975" indent="-239713" defTabSz="957263">
                        <a:spcBef>
                          <a:spcPct val="20000"/>
                        </a:spcBef>
                        <a:buClr>
                          <a:schemeClr val="hlink"/>
                        </a:buClr>
                        <a:buSzPct val="65000"/>
                        <a:buFont typeface="Monotype Sorts" pitchFamily="2" charset="2"/>
                        <a:defRPr kumimoji="1" sz="2100">
                          <a:solidFill>
                            <a:schemeClr val="tx1"/>
                          </a:solidFill>
                          <a:latin typeface="Arial" charset="0"/>
                        </a:defRPr>
                      </a:lvl3pPr>
                      <a:lvl4pPr marL="1676400" indent="-239713" defTabSz="957263">
                        <a:spcBef>
                          <a:spcPct val="20000"/>
                        </a:spcBef>
                        <a:buClr>
                          <a:schemeClr val="tx2"/>
                        </a:buClr>
                        <a:buSzPct val="100000"/>
                        <a:defRPr kumimoji="1" sz="1900">
                          <a:solidFill>
                            <a:schemeClr val="tx1"/>
                          </a:solidFill>
                          <a:latin typeface="Arial" charset="0"/>
                        </a:defRPr>
                      </a:lvl4pPr>
                      <a:lvl5pPr marL="2154238" indent="-238125" defTabSz="957263">
                        <a:spcBef>
                          <a:spcPct val="20000"/>
                        </a:spcBef>
                        <a:buClr>
                          <a:schemeClr val="hlink"/>
                        </a:buClr>
                        <a:buSzPct val="100000"/>
                        <a:defRPr kumimoji="1" sz="1900">
                          <a:solidFill>
                            <a:schemeClr val="tx1"/>
                          </a:solidFill>
                          <a:latin typeface="Arial" charset="0"/>
                        </a:defRPr>
                      </a:lvl5pPr>
                      <a:lvl6pPr marL="26114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6pPr>
                      <a:lvl7pPr marL="30686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7pPr>
                      <a:lvl8pPr marL="35258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8pPr>
                      <a:lvl9pPr marL="3983038" indent="-238125" defTabSz="957263"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Name: </a:t>
                      </a: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Job_Type</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Long Name:</a:t>
                      </a:r>
                      <a:endPar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Type</a:t>
                      </a: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 Text</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Values:</a:t>
                      </a: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 Chart_ Construction; On-line_Use,  Chart_Update</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Question:</a:t>
                      </a: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 What kind of Job to be performed?</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Explanation</a:t>
                      </a: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 Please select the type of Job to be performed by XPC using the arrow keys.</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Expansion:</a:t>
                      </a:r>
                      <a:endPar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This choice  allows XPC to perform chart construction</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57263" rtl="0" eaLnBrk="0" fontAlgn="base" latinLnBrk="0" hangingPunct="0">
                        <a:lnSpc>
                          <a:spcPct val="100000"/>
                        </a:lnSpc>
                        <a:spcBef>
                          <a:spcPct val="0"/>
                        </a:spcBef>
                        <a:spcAft>
                          <a:spcPct val="0"/>
                        </a:spcAft>
                        <a:buClrTx/>
                        <a:buSzTx/>
                        <a:buFontTx/>
                        <a:buNone/>
                        <a:tabLst/>
                        <a:defRPr/>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This choice  allows XPC to perform on-line monitoring</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57263" rtl="0" eaLnBrk="0" fontAlgn="base" latinLnBrk="0" hangingPunct="0">
                        <a:lnSpc>
                          <a:spcPct val="100000"/>
                        </a:lnSpc>
                        <a:spcBef>
                          <a:spcPct val="0"/>
                        </a:spcBef>
                        <a:spcAft>
                          <a:spcPct val="0"/>
                        </a:spcAft>
                        <a:buClrTx/>
                        <a:buSzTx/>
                        <a:buFontTx/>
                        <a:buNone/>
                        <a:tabLst/>
                        <a:defRPr/>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This choice  allows XPC to perform chart update</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Interpretation</a:t>
                      </a:r>
                      <a:endParaRPr kumimoji="1" lang="tr-TR" altLang="tr-T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57263" rtl="0" eaLnBrk="0" fontAlgn="base" latinLnBrk="0" hangingPunct="0">
                        <a:lnSpc>
                          <a:spcPct val="100000"/>
                        </a:lnSpc>
                        <a:spcBef>
                          <a:spcPct val="0"/>
                        </a:spcBef>
                        <a:spcAft>
                          <a:spcPct val="0"/>
                        </a:spcAft>
                        <a:buClrTx/>
                        <a:buSzTx/>
                        <a:buFontTx/>
                        <a:buNone/>
                        <a:tabLst/>
                      </a:pPr>
                      <a:r>
                        <a:rPr kumimoji="1" lang="tr-TR" altLang="tr-TR" sz="2000" b="1" i="0" u="none" strike="noStrike" cap="none" normalizeH="0" baseline="0" dirty="0" smtClean="0">
                          <a:ln>
                            <a:noFill/>
                          </a:ln>
                          <a:solidFill>
                            <a:schemeClr val="tx1"/>
                          </a:solidFill>
                          <a:effectLst/>
                          <a:latin typeface="Times New Roman" pitchFamily="18" charset="0"/>
                          <a:cs typeface="Times New Roman" pitchFamily="18" charset="0"/>
                        </a:rPr>
                        <a:t>Result:</a:t>
                      </a:r>
                      <a:endParaRPr kumimoji="1" lang="tr-TR" altLang="tr-TR" sz="2000" b="0" i="0" u="none" strike="noStrike" cap="none" normalizeH="0" baseline="0" dirty="0" smtClean="0">
                        <a:ln>
                          <a:noFill/>
                        </a:ln>
                        <a:solidFill>
                          <a:schemeClr val="tx1"/>
                        </a:solidFill>
                        <a:effectLst/>
                        <a:latin typeface="MetaPlusLF-Regular" charset="0"/>
                      </a:endParaRPr>
                    </a:p>
                  </a:txBody>
                  <a:tcPr marL="92084" marR="92084"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ext Box 2"/>
          <p:cNvSpPr txBox="1">
            <a:spLocks noChangeArrowheads="1"/>
          </p:cNvSpPr>
          <p:nvPr/>
        </p:nvSpPr>
        <p:spPr bwMode="auto">
          <a:xfrm>
            <a:off x="179388" y="115888"/>
            <a:ext cx="49688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Knowledge </a:t>
            </a:r>
            <a:r>
              <a:rPr lang="tr-TR" altLang="tr-TR" sz="2400" b="1" u="sng" dirty="0" err="1">
                <a:solidFill>
                  <a:srgbClr val="984807"/>
                </a:solidFill>
                <a:latin typeface="Calibri" panose="020F0502020204030204" pitchFamily="34" charset="0"/>
              </a:rPr>
              <a:t>F</a:t>
            </a:r>
            <a:r>
              <a:rPr lang="tr-TR" altLang="tr-TR" sz="2400" b="1" u="sng" dirty="0" err="1" smtClean="0">
                <a:solidFill>
                  <a:srgbClr val="984807"/>
                </a:solidFill>
                <a:latin typeface="Calibri" panose="020F0502020204030204" pitchFamily="34" charset="0"/>
              </a:rPr>
              <a:t>rame</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125295500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
          <p:cNvSpPr>
            <a:spLocks noChangeArrowheads="1"/>
          </p:cNvSpPr>
          <p:nvPr/>
        </p:nvSpPr>
        <p:spPr bwMode="auto">
          <a:xfrm>
            <a:off x="2057400" y="2584450"/>
            <a:ext cx="5029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1" lang="tr-TR" altLang="tr-TR" sz="2400">
              <a:latin typeface="MetaPlusLF-Regular" charset="0"/>
            </a:endParaRPr>
          </a:p>
        </p:txBody>
      </p:sp>
      <p:sp>
        <p:nvSpPr>
          <p:cNvPr id="13315" name="Rectangle 70"/>
          <p:cNvSpPr>
            <a:spLocks noChangeArrowheads="1"/>
          </p:cNvSpPr>
          <p:nvPr/>
        </p:nvSpPr>
        <p:spPr bwMode="auto">
          <a:xfrm>
            <a:off x="250825" y="1196975"/>
            <a:ext cx="808831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1" lang="tr-TR" altLang="tr-TR" sz="1800" b="1">
                <a:latin typeface="MetaPlusLF-Regular" charset="0"/>
                <a:cs typeface="Times New Roman" panose="02020603050405020304" pitchFamily="18" charset="0"/>
              </a:rPr>
              <a:t>When the frame in pervious slide is executed. The screen apperas to be the following..</a:t>
            </a:r>
            <a:endParaRPr kumimoji="1" lang="tr-TR" altLang="tr-TR" sz="1800" b="1">
              <a:latin typeface="MetaPlusLF-Regular" charset="0"/>
            </a:endParaRPr>
          </a:p>
          <a:p>
            <a:pPr eaLnBrk="1" hangingPunct="1">
              <a:spcBef>
                <a:spcPct val="0"/>
              </a:spcBef>
              <a:buFontTx/>
              <a:buNone/>
            </a:pPr>
            <a:endParaRPr kumimoji="1" lang="tr-TR" altLang="tr-TR" sz="1800" b="1">
              <a:latin typeface="MetaPlusLF-Regular" charset="0"/>
            </a:endParaRPr>
          </a:p>
        </p:txBody>
      </p:sp>
      <p:sp>
        <p:nvSpPr>
          <p:cNvPr id="13316" name="Rectangle 72"/>
          <p:cNvSpPr>
            <a:spLocks noChangeArrowheads="1"/>
          </p:cNvSpPr>
          <p:nvPr/>
        </p:nvSpPr>
        <p:spPr bwMode="auto">
          <a:xfrm>
            <a:off x="1042988" y="2276475"/>
            <a:ext cx="6108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1" lang="tr-TR" altLang="tr-TR" sz="2400">
                <a:latin typeface="Times New Roman" panose="02020603050405020304" pitchFamily="18" charset="0"/>
                <a:cs typeface="Times New Roman" panose="02020603050405020304" pitchFamily="18" charset="0"/>
              </a:rPr>
              <a:t>What kind of Job to be performed?</a:t>
            </a:r>
          </a:p>
          <a:p>
            <a:pPr eaLnBrk="1" hangingPunct="1">
              <a:spcBef>
                <a:spcPct val="0"/>
              </a:spcBef>
              <a:buFontTx/>
              <a:buNone/>
            </a:pPr>
            <a:endParaRPr kumimoji="1" lang="tr-TR" altLang="tr-TR" sz="2400">
              <a:latin typeface="MetaPlusLF-Regular" charset="0"/>
            </a:endParaRPr>
          </a:p>
        </p:txBody>
      </p:sp>
      <p:sp>
        <p:nvSpPr>
          <p:cNvPr id="13317" name="Rectangle 120"/>
          <p:cNvSpPr>
            <a:spLocks noChangeArrowheads="1"/>
          </p:cNvSpPr>
          <p:nvPr/>
        </p:nvSpPr>
        <p:spPr bwMode="auto">
          <a:xfrm>
            <a:off x="0" y="4640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1" lang="tr-TR" altLang="tr-TR" sz="2400">
              <a:latin typeface="MetaPlusLF-Regular" charset="0"/>
            </a:endParaRPr>
          </a:p>
        </p:txBody>
      </p:sp>
      <p:graphicFrame>
        <p:nvGraphicFramePr>
          <p:cNvPr id="1300673" name="Group 193"/>
          <p:cNvGraphicFramePr>
            <a:graphicFrameLocks noGrp="1"/>
          </p:cNvGraphicFramePr>
          <p:nvPr/>
        </p:nvGraphicFramePr>
        <p:xfrm>
          <a:off x="1116013" y="2868613"/>
          <a:ext cx="7616825" cy="1068387"/>
        </p:xfrm>
        <a:graphic>
          <a:graphicData uri="http://schemas.openxmlformats.org/drawingml/2006/table">
            <a:tbl>
              <a:tblPr/>
              <a:tblGrid>
                <a:gridCol w="2088300"/>
                <a:gridCol w="5528525"/>
              </a:tblGrid>
              <a:tr h="305526">
                <a:tc>
                  <a:txBody>
                    <a:bodyPr/>
                    <a:lstStyle>
                      <a:lvl1pPr>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a:spcBef>
                          <a:spcPct val="20000"/>
                        </a:spcBef>
                        <a:buClr>
                          <a:schemeClr val="tx2"/>
                        </a:buClr>
                        <a:buSzPct val="75000"/>
                        <a:buFont typeface="Monotype Sorts" pitchFamily="2" charset="2"/>
                        <a:defRPr kumimoji="1" sz="2300">
                          <a:solidFill>
                            <a:schemeClr val="tx1"/>
                          </a:solidFill>
                          <a:latin typeface="Arial" charset="0"/>
                        </a:defRPr>
                      </a:lvl2pPr>
                      <a:lvl3pPr>
                        <a:spcBef>
                          <a:spcPct val="20000"/>
                        </a:spcBef>
                        <a:buClr>
                          <a:schemeClr val="hlink"/>
                        </a:buClr>
                        <a:buSzPct val="65000"/>
                        <a:buFont typeface="Monotype Sorts" pitchFamily="2" charset="2"/>
                        <a:defRPr kumimoji="1" sz="2100">
                          <a:solidFill>
                            <a:schemeClr val="tx1"/>
                          </a:solidFill>
                          <a:latin typeface="Arial" charset="0"/>
                        </a:defRPr>
                      </a:lvl3pPr>
                      <a:lvl4pPr>
                        <a:spcBef>
                          <a:spcPct val="20000"/>
                        </a:spcBef>
                        <a:buClr>
                          <a:schemeClr val="tx2"/>
                        </a:buClr>
                        <a:buSzPct val="100000"/>
                        <a:defRPr kumimoji="1" sz="1900">
                          <a:solidFill>
                            <a:schemeClr val="tx1"/>
                          </a:solidFill>
                          <a:latin typeface="Arial" charset="0"/>
                        </a:defRPr>
                      </a:lvl4pPr>
                      <a:lvl5pPr>
                        <a:spcBef>
                          <a:spcPct val="20000"/>
                        </a:spcBef>
                        <a:buClr>
                          <a:schemeClr val="hlink"/>
                        </a:buClr>
                        <a:buSzPct val="100000"/>
                        <a:defRPr kumimoji="1" sz="1900">
                          <a:solidFill>
                            <a:schemeClr val="tx1"/>
                          </a:solidFill>
                          <a:latin typeface="Arial" charset="0"/>
                        </a:defRPr>
                      </a:lvl5pPr>
                      <a:lvl6pPr eaLnBrk="0" fontAlgn="base" hangingPunct="0">
                        <a:spcBef>
                          <a:spcPct val="20000"/>
                        </a:spcBef>
                        <a:spcAft>
                          <a:spcPct val="0"/>
                        </a:spcAft>
                        <a:buClr>
                          <a:schemeClr val="hlink"/>
                        </a:buClr>
                        <a:buSzPct val="100000"/>
                        <a:defRPr kumimoji="1" sz="1900">
                          <a:solidFill>
                            <a:schemeClr val="tx1"/>
                          </a:solidFill>
                          <a:latin typeface="Arial" charset="0"/>
                        </a:defRPr>
                      </a:lvl6pPr>
                      <a:lvl7pPr eaLnBrk="0" fontAlgn="base" hangingPunct="0">
                        <a:spcBef>
                          <a:spcPct val="20000"/>
                        </a:spcBef>
                        <a:spcAft>
                          <a:spcPct val="0"/>
                        </a:spcAft>
                        <a:buClr>
                          <a:schemeClr val="hlink"/>
                        </a:buClr>
                        <a:buSzPct val="100000"/>
                        <a:defRPr kumimoji="1" sz="1900">
                          <a:solidFill>
                            <a:schemeClr val="tx1"/>
                          </a:solidFill>
                          <a:latin typeface="Arial" charset="0"/>
                        </a:defRPr>
                      </a:lvl7pPr>
                      <a:lvl8pPr eaLnBrk="0" fontAlgn="base" hangingPunct="0">
                        <a:spcBef>
                          <a:spcPct val="20000"/>
                        </a:spcBef>
                        <a:spcAft>
                          <a:spcPct val="0"/>
                        </a:spcAft>
                        <a:buClr>
                          <a:schemeClr val="hlink"/>
                        </a:buClr>
                        <a:buSzPct val="100000"/>
                        <a:defRPr kumimoji="1" sz="1900">
                          <a:solidFill>
                            <a:schemeClr val="tx1"/>
                          </a:solidFill>
                          <a:latin typeface="Arial" charset="0"/>
                        </a:defRPr>
                      </a:lvl8pPr>
                      <a:lvl9pPr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tr-TR" altLang="tr-TR" sz="1400" b="0" i="0" u="none" strike="noStrike" cap="none" normalizeH="0" baseline="0" dirty="0" smtClean="0">
                          <a:ln>
                            <a:noFill/>
                          </a:ln>
                          <a:solidFill>
                            <a:schemeClr val="tx1"/>
                          </a:solidFill>
                          <a:effectLst/>
                          <a:latin typeface="Times New Roman" pitchFamily="18" charset="0"/>
                          <a:cs typeface="Times New Roman" pitchFamily="18" charset="0"/>
                        </a:rPr>
                        <a:t>Chart_Construction</a:t>
                      </a:r>
                      <a:endParaRPr kumimoji="1" lang="tr-TR" altLang="tr-TR" sz="1400" b="0" i="0" u="none" strike="noStrike" cap="none" normalizeH="0" baseline="0" dirty="0" smtClean="0">
                        <a:ln>
                          <a:noFill/>
                        </a:ln>
                        <a:solidFill>
                          <a:schemeClr val="tx1"/>
                        </a:solidFill>
                        <a:effectLst/>
                        <a:latin typeface="MetaPlusLF-Regular" charset="0"/>
                      </a:endParaRPr>
                    </a:p>
                  </a:txBody>
                  <a:tcPr marL="92078" marR="92078" marT="46052" marB="4605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a:spcBef>
                          <a:spcPct val="20000"/>
                        </a:spcBef>
                        <a:buClr>
                          <a:schemeClr val="tx2"/>
                        </a:buClr>
                        <a:buSzPct val="75000"/>
                        <a:buFont typeface="Monotype Sorts" pitchFamily="2" charset="2"/>
                        <a:defRPr kumimoji="1" sz="2300">
                          <a:solidFill>
                            <a:schemeClr val="tx1"/>
                          </a:solidFill>
                          <a:latin typeface="Arial" charset="0"/>
                        </a:defRPr>
                      </a:lvl2pPr>
                      <a:lvl3pPr>
                        <a:spcBef>
                          <a:spcPct val="20000"/>
                        </a:spcBef>
                        <a:buClr>
                          <a:schemeClr val="hlink"/>
                        </a:buClr>
                        <a:buSzPct val="65000"/>
                        <a:buFont typeface="Monotype Sorts" pitchFamily="2" charset="2"/>
                        <a:defRPr kumimoji="1" sz="2100">
                          <a:solidFill>
                            <a:schemeClr val="tx1"/>
                          </a:solidFill>
                          <a:latin typeface="Arial" charset="0"/>
                        </a:defRPr>
                      </a:lvl3pPr>
                      <a:lvl4pPr>
                        <a:spcBef>
                          <a:spcPct val="20000"/>
                        </a:spcBef>
                        <a:buClr>
                          <a:schemeClr val="tx2"/>
                        </a:buClr>
                        <a:buSzPct val="100000"/>
                        <a:defRPr kumimoji="1" sz="1900">
                          <a:solidFill>
                            <a:schemeClr val="tx1"/>
                          </a:solidFill>
                          <a:latin typeface="Arial" charset="0"/>
                        </a:defRPr>
                      </a:lvl4pPr>
                      <a:lvl5pPr>
                        <a:spcBef>
                          <a:spcPct val="20000"/>
                        </a:spcBef>
                        <a:buClr>
                          <a:schemeClr val="hlink"/>
                        </a:buClr>
                        <a:buSzPct val="100000"/>
                        <a:defRPr kumimoji="1" sz="1900">
                          <a:solidFill>
                            <a:schemeClr val="tx1"/>
                          </a:solidFill>
                          <a:latin typeface="Arial" charset="0"/>
                        </a:defRPr>
                      </a:lvl5pPr>
                      <a:lvl6pPr eaLnBrk="0" fontAlgn="base" hangingPunct="0">
                        <a:spcBef>
                          <a:spcPct val="20000"/>
                        </a:spcBef>
                        <a:spcAft>
                          <a:spcPct val="0"/>
                        </a:spcAft>
                        <a:buClr>
                          <a:schemeClr val="hlink"/>
                        </a:buClr>
                        <a:buSzPct val="100000"/>
                        <a:defRPr kumimoji="1" sz="1900">
                          <a:solidFill>
                            <a:schemeClr val="tx1"/>
                          </a:solidFill>
                          <a:latin typeface="Arial" charset="0"/>
                        </a:defRPr>
                      </a:lvl6pPr>
                      <a:lvl7pPr eaLnBrk="0" fontAlgn="base" hangingPunct="0">
                        <a:spcBef>
                          <a:spcPct val="20000"/>
                        </a:spcBef>
                        <a:spcAft>
                          <a:spcPct val="0"/>
                        </a:spcAft>
                        <a:buClr>
                          <a:schemeClr val="hlink"/>
                        </a:buClr>
                        <a:buSzPct val="100000"/>
                        <a:defRPr kumimoji="1" sz="1900">
                          <a:solidFill>
                            <a:schemeClr val="tx1"/>
                          </a:solidFill>
                          <a:latin typeface="Arial" charset="0"/>
                        </a:defRPr>
                      </a:lvl7pPr>
                      <a:lvl8pPr eaLnBrk="0" fontAlgn="base" hangingPunct="0">
                        <a:spcBef>
                          <a:spcPct val="20000"/>
                        </a:spcBef>
                        <a:spcAft>
                          <a:spcPct val="0"/>
                        </a:spcAft>
                        <a:buClr>
                          <a:schemeClr val="hlink"/>
                        </a:buClr>
                        <a:buSzPct val="100000"/>
                        <a:defRPr kumimoji="1" sz="1900">
                          <a:solidFill>
                            <a:schemeClr val="tx1"/>
                          </a:solidFill>
                          <a:latin typeface="Arial" charset="0"/>
                        </a:defRPr>
                      </a:lvl8pPr>
                      <a:lvl9pPr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tr-TR" sz="1400" b="0" i="0" u="none" strike="noStrike" cap="none" normalizeH="0" baseline="0" smtClean="0">
                          <a:ln>
                            <a:noFill/>
                          </a:ln>
                          <a:solidFill>
                            <a:schemeClr val="tx1"/>
                          </a:solidFill>
                          <a:effectLst/>
                          <a:latin typeface="Times New Roman" pitchFamily="18" charset="0"/>
                          <a:cs typeface="Times New Roman" pitchFamily="18" charset="0"/>
                        </a:rPr>
                        <a:t> </a:t>
                      </a:r>
                      <a:endParaRPr kumimoji="1" lang="en-US" altLang="tr-TR" sz="1400" b="0" i="0" u="none" strike="noStrike" cap="none" normalizeH="0" baseline="0" smtClean="0">
                        <a:ln>
                          <a:noFill/>
                        </a:ln>
                        <a:solidFill>
                          <a:schemeClr val="tx1"/>
                        </a:solidFill>
                        <a:effectLst/>
                        <a:latin typeface="MetaPlusLF-Regular" charset="0"/>
                      </a:endParaRPr>
                    </a:p>
                  </a:txBody>
                  <a:tcPr marL="92078" marR="92078" marT="46052" marB="4605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5526">
                <a:tc>
                  <a:txBody>
                    <a:bodyPr/>
                    <a:lstStyle>
                      <a:lvl1pPr>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a:spcBef>
                          <a:spcPct val="20000"/>
                        </a:spcBef>
                        <a:buClr>
                          <a:schemeClr val="tx2"/>
                        </a:buClr>
                        <a:buSzPct val="75000"/>
                        <a:buFont typeface="Monotype Sorts" pitchFamily="2" charset="2"/>
                        <a:defRPr kumimoji="1" sz="2300">
                          <a:solidFill>
                            <a:schemeClr val="tx1"/>
                          </a:solidFill>
                          <a:latin typeface="Arial" charset="0"/>
                        </a:defRPr>
                      </a:lvl2pPr>
                      <a:lvl3pPr>
                        <a:spcBef>
                          <a:spcPct val="20000"/>
                        </a:spcBef>
                        <a:buClr>
                          <a:schemeClr val="hlink"/>
                        </a:buClr>
                        <a:buSzPct val="65000"/>
                        <a:buFont typeface="Monotype Sorts" pitchFamily="2" charset="2"/>
                        <a:defRPr kumimoji="1" sz="2100">
                          <a:solidFill>
                            <a:schemeClr val="tx1"/>
                          </a:solidFill>
                          <a:latin typeface="Arial" charset="0"/>
                        </a:defRPr>
                      </a:lvl3pPr>
                      <a:lvl4pPr>
                        <a:spcBef>
                          <a:spcPct val="20000"/>
                        </a:spcBef>
                        <a:buClr>
                          <a:schemeClr val="tx2"/>
                        </a:buClr>
                        <a:buSzPct val="100000"/>
                        <a:defRPr kumimoji="1" sz="1900">
                          <a:solidFill>
                            <a:schemeClr val="tx1"/>
                          </a:solidFill>
                          <a:latin typeface="Arial" charset="0"/>
                        </a:defRPr>
                      </a:lvl4pPr>
                      <a:lvl5pPr>
                        <a:spcBef>
                          <a:spcPct val="20000"/>
                        </a:spcBef>
                        <a:buClr>
                          <a:schemeClr val="hlink"/>
                        </a:buClr>
                        <a:buSzPct val="100000"/>
                        <a:defRPr kumimoji="1" sz="1900">
                          <a:solidFill>
                            <a:schemeClr val="tx1"/>
                          </a:solidFill>
                          <a:latin typeface="Arial" charset="0"/>
                        </a:defRPr>
                      </a:lvl5pPr>
                      <a:lvl6pPr eaLnBrk="0" fontAlgn="base" hangingPunct="0">
                        <a:spcBef>
                          <a:spcPct val="20000"/>
                        </a:spcBef>
                        <a:spcAft>
                          <a:spcPct val="0"/>
                        </a:spcAft>
                        <a:buClr>
                          <a:schemeClr val="hlink"/>
                        </a:buClr>
                        <a:buSzPct val="100000"/>
                        <a:defRPr kumimoji="1" sz="1900">
                          <a:solidFill>
                            <a:schemeClr val="tx1"/>
                          </a:solidFill>
                          <a:latin typeface="Arial" charset="0"/>
                        </a:defRPr>
                      </a:lvl6pPr>
                      <a:lvl7pPr eaLnBrk="0" fontAlgn="base" hangingPunct="0">
                        <a:spcBef>
                          <a:spcPct val="20000"/>
                        </a:spcBef>
                        <a:spcAft>
                          <a:spcPct val="0"/>
                        </a:spcAft>
                        <a:buClr>
                          <a:schemeClr val="hlink"/>
                        </a:buClr>
                        <a:buSzPct val="100000"/>
                        <a:defRPr kumimoji="1" sz="1900">
                          <a:solidFill>
                            <a:schemeClr val="tx1"/>
                          </a:solidFill>
                          <a:latin typeface="Arial" charset="0"/>
                        </a:defRPr>
                      </a:lvl7pPr>
                      <a:lvl8pPr eaLnBrk="0" fontAlgn="base" hangingPunct="0">
                        <a:spcBef>
                          <a:spcPct val="20000"/>
                        </a:spcBef>
                        <a:spcAft>
                          <a:spcPct val="0"/>
                        </a:spcAft>
                        <a:buClr>
                          <a:schemeClr val="hlink"/>
                        </a:buClr>
                        <a:buSzPct val="100000"/>
                        <a:defRPr kumimoji="1" sz="1900">
                          <a:solidFill>
                            <a:schemeClr val="tx1"/>
                          </a:solidFill>
                          <a:latin typeface="Arial" charset="0"/>
                        </a:defRPr>
                      </a:lvl8pPr>
                      <a:lvl9pPr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tr-TR" altLang="tr-TR" sz="1400" b="1" i="0" u="none" strike="noStrike" cap="none" normalizeH="0" baseline="0" dirty="0" smtClean="0">
                          <a:ln>
                            <a:noFill/>
                          </a:ln>
                          <a:solidFill>
                            <a:srgbClr val="CC0000"/>
                          </a:solidFill>
                          <a:effectLst/>
                          <a:latin typeface="Times New Roman" pitchFamily="18" charset="0"/>
                          <a:cs typeface="Times New Roman" pitchFamily="18" charset="0"/>
                        </a:rPr>
                        <a:t>On-line_Monitoring</a:t>
                      </a:r>
                      <a:endParaRPr kumimoji="1" lang="tr-TR" altLang="tr-TR" sz="1400" b="1" i="0" u="none" strike="noStrike" cap="none" normalizeH="0" baseline="0" dirty="0" smtClean="0">
                        <a:ln>
                          <a:noFill/>
                        </a:ln>
                        <a:solidFill>
                          <a:srgbClr val="CC0000"/>
                        </a:solidFill>
                        <a:effectLst/>
                        <a:latin typeface="MetaPlusLF-Regular" charset="0"/>
                      </a:endParaRPr>
                    </a:p>
                  </a:txBody>
                  <a:tcPr marL="92078" marR="92078" marT="46052" marB="4605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a:spcBef>
                          <a:spcPct val="20000"/>
                        </a:spcBef>
                        <a:buClr>
                          <a:schemeClr val="tx2"/>
                        </a:buClr>
                        <a:buSzPct val="75000"/>
                        <a:buFont typeface="Monotype Sorts" pitchFamily="2" charset="2"/>
                        <a:defRPr kumimoji="1" sz="2300">
                          <a:solidFill>
                            <a:schemeClr val="tx1"/>
                          </a:solidFill>
                          <a:latin typeface="Arial" charset="0"/>
                        </a:defRPr>
                      </a:lvl2pPr>
                      <a:lvl3pPr>
                        <a:spcBef>
                          <a:spcPct val="20000"/>
                        </a:spcBef>
                        <a:buClr>
                          <a:schemeClr val="hlink"/>
                        </a:buClr>
                        <a:buSzPct val="65000"/>
                        <a:buFont typeface="Monotype Sorts" pitchFamily="2" charset="2"/>
                        <a:defRPr kumimoji="1" sz="2100">
                          <a:solidFill>
                            <a:schemeClr val="tx1"/>
                          </a:solidFill>
                          <a:latin typeface="Arial" charset="0"/>
                        </a:defRPr>
                      </a:lvl3pPr>
                      <a:lvl4pPr>
                        <a:spcBef>
                          <a:spcPct val="20000"/>
                        </a:spcBef>
                        <a:buClr>
                          <a:schemeClr val="tx2"/>
                        </a:buClr>
                        <a:buSzPct val="100000"/>
                        <a:defRPr kumimoji="1" sz="1900">
                          <a:solidFill>
                            <a:schemeClr val="tx1"/>
                          </a:solidFill>
                          <a:latin typeface="Arial" charset="0"/>
                        </a:defRPr>
                      </a:lvl4pPr>
                      <a:lvl5pPr>
                        <a:spcBef>
                          <a:spcPct val="20000"/>
                        </a:spcBef>
                        <a:buClr>
                          <a:schemeClr val="hlink"/>
                        </a:buClr>
                        <a:buSzPct val="100000"/>
                        <a:defRPr kumimoji="1" sz="1900">
                          <a:solidFill>
                            <a:schemeClr val="tx1"/>
                          </a:solidFill>
                          <a:latin typeface="Arial" charset="0"/>
                        </a:defRPr>
                      </a:lvl5pPr>
                      <a:lvl6pPr eaLnBrk="0" fontAlgn="base" hangingPunct="0">
                        <a:spcBef>
                          <a:spcPct val="20000"/>
                        </a:spcBef>
                        <a:spcAft>
                          <a:spcPct val="0"/>
                        </a:spcAft>
                        <a:buClr>
                          <a:schemeClr val="hlink"/>
                        </a:buClr>
                        <a:buSzPct val="100000"/>
                        <a:defRPr kumimoji="1" sz="1900">
                          <a:solidFill>
                            <a:schemeClr val="tx1"/>
                          </a:solidFill>
                          <a:latin typeface="Arial" charset="0"/>
                        </a:defRPr>
                      </a:lvl6pPr>
                      <a:lvl7pPr eaLnBrk="0" fontAlgn="base" hangingPunct="0">
                        <a:spcBef>
                          <a:spcPct val="20000"/>
                        </a:spcBef>
                        <a:spcAft>
                          <a:spcPct val="0"/>
                        </a:spcAft>
                        <a:buClr>
                          <a:schemeClr val="hlink"/>
                        </a:buClr>
                        <a:buSzPct val="100000"/>
                        <a:defRPr kumimoji="1" sz="1900">
                          <a:solidFill>
                            <a:schemeClr val="tx1"/>
                          </a:solidFill>
                          <a:latin typeface="Arial" charset="0"/>
                        </a:defRPr>
                      </a:lvl7pPr>
                      <a:lvl8pPr eaLnBrk="0" fontAlgn="base" hangingPunct="0">
                        <a:spcBef>
                          <a:spcPct val="20000"/>
                        </a:spcBef>
                        <a:spcAft>
                          <a:spcPct val="0"/>
                        </a:spcAft>
                        <a:buClr>
                          <a:schemeClr val="hlink"/>
                        </a:buClr>
                        <a:buSzPct val="100000"/>
                        <a:defRPr kumimoji="1" sz="1900">
                          <a:solidFill>
                            <a:schemeClr val="tx1"/>
                          </a:solidFill>
                          <a:latin typeface="Arial" charset="0"/>
                        </a:defRPr>
                      </a:lvl8pPr>
                      <a:lvl9pPr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57263" rtl="0" eaLnBrk="0" fontAlgn="base" latinLnBrk="0" hangingPunct="0">
                        <a:lnSpc>
                          <a:spcPct val="100000"/>
                        </a:lnSpc>
                        <a:spcBef>
                          <a:spcPct val="0"/>
                        </a:spcBef>
                        <a:spcAft>
                          <a:spcPct val="0"/>
                        </a:spcAft>
                        <a:buClrTx/>
                        <a:buSzTx/>
                        <a:buFontTx/>
                        <a:buNone/>
                        <a:tabLst/>
                        <a:defRPr/>
                      </a:pPr>
                      <a:r>
                        <a:rPr kumimoji="1" lang="tr-TR" altLang="tr-TR" sz="1400" b="1" i="0" u="none" strike="noStrike" cap="none" normalizeH="0" baseline="0" dirty="0" smtClean="0">
                          <a:ln>
                            <a:noFill/>
                          </a:ln>
                          <a:solidFill>
                            <a:schemeClr val="tx1"/>
                          </a:solidFill>
                          <a:effectLst/>
                          <a:latin typeface="Times New Roman" pitchFamily="18" charset="0"/>
                          <a:cs typeface="Times New Roman" pitchFamily="18" charset="0"/>
                        </a:rPr>
                        <a:t>This choice  allows XPC to perform on-line monitoring</a:t>
                      </a:r>
                    </a:p>
                  </a:txBody>
                  <a:tcPr marL="92078" marR="92078" marT="46052" marB="4605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335">
                <a:tc>
                  <a:txBody>
                    <a:bodyPr/>
                    <a:lstStyle>
                      <a:lvl1pPr>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a:spcBef>
                          <a:spcPct val="20000"/>
                        </a:spcBef>
                        <a:buClr>
                          <a:schemeClr val="tx2"/>
                        </a:buClr>
                        <a:buSzPct val="75000"/>
                        <a:buFont typeface="Monotype Sorts" pitchFamily="2" charset="2"/>
                        <a:defRPr kumimoji="1" sz="2300">
                          <a:solidFill>
                            <a:schemeClr val="tx1"/>
                          </a:solidFill>
                          <a:latin typeface="Arial" charset="0"/>
                        </a:defRPr>
                      </a:lvl2pPr>
                      <a:lvl3pPr>
                        <a:spcBef>
                          <a:spcPct val="20000"/>
                        </a:spcBef>
                        <a:buClr>
                          <a:schemeClr val="hlink"/>
                        </a:buClr>
                        <a:buSzPct val="65000"/>
                        <a:buFont typeface="Monotype Sorts" pitchFamily="2" charset="2"/>
                        <a:defRPr kumimoji="1" sz="2100">
                          <a:solidFill>
                            <a:schemeClr val="tx1"/>
                          </a:solidFill>
                          <a:latin typeface="Arial" charset="0"/>
                        </a:defRPr>
                      </a:lvl3pPr>
                      <a:lvl4pPr>
                        <a:spcBef>
                          <a:spcPct val="20000"/>
                        </a:spcBef>
                        <a:buClr>
                          <a:schemeClr val="tx2"/>
                        </a:buClr>
                        <a:buSzPct val="100000"/>
                        <a:defRPr kumimoji="1" sz="1900">
                          <a:solidFill>
                            <a:schemeClr val="tx1"/>
                          </a:solidFill>
                          <a:latin typeface="Arial" charset="0"/>
                        </a:defRPr>
                      </a:lvl4pPr>
                      <a:lvl5pPr>
                        <a:spcBef>
                          <a:spcPct val="20000"/>
                        </a:spcBef>
                        <a:buClr>
                          <a:schemeClr val="hlink"/>
                        </a:buClr>
                        <a:buSzPct val="100000"/>
                        <a:defRPr kumimoji="1" sz="1900">
                          <a:solidFill>
                            <a:schemeClr val="tx1"/>
                          </a:solidFill>
                          <a:latin typeface="Arial" charset="0"/>
                        </a:defRPr>
                      </a:lvl5pPr>
                      <a:lvl6pPr eaLnBrk="0" fontAlgn="base" hangingPunct="0">
                        <a:spcBef>
                          <a:spcPct val="20000"/>
                        </a:spcBef>
                        <a:spcAft>
                          <a:spcPct val="0"/>
                        </a:spcAft>
                        <a:buClr>
                          <a:schemeClr val="hlink"/>
                        </a:buClr>
                        <a:buSzPct val="100000"/>
                        <a:defRPr kumimoji="1" sz="1900">
                          <a:solidFill>
                            <a:schemeClr val="tx1"/>
                          </a:solidFill>
                          <a:latin typeface="Arial" charset="0"/>
                        </a:defRPr>
                      </a:lvl6pPr>
                      <a:lvl7pPr eaLnBrk="0" fontAlgn="base" hangingPunct="0">
                        <a:spcBef>
                          <a:spcPct val="20000"/>
                        </a:spcBef>
                        <a:spcAft>
                          <a:spcPct val="0"/>
                        </a:spcAft>
                        <a:buClr>
                          <a:schemeClr val="hlink"/>
                        </a:buClr>
                        <a:buSzPct val="100000"/>
                        <a:defRPr kumimoji="1" sz="1900">
                          <a:solidFill>
                            <a:schemeClr val="tx1"/>
                          </a:solidFill>
                          <a:latin typeface="Arial" charset="0"/>
                        </a:defRPr>
                      </a:lvl7pPr>
                      <a:lvl8pPr eaLnBrk="0" fontAlgn="base" hangingPunct="0">
                        <a:spcBef>
                          <a:spcPct val="20000"/>
                        </a:spcBef>
                        <a:spcAft>
                          <a:spcPct val="0"/>
                        </a:spcAft>
                        <a:buClr>
                          <a:schemeClr val="hlink"/>
                        </a:buClr>
                        <a:buSzPct val="100000"/>
                        <a:defRPr kumimoji="1" sz="1900">
                          <a:solidFill>
                            <a:schemeClr val="tx1"/>
                          </a:solidFill>
                          <a:latin typeface="Arial" charset="0"/>
                        </a:defRPr>
                      </a:lvl8pPr>
                      <a:lvl9pPr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tr-TR" altLang="tr-TR" sz="1400" b="0" i="0" u="none" strike="noStrike" cap="none" normalizeH="0" baseline="0" dirty="0" smtClean="0">
                          <a:ln>
                            <a:noFill/>
                          </a:ln>
                          <a:solidFill>
                            <a:schemeClr val="tx1"/>
                          </a:solidFill>
                          <a:effectLst/>
                          <a:latin typeface="Times New Roman" pitchFamily="18" charset="0"/>
                          <a:cs typeface="Times New Roman" pitchFamily="18" charset="0"/>
                        </a:rPr>
                        <a:t>Chart_Update</a:t>
                      </a:r>
                      <a:endParaRPr kumimoji="1" lang="tr-TR" altLang="tr-TR" sz="1400" b="0" i="0" u="none" strike="noStrike" cap="none" normalizeH="0" baseline="0" dirty="0" smtClean="0">
                        <a:ln>
                          <a:noFill/>
                        </a:ln>
                        <a:solidFill>
                          <a:schemeClr val="tx1"/>
                        </a:solidFill>
                        <a:effectLst/>
                        <a:latin typeface="MetaPlusLF-Regular" charset="0"/>
                      </a:endParaRPr>
                    </a:p>
                  </a:txBody>
                  <a:tcPr marL="92078" marR="92078" marT="46052" marB="4605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ts val="2088"/>
                        </a:lnSpc>
                        <a:spcBef>
                          <a:spcPct val="20000"/>
                        </a:spcBef>
                        <a:buClr>
                          <a:schemeClr val="bg2"/>
                        </a:buClr>
                        <a:buSzPct val="50000"/>
                        <a:buFont typeface="Monotype Sorts" pitchFamily="2" charset="2"/>
                        <a:defRPr kumimoji="1" sz="1400">
                          <a:solidFill>
                            <a:schemeClr val="bg2"/>
                          </a:solidFill>
                          <a:latin typeface="MetaPlusLF-Bold" pitchFamily="34" charset="0"/>
                        </a:defRPr>
                      </a:lvl1pPr>
                      <a:lvl2pPr>
                        <a:spcBef>
                          <a:spcPct val="20000"/>
                        </a:spcBef>
                        <a:buClr>
                          <a:schemeClr val="tx2"/>
                        </a:buClr>
                        <a:buSzPct val="75000"/>
                        <a:buFont typeface="Monotype Sorts" pitchFamily="2" charset="2"/>
                        <a:defRPr kumimoji="1" sz="2300">
                          <a:solidFill>
                            <a:schemeClr val="tx1"/>
                          </a:solidFill>
                          <a:latin typeface="Arial" charset="0"/>
                        </a:defRPr>
                      </a:lvl2pPr>
                      <a:lvl3pPr>
                        <a:spcBef>
                          <a:spcPct val="20000"/>
                        </a:spcBef>
                        <a:buClr>
                          <a:schemeClr val="hlink"/>
                        </a:buClr>
                        <a:buSzPct val="65000"/>
                        <a:buFont typeface="Monotype Sorts" pitchFamily="2" charset="2"/>
                        <a:defRPr kumimoji="1" sz="2100">
                          <a:solidFill>
                            <a:schemeClr val="tx1"/>
                          </a:solidFill>
                          <a:latin typeface="Arial" charset="0"/>
                        </a:defRPr>
                      </a:lvl3pPr>
                      <a:lvl4pPr>
                        <a:spcBef>
                          <a:spcPct val="20000"/>
                        </a:spcBef>
                        <a:buClr>
                          <a:schemeClr val="tx2"/>
                        </a:buClr>
                        <a:buSzPct val="100000"/>
                        <a:defRPr kumimoji="1" sz="1900">
                          <a:solidFill>
                            <a:schemeClr val="tx1"/>
                          </a:solidFill>
                          <a:latin typeface="Arial" charset="0"/>
                        </a:defRPr>
                      </a:lvl4pPr>
                      <a:lvl5pPr>
                        <a:spcBef>
                          <a:spcPct val="20000"/>
                        </a:spcBef>
                        <a:buClr>
                          <a:schemeClr val="hlink"/>
                        </a:buClr>
                        <a:buSzPct val="100000"/>
                        <a:defRPr kumimoji="1" sz="1900">
                          <a:solidFill>
                            <a:schemeClr val="tx1"/>
                          </a:solidFill>
                          <a:latin typeface="Arial" charset="0"/>
                        </a:defRPr>
                      </a:lvl5pPr>
                      <a:lvl6pPr eaLnBrk="0" fontAlgn="base" hangingPunct="0">
                        <a:spcBef>
                          <a:spcPct val="20000"/>
                        </a:spcBef>
                        <a:spcAft>
                          <a:spcPct val="0"/>
                        </a:spcAft>
                        <a:buClr>
                          <a:schemeClr val="hlink"/>
                        </a:buClr>
                        <a:buSzPct val="100000"/>
                        <a:defRPr kumimoji="1" sz="1900">
                          <a:solidFill>
                            <a:schemeClr val="tx1"/>
                          </a:solidFill>
                          <a:latin typeface="Arial" charset="0"/>
                        </a:defRPr>
                      </a:lvl6pPr>
                      <a:lvl7pPr eaLnBrk="0" fontAlgn="base" hangingPunct="0">
                        <a:spcBef>
                          <a:spcPct val="20000"/>
                        </a:spcBef>
                        <a:spcAft>
                          <a:spcPct val="0"/>
                        </a:spcAft>
                        <a:buClr>
                          <a:schemeClr val="hlink"/>
                        </a:buClr>
                        <a:buSzPct val="100000"/>
                        <a:defRPr kumimoji="1" sz="1900">
                          <a:solidFill>
                            <a:schemeClr val="tx1"/>
                          </a:solidFill>
                          <a:latin typeface="Arial" charset="0"/>
                        </a:defRPr>
                      </a:lvl7pPr>
                      <a:lvl8pPr eaLnBrk="0" fontAlgn="base" hangingPunct="0">
                        <a:spcBef>
                          <a:spcPct val="20000"/>
                        </a:spcBef>
                        <a:spcAft>
                          <a:spcPct val="0"/>
                        </a:spcAft>
                        <a:buClr>
                          <a:schemeClr val="hlink"/>
                        </a:buClr>
                        <a:buSzPct val="100000"/>
                        <a:defRPr kumimoji="1" sz="1900">
                          <a:solidFill>
                            <a:schemeClr val="tx1"/>
                          </a:solidFill>
                          <a:latin typeface="Arial" charset="0"/>
                        </a:defRPr>
                      </a:lvl8pPr>
                      <a:lvl9pPr eaLnBrk="0" fontAlgn="base" hangingPunct="0">
                        <a:spcBef>
                          <a:spcPct val="20000"/>
                        </a:spcBef>
                        <a:spcAft>
                          <a:spcPct val="0"/>
                        </a:spcAft>
                        <a:buClr>
                          <a:schemeClr val="hlink"/>
                        </a:buClr>
                        <a:buSzPct val="100000"/>
                        <a:defRPr kumimoji="1" sz="1900">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tr-TR" sz="14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1" lang="tr-TR" altLang="tr-TR"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2078" marR="92078" marT="46052" marB="4605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36" name="Rectangle 189"/>
          <p:cNvSpPr>
            <a:spLocks noChangeArrowheads="1"/>
          </p:cNvSpPr>
          <p:nvPr/>
        </p:nvSpPr>
        <p:spPr bwMode="auto">
          <a:xfrm>
            <a:off x="1042988" y="4221163"/>
            <a:ext cx="75168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957263"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defTabSz="957263"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defTabSz="957263"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defTabSz="957263"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defTabSz="957263"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1" lang="tr-TR" altLang="tr-TR" sz="1800" b="1">
                <a:latin typeface="Times New Roman" panose="02020603050405020304" pitchFamily="18" charset="0"/>
                <a:cs typeface="Times New Roman" panose="02020603050405020304" pitchFamily="18" charset="0"/>
              </a:rPr>
              <a:t>Please select the type of Job to be performed by XPC using the arrow keys.</a:t>
            </a:r>
          </a:p>
        </p:txBody>
      </p:sp>
      <p:sp>
        <p:nvSpPr>
          <p:cNvPr id="13337" name="Line 194"/>
          <p:cNvSpPr>
            <a:spLocks noChangeShapeType="1"/>
          </p:cNvSpPr>
          <p:nvPr/>
        </p:nvSpPr>
        <p:spPr bwMode="auto">
          <a:xfrm>
            <a:off x="788988" y="3295650"/>
            <a:ext cx="377825" cy="15875"/>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tr-TR"/>
          </a:p>
        </p:txBody>
      </p:sp>
      <p:sp>
        <p:nvSpPr>
          <p:cNvPr id="11"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Knowledge </a:t>
            </a:r>
            <a:r>
              <a:rPr lang="tr-TR" altLang="tr-TR" sz="2400" b="1" u="sng" dirty="0" err="1">
                <a:solidFill>
                  <a:srgbClr val="984807"/>
                </a:solidFill>
                <a:latin typeface="Calibri" panose="020F0502020204030204" pitchFamily="34" charset="0"/>
              </a:rPr>
              <a:t>F</a:t>
            </a:r>
            <a:r>
              <a:rPr lang="tr-TR" altLang="tr-TR" sz="2400" b="1" u="sng" dirty="0" err="1" smtClean="0">
                <a:solidFill>
                  <a:srgbClr val="984807"/>
                </a:solidFill>
                <a:latin typeface="Calibri" panose="020F0502020204030204" pitchFamily="34" charset="0"/>
              </a:rPr>
              <a:t>rame</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2884214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lstStyle/>
          <a:p>
            <a:pPr algn="l">
              <a:defRPr/>
            </a:pPr>
            <a:r>
              <a:rPr lang="tr-TR" sz="2400" b="1" u="sng" dirty="0">
                <a:solidFill>
                  <a:srgbClr val="984807"/>
                </a:solidFill>
                <a:latin typeface="Calibri" pitchFamily="34" charset="0"/>
                <a:ea typeface="+mn-ea"/>
                <a:cs typeface="Arial" pitchFamily="34" charset="0"/>
              </a:rPr>
              <a:t>Expert System- </a:t>
            </a:r>
            <a:r>
              <a:rPr lang="en-US" sz="2400" b="1" u="sng" dirty="0">
                <a:solidFill>
                  <a:srgbClr val="984807"/>
                </a:solidFill>
                <a:latin typeface="Calibri" pitchFamily="34" charset="0"/>
                <a:ea typeface="+mn-ea"/>
                <a:cs typeface="Arial" pitchFamily="34" charset="0"/>
              </a:rPr>
              <a:t>Definition</a:t>
            </a:r>
          </a:p>
        </p:txBody>
      </p:sp>
      <p:sp>
        <p:nvSpPr>
          <p:cNvPr id="3" name="Content Placeholder 2"/>
          <p:cNvSpPr>
            <a:spLocks noGrp="1"/>
          </p:cNvSpPr>
          <p:nvPr>
            <p:ph idx="1"/>
          </p:nvPr>
        </p:nvSpPr>
        <p:spPr>
          <a:xfrm>
            <a:off x="683568" y="1124744"/>
            <a:ext cx="7770813" cy="3810000"/>
          </a:xfrm>
        </p:spPr>
        <p:txBody>
          <a:bodyPr/>
          <a:lstStyle/>
          <a:p>
            <a:pPr>
              <a:lnSpc>
                <a:spcPct val="80000"/>
              </a:lnSpc>
              <a:buFont typeface="Wingdings" panose="05000000000000000000" pitchFamily="2" charset="2"/>
              <a:buChar char="Ø"/>
            </a:pPr>
            <a:r>
              <a:rPr lang="en-US" altLang="tr-TR" sz="2200" b="1" dirty="0" smtClean="0">
                <a:ea typeface="ＭＳ Ｐゴシック" panose="020B0600070205080204" pitchFamily="34" charset="-128"/>
              </a:rPr>
              <a:t>Developed via specialized software tools called shells </a:t>
            </a:r>
          </a:p>
          <a:p>
            <a:pPr>
              <a:lnSpc>
                <a:spcPct val="80000"/>
              </a:lnSpc>
              <a:buFont typeface="Wingdings" panose="05000000000000000000" pitchFamily="2" charset="2"/>
              <a:buChar char="Ø"/>
            </a:pPr>
            <a:r>
              <a:rPr lang="en-US" altLang="tr-TR" sz="2200" b="1" dirty="0" smtClean="0">
                <a:ea typeface="ＭＳ Ｐゴシック" panose="020B0600070205080204" pitchFamily="34" charset="-128"/>
              </a:rPr>
              <a:t>Shells come equipped with an inference mechanism </a:t>
            </a:r>
          </a:p>
          <a:p>
            <a:pPr lvl="1">
              <a:lnSpc>
                <a:spcPct val="80000"/>
              </a:lnSpc>
              <a:buFont typeface="Wingdings" panose="05000000000000000000" pitchFamily="2" charset="2"/>
              <a:buChar char="ü"/>
            </a:pPr>
            <a:r>
              <a:rPr lang="en-US" altLang="tr-TR" sz="2200" b="1" dirty="0" smtClean="0">
                <a:ea typeface="ＭＳ Ｐゴシック" panose="020B0600070205080204" pitchFamily="34" charset="-128"/>
              </a:rPr>
              <a:t>Backward chaining</a:t>
            </a:r>
          </a:p>
          <a:p>
            <a:pPr lvl="1">
              <a:lnSpc>
                <a:spcPct val="80000"/>
              </a:lnSpc>
              <a:buFont typeface="Wingdings" panose="05000000000000000000" pitchFamily="2" charset="2"/>
              <a:buChar char="ü"/>
            </a:pPr>
            <a:r>
              <a:rPr lang="en-US" altLang="tr-TR" sz="2200" b="1" dirty="0" smtClean="0">
                <a:ea typeface="ＭＳ Ｐゴシック" panose="020B0600070205080204" pitchFamily="34" charset="-128"/>
              </a:rPr>
              <a:t>Forward chaining</a:t>
            </a:r>
          </a:p>
          <a:p>
            <a:pPr lvl="1">
              <a:lnSpc>
                <a:spcPct val="80000"/>
              </a:lnSpc>
              <a:buFont typeface="Wingdings" panose="05000000000000000000" pitchFamily="2" charset="2"/>
              <a:buChar char="ü"/>
            </a:pPr>
            <a:r>
              <a:rPr lang="en-US" altLang="tr-TR" sz="2200" b="1" dirty="0" smtClean="0">
                <a:ea typeface="ＭＳ Ｐゴシック" panose="020B0600070205080204" pitchFamily="34" charset="-128"/>
              </a:rPr>
              <a:t>Both</a:t>
            </a:r>
          </a:p>
          <a:p>
            <a:pPr>
              <a:lnSpc>
                <a:spcPct val="80000"/>
              </a:lnSpc>
              <a:buFont typeface="Wingdings" panose="05000000000000000000" pitchFamily="2" charset="2"/>
              <a:buChar char="Ø"/>
            </a:pPr>
            <a:r>
              <a:rPr lang="en-US" altLang="tr-TR" sz="2200" b="1" dirty="0" smtClean="0">
                <a:ea typeface="ＭＳ Ｐゴシック" panose="020B0600070205080204" pitchFamily="34" charset="-128"/>
              </a:rPr>
              <a:t>May or may not have learning components</a:t>
            </a:r>
          </a:p>
          <a:p>
            <a:pPr>
              <a:lnSpc>
                <a:spcPct val="80000"/>
              </a:lnSpc>
              <a:buFont typeface="Wingdings" panose="05000000000000000000" pitchFamily="2" charset="2"/>
              <a:buChar char="Ø"/>
            </a:pPr>
            <a:r>
              <a:rPr lang="en-US" altLang="tr-TR" sz="2200" b="1" dirty="0" smtClean="0">
                <a:ea typeface="ＭＳ Ｐゴシック" panose="020B0600070205080204" pitchFamily="34" charset="-128"/>
              </a:rPr>
              <a:t>They are tested by being placed in the same real world problem solving situation</a:t>
            </a:r>
          </a:p>
          <a:p>
            <a:pPr>
              <a:lnSpc>
                <a:spcPct val="80000"/>
              </a:lnSpc>
              <a:buFont typeface="Wingdings" panose="05000000000000000000" pitchFamily="2" charset="2"/>
              <a:buChar char="Ø"/>
            </a:pPr>
            <a:r>
              <a:rPr lang="en-US" altLang="tr-TR" sz="2200" b="1" dirty="0" smtClean="0">
                <a:ea typeface="ＭＳ Ｐゴシック" panose="020B0600070205080204" pitchFamily="34" charset="-128"/>
              </a:rPr>
              <a:t>Key idea: </a:t>
            </a:r>
            <a:r>
              <a:rPr lang="en-US" altLang="tr-TR" sz="2200" b="1" u="sng" dirty="0" smtClean="0">
                <a:solidFill>
                  <a:srgbClr val="FF0000"/>
                </a:solidFill>
                <a:ea typeface="ＭＳ Ｐゴシック" panose="020B0600070205080204" pitchFamily="34" charset="-128"/>
              </a:rPr>
              <a:t>problem solved by applying specific knowledge rather than specific technique</a:t>
            </a:r>
          </a:p>
        </p:txBody>
      </p:sp>
    </p:spTree>
    <p:extLst>
      <p:ext uri="{BB962C8B-B14F-4D97-AF65-F5344CB8AC3E}">
        <p14:creationId xmlns:p14="http://schemas.microsoft.com/office/powerpoint/2010/main" val="381326798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34950" y="1196975"/>
            <a:ext cx="8729663"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541338"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400" b="1" dirty="0"/>
              <a:t>XPC </a:t>
            </a:r>
            <a:r>
              <a:rPr lang="tr-TR" altLang="tr-TR" sz="2400" b="1" dirty="0" err="1"/>
              <a:t>employs</a:t>
            </a:r>
            <a:r>
              <a:rPr lang="tr-TR" altLang="tr-TR" sz="2400" b="1" dirty="0"/>
              <a:t> </a:t>
            </a:r>
            <a:r>
              <a:rPr lang="tr-TR" altLang="tr-TR" sz="2400" b="1" dirty="0" err="1"/>
              <a:t>backward</a:t>
            </a:r>
            <a:r>
              <a:rPr lang="tr-TR" altLang="tr-TR" sz="2400" b="1" dirty="0"/>
              <a:t> </a:t>
            </a:r>
            <a:r>
              <a:rPr lang="tr-TR" altLang="tr-TR" sz="2400" b="1" dirty="0" err="1"/>
              <a:t>chaining</a:t>
            </a:r>
            <a:r>
              <a:rPr lang="tr-TR" altLang="tr-TR" sz="2400" b="1" dirty="0"/>
              <a:t> </a:t>
            </a:r>
            <a:r>
              <a:rPr lang="tr-TR" altLang="tr-TR" sz="2400" b="1" dirty="0" err="1"/>
              <a:t>with</a:t>
            </a:r>
            <a:r>
              <a:rPr lang="tr-TR" altLang="tr-TR" sz="2400" b="1" dirty="0"/>
              <a:t> </a:t>
            </a:r>
            <a:r>
              <a:rPr lang="tr-TR" altLang="tr-TR" sz="2400" b="1" dirty="0" err="1"/>
              <a:t>opportunistic</a:t>
            </a:r>
            <a:r>
              <a:rPr lang="tr-TR" altLang="tr-TR" sz="2400" b="1" dirty="0"/>
              <a:t> </a:t>
            </a:r>
            <a:r>
              <a:rPr lang="tr-TR" altLang="tr-TR" sz="2400" b="1" dirty="0" err="1"/>
              <a:t>forward</a:t>
            </a:r>
            <a:r>
              <a:rPr lang="tr-TR" altLang="tr-TR" sz="2400" b="1" dirty="0"/>
              <a:t> </a:t>
            </a:r>
            <a:r>
              <a:rPr lang="tr-TR" altLang="tr-TR" sz="2400" b="1" dirty="0" err="1"/>
              <a:t>chaining</a:t>
            </a:r>
            <a:r>
              <a:rPr lang="tr-TR" altLang="tr-TR" sz="2400" b="1" dirty="0"/>
              <a:t>. </a:t>
            </a:r>
          </a:p>
          <a:p>
            <a:pPr eaLnBrk="1" hangingPunct="1">
              <a:spcBef>
                <a:spcPct val="0"/>
              </a:spcBef>
              <a:buFontTx/>
              <a:buNone/>
            </a:pPr>
            <a:endParaRPr lang="tr-TR" altLang="tr-TR" sz="2400" b="1" dirty="0"/>
          </a:p>
          <a:p>
            <a:pPr eaLnBrk="1" hangingPunct="1">
              <a:spcBef>
                <a:spcPct val="0"/>
              </a:spcBef>
              <a:buFontTx/>
              <a:buNone/>
            </a:pPr>
            <a:r>
              <a:rPr lang="tr-TR" altLang="tr-TR" sz="2400" b="1" dirty="0" err="1"/>
              <a:t>Fırst</a:t>
            </a:r>
            <a:r>
              <a:rPr lang="tr-TR" altLang="tr-TR" sz="2400" b="1" dirty="0"/>
              <a:t>;  XPC </a:t>
            </a:r>
            <a:r>
              <a:rPr lang="tr-TR" altLang="tr-TR" sz="2400" b="1" dirty="0" err="1"/>
              <a:t>tries</a:t>
            </a:r>
            <a:r>
              <a:rPr lang="tr-TR" altLang="tr-TR" sz="2400" b="1" dirty="0"/>
              <a:t> </a:t>
            </a:r>
            <a:r>
              <a:rPr lang="tr-TR" altLang="tr-TR" sz="2400" b="1" dirty="0" err="1"/>
              <a:t>to</a:t>
            </a:r>
            <a:r>
              <a:rPr lang="tr-TR" altLang="tr-TR" sz="2400" b="1" dirty="0"/>
              <a:t> fire (</a:t>
            </a:r>
            <a:r>
              <a:rPr lang="tr-TR" altLang="tr-TR" sz="2400" b="1" dirty="0" err="1"/>
              <a:t>execute</a:t>
            </a:r>
            <a:r>
              <a:rPr lang="tr-TR" altLang="tr-TR" sz="2400" b="1" dirty="0"/>
              <a:t>) as </a:t>
            </a:r>
            <a:r>
              <a:rPr lang="tr-TR" altLang="tr-TR" sz="2400" b="1" dirty="0" err="1"/>
              <a:t>many</a:t>
            </a:r>
            <a:r>
              <a:rPr lang="tr-TR" altLang="tr-TR" sz="2400" b="1" dirty="0"/>
              <a:t> </a:t>
            </a:r>
            <a:r>
              <a:rPr lang="tr-TR" altLang="tr-TR" sz="2400" b="1" dirty="0" err="1"/>
              <a:t>rule</a:t>
            </a:r>
            <a:r>
              <a:rPr lang="tr-TR" altLang="tr-TR" sz="2400" b="1" dirty="0"/>
              <a:t> as </a:t>
            </a:r>
            <a:r>
              <a:rPr lang="tr-TR" altLang="tr-TR" sz="2400" b="1" dirty="0" err="1"/>
              <a:t>possible</a:t>
            </a:r>
            <a:r>
              <a:rPr lang="tr-TR" altLang="tr-TR" sz="2400" b="1" dirty="0"/>
              <a:t> in </a:t>
            </a:r>
            <a:r>
              <a:rPr lang="tr-TR" altLang="tr-TR" sz="2400" b="1" dirty="0" err="1"/>
              <a:t>order</a:t>
            </a:r>
            <a:r>
              <a:rPr lang="tr-TR" altLang="tr-TR" sz="2400" b="1" dirty="0"/>
              <a:t> </a:t>
            </a:r>
            <a:r>
              <a:rPr lang="tr-TR" altLang="tr-TR" sz="2400" b="1" dirty="0" err="1"/>
              <a:t>to</a:t>
            </a:r>
            <a:r>
              <a:rPr lang="tr-TR" altLang="tr-TR" sz="2400" b="1" dirty="0"/>
              <a:t> </a:t>
            </a:r>
            <a:r>
              <a:rPr lang="tr-TR" altLang="tr-TR" sz="2400" b="1" dirty="0" err="1"/>
              <a:t>produce</a:t>
            </a:r>
            <a:r>
              <a:rPr lang="tr-TR" altLang="tr-TR" sz="2400" b="1" dirty="0"/>
              <a:t> </a:t>
            </a:r>
            <a:r>
              <a:rPr lang="tr-TR" altLang="tr-TR" sz="2400" b="1" dirty="0" err="1"/>
              <a:t>new</a:t>
            </a:r>
            <a:r>
              <a:rPr lang="tr-TR" altLang="tr-TR" sz="2400" b="1" dirty="0"/>
              <a:t> </a:t>
            </a:r>
            <a:r>
              <a:rPr lang="tr-TR" altLang="tr-TR" sz="2400" b="1" dirty="0" err="1"/>
              <a:t>knowledge</a:t>
            </a:r>
            <a:r>
              <a:rPr lang="tr-TR" altLang="tr-TR" sz="2400" b="1" dirty="0"/>
              <a:t> </a:t>
            </a:r>
            <a:r>
              <a:rPr lang="tr-TR" altLang="tr-TR" sz="2400" b="1" dirty="0" err="1"/>
              <a:t>and</a:t>
            </a:r>
            <a:r>
              <a:rPr lang="tr-TR" altLang="tr-TR" sz="2400" b="1" dirty="0"/>
              <a:t> </a:t>
            </a:r>
            <a:r>
              <a:rPr lang="tr-TR" altLang="tr-TR" sz="2400" b="1" dirty="0" err="1"/>
              <a:t>make</a:t>
            </a:r>
            <a:r>
              <a:rPr lang="tr-TR" altLang="tr-TR" sz="2400" b="1" dirty="0"/>
              <a:t> a </a:t>
            </a:r>
            <a:r>
              <a:rPr lang="tr-TR" altLang="tr-TR" sz="2400" b="1" dirty="0" err="1"/>
              <a:t>decision</a:t>
            </a:r>
            <a:r>
              <a:rPr lang="tr-TR" altLang="tr-TR" sz="2400" b="1" dirty="0"/>
              <a:t>. </a:t>
            </a:r>
            <a:r>
              <a:rPr lang="tr-TR" altLang="tr-TR" sz="2400" b="1" dirty="0" err="1"/>
              <a:t>If</a:t>
            </a:r>
            <a:r>
              <a:rPr lang="tr-TR" altLang="tr-TR" sz="2400" b="1" dirty="0"/>
              <a:t> </a:t>
            </a:r>
            <a:r>
              <a:rPr lang="tr-TR" altLang="tr-TR" sz="2400" b="1" dirty="0" err="1"/>
              <a:t>no</a:t>
            </a:r>
            <a:r>
              <a:rPr lang="tr-TR" altLang="tr-TR" sz="2400" b="1" dirty="0"/>
              <a:t> </a:t>
            </a:r>
            <a:r>
              <a:rPr lang="tr-TR" altLang="tr-TR" sz="2400" b="1" dirty="0" err="1"/>
              <a:t>decision</a:t>
            </a:r>
            <a:r>
              <a:rPr lang="tr-TR" altLang="tr-TR" sz="2400" b="1" dirty="0"/>
              <a:t> is </a:t>
            </a:r>
            <a:r>
              <a:rPr lang="tr-TR" altLang="tr-TR" sz="2400" b="1" dirty="0" err="1"/>
              <a:t>reached</a:t>
            </a:r>
            <a:r>
              <a:rPr lang="tr-TR" altLang="tr-TR" sz="2400" b="1" dirty="0"/>
              <a:t> </a:t>
            </a:r>
            <a:r>
              <a:rPr lang="tr-TR" altLang="tr-TR" sz="2400" b="1" dirty="0" err="1"/>
              <a:t>then</a:t>
            </a:r>
            <a:r>
              <a:rPr lang="tr-TR" altLang="tr-TR" sz="2400" b="1" dirty="0"/>
              <a:t> the </a:t>
            </a:r>
            <a:r>
              <a:rPr lang="tr-TR" altLang="tr-TR" sz="2400" b="1" dirty="0" err="1"/>
              <a:t>system</a:t>
            </a:r>
            <a:r>
              <a:rPr lang="tr-TR" altLang="tr-TR" sz="2400" b="1" dirty="0"/>
              <a:t> ask </a:t>
            </a:r>
            <a:r>
              <a:rPr lang="tr-TR" altLang="tr-TR" sz="2400" b="1" dirty="0" err="1"/>
              <a:t>some</a:t>
            </a:r>
            <a:r>
              <a:rPr lang="tr-TR" altLang="tr-TR" sz="2400" b="1" dirty="0"/>
              <a:t> </a:t>
            </a:r>
            <a:r>
              <a:rPr lang="tr-TR" altLang="tr-TR" sz="2400" b="1" dirty="0" err="1"/>
              <a:t>extra</a:t>
            </a:r>
            <a:r>
              <a:rPr lang="tr-TR" altLang="tr-TR" sz="2400" b="1" dirty="0"/>
              <a:t> </a:t>
            </a:r>
            <a:r>
              <a:rPr lang="tr-TR" altLang="tr-TR" sz="2400" b="1" dirty="0" err="1"/>
              <a:t>information</a:t>
            </a:r>
            <a:r>
              <a:rPr lang="tr-TR" altLang="tr-TR" sz="2400" b="1" dirty="0"/>
              <a:t> </a:t>
            </a:r>
            <a:r>
              <a:rPr lang="tr-TR" altLang="tr-TR" sz="2400" b="1" dirty="0" err="1"/>
              <a:t>from</a:t>
            </a:r>
            <a:r>
              <a:rPr lang="tr-TR" altLang="tr-TR" sz="2400" b="1" dirty="0"/>
              <a:t> the </a:t>
            </a:r>
            <a:r>
              <a:rPr lang="tr-TR" altLang="tr-TR" sz="2400" b="1" dirty="0" err="1"/>
              <a:t>operator</a:t>
            </a:r>
            <a:r>
              <a:rPr lang="tr-TR" altLang="tr-TR" sz="2400" b="1" dirty="0"/>
              <a:t> </a:t>
            </a:r>
            <a:r>
              <a:rPr lang="tr-TR" altLang="tr-TR" sz="2400" b="1" dirty="0" err="1"/>
              <a:t>and</a:t>
            </a:r>
            <a:r>
              <a:rPr lang="tr-TR" altLang="tr-TR" sz="2400" b="1" dirty="0"/>
              <a:t> </a:t>
            </a:r>
            <a:r>
              <a:rPr lang="tr-TR" altLang="tr-TR" sz="2400" b="1" dirty="0" err="1"/>
              <a:t>use</a:t>
            </a:r>
            <a:r>
              <a:rPr lang="tr-TR" altLang="tr-TR" sz="2400" b="1" dirty="0"/>
              <a:t> </a:t>
            </a:r>
            <a:r>
              <a:rPr lang="tr-TR" altLang="tr-TR" sz="2400" b="1" dirty="0" err="1"/>
              <a:t>forward</a:t>
            </a:r>
            <a:r>
              <a:rPr lang="tr-TR" altLang="tr-TR" sz="2400" b="1" dirty="0"/>
              <a:t> </a:t>
            </a:r>
            <a:r>
              <a:rPr lang="tr-TR" altLang="tr-TR" sz="2400" b="1" dirty="0" err="1"/>
              <a:t>chaining</a:t>
            </a:r>
            <a:r>
              <a:rPr lang="tr-TR" altLang="tr-TR" sz="2400" b="1" dirty="0"/>
              <a:t> </a:t>
            </a:r>
            <a:r>
              <a:rPr lang="tr-TR" altLang="tr-TR" sz="2400" b="1" dirty="0" err="1"/>
              <a:t>to</a:t>
            </a:r>
            <a:r>
              <a:rPr lang="tr-TR" altLang="tr-TR" sz="2400" b="1" dirty="0"/>
              <a:t> </a:t>
            </a:r>
            <a:r>
              <a:rPr lang="tr-TR" altLang="tr-TR" sz="2400" b="1" dirty="0" err="1"/>
              <a:t>reach</a:t>
            </a:r>
            <a:r>
              <a:rPr lang="tr-TR" altLang="tr-TR" sz="2400" b="1" dirty="0"/>
              <a:t> a </a:t>
            </a:r>
            <a:r>
              <a:rPr lang="tr-TR" altLang="tr-TR" sz="2400" b="1" dirty="0" err="1"/>
              <a:t>conclusion</a:t>
            </a:r>
            <a:r>
              <a:rPr lang="tr-TR" altLang="tr-TR" sz="2400" b="1" dirty="0"/>
              <a:t> </a:t>
            </a:r>
            <a:r>
              <a:rPr lang="tr-TR" altLang="tr-TR" sz="2400" b="1" dirty="0" err="1"/>
              <a:t>about</a:t>
            </a:r>
            <a:r>
              <a:rPr lang="tr-TR" altLang="tr-TR" sz="2400" b="1" dirty="0"/>
              <a:t> the in </a:t>
            </a:r>
            <a:r>
              <a:rPr lang="tr-TR" altLang="tr-TR" sz="2400" b="1" dirty="0" err="1"/>
              <a:t>or</a:t>
            </a:r>
            <a:r>
              <a:rPr lang="tr-TR" altLang="tr-TR" sz="2400" b="1" dirty="0"/>
              <a:t> otu of </a:t>
            </a:r>
            <a:r>
              <a:rPr lang="tr-TR" altLang="tr-TR" sz="2400" b="1" dirty="0" err="1"/>
              <a:t>control</a:t>
            </a:r>
            <a:r>
              <a:rPr lang="tr-TR" altLang="tr-TR" sz="2400" b="1" dirty="0"/>
              <a:t> </a:t>
            </a:r>
            <a:r>
              <a:rPr lang="tr-TR" altLang="tr-TR" sz="2400" b="1" dirty="0" err="1"/>
              <a:t>state</a:t>
            </a:r>
            <a:r>
              <a:rPr lang="tr-TR" altLang="tr-TR" sz="2400" b="1" dirty="0"/>
              <a:t> of the </a:t>
            </a:r>
            <a:r>
              <a:rPr lang="tr-TR" altLang="tr-TR" sz="2400" b="1" dirty="0" err="1"/>
              <a:t>process</a:t>
            </a:r>
            <a:r>
              <a:rPr lang="tr-TR" altLang="tr-TR" sz="2400" b="1" dirty="0"/>
              <a:t> </a:t>
            </a:r>
            <a:r>
              <a:rPr lang="tr-TR" altLang="tr-TR" sz="2400" b="1" dirty="0" err="1"/>
              <a:t>and</a:t>
            </a:r>
            <a:r>
              <a:rPr lang="tr-TR" altLang="tr-TR" sz="2400" b="1" dirty="0"/>
              <a:t> </a:t>
            </a:r>
            <a:r>
              <a:rPr lang="tr-TR" altLang="tr-TR" sz="2400" b="1" dirty="0" err="1"/>
              <a:t>recommend</a:t>
            </a:r>
            <a:r>
              <a:rPr lang="tr-TR" altLang="tr-TR" sz="2400" b="1" dirty="0"/>
              <a:t> </a:t>
            </a:r>
            <a:r>
              <a:rPr lang="tr-TR" altLang="tr-TR" sz="2400" b="1" dirty="0" err="1"/>
              <a:t>some</a:t>
            </a:r>
            <a:r>
              <a:rPr lang="tr-TR" altLang="tr-TR" sz="2400" b="1" dirty="0"/>
              <a:t>  </a:t>
            </a:r>
            <a:r>
              <a:rPr lang="tr-TR" altLang="tr-TR" sz="2400" b="1" dirty="0" err="1"/>
              <a:t>corrective</a:t>
            </a:r>
            <a:r>
              <a:rPr lang="tr-TR" altLang="tr-TR" sz="2400" b="1" dirty="0"/>
              <a:t> </a:t>
            </a:r>
            <a:r>
              <a:rPr lang="tr-TR" altLang="tr-TR" sz="2400" b="1" dirty="0" err="1"/>
              <a:t>actions</a:t>
            </a:r>
            <a:r>
              <a:rPr lang="tr-TR" altLang="tr-TR" sz="2400" b="1" dirty="0"/>
              <a:t> </a:t>
            </a:r>
            <a:r>
              <a:rPr lang="tr-TR" altLang="tr-TR" sz="2400" b="1" dirty="0" err="1"/>
              <a:t>if</a:t>
            </a:r>
            <a:r>
              <a:rPr lang="tr-TR" altLang="tr-TR" sz="2400" b="1" dirty="0"/>
              <a:t> </a:t>
            </a:r>
            <a:r>
              <a:rPr lang="tr-TR" altLang="tr-TR" sz="2400" b="1" dirty="0" err="1"/>
              <a:t>needed</a:t>
            </a:r>
            <a:r>
              <a:rPr lang="tr-TR" altLang="tr-TR" sz="2400" b="1" dirty="0"/>
              <a:t>. </a:t>
            </a:r>
          </a:p>
          <a:p>
            <a:pPr lvl="1" eaLnBrk="1" hangingPunct="1">
              <a:spcBef>
                <a:spcPct val="0"/>
              </a:spcBef>
              <a:buFontTx/>
              <a:buNone/>
            </a:pPr>
            <a:endParaRPr lang="tr-TR" altLang="tr-TR" sz="2400" b="1" dirty="0"/>
          </a:p>
          <a:p>
            <a:pPr eaLnBrk="1" hangingPunct="1">
              <a:spcBef>
                <a:spcPct val="0"/>
              </a:spcBef>
              <a:buFontTx/>
              <a:buChar char="•"/>
            </a:pPr>
            <a:endParaRPr lang="tr-TR" altLang="tr-TR" sz="2400" b="1" dirty="0"/>
          </a:p>
        </p:txBody>
      </p:sp>
      <p:sp>
        <p:nvSpPr>
          <p:cNvPr id="4"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Inference Engine</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144603824"/>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323850" y="1196975"/>
            <a:ext cx="74898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541338">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dirty="0" smtClean="0">
                <a:solidFill>
                  <a:schemeClr val="tx1"/>
                </a:solidFill>
                <a:latin typeface="+mj-lt"/>
                <a:cs typeface="Arial" charset="0"/>
              </a:rPr>
              <a:t>XPC provides a user firendliy interface in order to handle the communication with  operator. </a:t>
            </a:r>
          </a:p>
          <a:p>
            <a:pPr>
              <a:defRPr/>
            </a:pPr>
            <a:endParaRPr lang="tr-TR" altLang="tr-TR" sz="2400" b="1" dirty="0" smtClean="0">
              <a:solidFill>
                <a:schemeClr val="tx1"/>
              </a:solidFill>
              <a:latin typeface="+mj-lt"/>
              <a:cs typeface="Arial" charset="0"/>
            </a:endParaRPr>
          </a:p>
          <a:p>
            <a:pPr>
              <a:defRPr/>
            </a:pPr>
            <a:r>
              <a:rPr lang="tr-TR" altLang="tr-TR" sz="2400" b="1" dirty="0" smtClean="0">
                <a:solidFill>
                  <a:schemeClr val="tx1"/>
                </a:solidFill>
                <a:latin typeface="+mj-lt"/>
                <a:cs typeface="Arial" charset="0"/>
              </a:rPr>
              <a:t>The user interface is used to obtain extra information and provide graphical representation of the data (25 last mesaurement) in control chart format.</a:t>
            </a:r>
          </a:p>
          <a:p>
            <a:pPr>
              <a:defRPr/>
            </a:pPr>
            <a:endParaRPr lang="tr-TR" altLang="tr-TR" sz="2400" b="1" dirty="0" smtClean="0">
              <a:solidFill>
                <a:schemeClr val="tx1"/>
              </a:solidFill>
              <a:latin typeface="+mj-lt"/>
              <a:cs typeface="Arial" charset="0"/>
            </a:endParaRPr>
          </a:p>
          <a:p>
            <a:pPr>
              <a:defRPr/>
            </a:pPr>
            <a:r>
              <a:rPr lang="tr-TR" altLang="tr-TR" sz="2400" b="1" dirty="0" smtClean="0">
                <a:solidFill>
                  <a:schemeClr val="tx1"/>
                </a:solidFill>
                <a:latin typeface="+mj-lt"/>
                <a:cs typeface="Arial" charset="0"/>
              </a:rPr>
              <a:t>It also perform usual explanation facilities. </a:t>
            </a:r>
          </a:p>
        </p:txBody>
      </p:sp>
      <p:sp>
        <p:nvSpPr>
          <p:cNvPr id="4"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User Interface</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386107966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395288" y="1508125"/>
            <a:ext cx="77406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dirty="0" smtClean="0">
                <a:solidFill>
                  <a:schemeClr val="tx1"/>
                </a:solidFill>
                <a:latin typeface="+mj-lt"/>
                <a:cs typeface="Arial" charset="0"/>
              </a:rPr>
              <a:t>This is a software performing usual statistical calculations such as calculating the mean, standard deviation, minimum and maxsimum values, etc. </a:t>
            </a:r>
            <a:endParaRPr lang="tr-TR" altLang="tr-TR" sz="2800" b="1" dirty="0" smtClean="0">
              <a:solidFill>
                <a:schemeClr val="tx1"/>
              </a:solidFill>
              <a:latin typeface="+mj-lt"/>
              <a:cs typeface="Arial" charset="0"/>
            </a:endParaRPr>
          </a:p>
        </p:txBody>
      </p:sp>
      <p:sp>
        <p:nvSpPr>
          <p:cNvPr id="4" name="Text Box 2"/>
          <p:cNvSpPr txBox="1">
            <a:spLocks noChangeArrowheads="1"/>
          </p:cNvSpPr>
          <p:nvPr/>
        </p:nvSpPr>
        <p:spPr bwMode="auto">
          <a:xfrm>
            <a:off x="395536" y="404664"/>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Statıstıcal Packages</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77791654"/>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5"/>
          <p:cNvGrpSpPr>
            <a:grpSpLocks noChangeAspect="1"/>
          </p:cNvGrpSpPr>
          <p:nvPr/>
        </p:nvGrpSpPr>
        <p:grpSpPr bwMode="auto">
          <a:xfrm>
            <a:off x="395288" y="549275"/>
            <a:ext cx="8299450" cy="5002213"/>
            <a:chOff x="1979" y="8400"/>
            <a:chExt cx="7765" cy="4500"/>
          </a:xfrm>
        </p:grpSpPr>
        <p:sp>
          <p:nvSpPr>
            <p:cNvPr id="15364" name="AutoShape 6"/>
            <p:cNvSpPr>
              <a:spLocks noChangeAspect="1" noChangeArrowheads="1"/>
            </p:cNvSpPr>
            <p:nvPr/>
          </p:nvSpPr>
          <p:spPr bwMode="auto">
            <a:xfrm>
              <a:off x="2184" y="8400"/>
              <a:ext cx="7560" cy="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endParaRPr lang="tr-TR" altLang="tr-TR" sz="2400" smtClean="0">
                <a:latin typeface="+mn-lt"/>
                <a:cs typeface="Arial" charset="0"/>
              </a:endParaRPr>
            </a:p>
          </p:txBody>
        </p:sp>
        <p:grpSp>
          <p:nvGrpSpPr>
            <p:cNvPr id="17413" name="Group 7"/>
            <p:cNvGrpSpPr>
              <a:grpSpLocks/>
            </p:cNvGrpSpPr>
            <p:nvPr/>
          </p:nvGrpSpPr>
          <p:grpSpPr bwMode="auto">
            <a:xfrm>
              <a:off x="1979" y="8580"/>
              <a:ext cx="7546" cy="4140"/>
              <a:chOff x="1979" y="8580"/>
              <a:chExt cx="7546" cy="4140"/>
            </a:xfrm>
          </p:grpSpPr>
          <p:sp>
            <p:nvSpPr>
              <p:cNvPr id="15366" name="Text Box 8"/>
              <p:cNvSpPr txBox="1">
                <a:spLocks noChangeArrowheads="1"/>
              </p:cNvSpPr>
              <p:nvPr/>
            </p:nvSpPr>
            <p:spPr bwMode="auto">
              <a:xfrm>
                <a:off x="5606" y="8580"/>
                <a:ext cx="900" cy="54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800" b="1" dirty="0" smtClean="0">
                    <a:latin typeface="+mn-lt"/>
                    <a:cs typeface="Arial" charset="0"/>
                  </a:rPr>
                  <a:t>XPC</a:t>
                </a:r>
              </a:p>
            </p:txBody>
          </p:sp>
          <p:sp>
            <p:nvSpPr>
              <p:cNvPr id="15367" name="Text Box 9"/>
              <p:cNvSpPr txBox="1">
                <a:spLocks noChangeArrowheads="1"/>
              </p:cNvSpPr>
              <p:nvPr/>
            </p:nvSpPr>
            <p:spPr bwMode="auto">
              <a:xfrm>
                <a:off x="1979" y="10019"/>
                <a:ext cx="1839" cy="901"/>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000" b="1" dirty="0" smtClean="0">
                    <a:latin typeface="+mn-lt"/>
                    <a:cs typeface="Arial" charset="0"/>
                  </a:rPr>
                  <a:t>CHART</a:t>
                </a:r>
              </a:p>
              <a:p>
                <a:pPr>
                  <a:defRPr/>
                </a:pPr>
                <a:r>
                  <a:rPr lang="tr-TR" altLang="tr-TR" sz="2000" b="1" dirty="0" smtClean="0">
                    <a:latin typeface="+mn-lt"/>
                    <a:cs typeface="Arial" charset="0"/>
                  </a:rPr>
                  <a:t>CONSTRUCTION</a:t>
                </a:r>
              </a:p>
            </p:txBody>
          </p:sp>
          <p:sp>
            <p:nvSpPr>
              <p:cNvPr id="15368" name="Text Box 10"/>
              <p:cNvSpPr txBox="1">
                <a:spLocks noChangeArrowheads="1"/>
              </p:cNvSpPr>
              <p:nvPr/>
            </p:nvSpPr>
            <p:spPr bwMode="auto">
              <a:xfrm>
                <a:off x="4357" y="10019"/>
                <a:ext cx="1396" cy="1081"/>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000" b="1" dirty="0" smtClean="0">
                    <a:latin typeface="+mn-lt"/>
                    <a:cs typeface="Arial" charset="0"/>
                  </a:rPr>
                  <a:t>PROCESS CAPABILITY ANALYSIS</a:t>
                </a:r>
              </a:p>
            </p:txBody>
          </p:sp>
          <p:sp>
            <p:nvSpPr>
              <p:cNvPr id="17417" name="Text Box 11"/>
              <p:cNvSpPr txBox="1">
                <a:spLocks noChangeArrowheads="1"/>
              </p:cNvSpPr>
              <p:nvPr/>
            </p:nvSpPr>
            <p:spPr bwMode="auto">
              <a:xfrm>
                <a:off x="6224" y="10019"/>
                <a:ext cx="1681" cy="901"/>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000" b="1">
                    <a:solidFill>
                      <a:schemeClr val="tx2"/>
                    </a:solidFill>
                  </a:rPr>
                  <a:t>ON-LİNE MONITORING</a:t>
                </a:r>
              </a:p>
            </p:txBody>
          </p:sp>
          <p:sp>
            <p:nvSpPr>
              <p:cNvPr id="15370" name="Text Box 12"/>
              <p:cNvSpPr txBox="1">
                <a:spLocks noChangeArrowheads="1"/>
              </p:cNvSpPr>
              <p:nvPr/>
            </p:nvSpPr>
            <p:spPr bwMode="auto">
              <a:xfrm>
                <a:off x="8483" y="10019"/>
                <a:ext cx="1044" cy="901"/>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000" b="1" dirty="0" smtClean="0">
                    <a:latin typeface="+mn-lt"/>
                    <a:cs typeface="Arial" charset="0"/>
                  </a:rPr>
                  <a:t>CHART UPFATE</a:t>
                </a:r>
              </a:p>
            </p:txBody>
          </p:sp>
          <p:sp>
            <p:nvSpPr>
              <p:cNvPr id="15371" name="Text Box 13"/>
              <p:cNvSpPr txBox="1">
                <a:spLocks noChangeArrowheads="1"/>
              </p:cNvSpPr>
              <p:nvPr/>
            </p:nvSpPr>
            <p:spPr bwMode="auto">
              <a:xfrm>
                <a:off x="6506" y="11820"/>
                <a:ext cx="1671" cy="36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000" b="1" dirty="0" smtClean="0">
                    <a:latin typeface="+mn-lt"/>
                    <a:cs typeface="Arial" charset="0"/>
                  </a:rPr>
                  <a:t>DIAGNOSIS</a:t>
                </a:r>
              </a:p>
            </p:txBody>
          </p:sp>
          <p:sp>
            <p:nvSpPr>
              <p:cNvPr id="15372" name="Line 14"/>
              <p:cNvSpPr>
                <a:spLocks noChangeShapeType="1"/>
              </p:cNvSpPr>
              <p:nvPr/>
            </p:nvSpPr>
            <p:spPr bwMode="auto">
              <a:xfrm>
                <a:off x="6144" y="912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3" name="Line 15"/>
              <p:cNvSpPr>
                <a:spLocks noChangeShapeType="1"/>
              </p:cNvSpPr>
              <p:nvPr/>
            </p:nvSpPr>
            <p:spPr bwMode="auto">
              <a:xfrm flipH="1">
                <a:off x="3084" y="9480"/>
                <a:ext cx="55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4" name="Line 16"/>
              <p:cNvSpPr>
                <a:spLocks noChangeShapeType="1"/>
              </p:cNvSpPr>
              <p:nvPr/>
            </p:nvSpPr>
            <p:spPr bwMode="auto">
              <a:xfrm>
                <a:off x="3083" y="9480"/>
                <a:ext cx="1"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5" name="Line 17"/>
              <p:cNvSpPr>
                <a:spLocks noChangeShapeType="1"/>
              </p:cNvSpPr>
              <p:nvPr/>
            </p:nvSpPr>
            <p:spPr bwMode="auto">
              <a:xfrm>
                <a:off x="5064" y="9480"/>
                <a:ext cx="1"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6" name="Line 18"/>
              <p:cNvSpPr>
                <a:spLocks noChangeShapeType="1"/>
              </p:cNvSpPr>
              <p:nvPr/>
            </p:nvSpPr>
            <p:spPr bwMode="auto">
              <a:xfrm>
                <a:off x="6864" y="9480"/>
                <a:ext cx="1"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7" name="Line 19"/>
              <p:cNvSpPr>
                <a:spLocks noChangeShapeType="1"/>
              </p:cNvSpPr>
              <p:nvPr/>
            </p:nvSpPr>
            <p:spPr bwMode="auto">
              <a:xfrm>
                <a:off x="8664" y="9480"/>
                <a:ext cx="1"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8" name="Line 20"/>
              <p:cNvSpPr>
                <a:spLocks noChangeShapeType="1"/>
              </p:cNvSpPr>
              <p:nvPr/>
            </p:nvSpPr>
            <p:spPr bwMode="auto">
              <a:xfrm>
                <a:off x="3818" y="10559"/>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79" name="Line 21"/>
              <p:cNvSpPr>
                <a:spLocks noChangeShapeType="1"/>
              </p:cNvSpPr>
              <p:nvPr/>
            </p:nvSpPr>
            <p:spPr bwMode="auto">
              <a:xfrm>
                <a:off x="5753" y="10559"/>
                <a:ext cx="5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0" name="Line 22"/>
              <p:cNvSpPr>
                <a:spLocks noChangeShapeType="1"/>
              </p:cNvSpPr>
              <p:nvPr/>
            </p:nvSpPr>
            <p:spPr bwMode="auto">
              <a:xfrm>
                <a:off x="7908" y="10559"/>
                <a:ext cx="53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1" name="Line 23"/>
              <p:cNvSpPr>
                <a:spLocks noChangeShapeType="1"/>
              </p:cNvSpPr>
              <p:nvPr/>
            </p:nvSpPr>
            <p:spPr bwMode="auto">
              <a:xfrm>
                <a:off x="7044" y="10921"/>
                <a:ext cx="1" cy="9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2" name="Line 24"/>
              <p:cNvSpPr>
                <a:spLocks noChangeShapeType="1"/>
              </p:cNvSpPr>
              <p:nvPr/>
            </p:nvSpPr>
            <p:spPr bwMode="auto">
              <a:xfrm flipH="1">
                <a:off x="5964" y="12000"/>
                <a:ext cx="54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3" name="Line 25"/>
              <p:cNvSpPr>
                <a:spLocks noChangeShapeType="1"/>
              </p:cNvSpPr>
              <p:nvPr/>
            </p:nvSpPr>
            <p:spPr bwMode="auto">
              <a:xfrm flipH="1" flipV="1">
                <a:off x="5964" y="10559"/>
                <a:ext cx="1" cy="1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4" name="Line 26"/>
              <p:cNvSpPr>
                <a:spLocks noChangeShapeType="1"/>
              </p:cNvSpPr>
              <p:nvPr/>
            </p:nvSpPr>
            <p:spPr bwMode="auto">
              <a:xfrm>
                <a:off x="8484" y="10921"/>
                <a:ext cx="1" cy="14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5" name="Line 27"/>
              <p:cNvSpPr>
                <a:spLocks noChangeShapeType="1"/>
              </p:cNvSpPr>
              <p:nvPr/>
            </p:nvSpPr>
            <p:spPr bwMode="auto">
              <a:xfrm flipH="1">
                <a:off x="5064" y="12360"/>
                <a:ext cx="342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6" name="Line 28"/>
              <p:cNvSpPr>
                <a:spLocks noChangeShapeType="1"/>
              </p:cNvSpPr>
              <p:nvPr/>
            </p:nvSpPr>
            <p:spPr bwMode="auto">
              <a:xfrm flipV="1">
                <a:off x="5064" y="11101"/>
                <a:ext cx="1" cy="12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7" name="Line 29"/>
              <p:cNvSpPr>
                <a:spLocks noChangeShapeType="1"/>
              </p:cNvSpPr>
              <p:nvPr/>
            </p:nvSpPr>
            <p:spPr bwMode="auto">
              <a:xfrm>
                <a:off x="4704" y="11101"/>
                <a:ext cx="0" cy="16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8" name="Line 30"/>
              <p:cNvSpPr>
                <a:spLocks noChangeShapeType="1"/>
              </p:cNvSpPr>
              <p:nvPr/>
            </p:nvSpPr>
            <p:spPr bwMode="auto">
              <a:xfrm>
                <a:off x="4704" y="12720"/>
                <a:ext cx="41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sp>
            <p:nvSpPr>
              <p:cNvPr id="15389" name="Line 31"/>
              <p:cNvSpPr>
                <a:spLocks noChangeShapeType="1"/>
              </p:cNvSpPr>
              <p:nvPr/>
            </p:nvSpPr>
            <p:spPr bwMode="auto">
              <a:xfrm flipV="1">
                <a:off x="8844" y="10921"/>
                <a:ext cx="0" cy="17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n-lt"/>
                  <a:cs typeface="Arial" charset="0"/>
                </a:endParaRPr>
              </a:p>
            </p:txBody>
          </p:sp>
        </p:grpSp>
      </p:grpSp>
      <p:sp>
        <p:nvSpPr>
          <p:cNvPr id="30"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XPC-  </a:t>
            </a:r>
            <a:r>
              <a:rPr lang="tr-TR" altLang="tr-TR" sz="2400" b="1" u="sng" dirty="0" err="1" smtClean="0">
                <a:solidFill>
                  <a:srgbClr val="984807"/>
                </a:solidFill>
                <a:latin typeface="Calibri" panose="020F0502020204030204" pitchFamily="34" charset="0"/>
              </a:rPr>
              <a:t>Functional</a:t>
            </a:r>
            <a:r>
              <a:rPr lang="tr-TR" altLang="tr-TR" sz="2400" b="1" u="sng" dirty="0" smtClean="0">
                <a:solidFill>
                  <a:srgbClr val="984807"/>
                </a:solidFill>
                <a:latin typeface="Calibri" panose="020F0502020204030204" pitchFamily="34" charset="0"/>
              </a:rPr>
              <a:t> Components</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4005619746"/>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20663" y="3933825"/>
            <a:ext cx="35687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eaLnBrk="0" hangingPunct="0">
              <a:spcBef>
                <a:spcPct val="20000"/>
              </a:spcBef>
              <a:buFont typeface="Arial" panose="020B0604020202020204" pitchFamily="34" charset="0"/>
              <a:buChar char="•"/>
              <a:tabLst>
                <a:tab pos="431800" algn="l"/>
              </a:tabLst>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tabLst>
                <a:tab pos="431800" algn="l"/>
              </a:tabLst>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tabLst>
                <a:tab pos="431800" algn="l"/>
              </a:tabLst>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tabLst>
                <a:tab pos="431800" algn="l"/>
              </a:tabLst>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tabLst>
                <a:tab pos="431800" algn="l"/>
              </a:tabLst>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tabLst>
                <a:tab pos="431800" algn="l"/>
              </a:tabLst>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tabLst>
                <a:tab pos="431800" algn="l"/>
              </a:tabLst>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tabLst>
                <a:tab pos="431800" algn="l"/>
              </a:tabLst>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tabLst>
                <a:tab pos="431800" algn="l"/>
              </a:tabLst>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kumimoji="1" lang="tr-TR" altLang="tr-TR" sz="2400" b="1"/>
              <a:t>Grand Average (CL)</a:t>
            </a:r>
          </a:p>
          <a:p>
            <a:pPr algn="ctr" eaLnBrk="1" hangingPunct="1">
              <a:spcBef>
                <a:spcPct val="0"/>
              </a:spcBef>
              <a:buFontTx/>
              <a:buNone/>
            </a:pPr>
            <a:r>
              <a:rPr kumimoji="1" lang="tr-TR" altLang="tr-TR" sz="2400" b="1"/>
              <a:t>Standard Deviation  (σ)</a:t>
            </a:r>
          </a:p>
          <a:p>
            <a:pPr algn="ctr" eaLnBrk="1" hangingPunct="1">
              <a:spcBef>
                <a:spcPct val="0"/>
              </a:spcBef>
              <a:buFontTx/>
              <a:buNone/>
            </a:pPr>
            <a:r>
              <a:rPr kumimoji="1" lang="tr-TR" altLang="tr-TR" sz="2400" b="1"/>
              <a:t>Upper Control Limit (UCL)</a:t>
            </a:r>
          </a:p>
          <a:p>
            <a:pPr algn="ctr" eaLnBrk="1" hangingPunct="1">
              <a:spcBef>
                <a:spcPct val="0"/>
              </a:spcBef>
              <a:buFontTx/>
              <a:buNone/>
            </a:pPr>
            <a:r>
              <a:rPr kumimoji="1" lang="tr-TR" altLang="tr-TR" sz="2400" b="1"/>
              <a:t>Lower Control Limit (LCL)</a:t>
            </a:r>
          </a:p>
        </p:txBody>
      </p:sp>
      <p:pic>
        <p:nvPicPr>
          <p:cNvPr id="184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25538"/>
            <a:ext cx="4824413" cy="2728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XPC- Chart Construction</a:t>
            </a:r>
            <a:endParaRPr lang="tr-TR" altLang="tr-TR" sz="2400" b="1" u="sng" dirty="0">
              <a:solidFill>
                <a:srgbClr val="984807"/>
              </a:solidFill>
              <a:latin typeface="Calibri" panose="020F0502020204030204" pitchFamily="34" charset="0"/>
            </a:endParaRPr>
          </a:p>
        </p:txBody>
      </p:sp>
      <p:graphicFrame>
        <p:nvGraphicFramePr>
          <p:cNvPr id="18437" name="Object 1"/>
          <p:cNvGraphicFramePr>
            <a:graphicFrameLocks noChangeAspect="1"/>
          </p:cNvGraphicFramePr>
          <p:nvPr/>
        </p:nvGraphicFramePr>
        <p:xfrm>
          <a:off x="5372100" y="1773238"/>
          <a:ext cx="2411413" cy="1235075"/>
        </p:xfrm>
        <a:graphic>
          <a:graphicData uri="http://schemas.openxmlformats.org/presentationml/2006/ole">
            <mc:AlternateContent xmlns:mc="http://schemas.openxmlformats.org/markup-compatibility/2006">
              <mc:Choice xmlns:v="urn:schemas-microsoft-com:vml" Requires="v">
                <p:oleObj spid="_x0000_s4114" name="Equation" r:id="rId5" imgW="1066337" imgH="634725" progId="Equation.3">
                  <p:embed/>
                </p:oleObj>
              </mc:Choice>
              <mc:Fallback>
                <p:oleObj name="Equation" r:id="rId5" imgW="1066337" imgH="6347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2100" y="1773238"/>
                        <a:ext cx="2411413"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2"/>
          <p:cNvGraphicFramePr>
            <a:graphicFrameLocks noChangeAspect="1"/>
          </p:cNvGraphicFramePr>
          <p:nvPr/>
        </p:nvGraphicFramePr>
        <p:xfrm>
          <a:off x="5341938" y="1268413"/>
          <a:ext cx="2109787" cy="431800"/>
        </p:xfrm>
        <a:graphic>
          <a:graphicData uri="http://schemas.openxmlformats.org/presentationml/2006/ole">
            <mc:AlternateContent xmlns:mc="http://schemas.openxmlformats.org/markup-compatibility/2006">
              <mc:Choice xmlns:v="urn:schemas-microsoft-com:vml" Requires="v">
                <p:oleObj spid="_x0000_s4115" name="Equation" r:id="rId7" imgW="914400" imgH="203200" progId="Equation.3">
                  <p:embed/>
                </p:oleObj>
              </mc:Choice>
              <mc:Fallback>
                <p:oleObj name="Equation" r:id="rId7" imgW="9144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1938" y="1268413"/>
                        <a:ext cx="21097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3"/>
          <p:cNvGraphicFramePr>
            <a:graphicFrameLocks noChangeAspect="1"/>
          </p:cNvGraphicFramePr>
          <p:nvPr/>
        </p:nvGraphicFramePr>
        <p:xfrm>
          <a:off x="4356100" y="4362450"/>
          <a:ext cx="4392613" cy="506413"/>
        </p:xfrm>
        <a:graphic>
          <a:graphicData uri="http://schemas.openxmlformats.org/presentationml/2006/ole">
            <mc:AlternateContent xmlns:mc="http://schemas.openxmlformats.org/markup-compatibility/2006">
              <mc:Choice xmlns:v="urn:schemas-microsoft-com:vml" Requires="v">
                <p:oleObj spid="_x0000_s4116" name="Equation" r:id="rId9" imgW="1917700" imgH="228600" progId="Equation.3">
                  <p:embed/>
                </p:oleObj>
              </mc:Choice>
              <mc:Fallback>
                <p:oleObj name="Equation" r:id="rId9" imgW="19177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4362450"/>
                        <a:ext cx="43926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9"/>
          <p:cNvGraphicFramePr>
            <a:graphicFrameLocks noChangeAspect="1"/>
          </p:cNvGraphicFramePr>
          <p:nvPr/>
        </p:nvGraphicFramePr>
        <p:xfrm>
          <a:off x="5380038" y="3213100"/>
          <a:ext cx="2387600" cy="431800"/>
        </p:xfrm>
        <a:graphic>
          <a:graphicData uri="http://schemas.openxmlformats.org/presentationml/2006/ole">
            <mc:AlternateContent xmlns:mc="http://schemas.openxmlformats.org/markup-compatibility/2006">
              <mc:Choice xmlns:v="urn:schemas-microsoft-com:vml" Requires="v">
                <p:oleObj spid="_x0000_s4117" name="Equation" r:id="rId11" imgW="914400" imgH="203200" progId="Equation.3">
                  <p:embed/>
                </p:oleObj>
              </mc:Choice>
              <mc:Fallback>
                <p:oleObj name="Equation" r:id="rId11" imgW="914400" imgH="203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0038" y="3213100"/>
                        <a:ext cx="2387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9560453"/>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1"/>
          <p:cNvSpPr>
            <a:spLocks noChangeArrowheads="1"/>
          </p:cNvSpPr>
          <p:nvPr/>
        </p:nvSpPr>
        <p:spPr bwMode="auto">
          <a:xfrm>
            <a:off x="179388" y="1319213"/>
            <a:ext cx="8640762"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kumimoji="1" lang="tr-TR" altLang="tr-TR" sz="2000" b="1" dirty="0" smtClean="0">
                <a:solidFill>
                  <a:schemeClr val="tx1"/>
                </a:solidFill>
                <a:latin typeface="+mj-lt"/>
                <a:cs typeface="Arial" charset="0"/>
              </a:rPr>
              <a:t>Mean Chart is used together with the Range chart. Btoh should be statistically in control in order to sustain the quality.</a:t>
            </a:r>
          </a:p>
          <a:p>
            <a:pPr>
              <a:defRPr/>
            </a:pPr>
            <a:endParaRPr kumimoji="1" lang="tr-TR" altLang="tr-TR" sz="2000" b="1" dirty="0" smtClean="0">
              <a:solidFill>
                <a:schemeClr val="tx1"/>
              </a:solidFill>
              <a:latin typeface="+mj-lt"/>
              <a:cs typeface="Arial" charset="0"/>
            </a:endParaRPr>
          </a:p>
          <a:p>
            <a:pPr>
              <a:defRPr/>
            </a:pPr>
            <a:r>
              <a:rPr kumimoji="1" lang="tr-TR" altLang="tr-TR" sz="2000" b="1" dirty="0" smtClean="0">
                <a:solidFill>
                  <a:schemeClr val="tx1"/>
                </a:solidFill>
                <a:latin typeface="+mj-lt"/>
                <a:cs typeface="Arial" charset="0"/>
              </a:rPr>
              <a:t>The range (r)  is the difference between maxiumu and minimum value of each sample.</a:t>
            </a:r>
          </a:p>
          <a:p>
            <a:pPr>
              <a:defRPr/>
            </a:pPr>
            <a:endParaRPr kumimoji="1" lang="tr-TR" altLang="tr-TR" sz="2000" b="1" dirty="0" smtClean="0">
              <a:solidFill>
                <a:schemeClr val="tx1"/>
              </a:solidFill>
              <a:latin typeface="+mj-lt"/>
              <a:cs typeface="Arial" charset="0"/>
            </a:endParaRPr>
          </a:p>
          <a:p>
            <a:pPr>
              <a:defRPr/>
            </a:pPr>
            <a:endParaRPr kumimoji="1" lang="tr-TR" altLang="tr-TR" sz="2000" b="1" dirty="0" smtClean="0">
              <a:solidFill>
                <a:schemeClr val="tx1"/>
              </a:solidFill>
              <a:latin typeface="+mj-lt"/>
              <a:cs typeface="Arial" charset="0"/>
            </a:endParaRPr>
          </a:p>
          <a:p>
            <a:pPr>
              <a:defRPr/>
            </a:pPr>
            <a:endParaRPr kumimoji="1" lang="tr-TR" altLang="tr-TR" sz="2000" b="1" dirty="0" smtClean="0">
              <a:solidFill>
                <a:schemeClr val="tx1"/>
              </a:solidFill>
              <a:latin typeface="+mj-lt"/>
              <a:cs typeface="Arial" charset="0"/>
            </a:endParaRPr>
          </a:p>
          <a:p>
            <a:pPr>
              <a:defRPr/>
            </a:pPr>
            <a:endParaRPr kumimoji="1" lang="tr-TR" altLang="tr-TR" sz="2000" b="1" dirty="0" smtClean="0">
              <a:solidFill>
                <a:schemeClr val="tx1"/>
              </a:solidFill>
              <a:latin typeface="+mj-lt"/>
              <a:cs typeface="Arial" charset="0"/>
            </a:endParaRPr>
          </a:p>
          <a:p>
            <a:pPr>
              <a:defRPr/>
            </a:pPr>
            <a:endParaRPr kumimoji="1" lang="tr-TR" altLang="tr-TR" sz="2000" b="1" dirty="0" smtClean="0">
              <a:solidFill>
                <a:schemeClr val="tx1"/>
              </a:solidFill>
              <a:latin typeface="+mj-lt"/>
              <a:cs typeface="Arial" charset="0"/>
            </a:endParaRPr>
          </a:p>
          <a:p>
            <a:pPr>
              <a:defRPr/>
            </a:pPr>
            <a:r>
              <a:rPr kumimoji="1" lang="tr-TR" altLang="tr-TR" sz="2000" b="1" dirty="0" smtClean="0">
                <a:solidFill>
                  <a:schemeClr val="tx1"/>
                </a:solidFill>
                <a:latin typeface="+mj-lt"/>
                <a:cs typeface="Arial" charset="0"/>
              </a:rPr>
              <a:t>XPC cacluates grand Range </a:t>
            </a:r>
            <a:r>
              <a:rPr kumimoji="1" lang="tr-TR" altLang="tr-TR" sz="2000" b="1" dirty="0">
                <a:solidFill>
                  <a:schemeClr val="tx1"/>
                </a:solidFill>
                <a:latin typeface="+mj-lt"/>
                <a:cs typeface="Arial" charset="0"/>
              </a:rPr>
              <a:t>A</a:t>
            </a:r>
            <a:r>
              <a:rPr kumimoji="1" lang="tr-TR" altLang="tr-TR" sz="2000" b="1" dirty="0" smtClean="0">
                <a:solidFill>
                  <a:schemeClr val="tx1"/>
                </a:solidFill>
                <a:latin typeface="+mj-lt"/>
                <a:cs typeface="Arial" charset="0"/>
              </a:rPr>
              <a:t>verage (R</a:t>
            </a:r>
            <a:r>
              <a:rPr kumimoji="1" lang="tr-TR" altLang="tr-TR" sz="2000" b="1" baseline="-25000" dirty="0" smtClean="0">
                <a:solidFill>
                  <a:schemeClr val="tx1"/>
                </a:solidFill>
                <a:latin typeface="+mj-lt"/>
                <a:cs typeface="Arial" charset="0"/>
              </a:rPr>
              <a:t>ort</a:t>
            </a:r>
            <a:r>
              <a:rPr kumimoji="1" lang="tr-TR" altLang="tr-TR" sz="2000" b="1" dirty="0" smtClean="0">
                <a:solidFill>
                  <a:schemeClr val="tx1"/>
                </a:solidFill>
                <a:latin typeface="+mj-lt"/>
                <a:cs typeface="Arial" charset="0"/>
              </a:rPr>
              <a:t>) as usual. </a:t>
            </a:r>
          </a:p>
        </p:txBody>
      </p:sp>
      <p:sp>
        <p:nvSpPr>
          <p:cNvPr id="4"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XPC- Chart Construction</a:t>
            </a:r>
            <a:endParaRPr lang="tr-TR" altLang="tr-TR" sz="2400" b="1" u="sng" dirty="0">
              <a:solidFill>
                <a:srgbClr val="984807"/>
              </a:solidFill>
              <a:latin typeface="Calibri" panose="020F0502020204030204" pitchFamily="34" charset="0"/>
            </a:endParaRPr>
          </a:p>
        </p:txBody>
      </p:sp>
      <p:graphicFrame>
        <p:nvGraphicFramePr>
          <p:cNvPr id="19460" name="Object 1"/>
          <p:cNvGraphicFramePr>
            <a:graphicFrameLocks noChangeAspect="1"/>
          </p:cNvGraphicFramePr>
          <p:nvPr/>
        </p:nvGraphicFramePr>
        <p:xfrm>
          <a:off x="250825" y="3209925"/>
          <a:ext cx="8610600" cy="506413"/>
        </p:xfrm>
        <a:graphic>
          <a:graphicData uri="http://schemas.openxmlformats.org/presentationml/2006/ole">
            <mc:AlternateContent xmlns:mc="http://schemas.openxmlformats.org/markup-compatibility/2006">
              <mc:Choice xmlns:v="urn:schemas-microsoft-com:vml" Requires="v">
                <p:oleObj spid="_x0000_s5130" name="Equation" r:id="rId4" imgW="3759200" imgH="228600" progId="Equation.3">
                  <p:embed/>
                </p:oleObj>
              </mc:Choice>
              <mc:Fallback>
                <p:oleObj name="Equation" r:id="rId4" imgW="3759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209925"/>
                        <a:ext cx="8610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2"/>
          <p:cNvGraphicFramePr>
            <a:graphicFrameLocks noChangeAspect="1"/>
          </p:cNvGraphicFramePr>
          <p:nvPr/>
        </p:nvGraphicFramePr>
        <p:xfrm>
          <a:off x="5148263" y="4221163"/>
          <a:ext cx="1722437" cy="1185862"/>
        </p:xfrm>
        <a:graphic>
          <a:graphicData uri="http://schemas.openxmlformats.org/presentationml/2006/ole">
            <mc:AlternateContent xmlns:mc="http://schemas.openxmlformats.org/markup-compatibility/2006">
              <mc:Choice xmlns:v="urn:schemas-microsoft-com:vml" Requires="v">
                <p:oleObj spid="_x0000_s5131" name="Equation" r:id="rId6" imgW="761760" imgH="609480" progId="Equation.3">
                  <p:embed/>
                </p:oleObj>
              </mc:Choice>
              <mc:Fallback>
                <p:oleObj name="Equation" r:id="rId6" imgW="761760" imgH="609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4221163"/>
                        <a:ext cx="1722437"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41375986"/>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ChangeArrowheads="1"/>
          </p:cNvSpPr>
          <p:nvPr/>
        </p:nvSpPr>
        <p:spPr bwMode="auto">
          <a:xfrm>
            <a:off x="174625" y="4149725"/>
            <a:ext cx="87899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kumimoji="1" lang="tr-TR" altLang="tr-TR" sz="2400" b="1" dirty="0" smtClean="0">
                <a:solidFill>
                  <a:schemeClr val="tx1"/>
                </a:solidFill>
                <a:latin typeface="+mj-lt"/>
                <a:cs typeface="Arial" charset="0"/>
              </a:rPr>
              <a:t>Where  D3 and D4  indicate the normal range limits defined in accordance with sample size and tabulated in the statistical books. For the sapmle size of 5;  D4=2.11, D3=0.</a:t>
            </a:r>
            <a:endParaRPr kumimoji="1" lang="tr-TR" altLang="tr-TR" sz="2400" dirty="0" smtClean="0">
              <a:latin typeface="+mj-lt"/>
              <a:cs typeface="Arial" charset="0"/>
            </a:endParaRPr>
          </a:p>
        </p:txBody>
      </p:sp>
      <p:pic>
        <p:nvPicPr>
          <p:cNvPr id="20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81075"/>
            <a:ext cx="7469187"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XPC- Chart Construction</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39203373"/>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noChangeAspect="1"/>
          </p:cNvGrpSpPr>
          <p:nvPr/>
        </p:nvGrpSpPr>
        <p:grpSpPr bwMode="auto">
          <a:xfrm>
            <a:off x="2555875" y="563563"/>
            <a:ext cx="5800725" cy="5457825"/>
            <a:chOff x="1957" y="6267"/>
            <a:chExt cx="7384" cy="8594"/>
          </a:xfrm>
        </p:grpSpPr>
        <p:sp>
          <p:nvSpPr>
            <p:cNvPr id="20485" name="Text Box 6"/>
            <p:cNvSpPr txBox="1">
              <a:spLocks noChangeArrowheads="1"/>
            </p:cNvSpPr>
            <p:nvPr/>
          </p:nvSpPr>
          <p:spPr bwMode="auto">
            <a:xfrm>
              <a:off x="7973" y="13546"/>
              <a:ext cx="855" cy="4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No</a:t>
              </a:r>
              <a:endParaRPr lang="tr-TR" altLang="tr-TR" sz="2000" dirty="0" smtClean="0">
                <a:latin typeface="+mj-lt"/>
                <a:cs typeface="Arial" charset="0"/>
              </a:endParaRPr>
            </a:p>
          </p:txBody>
        </p:sp>
        <p:sp>
          <p:nvSpPr>
            <p:cNvPr id="20486" name="Text Box 7"/>
            <p:cNvSpPr txBox="1">
              <a:spLocks noChangeArrowheads="1"/>
            </p:cNvSpPr>
            <p:nvPr/>
          </p:nvSpPr>
          <p:spPr bwMode="auto">
            <a:xfrm>
              <a:off x="7573" y="14456"/>
              <a:ext cx="798" cy="4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Yes</a:t>
              </a:r>
              <a:endParaRPr lang="tr-TR" altLang="tr-TR" sz="2000" dirty="0" smtClean="0">
                <a:latin typeface="+mj-lt"/>
                <a:cs typeface="Arial" charset="0"/>
              </a:endParaRPr>
            </a:p>
          </p:txBody>
        </p:sp>
        <p:sp>
          <p:nvSpPr>
            <p:cNvPr id="20487" name="Text Box 8"/>
            <p:cNvSpPr txBox="1">
              <a:spLocks noChangeArrowheads="1"/>
            </p:cNvSpPr>
            <p:nvPr/>
          </p:nvSpPr>
          <p:spPr bwMode="auto">
            <a:xfrm>
              <a:off x="4297" y="6267"/>
              <a:ext cx="2160" cy="72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Measured values of the process</a:t>
              </a:r>
              <a:endParaRPr lang="tr-TR" altLang="tr-TR" sz="2000" dirty="0" smtClean="0">
                <a:latin typeface="+mj-lt"/>
                <a:cs typeface="Arial" charset="0"/>
              </a:endParaRPr>
            </a:p>
          </p:txBody>
        </p:sp>
        <p:sp>
          <p:nvSpPr>
            <p:cNvPr id="20488" name="Text Box 9"/>
            <p:cNvSpPr txBox="1">
              <a:spLocks noChangeArrowheads="1"/>
            </p:cNvSpPr>
            <p:nvPr/>
          </p:nvSpPr>
          <p:spPr bwMode="auto">
            <a:xfrm>
              <a:off x="4297" y="7527"/>
              <a:ext cx="2160" cy="108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Calculating the parameters of control chart</a:t>
              </a:r>
              <a:endParaRPr lang="tr-TR" altLang="tr-TR" sz="2000" dirty="0" smtClean="0">
                <a:latin typeface="+mj-lt"/>
                <a:cs typeface="Arial" charset="0"/>
              </a:endParaRPr>
            </a:p>
          </p:txBody>
        </p:sp>
        <p:sp>
          <p:nvSpPr>
            <p:cNvPr id="20489" name="Text Box 10"/>
            <p:cNvSpPr txBox="1">
              <a:spLocks noChangeArrowheads="1"/>
            </p:cNvSpPr>
            <p:nvPr/>
          </p:nvSpPr>
          <p:spPr bwMode="auto">
            <a:xfrm>
              <a:off x="4297" y="8967"/>
              <a:ext cx="2160" cy="72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Defining the draft limits </a:t>
              </a:r>
              <a:endParaRPr lang="tr-TR" altLang="tr-TR" sz="2000" dirty="0" smtClean="0">
                <a:latin typeface="+mj-lt"/>
                <a:cs typeface="Arial" charset="0"/>
              </a:endParaRPr>
            </a:p>
          </p:txBody>
        </p:sp>
        <p:sp>
          <p:nvSpPr>
            <p:cNvPr id="20490" name="Text Box 11"/>
            <p:cNvSpPr txBox="1">
              <a:spLocks noChangeArrowheads="1"/>
            </p:cNvSpPr>
            <p:nvPr/>
          </p:nvSpPr>
          <p:spPr bwMode="auto">
            <a:xfrm>
              <a:off x="4297" y="10047"/>
              <a:ext cx="2160" cy="126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Setting up the chart and drawing the measured values</a:t>
              </a:r>
              <a:endParaRPr lang="tr-TR" altLang="tr-TR" sz="2000" dirty="0" smtClean="0">
                <a:latin typeface="+mj-lt"/>
                <a:cs typeface="Arial" charset="0"/>
              </a:endParaRPr>
            </a:p>
          </p:txBody>
        </p:sp>
        <p:sp>
          <p:nvSpPr>
            <p:cNvPr id="20491" name="Text Box 12"/>
            <p:cNvSpPr txBox="1">
              <a:spLocks noChangeArrowheads="1"/>
            </p:cNvSpPr>
            <p:nvPr/>
          </p:nvSpPr>
          <p:spPr bwMode="auto">
            <a:xfrm>
              <a:off x="4297" y="11666"/>
              <a:ext cx="2160" cy="72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Interpreting the chart</a:t>
              </a:r>
              <a:endParaRPr lang="tr-TR" altLang="tr-TR" sz="2000" dirty="0" smtClean="0">
                <a:latin typeface="+mj-lt"/>
                <a:cs typeface="Arial" charset="0"/>
              </a:endParaRPr>
            </a:p>
          </p:txBody>
        </p:sp>
        <p:sp>
          <p:nvSpPr>
            <p:cNvPr id="20492" name="Line 13"/>
            <p:cNvSpPr>
              <a:spLocks noChangeShapeType="1"/>
            </p:cNvSpPr>
            <p:nvPr/>
          </p:nvSpPr>
          <p:spPr bwMode="auto">
            <a:xfrm>
              <a:off x="5376" y="6987"/>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3" name="Line 14"/>
            <p:cNvSpPr>
              <a:spLocks noChangeShapeType="1"/>
            </p:cNvSpPr>
            <p:nvPr/>
          </p:nvSpPr>
          <p:spPr bwMode="auto">
            <a:xfrm>
              <a:off x="5376" y="8607"/>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4" name="Line 15"/>
            <p:cNvSpPr>
              <a:spLocks noChangeShapeType="1"/>
            </p:cNvSpPr>
            <p:nvPr/>
          </p:nvSpPr>
          <p:spPr bwMode="auto">
            <a:xfrm>
              <a:off x="5376" y="9687"/>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5" name="Line 16"/>
            <p:cNvSpPr>
              <a:spLocks noChangeShapeType="1"/>
            </p:cNvSpPr>
            <p:nvPr/>
          </p:nvSpPr>
          <p:spPr bwMode="auto">
            <a:xfrm>
              <a:off x="5376" y="1130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6" name="Line 17"/>
            <p:cNvSpPr>
              <a:spLocks noChangeShapeType="1"/>
            </p:cNvSpPr>
            <p:nvPr/>
          </p:nvSpPr>
          <p:spPr bwMode="auto">
            <a:xfrm>
              <a:off x="5376" y="12386"/>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7" name="Line 18"/>
            <p:cNvSpPr>
              <a:spLocks noChangeShapeType="1"/>
            </p:cNvSpPr>
            <p:nvPr/>
          </p:nvSpPr>
          <p:spPr bwMode="auto">
            <a:xfrm flipH="1">
              <a:off x="2856" y="12566"/>
              <a:ext cx="450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8" name="Line 19"/>
            <p:cNvSpPr>
              <a:spLocks noChangeShapeType="1"/>
            </p:cNvSpPr>
            <p:nvPr/>
          </p:nvSpPr>
          <p:spPr bwMode="auto">
            <a:xfrm>
              <a:off x="2856" y="1256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499" name="Text Box 20"/>
            <p:cNvSpPr txBox="1">
              <a:spLocks noChangeArrowheads="1"/>
            </p:cNvSpPr>
            <p:nvPr/>
          </p:nvSpPr>
          <p:spPr bwMode="auto">
            <a:xfrm>
              <a:off x="1957" y="13646"/>
              <a:ext cx="2160" cy="72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Process Capablity analysis</a:t>
              </a:r>
              <a:endParaRPr lang="tr-TR" altLang="tr-TR" sz="2000" dirty="0" smtClean="0">
                <a:latin typeface="+mj-lt"/>
                <a:cs typeface="Arial" charset="0"/>
              </a:endParaRPr>
            </a:p>
          </p:txBody>
        </p:sp>
        <p:sp>
          <p:nvSpPr>
            <p:cNvPr id="20500" name="Text Box 21"/>
            <p:cNvSpPr txBox="1">
              <a:spLocks noChangeArrowheads="1"/>
            </p:cNvSpPr>
            <p:nvPr/>
          </p:nvSpPr>
          <p:spPr bwMode="auto">
            <a:xfrm>
              <a:off x="1957" y="12926"/>
              <a:ext cx="23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Process is in control </a:t>
              </a:r>
              <a:endParaRPr lang="tr-TR" altLang="tr-TR" sz="2000" dirty="0" smtClean="0">
                <a:latin typeface="+mj-lt"/>
                <a:cs typeface="Arial" charset="0"/>
              </a:endParaRPr>
            </a:p>
          </p:txBody>
        </p:sp>
        <p:sp>
          <p:nvSpPr>
            <p:cNvPr id="20501" name="Line 22"/>
            <p:cNvSpPr>
              <a:spLocks noChangeShapeType="1"/>
            </p:cNvSpPr>
            <p:nvPr/>
          </p:nvSpPr>
          <p:spPr bwMode="auto">
            <a:xfrm>
              <a:off x="2856" y="13286"/>
              <a:ext cx="0"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02" name="Text Box 23"/>
            <p:cNvSpPr txBox="1">
              <a:spLocks noChangeArrowheads="1"/>
            </p:cNvSpPr>
            <p:nvPr/>
          </p:nvSpPr>
          <p:spPr bwMode="auto">
            <a:xfrm>
              <a:off x="6098" y="12926"/>
              <a:ext cx="252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Process is out of control</a:t>
              </a:r>
              <a:endParaRPr lang="tr-TR" altLang="tr-TR" sz="2000" dirty="0" smtClean="0">
                <a:latin typeface="+mj-lt"/>
                <a:cs typeface="Arial" charset="0"/>
              </a:endParaRPr>
            </a:p>
          </p:txBody>
        </p:sp>
        <p:sp>
          <p:nvSpPr>
            <p:cNvPr id="20503" name="Line 24"/>
            <p:cNvSpPr>
              <a:spLocks noChangeShapeType="1"/>
            </p:cNvSpPr>
            <p:nvPr/>
          </p:nvSpPr>
          <p:spPr bwMode="auto">
            <a:xfrm>
              <a:off x="7357" y="12566"/>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04" name="AutoShape 25"/>
            <p:cNvSpPr>
              <a:spLocks noChangeArrowheads="1"/>
            </p:cNvSpPr>
            <p:nvPr/>
          </p:nvSpPr>
          <p:spPr bwMode="auto">
            <a:xfrm>
              <a:off x="6457" y="13286"/>
              <a:ext cx="1621" cy="1260"/>
            </a:xfrm>
            <a:prstGeom prst="diamond">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New Value</a:t>
              </a:r>
              <a:endParaRPr lang="tr-TR" altLang="tr-TR" sz="2000" dirty="0" smtClean="0">
                <a:latin typeface="+mj-lt"/>
                <a:cs typeface="Arial" charset="0"/>
              </a:endParaRPr>
            </a:p>
          </p:txBody>
        </p:sp>
        <p:sp>
          <p:nvSpPr>
            <p:cNvPr id="20505" name="Line 26"/>
            <p:cNvSpPr>
              <a:spLocks noChangeShapeType="1"/>
            </p:cNvSpPr>
            <p:nvPr/>
          </p:nvSpPr>
          <p:spPr bwMode="auto">
            <a:xfrm>
              <a:off x="7288" y="14546"/>
              <a:ext cx="2" cy="3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06" name="Line 27"/>
            <p:cNvSpPr>
              <a:spLocks noChangeShapeType="1"/>
            </p:cNvSpPr>
            <p:nvPr/>
          </p:nvSpPr>
          <p:spPr bwMode="auto">
            <a:xfrm>
              <a:off x="7288" y="14856"/>
              <a:ext cx="20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07" name="Line 28"/>
            <p:cNvSpPr>
              <a:spLocks noChangeShapeType="1"/>
            </p:cNvSpPr>
            <p:nvPr/>
          </p:nvSpPr>
          <p:spPr bwMode="auto">
            <a:xfrm flipV="1">
              <a:off x="9341" y="6592"/>
              <a:ext cx="0" cy="82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08" name="Line 29"/>
            <p:cNvSpPr>
              <a:spLocks noChangeShapeType="1"/>
            </p:cNvSpPr>
            <p:nvPr/>
          </p:nvSpPr>
          <p:spPr bwMode="auto">
            <a:xfrm flipH="1">
              <a:off x="6490" y="6592"/>
              <a:ext cx="28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09" name="Line 30"/>
            <p:cNvSpPr>
              <a:spLocks noChangeShapeType="1"/>
            </p:cNvSpPr>
            <p:nvPr/>
          </p:nvSpPr>
          <p:spPr bwMode="auto">
            <a:xfrm>
              <a:off x="8030" y="13944"/>
              <a:ext cx="7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10" name="Line 31"/>
            <p:cNvSpPr>
              <a:spLocks noChangeShapeType="1"/>
            </p:cNvSpPr>
            <p:nvPr/>
          </p:nvSpPr>
          <p:spPr bwMode="auto">
            <a:xfrm flipH="1" flipV="1">
              <a:off x="8769" y="8129"/>
              <a:ext cx="2" cy="58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11" name="Line 32"/>
            <p:cNvSpPr>
              <a:spLocks noChangeShapeType="1"/>
            </p:cNvSpPr>
            <p:nvPr/>
          </p:nvSpPr>
          <p:spPr bwMode="auto">
            <a:xfrm flipH="1">
              <a:off x="5407" y="7274"/>
              <a:ext cx="33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000">
                <a:latin typeface="+mj-lt"/>
                <a:cs typeface="Arial" charset="0"/>
              </a:endParaRPr>
            </a:p>
          </p:txBody>
        </p:sp>
        <p:sp>
          <p:nvSpPr>
            <p:cNvPr id="20512" name="Text Box 33"/>
            <p:cNvSpPr txBox="1">
              <a:spLocks noChangeArrowheads="1"/>
            </p:cNvSpPr>
            <p:nvPr/>
          </p:nvSpPr>
          <p:spPr bwMode="auto">
            <a:xfrm>
              <a:off x="7629" y="6987"/>
              <a:ext cx="1540" cy="1142"/>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400" dirty="0" smtClean="0">
                  <a:latin typeface="+mj-lt"/>
                  <a:cs typeface="Arial" charset="0"/>
                </a:rPr>
                <a:t>Removing out of control measures</a:t>
              </a:r>
              <a:endParaRPr lang="tr-TR" altLang="tr-TR" sz="2000" dirty="0" smtClean="0">
                <a:latin typeface="+mj-lt"/>
                <a:cs typeface="Arial" charset="0"/>
              </a:endParaRPr>
            </a:p>
          </p:txBody>
        </p:sp>
      </p:grpSp>
      <p:sp>
        <p:nvSpPr>
          <p:cNvPr id="33"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smtClean="0">
                <a:solidFill>
                  <a:srgbClr val="984807"/>
                </a:solidFill>
                <a:latin typeface="Calibri" panose="020F0502020204030204" pitchFamily="34" charset="0"/>
              </a:rPr>
              <a:t>XPC- Chart Construction</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1534857058"/>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251520" y="1052736"/>
            <a:ext cx="8293100" cy="483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tr-TR" sz="2200" b="1" dirty="0" smtClean="0"/>
              <a:t>XPC  is able to perform process capability analysis using the grand average, (CL) standard deviation (σ) and customer tolerances both lower (LTL) and upper (UTL) limits.  It calculates process capability indexes as such; </a:t>
            </a:r>
          </a:p>
          <a:p>
            <a:pPr lvl="3" eaLnBrk="1" hangingPunct="1">
              <a:spcBef>
                <a:spcPct val="0"/>
              </a:spcBef>
              <a:buFontTx/>
              <a:buNone/>
            </a:pPr>
            <a:r>
              <a:rPr lang="en-US" altLang="tr-TR" sz="2200" b="1" dirty="0" smtClean="0">
                <a:solidFill>
                  <a:schemeClr val="tx2"/>
                </a:solidFill>
              </a:rPr>
              <a:t>Process capability index (</a:t>
            </a:r>
            <a:r>
              <a:rPr lang="en-US" altLang="tr-TR" sz="2200" b="1" dirty="0" err="1" smtClean="0">
                <a:solidFill>
                  <a:schemeClr val="tx2"/>
                </a:solidFill>
              </a:rPr>
              <a:t>Cp</a:t>
            </a:r>
            <a:r>
              <a:rPr lang="en-US" altLang="tr-TR" sz="2200" b="1" dirty="0" smtClean="0">
                <a:solidFill>
                  <a:schemeClr val="tx2"/>
                </a:solidFill>
              </a:rPr>
              <a:t>)= (UTL-LTL)/6*σ</a:t>
            </a:r>
          </a:p>
          <a:p>
            <a:pPr lvl="3" eaLnBrk="1" hangingPunct="1">
              <a:spcBef>
                <a:spcPct val="0"/>
              </a:spcBef>
              <a:buFontTx/>
              <a:buNone/>
            </a:pPr>
            <a:r>
              <a:rPr lang="en-US" altLang="tr-TR" sz="2200" b="1" dirty="0" smtClean="0">
                <a:solidFill>
                  <a:schemeClr val="tx2"/>
                </a:solidFill>
              </a:rPr>
              <a:t>Upper  Limit Capability </a:t>
            </a:r>
            <a:r>
              <a:rPr lang="en-US" altLang="tr-TR" sz="2200" b="1" dirty="0" err="1" smtClean="0">
                <a:solidFill>
                  <a:schemeClr val="tx2"/>
                </a:solidFill>
              </a:rPr>
              <a:t>indek</a:t>
            </a:r>
            <a:r>
              <a:rPr lang="en-US" altLang="tr-TR" sz="2200" b="1" dirty="0" smtClean="0">
                <a:solidFill>
                  <a:schemeClr val="tx2"/>
                </a:solidFill>
              </a:rPr>
              <a:t>  (</a:t>
            </a:r>
            <a:r>
              <a:rPr lang="en-US" altLang="tr-TR" sz="2200" b="1" dirty="0" err="1" smtClean="0">
                <a:solidFill>
                  <a:schemeClr val="tx2"/>
                </a:solidFill>
              </a:rPr>
              <a:t>Cpu</a:t>
            </a:r>
            <a:r>
              <a:rPr lang="en-US" altLang="tr-TR" sz="2200" b="1" dirty="0" smtClean="0">
                <a:solidFill>
                  <a:schemeClr val="tx2"/>
                </a:solidFill>
              </a:rPr>
              <a:t>)= (UTL-CL)/3*σ</a:t>
            </a:r>
          </a:p>
          <a:p>
            <a:pPr lvl="3" eaLnBrk="1" hangingPunct="1">
              <a:spcBef>
                <a:spcPct val="0"/>
              </a:spcBef>
              <a:buFontTx/>
              <a:buNone/>
            </a:pPr>
            <a:r>
              <a:rPr lang="en-US" altLang="tr-TR" sz="2200" b="1" dirty="0" smtClean="0">
                <a:solidFill>
                  <a:schemeClr val="tx2"/>
                </a:solidFill>
              </a:rPr>
              <a:t>Lower Limit Capability index  (</a:t>
            </a:r>
            <a:r>
              <a:rPr lang="en-US" altLang="tr-TR" sz="2200" b="1" dirty="0" err="1" smtClean="0">
                <a:solidFill>
                  <a:schemeClr val="tx2"/>
                </a:solidFill>
              </a:rPr>
              <a:t>Cpk</a:t>
            </a:r>
            <a:r>
              <a:rPr lang="en-US" altLang="tr-TR" sz="2200" b="1" dirty="0" smtClean="0">
                <a:solidFill>
                  <a:schemeClr val="tx2"/>
                </a:solidFill>
              </a:rPr>
              <a:t>)= (CL-LTL)/3*σ</a:t>
            </a:r>
          </a:p>
          <a:p>
            <a:pPr eaLnBrk="1" hangingPunct="1">
              <a:spcBef>
                <a:spcPct val="0"/>
              </a:spcBef>
              <a:buFontTx/>
              <a:buNone/>
            </a:pPr>
            <a:endParaRPr lang="en-US" altLang="tr-TR" sz="2200" b="1" dirty="0" smtClean="0">
              <a:solidFill>
                <a:schemeClr val="tx2"/>
              </a:solidFill>
            </a:endParaRPr>
          </a:p>
          <a:p>
            <a:pPr eaLnBrk="1" hangingPunct="1">
              <a:spcBef>
                <a:spcPct val="0"/>
              </a:spcBef>
              <a:buFontTx/>
              <a:buNone/>
            </a:pPr>
            <a:r>
              <a:rPr lang="en-US" altLang="tr-TR" sz="2200" b="1" dirty="0" smtClean="0"/>
              <a:t>(</a:t>
            </a:r>
            <a:r>
              <a:rPr lang="en-US" altLang="tr-TR" sz="2200" b="1" dirty="0" err="1" smtClean="0"/>
              <a:t>Cp</a:t>
            </a:r>
            <a:r>
              <a:rPr lang="en-US" altLang="tr-TR" sz="2200" b="1" dirty="0" smtClean="0"/>
              <a:t>),(</a:t>
            </a:r>
            <a:r>
              <a:rPr lang="en-US" altLang="tr-TR" sz="2200" b="1" dirty="0" err="1" smtClean="0"/>
              <a:t>Cpu</a:t>
            </a:r>
            <a:r>
              <a:rPr lang="en-US" altLang="tr-TR" sz="2200" b="1" dirty="0" smtClean="0"/>
              <a:t>),(</a:t>
            </a:r>
            <a:r>
              <a:rPr lang="en-US" altLang="tr-TR" sz="2200" b="1" dirty="0" err="1" smtClean="0"/>
              <a:t>Cpk</a:t>
            </a:r>
            <a:r>
              <a:rPr lang="en-US" altLang="tr-TR" sz="2200" b="1" dirty="0" smtClean="0"/>
              <a:t>) are all should be </a:t>
            </a:r>
            <a:r>
              <a:rPr lang="en-US" altLang="tr-TR" sz="2200" b="1" dirty="0" err="1" smtClean="0"/>
              <a:t>equalt</a:t>
            </a:r>
            <a:r>
              <a:rPr lang="en-US" altLang="tr-TR" sz="2200" b="1" dirty="0" smtClean="0"/>
              <a:t> to 1 or be above in order to make sure that the process is aligned with the customer specifications.  Otherwise the either the tolerances should be updated or the problem should be sorted out and the chart should be reconstructed. </a:t>
            </a:r>
          </a:p>
          <a:p>
            <a:pPr eaLnBrk="1" hangingPunct="1">
              <a:spcBef>
                <a:spcPct val="0"/>
              </a:spcBef>
              <a:buFontTx/>
              <a:buNone/>
            </a:pPr>
            <a:endParaRPr lang="en-US" altLang="tr-TR" sz="2200" b="1" dirty="0">
              <a:solidFill>
                <a:schemeClr val="tx2"/>
              </a:solidFill>
            </a:endParaRPr>
          </a:p>
        </p:txBody>
      </p:sp>
      <p:sp>
        <p:nvSpPr>
          <p:cNvPr id="4"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Process Capability Analysis</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6691594"/>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noChangeAspect="1"/>
          </p:cNvGrpSpPr>
          <p:nvPr/>
        </p:nvGrpSpPr>
        <p:grpSpPr bwMode="auto">
          <a:xfrm>
            <a:off x="1835150" y="836613"/>
            <a:ext cx="6370638" cy="5026025"/>
            <a:chOff x="1275" y="3301"/>
            <a:chExt cx="7780" cy="7296"/>
          </a:xfrm>
        </p:grpSpPr>
        <p:sp>
          <p:nvSpPr>
            <p:cNvPr id="22532" name="AutoShape 5"/>
            <p:cNvSpPr>
              <a:spLocks noChangeAspect="1" noChangeArrowheads="1"/>
            </p:cNvSpPr>
            <p:nvPr/>
          </p:nvSpPr>
          <p:spPr bwMode="auto">
            <a:xfrm>
              <a:off x="1417" y="3301"/>
              <a:ext cx="7638" cy="7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endParaRPr lang="tr-TR" altLang="tr-TR" sz="2400" smtClean="0">
                <a:latin typeface="+mj-lt"/>
                <a:cs typeface="Arial" charset="0"/>
              </a:endParaRPr>
            </a:p>
          </p:txBody>
        </p:sp>
        <p:sp>
          <p:nvSpPr>
            <p:cNvPr id="22533" name="Text Box 6"/>
            <p:cNvSpPr txBox="1">
              <a:spLocks noChangeArrowheads="1"/>
            </p:cNvSpPr>
            <p:nvPr/>
          </p:nvSpPr>
          <p:spPr bwMode="auto">
            <a:xfrm>
              <a:off x="7516" y="3870"/>
              <a:ext cx="1026"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No</a:t>
              </a:r>
              <a:endParaRPr lang="tr-TR" altLang="tr-TR" sz="2400" b="1" dirty="0" smtClean="0">
                <a:latin typeface="+mj-lt"/>
                <a:cs typeface="Arial" charset="0"/>
              </a:endParaRPr>
            </a:p>
          </p:txBody>
        </p:sp>
        <p:sp>
          <p:nvSpPr>
            <p:cNvPr id="22534" name="Text Box 7"/>
            <p:cNvSpPr txBox="1">
              <a:spLocks noChangeArrowheads="1"/>
            </p:cNvSpPr>
            <p:nvPr/>
          </p:nvSpPr>
          <p:spPr bwMode="auto">
            <a:xfrm>
              <a:off x="6490" y="3301"/>
              <a:ext cx="2109" cy="5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Chart Contruction</a:t>
              </a:r>
              <a:endParaRPr lang="tr-TR" altLang="tr-TR" sz="2400" b="1" dirty="0" smtClean="0">
                <a:latin typeface="+mj-lt"/>
                <a:cs typeface="Arial" charset="0"/>
              </a:endParaRPr>
            </a:p>
          </p:txBody>
        </p:sp>
        <p:sp>
          <p:nvSpPr>
            <p:cNvPr id="22535" name="Text Box 8"/>
            <p:cNvSpPr txBox="1">
              <a:spLocks noChangeArrowheads="1"/>
            </p:cNvSpPr>
            <p:nvPr/>
          </p:nvSpPr>
          <p:spPr bwMode="auto">
            <a:xfrm>
              <a:off x="2273" y="3587"/>
              <a:ext cx="2166" cy="9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Chart construction or update</a:t>
              </a:r>
              <a:endParaRPr lang="tr-TR" altLang="tr-TR" sz="2400" b="1" dirty="0" smtClean="0">
                <a:latin typeface="+mj-lt"/>
                <a:cs typeface="Arial" charset="0"/>
              </a:endParaRPr>
            </a:p>
          </p:txBody>
        </p:sp>
        <p:sp>
          <p:nvSpPr>
            <p:cNvPr id="22536" name="Line 9"/>
            <p:cNvSpPr>
              <a:spLocks noChangeShapeType="1"/>
            </p:cNvSpPr>
            <p:nvPr/>
          </p:nvSpPr>
          <p:spPr bwMode="auto">
            <a:xfrm flipH="1">
              <a:off x="3270" y="4451"/>
              <a:ext cx="31" cy="8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37" name="Text Box 10"/>
            <p:cNvSpPr txBox="1">
              <a:spLocks noChangeArrowheads="1"/>
            </p:cNvSpPr>
            <p:nvPr/>
          </p:nvSpPr>
          <p:spPr bwMode="auto">
            <a:xfrm>
              <a:off x="2186" y="5343"/>
              <a:ext cx="2167" cy="968"/>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Calculating capability indexes</a:t>
              </a:r>
              <a:endParaRPr lang="tr-TR" altLang="tr-TR" sz="2400" b="1" dirty="0" smtClean="0">
                <a:latin typeface="+mj-lt"/>
                <a:cs typeface="Arial" charset="0"/>
              </a:endParaRPr>
            </a:p>
          </p:txBody>
        </p:sp>
        <p:sp>
          <p:nvSpPr>
            <p:cNvPr id="22538" name="Line 11"/>
            <p:cNvSpPr>
              <a:spLocks noChangeShapeType="1"/>
            </p:cNvSpPr>
            <p:nvPr/>
          </p:nvSpPr>
          <p:spPr bwMode="auto">
            <a:xfrm flipH="1">
              <a:off x="3241" y="6341"/>
              <a:ext cx="2" cy="5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39" name="Text Box 12"/>
            <p:cNvSpPr txBox="1">
              <a:spLocks noChangeArrowheads="1"/>
            </p:cNvSpPr>
            <p:nvPr/>
          </p:nvSpPr>
          <p:spPr bwMode="auto">
            <a:xfrm>
              <a:off x="2271" y="6778"/>
              <a:ext cx="2082" cy="97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Analysing the data distrbution</a:t>
              </a:r>
              <a:endParaRPr lang="tr-TR" altLang="tr-TR" sz="2400" b="1" dirty="0" smtClean="0">
                <a:latin typeface="+mj-lt"/>
                <a:cs typeface="Arial" charset="0"/>
              </a:endParaRPr>
            </a:p>
          </p:txBody>
        </p:sp>
        <p:sp>
          <p:nvSpPr>
            <p:cNvPr id="22540" name="Line 13"/>
            <p:cNvSpPr>
              <a:spLocks noChangeShapeType="1"/>
            </p:cNvSpPr>
            <p:nvPr/>
          </p:nvSpPr>
          <p:spPr bwMode="auto">
            <a:xfrm>
              <a:off x="3241" y="7746"/>
              <a:ext cx="0"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41" name="Line 14"/>
            <p:cNvSpPr>
              <a:spLocks noChangeShapeType="1"/>
            </p:cNvSpPr>
            <p:nvPr/>
          </p:nvSpPr>
          <p:spPr bwMode="auto">
            <a:xfrm flipH="1">
              <a:off x="1987" y="8145"/>
              <a:ext cx="2509"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42" name="Line 15"/>
            <p:cNvSpPr>
              <a:spLocks noChangeShapeType="1"/>
            </p:cNvSpPr>
            <p:nvPr/>
          </p:nvSpPr>
          <p:spPr bwMode="auto">
            <a:xfrm>
              <a:off x="1987" y="8145"/>
              <a:ext cx="0" cy="4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43" name="Line 16"/>
            <p:cNvSpPr>
              <a:spLocks noChangeShapeType="1"/>
            </p:cNvSpPr>
            <p:nvPr/>
          </p:nvSpPr>
          <p:spPr bwMode="auto">
            <a:xfrm>
              <a:off x="4495" y="8145"/>
              <a:ext cx="0" cy="40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44" name="Text Box 17"/>
            <p:cNvSpPr txBox="1">
              <a:spLocks noChangeArrowheads="1"/>
            </p:cNvSpPr>
            <p:nvPr/>
          </p:nvSpPr>
          <p:spPr bwMode="auto">
            <a:xfrm>
              <a:off x="1275" y="8546"/>
              <a:ext cx="2307" cy="6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is capable</a:t>
              </a:r>
              <a:endParaRPr lang="tr-TR" altLang="tr-TR" sz="2400" b="1" dirty="0" smtClean="0">
                <a:latin typeface="+mj-lt"/>
                <a:cs typeface="Arial" charset="0"/>
              </a:endParaRPr>
            </a:p>
          </p:txBody>
        </p:sp>
        <p:sp>
          <p:nvSpPr>
            <p:cNvPr id="22545" name="Text Box 18"/>
            <p:cNvSpPr txBox="1">
              <a:spLocks noChangeArrowheads="1"/>
            </p:cNvSpPr>
            <p:nvPr/>
          </p:nvSpPr>
          <p:spPr bwMode="auto">
            <a:xfrm>
              <a:off x="3925" y="8601"/>
              <a:ext cx="2565" cy="6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is incapable</a:t>
              </a:r>
              <a:endParaRPr lang="tr-TR" altLang="tr-TR" sz="2400" b="1" dirty="0" smtClean="0">
                <a:latin typeface="+mj-lt"/>
                <a:cs typeface="Arial" charset="0"/>
              </a:endParaRPr>
            </a:p>
          </p:txBody>
        </p:sp>
        <p:sp>
          <p:nvSpPr>
            <p:cNvPr id="22546" name="Line 19"/>
            <p:cNvSpPr>
              <a:spLocks noChangeShapeType="1"/>
            </p:cNvSpPr>
            <p:nvPr/>
          </p:nvSpPr>
          <p:spPr bwMode="auto">
            <a:xfrm>
              <a:off x="1987" y="9030"/>
              <a:ext cx="0"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47" name="Text Box 20"/>
            <p:cNvSpPr txBox="1">
              <a:spLocks noChangeArrowheads="1"/>
            </p:cNvSpPr>
            <p:nvPr/>
          </p:nvSpPr>
          <p:spPr bwMode="auto">
            <a:xfrm>
              <a:off x="1451" y="9447"/>
              <a:ext cx="1995" cy="6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On-line monitoring</a:t>
              </a:r>
              <a:endParaRPr lang="tr-TR" altLang="tr-TR" sz="2400" b="1" dirty="0" smtClean="0">
                <a:latin typeface="+mj-lt"/>
                <a:cs typeface="Arial" charset="0"/>
              </a:endParaRPr>
            </a:p>
          </p:txBody>
        </p:sp>
        <p:sp>
          <p:nvSpPr>
            <p:cNvPr id="22548" name="Line 21"/>
            <p:cNvSpPr>
              <a:spLocks noChangeShapeType="1"/>
            </p:cNvSpPr>
            <p:nvPr/>
          </p:nvSpPr>
          <p:spPr bwMode="auto">
            <a:xfrm>
              <a:off x="4495" y="9228"/>
              <a:ext cx="0" cy="4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49" name="Line 22"/>
            <p:cNvSpPr>
              <a:spLocks noChangeShapeType="1"/>
            </p:cNvSpPr>
            <p:nvPr/>
          </p:nvSpPr>
          <p:spPr bwMode="auto">
            <a:xfrm>
              <a:off x="4495" y="9629"/>
              <a:ext cx="290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50" name="Line 23"/>
            <p:cNvSpPr>
              <a:spLocks noChangeShapeType="1"/>
            </p:cNvSpPr>
            <p:nvPr/>
          </p:nvSpPr>
          <p:spPr bwMode="auto">
            <a:xfrm flipV="1">
              <a:off x="7401" y="7746"/>
              <a:ext cx="2" cy="18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51" name="Text Box 24"/>
            <p:cNvSpPr txBox="1">
              <a:spLocks noChangeArrowheads="1"/>
            </p:cNvSpPr>
            <p:nvPr/>
          </p:nvSpPr>
          <p:spPr bwMode="auto">
            <a:xfrm>
              <a:off x="6490" y="6836"/>
              <a:ext cx="1824" cy="85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Tolerance analysis</a:t>
              </a:r>
              <a:endParaRPr lang="tr-TR" altLang="tr-TR" sz="2400" b="1" dirty="0" smtClean="0">
                <a:latin typeface="+mj-lt"/>
                <a:cs typeface="Arial" charset="0"/>
              </a:endParaRPr>
            </a:p>
          </p:txBody>
        </p:sp>
        <p:sp>
          <p:nvSpPr>
            <p:cNvPr id="22552" name="Line 25"/>
            <p:cNvSpPr>
              <a:spLocks noChangeShapeType="1"/>
            </p:cNvSpPr>
            <p:nvPr/>
          </p:nvSpPr>
          <p:spPr bwMode="auto">
            <a:xfrm flipV="1">
              <a:off x="7401" y="5467"/>
              <a:ext cx="2" cy="136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53" name="AutoShape 26"/>
            <p:cNvSpPr>
              <a:spLocks noChangeArrowheads="1"/>
            </p:cNvSpPr>
            <p:nvPr/>
          </p:nvSpPr>
          <p:spPr bwMode="auto">
            <a:xfrm>
              <a:off x="6035" y="4214"/>
              <a:ext cx="2850" cy="1311"/>
            </a:xfrm>
            <a:prstGeom prst="diamond">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Chage Tolerances</a:t>
              </a:r>
              <a:endParaRPr lang="tr-TR" altLang="tr-TR" sz="2400" b="1" dirty="0" smtClean="0">
                <a:latin typeface="+mj-lt"/>
                <a:cs typeface="Arial" charset="0"/>
              </a:endParaRPr>
            </a:p>
          </p:txBody>
        </p:sp>
        <p:sp>
          <p:nvSpPr>
            <p:cNvPr id="22554" name="Line 27"/>
            <p:cNvSpPr>
              <a:spLocks noChangeShapeType="1"/>
            </p:cNvSpPr>
            <p:nvPr/>
          </p:nvSpPr>
          <p:spPr bwMode="auto">
            <a:xfrm flipH="1">
              <a:off x="3355" y="4840"/>
              <a:ext cx="267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55" name="Line 28"/>
            <p:cNvSpPr>
              <a:spLocks noChangeShapeType="1"/>
            </p:cNvSpPr>
            <p:nvPr/>
          </p:nvSpPr>
          <p:spPr bwMode="auto">
            <a:xfrm flipV="1">
              <a:off x="7459" y="3700"/>
              <a:ext cx="0" cy="5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2556" name="Text Box 29"/>
            <p:cNvSpPr txBox="1">
              <a:spLocks noChangeArrowheads="1"/>
            </p:cNvSpPr>
            <p:nvPr/>
          </p:nvSpPr>
          <p:spPr bwMode="auto">
            <a:xfrm>
              <a:off x="5065" y="4326"/>
              <a:ext cx="1026"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Yes</a:t>
              </a:r>
              <a:endParaRPr lang="tr-TR" altLang="tr-TR" sz="2400" b="1" dirty="0" smtClean="0">
                <a:latin typeface="+mj-lt"/>
                <a:cs typeface="Arial" charset="0"/>
              </a:endParaRPr>
            </a:p>
          </p:txBody>
        </p:sp>
      </p:grpSp>
      <p:sp>
        <p:nvSpPr>
          <p:cNvPr id="29" name="Text Box 2"/>
          <p:cNvSpPr txBox="1">
            <a:spLocks noChangeArrowheads="1"/>
          </p:cNvSpPr>
          <p:nvPr/>
        </p:nvSpPr>
        <p:spPr bwMode="auto">
          <a:xfrm>
            <a:off x="179388" y="230733"/>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Process Capability analysis</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46880062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73050" y="260350"/>
            <a:ext cx="7772400" cy="432346"/>
          </a:xfrm>
          <a:prstGeom prst="rect">
            <a:avLst/>
          </a:prstGeom>
          <a:noFill/>
          <a:ln w="9525">
            <a:noFill/>
            <a:miter lim="800000"/>
            <a:headEnd/>
            <a:tailEnd/>
          </a:ln>
        </p:spPr>
        <p:txBody>
          <a:bodyPr anchor="ctr"/>
          <a:lstStyle/>
          <a:p>
            <a:pPr>
              <a:defRPr/>
            </a:pPr>
            <a:r>
              <a:rPr lang="tr-TR" sz="2400" b="1" u="sng" dirty="0">
                <a:solidFill>
                  <a:srgbClr val="984807"/>
                </a:solidFill>
                <a:latin typeface="Calibri" pitchFamily="34" charset="0"/>
              </a:rPr>
              <a:t>Special Attention</a:t>
            </a:r>
            <a:endParaRPr lang="en-US" sz="2400" b="1" u="sng" dirty="0">
              <a:solidFill>
                <a:srgbClr val="984807"/>
              </a:solidFill>
              <a:latin typeface="Calibri" pitchFamily="34" charset="0"/>
            </a:endParaRPr>
          </a:p>
        </p:txBody>
      </p:sp>
      <p:sp>
        <p:nvSpPr>
          <p:cNvPr id="10243" name="Rectangle 3"/>
          <p:cNvSpPr txBox="1">
            <a:spLocks noChangeArrowheads="1"/>
          </p:cNvSpPr>
          <p:nvPr/>
        </p:nvSpPr>
        <p:spPr bwMode="auto">
          <a:xfrm>
            <a:off x="471488" y="126876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buSzPct val="70000"/>
              <a:buFont typeface="Arial" panose="020B0604020202020204" pitchFamily="34" charset="0"/>
              <a:buNone/>
            </a:pPr>
            <a:r>
              <a:rPr lang="en-US" altLang="tr-TR" sz="2200" b="1" dirty="0" smtClean="0">
                <a:latin typeface="Arial" panose="020B0604020202020204" pitchFamily="34" charset="0"/>
              </a:rPr>
              <a:t>Expert systems provide direct application of </a:t>
            </a:r>
            <a:r>
              <a:rPr lang="en-US" altLang="tr-TR" sz="2200" b="1" u="sng" dirty="0" smtClean="0">
                <a:solidFill>
                  <a:srgbClr val="7030A0"/>
                </a:solidFill>
                <a:latin typeface="Arial" panose="020B0604020202020204" pitchFamily="34" charset="0"/>
              </a:rPr>
              <a:t>EXPERTISE</a:t>
            </a:r>
          </a:p>
          <a:p>
            <a:pPr algn="ctr">
              <a:buFont typeface="Monotype Sorts"/>
              <a:buNone/>
            </a:pPr>
            <a:r>
              <a:rPr lang="en-US" altLang="tr-TR" sz="2200" b="1" dirty="0" smtClean="0">
                <a:latin typeface="Arial" panose="020B0604020202020204" pitchFamily="34" charset="0"/>
              </a:rPr>
              <a:t> </a:t>
            </a:r>
          </a:p>
          <a:p>
            <a:pPr algn="ctr">
              <a:buSzPct val="70000"/>
              <a:buFont typeface="Arial" panose="020B0604020202020204" pitchFamily="34" charset="0"/>
              <a:buNone/>
            </a:pPr>
            <a:r>
              <a:rPr lang="en-US" altLang="tr-TR" sz="2200" b="1" u="sng" dirty="0" smtClean="0">
                <a:solidFill>
                  <a:srgbClr val="FF0000"/>
                </a:solidFill>
                <a:latin typeface="Arial" panose="020B0604020202020204" pitchFamily="34" charset="0"/>
              </a:rPr>
              <a:t>Expert Systems do not replace experts, </a:t>
            </a:r>
          </a:p>
          <a:p>
            <a:pPr algn="ctr">
              <a:buSzPct val="70000"/>
              <a:buFont typeface="Arial" panose="020B0604020202020204" pitchFamily="34" charset="0"/>
              <a:buNone/>
            </a:pPr>
            <a:endParaRPr lang="en-US" altLang="tr-TR" sz="2200" b="1" dirty="0" smtClean="0">
              <a:latin typeface="Arial" panose="020B0604020202020204" pitchFamily="34" charset="0"/>
            </a:endParaRPr>
          </a:p>
          <a:p>
            <a:pPr algn="ctr">
              <a:buSzPct val="70000"/>
              <a:buFont typeface="Arial" panose="020B0604020202020204" pitchFamily="34" charset="0"/>
              <a:buNone/>
            </a:pPr>
            <a:r>
              <a:rPr lang="en-US" altLang="tr-TR" sz="2200" b="1" dirty="0" smtClean="0">
                <a:latin typeface="Arial" panose="020B0604020202020204" pitchFamily="34" charset="0"/>
              </a:rPr>
              <a:t>but they</a:t>
            </a:r>
          </a:p>
          <a:p>
            <a:pPr lvl="1" algn="ctr">
              <a:buFont typeface="Arial" panose="020B0604020202020204" pitchFamily="34" charset="0"/>
              <a:buNone/>
            </a:pPr>
            <a:r>
              <a:rPr lang="en-US" altLang="tr-TR" sz="2200" b="1" u="sng" dirty="0" smtClean="0">
                <a:latin typeface="Arial" panose="020B0604020202020204" pitchFamily="34" charset="0"/>
              </a:rPr>
              <a:t>make their knowledge and experience more widely available and </a:t>
            </a:r>
          </a:p>
          <a:p>
            <a:pPr lvl="1" algn="ctr">
              <a:buFont typeface="Arial" panose="020B0604020202020204" pitchFamily="34" charset="0"/>
              <a:buNone/>
            </a:pPr>
            <a:r>
              <a:rPr lang="en-US" altLang="tr-TR" sz="2200" b="1" u="sng" dirty="0" smtClean="0">
                <a:latin typeface="Arial" panose="020B0604020202020204" pitchFamily="34" charset="0"/>
              </a:rPr>
              <a:t>permit non-experts to work better</a:t>
            </a:r>
            <a:endParaRPr lang="en-US" altLang="tr-TR" sz="2200" b="1" u="sng" dirty="0">
              <a:latin typeface="Arial" panose="020B0604020202020204" pitchFamily="34" charset="0"/>
            </a:endParaRPr>
          </a:p>
        </p:txBody>
      </p:sp>
    </p:spTree>
    <p:extLst>
      <p:ext uri="{BB962C8B-B14F-4D97-AF65-F5344CB8AC3E}">
        <p14:creationId xmlns:p14="http://schemas.microsoft.com/office/powerpoint/2010/main" val="29050721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9388" y="3746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Process Capability Analysis</a:t>
            </a:r>
            <a:endParaRPr lang="en-US" altLang="tr-TR" sz="2400" b="1" u="sng" dirty="0">
              <a:solidFill>
                <a:srgbClr val="984807"/>
              </a:solidFill>
              <a:latin typeface="Calibri" panose="020F0502020204030204" pitchFamily="34" charset="0"/>
            </a:endParaRPr>
          </a:p>
        </p:txBody>
      </p:sp>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52513"/>
            <a:ext cx="8734425"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4963072"/>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3"/>
          <p:cNvGrpSpPr>
            <a:grpSpLocks noChangeAspect="1"/>
          </p:cNvGrpSpPr>
          <p:nvPr/>
        </p:nvGrpSpPr>
        <p:grpSpPr bwMode="auto">
          <a:xfrm>
            <a:off x="1581150" y="476250"/>
            <a:ext cx="7959725" cy="6192838"/>
            <a:chOff x="1417" y="4241"/>
            <a:chExt cx="9063" cy="11524"/>
          </a:xfrm>
        </p:grpSpPr>
        <p:sp>
          <p:nvSpPr>
            <p:cNvPr id="23556" name="AutoShape 4"/>
            <p:cNvSpPr>
              <a:spLocks noChangeAspect="1" noChangeArrowheads="1"/>
            </p:cNvSpPr>
            <p:nvPr/>
          </p:nvSpPr>
          <p:spPr bwMode="auto">
            <a:xfrm>
              <a:off x="1417" y="4454"/>
              <a:ext cx="9063" cy="1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endParaRPr lang="tr-TR" altLang="tr-TR" sz="2400" b="1" smtClean="0">
                <a:latin typeface="+mj-lt"/>
                <a:cs typeface="Arial" charset="0"/>
              </a:endParaRPr>
            </a:p>
          </p:txBody>
        </p:sp>
        <p:sp>
          <p:nvSpPr>
            <p:cNvPr id="23557" name="Text Box 5"/>
            <p:cNvSpPr txBox="1">
              <a:spLocks noChangeArrowheads="1"/>
            </p:cNvSpPr>
            <p:nvPr/>
          </p:nvSpPr>
          <p:spPr bwMode="auto">
            <a:xfrm>
              <a:off x="6147" y="13567"/>
              <a:ext cx="1085" cy="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Yest</a:t>
              </a:r>
              <a:endParaRPr lang="tr-TR" altLang="tr-TR" sz="2400" b="1" dirty="0" smtClean="0">
                <a:latin typeface="+mj-lt"/>
                <a:cs typeface="Arial" charset="0"/>
              </a:endParaRPr>
            </a:p>
          </p:txBody>
        </p:sp>
        <p:sp>
          <p:nvSpPr>
            <p:cNvPr id="23558" name="Text Box 6"/>
            <p:cNvSpPr txBox="1">
              <a:spLocks noChangeArrowheads="1"/>
            </p:cNvSpPr>
            <p:nvPr/>
          </p:nvSpPr>
          <p:spPr bwMode="auto">
            <a:xfrm>
              <a:off x="7946" y="11880"/>
              <a:ext cx="1141" cy="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No</a:t>
              </a:r>
              <a:endParaRPr lang="tr-TR" altLang="tr-TR" sz="2400" b="1" dirty="0" smtClean="0">
                <a:latin typeface="+mj-lt"/>
                <a:cs typeface="Arial" charset="0"/>
              </a:endParaRPr>
            </a:p>
          </p:txBody>
        </p:sp>
        <p:sp>
          <p:nvSpPr>
            <p:cNvPr id="23559" name="Text Box 7"/>
            <p:cNvSpPr txBox="1">
              <a:spLocks noChangeArrowheads="1"/>
            </p:cNvSpPr>
            <p:nvPr/>
          </p:nvSpPr>
          <p:spPr bwMode="auto">
            <a:xfrm>
              <a:off x="4331" y="4241"/>
              <a:ext cx="3066" cy="688"/>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On-line measurements</a:t>
              </a:r>
              <a:endParaRPr lang="tr-TR" altLang="tr-TR" sz="2400" b="1" dirty="0" smtClean="0">
                <a:latin typeface="+mj-lt"/>
                <a:cs typeface="Arial" charset="0"/>
              </a:endParaRPr>
            </a:p>
          </p:txBody>
        </p:sp>
        <p:sp>
          <p:nvSpPr>
            <p:cNvPr id="23560" name="Text Box 8"/>
            <p:cNvSpPr txBox="1">
              <a:spLocks noChangeArrowheads="1"/>
            </p:cNvSpPr>
            <p:nvPr/>
          </p:nvSpPr>
          <p:spPr bwMode="auto">
            <a:xfrm>
              <a:off x="4324" y="5313"/>
              <a:ext cx="2708" cy="620"/>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Statistical calculation</a:t>
              </a:r>
              <a:endParaRPr lang="tr-TR" altLang="tr-TR" sz="2400" b="1" dirty="0" smtClean="0">
                <a:latin typeface="+mj-lt"/>
                <a:cs typeface="Arial" charset="0"/>
              </a:endParaRPr>
            </a:p>
          </p:txBody>
        </p:sp>
        <p:sp>
          <p:nvSpPr>
            <p:cNvPr id="23561" name="Text Box 9"/>
            <p:cNvSpPr txBox="1">
              <a:spLocks noChangeArrowheads="1"/>
            </p:cNvSpPr>
            <p:nvPr/>
          </p:nvSpPr>
          <p:spPr bwMode="auto">
            <a:xfrm>
              <a:off x="4038" y="6448"/>
              <a:ext cx="2908" cy="45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Graphical  representation</a:t>
              </a:r>
              <a:endParaRPr lang="tr-TR" altLang="tr-TR" sz="2400" b="1" dirty="0" smtClean="0">
                <a:latin typeface="+mj-lt"/>
                <a:cs typeface="Arial" charset="0"/>
              </a:endParaRPr>
            </a:p>
          </p:txBody>
        </p:sp>
        <p:sp>
          <p:nvSpPr>
            <p:cNvPr id="23562" name="Text Box 10"/>
            <p:cNvSpPr txBox="1">
              <a:spLocks noChangeArrowheads="1"/>
            </p:cNvSpPr>
            <p:nvPr/>
          </p:nvSpPr>
          <p:spPr bwMode="auto">
            <a:xfrm>
              <a:off x="4096" y="7417"/>
              <a:ext cx="2935" cy="63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Automatic interpretation</a:t>
              </a:r>
              <a:endParaRPr lang="tr-TR" altLang="tr-TR" sz="2400" b="1" dirty="0" smtClean="0">
                <a:latin typeface="+mj-lt"/>
                <a:cs typeface="Arial" charset="0"/>
              </a:endParaRPr>
            </a:p>
          </p:txBody>
        </p:sp>
        <p:sp>
          <p:nvSpPr>
            <p:cNvPr id="23563" name="Line 11"/>
            <p:cNvSpPr>
              <a:spLocks noChangeShapeType="1"/>
            </p:cNvSpPr>
            <p:nvPr/>
          </p:nvSpPr>
          <p:spPr bwMode="auto">
            <a:xfrm>
              <a:off x="5350" y="4915"/>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64" name="Line 12"/>
            <p:cNvSpPr>
              <a:spLocks noChangeShapeType="1"/>
            </p:cNvSpPr>
            <p:nvPr/>
          </p:nvSpPr>
          <p:spPr bwMode="auto">
            <a:xfrm>
              <a:off x="5350" y="5934"/>
              <a:ext cx="0" cy="5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65" name="Line 13"/>
            <p:cNvSpPr>
              <a:spLocks noChangeShapeType="1"/>
            </p:cNvSpPr>
            <p:nvPr/>
          </p:nvSpPr>
          <p:spPr bwMode="auto">
            <a:xfrm>
              <a:off x="5350" y="6903"/>
              <a:ext cx="0" cy="5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66" name="Line 14"/>
            <p:cNvSpPr>
              <a:spLocks noChangeShapeType="1"/>
            </p:cNvSpPr>
            <p:nvPr/>
          </p:nvSpPr>
          <p:spPr bwMode="auto">
            <a:xfrm>
              <a:off x="5350" y="8052"/>
              <a:ext cx="0" cy="3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67" name="Line 15"/>
            <p:cNvSpPr>
              <a:spLocks noChangeShapeType="1"/>
            </p:cNvSpPr>
            <p:nvPr/>
          </p:nvSpPr>
          <p:spPr bwMode="auto">
            <a:xfrm flipH="1">
              <a:off x="3469" y="8397"/>
              <a:ext cx="3592"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68" name="Line 16"/>
            <p:cNvSpPr>
              <a:spLocks noChangeShapeType="1"/>
            </p:cNvSpPr>
            <p:nvPr/>
          </p:nvSpPr>
          <p:spPr bwMode="auto">
            <a:xfrm>
              <a:off x="3469" y="8397"/>
              <a:ext cx="2"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69" name="Line 17"/>
            <p:cNvSpPr>
              <a:spLocks noChangeShapeType="1"/>
            </p:cNvSpPr>
            <p:nvPr/>
          </p:nvSpPr>
          <p:spPr bwMode="auto">
            <a:xfrm>
              <a:off x="7060" y="8397"/>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70" name="Text Box 18"/>
            <p:cNvSpPr txBox="1">
              <a:spLocks noChangeArrowheads="1"/>
            </p:cNvSpPr>
            <p:nvPr/>
          </p:nvSpPr>
          <p:spPr bwMode="auto">
            <a:xfrm>
              <a:off x="2558" y="8672"/>
              <a:ext cx="2429" cy="6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is in control </a:t>
              </a:r>
              <a:endParaRPr lang="tr-TR" altLang="tr-TR" sz="2400" b="1" dirty="0" smtClean="0">
                <a:latin typeface="+mj-lt"/>
                <a:cs typeface="Arial" charset="0"/>
              </a:endParaRPr>
            </a:p>
          </p:txBody>
        </p:sp>
        <p:sp>
          <p:nvSpPr>
            <p:cNvPr id="23571" name="Text Box 19"/>
            <p:cNvSpPr txBox="1">
              <a:spLocks noChangeArrowheads="1"/>
            </p:cNvSpPr>
            <p:nvPr/>
          </p:nvSpPr>
          <p:spPr bwMode="auto">
            <a:xfrm>
              <a:off x="6147" y="8649"/>
              <a:ext cx="2610" cy="6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is out of control </a:t>
              </a:r>
              <a:endParaRPr lang="tr-TR" altLang="tr-TR" sz="2400" b="1" dirty="0" smtClean="0">
                <a:latin typeface="+mj-lt"/>
                <a:cs typeface="Arial" charset="0"/>
              </a:endParaRPr>
            </a:p>
          </p:txBody>
        </p:sp>
        <p:sp>
          <p:nvSpPr>
            <p:cNvPr id="23572" name="Line 20"/>
            <p:cNvSpPr>
              <a:spLocks noChangeShapeType="1"/>
            </p:cNvSpPr>
            <p:nvPr/>
          </p:nvSpPr>
          <p:spPr bwMode="auto">
            <a:xfrm flipH="1">
              <a:off x="2100" y="9012"/>
              <a:ext cx="5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73" name="Line 21"/>
            <p:cNvSpPr>
              <a:spLocks noChangeShapeType="1"/>
            </p:cNvSpPr>
            <p:nvPr/>
          </p:nvSpPr>
          <p:spPr bwMode="auto">
            <a:xfrm flipV="1">
              <a:off x="2100" y="4796"/>
              <a:ext cx="0" cy="4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74" name="Line 22"/>
            <p:cNvSpPr>
              <a:spLocks noChangeShapeType="1"/>
            </p:cNvSpPr>
            <p:nvPr/>
          </p:nvSpPr>
          <p:spPr bwMode="auto">
            <a:xfrm>
              <a:off x="2100" y="4796"/>
              <a:ext cx="22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5623" name="Text Box 23"/>
            <p:cNvSpPr txBox="1">
              <a:spLocks noChangeArrowheads="1"/>
            </p:cNvSpPr>
            <p:nvPr/>
          </p:nvSpPr>
          <p:spPr bwMode="auto">
            <a:xfrm>
              <a:off x="5236" y="9526"/>
              <a:ext cx="3248" cy="455"/>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600" b="1">
                  <a:solidFill>
                    <a:schemeClr val="tx2"/>
                  </a:solidFill>
                </a:rPr>
                <a:t>İdentify out of control situation</a:t>
              </a:r>
              <a:endParaRPr lang="tr-TR" altLang="tr-TR" sz="2400" b="1">
                <a:solidFill>
                  <a:schemeClr val="tx2"/>
                </a:solidFill>
              </a:endParaRPr>
            </a:p>
          </p:txBody>
        </p:sp>
        <p:sp>
          <p:nvSpPr>
            <p:cNvPr id="25624" name="Text Box 24"/>
            <p:cNvSpPr txBox="1">
              <a:spLocks noChangeArrowheads="1"/>
            </p:cNvSpPr>
            <p:nvPr/>
          </p:nvSpPr>
          <p:spPr bwMode="auto">
            <a:xfrm>
              <a:off x="5292" y="10324"/>
              <a:ext cx="3136" cy="458"/>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600" b="1">
                  <a:solidFill>
                    <a:schemeClr val="tx2"/>
                  </a:solidFill>
                </a:rPr>
                <a:t>İdentify possible causes</a:t>
              </a:r>
              <a:endParaRPr lang="tr-TR" altLang="tr-TR" sz="2400" b="1">
                <a:solidFill>
                  <a:schemeClr val="tx2"/>
                </a:solidFill>
              </a:endParaRPr>
            </a:p>
          </p:txBody>
        </p:sp>
        <p:sp>
          <p:nvSpPr>
            <p:cNvPr id="23577" name="Text Box 25"/>
            <p:cNvSpPr txBox="1">
              <a:spLocks noChangeArrowheads="1"/>
            </p:cNvSpPr>
            <p:nvPr/>
          </p:nvSpPr>
          <p:spPr bwMode="auto">
            <a:xfrm>
              <a:off x="5236" y="11121"/>
              <a:ext cx="3192" cy="458"/>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Set up recommendation</a:t>
              </a:r>
              <a:endParaRPr lang="tr-TR" altLang="tr-TR" sz="2400" b="1" dirty="0" smtClean="0">
                <a:latin typeface="+mj-lt"/>
                <a:cs typeface="Arial" charset="0"/>
              </a:endParaRPr>
            </a:p>
          </p:txBody>
        </p:sp>
        <p:sp>
          <p:nvSpPr>
            <p:cNvPr id="23578" name="Line 26"/>
            <p:cNvSpPr>
              <a:spLocks noChangeShapeType="1"/>
            </p:cNvSpPr>
            <p:nvPr/>
          </p:nvSpPr>
          <p:spPr bwMode="auto">
            <a:xfrm>
              <a:off x="6888" y="9981"/>
              <a:ext cx="2" cy="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79" name="Line 27"/>
            <p:cNvSpPr>
              <a:spLocks noChangeShapeType="1"/>
            </p:cNvSpPr>
            <p:nvPr/>
          </p:nvSpPr>
          <p:spPr bwMode="auto">
            <a:xfrm>
              <a:off x="6946" y="10781"/>
              <a:ext cx="0" cy="2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0" name="AutoShape 28"/>
            <p:cNvSpPr>
              <a:spLocks noChangeArrowheads="1"/>
            </p:cNvSpPr>
            <p:nvPr/>
          </p:nvSpPr>
          <p:spPr bwMode="auto">
            <a:xfrm>
              <a:off x="5840" y="11880"/>
              <a:ext cx="2180" cy="1687"/>
            </a:xfrm>
            <a:prstGeom prst="diamond">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Detail  Analysis?</a:t>
              </a:r>
              <a:endParaRPr lang="tr-TR" altLang="tr-TR" sz="2400" b="1" dirty="0" smtClean="0">
                <a:latin typeface="+mj-lt"/>
                <a:cs typeface="Arial" charset="0"/>
              </a:endParaRPr>
            </a:p>
          </p:txBody>
        </p:sp>
        <p:sp>
          <p:nvSpPr>
            <p:cNvPr id="23581" name="Text Box 29"/>
            <p:cNvSpPr txBox="1">
              <a:spLocks noChangeArrowheads="1"/>
            </p:cNvSpPr>
            <p:nvPr/>
          </p:nvSpPr>
          <p:spPr bwMode="auto">
            <a:xfrm>
              <a:off x="5350" y="14031"/>
              <a:ext cx="3192" cy="662"/>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Perform Fault Diagnosis</a:t>
              </a:r>
              <a:endParaRPr lang="tr-TR" altLang="tr-TR" sz="2400" b="1" dirty="0" smtClean="0">
                <a:latin typeface="+mj-lt"/>
                <a:cs typeface="Arial" charset="0"/>
              </a:endParaRPr>
            </a:p>
          </p:txBody>
        </p:sp>
        <p:sp>
          <p:nvSpPr>
            <p:cNvPr id="23582" name="Text Box 30"/>
            <p:cNvSpPr txBox="1">
              <a:spLocks noChangeArrowheads="1"/>
            </p:cNvSpPr>
            <p:nvPr/>
          </p:nvSpPr>
          <p:spPr bwMode="auto">
            <a:xfrm>
              <a:off x="5350" y="15080"/>
              <a:ext cx="3192" cy="68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Perform Fault Analysis</a:t>
              </a:r>
              <a:endParaRPr lang="tr-TR" altLang="tr-TR" sz="2400" b="1" dirty="0" smtClean="0">
                <a:latin typeface="+mj-lt"/>
                <a:cs typeface="Arial" charset="0"/>
              </a:endParaRPr>
            </a:p>
          </p:txBody>
        </p:sp>
        <p:sp>
          <p:nvSpPr>
            <p:cNvPr id="23583" name="Line 31"/>
            <p:cNvSpPr>
              <a:spLocks noChangeShapeType="1"/>
            </p:cNvSpPr>
            <p:nvPr/>
          </p:nvSpPr>
          <p:spPr bwMode="auto">
            <a:xfrm>
              <a:off x="6888" y="11579"/>
              <a:ext cx="0" cy="3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4" name="Line 32"/>
            <p:cNvSpPr>
              <a:spLocks noChangeShapeType="1"/>
            </p:cNvSpPr>
            <p:nvPr/>
          </p:nvSpPr>
          <p:spPr bwMode="auto">
            <a:xfrm>
              <a:off x="6888" y="13738"/>
              <a:ext cx="2" cy="2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5" name="Line 33"/>
            <p:cNvSpPr>
              <a:spLocks noChangeShapeType="1"/>
            </p:cNvSpPr>
            <p:nvPr/>
          </p:nvSpPr>
          <p:spPr bwMode="auto">
            <a:xfrm>
              <a:off x="6888" y="14811"/>
              <a:ext cx="0" cy="2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6" name="Line 34"/>
            <p:cNvSpPr>
              <a:spLocks noChangeShapeType="1"/>
            </p:cNvSpPr>
            <p:nvPr/>
          </p:nvSpPr>
          <p:spPr bwMode="auto">
            <a:xfrm>
              <a:off x="8542" y="15363"/>
              <a:ext cx="8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7" name="Line 35"/>
            <p:cNvSpPr>
              <a:spLocks noChangeShapeType="1"/>
            </p:cNvSpPr>
            <p:nvPr/>
          </p:nvSpPr>
          <p:spPr bwMode="auto">
            <a:xfrm flipV="1">
              <a:off x="9397" y="4510"/>
              <a:ext cx="0" cy="108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8" name="Line 36"/>
            <p:cNvSpPr>
              <a:spLocks noChangeShapeType="1"/>
            </p:cNvSpPr>
            <p:nvPr/>
          </p:nvSpPr>
          <p:spPr bwMode="auto">
            <a:xfrm flipH="1">
              <a:off x="7445" y="4643"/>
              <a:ext cx="19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sp>
          <p:nvSpPr>
            <p:cNvPr id="23589" name="Line 37"/>
            <p:cNvSpPr>
              <a:spLocks noChangeShapeType="1"/>
            </p:cNvSpPr>
            <p:nvPr/>
          </p:nvSpPr>
          <p:spPr bwMode="auto">
            <a:xfrm flipV="1">
              <a:off x="8020" y="12684"/>
              <a:ext cx="1320" cy="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b="1">
                <a:latin typeface="+mj-lt"/>
                <a:cs typeface="Arial" charset="0"/>
              </a:endParaRPr>
            </a:p>
          </p:txBody>
        </p:sp>
      </p:grpSp>
      <p:sp>
        <p:nvSpPr>
          <p:cNvPr id="25603" name="Text Box 2"/>
          <p:cNvSpPr txBox="1">
            <a:spLocks noChangeArrowheads="1"/>
          </p:cNvSpPr>
          <p:nvPr/>
        </p:nvSpPr>
        <p:spPr bwMode="auto">
          <a:xfrm>
            <a:off x="179388" y="2603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2400" b="1" u="sng" dirty="0">
                <a:solidFill>
                  <a:srgbClr val="984807"/>
                </a:solidFill>
                <a:ea typeface="+mn-ea"/>
              </a:rPr>
              <a:t>XPC- </a:t>
            </a:r>
            <a:r>
              <a:rPr lang="tr-TR" altLang="tr-TR" sz="2400" b="1" u="sng" dirty="0" smtClean="0">
                <a:solidFill>
                  <a:srgbClr val="984807"/>
                </a:solidFill>
                <a:ea typeface="+mn-ea"/>
              </a:rPr>
              <a:t>On-</a:t>
            </a:r>
            <a:r>
              <a:rPr lang="tr-TR" altLang="tr-TR" sz="2400" b="1" u="sng" dirty="0" err="1" smtClean="0">
                <a:solidFill>
                  <a:srgbClr val="984807"/>
                </a:solidFill>
                <a:ea typeface="+mn-ea"/>
              </a:rPr>
              <a:t>line</a:t>
            </a:r>
            <a:r>
              <a:rPr lang="tr-TR" altLang="tr-TR" sz="2400" b="1" u="sng" dirty="0" smtClean="0">
                <a:solidFill>
                  <a:srgbClr val="984807"/>
                </a:solidFill>
                <a:ea typeface="+mn-ea"/>
              </a:rPr>
              <a:t> </a:t>
            </a:r>
            <a:r>
              <a:rPr lang="tr-TR" altLang="tr-TR" sz="2400" b="1" u="sng" dirty="0" err="1" smtClean="0">
                <a:solidFill>
                  <a:srgbClr val="984807"/>
                </a:solidFill>
                <a:ea typeface="+mn-ea"/>
              </a:rPr>
              <a:t>Monitoring</a:t>
            </a:r>
            <a:endParaRPr lang="tr-TR" altLang="tr-TR" sz="2400" b="1" u="sng" dirty="0">
              <a:solidFill>
                <a:srgbClr val="984807"/>
              </a:solidFill>
              <a:ea typeface="+mn-ea"/>
            </a:endParaRPr>
          </a:p>
        </p:txBody>
      </p:sp>
    </p:spTree>
    <p:extLst>
      <p:ext uri="{BB962C8B-B14F-4D97-AF65-F5344CB8AC3E}">
        <p14:creationId xmlns:p14="http://schemas.microsoft.com/office/powerpoint/2010/main" val="998146352"/>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71600"/>
            <a:ext cx="7519988"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
          <p:cNvSpPr txBox="1">
            <a:spLocks noChangeArrowheads="1"/>
          </p:cNvSpPr>
          <p:nvPr/>
        </p:nvSpPr>
        <p:spPr bwMode="auto">
          <a:xfrm>
            <a:off x="179388" y="2603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Example Screen Shot</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1258902812"/>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13" y="836613"/>
            <a:ext cx="78613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p:cNvSpPr txBox="1">
            <a:spLocks noChangeArrowheads="1"/>
          </p:cNvSpPr>
          <p:nvPr/>
        </p:nvSpPr>
        <p:spPr bwMode="auto">
          <a:xfrm>
            <a:off x="179388" y="2603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XPC- Example Screen Shot</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2889506370"/>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
          <p:cNvGrpSpPr>
            <a:grpSpLocks noChangeAspect="1"/>
          </p:cNvGrpSpPr>
          <p:nvPr/>
        </p:nvGrpSpPr>
        <p:grpSpPr bwMode="auto">
          <a:xfrm>
            <a:off x="760413" y="836613"/>
            <a:ext cx="7772400" cy="5056187"/>
            <a:chOff x="1417" y="3901"/>
            <a:chExt cx="9063" cy="6840"/>
          </a:xfrm>
        </p:grpSpPr>
        <p:sp>
          <p:nvSpPr>
            <p:cNvPr id="26628" name="AutoShape 5"/>
            <p:cNvSpPr>
              <a:spLocks noChangeAspect="1" noChangeArrowheads="1"/>
            </p:cNvSpPr>
            <p:nvPr/>
          </p:nvSpPr>
          <p:spPr bwMode="auto">
            <a:xfrm>
              <a:off x="1417" y="3901"/>
              <a:ext cx="9063" cy="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endParaRPr lang="tr-TR" altLang="tr-TR" sz="2400" smtClean="0">
                <a:latin typeface="+mj-lt"/>
                <a:cs typeface="Arial" charset="0"/>
              </a:endParaRPr>
            </a:p>
          </p:txBody>
        </p:sp>
        <p:sp>
          <p:nvSpPr>
            <p:cNvPr id="26629" name="Text Box 6"/>
            <p:cNvSpPr txBox="1">
              <a:spLocks noChangeArrowheads="1"/>
            </p:cNvSpPr>
            <p:nvPr/>
          </p:nvSpPr>
          <p:spPr bwMode="auto">
            <a:xfrm>
              <a:off x="4096" y="4184"/>
              <a:ext cx="2964" cy="68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Last measurements of the process</a:t>
              </a:r>
              <a:endParaRPr lang="tr-TR" altLang="tr-TR" sz="2400" b="1" dirty="0" smtClean="0">
                <a:latin typeface="+mj-lt"/>
                <a:cs typeface="Arial" charset="0"/>
              </a:endParaRPr>
            </a:p>
          </p:txBody>
        </p:sp>
        <p:sp>
          <p:nvSpPr>
            <p:cNvPr id="26630" name="Line 7"/>
            <p:cNvSpPr>
              <a:spLocks noChangeShapeType="1"/>
            </p:cNvSpPr>
            <p:nvPr/>
          </p:nvSpPr>
          <p:spPr bwMode="auto">
            <a:xfrm>
              <a:off x="5521" y="4870"/>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31" name="Text Box 8"/>
            <p:cNvSpPr txBox="1">
              <a:spLocks noChangeArrowheads="1"/>
            </p:cNvSpPr>
            <p:nvPr/>
          </p:nvSpPr>
          <p:spPr bwMode="auto">
            <a:xfrm>
              <a:off x="4096" y="5269"/>
              <a:ext cx="2964" cy="68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Identifying the chart parameters</a:t>
              </a:r>
              <a:endParaRPr lang="tr-TR" altLang="tr-TR" sz="2400" b="1" dirty="0" smtClean="0">
                <a:latin typeface="+mj-lt"/>
                <a:cs typeface="Arial" charset="0"/>
              </a:endParaRPr>
            </a:p>
          </p:txBody>
        </p:sp>
        <p:sp>
          <p:nvSpPr>
            <p:cNvPr id="26632" name="Text Box 9"/>
            <p:cNvSpPr txBox="1">
              <a:spLocks noChangeArrowheads="1"/>
            </p:cNvSpPr>
            <p:nvPr/>
          </p:nvSpPr>
          <p:spPr bwMode="auto">
            <a:xfrm>
              <a:off x="4153" y="6351"/>
              <a:ext cx="2964" cy="68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Setting up the chart and drawing the measurements</a:t>
              </a:r>
              <a:endParaRPr lang="tr-TR" altLang="tr-TR" sz="2400" b="1" dirty="0" smtClean="0">
                <a:latin typeface="+mj-lt"/>
                <a:cs typeface="Arial" charset="0"/>
              </a:endParaRPr>
            </a:p>
          </p:txBody>
        </p:sp>
        <p:sp>
          <p:nvSpPr>
            <p:cNvPr id="28681" name="Text Box 10"/>
            <p:cNvSpPr txBox="1">
              <a:spLocks noChangeArrowheads="1"/>
            </p:cNvSpPr>
            <p:nvPr/>
          </p:nvSpPr>
          <p:spPr bwMode="auto">
            <a:xfrm>
              <a:off x="4153" y="7378"/>
              <a:ext cx="2964" cy="685"/>
            </a:xfrm>
            <a:prstGeom prst="rect">
              <a:avLst/>
            </a:prstGeom>
            <a:solidFill>
              <a:srgbClr val="FFFFFF"/>
            </a:solidFill>
            <a:ln w="9525">
              <a:solidFill>
                <a:srgbClr val="000000"/>
              </a:solidFill>
              <a:miter lim="800000"/>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tr-TR" altLang="tr-TR" sz="1600" b="1">
                  <a:solidFill>
                    <a:schemeClr val="tx2"/>
                  </a:solidFill>
                </a:rPr>
                <a:t>İnterpreting the chart</a:t>
              </a:r>
              <a:endParaRPr lang="tr-TR" altLang="tr-TR" sz="2400" b="1">
                <a:solidFill>
                  <a:schemeClr val="tx2"/>
                </a:solidFill>
              </a:endParaRPr>
            </a:p>
          </p:txBody>
        </p:sp>
        <p:sp>
          <p:nvSpPr>
            <p:cNvPr id="26634" name="Line 11"/>
            <p:cNvSpPr>
              <a:spLocks noChangeShapeType="1"/>
            </p:cNvSpPr>
            <p:nvPr/>
          </p:nvSpPr>
          <p:spPr bwMode="auto">
            <a:xfrm>
              <a:off x="5521" y="5954"/>
              <a:ext cx="0" cy="3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35" name="Line 12"/>
            <p:cNvSpPr>
              <a:spLocks noChangeShapeType="1"/>
            </p:cNvSpPr>
            <p:nvPr/>
          </p:nvSpPr>
          <p:spPr bwMode="auto">
            <a:xfrm>
              <a:off x="5521" y="7036"/>
              <a:ext cx="2"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36" name="Line 13"/>
            <p:cNvSpPr>
              <a:spLocks noChangeShapeType="1"/>
            </p:cNvSpPr>
            <p:nvPr/>
          </p:nvSpPr>
          <p:spPr bwMode="auto">
            <a:xfrm flipH="1">
              <a:off x="3868" y="8404"/>
              <a:ext cx="35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37" name="Line 14"/>
            <p:cNvSpPr>
              <a:spLocks noChangeShapeType="1"/>
            </p:cNvSpPr>
            <p:nvPr/>
          </p:nvSpPr>
          <p:spPr bwMode="auto">
            <a:xfrm>
              <a:off x="3868" y="8404"/>
              <a:ext cx="2"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38" name="Line 15"/>
            <p:cNvSpPr>
              <a:spLocks noChangeShapeType="1"/>
            </p:cNvSpPr>
            <p:nvPr/>
          </p:nvSpPr>
          <p:spPr bwMode="auto">
            <a:xfrm>
              <a:off x="7459" y="8404"/>
              <a:ext cx="2"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39" name="Text Box 16"/>
            <p:cNvSpPr txBox="1">
              <a:spLocks noChangeArrowheads="1"/>
            </p:cNvSpPr>
            <p:nvPr/>
          </p:nvSpPr>
          <p:spPr bwMode="auto">
            <a:xfrm>
              <a:off x="2955" y="8860"/>
              <a:ext cx="1768" cy="6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is in control </a:t>
              </a:r>
              <a:endParaRPr lang="tr-TR" altLang="tr-TR" sz="2400" b="1" dirty="0" smtClean="0">
                <a:latin typeface="+mj-lt"/>
                <a:cs typeface="Arial" charset="0"/>
              </a:endParaRPr>
            </a:p>
          </p:txBody>
        </p:sp>
        <p:sp>
          <p:nvSpPr>
            <p:cNvPr id="26640" name="Text Box 17"/>
            <p:cNvSpPr txBox="1">
              <a:spLocks noChangeArrowheads="1"/>
            </p:cNvSpPr>
            <p:nvPr/>
          </p:nvSpPr>
          <p:spPr bwMode="auto">
            <a:xfrm>
              <a:off x="6546" y="8860"/>
              <a:ext cx="1768" cy="6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is out of control</a:t>
              </a:r>
              <a:endParaRPr lang="tr-TR" altLang="tr-TR" sz="2400" b="1" dirty="0" smtClean="0">
                <a:latin typeface="+mj-lt"/>
                <a:cs typeface="Arial" charset="0"/>
              </a:endParaRPr>
            </a:p>
          </p:txBody>
        </p:sp>
        <p:sp>
          <p:nvSpPr>
            <p:cNvPr id="26641" name="Line 18"/>
            <p:cNvSpPr>
              <a:spLocks noChangeShapeType="1"/>
            </p:cNvSpPr>
            <p:nvPr/>
          </p:nvSpPr>
          <p:spPr bwMode="auto">
            <a:xfrm>
              <a:off x="5521" y="8063"/>
              <a:ext cx="0" cy="3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42" name="Line 19"/>
            <p:cNvSpPr>
              <a:spLocks noChangeShapeType="1"/>
            </p:cNvSpPr>
            <p:nvPr/>
          </p:nvSpPr>
          <p:spPr bwMode="auto">
            <a:xfrm>
              <a:off x="3810" y="9487"/>
              <a:ext cx="0" cy="4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43" name="Text Box 20"/>
            <p:cNvSpPr txBox="1">
              <a:spLocks noChangeArrowheads="1"/>
            </p:cNvSpPr>
            <p:nvPr/>
          </p:nvSpPr>
          <p:spPr bwMode="auto">
            <a:xfrm>
              <a:off x="2955" y="10000"/>
              <a:ext cx="2151" cy="6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Process capability analysis</a:t>
              </a:r>
              <a:endParaRPr lang="tr-TR" altLang="tr-TR" sz="2400" b="1" dirty="0" smtClean="0">
                <a:latin typeface="+mj-lt"/>
                <a:cs typeface="Arial" charset="0"/>
              </a:endParaRPr>
            </a:p>
          </p:txBody>
        </p:sp>
        <p:sp>
          <p:nvSpPr>
            <p:cNvPr id="26644" name="Line 21"/>
            <p:cNvSpPr>
              <a:spLocks noChangeShapeType="1"/>
            </p:cNvSpPr>
            <p:nvPr/>
          </p:nvSpPr>
          <p:spPr bwMode="auto">
            <a:xfrm>
              <a:off x="7459" y="9545"/>
              <a:ext cx="0"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45" name="Line 22"/>
            <p:cNvSpPr>
              <a:spLocks noChangeShapeType="1"/>
            </p:cNvSpPr>
            <p:nvPr/>
          </p:nvSpPr>
          <p:spPr bwMode="auto">
            <a:xfrm>
              <a:off x="7459" y="10058"/>
              <a:ext cx="171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46" name="Line 23"/>
            <p:cNvSpPr>
              <a:spLocks noChangeShapeType="1"/>
            </p:cNvSpPr>
            <p:nvPr/>
          </p:nvSpPr>
          <p:spPr bwMode="auto">
            <a:xfrm flipV="1">
              <a:off x="9169" y="5497"/>
              <a:ext cx="0" cy="45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sp>
          <p:nvSpPr>
            <p:cNvPr id="26647" name="Text Box 24"/>
            <p:cNvSpPr txBox="1">
              <a:spLocks noChangeArrowheads="1"/>
            </p:cNvSpPr>
            <p:nvPr/>
          </p:nvSpPr>
          <p:spPr bwMode="auto">
            <a:xfrm>
              <a:off x="7859" y="4814"/>
              <a:ext cx="2506" cy="685"/>
            </a:xfrm>
            <a:prstGeom prst="rect">
              <a:avLst/>
            </a:prstGeom>
            <a:solidFill>
              <a:srgbClr val="FFFFFF"/>
            </a:solidFill>
            <a:ln w="9525">
              <a:solidFill>
                <a:srgbClr val="000000"/>
              </a:solidFill>
              <a:miter lim="800000"/>
              <a:headEnd/>
              <a:tailEnd/>
            </a:ln>
          </p:spPr>
          <p:txBody>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1600" b="1" dirty="0" smtClean="0">
                  <a:latin typeface="+mj-lt"/>
                  <a:cs typeface="Arial" charset="0"/>
                </a:rPr>
                <a:t>Remove out of control measures</a:t>
              </a:r>
              <a:endParaRPr lang="tr-TR" altLang="tr-TR" sz="2400" b="1" dirty="0" smtClean="0">
                <a:latin typeface="+mj-lt"/>
                <a:cs typeface="Arial" charset="0"/>
              </a:endParaRPr>
            </a:p>
          </p:txBody>
        </p:sp>
        <p:sp>
          <p:nvSpPr>
            <p:cNvPr id="26648" name="Line 25"/>
            <p:cNvSpPr>
              <a:spLocks noChangeShapeType="1"/>
            </p:cNvSpPr>
            <p:nvPr/>
          </p:nvSpPr>
          <p:spPr bwMode="auto">
            <a:xfrm flipH="1">
              <a:off x="5578" y="5041"/>
              <a:ext cx="22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tr-TR" sz="2400">
                <a:latin typeface="+mj-lt"/>
                <a:cs typeface="Arial" charset="0"/>
              </a:endParaRPr>
            </a:p>
          </p:txBody>
        </p:sp>
      </p:grpSp>
      <p:sp>
        <p:nvSpPr>
          <p:cNvPr id="25" name="Text Box 2"/>
          <p:cNvSpPr txBox="1">
            <a:spLocks noChangeArrowheads="1"/>
          </p:cNvSpPr>
          <p:nvPr/>
        </p:nvSpPr>
        <p:spPr bwMode="auto">
          <a:xfrm>
            <a:off x="179388" y="260350"/>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tr-TR" altLang="tr-TR" sz="2400" b="1" u="sng" dirty="0">
                <a:solidFill>
                  <a:srgbClr val="984807"/>
                </a:solidFill>
                <a:latin typeface="Calibri" panose="020F0502020204030204" pitchFamily="34" charset="0"/>
              </a:rPr>
              <a:t>XPC- </a:t>
            </a:r>
            <a:r>
              <a:rPr lang="tr-TR" altLang="tr-TR" sz="2400" b="1" u="sng" dirty="0" smtClean="0">
                <a:solidFill>
                  <a:srgbClr val="984807"/>
                </a:solidFill>
                <a:latin typeface="Calibri" panose="020F0502020204030204" pitchFamily="34" charset="0"/>
              </a:rPr>
              <a:t>Chart Update</a:t>
            </a:r>
            <a:endParaRPr lang="tr-TR"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3900711713"/>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251520" y="908720"/>
            <a:ext cx="8104187" cy="440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61950" indent="-361950">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buFontTx/>
              <a:buChar char="•"/>
              <a:defRPr/>
            </a:pPr>
            <a:r>
              <a:rPr lang="en-US" altLang="tr-TR" sz="2000" b="1" dirty="0" smtClean="0">
                <a:solidFill>
                  <a:schemeClr val="tx1"/>
                </a:solidFill>
                <a:latin typeface="+mj-lt"/>
                <a:cs typeface="Arial" charset="0"/>
              </a:rPr>
              <a:t>It is proven that computers can perform intelligent operations. Expert systems are well-known  and well accepted by Business </a:t>
            </a:r>
          </a:p>
          <a:p>
            <a:pPr>
              <a:buFontTx/>
              <a:buChar char="•"/>
              <a:defRPr/>
            </a:pPr>
            <a:r>
              <a:rPr lang="en-US" altLang="tr-TR" sz="2000" b="1" dirty="0" smtClean="0">
                <a:solidFill>
                  <a:schemeClr val="tx1"/>
                </a:solidFill>
                <a:latin typeface="+mj-lt"/>
                <a:cs typeface="Arial" charset="0"/>
              </a:rPr>
              <a:t>Expert Systems can be a beneficial tool for generating Business intelligence. </a:t>
            </a:r>
          </a:p>
          <a:p>
            <a:pPr marL="0" indent="0">
              <a:defRPr/>
            </a:pPr>
            <a:endParaRPr lang="en-US" altLang="tr-TR" sz="2000" b="1" dirty="0" smtClean="0">
              <a:solidFill>
                <a:schemeClr val="tx1"/>
              </a:solidFill>
              <a:latin typeface="+mj-lt"/>
              <a:cs typeface="Arial" charset="0"/>
            </a:endParaRPr>
          </a:p>
          <a:p>
            <a:pPr marL="0" indent="0">
              <a:defRPr/>
            </a:pPr>
            <a:r>
              <a:rPr lang="en-US" altLang="tr-TR" sz="2000" b="1" dirty="0" smtClean="0">
                <a:solidFill>
                  <a:schemeClr val="tx1"/>
                </a:solidFill>
                <a:latin typeface="+mj-lt"/>
                <a:cs typeface="Arial" charset="0"/>
              </a:rPr>
              <a:t>The example XPC explained is;</a:t>
            </a:r>
          </a:p>
          <a:p>
            <a:pPr>
              <a:buFontTx/>
              <a:buChar char="•"/>
              <a:defRPr/>
            </a:pPr>
            <a:r>
              <a:rPr lang="en-US" altLang="tr-TR" sz="2000" b="1" dirty="0" smtClean="0">
                <a:solidFill>
                  <a:schemeClr val="tx1"/>
                </a:solidFill>
                <a:latin typeface="+mj-lt"/>
                <a:cs typeface="Arial" charset="0"/>
              </a:rPr>
              <a:t>an example of Expert System Application performing the expertise of statistical process control. </a:t>
            </a:r>
          </a:p>
          <a:p>
            <a:pPr>
              <a:buFontTx/>
              <a:buChar char="•"/>
              <a:defRPr/>
            </a:pPr>
            <a:r>
              <a:rPr lang="en-US" altLang="tr-TR" sz="2000" b="1" dirty="0" smtClean="0">
                <a:solidFill>
                  <a:schemeClr val="tx1"/>
                </a:solidFill>
                <a:latin typeface="+mj-lt"/>
                <a:cs typeface="Arial" charset="0"/>
              </a:rPr>
              <a:t>used is successfully used in an injection molding process </a:t>
            </a:r>
          </a:p>
          <a:p>
            <a:pPr>
              <a:buFontTx/>
              <a:buChar char="•"/>
              <a:defRPr/>
            </a:pPr>
            <a:r>
              <a:rPr lang="en-US" altLang="tr-TR" sz="2000" b="1" dirty="0" smtClean="0">
                <a:solidFill>
                  <a:schemeClr val="tx1"/>
                </a:solidFill>
                <a:latin typeface="+mj-lt"/>
                <a:cs typeface="Arial" charset="0"/>
              </a:rPr>
              <a:t>İs proven to be a good source of process improvement.</a:t>
            </a:r>
          </a:p>
          <a:p>
            <a:pPr marL="0" indent="0">
              <a:defRPr/>
            </a:pPr>
            <a:endParaRPr lang="en-US" altLang="tr-TR" sz="2000" b="1" dirty="0" smtClean="0">
              <a:solidFill>
                <a:schemeClr val="tx1"/>
              </a:solidFill>
              <a:latin typeface="+mj-lt"/>
              <a:cs typeface="Arial" charset="0"/>
            </a:endParaRPr>
          </a:p>
          <a:p>
            <a:pPr marL="0" indent="0">
              <a:defRPr/>
            </a:pPr>
            <a:r>
              <a:rPr lang="en-US" altLang="tr-TR" sz="2000" b="1" dirty="0" smtClean="0">
                <a:solidFill>
                  <a:schemeClr val="tx1"/>
                </a:solidFill>
                <a:latin typeface="+mj-lt"/>
                <a:cs typeface="Arial" charset="0"/>
              </a:rPr>
              <a:t>Similar to XPC;  it is possible to generate expert systems for various manufacturing functions including design, process control, production planning etc. </a:t>
            </a:r>
          </a:p>
        </p:txBody>
      </p:sp>
      <p:sp>
        <p:nvSpPr>
          <p:cNvPr id="4" name="Text Box 2"/>
          <p:cNvSpPr txBox="1">
            <a:spLocks noChangeArrowheads="1"/>
          </p:cNvSpPr>
          <p:nvPr/>
        </p:nvSpPr>
        <p:spPr bwMode="auto">
          <a:xfrm>
            <a:off x="179388" y="230733"/>
            <a:ext cx="49688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2"/>
                </a:solidFill>
                <a:latin typeface="MetaPlusLF" pitchFamily="2" charset="0"/>
              </a:defRPr>
            </a:lvl1pPr>
            <a:lvl2pPr marL="742950" indent="-285750">
              <a:defRPr>
                <a:solidFill>
                  <a:schemeClr val="tx2"/>
                </a:solidFill>
                <a:latin typeface="MetaPlusLF" pitchFamily="2" charset="0"/>
              </a:defRPr>
            </a:lvl2pPr>
            <a:lvl3pPr marL="1143000" indent="-228600">
              <a:defRPr>
                <a:solidFill>
                  <a:schemeClr val="tx2"/>
                </a:solidFill>
                <a:latin typeface="MetaPlusLF" pitchFamily="2" charset="0"/>
              </a:defRPr>
            </a:lvl3pPr>
            <a:lvl4pPr marL="1600200" indent="-228600">
              <a:defRPr>
                <a:solidFill>
                  <a:schemeClr val="tx2"/>
                </a:solidFill>
                <a:latin typeface="MetaPlusLF" pitchFamily="2" charset="0"/>
              </a:defRPr>
            </a:lvl4pPr>
            <a:lvl5pPr marL="2057400" indent="-228600">
              <a:defRPr>
                <a:solidFill>
                  <a:schemeClr val="tx2"/>
                </a:solidFill>
                <a:latin typeface="MetaPlusLF" pitchFamily="2" charset="0"/>
              </a:defRPr>
            </a:lvl5pPr>
            <a:lvl6pPr marL="2514600" indent="-228600" eaLnBrk="0" fontAlgn="base" hangingPunct="0">
              <a:lnSpc>
                <a:spcPct val="90000"/>
              </a:lnSpc>
              <a:spcBef>
                <a:spcPct val="50000"/>
              </a:spcBef>
              <a:spcAft>
                <a:spcPct val="0"/>
              </a:spcAft>
              <a:defRPr>
                <a:solidFill>
                  <a:schemeClr val="tx2"/>
                </a:solidFill>
                <a:latin typeface="MetaPlusLF" pitchFamily="2" charset="0"/>
              </a:defRPr>
            </a:lvl6pPr>
            <a:lvl7pPr marL="2971800" indent="-228600" eaLnBrk="0" fontAlgn="base" hangingPunct="0">
              <a:lnSpc>
                <a:spcPct val="90000"/>
              </a:lnSpc>
              <a:spcBef>
                <a:spcPct val="50000"/>
              </a:spcBef>
              <a:spcAft>
                <a:spcPct val="0"/>
              </a:spcAft>
              <a:defRPr>
                <a:solidFill>
                  <a:schemeClr val="tx2"/>
                </a:solidFill>
                <a:latin typeface="MetaPlusLF" pitchFamily="2" charset="0"/>
              </a:defRPr>
            </a:lvl7pPr>
            <a:lvl8pPr marL="3429000" indent="-228600" eaLnBrk="0" fontAlgn="base" hangingPunct="0">
              <a:lnSpc>
                <a:spcPct val="90000"/>
              </a:lnSpc>
              <a:spcBef>
                <a:spcPct val="50000"/>
              </a:spcBef>
              <a:spcAft>
                <a:spcPct val="0"/>
              </a:spcAft>
              <a:defRPr>
                <a:solidFill>
                  <a:schemeClr val="tx2"/>
                </a:solidFill>
                <a:latin typeface="MetaPlusLF" pitchFamily="2" charset="0"/>
              </a:defRPr>
            </a:lvl8pPr>
            <a:lvl9pPr marL="3886200" indent="-228600" eaLnBrk="0" fontAlgn="base" hangingPunct="0">
              <a:lnSpc>
                <a:spcPct val="90000"/>
              </a:lnSpc>
              <a:spcBef>
                <a:spcPct val="50000"/>
              </a:spcBef>
              <a:spcAft>
                <a:spcPct val="0"/>
              </a:spcAft>
              <a:defRPr>
                <a:solidFill>
                  <a:schemeClr val="tx2"/>
                </a:solidFill>
                <a:latin typeface="MetaPlusLF" pitchFamily="2" charset="0"/>
              </a:defRPr>
            </a:lvl9pPr>
          </a:lstStyle>
          <a:p>
            <a:pPr>
              <a:defRPr/>
            </a:pPr>
            <a:r>
              <a:rPr lang="en-US" altLang="tr-TR" sz="2400" b="1" u="sng" dirty="0" smtClean="0">
                <a:solidFill>
                  <a:srgbClr val="984807"/>
                </a:solidFill>
                <a:latin typeface="Calibri" panose="020F0502020204030204" pitchFamily="34" charset="0"/>
              </a:rPr>
              <a:t>Conclusion</a:t>
            </a:r>
            <a:endParaRPr lang="en-US" altLang="tr-TR" sz="2400" b="1" u="sng" dirty="0">
              <a:solidFill>
                <a:srgbClr val="984807"/>
              </a:solidFill>
              <a:latin typeface="Calibri" panose="020F0502020204030204" pitchFamily="34" charset="0"/>
            </a:endParaRPr>
          </a:p>
        </p:txBody>
      </p:sp>
    </p:spTree>
    <p:extLst>
      <p:ext uri="{BB962C8B-B14F-4D97-AF65-F5344CB8AC3E}">
        <p14:creationId xmlns:p14="http://schemas.microsoft.com/office/powerpoint/2010/main" val="4131554669"/>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4" y="487363"/>
            <a:ext cx="7772400" cy="421357"/>
          </a:xfrm>
          <a:prstGeom prst="rect">
            <a:avLst/>
          </a:prstGeom>
          <a:noFill/>
          <a:ln w="9525">
            <a:noFill/>
            <a:miter lim="800000"/>
            <a:headEnd/>
            <a:tailEnd/>
          </a:ln>
        </p:spPr>
        <p:txBody>
          <a:bodyPr anchor="ctr"/>
          <a:lstStyle/>
          <a:p>
            <a:pPr>
              <a:defRPr/>
            </a:pPr>
            <a:r>
              <a:rPr lang="en-US" sz="2400" b="1" u="sng" dirty="0">
                <a:solidFill>
                  <a:srgbClr val="984807"/>
                </a:solidFill>
                <a:latin typeface="Calibri" pitchFamily="34" charset="0"/>
              </a:rPr>
              <a:t>Expertise </a:t>
            </a:r>
          </a:p>
        </p:txBody>
      </p:sp>
      <p:sp>
        <p:nvSpPr>
          <p:cNvPr id="12291" name="Rectangle 3"/>
          <p:cNvSpPr txBox="1">
            <a:spLocks noChangeArrowheads="1"/>
          </p:cNvSpPr>
          <p:nvPr/>
        </p:nvSpPr>
        <p:spPr bwMode="auto">
          <a:xfrm>
            <a:off x="539750" y="1401763"/>
            <a:ext cx="84248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buSzPct val="70000"/>
              <a:buFont typeface="Wingdings" panose="05000000000000000000" pitchFamily="2" charset="2"/>
              <a:buChar char="Ø"/>
            </a:pPr>
            <a:r>
              <a:rPr lang="en-US" altLang="tr-TR" sz="2200" b="1">
                <a:latin typeface="Arial" panose="020B0604020202020204" pitchFamily="34" charset="0"/>
              </a:rPr>
              <a:t>The extensive, task-specific knowledge acquired from training, reading and experience</a:t>
            </a:r>
          </a:p>
          <a:p>
            <a:pPr lvl="2">
              <a:buFont typeface="Wingdings" panose="05000000000000000000" pitchFamily="2" charset="2"/>
              <a:buChar char="§"/>
            </a:pPr>
            <a:r>
              <a:rPr lang="en-US" altLang="tr-TR" sz="2200" b="1">
                <a:latin typeface="Arial" panose="020B0604020202020204" pitchFamily="34" charset="0"/>
              </a:rPr>
              <a:t>Theories about the problem area</a:t>
            </a:r>
          </a:p>
          <a:p>
            <a:pPr lvl="2">
              <a:buFont typeface="Wingdings" panose="05000000000000000000" pitchFamily="2" charset="2"/>
              <a:buChar char="§"/>
            </a:pPr>
            <a:r>
              <a:rPr lang="en-US" altLang="tr-TR" sz="2200" b="1">
                <a:latin typeface="Arial" panose="020B0604020202020204" pitchFamily="34" charset="0"/>
              </a:rPr>
              <a:t>Hard-and-fast rules and procedures</a:t>
            </a:r>
          </a:p>
          <a:p>
            <a:pPr lvl="2">
              <a:buFont typeface="Wingdings" panose="05000000000000000000" pitchFamily="2" charset="2"/>
              <a:buChar char="§"/>
            </a:pPr>
            <a:r>
              <a:rPr lang="en-US" altLang="tr-TR" sz="2200" b="1">
                <a:latin typeface="Arial" panose="020B0604020202020204" pitchFamily="34" charset="0"/>
              </a:rPr>
              <a:t>Rules (heuristics)</a:t>
            </a:r>
          </a:p>
          <a:p>
            <a:pPr lvl="2">
              <a:buFont typeface="Wingdings" panose="05000000000000000000" pitchFamily="2" charset="2"/>
              <a:buChar char="§"/>
            </a:pPr>
            <a:r>
              <a:rPr lang="en-US" altLang="tr-TR" sz="2200" b="1">
                <a:latin typeface="Arial" panose="020B0604020202020204" pitchFamily="34" charset="0"/>
              </a:rPr>
              <a:t>Global strategies</a:t>
            </a:r>
          </a:p>
          <a:p>
            <a:pPr lvl="2">
              <a:buFont typeface="Wingdings" panose="05000000000000000000" pitchFamily="2" charset="2"/>
              <a:buChar char="§"/>
            </a:pPr>
            <a:r>
              <a:rPr lang="en-US" altLang="tr-TR" sz="2200" b="1">
                <a:latin typeface="Arial" panose="020B0604020202020204" pitchFamily="34" charset="0"/>
              </a:rPr>
              <a:t>Facts</a:t>
            </a:r>
          </a:p>
          <a:p>
            <a:pPr lvl="2">
              <a:buFont typeface="Wingdings" panose="05000000000000000000" pitchFamily="2" charset="2"/>
              <a:buChar char="§"/>
            </a:pPr>
            <a:r>
              <a:rPr lang="en-US" altLang="tr-TR" sz="2200" b="1">
                <a:latin typeface="Arial" panose="020B0604020202020204" pitchFamily="34" charset="0"/>
              </a:rPr>
              <a:t>Meta-knowledge (knowledge about knowledge) </a:t>
            </a:r>
          </a:p>
          <a:p>
            <a:pPr algn="ctr">
              <a:buSzPct val="70000"/>
              <a:buFont typeface="Wingdings" panose="05000000000000000000" pitchFamily="2" charset="2"/>
              <a:buChar char="Ø"/>
            </a:pPr>
            <a:r>
              <a:rPr lang="en-US" altLang="tr-TR" sz="2200" b="1">
                <a:latin typeface="Arial" panose="020B0604020202020204" pitchFamily="34" charset="0"/>
              </a:rPr>
              <a:t>Enables experts to be better and faster than non</a:t>
            </a:r>
            <a:r>
              <a:rPr lang="tr-TR" altLang="tr-TR" sz="2200" b="1">
                <a:latin typeface="Arial" panose="020B0604020202020204" pitchFamily="34" charset="0"/>
              </a:rPr>
              <a:t>-</a:t>
            </a:r>
            <a:r>
              <a:rPr lang="en-US" altLang="tr-TR" sz="2200" b="1">
                <a:latin typeface="Arial" panose="020B0604020202020204" pitchFamily="34" charset="0"/>
              </a:rPr>
              <a:t>experts</a:t>
            </a:r>
          </a:p>
        </p:txBody>
      </p:sp>
    </p:spTree>
    <p:extLst>
      <p:ext uri="{BB962C8B-B14F-4D97-AF65-F5344CB8AC3E}">
        <p14:creationId xmlns:p14="http://schemas.microsoft.com/office/powerpoint/2010/main" val="2809595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68350" y="487363"/>
            <a:ext cx="7772400" cy="493365"/>
          </a:xfrm>
          <a:prstGeom prst="rect">
            <a:avLst/>
          </a:prstGeom>
          <a:noFill/>
          <a:ln w="9525">
            <a:noFill/>
            <a:miter lim="800000"/>
            <a:headEnd/>
            <a:tailEnd/>
          </a:ln>
        </p:spPr>
        <p:txBody>
          <a:bodyPr anchor="ctr"/>
          <a:lstStyle/>
          <a:p>
            <a:pPr>
              <a:defRPr/>
            </a:pPr>
            <a:r>
              <a:rPr lang="en-US" sz="2400" b="1" u="sng" dirty="0">
                <a:solidFill>
                  <a:srgbClr val="984807"/>
                </a:solidFill>
                <a:latin typeface="Calibri" pitchFamily="34" charset="0"/>
              </a:rPr>
              <a:t>Expert </a:t>
            </a:r>
          </a:p>
        </p:txBody>
      </p:sp>
      <p:sp>
        <p:nvSpPr>
          <p:cNvPr id="16387" name="Rectangle 5"/>
          <p:cNvSpPr>
            <a:spLocks noChangeArrowheads="1"/>
          </p:cNvSpPr>
          <p:nvPr/>
        </p:nvSpPr>
        <p:spPr bwMode="auto">
          <a:xfrm>
            <a:off x="755650" y="1744663"/>
            <a:ext cx="748823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SzPct val="70000"/>
              <a:buFontTx/>
              <a:buNone/>
            </a:pPr>
            <a:r>
              <a:rPr lang="tr-TR" altLang="tr-TR" sz="2200" b="1" dirty="0">
                <a:latin typeface="Arial" panose="020B0604020202020204" pitchFamily="34" charset="0"/>
              </a:rPr>
              <a:t>An </a:t>
            </a:r>
            <a:r>
              <a:rPr lang="tr-TR" altLang="tr-TR" sz="2200" b="1" dirty="0" err="1">
                <a:latin typeface="Arial" panose="020B0604020202020204" pitchFamily="34" charset="0"/>
              </a:rPr>
              <a:t>expert</a:t>
            </a:r>
            <a:r>
              <a:rPr lang="tr-TR" altLang="tr-TR" sz="2200" b="1" dirty="0">
                <a:latin typeface="Arial" panose="020B0604020202020204" pitchFamily="34" charset="0"/>
              </a:rPr>
              <a:t> h</a:t>
            </a:r>
            <a:r>
              <a:rPr lang="en-US" altLang="tr-TR" sz="2200" b="1" dirty="0">
                <a:latin typeface="Arial" panose="020B0604020202020204" pitchFamily="34" charset="0"/>
              </a:rPr>
              <a:t>as the special knowledge, judgment, experience and methods to </a:t>
            </a:r>
            <a:r>
              <a:rPr lang="en-US" altLang="tr-TR" sz="2200" b="1" dirty="0">
                <a:solidFill>
                  <a:srgbClr val="FF0000"/>
                </a:solidFill>
                <a:latin typeface="Arial" panose="020B0604020202020204" pitchFamily="34" charset="0"/>
              </a:rPr>
              <a:t>give advice</a:t>
            </a:r>
            <a:r>
              <a:rPr lang="en-US" altLang="tr-TR" sz="2200" b="1" dirty="0">
                <a:latin typeface="Arial" panose="020B0604020202020204" pitchFamily="34" charset="0"/>
              </a:rPr>
              <a:t> and </a:t>
            </a:r>
            <a:r>
              <a:rPr lang="en-US" altLang="tr-TR" sz="2200" b="1" dirty="0">
                <a:solidFill>
                  <a:srgbClr val="FF0000"/>
                </a:solidFill>
                <a:latin typeface="Arial" panose="020B0604020202020204" pitchFamily="34" charset="0"/>
              </a:rPr>
              <a:t>solve problems</a:t>
            </a:r>
            <a:endParaRPr lang="tr-TR" altLang="tr-TR" sz="2200" b="1" dirty="0">
              <a:solidFill>
                <a:srgbClr val="FF0000"/>
              </a:solidFill>
              <a:latin typeface="Arial" panose="020B0604020202020204" pitchFamily="34" charset="0"/>
            </a:endParaRPr>
          </a:p>
          <a:p>
            <a:pPr eaLnBrk="1" hangingPunct="1">
              <a:spcBef>
                <a:spcPct val="0"/>
              </a:spcBef>
              <a:buSzPct val="70000"/>
              <a:buFontTx/>
              <a:buNone/>
            </a:pPr>
            <a:endParaRPr lang="en-US" altLang="tr-TR" sz="2200" b="1" dirty="0">
              <a:latin typeface="Arial" panose="020B0604020202020204" pitchFamily="34" charset="0"/>
            </a:endParaRPr>
          </a:p>
          <a:p>
            <a:pPr eaLnBrk="1" hangingPunct="1">
              <a:spcBef>
                <a:spcPct val="0"/>
              </a:spcBef>
              <a:buSzPct val="70000"/>
              <a:buFontTx/>
              <a:buNone/>
            </a:pPr>
            <a:r>
              <a:rPr lang="tr-TR" altLang="tr-TR" sz="2200" b="1" dirty="0">
                <a:latin typeface="Arial" panose="020B0604020202020204" pitchFamily="34" charset="0"/>
              </a:rPr>
              <a:t>He/</a:t>
            </a:r>
            <a:r>
              <a:rPr lang="tr-TR" altLang="tr-TR" sz="2200" b="1" dirty="0" err="1">
                <a:latin typeface="Arial" panose="020B0604020202020204" pitchFamily="34" charset="0"/>
              </a:rPr>
              <a:t>she</a:t>
            </a:r>
            <a:r>
              <a:rPr lang="tr-TR" altLang="tr-TR" sz="2200" b="1" dirty="0">
                <a:latin typeface="Arial" panose="020B0604020202020204" pitchFamily="34" charset="0"/>
              </a:rPr>
              <a:t> p</a:t>
            </a:r>
            <a:r>
              <a:rPr lang="en-US" altLang="tr-TR" sz="2200" b="1" dirty="0" err="1">
                <a:latin typeface="Arial" panose="020B0604020202020204" pitchFamily="34" charset="0"/>
              </a:rPr>
              <a:t>rovides</a:t>
            </a:r>
            <a:r>
              <a:rPr lang="en-US" altLang="tr-TR" sz="2200" b="1" dirty="0">
                <a:latin typeface="Arial" panose="020B0604020202020204" pitchFamily="34" charset="0"/>
              </a:rPr>
              <a:t> knowledge about </a:t>
            </a:r>
            <a:r>
              <a:rPr lang="tr-TR" altLang="tr-TR" sz="2200" b="1" dirty="0" err="1" smtClean="0">
                <a:latin typeface="Arial" panose="020B0604020202020204" pitchFamily="34" charset="0"/>
              </a:rPr>
              <a:t>certain</a:t>
            </a:r>
            <a:r>
              <a:rPr lang="tr-TR" altLang="tr-TR" sz="2200" b="1" dirty="0" smtClean="0">
                <a:latin typeface="Arial" panose="020B0604020202020204" pitchFamily="34" charset="0"/>
              </a:rPr>
              <a:t> </a:t>
            </a:r>
            <a:r>
              <a:rPr lang="en-US" altLang="tr-TR" sz="2200" b="1" dirty="0" smtClean="0">
                <a:latin typeface="Arial" panose="020B0604020202020204" pitchFamily="34" charset="0"/>
              </a:rPr>
              <a:t>task performance</a:t>
            </a:r>
            <a:r>
              <a:rPr lang="tr-TR" altLang="tr-TR" sz="2200" b="1" dirty="0" smtClean="0">
                <a:latin typeface="Arial" panose="020B0604020202020204" pitchFamily="34" charset="0"/>
              </a:rPr>
              <a:t>.</a:t>
            </a:r>
            <a:endParaRPr lang="en-US" altLang="tr-TR" sz="2200" b="1" dirty="0">
              <a:latin typeface="Arial" panose="020B0604020202020204" pitchFamily="34" charset="0"/>
            </a:endParaRPr>
          </a:p>
        </p:txBody>
      </p:sp>
    </p:spTree>
    <p:extLst>
      <p:ext uri="{BB962C8B-B14F-4D97-AF65-F5344CB8AC3E}">
        <p14:creationId xmlns:p14="http://schemas.microsoft.com/office/powerpoint/2010/main" val="436380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67544" y="269875"/>
            <a:ext cx="7772400" cy="494829"/>
          </a:xfrm>
          <a:prstGeom prst="rect">
            <a:avLst/>
          </a:prstGeom>
          <a:noFill/>
          <a:ln w="9525">
            <a:noFill/>
            <a:miter lim="800000"/>
            <a:headEnd/>
            <a:tailEnd/>
          </a:ln>
        </p:spPr>
        <p:txBody>
          <a:bodyPr anchor="ctr"/>
          <a:lstStyle/>
          <a:p>
            <a:pPr>
              <a:defRPr/>
            </a:pPr>
            <a:r>
              <a:rPr lang="en-US" sz="2400" b="1" u="sng" dirty="0">
                <a:solidFill>
                  <a:srgbClr val="984807"/>
                </a:solidFill>
                <a:latin typeface="Calibri" pitchFamily="34" charset="0"/>
              </a:rPr>
              <a:t>Human Expert Behaviors</a:t>
            </a:r>
          </a:p>
        </p:txBody>
      </p:sp>
      <p:sp>
        <p:nvSpPr>
          <p:cNvPr id="18435" name="Rectangle 3"/>
          <p:cNvSpPr txBox="1">
            <a:spLocks noChangeArrowheads="1"/>
          </p:cNvSpPr>
          <p:nvPr/>
        </p:nvSpPr>
        <p:spPr bwMode="auto">
          <a:xfrm>
            <a:off x="827088" y="14843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1325" indent="-441325">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buSzPct val="70000"/>
              <a:buFont typeface="Wingdings" panose="05000000000000000000" pitchFamily="2" charset="2"/>
              <a:buChar char="ü"/>
            </a:pPr>
            <a:r>
              <a:rPr lang="en-US" altLang="tr-TR" sz="2200" b="1">
                <a:latin typeface="Arial" panose="020B0604020202020204" pitchFamily="34" charset="0"/>
              </a:rPr>
              <a:t>Recognize and formulate the problem</a:t>
            </a:r>
          </a:p>
          <a:p>
            <a:pPr>
              <a:buSzPct val="70000"/>
              <a:buFont typeface="Wingdings" panose="05000000000000000000" pitchFamily="2" charset="2"/>
              <a:buChar char="ü"/>
            </a:pPr>
            <a:r>
              <a:rPr lang="en-US" altLang="tr-TR" sz="2200" b="1">
                <a:latin typeface="Arial" panose="020B0604020202020204" pitchFamily="34" charset="0"/>
              </a:rPr>
              <a:t>Solve problems quickly and properly</a:t>
            </a:r>
          </a:p>
          <a:p>
            <a:pPr>
              <a:buSzPct val="70000"/>
              <a:buFont typeface="Wingdings" panose="05000000000000000000" pitchFamily="2" charset="2"/>
              <a:buChar char="ü"/>
            </a:pPr>
            <a:r>
              <a:rPr lang="en-US" altLang="tr-TR" sz="2200" b="1">
                <a:latin typeface="Arial" panose="020B0604020202020204" pitchFamily="34" charset="0"/>
              </a:rPr>
              <a:t>Explain the solution</a:t>
            </a:r>
          </a:p>
          <a:p>
            <a:pPr>
              <a:buSzPct val="70000"/>
              <a:buFont typeface="Wingdings" panose="05000000000000000000" pitchFamily="2" charset="2"/>
              <a:buChar char="ü"/>
            </a:pPr>
            <a:r>
              <a:rPr lang="en-US" altLang="tr-TR" sz="2200" b="1">
                <a:latin typeface="Arial" panose="020B0604020202020204" pitchFamily="34" charset="0"/>
              </a:rPr>
              <a:t>Learn from experience</a:t>
            </a:r>
          </a:p>
          <a:p>
            <a:pPr>
              <a:buSzPct val="70000"/>
              <a:buFont typeface="Wingdings" panose="05000000000000000000" pitchFamily="2" charset="2"/>
              <a:buChar char="ü"/>
            </a:pPr>
            <a:r>
              <a:rPr lang="en-US" altLang="tr-TR" sz="2200" b="1">
                <a:latin typeface="Arial" panose="020B0604020202020204" pitchFamily="34" charset="0"/>
              </a:rPr>
              <a:t>Restructure knowledge</a:t>
            </a:r>
          </a:p>
          <a:p>
            <a:pPr>
              <a:buSzPct val="70000"/>
              <a:buFont typeface="Wingdings" panose="05000000000000000000" pitchFamily="2" charset="2"/>
              <a:buChar char="ü"/>
            </a:pPr>
            <a:r>
              <a:rPr lang="en-US" altLang="tr-TR" sz="2200" b="1">
                <a:latin typeface="Arial" panose="020B0604020202020204" pitchFamily="34" charset="0"/>
              </a:rPr>
              <a:t>Break rules</a:t>
            </a:r>
          </a:p>
          <a:p>
            <a:pPr>
              <a:buSzPct val="70000"/>
              <a:buFont typeface="Wingdings" panose="05000000000000000000" pitchFamily="2" charset="2"/>
              <a:buChar char="ü"/>
            </a:pPr>
            <a:r>
              <a:rPr lang="en-US" altLang="tr-TR" sz="2200" b="1">
                <a:latin typeface="Arial" panose="020B0604020202020204" pitchFamily="34" charset="0"/>
              </a:rPr>
              <a:t>Determine relevance </a:t>
            </a:r>
          </a:p>
          <a:p>
            <a:pPr>
              <a:buSzPct val="70000"/>
              <a:buFont typeface="Wingdings" panose="05000000000000000000" pitchFamily="2" charset="2"/>
              <a:buChar char="ü"/>
            </a:pPr>
            <a:r>
              <a:rPr lang="en-US" altLang="tr-TR" sz="2200" b="1">
                <a:latin typeface="Arial" panose="020B0604020202020204" pitchFamily="34" charset="0"/>
              </a:rPr>
              <a:t>Degrade gracefully</a:t>
            </a:r>
          </a:p>
        </p:txBody>
      </p:sp>
    </p:spTree>
    <p:extLst>
      <p:ext uri="{BB962C8B-B14F-4D97-AF65-F5344CB8AC3E}">
        <p14:creationId xmlns:p14="http://schemas.microsoft.com/office/powerpoint/2010/main" val="1019798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2916</Words>
  <Application>Microsoft Office PowerPoint</Application>
  <PresentationFormat>On-screen Show (4:3)</PresentationFormat>
  <Paragraphs>594</Paragraphs>
  <Slides>65</Slides>
  <Notes>41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78" baseType="lpstr">
      <vt:lpstr>MS PGothic</vt:lpstr>
      <vt:lpstr>MS PGothic</vt:lpstr>
      <vt:lpstr>Arial</vt:lpstr>
      <vt:lpstr>Calibri</vt:lpstr>
      <vt:lpstr>MetaPlusLF</vt:lpstr>
      <vt:lpstr>MetaPlusLF-Regular</vt:lpstr>
      <vt:lpstr>Monotype Sorts</vt:lpstr>
      <vt:lpstr>Times New Roman</vt:lpstr>
      <vt:lpstr>Wingdings</vt:lpstr>
      <vt:lpstr>Office Theme</vt:lpstr>
      <vt:lpstr>Microsoft Word Picture</vt:lpstr>
      <vt:lpstr>Picture</vt:lpstr>
      <vt:lpstr>Equation</vt:lpstr>
      <vt:lpstr>PowerPoint Presentation</vt:lpstr>
      <vt:lpstr>PowerPoint Presentation</vt:lpstr>
      <vt:lpstr>PowerPoint Presentation</vt:lpstr>
      <vt:lpstr>PowerPoint Presentation</vt:lpstr>
      <vt:lpstr>Expert System-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an Expert System</vt:lpstr>
      <vt:lpstr>Components of an Expert System</vt:lpstr>
      <vt:lpstr>Expert Systems Types</vt:lpstr>
      <vt:lpstr>Knowledge Acquisition</vt:lpstr>
      <vt:lpstr>Knowledge Base</vt:lpstr>
      <vt:lpstr>Inference Engine</vt:lpstr>
      <vt:lpstr>Inference Engine - Major Elements</vt:lpstr>
      <vt:lpstr>PowerPoint Presentation</vt:lpstr>
      <vt:lpstr>PowerPoint Presentation</vt:lpstr>
      <vt:lpstr>PowerPoint Presentation</vt:lpstr>
      <vt:lpstr>PowerPoint Presentation</vt:lpstr>
      <vt:lpstr>PowerPoint Presentation</vt:lpstr>
      <vt:lpstr>User Interface</vt:lpstr>
      <vt:lpstr>Explanation Capability</vt:lpstr>
      <vt:lpstr>Expert Systems Development </vt:lpstr>
      <vt:lpstr>Participants in Expert Systems Development and Use </vt:lpstr>
      <vt:lpstr>Components and Human Interfaces</vt:lpstr>
      <vt:lpstr>Major Roles of Individuals </vt:lpstr>
      <vt:lpstr>Rules for a Credit Application </vt:lpstr>
      <vt:lpstr>Explanation Facility</vt:lpstr>
      <vt:lpstr>Knowledge Acquisition Facility </vt:lpstr>
      <vt:lpstr>Expert Systems Benefits </vt:lpstr>
      <vt:lpstr>Expert Systems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2015-08-23T09:46:53Z</dcterms:created>
  <dcterms:modified xsi:type="dcterms:W3CDTF">2016-10-27T17:40:05Z</dcterms:modified>
</cp:coreProperties>
</file>