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51"/>
  </p:notesMasterIdLst>
  <p:handoutMasterIdLst>
    <p:handoutMasterId r:id="rId52"/>
  </p:handoutMasterIdLst>
  <p:sldIdLst>
    <p:sldId id="256" r:id="rId2"/>
    <p:sldId id="321" r:id="rId3"/>
    <p:sldId id="393" r:id="rId4"/>
    <p:sldId id="394" r:id="rId5"/>
    <p:sldId id="395" r:id="rId6"/>
    <p:sldId id="396" r:id="rId7"/>
    <p:sldId id="427" r:id="rId8"/>
    <p:sldId id="397" r:id="rId9"/>
    <p:sldId id="398" r:id="rId10"/>
    <p:sldId id="399" r:id="rId11"/>
    <p:sldId id="400" r:id="rId12"/>
    <p:sldId id="401" r:id="rId13"/>
    <p:sldId id="402" r:id="rId14"/>
    <p:sldId id="441" r:id="rId15"/>
    <p:sldId id="405" r:id="rId16"/>
    <p:sldId id="406" r:id="rId17"/>
    <p:sldId id="404" r:id="rId18"/>
    <p:sldId id="407" r:id="rId19"/>
    <p:sldId id="428" r:id="rId20"/>
    <p:sldId id="429" r:id="rId21"/>
    <p:sldId id="408" r:id="rId22"/>
    <p:sldId id="409" r:id="rId23"/>
    <p:sldId id="410" r:id="rId24"/>
    <p:sldId id="442" r:id="rId25"/>
    <p:sldId id="411" r:id="rId26"/>
    <p:sldId id="412" r:id="rId27"/>
    <p:sldId id="413" r:id="rId28"/>
    <p:sldId id="414" r:id="rId29"/>
    <p:sldId id="415" r:id="rId30"/>
    <p:sldId id="418" r:id="rId31"/>
    <p:sldId id="443" r:id="rId32"/>
    <p:sldId id="420" r:id="rId33"/>
    <p:sldId id="421" r:id="rId34"/>
    <p:sldId id="422" r:id="rId35"/>
    <p:sldId id="423" r:id="rId36"/>
    <p:sldId id="424" r:id="rId37"/>
    <p:sldId id="425" r:id="rId38"/>
    <p:sldId id="430" r:id="rId39"/>
    <p:sldId id="431" r:id="rId40"/>
    <p:sldId id="432" r:id="rId41"/>
    <p:sldId id="433" r:id="rId42"/>
    <p:sldId id="434" r:id="rId43"/>
    <p:sldId id="435" r:id="rId44"/>
    <p:sldId id="436" r:id="rId45"/>
    <p:sldId id="437" r:id="rId46"/>
    <p:sldId id="438" r:id="rId47"/>
    <p:sldId id="439" r:id="rId48"/>
    <p:sldId id="440" r:id="rId49"/>
    <p:sldId id="426" r:id="rId50"/>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6444" autoAdjust="0"/>
  </p:normalViewPr>
  <p:slideViewPr>
    <p:cSldViewPr>
      <p:cViewPr varScale="1">
        <p:scale>
          <a:sx n="55" d="100"/>
          <a:sy n="55" d="100"/>
        </p:scale>
        <p:origin x="426" y="78"/>
      </p:cViewPr>
      <p:guideLst>
        <p:guide orient="horz" pos="2160"/>
        <p:guide pos="2880"/>
      </p:guideLst>
    </p:cSldViewPr>
  </p:slideViewPr>
  <p:outlineViewPr>
    <p:cViewPr>
      <p:scale>
        <a:sx n="33" d="100"/>
        <a:sy n="33" d="100"/>
      </p:scale>
      <p:origin x="0" y="-3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9FEEEA-AE7D-47FC-BE32-48CAFEBA964E}" type="datetime1">
              <a:rPr lang="tr-TR" smtClean="0"/>
              <a:t>09.11.2016</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EE081-523A-4C75-8D2F-11CCBD252A5B}" type="slidenum">
              <a:rPr lang="tr-TR" smtClean="0"/>
              <a:t>‹#›</a:t>
            </a:fld>
            <a:endParaRPr lang="tr-TR"/>
          </a:p>
        </p:txBody>
      </p:sp>
    </p:spTree>
    <p:extLst>
      <p:ext uri="{BB962C8B-B14F-4D97-AF65-F5344CB8AC3E}">
        <p14:creationId xmlns:p14="http://schemas.microsoft.com/office/powerpoint/2010/main" val="1837160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EEF3A59-5A1A-41D1-B062-A0B57B312156}" type="datetime1">
              <a:rPr lang="tr-TR" smtClean="0"/>
              <a:t>09.11.2016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B8C437B-CEE0-4262-B751-DAD8E2FEB9A8}" type="slidenum">
              <a:rPr lang="tr-TR"/>
              <a:pPr>
                <a:defRPr/>
              </a:pPr>
              <a:t>‹#›</a:t>
            </a:fld>
            <a:endParaRPr lang="tr-TR"/>
          </a:p>
        </p:txBody>
      </p:sp>
    </p:spTree>
    <p:extLst>
      <p:ext uri="{BB962C8B-B14F-4D97-AF65-F5344CB8AC3E}">
        <p14:creationId xmlns:p14="http://schemas.microsoft.com/office/powerpoint/2010/main" val="162762637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09.11.2016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1</a:t>
            </a:fld>
            <a:endParaRPr lang="tr-TR"/>
          </a:p>
        </p:txBody>
      </p:sp>
    </p:spTree>
    <p:extLst>
      <p:ext uri="{BB962C8B-B14F-4D97-AF65-F5344CB8AC3E}">
        <p14:creationId xmlns:p14="http://schemas.microsoft.com/office/powerpoint/2010/main" val="175418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-2-</a:t>
            </a:r>
          </a:p>
        </p:txBody>
      </p:sp>
      <p:sp>
        <p:nvSpPr>
          <p:cNvPr id="3174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064C359-308D-4772-B22C-DAC4E81045A1}" type="slidenum">
              <a:rPr lang="en-US" altLang="tr-TR">
                <a:latin typeface="Arial" panose="020B0604020202020204" pitchFamily="34" charset="0"/>
              </a:rPr>
              <a:pPr>
                <a:spcBef>
                  <a:spcPct val="0"/>
                </a:spcBef>
              </a:pPr>
              <a:t>22</a:t>
            </a:fld>
            <a:endParaRPr lang="en-US" altLang="tr-TR">
              <a:latin typeface="Arial" panose="020B0604020202020204" pitchFamily="34" charset="0"/>
            </a:endParaRPr>
          </a:p>
        </p:txBody>
      </p:sp>
      <p:sp>
        <p:nvSpPr>
          <p:cNvPr id="31748"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017614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4403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ABA262B-BB3D-44A4-8FE1-730B9F16BA8F}" type="slidenum">
              <a:rPr lang="en-US" altLang="tr-TR">
                <a:latin typeface="Arial" panose="020B0604020202020204" pitchFamily="34" charset="0"/>
              </a:rPr>
              <a:pPr>
                <a:spcBef>
                  <a:spcPct val="0"/>
                </a:spcBef>
              </a:pPr>
              <a:t>30</a:t>
            </a:fld>
            <a:endParaRPr lang="en-US" altLang="tr-TR">
              <a:latin typeface="Arial" panose="020B0604020202020204" pitchFamily="34" charset="0"/>
            </a:endParaRPr>
          </a:p>
        </p:txBody>
      </p:sp>
      <p:sp>
        <p:nvSpPr>
          <p:cNvPr id="44036"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860475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4608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FE59B99-8AF3-415A-A756-D5D5B0088FF8}" type="slidenum">
              <a:rPr lang="en-US" altLang="tr-TR">
                <a:latin typeface="Arial" panose="020B0604020202020204" pitchFamily="34" charset="0"/>
              </a:rPr>
              <a:pPr>
                <a:spcBef>
                  <a:spcPct val="0"/>
                </a:spcBef>
              </a:pPr>
              <a:t>31</a:t>
            </a:fld>
            <a:endParaRPr lang="en-US" altLang="tr-TR">
              <a:latin typeface="Arial" panose="020B0604020202020204" pitchFamily="34" charset="0"/>
            </a:endParaRPr>
          </a:p>
        </p:txBody>
      </p:sp>
      <p:sp>
        <p:nvSpPr>
          <p:cNvPr id="46084" name="Rectangle 2"/>
          <p:cNvSpPr>
            <a:spLocks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497574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481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7841821-FC7A-4796-866C-31050C0BD231}" type="slidenum">
              <a:rPr lang="en-US" altLang="tr-TR">
                <a:latin typeface="Arial" panose="020B0604020202020204" pitchFamily="34" charset="0"/>
              </a:rPr>
              <a:pPr>
                <a:spcBef>
                  <a:spcPct val="0"/>
                </a:spcBef>
              </a:pPr>
              <a:t>32</a:t>
            </a:fld>
            <a:endParaRPr lang="en-US" altLang="tr-TR">
              <a:latin typeface="Arial" panose="020B0604020202020204" pitchFamily="34" charset="0"/>
            </a:endParaRPr>
          </a:p>
        </p:txBody>
      </p:sp>
      <p:sp>
        <p:nvSpPr>
          <p:cNvPr id="48132"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48780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5017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98889E-0347-42AD-8EC6-12C04DAA81FF}" type="slidenum">
              <a:rPr lang="en-US" altLang="tr-TR">
                <a:latin typeface="Arial" panose="020B0604020202020204" pitchFamily="34" charset="0"/>
              </a:rPr>
              <a:pPr>
                <a:spcBef>
                  <a:spcPct val="0"/>
                </a:spcBef>
              </a:pPr>
              <a:t>33</a:t>
            </a:fld>
            <a:endParaRPr lang="en-US" altLang="tr-TR">
              <a:latin typeface="Arial" panose="020B0604020202020204" pitchFamily="34" charset="0"/>
            </a:endParaRPr>
          </a:p>
        </p:txBody>
      </p:sp>
      <p:sp>
        <p:nvSpPr>
          <p:cNvPr id="50180"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1701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5222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7B178DB-DBC3-4C89-8E7E-314FF3A1C1F2}" type="slidenum">
              <a:rPr lang="en-US" altLang="tr-TR">
                <a:latin typeface="Arial" panose="020B0604020202020204" pitchFamily="34" charset="0"/>
              </a:rPr>
              <a:pPr>
                <a:spcBef>
                  <a:spcPct val="0"/>
                </a:spcBef>
              </a:pPr>
              <a:t>34</a:t>
            </a:fld>
            <a:endParaRPr lang="en-US" altLang="tr-TR">
              <a:latin typeface="Arial" panose="020B0604020202020204" pitchFamily="34" charset="0"/>
            </a:endParaRPr>
          </a:p>
        </p:txBody>
      </p:sp>
      <p:sp>
        <p:nvSpPr>
          <p:cNvPr id="52228"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33537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542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0D91C8D-FEA1-4DBE-A730-09A1458AF914}" type="slidenum">
              <a:rPr lang="en-US" altLang="tr-TR">
                <a:latin typeface="Arial" panose="020B0604020202020204" pitchFamily="34" charset="0"/>
              </a:rPr>
              <a:pPr>
                <a:spcBef>
                  <a:spcPct val="0"/>
                </a:spcBef>
              </a:pPr>
              <a:t>35</a:t>
            </a:fld>
            <a:endParaRPr lang="en-US" altLang="tr-TR">
              <a:latin typeface="Arial" panose="020B0604020202020204" pitchFamily="34" charset="0"/>
            </a:endParaRPr>
          </a:p>
        </p:txBody>
      </p:sp>
      <p:sp>
        <p:nvSpPr>
          <p:cNvPr id="54276"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238633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5632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A320A8A-A224-4D2C-AF9D-E8F3E93503F3}" type="slidenum">
              <a:rPr lang="en-US" altLang="tr-TR">
                <a:latin typeface="Arial" panose="020B0604020202020204" pitchFamily="34" charset="0"/>
              </a:rPr>
              <a:pPr>
                <a:spcBef>
                  <a:spcPct val="0"/>
                </a:spcBef>
              </a:pPr>
              <a:t>36</a:t>
            </a:fld>
            <a:endParaRPr lang="en-US" altLang="tr-TR">
              <a:latin typeface="Arial" panose="020B0604020202020204" pitchFamily="34" charset="0"/>
            </a:endParaRPr>
          </a:p>
        </p:txBody>
      </p:sp>
      <p:sp>
        <p:nvSpPr>
          <p:cNvPr id="56324"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57699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5837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4739883-3DCE-4625-9FE6-A0ED2B826612}" type="slidenum">
              <a:rPr lang="en-US" altLang="tr-TR">
                <a:latin typeface="Arial" panose="020B0604020202020204" pitchFamily="34" charset="0"/>
              </a:rPr>
              <a:pPr>
                <a:spcBef>
                  <a:spcPct val="0"/>
                </a:spcBef>
              </a:pPr>
              <a:t>37</a:t>
            </a:fld>
            <a:endParaRPr lang="en-US" altLang="tr-TR">
              <a:latin typeface="Arial" panose="020B0604020202020204" pitchFamily="34" charset="0"/>
            </a:endParaRPr>
          </a:p>
        </p:txBody>
      </p:sp>
      <p:sp>
        <p:nvSpPr>
          <p:cNvPr id="58372"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423329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C0E857-D112-4695-B985-98663D5D8415}" type="datetime1">
              <a:rPr lang="de-DE" altLang="en-US" smtClean="0"/>
              <a:pPr/>
              <a:t>09.11.2016</a:t>
            </a:fld>
            <a:endParaRPr lang="de-DE" altLang="en-US" smtClean="0"/>
          </a:p>
        </p:txBody>
      </p:sp>
      <p:sp>
        <p:nvSpPr>
          <p:cNvPr id="2048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A786614-ED15-468F-BC35-B646019DFC36}" type="slidenum">
              <a:rPr lang="de-DE" altLang="en-US" smtClean="0"/>
              <a:pPr/>
              <a:t>38</a:t>
            </a:fld>
            <a:endParaRPr lang="de-DE" altLang="en-US" smtClean="0"/>
          </a:p>
        </p:txBody>
      </p:sp>
      <p:sp>
        <p:nvSpPr>
          <p:cNvPr id="2048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410060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B8C437B-CEE0-4262-B751-DAD8E2FEB9A8}" type="slidenum">
              <a:rPr lang="tr-TR" smtClean="0"/>
              <a:pPr>
                <a:defRPr/>
              </a:pPr>
              <a:t>2</a:t>
            </a:fld>
            <a:endParaRPr lang="tr-TR"/>
          </a:p>
        </p:txBody>
      </p:sp>
      <p:sp>
        <p:nvSpPr>
          <p:cNvPr id="5" name="Date Placeholder 4"/>
          <p:cNvSpPr>
            <a:spLocks noGrp="1"/>
          </p:cNvSpPr>
          <p:nvPr>
            <p:ph type="dt" idx="11"/>
          </p:nvPr>
        </p:nvSpPr>
        <p:spPr/>
        <p:txBody>
          <a:bodyPr/>
          <a:lstStyle/>
          <a:p>
            <a:pPr>
              <a:defRPr/>
            </a:pPr>
            <a:fld id="{66040F0A-FD64-4611-8FD0-936F7E26BAEF}" type="datetime1">
              <a:rPr lang="tr-TR" smtClean="0"/>
              <a:t>09.11.2016</a:t>
            </a:fld>
            <a:endParaRPr lang="tr-TR"/>
          </a:p>
        </p:txBody>
      </p:sp>
      <p:sp>
        <p:nvSpPr>
          <p:cNvPr id="6" name="Footer Placeholder 5"/>
          <p:cNvSpPr>
            <a:spLocks noGrp="1"/>
          </p:cNvSpPr>
          <p:nvPr>
            <p:ph type="ftr" sz="quarter" idx="12"/>
          </p:nvPr>
        </p:nvSpPr>
        <p:spPr/>
        <p:txBody>
          <a:bodyPr/>
          <a:lstStyle/>
          <a:p>
            <a:pPr>
              <a:defRPr/>
            </a:pPr>
            <a:endParaRPr lang="tr-TR"/>
          </a:p>
        </p:txBody>
      </p:sp>
    </p:spTree>
    <p:extLst>
      <p:ext uri="{BB962C8B-B14F-4D97-AF65-F5344CB8AC3E}">
        <p14:creationId xmlns:p14="http://schemas.microsoft.com/office/powerpoint/2010/main" val="236759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8DC5D9-5093-45E8-8F39-F2B0121A6D5A}" type="datetime1">
              <a:rPr lang="de-DE" altLang="en-US" smtClean="0"/>
              <a:pPr/>
              <a:t>09.11.2016</a:t>
            </a:fld>
            <a:endParaRPr lang="de-DE" altLang="en-US" smtClean="0"/>
          </a:p>
        </p:txBody>
      </p:sp>
      <p:sp>
        <p:nvSpPr>
          <p:cNvPr id="225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71E106-3C73-45E7-A6B8-2A799AF1EE51}" type="slidenum">
              <a:rPr lang="de-DE" altLang="en-US" smtClean="0"/>
              <a:pPr/>
              <a:t>39</a:t>
            </a:fld>
            <a:endParaRPr lang="de-DE" altLang="en-US" smtClean="0"/>
          </a:p>
        </p:txBody>
      </p:sp>
      <p:sp>
        <p:nvSpPr>
          <p:cNvPr id="22532"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59425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7CECF5-0558-4890-9CA7-30A218C6FF4F}" type="datetime1">
              <a:rPr lang="de-DE" altLang="en-US" smtClean="0"/>
              <a:pPr/>
              <a:t>09.11.2016</a:t>
            </a:fld>
            <a:endParaRPr lang="de-DE" altLang="en-US" smtClean="0"/>
          </a:p>
        </p:txBody>
      </p:sp>
      <p:sp>
        <p:nvSpPr>
          <p:cNvPr id="2457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AD6D71-1263-4BA1-9C8B-07DFC49F6755}" type="slidenum">
              <a:rPr lang="de-DE" altLang="en-US" smtClean="0"/>
              <a:pPr/>
              <a:t>40</a:t>
            </a:fld>
            <a:endParaRPr lang="de-DE" altLang="en-US" smtClean="0"/>
          </a:p>
        </p:txBody>
      </p:sp>
      <p:sp>
        <p:nvSpPr>
          <p:cNvPr id="24580"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291701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EBF646-9364-4194-B636-3EC88AF2FB74}" type="datetime1">
              <a:rPr lang="de-DE" altLang="en-US" smtClean="0"/>
              <a:pPr/>
              <a:t>09.11.2016</a:t>
            </a:fld>
            <a:endParaRPr lang="de-DE" altLang="en-US" smtClean="0"/>
          </a:p>
        </p:txBody>
      </p:sp>
      <p:sp>
        <p:nvSpPr>
          <p:cNvPr id="2662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BF78FF-D0D7-4DCE-AC6F-A2C7AC2D0934}" type="slidenum">
              <a:rPr lang="de-DE" altLang="en-US" smtClean="0"/>
              <a:pPr/>
              <a:t>41</a:t>
            </a:fld>
            <a:endParaRPr lang="de-DE" altLang="en-US" smtClean="0"/>
          </a:p>
        </p:txBody>
      </p:sp>
      <p:sp>
        <p:nvSpPr>
          <p:cNvPr id="26628"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76827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4BB613-3173-4693-ADDF-3BA10B4A9B7B}" type="datetime1">
              <a:rPr lang="de-DE" altLang="en-US" smtClean="0"/>
              <a:pPr/>
              <a:t>09.11.2016</a:t>
            </a:fld>
            <a:endParaRPr lang="de-DE" altLang="en-US" smtClean="0"/>
          </a:p>
        </p:txBody>
      </p:sp>
      <p:sp>
        <p:nvSpPr>
          <p:cNvPr id="286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F8787D-80FE-4A2A-BF07-95B0489C6260}" type="slidenum">
              <a:rPr lang="de-DE" altLang="en-US" smtClean="0"/>
              <a:pPr/>
              <a:t>42</a:t>
            </a:fld>
            <a:endParaRPr lang="de-DE" altLang="en-US" smtClean="0"/>
          </a:p>
        </p:txBody>
      </p:sp>
      <p:sp>
        <p:nvSpPr>
          <p:cNvPr id="28676"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496937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A36A0A-B0E3-4F25-8F30-03E0DCA6B9B3}" type="datetime1">
              <a:rPr lang="de-DE" altLang="en-US" smtClean="0"/>
              <a:pPr/>
              <a:t>09.11.2016</a:t>
            </a:fld>
            <a:endParaRPr lang="de-DE" altLang="en-US" smtClean="0"/>
          </a:p>
        </p:txBody>
      </p:sp>
      <p:sp>
        <p:nvSpPr>
          <p:cNvPr id="3072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11279E2-9F79-414F-96E6-D1B6402963BB}" type="slidenum">
              <a:rPr lang="de-DE" altLang="en-US" smtClean="0"/>
              <a:pPr/>
              <a:t>43</a:t>
            </a:fld>
            <a:endParaRPr lang="de-DE" altLang="en-US" smtClean="0"/>
          </a:p>
        </p:txBody>
      </p:sp>
      <p:sp>
        <p:nvSpPr>
          <p:cNvPr id="30724"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459510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0857FD-32BB-4721-9163-9AC6A8A5EF5B}" type="datetime1">
              <a:rPr lang="de-DE" altLang="en-US" smtClean="0"/>
              <a:pPr/>
              <a:t>09.11.2016</a:t>
            </a:fld>
            <a:endParaRPr lang="de-DE" altLang="en-US" smtClean="0"/>
          </a:p>
        </p:txBody>
      </p:sp>
      <p:sp>
        <p:nvSpPr>
          <p:cNvPr id="3277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F0BCFE-5CF3-4BBF-8D36-3D09E21A05AC}" type="slidenum">
              <a:rPr lang="de-DE" altLang="en-US" smtClean="0"/>
              <a:pPr/>
              <a:t>44</a:t>
            </a:fld>
            <a:endParaRPr lang="de-DE" altLang="en-US" smtClean="0"/>
          </a:p>
        </p:txBody>
      </p:sp>
      <p:sp>
        <p:nvSpPr>
          <p:cNvPr id="32772"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559297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158489-F22A-4925-8DC8-DE0E9A678B02}" type="datetime1">
              <a:rPr lang="de-DE" altLang="en-US" smtClean="0"/>
              <a:pPr/>
              <a:t>09.11.2016</a:t>
            </a:fld>
            <a:endParaRPr lang="de-DE" altLang="en-US" smtClean="0"/>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0478CC-0987-4A1C-9A45-91025C4F77EA}" type="slidenum">
              <a:rPr lang="de-DE" altLang="en-US" smtClean="0"/>
              <a:pPr/>
              <a:t>45</a:t>
            </a:fld>
            <a:endParaRPr lang="de-DE" altLang="en-US" smtClean="0"/>
          </a:p>
        </p:txBody>
      </p:sp>
      <p:sp>
        <p:nvSpPr>
          <p:cNvPr id="34820"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2011889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10E924-3EC0-420B-87E3-610C907A5969}" type="datetime1">
              <a:rPr lang="de-DE" altLang="en-US" smtClean="0"/>
              <a:pPr/>
              <a:t>09.11.2016</a:t>
            </a:fld>
            <a:endParaRPr lang="de-DE" altLang="en-US" smtClean="0"/>
          </a:p>
        </p:txBody>
      </p:sp>
      <p:sp>
        <p:nvSpPr>
          <p:cNvPr id="3686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891294-DCDF-4CD8-9371-C94DA418A890}" type="slidenum">
              <a:rPr lang="de-DE" altLang="en-US" smtClean="0"/>
              <a:pPr/>
              <a:t>46</a:t>
            </a:fld>
            <a:endParaRPr lang="de-DE" altLang="en-US" smtClean="0"/>
          </a:p>
        </p:txBody>
      </p:sp>
      <p:sp>
        <p:nvSpPr>
          <p:cNvPr id="36868"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271679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B35FD7-309F-4777-A21D-64686E76A515}" type="datetime1">
              <a:rPr lang="de-DE" altLang="en-US" smtClean="0"/>
              <a:pPr/>
              <a:t>09.11.2016</a:t>
            </a:fld>
            <a:endParaRPr lang="de-DE" altLang="en-US" smtClean="0"/>
          </a:p>
        </p:txBody>
      </p:sp>
      <p:sp>
        <p:nvSpPr>
          <p:cNvPr id="389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019EE1-1840-4512-8865-516A2E922D52}" type="slidenum">
              <a:rPr lang="de-DE" altLang="en-US" smtClean="0"/>
              <a:pPr/>
              <a:t>47</a:t>
            </a:fld>
            <a:endParaRPr lang="de-DE" altLang="en-US" smtClean="0"/>
          </a:p>
        </p:txBody>
      </p:sp>
      <p:sp>
        <p:nvSpPr>
          <p:cNvPr id="38916"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779549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40C516-603A-43A7-BAB0-7D993607FC33}" type="datetime1">
              <a:rPr lang="de-DE" altLang="en-US" smtClean="0"/>
              <a:pPr/>
              <a:t>09.11.2016</a:t>
            </a:fld>
            <a:endParaRPr lang="de-DE" altLang="en-US" smtClean="0"/>
          </a:p>
        </p:txBody>
      </p:sp>
      <p:sp>
        <p:nvSpPr>
          <p:cNvPr id="4096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C87FCD0-2703-47C2-824A-D350AF41367B}" type="slidenum">
              <a:rPr lang="de-DE" altLang="en-US" smtClean="0"/>
              <a:pPr/>
              <a:t>48</a:t>
            </a:fld>
            <a:endParaRPr lang="de-DE" altLang="en-US" smtClean="0"/>
          </a:p>
        </p:txBody>
      </p:sp>
      <p:sp>
        <p:nvSpPr>
          <p:cNvPr id="40964" name="Rectangle 2"/>
          <p:cNvSpPr>
            <a:spLocks noGrp="1" noRot="1" noChangeAspect="1" noChangeArrowheads="1" noTextEdit="1"/>
          </p:cNvSpPr>
          <p:nvPr>
            <p:ph type="sldImg"/>
          </p:nvPr>
        </p:nvSpPr>
        <p:spPr bwMode="auto">
          <a:xfrm>
            <a:off x="884238" y="735013"/>
            <a:ext cx="4899025" cy="3675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3"/>
          <p:cNvSpPr>
            <a:spLocks noGrp="1" noChangeArrowheads="1"/>
          </p:cNvSpPr>
          <p:nvPr>
            <p:ph type="body" idx="1"/>
          </p:nvPr>
        </p:nvSpPr>
        <p:spPr bwMode="auto">
          <a:xfrm>
            <a:off x="889000" y="4656138"/>
            <a:ext cx="4889500"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51285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1126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BEF98A4-9361-44DD-A707-0ABF103D71B2}" type="slidenum">
              <a:rPr lang="en-US" altLang="tr-TR">
                <a:latin typeface="Arial" panose="020B0604020202020204" pitchFamily="34" charset="0"/>
              </a:rPr>
              <a:pPr>
                <a:spcBef>
                  <a:spcPct val="0"/>
                </a:spcBef>
              </a:pPr>
              <a:t>4</a:t>
            </a:fld>
            <a:endParaRPr lang="en-US" altLang="tr-TR">
              <a:latin typeface="Arial" panose="020B0604020202020204" pitchFamily="34" charset="0"/>
            </a:endParaRPr>
          </a:p>
        </p:txBody>
      </p:sp>
      <p:sp>
        <p:nvSpPr>
          <p:cNvPr id="11268" name="Rectangle 2"/>
          <p:cNvSpPr>
            <a:spLocks noGrp="1" noRot="1" noChangeAspect="1" noChangeArrowheads="1" noTextEdit="1"/>
          </p:cNvSpPr>
          <p:nvPr>
            <p:ph type="sldImg"/>
          </p:nvPr>
        </p:nvSpPr>
        <p:spPr bwMode="auto">
          <a:xfrm>
            <a:off x="1171575" y="450850"/>
            <a:ext cx="4556125" cy="34178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57747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133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4845FBB-82A9-47D8-9FBD-99922676FA43}" type="slidenum">
              <a:rPr lang="en-US" altLang="tr-TR">
                <a:latin typeface="Arial" panose="020B0604020202020204" pitchFamily="34" charset="0"/>
              </a:rPr>
              <a:pPr>
                <a:spcBef>
                  <a:spcPct val="0"/>
                </a:spcBef>
              </a:pPr>
              <a:t>5</a:t>
            </a:fld>
            <a:endParaRPr lang="en-US" altLang="tr-TR">
              <a:latin typeface="Arial" panose="020B0604020202020204" pitchFamily="34" charset="0"/>
            </a:endParaRPr>
          </a:p>
        </p:txBody>
      </p:sp>
      <p:sp>
        <p:nvSpPr>
          <p:cNvPr id="13316"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338097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1536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38517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2457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78CDA12-607B-4946-9200-1AFDD1BB764B}" type="slidenum">
              <a:rPr lang="en-US" altLang="tr-TR">
                <a:latin typeface="Arial" panose="020B0604020202020204" pitchFamily="34" charset="0"/>
              </a:rPr>
              <a:pPr>
                <a:spcBef>
                  <a:spcPct val="0"/>
                </a:spcBef>
              </a:pPr>
              <a:t>7</a:t>
            </a:fld>
            <a:endParaRPr lang="en-US" altLang="tr-TR">
              <a:latin typeface="Arial" panose="020B0604020202020204" pitchFamily="34" charset="0"/>
            </a:endParaRPr>
          </a:p>
        </p:txBody>
      </p:sp>
      <p:sp>
        <p:nvSpPr>
          <p:cNvPr id="24580"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35617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319213" y="877888"/>
            <a:ext cx="4219575" cy="3165475"/>
          </a:xfrm>
          <a:solidFill>
            <a:srgbClr val="FFFFFF"/>
          </a:solidFill>
          <a:ln>
            <a:solidFill>
              <a:srgbClr val="000000"/>
            </a:solidFill>
            <a:miter lim="800000"/>
            <a:headEnd/>
            <a:tailEnd/>
          </a:ln>
        </p:spPr>
      </p:sp>
      <p:sp>
        <p:nvSpPr>
          <p:cNvPr id="17411" name="Rectangle 2"/>
          <p:cNvSpPr>
            <a:spLocks noGrp="1" noChangeArrowheads="1"/>
          </p:cNvSpPr>
          <p:nvPr>
            <p:ph type="body" idx="1"/>
          </p:nvPr>
        </p:nvSpPr>
        <p:spPr bwMode="auto">
          <a:xfrm>
            <a:off x="1062038" y="4349750"/>
            <a:ext cx="4740275" cy="3514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ltLang="tr-TR" smtClean="0"/>
          </a:p>
        </p:txBody>
      </p:sp>
    </p:spTree>
    <p:extLst>
      <p:ext uri="{BB962C8B-B14F-4D97-AF65-F5344CB8AC3E}">
        <p14:creationId xmlns:p14="http://schemas.microsoft.com/office/powerpoint/2010/main" val="390270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399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E7A7011-BCCA-48B9-AFDB-423A9A488B93}" type="slidenum">
              <a:rPr lang="en-US" altLang="tr-TR">
                <a:latin typeface="Arial" panose="020B0604020202020204" pitchFamily="34" charset="0"/>
              </a:rPr>
              <a:pPr>
                <a:spcBef>
                  <a:spcPct val="0"/>
                </a:spcBef>
              </a:pPr>
              <a:t>19</a:t>
            </a:fld>
            <a:endParaRPr lang="en-US" altLang="tr-TR">
              <a:latin typeface="Arial" panose="020B0604020202020204" pitchFamily="34" charset="0"/>
            </a:endParaRPr>
          </a:p>
        </p:txBody>
      </p:sp>
      <p:sp>
        <p:nvSpPr>
          <p:cNvPr id="39940"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59894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r>
              <a:rPr lang="en-US" altLang="tr-TR" smtClean="0">
                <a:latin typeface="Arial" panose="020B0604020202020204" pitchFamily="34" charset="0"/>
              </a:rPr>
              <a:t>Industrial Application of  Fuzzy Logic Control -1-</a:t>
            </a:r>
          </a:p>
        </p:txBody>
      </p:sp>
      <p:sp>
        <p:nvSpPr>
          <p:cNvPr id="4198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A87A181-20BC-4A89-8CD6-5654970B158E}" type="slidenum">
              <a:rPr lang="en-US" altLang="tr-TR">
                <a:latin typeface="Arial" panose="020B0604020202020204" pitchFamily="34" charset="0"/>
              </a:rPr>
              <a:pPr>
                <a:spcBef>
                  <a:spcPct val="0"/>
                </a:spcBef>
              </a:pPr>
              <a:t>20</a:t>
            </a:fld>
            <a:endParaRPr lang="en-US" altLang="tr-TR">
              <a:latin typeface="Arial" panose="020B0604020202020204" pitchFamily="34" charset="0"/>
            </a:endParaRPr>
          </a:p>
        </p:txBody>
      </p:sp>
      <p:sp>
        <p:nvSpPr>
          <p:cNvPr id="41988"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Tree>
    <p:extLst>
      <p:ext uri="{BB962C8B-B14F-4D97-AF65-F5344CB8AC3E}">
        <p14:creationId xmlns:p14="http://schemas.microsoft.com/office/powerpoint/2010/main" val="114813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4620170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250739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98962B9-339C-40F9-81EE-3741FB2318CE}" type="datetime1">
              <a:rPr lang="tr-TR"/>
              <a:pPr>
                <a:defRPr/>
              </a:pPr>
              <a:t>09.11.2016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3F3886-D884-4558-908B-AB2444638CE0}" type="slidenum">
              <a:rPr lang="tr-TR" altLang="tr-TR"/>
              <a:pPr>
                <a:defRPr/>
              </a:pPr>
              <a:t>‹#›</a:t>
            </a:fld>
            <a:endParaRPr lang="tr-TR" altLang="tr-TR"/>
          </a:p>
        </p:txBody>
      </p:sp>
    </p:spTree>
    <p:extLst>
      <p:ext uri="{BB962C8B-B14F-4D97-AF65-F5344CB8AC3E}">
        <p14:creationId xmlns:p14="http://schemas.microsoft.com/office/powerpoint/2010/main" val="2667035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tr-TR"/>
          </a:p>
        </p:txBody>
      </p:sp>
      <p:sp>
        <p:nvSpPr>
          <p:cNvPr id="3" name="Content Placeholder 2"/>
          <p:cNvSpPr>
            <a:spLocks noGrp="1"/>
          </p:cNvSpPr>
          <p:nvPr>
            <p:ph sz="half" idx="1"/>
          </p:nvPr>
        </p:nvSpPr>
        <p:spPr>
          <a:xfrm>
            <a:off x="685800" y="16002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648200" y="16002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15451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6" name="Rectangle 3"/>
          <p:cNvSpPr>
            <a:spLocks noGrp="1" noChangeArrowheads="1"/>
          </p:cNvSpPr>
          <p:nvPr>
            <p:ph type="sldNum" sz="quarter" idx="11"/>
          </p:nvPr>
        </p:nvSpPr>
        <p:spPr>
          <a:xfrm>
            <a:off x="6553200" y="6356350"/>
            <a:ext cx="2133600" cy="365125"/>
          </a:xfrm>
          <a:prstGeom prst="rect">
            <a:avLst/>
          </a:prstGeom>
        </p:spPr>
        <p:txBody>
          <a:bodyPr/>
          <a:lstStyle>
            <a:lvl1pPr>
              <a:defRPr smtClean="0"/>
            </a:lvl1pPr>
          </a:lstStyle>
          <a:p>
            <a:pPr>
              <a:defRPr/>
            </a:pPr>
            <a:fld id="{4F75409C-A814-43D9-A471-1CCE985EA777}" type="slidenum">
              <a:rPr lang="en-GB"/>
              <a:pPr>
                <a:defRPr/>
              </a:pPr>
              <a:t>‹#›</a:t>
            </a:fld>
            <a:endParaRPr lang="en-GB"/>
          </a:p>
        </p:txBody>
      </p:sp>
      <p:sp>
        <p:nvSpPr>
          <p:cNvPr id="7" name="Rectangle 14"/>
          <p:cNvSpPr>
            <a:spLocks noGrp="1" noChangeArrowheads="1"/>
          </p:cNvSpPr>
          <p:nvPr>
            <p:ph type="ftr" sz="quarter" idx="12"/>
          </p:nvPr>
        </p:nvSpPr>
        <p:spPr>
          <a:xfrm>
            <a:off x="3124200" y="6356350"/>
            <a:ext cx="2895600" cy="365125"/>
          </a:xfrm>
          <a:prstGeom prst="rect">
            <a:avLst/>
          </a:prstGeom>
        </p:spPr>
        <p:txBody>
          <a:bodyPr/>
          <a:lstStyle>
            <a:lvl1pPr>
              <a:defRPr/>
            </a:lvl1pPr>
          </a:lstStyle>
          <a:p>
            <a:pPr>
              <a:defRPr/>
            </a:pPr>
            <a:endParaRPr lang="en-GB"/>
          </a:p>
        </p:txBody>
      </p:sp>
    </p:spTree>
    <p:extLst>
      <p:ext uri="{BB962C8B-B14F-4D97-AF65-F5344CB8AC3E}">
        <p14:creationId xmlns:p14="http://schemas.microsoft.com/office/powerpoint/2010/main" val="27061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lipArt Placeholder 3"/>
          <p:cNvSpPr>
            <a:spLocks noGrp="1"/>
          </p:cNvSpPr>
          <p:nvPr>
            <p:ph type="clipArt" sz="half" idx="2"/>
          </p:nvPr>
        </p:nvSpPr>
        <p:spPr>
          <a:xfrm>
            <a:off x="4648200" y="1981200"/>
            <a:ext cx="3810000" cy="4114800"/>
          </a:xfrm>
        </p:spPr>
        <p:txBody>
          <a:bodyPr/>
          <a:lstStyle/>
          <a:p>
            <a:pPr lvl="0"/>
            <a:endParaRPr lang="tr-TR" noProof="0"/>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smtClean="0"/>
            </a:lvl1pPr>
          </a:lstStyle>
          <a:p>
            <a:pPr>
              <a:defRPr/>
            </a:pPr>
            <a:fld id="{FF25D58D-FD68-48B5-BAEC-61E4146BAD44}" type="slidenum">
              <a:rPr lang="en-US"/>
              <a:pPr>
                <a:defRPr/>
              </a:pPr>
              <a:t>‹#›</a:t>
            </a:fld>
            <a:endParaRPr lang="en-US"/>
          </a:p>
        </p:txBody>
      </p:sp>
    </p:spTree>
    <p:extLst>
      <p:ext uri="{BB962C8B-B14F-4D97-AF65-F5344CB8AC3E}">
        <p14:creationId xmlns:p14="http://schemas.microsoft.com/office/powerpoint/2010/main" val="638552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E9DA322-02F7-40C7-B171-7791CCD40E94}" type="datetime1">
              <a:rPr lang="tr-TR"/>
              <a:pPr>
                <a:defRPr/>
              </a:pPr>
              <a:t>09.11.2016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727C5C-90BE-4736-A565-8868A0380C2C}" type="slidenum">
              <a:rPr lang="tr-TR"/>
              <a:pPr>
                <a:defRPr/>
              </a:pPr>
              <a:t>‹#›</a:t>
            </a:fld>
            <a:endParaRPr lang="tr-TR"/>
          </a:p>
        </p:txBody>
      </p:sp>
    </p:spTree>
    <p:extLst>
      <p:ext uri="{BB962C8B-B14F-4D97-AF65-F5344CB8AC3E}">
        <p14:creationId xmlns:p14="http://schemas.microsoft.com/office/powerpoint/2010/main" val="361533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0" cstate="print"/>
          <a:srcRect/>
          <a:stretch>
            <a:fillRect/>
          </a:stretch>
        </p:blipFill>
        <p:spPr bwMode="auto">
          <a:xfrm>
            <a:off x="0" y="5509021"/>
            <a:ext cx="9144000" cy="1376363"/>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9" name="TextBox 8"/>
          <p:cNvSpPr txBox="1"/>
          <p:nvPr userDrawn="1"/>
        </p:nvSpPr>
        <p:spPr>
          <a:xfrm>
            <a:off x="683568" y="6488668"/>
            <a:ext cx="2916248" cy="369332"/>
          </a:xfrm>
          <a:prstGeom prst="rect">
            <a:avLst/>
          </a:prstGeom>
          <a:noFill/>
        </p:spPr>
        <p:txBody>
          <a:bodyPr wrap="none" rtlCol="0">
            <a:spAutoFit/>
          </a:bodyPr>
          <a:lstStyle/>
          <a:p>
            <a:r>
              <a:rPr lang="tr-TR" dirty="0" smtClean="0"/>
              <a:t>Prof.Dr. Ercan ÖZTEMEL, </a:t>
            </a:r>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 id="2147483667" r:id="rId17"/>
    <p:sldLayoutId id="2147483668" r:id="rId18"/>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image" Target="../media/image28.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528" y="1124744"/>
            <a:ext cx="8352928" cy="3847207"/>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cs typeface="ＭＳ Ｐゴシック" pitchFamily="-106" charset="-128"/>
              </a:rPr>
              <a:t>INTELLIGENT DECISON SUPPORT</a:t>
            </a:r>
          </a:p>
          <a:p>
            <a:pPr algn="ctr"/>
            <a:r>
              <a:rPr lang="tr-TR" sz="3200" b="1" dirty="0" smtClean="0">
                <a:solidFill>
                  <a:srgbClr val="800000"/>
                </a:solidFill>
                <a:latin typeface="+mj-lt"/>
                <a:ea typeface="MS PGothic" pitchFamily="34" charset="-128"/>
              </a:rPr>
              <a:t>(FUZZY LOGIC)</a:t>
            </a:r>
          </a:p>
          <a:p>
            <a:pPr algn="ctr"/>
            <a:endParaRPr lang="tr-TR" sz="3200" b="1" dirty="0" smtClean="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(#6)</a:t>
            </a:r>
          </a:p>
          <a:p>
            <a:pPr algn="ctr"/>
            <a:endParaRPr lang="tr-TR" sz="3200" b="1" dirty="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Prof. Dr. Ercan Oztemel</a:t>
            </a:r>
            <a:endParaRPr lang="tr-TR" sz="2000" b="1" dirty="0" smtClean="0"/>
          </a:p>
          <a:p>
            <a:pPr algn="ctr"/>
            <a:endParaRPr lang="tr-TR"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rrowheads="1"/>
          </p:cNvSpPr>
          <p:nvPr>
            <p:ph type="title"/>
          </p:nvPr>
        </p:nvSpPr>
        <p:spPr>
          <a:xfrm>
            <a:off x="457200" y="274638"/>
            <a:ext cx="8229600" cy="490066"/>
          </a:xfrm>
        </p:spPr>
        <p:txBody>
          <a:bodyPr/>
          <a:lstStyle/>
          <a:p>
            <a:pPr algn="l" eaLnBrk="1" hangingPunct="1"/>
            <a:r>
              <a:rPr lang="en-GB" altLang="tr-TR" sz="2400" b="1" u="sng" dirty="0">
                <a:solidFill>
                  <a:srgbClr val="984807"/>
                </a:solidFill>
                <a:latin typeface="Calibri" panose="020F0502020204030204" pitchFamily="34" charset="0"/>
                <a:ea typeface="+mn-ea"/>
                <a:cs typeface="Arial" pitchFamily="34" charset="0"/>
              </a:rPr>
              <a:t>Fuzzy Set Representation</a:t>
            </a:r>
          </a:p>
        </p:txBody>
      </p:sp>
      <p:sp>
        <p:nvSpPr>
          <p:cNvPr id="19460" name="Rectangle 3"/>
          <p:cNvSpPr>
            <a:spLocks noGrp="1" noChangeArrowheads="1"/>
          </p:cNvSpPr>
          <p:nvPr>
            <p:ph type="body" sz="half" idx="1"/>
          </p:nvPr>
        </p:nvSpPr>
        <p:spPr>
          <a:xfrm>
            <a:off x="179512" y="1052736"/>
            <a:ext cx="3827463" cy="4525963"/>
          </a:xfrm>
        </p:spPr>
        <p:txBody>
          <a:bodyPr/>
          <a:lstStyle/>
          <a:p>
            <a:pPr eaLnBrk="1" hangingPunct="1">
              <a:buFont typeface="Wingdings" panose="05000000000000000000" pitchFamily="2" charset="2"/>
              <a:buChar char="Ø"/>
            </a:pPr>
            <a:r>
              <a:rPr lang="en-GB" altLang="tr-TR" sz="1800" dirty="0" smtClean="0"/>
              <a:t>First, we determine the membership functions. In our “tall men” example, we can obtain fuzzy sets of </a:t>
            </a:r>
            <a:r>
              <a:rPr lang="en-GB" altLang="tr-TR" sz="1800" i="1" dirty="0" smtClean="0"/>
              <a:t>tall</a:t>
            </a:r>
            <a:r>
              <a:rPr lang="en-GB" altLang="tr-TR" sz="1800" dirty="0" smtClean="0"/>
              <a:t>, </a:t>
            </a:r>
            <a:r>
              <a:rPr lang="en-GB" altLang="tr-TR" sz="1800" i="1" dirty="0" smtClean="0"/>
              <a:t>short</a:t>
            </a:r>
            <a:r>
              <a:rPr lang="en-GB" altLang="tr-TR" sz="1800" dirty="0" smtClean="0"/>
              <a:t> and </a:t>
            </a:r>
            <a:r>
              <a:rPr lang="en-GB" altLang="tr-TR" sz="1800" i="1" dirty="0" smtClean="0"/>
              <a:t>average </a:t>
            </a:r>
            <a:r>
              <a:rPr lang="en-GB" altLang="tr-TR" sz="1800" dirty="0" smtClean="0"/>
              <a:t>men.</a:t>
            </a:r>
          </a:p>
          <a:p>
            <a:pPr eaLnBrk="1" hangingPunct="1">
              <a:buFont typeface="Wingdings" panose="05000000000000000000" pitchFamily="2" charset="2"/>
              <a:buChar char="Ø"/>
            </a:pPr>
            <a:r>
              <a:rPr lang="en-GB" altLang="tr-TR" sz="1800" dirty="0" smtClean="0"/>
              <a:t>The universe of discourse – the men’s heights – consists of three sets: </a:t>
            </a:r>
            <a:r>
              <a:rPr lang="en-GB" altLang="tr-TR" sz="1800" i="1" dirty="0" smtClean="0"/>
              <a:t>short</a:t>
            </a:r>
            <a:r>
              <a:rPr lang="en-GB" altLang="tr-TR" sz="1800" dirty="0" smtClean="0"/>
              <a:t>, </a:t>
            </a:r>
            <a:r>
              <a:rPr lang="en-GB" altLang="tr-TR" sz="1800" i="1" dirty="0" smtClean="0"/>
              <a:t>average</a:t>
            </a:r>
            <a:r>
              <a:rPr lang="en-GB" altLang="tr-TR" sz="1800" dirty="0" smtClean="0"/>
              <a:t> and </a:t>
            </a:r>
            <a:r>
              <a:rPr lang="en-GB" altLang="tr-TR" sz="1800" i="1" dirty="0" smtClean="0"/>
              <a:t>tall</a:t>
            </a:r>
            <a:r>
              <a:rPr lang="en-GB" altLang="tr-TR" sz="1800" dirty="0" smtClean="0"/>
              <a:t> men. As you will see, a man who is 184 cm tall is a member of the </a:t>
            </a:r>
            <a:r>
              <a:rPr lang="en-GB" altLang="tr-TR" sz="1800" i="1" dirty="0" smtClean="0"/>
              <a:t>average</a:t>
            </a:r>
            <a:r>
              <a:rPr lang="en-GB" altLang="tr-TR" sz="1800" dirty="0" smtClean="0"/>
              <a:t> men set with a degree of membership of 0.1, and at the same time, he is also a member of the </a:t>
            </a:r>
            <a:r>
              <a:rPr lang="en-GB" altLang="tr-TR" sz="1800" i="1" dirty="0" smtClean="0"/>
              <a:t>tall</a:t>
            </a:r>
            <a:r>
              <a:rPr lang="en-GB" altLang="tr-TR" sz="1800" dirty="0" smtClean="0"/>
              <a:t> men set with a degree of 0.4.</a:t>
            </a: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1" y="980728"/>
            <a:ext cx="4934831"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784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p:nvPr>
        </p:nvSpPr>
        <p:spPr>
          <a:xfrm>
            <a:off x="251520" y="202630"/>
            <a:ext cx="8229600" cy="490066"/>
          </a:xfrm>
        </p:spPr>
        <p:txBody>
          <a:bodyPr/>
          <a:lstStyle/>
          <a:p>
            <a:pPr algn="l" eaLnBrk="1" hangingPunct="1"/>
            <a:r>
              <a:rPr lang="en-GB" altLang="tr-TR" sz="2400" b="1" u="sng" dirty="0">
                <a:solidFill>
                  <a:srgbClr val="984807"/>
                </a:solidFill>
                <a:latin typeface="Calibri" panose="020F0502020204030204" pitchFamily="34" charset="0"/>
                <a:ea typeface="+mn-ea"/>
                <a:cs typeface="Arial" pitchFamily="34" charset="0"/>
              </a:rPr>
              <a:t>Linguistic Variables</a:t>
            </a:r>
          </a:p>
        </p:txBody>
      </p:sp>
      <p:sp>
        <p:nvSpPr>
          <p:cNvPr id="20484" name="Rectangle 3"/>
          <p:cNvSpPr>
            <a:spLocks noGrp="1" noChangeArrowheads="1"/>
          </p:cNvSpPr>
          <p:nvPr>
            <p:ph type="body" idx="1"/>
          </p:nvPr>
        </p:nvSpPr>
        <p:spPr>
          <a:xfrm>
            <a:off x="323528" y="908720"/>
            <a:ext cx="8640960" cy="4525963"/>
          </a:xfrm>
        </p:spPr>
        <p:txBody>
          <a:bodyPr/>
          <a:lstStyle/>
          <a:p>
            <a:pPr eaLnBrk="1" hangingPunct="1">
              <a:buFont typeface="Wingdings" panose="05000000000000000000" pitchFamily="2" charset="2"/>
              <a:buChar char="Ø"/>
            </a:pPr>
            <a:r>
              <a:rPr lang="en-US" altLang="tr-TR" sz="1800" dirty="0" smtClean="0"/>
              <a:t>At the root of fuzzy set theory lies the idea of linguistic variables.</a:t>
            </a:r>
          </a:p>
          <a:p>
            <a:pPr eaLnBrk="1" hangingPunct="1">
              <a:buFont typeface="Wingdings" panose="05000000000000000000" pitchFamily="2" charset="2"/>
              <a:buChar char="Ø"/>
            </a:pPr>
            <a:r>
              <a:rPr lang="en-US" altLang="tr-TR" sz="1800" b="1" dirty="0" smtClean="0"/>
              <a:t>A linguistic variable is a fuzzy variable</a:t>
            </a:r>
            <a:r>
              <a:rPr lang="en-US" altLang="tr-TR" sz="1800" dirty="0" smtClean="0"/>
              <a:t>. For example, the statement “John is tall” implies that the linguistic variable John takes the linguistic value tall.</a:t>
            </a:r>
          </a:p>
          <a:p>
            <a:pPr eaLnBrk="1" hangingPunct="1">
              <a:buFont typeface="Wingdings" panose="05000000000000000000" pitchFamily="2" charset="2"/>
              <a:buChar char="Ø"/>
            </a:pPr>
            <a:r>
              <a:rPr lang="en-US" altLang="tr-TR" sz="1800" dirty="0" smtClean="0"/>
              <a:t>In fuzzy expert systems, </a:t>
            </a:r>
            <a:r>
              <a:rPr lang="en-US" altLang="tr-TR" sz="1800" b="1" dirty="0" smtClean="0"/>
              <a:t>linguistic variables are used in fuzzy rules</a:t>
            </a:r>
            <a:r>
              <a:rPr lang="en-US" altLang="tr-TR" sz="1800" dirty="0" smtClean="0"/>
              <a:t>.  For example:</a:t>
            </a:r>
          </a:p>
          <a:p>
            <a:pPr eaLnBrk="1" hangingPunct="1">
              <a:buFont typeface="Wingdings" panose="05000000000000000000" pitchFamily="2" charset="2"/>
              <a:buNone/>
            </a:pPr>
            <a:r>
              <a:rPr lang="en-US" altLang="tr-TR" sz="1800" dirty="0" smtClean="0"/>
              <a:t>		IF wind is strong</a:t>
            </a:r>
          </a:p>
          <a:p>
            <a:pPr eaLnBrk="1" hangingPunct="1">
              <a:buFont typeface="Wingdings" panose="05000000000000000000" pitchFamily="2" charset="2"/>
              <a:buNone/>
            </a:pPr>
            <a:r>
              <a:rPr lang="en-US" altLang="tr-TR" sz="1800" dirty="0" smtClean="0"/>
              <a:t>		THEN sailing is good</a:t>
            </a:r>
          </a:p>
          <a:p>
            <a:pPr eaLnBrk="1" hangingPunct="1">
              <a:spcBef>
                <a:spcPct val="0"/>
              </a:spcBef>
              <a:buFont typeface="Wingdings" panose="05000000000000000000" pitchFamily="2" charset="2"/>
              <a:buNone/>
            </a:pPr>
            <a:endParaRPr lang="en-US" altLang="tr-TR" sz="1800" dirty="0" smtClean="0"/>
          </a:p>
          <a:p>
            <a:pPr eaLnBrk="1" hangingPunct="1">
              <a:buFont typeface="Wingdings" panose="05000000000000000000" pitchFamily="2" charset="2"/>
              <a:buNone/>
            </a:pPr>
            <a:r>
              <a:rPr lang="en-US" altLang="tr-TR" sz="1800" dirty="0" smtClean="0"/>
              <a:t>		IF </a:t>
            </a:r>
            <a:r>
              <a:rPr lang="en-US" altLang="tr-TR" sz="1800" dirty="0" err="1" smtClean="0"/>
              <a:t>project_duration</a:t>
            </a:r>
            <a:r>
              <a:rPr lang="en-US" altLang="tr-TR" sz="1800" dirty="0" smtClean="0"/>
              <a:t>	is long</a:t>
            </a:r>
          </a:p>
          <a:p>
            <a:pPr eaLnBrk="1" hangingPunct="1">
              <a:buFont typeface="Wingdings" panose="05000000000000000000" pitchFamily="2" charset="2"/>
              <a:buNone/>
            </a:pPr>
            <a:r>
              <a:rPr lang="en-US" altLang="tr-TR" sz="1800" dirty="0" smtClean="0"/>
              <a:t>		THEN </a:t>
            </a:r>
            <a:r>
              <a:rPr lang="en-US" altLang="tr-TR" sz="1800" dirty="0" err="1" smtClean="0"/>
              <a:t>completion_risk</a:t>
            </a:r>
            <a:r>
              <a:rPr lang="en-US" altLang="tr-TR" sz="1800" dirty="0" smtClean="0"/>
              <a:t> is high</a:t>
            </a:r>
          </a:p>
          <a:p>
            <a:pPr eaLnBrk="1" hangingPunct="1">
              <a:spcBef>
                <a:spcPct val="0"/>
              </a:spcBef>
              <a:buFont typeface="Wingdings" panose="05000000000000000000" pitchFamily="2" charset="2"/>
              <a:buNone/>
            </a:pPr>
            <a:endParaRPr lang="en-US" altLang="tr-TR" sz="1800" dirty="0" smtClean="0"/>
          </a:p>
          <a:p>
            <a:pPr eaLnBrk="1" hangingPunct="1">
              <a:buFont typeface="Wingdings" panose="05000000000000000000" pitchFamily="2" charset="2"/>
              <a:buNone/>
            </a:pPr>
            <a:r>
              <a:rPr lang="en-US" altLang="tr-TR" sz="1800" dirty="0" smtClean="0"/>
              <a:t>		IF speed	is slow</a:t>
            </a:r>
          </a:p>
          <a:p>
            <a:pPr eaLnBrk="1" hangingPunct="1">
              <a:buFont typeface="Wingdings" panose="05000000000000000000" pitchFamily="2" charset="2"/>
              <a:buNone/>
            </a:pPr>
            <a:r>
              <a:rPr lang="en-US" altLang="tr-TR" sz="1800" dirty="0" smtClean="0"/>
              <a:t>		THEN </a:t>
            </a:r>
            <a:r>
              <a:rPr lang="en-US" altLang="tr-TR" sz="1800" dirty="0" err="1" smtClean="0"/>
              <a:t>stopping_distance</a:t>
            </a:r>
            <a:r>
              <a:rPr lang="en-US" altLang="tr-TR" sz="1800" dirty="0" smtClean="0"/>
              <a:t> is short</a:t>
            </a:r>
          </a:p>
        </p:txBody>
      </p:sp>
    </p:spTree>
    <p:extLst>
      <p:ext uri="{BB962C8B-B14F-4D97-AF65-F5344CB8AC3E}">
        <p14:creationId xmlns:p14="http://schemas.microsoft.com/office/powerpoint/2010/main" val="224177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rrowheads="1"/>
          </p:cNvSpPr>
          <p:nvPr>
            <p:ph type="title"/>
          </p:nvPr>
        </p:nvSpPr>
        <p:spPr>
          <a:xfrm>
            <a:off x="457200" y="274638"/>
            <a:ext cx="8229600" cy="418058"/>
          </a:xfrm>
        </p:spPr>
        <p:txBody>
          <a:bodyPr/>
          <a:lstStyle/>
          <a:p>
            <a:pPr algn="l" eaLnBrk="1" hangingPunct="1"/>
            <a:r>
              <a:rPr lang="en-GB" altLang="tr-TR" sz="2400" b="1" u="sng" dirty="0">
                <a:solidFill>
                  <a:srgbClr val="984807"/>
                </a:solidFill>
                <a:latin typeface="Calibri" panose="020F0502020204030204" pitchFamily="34" charset="0"/>
                <a:ea typeface="+mn-ea"/>
                <a:cs typeface="Arial" pitchFamily="34" charset="0"/>
              </a:rPr>
              <a:t>Linguistic Variables and Hedges</a:t>
            </a:r>
          </a:p>
        </p:txBody>
      </p:sp>
      <p:sp>
        <p:nvSpPr>
          <p:cNvPr id="21508" name="Rectangle 3"/>
          <p:cNvSpPr>
            <a:spLocks noGrp="1" noChangeArrowheads="1"/>
          </p:cNvSpPr>
          <p:nvPr>
            <p:ph type="body" idx="1"/>
          </p:nvPr>
        </p:nvSpPr>
        <p:spPr>
          <a:xfrm>
            <a:off x="107504" y="836712"/>
            <a:ext cx="8713788" cy="3916362"/>
          </a:xfrm>
        </p:spPr>
        <p:txBody>
          <a:bodyPr/>
          <a:lstStyle/>
          <a:p>
            <a:pPr eaLnBrk="1" hangingPunct="1"/>
            <a:r>
              <a:rPr lang="en-GB" altLang="tr-TR" sz="1600" dirty="0" smtClean="0"/>
              <a:t>The range of possible values of a linguistic variable represents the universe of discourse of that variable.  For example, the universe of discourse of the linguistic variable </a:t>
            </a:r>
            <a:r>
              <a:rPr lang="en-GB" altLang="tr-TR" sz="1600" i="1" dirty="0" smtClean="0"/>
              <a:t>speed</a:t>
            </a:r>
            <a:r>
              <a:rPr lang="en-GB" altLang="tr-TR" sz="1600" dirty="0" smtClean="0"/>
              <a:t> might have the range between 0 and 220 km/h and may include such fuzzy subsets as </a:t>
            </a:r>
            <a:r>
              <a:rPr lang="en-GB" altLang="tr-TR" sz="1600" i="1" dirty="0" smtClean="0"/>
              <a:t>very slow</a:t>
            </a:r>
            <a:r>
              <a:rPr lang="en-GB" altLang="tr-TR" sz="1600" dirty="0" smtClean="0"/>
              <a:t>, </a:t>
            </a:r>
            <a:r>
              <a:rPr lang="en-GB" altLang="tr-TR" sz="1600" i="1" dirty="0" smtClean="0"/>
              <a:t>slow</a:t>
            </a:r>
            <a:r>
              <a:rPr lang="en-GB" altLang="tr-TR" sz="1600" dirty="0" smtClean="0"/>
              <a:t>, </a:t>
            </a:r>
            <a:r>
              <a:rPr lang="en-GB" altLang="tr-TR" sz="1600" i="1" dirty="0" smtClean="0"/>
              <a:t>medium</a:t>
            </a:r>
            <a:r>
              <a:rPr lang="en-GB" altLang="tr-TR" sz="1600" dirty="0" smtClean="0"/>
              <a:t>, </a:t>
            </a:r>
            <a:r>
              <a:rPr lang="en-GB" altLang="tr-TR" sz="1600" i="1" dirty="0" smtClean="0"/>
              <a:t>fast</a:t>
            </a:r>
            <a:r>
              <a:rPr lang="en-GB" altLang="tr-TR" sz="1600" dirty="0" smtClean="0"/>
              <a:t>, and </a:t>
            </a:r>
            <a:r>
              <a:rPr lang="en-GB" altLang="tr-TR" sz="1600" i="1" dirty="0" smtClean="0"/>
              <a:t>very fast</a:t>
            </a:r>
            <a:r>
              <a:rPr lang="en-GB" altLang="tr-TR" sz="1600" dirty="0" smtClean="0"/>
              <a:t>.</a:t>
            </a:r>
          </a:p>
          <a:p>
            <a:pPr eaLnBrk="1" hangingPunct="1"/>
            <a:r>
              <a:rPr lang="en-GB" altLang="tr-TR" sz="1600" dirty="0" smtClean="0"/>
              <a:t>A linguistic variable carries with it the concept of fuzzy set qualifiers, called </a:t>
            </a:r>
            <a:r>
              <a:rPr lang="en-GB" altLang="tr-TR" sz="1600" b="1" dirty="0" smtClean="0"/>
              <a:t>hedges</a:t>
            </a:r>
            <a:r>
              <a:rPr lang="en-GB" altLang="tr-TR" sz="1600" dirty="0" smtClean="0"/>
              <a:t>.</a:t>
            </a:r>
          </a:p>
          <a:p>
            <a:pPr eaLnBrk="1" hangingPunct="1"/>
            <a:r>
              <a:rPr lang="en-GB" altLang="tr-TR" sz="1600" dirty="0" smtClean="0"/>
              <a:t>Hedges are terms that modify the shape of fuzzy sets.  They include adverbs such as </a:t>
            </a:r>
            <a:r>
              <a:rPr lang="en-GB" altLang="tr-TR" sz="1600" i="1" dirty="0" smtClean="0"/>
              <a:t>very</a:t>
            </a:r>
            <a:r>
              <a:rPr lang="en-GB" altLang="tr-TR" sz="1600" dirty="0" smtClean="0"/>
              <a:t>, </a:t>
            </a:r>
            <a:r>
              <a:rPr lang="en-GB" altLang="tr-TR" sz="1600" i="1" dirty="0" smtClean="0"/>
              <a:t>somewhat</a:t>
            </a:r>
            <a:r>
              <a:rPr lang="en-GB" altLang="tr-TR" sz="1600" dirty="0" smtClean="0"/>
              <a:t>, </a:t>
            </a:r>
            <a:r>
              <a:rPr lang="en-GB" altLang="tr-TR" sz="1600" i="1" dirty="0" smtClean="0"/>
              <a:t>quite</a:t>
            </a:r>
            <a:r>
              <a:rPr lang="en-GB" altLang="tr-TR" sz="1600" dirty="0" smtClean="0"/>
              <a:t>, </a:t>
            </a:r>
            <a:r>
              <a:rPr lang="en-GB" altLang="tr-TR" sz="1600" i="1" dirty="0" smtClean="0"/>
              <a:t>more or less</a:t>
            </a:r>
            <a:r>
              <a:rPr lang="en-GB" altLang="tr-TR" sz="1600" dirty="0" smtClean="0"/>
              <a:t> and </a:t>
            </a:r>
            <a:r>
              <a:rPr lang="en-GB" altLang="tr-TR" sz="1600" i="1" dirty="0" smtClean="0"/>
              <a:t>slightly</a:t>
            </a:r>
            <a:r>
              <a:rPr lang="en-GB" altLang="tr-TR" sz="1600" dirty="0" smtClean="0"/>
              <a:t>.</a:t>
            </a:r>
          </a:p>
        </p:txBody>
      </p:sp>
      <p:grpSp>
        <p:nvGrpSpPr>
          <p:cNvPr id="21509" name="Group 4"/>
          <p:cNvGrpSpPr>
            <a:grpSpLocks noChangeAspect="1"/>
          </p:cNvGrpSpPr>
          <p:nvPr/>
        </p:nvGrpSpPr>
        <p:grpSpPr bwMode="auto">
          <a:xfrm>
            <a:off x="1836043" y="3013076"/>
            <a:ext cx="4579938" cy="2490787"/>
            <a:chOff x="816" y="528"/>
            <a:chExt cx="3264" cy="1632"/>
          </a:xfrm>
        </p:grpSpPr>
        <p:sp>
          <p:nvSpPr>
            <p:cNvPr id="21510" name="Rectangle 5"/>
            <p:cNvSpPr>
              <a:spLocks noChangeAspect="1" noChangeArrowheads="1"/>
            </p:cNvSpPr>
            <p:nvPr/>
          </p:nvSpPr>
          <p:spPr bwMode="auto">
            <a:xfrm>
              <a:off x="816" y="528"/>
              <a:ext cx="3264" cy="1632"/>
            </a:xfrm>
            <a:prstGeom prst="rect">
              <a:avLst/>
            </a:prstGeom>
            <a:solidFill>
              <a:srgbClr val="FFFF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tr-TR" sz="1800">
                <a:latin typeface="Arial" panose="020B0604020202020204" pitchFamily="34" charset="0"/>
              </a:endParaRPr>
            </a:p>
          </p:txBody>
        </p:sp>
        <p:graphicFrame>
          <p:nvGraphicFramePr>
            <p:cNvPr id="21511" name="Object 6"/>
            <p:cNvGraphicFramePr>
              <a:graphicFrameLocks noChangeAspect="1"/>
            </p:cNvGraphicFramePr>
            <p:nvPr/>
          </p:nvGraphicFramePr>
          <p:xfrm>
            <a:off x="864" y="576"/>
            <a:ext cx="3173" cy="1549"/>
          </p:xfrm>
          <a:graphic>
            <a:graphicData uri="http://schemas.openxmlformats.org/presentationml/2006/ole">
              <mc:AlternateContent xmlns:mc="http://schemas.openxmlformats.org/markup-compatibility/2006">
                <mc:Choice xmlns:v="urn:schemas-microsoft-com:vml" Requires="v">
                  <p:oleObj spid="_x0000_s9224" name="Microsoft Drawing" r:id="rId3" imgW="5035550" imgH="2459038" progId="MSDraw">
                    <p:embed/>
                  </p:oleObj>
                </mc:Choice>
                <mc:Fallback>
                  <p:oleObj name="Microsoft Drawing" r:id="rId3" imgW="5035550" imgH="2459038"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576"/>
                          <a:ext cx="3173" cy="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46424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rrowheads="1"/>
          </p:cNvSpPr>
          <p:nvPr>
            <p:ph type="title"/>
          </p:nvPr>
        </p:nvSpPr>
        <p:spPr>
          <a:xfrm>
            <a:off x="457200" y="274638"/>
            <a:ext cx="4618856" cy="490066"/>
          </a:xfrm>
        </p:spPr>
        <p:txBody>
          <a:bodyPr/>
          <a:lstStyle/>
          <a:p>
            <a:pPr eaLnBrk="1" hangingPunct="1"/>
            <a:r>
              <a:rPr lang="en-GB" altLang="tr-TR" sz="2400" b="1" u="sng" dirty="0">
                <a:solidFill>
                  <a:srgbClr val="984807"/>
                </a:solidFill>
                <a:latin typeface="Calibri" panose="020F0502020204030204" pitchFamily="34" charset="0"/>
                <a:ea typeface="+mn-ea"/>
                <a:cs typeface="Arial" pitchFamily="34" charset="0"/>
              </a:rPr>
              <a:t>Linguistic Variables and Hedges</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89" y="1268760"/>
            <a:ext cx="8492475"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38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1560" y="548680"/>
            <a:ext cx="3981450" cy="2524125"/>
          </a:xfrm>
          <a:prstGeom prst="rect">
            <a:avLst/>
          </a:prstGeom>
        </p:spPr>
      </p:pic>
      <p:pic>
        <p:nvPicPr>
          <p:cNvPr id="6" name="Picture 5"/>
          <p:cNvPicPr>
            <a:picLocks noChangeAspect="1"/>
          </p:cNvPicPr>
          <p:nvPr/>
        </p:nvPicPr>
        <p:blipFill>
          <a:blip r:embed="rId3"/>
          <a:stretch>
            <a:fillRect/>
          </a:stretch>
        </p:blipFill>
        <p:spPr>
          <a:xfrm>
            <a:off x="4716016" y="531118"/>
            <a:ext cx="3724275" cy="2609850"/>
          </a:xfrm>
          <a:prstGeom prst="rect">
            <a:avLst/>
          </a:prstGeom>
        </p:spPr>
      </p:pic>
    </p:spTree>
    <p:extLst>
      <p:ext uri="{BB962C8B-B14F-4D97-AF65-F5344CB8AC3E}">
        <p14:creationId xmlns:p14="http://schemas.microsoft.com/office/powerpoint/2010/main" val="1100963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7544" y="188640"/>
            <a:ext cx="7543800" cy="504354"/>
          </a:xfrm>
          <a:noFill/>
        </p:spPr>
        <p:txBody>
          <a:bodyPr lIns="90488" tIns="44450" rIns="90488" bIns="44450" anchor="b"/>
          <a:lstStyle/>
          <a:p>
            <a:pPr algn="l"/>
            <a:r>
              <a:rPr lang="en-US" altLang="tr-TR" sz="2400" b="1" u="sng" dirty="0" smtClean="0">
                <a:solidFill>
                  <a:srgbClr val="984807"/>
                </a:solidFill>
                <a:latin typeface="Calibri" panose="020F0502020204030204" pitchFamily="34" charset="0"/>
                <a:ea typeface="+mn-ea"/>
                <a:cs typeface="Arial" pitchFamily="34" charset="0"/>
              </a:rPr>
              <a:t>Conceptualizing </a:t>
            </a:r>
            <a:r>
              <a:rPr lang="en-US" altLang="tr-TR" sz="2400" b="1" u="sng" dirty="0">
                <a:solidFill>
                  <a:srgbClr val="984807"/>
                </a:solidFill>
                <a:latin typeface="Calibri" panose="020F0502020204030204" pitchFamily="34" charset="0"/>
                <a:ea typeface="+mn-ea"/>
                <a:cs typeface="Arial" pitchFamily="34" charset="0"/>
              </a:rPr>
              <a:t>in fuzzy terms...</a:t>
            </a:r>
          </a:p>
        </p:txBody>
      </p:sp>
      <p:grpSp>
        <p:nvGrpSpPr>
          <p:cNvPr id="2" name="Group 1"/>
          <p:cNvGrpSpPr/>
          <p:nvPr/>
        </p:nvGrpSpPr>
        <p:grpSpPr>
          <a:xfrm>
            <a:off x="683568" y="836712"/>
            <a:ext cx="7777162" cy="4464050"/>
            <a:chOff x="827088" y="1701800"/>
            <a:chExt cx="7777162" cy="4464050"/>
          </a:xfrm>
        </p:grpSpPr>
        <p:sp>
          <p:nvSpPr>
            <p:cNvPr id="26627" name="Rectangle 5"/>
            <p:cNvSpPr>
              <a:spLocks noChangeArrowheads="1"/>
            </p:cNvSpPr>
            <p:nvPr/>
          </p:nvSpPr>
          <p:spPr bwMode="auto">
            <a:xfrm>
              <a:off x="1066800" y="2819400"/>
              <a:ext cx="2286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2300" dirty="0">
                  <a:solidFill>
                    <a:srgbClr val="232323"/>
                  </a:solidFill>
                  <a:latin typeface="Arial" panose="020B0604020202020204" pitchFamily="34" charset="0"/>
                </a:rPr>
                <a:t>	</a:t>
              </a:r>
              <a:r>
                <a:rPr lang="en-US" altLang="tr-TR" sz="2300" dirty="0">
                  <a:solidFill>
                    <a:schemeClr val="bg1"/>
                  </a:solidFill>
                  <a:latin typeface="Arial" panose="020B0604020202020204" pitchFamily="34" charset="0"/>
                </a:rPr>
                <a:t>One representation for the fuzzy number "about 600".</a:t>
              </a:r>
              <a:r>
                <a:rPr lang="en-US" altLang="tr-TR" sz="2300" dirty="0">
                  <a:solidFill>
                    <a:srgbClr val="232323"/>
                  </a:solidFill>
                  <a:latin typeface="Arial" panose="020B0604020202020204" pitchFamily="34" charset="0"/>
                </a:rPr>
                <a:t> </a:t>
              </a:r>
            </a:p>
          </p:txBody>
        </p:sp>
        <p:sp>
          <p:nvSpPr>
            <p:cNvPr id="6" name="Rectangle 5"/>
            <p:cNvSpPr/>
            <p:nvPr/>
          </p:nvSpPr>
          <p:spPr>
            <a:xfrm>
              <a:off x="827088" y="1844675"/>
              <a:ext cx="7777162" cy="432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graphicFrame>
          <p:nvGraphicFramePr>
            <p:cNvPr id="26629" name="Object 3">
              <a:hlinkClick r:id="" action="ppaction://ole?verb=0"/>
            </p:cNvPr>
            <p:cNvGraphicFramePr>
              <a:graphicFrameLocks/>
            </p:cNvGraphicFramePr>
            <p:nvPr>
              <p:extLst>
                <p:ext uri="{D42A27DB-BD31-4B8C-83A1-F6EECF244321}">
                  <p14:modId xmlns:p14="http://schemas.microsoft.com/office/powerpoint/2010/main" val="3061178148"/>
                </p:ext>
              </p:extLst>
            </p:nvPr>
          </p:nvGraphicFramePr>
          <p:xfrm>
            <a:off x="1881188" y="1701800"/>
            <a:ext cx="5715000" cy="4391025"/>
          </p:xfrm>
          <a:graphic>
            <a:graphicData uri="http://schemas.openxmlformats.org/presentationml/2006/ole">
              <mc:AlternateContent xmlns:mc="http://schemas.openxmlformats.org/markup-compatibility/2006">
                <mc:Choice xmlns:v="urn:schemas-microsoft-com:vml" Requires="v">
                  <p:oleObj spid="_x0000_s11272" name="CorelDRAW!" r:id="rId3" imgW="1897326" imgH="1455492" progId="CDraw4">
                    <p:embed/>
                  </p:oleObj>
                </mc:Choice>
                <mc:Fallback>
                  <p:oleObj name="CorelDRAW!" r:id="rId3" imgW="1897326" imgH="1455492" progId="CDraw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1701800"/>
                          <a:ext cx="57150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3852495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51520" y="14920"/>
            <a:ext cx="7543800" cy="431652"/>
          </a:xfrm>
          <a:noFill/>
        </p:spPr>
        <p:txBody>
          <a:bodyPr lIns="90488" tIns="44450" rIns="90488" bIns="44450" anchor="b"/>
          <a:lstStyle/>
          <a:p>
            <a:pPr algn="l"/>
            <a:r>
              <a:rPr lang="en-US" altLang="tr-TR" sz="2400" b="1" u="sng" dirty="0" smtClean="0">
                <a:solidFill>
                  <a:srgbClr val="984807"/>
                </a:solidFill>
                <a:latin typeface="Calibri" panose="020F0502020204030204" pitchFamily="34" charset="0"/>
                <a:ea typeface="+mn-ea"/>
                <a:cs typeface="Arial" pitchFamily="34" charset="0"/>
              </a:rPr>
              <a:t>Conceptualizing </a:t>
            </a:r>
            <a:r>
              <a:rPr lang="en-US" altLang="tr-TR" sz="2400" b="1" u="sng" dirty="0">
                <a:solidFill>
                  <a:srgbClr val="984807"/>
                </a:solidFill>
                <a:latin typeface="Calibri" panose="020F0502020204030204" pitchFamily="34" charset="0"/>
                <a:ea typeface="+mn-ea"/>
                <a:cs typeface="Arial" pitchFamily="34" charset="0"/>
              </a:rPr>
              <a:t>in fuzzy terms...</a:t>
            </a:r>
          </a:p>
        </p:txBody>
      </p:sp>
      <p:grpSp>
        <p:nvGrpSpPr>
          <p:cNvPr id="2" name="Group 1"/>
          <p:cNvGrpSpPr/>
          <p:nvPr/>
        </p:nvGrpSpPr>
        <p:grpSpPr>
          <a:xfrm>
            <a:off x="395536" y="548681"/>
            <a:ext cx="8280920" cy="4968551"/>
            <a:chOff x="539552" y="548681"/>
            <a:chExt cx="8280920" cy="4968551"/>
          </a:xfrm>
        </p:grpSpPr>
        <p:sp>
          <p:nvSpPr>
            <p:cNvPr id="7" name="Rectangle 6"/>
            <p:cNvSpPr/>
            <p:nvPr/>
          </p:nvSpPr>
          <p:spPr>
            <a:xfrm>
              <a:off x="539552" y="548681"/>
              <a:ext cx="8280920" cy="4968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sp>
          <p:nvSpPr>
            <p:cNvPr id="27652" name="Rectangle 5"/>
            <p:cNvSpPr>
              <a:spLocks noChangeArrowheads="1"/>
            </p:cNvSpPr>
            <p:nvPr/>
          </p:nvSpPr>
          <p:spPr bwMode="auto">
            <a:xfrm>
              <a:off x="827088" y="2033588"/>
              <a:ext cx="2286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2300">
                  <a:solidFill>
                    <a:srgbClr val="232323"/>
                  </a:solidFill>
                  <a:latin typeface="Arial" panose="020B0604020202020204" pitchFamily="34" charset="0"/>
                </a:rPr>
                <a:t>	 </a:t>
              </a:r>
              <a:r>
                <a:rPr lang="en-US" altLang="tr-TR" sz="2300">
                  <a:solidFill>
                    <a:schemeClr val="bg1"/>
                  </a:solidFill>
                  <a:latin typeface="Arial" panose="020B0604020202020204" pitchFamily="34" charset="0"/>
                </a:rPr>
                <a:t>Representing truthfulness (certainty) of events as fuzzy sets over the [0,1] domain. </a:t>
              </a:r>
            </a:p>
          </p:txBody>
        </p:sp>
        <p:graphicFrame>
          <p:nvGraphicFramePr>
            <p:cNvPr id="27653" name="Object 3">
              <a:hlinkClick r:id="" action="ppaction://ole?verb=0"/>
            </p:cNvPr>
            <p:cNvGraphicFramePr>
              <a:graphicFrameLocks/>
            </p:cNvGraphicFramePr>
            <p:nvPr>
              <p:extLst>
                <p:ext uri="{D42A27DB-BD31-4B8C-83A1-F6EECF244321}">
                  <p14:modId xmlns:p14="http://schemas.microsoft.com/office/powerpoint/2010/main" val="3247820275"/>
                </p:ext>
              </p:extLst>
            </p:nvPr>
          </p:nvGraphicFramePr>
          <p:xfrm>
            <a:off x="3008313" y="1376363"/>
            <a:ext cx="5616575" cy="3781425"/>
          </p:xfrm>
          <a:graphic>
            <a:graphicData uri="http://schemas.openxmlformats.org/presentationml/2006/ole">
              <mc:AlternateContent xmlns:mc="http://schemas.openxmlformats.org/markup-compatibility/2006">
                <mc:Choice xmlns:v="urn:schemas-microsoft-com:vml" Requires="v">
                  <p:oleObj spid="_x0000_s12296" name="CorelDRAW!" r:id="rId3" imgW="2179428" imgH="1470588" progId="CDraw4">
                    <p:embed/>
                  </p:oleObj>
                </mc:Choice>
                <mc:Fallback>
                  <p:oleObj name="CorelDRAW!" r:id="rId3" imgW="2179428" imgH="1470588" progId="CDraw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313" y="1376363"/>
                          <a:ext cx="56165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95333665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5536" y="1052736"/>
            <a:ext cx="8208962" cy="4464273"/>
            <a:chOff x="611188" y="1196975"/>
            <a:chExt cx="8208962" cy="4464273"/>
          </a:xfrm>
        </p:grpSpPr>
        <p:sp>
          <p:nvSpPr>
            <p:cNvPr id="2" name="Rectangle 1"/>
            <p:cNvSpPr/>
            <p:nvPr/>
          </p:nvSpPr>
          <p:spPr>
            <a:xfrm>
              <a:off x="611188" y="1196975"/>
              <a:ext cx="8208962" cy="424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sp>
          <p:nvSpPr>
            <p:cNvPr id="25604" name="Rectangle 5"/>
            <p:cNvSpPr>
              <a:spLocks noChangeArrowheads="1"/>
            </p:cNvSpPr>
            <p:nvPr/>
          </p:nvSpPr>
          <p:spPr bwMode="auto">
            <a:xfrm>
              <a:off x="755650" y="5045075"/>
              <a:ext cx="7626350" cy="61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2400" dirty="0">
                  <a:solidFill>
                    <a:srgbClr val="232323"/>
                  </a:solidFill>
                  <a:latin typeface="Arial" panose="020B0604020202020204" pitchFamily="34" charset="0"/>
                </a:rPr>
                <a:t>	 </a:t>
              </a:r>
              <a:r>
                <a:rPr lang="en-US" altLang="tr-TR" sz="1400" b="1" dirty="0">
                  <a:solidFill>
                    <a:srgbClr val="FFFF00"/>
                  </a:solidFill>
                  <a:latin typeface="Arial" panose="020B0604020202020204" pitchFamily="34" charset="0"/>
                </a:rPr>
                <a:t>Membership functions representing three fuzzy sets for the variable "height". </a:t>
              </a:r>
              <a:endParaRPr lang="en-US" altLang="tr-TR" sz="2400" b="1" dirty="0">
                <a:solidFill>
                  <a:srgbClr val="FFFF00"/>
                </a:solidFill>
                <a:latin typeface="Arial" panose="020B0604020202020204" pitchFamily="34" charset="0"/>
              </a:endParaRPr>
            </a:p>
          </p:txBody>
        </p:sp>
        <p:graphicFrame>
          <p:nvGraphicFramePr>
            <p:cNvPr id="25605" name="Object 2">
              <a:hlinkClick r:id="" action="ppaction://ole?verb=0"/>
            </p:cNvPr>
            <p:cNvGraphicFramePr>
              <a:graphicFrameLocks/>
            </p:cNvGraphicFramePr>
            <p:nvPr>
              <p:extLst>
                <p:ext uri="{D42A27DB-BD31-4B8C-83A1-F6EECF244321}">
                  <p14:modId xmlns:p14="http://schemas.microsoft.com/office/powerpoint/2010/main" val="4232297036"/>
                </p:ext>
              </p:extLst>
            </p:nvPr>
          </p:nvGraphicFramePr>
          <p:xfrm>
            <a:off x="1752600" y="1463675"/>
            <a:ext cx="6057900" cy="3530600"/>
          </p:xfrm>
          <a:graphic>
            <a:graphicData uri="http://schemas.openxmlformats.org/presentationml/2006/ole">
              <mc:AlternateContent xmlns:mc="http://schemas.openxmlformats.org/markup-compatibility/2006">
                <mc:Choice xmlns:v="urn:schemas-microsoft-com:vml" Requires="v">
                  <p:oleObj spid="_x0000_s10248" name="CorelDRAW!" r:id="rId3" imgW="2667108" imgH="1554480" progId="CDraw4">
                    <p:embed/>
                  </p:oleObj>
                </mc:Choice>
                <mc:Fallback>
                  <p:oleObj name="CorelDRAW!" r:id="rId3" imgW="2667108" imgH="1554480" progId="CDraw4">
                    <p:embed/>
                    <p:pic>
                      <p:nvPicPr>
                        <p:cNvPr id="0" name=""/>
                        <p:cNvPicPr>
                          <a:picLocks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752600" y="1463675"/>
                          <a:ext cx="6057900" cy="3530600"/>
                        </a:xfrm>
                        <a:prstGeom prst="rect">
                          <a:avLst/>
                        </a:prstGeom>
                        <a:noFill/>
                        <a:ln w="127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 name="Rectangle 2"/>
          <p:cNvSpPr txBox="1">
            <a:spLocks noChangeArrowheads="1"/>
          </p:cNvSpPr>
          <p:nvPr/>
        </p:nvSpPr>
        <p:spPr>
          <a:xfrm>
            <a:off x="467544" y="188640"/>
            <a:ext cx="7543800" cy="504354"/>
          </a:xfrm>
          <a:prstGeom prst="rect">
            <a:avLst/>
          </a:prstGeom>
          <a:noFill/>
        </p:spPr>
        <p:txBody>
          <a:bodyPr lIns="90488" tIns="44450" rIns="90488" bIns="4445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ltLang="tr-TR" sz="2400" b="1" u="sng" smtClean="0">
                <a:solidFill>
                  <a:srgbClr val="984807"/>
                </a:solidFill>
                <a:latin typeface="Calibri" panose="020F0502020204030204" pitchFamily="34" charset="0"/>
                <a:ea typeface="+mn-ea"/>
                <a:cs typeface="Arial" pitchFamily="34" charset="0"/>
              </a:rPr>
              <a:t>Conceptualizing in fuzzy terms...</a:t>
            </a:r>
            <a:endParaRPr lang="en-US" altLang="tr-TR" sz="2400" b="1" u="sng" dirty="0">
              <a:solidFill>
                <a:srgbClr val="984807"/>
              </a:solidFill>
              <a:latin typeface="Calibri" panose="020F0502020204030204" pitchFamily="34" charset="0"/>
              <a:ea typeface="+mn-ea"/>
              <a:cs typeface="Arial" pitchFamily="34" charset="0"/>
            </a:endParaRPr>
          </a:p>
        </p:txBody>
      </p:sp>
    </p:spTree>
    <p:extLst>
      <p:ext uri="{BB962C8B-B14F-4D97-AF65-F5344CB8AC3E}">
        <p14:creationId xmlns:p14="http://schemas.microsoft.com/office/powerpoint/2010/main" val="1729396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51"/>
          <p:cNvGrpSpPr>
            <a:grpSpLocks/>
          </p:cNvGrpSpPr>
          <p:nvPr/>
        </p:nvGrpSpPr>
        <p:grpSpPr bwMode="auto">
          <a:xfrm>
            <a:off x="683568" y="1484784"/>
            <a:ext cx="7776864" cy="2736304"/>
            <a:chOff x="2123728" y="2204864"/>
            <a:chExt cx="6311900" cy="2533650"/>
          </a:xfrm>
        </p:grpSpPr>
        <p:grpSp>
          <p:nvGrpSpPr>
            <p:cNvPr id="28677" name="Group 28"/>
            <p:cNvGrpSpPr>
              <a:grpSpLocks/>
            </p:cNvGrpSpPr>
            <p:nvPr/>
          </p:nvGrpSpPr>
          <p:grpSpPr bwMode="auto">
            <a:xfrm>
              <a:off x="2123728" y="2204864"/>
              <a:ext cx="6311900" cy="2533650"/>
              <a:chOff x="1588" y="2452"/>
              <a:chExt cx="3976" cy="1596"/>
            </a:xfrm>
          </p:grpSpPr>
          <p:grpSp>
            <p:nvGrpSpPr>
              <p:cNvPr id="28706" name="Group 25"/>
              <p:cNvGrpSpPr>
                <a:grpSpLocks/>
              </p:cNvGrpSpPr>
              <p:nvPr/>
            </p:nvGrpSpPr>
            <p:grpSpPr bwMode="auto">
              <a:xfrm>
                <a:off x="1588" y="2452"/>
                <a:ext cx="3976" cy="1596"/>
                <a:chOff x="1588" y="2452"/>
                <a:chExt cx="3976" cy="1596"/>
              </a:xfrm>
            </p:grpSpPr>
            <p:sp>
              <p:nvSpPr>
                <p:cNvPr id="28709" name="Rectangle 7"/>
                <p:cNvSpPr>
                  <a:spLocks noChangeArrowheads="1"/>
                </p:cNvSpPr>
                <p:nvPr/>
              </p:nvSpPr>
              <p:spPr bwMode="auto">
                <a:xfrm>
                  <a:off x="1588" y="2452"/>
                  <a:ext cx="3976" cy="1576"/>
                </a:xfrm>
                <a:prstGeom prst="rect">
                  <a:avLst/>
                </a:prstGeom>
                <a:solidFill>
                  <a:schemeClr val="hlink"/>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solidFill>
                      <a:schemeClr val="bg1"/>
                    </a:solidFill>
                    <a:latin typeface="Arial" panose="020B0604020202020204" pitchFamily="34" charset="0"/>
                  </a:endParaRPr>
                </a:p>
              </p:txBody>
            </p:sp>
            <p:sp>
              <p:nvSpPr>
                <p:cNvPr id="28710" name="Line 8"/>
                <p:cNvSpPr>
                  <a:spLocks noChangeShapeType="1"/>
                </p:cNvSpPr>
                <p:nvPr/>
              </p:nvSpPr>
              <p:spPr bwMode="auto">
                <a:xfrm>
                  <a:off x="2833" y="3648"/>
                  <a:ext cx="263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8711" name="Line 9"/>
                <p:cNvSpPr>
                  <a:spLocks noChangeShapeType="1"/>
                </p:cNvSpPr>
                <p:nvPr/>
              </p:nvSpPr>
              <p:spPr bwMode="auto">
                <a:xfrm flipV="1">
                  <a:off x="2880" y="2689"/>
                  <a:ext cx="0" cy="95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8712" name="Rectangle 10"/>
                <p:cNvSpPr>
                  <a:spLocks noChangeArrowheads="1"/>
                </p:cNvSpPr>
                <p:nvPr/>
              </p:nvSpPr>
              <p:spPr bwMode="auto">
                <a:xfrm>
                  <a:off x="1622" y="2462"/>
                  <a:ext cx="220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1400" b="1">
                      <a:solidFill>
                        <a:schemeClr val="bg1"/>
                      </a:solidFill>
                      <a:latin typeface="Arial" panose="020B0604020202020204" pitchFamily="34" charset="0"/>
                    </a:rPr>
                    <a:t>Example of Linguistic Variable “Error”:</a:t>
                  </a:r>
                </a:p>
              </p:txBody>
            </p:sp>
            <p:sp>
              <p:nvSpPr>
                <p:cNvPr id="28713" name="Rectangle 11"/>
                <p:cNvSpPr>
                  <a:spLocks noChangeArrowheads="1"/>
                </p:cNvSpPr>
                <p:nvPr/>
              </p:nvSpPr>
              <p:spPr bwMode="auto">
                <a:xfrm>
                  <a:off x="2678" y="356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1400" b="1">
                      <a:latin typeface="Arial" panose="020B0604020202020204" pitchFamily="34" charset="0"/>
                    </a:rPr>
                    <a:t>0</a:t>
                  </a:r>
                </a:p>
              </p:txBody>
            </p:sp>
            <p:sp>
              <p:nvSpPr>
                <p:cNvPr id="28714" name="Rectangle 12"/>
                <p:cNvSpPr>
                  <a:spLocks noChangeArrowheads="1"/>
                </p:cNvSpPr>
                <p:nvPr/>
              </p:nvSpPr>
              <p:spPr bwMode="auto">
                <a:xfrm>
                  <a:off x="2630" y="275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1400" b="1">
                      <a:latin typeface="Arial" panose="020B0604020202020204" pitchFamily="34" charset="0"/>
                    </a:rPr>
                    <a:t>1</a:t>
                  </a:r>
                </a:p>
              </p:txBody>
            </p:sp>
            <p:sp>
              <p:nvSpPr>
                <p:cNvPr id="28715" name="Rectangle 13"/>
                <p:cNvSpPr>
                  <a:spLocks noChangeArrowheads="1"/>
                </p:cNvSpPr>
                <p:nvPr/>
              </p:nvSpPr>
              <p:spPr bwMode="auto">
                <a:xfrm>
                  <a:off x="2630" y="3086"/>
                  <a:ext cx="18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1400" b="1" i="1">
                      <a:solidFill>
                        <a:schemeClr val="bg1"/>
                      </a:solidFill>
                      <a:latin typeface="Arial" panose="020B0604020202020204" pitchFamily="34" charset="0"/>
                    </a:rPr>
                    <a:t>µ</a:t>
                  </a:r>
                </a:p>
              </p:txBody>
            </p:sp>
            <p:sp>
              <p:nvSpPr>
                <p:cNvPr id="28716" name="Line 14"/>
                <p:cNvSpPr>
                  <a:spLocks noChangeShapeType="1"/>
                </p:cNvSpPr>
                <p:nvPr/>
              </p:nvSpPr>
              <p:spPr bwMode="auto">
                <a:xfrm flipV="1">
                  <a:off x="4656"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17" name="Line 15"/>
                <p:cNvSpPr>
                  <a:spLocks noChangeShapeType="1"/>
                </p:cNvSpPr>
                <p:nvPr/>
              </p:nvSpPr>
              <p:spPr bwMode="auto">
                <a:xfrm flipV="1">
                  <a:off x="5184"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18" name="Line 16"/>
                <p:cNvSpPr>
                  <a:spLocks noChangeShapeType="1"/>
                </p:cNvSpPr>
                <p:nvPr/>
              </p:nvSpPr>
              <p:spPr bwMode="auto">
                <a:xfrm flipV="1">
                  <a:off x="3072"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19" name="Line 17"/>
                <p:cNvSpPr>
                  <a:spLocks noChangeShapeType="1"/>
                </p:cNvSpPr>
                <p:nvPr/>
              </p:nvSpPr>
              <p:spPr bwMode="auto">
                <a:xfrm flipV="1">
                  <a:off x="3600"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20" name="Line 18"/>
                <p:cNvSpPr>
                  <a:spLocks noChangeShapeType="1"/>
                </p:cNvSpPr>
                <p:nvPr/>
              </p:nvSpPr>
              <p:spPr bwMode="auto">
                <a:xfrm flipV="1">
                  <a:off x="4128"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21" name="Rectangle 19"/>
                <p:cNvSpPr>
                  <a:spLocks noChangeArrowheads="1"/>
                </p:cNvSpPr>
                <p:nvPr/>
              </p:nvSpPr>
              <p:spPr bwMode="auto">
                <a:xfrm>
                  <a:off x="2915" y="3710"/>
                  <a:ext cx="2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a:solidFill>
                        <a:schemeClr val="bg1"/>
                      </a:solidFill>
                      <a:latin typeface="Arial" panose="020B0604020202020204" pitchFamily="34" charset="0"/>
                    </a:rPr>
                    <a:t>-10</a:t>
                  </a:r>
                </a:p>
              </p:txBody>
            </p:sp>
            <p:sp>
              <p:nvSpPr>
                <p:cNvPr id="28722" name="Rectangle 20"/>
                <p:cNvSpPr>
                  <a:spLocks noChangeArrowheads="1"/>
                </p:cNvSpPr>
                <p:nvPr/>
              </p:nvSpPr>
              <p:spPr bwMode="auto">
                <a:xfrm>
                  <a:off x="3522" y="3710"/>
                  <a:ext cx="21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a:solidFill>
                        <a:schemeClr val="bg1"/>
                      </a:solidFill>
                      <a:latin typeface="Arial" panose="020B0604020202020204" pitchFamily="34" charset="0"/>
                    </a:rPr>
                    <a:t>-5</a:t>
                  </a:r>
                </a:p>
              </p:txBody>
            </p:sp>
            <p:sp>
              <p:nvSpPr>
                <p:cNvPr id="28723" name="Rectangle 21"/>
                <p:cNvSpPr>
                  <a:spLocks noChangeArrowheads="1"/>
                </p:cNvSpPr>
                <p:nvPr/>
              </p:nvSpPr>
              <p:spPr bwMode="auto">
                <a:xfrm>
                  <a:off x="4069" y="3710"/>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a:solidFill>
                        <a:schemeClr val="bg1"/>
                      </a:solidFill>
                      <a:latin typeface="Arial" panose="020B0604020202020204" pitchFamily="34" charset="0"/>
                    </a:rPr>
                    <a:t>0</a:t>
                  </a:r>
                </a:p>
              </p:txBody>
            </p:sp>
            <p:sp>
              <p:nvSpPr>
                <p:cNvPr id="28724" name="Rectangle 22"/>
                <p:cNvSpPr>
                  <a:spLocks noChangeArrowheads="1"/>
                </p:cNvSpPr>
                <p:nvPr/>
              </p:nvSpPr>
              <p:spPr bwMode="auto">
                <a:xfrm>
                  <a:off x="4564" y="3710"/>
                  <a:ext cx="2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a:solidFill>
                        <a:schemeClr val="bg1"/>
                      </a:solidFill>
                      <a:latin typeface="Arial" panose="020B0604020202020204" pitchFamily="34" charset="0"/>
                    </a:rPr>
                    <a:t>+5</a:t>
                  </a:r>
                </a:p>
              </p:txBody>
            </p:sp>
            <p:sp>
              <p:nvSpPr>
                <p:cNvPr id="28725" name="Rectangle 23"/>
                <p:cNvSpPr>
                  <a:spLocks noChangeArrowheads="1"/>
                </p:cNvSpPr>
                <p:nvPr/>
              </p:nvSpPr>
              <p:spPr bwMode="auto">
                <a:xfrm>
                  <a:off x="5062" y="3710"/>
                  <a:ext cx="3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a:solidFill>
                        <a:schemeClr val="bg1"/>
                      </a:solidFill>
                      <a:latin typeface="Arial" panose="020B0604020202020204" pitchFamily="34" charset="0"/>
                    </a:rPr>
                    <a:t>+10</a:t>
                  </a:r>
                </a:p>
              </p:txBody>
            </p:sp>
            <p:sp>
              <p:nvSpPr>
                <p:cNvPr id="28726" name="Rectangle 24"/>
                <p:cNvSpPr>
                  <a:spLocks noChangeArrowheads="1"/>
                </p:cNvSpPr>
                <p:nvPr/>
              </p:nvSpPr>
              <p:spPr bwMode="auto">
                <a:xfrm>
                  <a:off x="3963" y="3854"/>
                  <a:ext cx="39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tr-TR" sz="1400" b="1" i="1">
                      <a:solidFill>
                        <a:schemeClr val="bg1"/>
                      </a:solidFill>
                      <a:latin typeface="Arial" panose="020B0604020202020204" pitchFamily="34" charset="0"/>
                    </a:rPr>
                    <a:t>Error</a:t>
                  </a:r>
                </a:p>
              </p:txBody>
            </p:sp>
          </p:grpSp>
          <p:sp>
            <p:nvSpPr>
              <p:cNvPr id="28707" name="Line 26"/>
              <p:cNvSpPr>
                <a:spLocks noChangeShapeType="1"/>
              </p:cNvSpPr>
              <p:nvPr/>
            </p:nvSpPr>
            <p:spPr bwMode="auto">
              <a:xfrm>
                <a:off x="2833" y="2832"/>
                <a:ext cx="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8" name="Line 27"/>
              <p:cNvSpPr>
                <a:spLocks noChangeShapeType="1"/>
              </p:cNvSpPr>
              <p:nvPr/>
            </p:nvSpPr>
            <p:spPr bwMode="auto">
              <a:xfrm flipV="1">
                <a:off x="4128" y="3649"/>
                <a:ext cx="0" cy="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grpSp>
        <p:sp>
          <p:nvSpPr>
            <p:cNvPr id="28678" name="Rectangle 29"/>
            <p:cNvSpPr>
              <a:spLocks noChangeArrowheads="1"/>
            </p:cNvSpPr>
            <p:nvPr/>
          </p:nvSpPr>
          <p:spPr bwMode="auto">
            <a:xfrm>
              <a:off x="2336453" y="2836689"/>
              <a:ext cx="1298575" cy="1168400"/>
            </a:xfrm>
            <a:prstGeom prst="rect">
              <a:avLst/>
            </a:prstGeom>
            <a:solidFill>
              <a:schemeClr val="bg2"/>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79" name="Rectangle 30"/>
            <p:cNvSpPr>
              <a:spLocks noChangeArrowheads="1"/>
            </p:cNvSpPr>
            <p:nvPr/>
          </p:nvSpPr>
          <p:spPr bwMode="auto">
            <a:xfrm>
              <a:off x="2342803" y="2843039"/>
              <a:ext cx="14509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8434388" algn="r"/>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8434388" algn="r"/>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8434388" algn="r"/>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8434388" algn="r"/>
                </a:tabLst>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1400" b="1" i="1">
                  <a:solidFill>
                    <a:srgbClr val="800000"/>
                  </a:solidFill>
                  <a:latin typeface="Arial" panose="020B0604020202020204" pitchFamily="34" charset="0"/>
                </a:rPr>
                <a:t>large_p: 10</a:t>
              </a:r>
              <a:br>
                <a:rPr lang="en-US" altLang="tr-TR" sz="1400" b="1" i="1">
                  <a:solidFill>
                    <a:srgbClr val="800000"/>
                  </a:solidFill>
                  <a:latin typeface="Arial" panose="020B0604020202020204" pitchFamily="34" charset="0"/>
                </a:rPr>
              </a:br>
              <a:r>
                <a:rPr lang="en-US" altLang="tr-TR" sz="1400" b="1" i="1">
                  <a:solidFill>
                    <a:srgbClr val="FF3300"/>
                  </a:solidFill>
                  <a:latin typeface="Arial" panose="020B0604020202020204" pitchFamily="34" charset="0"/>
                </a:rPr>
                <a:t>positive: 3</a:t>
              </a:r>
              <a:endParaRPr lang="en-US" altLang="tr-TR" sz="1400" b="1" i="1">
                <a:latin typeface="Arial" panose="020B0604020202020204" pitchFamily="34" charset="0"/>
              </a:endParaRPr>
            </a:p>
            <a:p>
              <a:pPr>
                <a:spcBef>
                  <a:spcPct val="0"/>
                </a:spcBef>
                <a:buFontTx/>
                <a:buNone/>
              </a:pPr>
              <a:r>
                <a:rPr lang="en-US" altLang="tr-TR" sz="1400" b="1" i="1">
                  <a:solidFill>
                    <a:srgbClr val="FFCC00"/>
                  </a:solidFill>
                  <a:latin typeface="Arial" panose="020B0604020202020204" pitchFamily="34" charset="0"/>
                </a:rPr>
                <a:t>zero: 0</a:t>
              </a:r>
              <a:endParaRPr lang="en-US" altLang="tr-TR" sz="1400" b="1" i="1">
                <a:latin typeface="Arial" panose="020B0604020202020204" pitchFamily="34" charset="0"/>
              </a:endParaRPr>
            </a:p>
            <a:p>
              <a:pPr>
                <a:spcBef>
                  <a:spcPct val="0"/>
                </a:spcBef>
                <a:buFontTx/>
                <a:buNone/>
              </a:pPr>
              <a:r>
                <a:rPr lang="en-US" altLang="tr-TR" sz="1400" b="1" i="1">
                  <a:solidFill>
                    <a:srgbClr val="33CC33"/>
                  </a:solidFill>
                  <a:latin typeface="Arial" panose="020B0604020202020204" pitchFamily="34" charset="0"/>
                </a:rPr>
                <a:t>negative: -3</a:t>
              </a:r>
              <a:endParaRPr lang="en-US" altLang="tr-TR" sz="1400" b="1" i="1">
                <a:latin typeface="Arial" panose="020B0604020202020204" pitchFamily="34" charset="0"/>
              </a:endParaRPr>
            </a:p>
            <a:p>
              <a:pPr>
                <a:spcBef>
                  <a:spcPct val="0"/>
                </a:spcBef>
                <a:buFontTx/>
                <a:buNone/>
              </a:pPr>
              <a:r>
                <a:rPr lang="en-US" altLang="tr-TR" sz="1400" b="1" i="1">
                  <a:solidFill>
                    <a:schemeClr val="accent2"/>
                  </a:solidFill>
                  <a:latin typeface="Arial" panose="020B0604020202020204" pitchFamily="34" charset="0"/>
                </a:rPr>
                <a:t>large_n: -10</a:t>
              </a:r>
            </a:p>
          </p:txBody>
        </p:sp>
        <p:sp>
          <p:nvSpPr>
            <p:cNvPr id="28680" name="Oval 31"/>
            <p:cNvSpPr>
              <a:spLocks noChangeArrowheads="1"/>
            </p:cNvSpPr>
            <p:nvPr/>
          </p:nvSpPr>
          <p:spPr bwMode="auto">
            <a:xfrm>
              <a:off x="6127403" y="2776364"/>
              <a:ext cx="63500" cy="63500"/>
            </a:xfrm>
            <a:prstGeom prst="ellipse">
              <a:avLst/>
            </a:prstGeom>
            <a:solidFill>
              <a:srgbClr val="FFCC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1" name="Oval 32"/>
            <p:cNvSpPr>
              <a:spLocks noChangeArrowheads="1"/>
            </p:cNvSpPr>
            <p:nvPr/>
          </p:nvSpPr>
          <p:spPr bwMode="auto">
            <a:xfrm>
              <a:off x="6660803" y="2776364"/>
              <a:ext cx="63500" cy="63500"/>
            </a:xfrm>
            <a:prstGeom prst="ellipse">
              <a:avLst/>
            </a:prstGeom>
            <a:solidFill>
              <a:srgbClr val="FF33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2" name="Oval 33"/>
            <p:cNvSpPr>
              <a:spLocks noChangeArrowheads="1"/>
            </p:cNvSpPr>
            <p:nvPr/>
          </p:nvSpPr>
          <p:spPr bwMode="auto">
            <a:xfrm>
              <a:off x="5590828" y="2776364"/>
              <a:ext cx="63500" cy="63500"/>
            </a:xfrm>
            <a:prstGeom prst="ellipse">
              <a:avLst/>
            </a:prstGeom>
            <a:solidFill>
              <a:srgbClr val="33CC33"/>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3" name="Oval 34"/>
            <p:cNvSpPr>
              <a:spLocks noChangeArrowheads="1"/>
            </p:cNvSpPr>
            <p:nvPr/>
          </p:nvSpPr>
          <p:spPr bwMode="auto">
            <a:xfrm>
              <a:off x="7803803" y="2776364"/>
              <a:ext cx="63500" cy="63500"/>
            </a:xfrm>
            <a:prstGeom prst="ellipse">
              <a:avLst/>
            </a:prstGeom>
            <a:solidFill>
              <a:srgbClr val="8000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4" name="Oval 35"/>
            <p:cNvSpPr>
              <a:spLocks noChangeArrowheads="1"/>
            </p:cNvSpPr>
            <p:nvPr/>
          </p:nvSpPr>
          <p:spPr bwMode="auto">
            <a:xfrm>
              <a:off x="4451003" y="2776364"/>
              <a:ext cx="63500" cy="63500"/>
            </a:xfrm>
            <a:prstGeom prst="ellipse">
              <a:avLst/>
            </a:prstGeom>
            <a:solidFill>
              <a:schemeClr val="accent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grpSp>
          <p:nvGrpSpPr>
            <p:cNvPr id="28685" name="Group 42"/>
            <p:cNvGrpSpPr>
              <a:grpSpLocks/>
            </p:cNvGrpSpPr>
            <p:nvPr/>
          </p:nvGrpSpPr>
          <p:grpSpPr bwMode="auto">
            <a:xfrm>
              <a:off x="4176366" y="2657302"/>
              <a:ext cx="4113212" cy="1446212"/>
              <a:chOff x="2881" y="2737"/>
              <a:chExt cx="2591" cy="911"/>
            </a:xfrm>
          </p:grpSpPr>
          <p:sp>
            <p:nvSpPr>
              <p:cNvPr id="28700" name="Line 36"/>
              <p:cNvSpPr>
                <a:spLocks noChangeShapeType="1"/>
              </p:cNvSpPr>
              <p:nvPr/>
            </p:nvSpPr>
            <p:spPr bwMode="auto">
              <a:xfrm>
                <a:off x="2881" y="2832"/>
                <a:ext cx="2591" cy="0"/>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1" name="Line 37"/>
              <p:cNvSpPr>
                <a:spLocks noChangeShapeType="1"/>
              </p:cNvSpPr>
              <p:nvPr/>
            </p:nvSpPr>
            <p:spPr bwMode="auto">
              <a:xfrm>
                <a:off x="3072" y="2737"/>
                <a:ext cx="0" cy="911"/>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2" name="Line 38"/>
              <p:cNvSpPr>
                <a:spLocks noChangeShapeType="1"/>
              </p:cNvSpPr>
              <p:nvPr/>
            </p:nvSpPr>
            <p:spPr bwMode="auto">
              <a:xfrm>
                <a:off x="3792" y="2737"/>
                <a:ext cx="0" cy="911"/>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3" name="Line 39"/>
              <p:cNvSpPr>
                <a:spLocks noChangeShapeType="1"/>
              </p:cNvSpPr>
              <p:nvPr/>
            </p:nvSpPr>
            <p:spPr bwMode="auto">
              <a:xfrm>
                <a:off x="4128" y="2737"/>
                <a:ext cx="0" cy="911"/>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4" name="Line 40"/>
              <p:cNvSpPr>
                <a:spLocks noChangeShapeType="1"/>
              </p:cNvSpPr>
              <p:nvPr/>
            </p:nvSpPr>
            <p:spPr bwMode="auto">
              <a:xfrm>
                <a:off x="4464" y="2737"/>
                <a:ext cx="0" cy="911"/>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705" name="Line 41"/>
              <p:cNvSpPr>
                <a:spLocks noChangeShapeType="1"/>
              </p:cNvSpPr>
              <p:nvPr/>
            </p:nvSpPr>
            <p:spPr bwMode="auto">
              <a:xfrm>
                <a:off x="5184" y="2737"/>
                <a:ext cx="0" cy="911"/>
              </a:xfrm>
              <a:prstGeom prst="line">
                <a:avLst/>
              </a:prstGeom>
              <a:noFill/>
              <a:ln w="12700">
                <a:solidFill>
                  <a:schemeClr val="bg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grpSp>
        <p:sp>
          <p:nvSpPr>
            <p:cNvPr id="28686" name="Oval 43"/>
            <p:cNvSpPr>
              <a:spLocks noChangeArrowheads="1"/>
            </p:cNvSpPr>
            <p:nvPr/>
          </p:nvSpPr>
          <p:spPr bwMode="auto">
            <a:xfrm>
              <a:off x="5594003" y="4071764"/>
              <a:ext cx="63500" cy="63500"/>
            </a:xfrm>
            <a:prstGeom prst="ellipse">
              <a:avLst/>
            </a:prstGeom>
            <a:solidFill>
              <a:srgbClr val="FFCC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7" name="Line 44"/>
            <p:cNvSpPr>
              <a:spLocks noChangeShapeType="1"/>
            </p:cNvSpPr>
            <p:nvPr/>
          </p:nvSpPr>
          <p:spPr bwMode="auto">
            <a:xfrm>
              <a:off x="4176366" y="4103514"/>
              <a:ext cx="1446212" cy="0"/>
            </a:xfrm>
            <a:prstGeom prst="line">
              <a:avLst/>
            </a:prstGeom>
            <a:noFill/>
            <a:ln w="254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88" name="Oval 45"/>
            <p:cNvSpPr>
              <a:spLocks noChangeArrowheads="1"/>
            </p:cNvSpPr>
            <p:nvPr/>
          </p:nvSpPr>
          <p:spPr bwMode="auto">
            <a:xfrm>
              <a:off x="6660803" y="4071764"/>
              <a:ext cx="63500" cy="63500"/>
            </a:xfrm>
            <a:prstGeom prst="ellipse">
              <a:avLst/>
            </a:prstGeom>
            <a:solidFill>
              <a:srgbClr val="FFCC00"/>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689" name="Line 46"/>
            <p:cNvSpPr>
              <a:spLocks noChangeShapeType="1"/>
            </p:cNvSpPr>
            <p:nvPr/>
          </p:nvSpPr>
          <p:spPr bwMode="auto">
            <a:xfrm>
              <a:off x="6690966" y="4103514"/>
              <a:ext cx="1446212" cy="0"/>
            </a:xfrm>
            <a:prstGeom prst="line">
              <a:avLst/>
            </a:prstGeom>
            <a:noFill/>
            <a:ln w="254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0" name="Line 47"/>
            <p:cNvSpPr>
              <a:spLocks noChangeShapeType="1"/>
            </p:cNvSpPr>
            <p:nvPr/>
          </p:nvSpPr>
          <p:spPr bwMode="auto">
            <a:xfrm flipV="1">
              <a:off x="5624166" y="2809702"/>
              <a:ext cx="531812" cy="1293812"/>
            </a:xfrm>
            <a:prstGeom prst="line">
              <a:avLst/>
            </a:prstGeom>
            <a:noFill/>
            <a:ln w="254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1" name="Line 48"/>
            <p:cNvSpPr>
              <a:spLocks noChangeShapeType="1"/>
            </p:cNvSpPr>
            <p:nvPr/>
          </p:nvSpPr>
          <p:spPr bwMode="auto">
            <a:xfrm flipH="1" flipV="1">
              <a:off x="6157566" y="2809702"/>
              <a:ext cx="531812" cy="1293812"/>
            </a:xfrm>
            <a:prstGeom prst="line">
              <a:avLst/>
            </a:prstGeom>
            <a:noFill/>
            <a:ln w="254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2" name="Line 49"/>
            <p:cNvSpPr>
              <a:spLocks noChangeShapeType="1"/>
            </p:cNvSpPr>
            <p:nvPr/>
          </p:nvSpPr>
          <p:spPr bwMode="auto">
            <a:xfrm flipV="1">
              <a:off x="6157566" y="2809702"/>
              <a:ext cx="531812" cy="1293812"/>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3" name="Line 50"/>
            <p:cNvSpPr>
              <a:spLocks noChangeShapeType="1"/>
            </p:cNvSpPr>
            <p:nvPr/>
          </p:nvSpPr>
          <p:spPr bwMode="auto">
            <a:xfrm>
              <a:off x="6690966" y="2809702"/>
              <a:ext cx="1139825" cy="1293812"/>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4" name="Line 51"/>
            <p:cNvSpPr>
              <a:spLocks noChangeShapeType="1"/>
            </p:cNvSpPr>
            <p:nvPr/>
          </p:nvSpPr>
          <p:spPr bwMode="auto">
            <a:xfrm>
              <a:off x="5624166" y="2809702"/>
              <a:ext cx="531812" cy="1293812"/>
            </a:xfrm>
            <a:prstGeom prst="line">
              <a:avLst/>
            </a:prstGeom>
            <a:noFill/>
            <a:ln w="25400">
              <a:solidFill>
                <a:srgbClr val="33CC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5" name="Line 52"/>
            <p:cNvSpPr>
              <a:spLocks noChangeShapeType="1"/>
            </p:cNvSpPr>
            <p:nvPr/>
          </p:nvSpPr>
          <p:spPr bwMode="auto">
            <a:xfrm flipV="1">
              <a:off x="4481166" y="2809702"/>
              <a:ext cx="1141412" cy="1293812"/>
            </a:xfrm>
            <a:prstGeom prst="line">
              <a:avLst/>
            </a:prstGeom>
            <a:noFill/>
            <a:ln w="25400">
              <a:solidFill>
                <a:srgbClr val="33CC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6" name="Line 53"/>
            <p:cNvSpPr>
              <a:spLocks noChangeShapeType="1"/>
            </p:cNvSpPr>
            <p:nvPr/>
          </p:nvSpPr>
          <p:spPr bwMode="auto">
            <a:xfrm flipH="1">
              <a:off x="6689378" y="2809702"/>
              <a:ext cx="1143000" cy="1293812"/>
            </a:xfrm>
            <a:prstGeom prst="line">
              <a:avLst/>
            </a:prstGeom>
            <a:noFill/>
            <a:ln w="254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7" name="Line 54"/>
            <p:cNvSpPr>
              <a:spLocks noChangeShapeType="1"/>
            </p:cNvSpPr>
            <p:nvPr/>
          </p:nvSpPr>
          <p:spPr bwMode="auto">
            <a:xfrm>
              <a:off x="4481166" y="2809702"/>
              <a:ext cx="1141412" cy="1293812"/>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8" name="Line 55"/>
            <p:cNvSpPr>
              <a:spLocks noChangeShapeType="1"/>
            </p:cNvSpPr>
            <p:nvPr/>
          </p:nvSpPr>
          <p:spPr bwMode="auto">
            <a:xfrm>
              <a:off x="7833966" y="2808114"/>
              <a:ext cx="303212" cy="0"/>
            </a:xfrm>
            <a:prstGeom prst="line">
              <a:avLst/>
            </a:prstGeom>
            <a:noFill/>
            <a:ln w="2540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28699" name="Line 56"/>
            <p:cNvSpPr>
              <a:spLocks noChangeShapeType="1"/>
            </p:cNvSpPr>
            <p:nvPr/>
          </p:nvSpPr>
          <p:spPr bwMode="auto">
            <a:xfrm flipH="1">
              <a:off x="4176366" y="2808114"/>
              <a:ext cx="303212" cy="0"/>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grpSp>
      <p:sp>
        <p:nvSpPr>
          <p:cNvPr id="55" name="Rectangle 2"/>
          <p:cNvSpPr txBox="1">
            <a:spLocks noChangeArrowheads="1"/>
          </p:cNvSpPr>
          <p:nvPr/>
        </p:nvSpPr>
        <p:spPr>
          <a:xfrm>
            <a:off x="323528" y="188640"/>
            <a:ext cx="7543800" cy="504354"/>
          </a:xfrm>
          <a:prstGeom prst="rect">
            <a:avLst/>
          </a:prstGeom>
          <a:noFill/>
        </p:spPr>
        <p:txBody>
          <a:bodyPr lIns="90488" tIns="44450" rIns="90488" bIns="4445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ltLang="tr-TR" sz="2400" b="1" u="sng" smtClean="0">
                <a:solidFill>
                  <a:srgbClr val="984807"/>
                </a:solidFill>
                <a:latin typeface="Calibri" panose="020F0502020204030204" pitchFamily="34" charset="0"/>
                <a:ea typeface="+mn-ea"/>
                <a:cs typeface="Arial" pitchFamily="34" charset="0"/>
              </a:rPr>
              <a:t>Conceptualizing in fuzzy terms...</a:t>
            </a:r>
            <a:endParaRPr lang="en-US" altLang="tr-TR" sz="2400" b="1" u="sng" dirty="0">
              <a:solidFill>
                <a:srgbClr val="984807"/>
              </a:solidFill>
              <a:latin typeface="Calibri" panose="020F0502020204030204" pitchFamily="34" charset="0"/>
              <a:ea typeface="+mn-ea"/>
              <a:cs typeface="Arial" pitchFamily="34" charset="0"/>
            </a:endParaRPr>
          </a:p>
        </p:txBody>
      </p:sp>
    </p:spTree>
    <p:extLst>
      <p:ext uri="{BB962C8B-B14F-4D97-AF65-F5344CB8AC3E}">
        <p14:creationId xmlns:p14="http://schemas.microsoft.com/office/powerpoint/2010/main" val="1153156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4854" y="908720"/>
            <a:ext cx="6246813"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dirty="0">
                <a:latin typeface="Arial" panose="020B0604020202020204" pitchFamily="34" charset="0"/>
              </a:rPr>
              <a:t>Discrete Definition:</a:t>
            </a:r>
          </a:p>
          <a:p>
            <a:pPr algn="just">
              <a:spcBef>
                <a:spcPct val="40000"/>
              </a:spcBef>
              <a:buFontTx/>
              <a:buNone/>
            </a:pPr>
            <a:r>
              <a:rPr lang="en-US" altLang="tr-TR" sz="1600" b="1" dirty="0">
                <a:latin typeface="Arial" panose="020B0604020202020204" pitchFamily="34" charset="0"/>
              </a:rPr>
              <a:t>µ</a:t>
            </a:r>
            <a:r>
              <a:rPr lang="en-US" altLang="tr-TR" sz="1600" b="1" baseline="-42000" dirty="0">
                <a:latin typeface="Arial" panose="020B0604020202020204" pitchFamily="34" charset="0"/>
              </a:rPr>
              <a:t>SF</a:t>
            </a:r>
            <a:r>
              <a:rPr lang="en-US" altLang="tr-TR" sz="1600" b="1" dirty="0">
                <a:latin typeface="Arial" panose="020B0604020202020204" pitchFamily="34" charset="0"/>
              </a:rPr>
              <a:t>(35°C) = 0	µ</a:t>
            </a:r>
            <a:r>
              <a:rPr lang="en-US" altLang="tr-TR" sz="1600" b="1" baseline="-42000" dirty="0">
                <a:latin typeface="Arial" panose="020B0604020202020204" pitchFamily="34" charset="0"/>
              </a:rPr>
              <a:t>SF</a:t>
            </a:r>
            <a:r>
              <a:rPr lang="en-US" altLang="tr-TR" sz="1600" b="1" dirty="0">
                <a:latin typeface="Arial" panose="020B0604020202020204" pitchFamily="34" charset="0"/>
              </a:rPr>
              <a:t>(38°C) = 0.1	µ</a:t>
            </a:r>
            <a:r>
              <a:rPr lang="en-US" altLang="tr-TR" sz="1600" b="1" baseline="-42000" dirty="0">
                <a:latin typeface="Arial" panose="020B0604020202020204" pitchFamily="34" charset="0"/>
              </a:rPr>
              <a:t>SF</a:t>
            </a:r>
            <a:r>
              <a:rPr lang="en-US" altLang="tr-TR" sz="1600" b="1" dirty="0">
                <a:latin typeface="Arial" panose="020B0604020202020204" pitchFamily="34" charset="0"/>
              </a:rPr>
              <a:t>(41°C) = 0.9</a:t>
            </a:r>
          </a:p>
          <a:p>
            <a:pPr algn="just">
              <a:spcBef>
                <a:spcPct val="40000"/>
              </a:spcBef>
              <a:buFontTx/>
              <a:buNone/>
            </a:pPr>
            <a:r>
              <a:rPr lang="en-US" altLang="tr-TR" sz="1600" b="1" dirty="0">
                <a:latin typeface="Arial" panose="020B0604020202020204" pitchFamily="34" charset="0"/>
              </a:rPr>
              <a:t>µ</a:t>
            </a:r>
            <a:r>
              <a:rPr lang="en-US" altLang="tr-TR" sz="1600" b="1" baseline="-42000" dirty="0">
                <a:latin typeface="Arial" panose="020B0604020202020204" pitchFamily="34" charset="0"/>
              </a:rPr>
              <a:t>SF</a:t>
            </a:r>
            <a:r>
              <a:rPr lang="en-US" altLang="tr-TR" sz="1600" b="1" dirty="0">
                <a:latin typeface="Arial" panose="020B0604020202020204" pitchFamily="34" charset="0"/>
              </a:rPr>
              <a:t>(36°C) = 0	µ</a:t>
            </a:r>
            <a:r>
              <a:rPr lang="en-US" altLang="tr-TR" sz="1600" b="1" baseline="-42000" dirty="0">
                <a:latin typeface="Arial" panose="020B0604020202020204" pitchFamily="34" charset="0"/>
              </a:rPr>
              <a:t>SF</a:t>
            </a:r>
            <a:r>
              <a:rPr lang="en-US" altLang="tr-TR" sz="1600" b="1" dirty="0">
                <a:latin typeface="Arial" panose="020B0604020202020204" pitchFamily="34" charset="0"/>
              </a:rPr>
              <a:t>(39°C) = 0.35	µ</a:t>
            </a:r>
            <a:r>
              <a:rPr lang="en-US" altLang="tr-TR" sz="1600" b="1" baseline="-42000" dirty="0">
                <a:latin typeface="Arial" panose="020B0604020202020204" pitchFamily="34" charset="0"/>
              </a:rPr>
              <a:t>SF</a:t>
            </a:r>
            <a:r>
              <a:rPr lang="en-US" altLang="tr-TR" sz="1600" b="1" dirty="0">
                <a:latin typeface="Arial" panose="020B0604020202020204" pitchFamily="34" charset="0"/>
              </a:rPr>
              <a:t>(42°C) = 1	</a:t>
            </a:r>
          </a:p>
          <a:p>
            <a:pPr algn="just">
              <a:spcBef>
                <a:spcPct val="40000"/>
              </a:spcBef>
              <a:buFontTx/>
              <a:buNone/>
            </a:pPr>
            <a:r>
              <a:rPr lang="en-US" altLang="tr-TR" sz="1600" b="1" dirty="0">
                <a:latin typeface="Arial" panose="020B0604020202020204" pitchFamily="34" charset="0"/>
              </a:rPr>
              <a:t>µ</a:t>
            </a:r>
            <a:r>
              <a:rPr lang="en-US" altLang="tr-TR" sz="1600" b="1" baseline="-42000" dirty="0">
                <a:latin typeface="Arial" panose="020B0604020202020204" pitchFamily="34" charset="0"/>
              </a:rPr>
              <a:t>SF</a:t>
            </a:r>
            <a:r>
              <a:rPr lang="en-US" altLang="tr-TR" sz="1600" b="1" dirty="0">
                <a:latin typeface="Arial" panose="020B0604020202020204" pitchFamily="34" charset="0"/>
              </a:rPr>
              <a:t>(37°C) = 0	µ</a:t>
            </a:r>
            <a:r>
              <a:rPr lang="en-US" altLang="tr-TR" sz="1600" b="1" baseline="-42000" dirty="0">
                <a:latin typeface="Arial" panose="020B0604020202020204" pitchFamily="34" charset="0"/>
              </a:rPr>
              <a:t>SF</a:t>
            </a:r>
            <a:r>
              <a:rPr lang="en-US" altLang="tr-TR" sz="1600" b="1" dirty="0">
                <a:latin typeface="Arial" panose="020B0604020202020204" pitchFamily="34" charset="0"/>
              </a:rPr>
              <a:t>(40°C) = 0.65	µ</a:t>
            </a:r>
            <a:r>
              <a:rPr lang="en-US" altLang="tr-TR" sz="1600" b="1" baseline="-42000" dirty="0">
                <a:latin typeface="Arial" panose="020B0604020202020204" pitchFamily="34" charset="0"/>
              </a:rPr>
              <a:t>SF</a:t>
            </a:r>
            <a:r>
              <a:rPr lang="en-US" altLang="tr-TR" sz="1600" b="1" dirty="0">
                <a:latin typeface="Arial" panose="020B0604020202020204" pitchFamily="34" charset="0"/>
              </a:rPr>
              <a:t>(43°C) = 1	</a:t>
            </a:r>
          </a:p>
        </p:txBody>
      </p:sp>
      <p:sp>
        <p:nvSpPr>
          <p:cNvPr id="38915" name="Rectangle 3"/>
          <p:cNvSpPr>
            <a:spLocks noChangeArrowheads="1"/>
          </p:cNvSpPr>
          <p:nvPr/>
        </p:nvSpPr>
        <p:spPr bwMode="auto">
          <a:xfrm>
            <a:off x="107504" y="288925"/>
            <a:ext cx="7239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a fuzzy membership functions</a:t>
            </a:r>
            <a:endParaRPr lang="en-US" altLang="tr-TR" sz="2400" b="1" u="sng" dirty="0">
              <a:solidFill>
                <a:srgbClr val="984807"/>
              </a:solidFill>
              <a:ea typeface="+mn-ea"/>
            </a:endParaRPr>
          </a:p>
        </p:txBody>
      </p:sp>
      <p:sp>
        <p:nvSpPr>
          <p:cNvPr id="38918" name="Rectangle 7"/>
          <p:cNvSpPr>
            <a:spLocks noChangeArrowheads="1"/>
          </p:cNvSpPr>
          <p:nvPr/>
        </p:nvSpPr>
        <p:spPr bwMode="auto">
          <a:xfrm>
            <a:off x="224854" y="2432720"/>
            <a:ext cx="6246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Continuous Definition:</a:t>
            </a:r>
          </a:p>
        </p:txBody>
      </p:sp>
      <p:sp>
        <p:nvSpPr>
          <p:cNvPr id="11" name="Rectangle 10"/>
          <p:cNvSpPr/>
          <p:nvPr/>
        </p:nvSpPr>
        <p:spPr>
          <a:xfrm>
            <a:off x="2412429" y="2864620"/>
            <a:ext cx="6624638" cy="2665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38920" name="Object 3"/>
          <p:cNvGraphicFramePr>
            <a:graphicFrameLocks/>
          </p:cNvGraphicFramePr>
          <p:nvPr/>
        </p:nvGraphicFramePr>
        <p:xfrm>
          <a:off x="2515617" y="2853408"/>
          <a:ext cx="6161087" cy="2670175"/>
        </p:xfrm>
        <a:graphic>
          <a:graphicData uri="http://schemas.openxmlformats.org/presentationml/2006/ole">
            <mc:AlternateContent xmlns:mc="http://schemas.openxmlformats.org/markup-compatibility/2006">
              <mc:Choice xmlns:v="urn:schemas-microsoft-com:vml" Requires="v">
                <p:oleObj spid="_x0000_s23559" name="Microsoft Drawing" r:id="rId4" imgW="6161088" imgH="2670175" progId="MSDraw">
                  <p:embed/>
                </p:oleObj>
              </mc:Choice>
              <mc:Fallback>
                <p:oleObj name="Microsoft Drawing" r:id="rId4" imgW="6161088" imgH="2670175"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617" y="2853408"/>
                        <a:ext cx="6161087"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4" name="Rectangle 10"/>
          <p:cNvSpPr>
            <a:spLocks noChangeArrowheads="1"/>
          </p:cNvSpPr>
          <p:nvPr/>
        </p:nvSpPr>
        <p:spPr bwMode="auto">
          <a:xfrm>
            <a:off x="5630292" y="2708945"/>
            <a:ext cx="3478212" cy="336550"/>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effectLst>
                  <a:outerShdw blurRad="38100" dist="38100" dir="2700000" algn="tl">
                    <a:srgbClr val="C0C0C0"/>
                  </a:outerShdw>
                </a:effectLst>
                <a:latin typeface="Arial" charset="0"/>
              </a:rPr>
              <a:t>No More Artificial Thresholds!</a:t>
            </a:r>
          </a:p>
        </p:txBody>
      </p:sp>
    </p:spTree>
    <p:extLst>
      <p:ext uri="{BB962C8B-B14F-4D97-AF65-F5344CB8AC3E}">
        <p14:creationId xmlns:p14="http://schemas.microsoft.com/office/powerpoint/2010/main" val="30636586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5885" y="116632"/>
            <a:ext cx="1803186" cy="461665"/>
          </a:xfrm>
          <a:prstGeom prst="rect">
            <a:avLst/>
          </a:prstGeom>
          <a:noFill/>
          <a:ln w="9525">
            <a:noFill/>
            <a:miter lim="800000"/>
            <a:headEnd/>
            <a:tailEnd/>
          </a:ln>
        </p:spPr>
        <p:txBody>
          <a:bodyPr wrap="none">
            <a:spAutoFit/>
          </a:bodyPr>
          <a:lstStyle/>
          <a:p>
            <a:r>
              <a:rPr lang="tr-TR" sz="2400" b="1" u="sng" dirty="0" smtClean="0">
                <a:solidFill>
                  <a:srgbClr val="984807"/>
                </a:solidFill>
                <a:latin typeface="Calibri" pitchFamily="34" charset="0"/>
              </a:rPr>
              <a:t>CONTENTS…</a:t>
            </a:r>
            <a:endParaRPr lang="tr-TR" sz="2400" b="1" u="sng" dirty="0">
              <a:solidFill>
                <a:srgbClr val="984807"/>
              </a:solidFill>
              <a:latin typeface="Calibri" pitchFamily="34" charset="0"/>
            </a:endParaRPr>
          </a:p>
        </p:txBody>
      </p:sp>
      <p:sp>
        <p:nvSpPr>
          <p:cNvPr id="4" name="Rectangle 3"/>
          <p:cNvSpPr txBox="1">
            <a:spLocks noChangeArrowheads="1"/>
          </p:cNvSpPr>
          <p:nvPr/>
        </p:nvSpPr>
        <p:spPr>
          <a:xfrm>
            <a:off x="611560" y="847253"/>
            <a:ext cx="7632848"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defRPr/>
            </a:pPr>
            <a:r>
              <a:rPr lang="en-US" altLang="ja-JP" sz="2400" b="1" dirty="0" smtClean="0">
                <a:ea typeface="ＭＳ Ｐゴシック" charset="-128"/>
              </a:rPr>
              <a:t>Fuzzy Logic- Introduction</a:t>
            </a:r>
          </a:p>
          <a:p>
            <a:pPr eaLnBrk="1" hangingPunct="1">
              <a:buFont typeface="Wingdings" panose="05000000000000000000" pitchFamily="2" charset="2"/>
              <a:buChar char="Ø"/>
              <a:defRPr/>
            </a:pPr>
            <a:r>
              <a:rPr lang="en-US" altLang="ja-JP" sz="2400" b="1" dirty="0" smtClean="0">
                <a:ea typeface="ＭＳ Ｐゴシック" charset="-128"/>
              </a:rPr>
              <a:t>Probability and uncertainty</a:t>
            </a:r>
          </a:p>
          <a:p>
            <a:pPr eaLnBrk="1" hangingPunct="1">
              <a:buFont typeface="Wingdings" panose="05000000000000000000" pitchFamily="2" charset="2"/>
              <a:buChar char="Ø"/>
              <a:defRPr/>
            </a:pPr>
            <a:r>
              <a:rPr lang="en-US" altLang="ja-JP" sz="2400" b="1" dirty="0" smtClean="0">
                <a:ea typeface="ＭＳ Ｐゴシック" charset="-128"/>
              </a:rPr>
              <a:t>Crisp and fuzzy sets</a:t>
            </a:r>
          </a:p>
          <a:p>
            <a:pPr eaLnBrk="1" hangingPunct="1">
              <a:buFont typeface="Wingdings" panose="05000000000000000000" pitchFamily="2" charset="2"/>
              <a:buChar char="Ø"/>
              <a:defRPr/>
            </a:pPr>
            <a:r>
              <a:rPr lang="en-US" altLang="ja-JP" sz="2400" b="1" dirty="0" smtClean="0">
                <a:ea typeface="ＭＳ Ｐゴシック" charset="-128"/>
              </a:rPr>
              <a:t>Applications</a:t>
            </a:r>
          </a:p>
          <a:p>
            <a:pPr eaLnBrk="1" hangingPunct="1">
              <a:buFont typeface="Wingdings" panose="05000000000000000000" pitchFamily="2" charset="2"/>
              <a:buChar char="Ø"/>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sz="1400" b="1" dirty="0" smtClean="0"/>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lvl="1" eaLnBrk="1" hangingPunct="1">
              <a:defRPr/>
            </a:pPr>
            <a:endParaRPr lang="en-US" altLang="ja-JP" sz="2000" b="1" dirty="0" smtClean="0">
              <a:ea typeface="ＭＳ Ｐゴシック" charset="-128"/>
            </a:endParaRPr>
          </a:p>
          <a:p>
            <a:pPr marL="914400" lvl="2" indent="0" eaLnBrk="1" hangingPunct="1">
              <a:buFont typeface="Arial" pitchFamily="34" charset="0"/>
              <a:buNone/>
              <a:defRPr/>
            </a:pPr>
            <a:endParaRPr lang="en-US" altLang="ja-JP" sz="1800" b="1"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2275" y="836712"/>
            <a:ext cx="8812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800" b="1">
                <a:latin typeface="Arial" panose="020B0604020202020204" pitchFamily="34" charset="0"/>
              </a:rPr>
              <a:t>...Terms, Degree of Membership, Membership Function, Base Variable...</a:t>
            </a:r>
          </a:p>
        </p:txBody>
      </p:sp>
      <p:sp>
        <p:nvSpPr>
          <p:cNvPr id="15" name="Rectangle 14"/>
          <p:cNvSpPr/>
          <p:nvPr/>
        </p:nvSpPr>
        <p:spPr>
          <a:xfrm>
            <a:off x="250700" y="1484412"/>
            <a:ext cx="8642350" cy="388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40966" name="Object 3"/>
          <p:cNvGraphicFramePr>
            <a:graphicFrameLocks/>
          </p:cNvGraphicFramePr>
          <p:nvPr/>
        </p:nvGraphicFramePr>
        <p:xfrm>
          <a:off x="215775" y="1620937"/>
          <a:ext cx="8647113" cy="3738562"/>
        </p:xfrm>
        <a:graphic>
          <a:graphicData uri="http://schemas.openxmlformats.org/presentationml/2006/ole">
            <mc:AlternateContent xmlns:mc="http://schemas.openxmlformats.org/markup-compatibility/2006">
              <mc:Choice xmlns:v="urn:schemas-microsoft-com:vml" Requires="v">
                <p:oleObj spid="_x0000_s24583" name="Microsoft Drawing" r:id="rId4" imgW="8647113" imgH="3738563" progId="MSDraw">
                  <p:embed/>
                </p:oleObj>
              </mc:Choice>
              <mc:Fallback>
                <p:oleObj name="Microsoft Drawing" r:id="rId4" imgW="8647113" imgH="3738563"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75" y="1620937"/>
                        <a:ext cx="8647113" cy="373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7" name="Line 8"/>
          <p:cNvSpPr>
            <a:spLocks noChangeShapeType="1"/>
          </p:cNvSpPr>
          <p:nvPr/>
        </p:nvSpPr>
        <p:spPr bwMode="auto">
          <a:xfrm flipV="1">
            <a:off x="3776538" y="2451199"/>
            <a:ext cx="0" cy="2589213"/>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0968" name="Line 9"/>
          <p:cNvSpPr>
            <a:spLocks noChangeShapeType="1"/>
          </p:cNvSpPr>
          <p:nvPr/>
        </p:nvSpPr>
        <p:spPr bwMode="auto">
          <a:xfrm flipH="1">
            <a:off x="577725" y="2602012"/>
            <a:ext cx="3351213"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0969" name="Rectangle 10"/>
          <p:cNvSpPr>
            <a:spLocks noChangeArrowheads="1"/>
          </p:cNvSpPr>
          <p:nvPr/>
        </p:nvSpPr>
        <p:spPr bwMode="auto">
          <a:xfrm>
            <a:off x="652338" y="2298799"/>
            <a:ext cx="7315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200" b="1" i="1">
                <a:solidFill>
                  <a:srgbClr val="FF0033"/>
                </a:solidFill>
                <a:latin typeface="Arial" panose="020B0604020202020204" pitchFamily="34" charset="0"/>
              </a:rPr>
              <a:t>… </a:t>
            </a:r>
            <a:r>
              <a:rPr lang="en-US" altLang="tr-TR" sz="1200" b="1" i="1">
                <a:solidFill>
                  <a:srgbClr val="FFFF00"/>
                </a:solidFill>
                <a:latin typeface="Arial" panose="020B0604020202020204" pitchFamily="34" charset="0"/>
              </a:rPr>
              <a:t>pretty</a:t>
            </a:r>
            <a:r>
              <a:rPr lang="en-US" altLang="tr-TR" sz="1200" b="1" i="1">
                <a:solidFill>
                  <a:srgbClr val="FF0033"/>
                </a:solidFill>
                <a:latin typeface="Arial" panose="020B0604020202020204" pitchFamily="34" charset="0"/>
              </a:rPr>
              <a:t> </a:t>
            </a:r>
            <a:r>
              <a:rPr lang="en-US" altLang="tr-TR" sz="1200" b="1" i="1">
                <a:solidFill>
                  <a:srgbClr val="FFFF00"/>
                </a:solidFill>
                <a:latin typeface="Arial" panose="020B0604020202020204" pitchFamily="34" charset="0"/>
              </a:rPr>
              <a:t>much raised </a:t>
            </a:r>
            <a:r>
              <a:rPr lang="en-US" altLang="tr-TR" sz="1200" b="1" i="1">
                <a:solidFill>
                  <a:srgbClr val="FF0033"/>
                </a:solidFill>
                <a:latin typeface="Arial" panose="020B0604020202020204" pitchFamily="34" charset="0"/>
              </a:rPr>
              <a:t>… </a:t>
            </a:r>
          </a:p>
        </p:txBody>
      </p:sp>
      <p:sp>
        <p:nvSpPr>
          <p:cNvPr id="40970" name="Line 11"/>
          <p:cNvSpPr>
            <a:spLocks noChangeShapeType="1"/>
          </p:cNvSpPr>
          <p:nvPr/>
        </p:nvSpPr>
        <p:spPr bwMode="auto">
          <a:xfrm flipH="1">
            <a:off x="653925" y="4659412"/>
            <a:ext cx="3275013" cy="0"/>
          </a:xfrm>
          <a:prstGeom prst="line">
            <a:avLst/>
          </a:prstGeom>
          <a:noFill/>
          <a:ln w="254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0971" name="Rectangle 12"/>
          <p:cNvSpPr>
            <a:spLocks noChangeArrowheads="1"/>
          </p:cNvSpPr>
          <p:nvPr/>
        </p:nvSpPr>
        <p:spPr bwMode="auto">
          <a:xfrm>
            <a:off x="728538" y="4356199"/>
            <a:ext cx="73152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200" b="1" i="1">
                <a:solidFill>
                  <a:srgbClr val="FF0033"/>
                </a:solidFill>
                <a:latin typeface="Arial" panose="020B0604020202020204" pitchFamily="34" charset="0"/>
              </a:rPr>
              <a:t>... </a:t>
            </a:r>
            <a:r>
              <a:rPr lang="en-US" altLang="tr-TR" sz="1200" b="1" i="1">
                <a:solidFill>
                  <a:srgbClr val="FFFF00"/>
                </a:solidFill>
                <a:latin typeface="Arial" panose="020B0604020202020204" pitchFamily="34" charset="0"/>
              </a:rPr>
              <a:t>but</a:t>
            </a:r>
            <a:r>
              <a:rPr lang="en-US" altLang="tr-TR" sz="1200" b="1" i="1">
                <a:solidFill>
                  <a:srgbClr val="FF0033"/>
                </a:solidFill>
                <a:latin typeface="Arial" panose="020B0604020202020204" pitchFamily="34" charset="0"/>
              </a:rPr>
              <a:t> </a:t>
            </a:r>
            <a:r>
              <a:rPr lang="en-US" altLang="tr-TR" sz="1200" b="1" i="1">
                <a:solidFill>
                  <a:srgbClr val="FFFF00"/>
                </a:solidFill>
                <a:latin typeface="Arial" panose="020B0604020202020204" pitchFamily="34" charset="0"/>
              </a:rPr>
              <a:t>just slightly strong … </a:t>
            </a:r>
          </a:p>
        </p:txBody>
      </p:sp>
      <p:sp>
        <p:nvSpPr>
          <p:cNvPr id="40972" name="Rectangle 13"/>
          <p:cNvSpPr>
            <a:spLocks noChangeArrowheads="1"/>
          </p:cNvSpPr>
          <p:nvPr/>
        </p:nvSpPr>
        <p:spPr bwMode="auto">
          <a:xfrm>
            <a:off x="5868019" y="3738662"/>
            <a:ext cx="2805112" cy="838200"/>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5" name="Rectangle 14"/>
          <p:cNvSpPr>
            <a:spLocks noChangeArrowheads="1"/>
          </p:cNvSpPr>
          <p:nvPr/>
        </p:nvSpPr>
        <p:spPr bwMode="auto">
          <a:xfrm>
            <a:off x="5868019" y="3755082"/>
            <a:ext cx="2805112" cy="825500"/>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effectLst>
                  <a:outerShdw blurRad="38100" dist="38100" dir="2700000" algn="tl">
                    <a:srgbClr val="C0C0C0"/>
                  </a:outerShdw>
                </a:effectLst>
                <a:latin typeface="Arial" charset="0"/>
              </a:rPr>
              <a:t>A Linguistic Variable Defines a Concept of Our Everyday Language!</a:t>
            </a:r>
          </a:p>
        </p:txBody>
      </p:sp>
      <p:sp>
        <p:nvSpPr>
          <p:cNvPr id="14" name="Rectangle 3"/>
          <p:cNvSpPr>
            <a:spLocks noChangeArrowheads="1"/>
          </p:cNvSpPr>
          <p:nvPr/>
        </p:nvSpPr>
        <p:spPr bwMode="auto">
          <a:xfrm>
            <a:off x="107504" y="188640"/>
            <a:ext cx="7239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a fuzzy membership functions</a:t>
            </a:r>
            <a:endParaRPr lang="en-US" altLang="tr-TR" sz="2400" b="1" u="sng" dirty="0">
              <a:solidFill>
                <a:srgbClr val="984807"/>
              </a:solidFill>
              <a:ea typeface="+mn-ea"/>
            </a:endParaRPr>
          </a:p>
        </p:txBody>
      </p:sp>
    </p:spTree>
    <p:extLst>
      <p:ext uri="{BB962C8B-B14F-4D97-AF65-F5344CB8AC3E}">
        <p14:creationId xmlns:p14="http://schemas.microsoft.com/office/powerpoint/2010/main" val="354876638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512" y="-14785"/>
            <a:ext cx="4800600" cy="76200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Formal Definitions</a:t>
            </a:r>
          </a:p>
        </p:txBody>
      </p:sp>
      <p:sp>
        <p:nvSpPr>
          <p:cNvPr id="29699" name="Rectangle 3"/>
          <p:cNvSpPr>
            <a:spLocks noGrp="1" noChangeArrowheads="1"/>
          </p:cNvSpPr>
          <p:nvPr>
            <p:ph type="body" idx="1"/>
          </p:nvPr>
        </p:nvSpPr>
        <p:spPr>
          <a:xfrm>
            <a:off x="228600" y="836613"/>
            <a:ext cx="8610600" cy="5181600"/>
          </a:xfrm>
        </p:spPr>
        <p:txBody>
          <a:bodyPr/>
          <a:lstStyle/>
          <a:p>
            <a:pPr>
              <a:lnSpc>
                <a:spcPct val="125000"/>
              </a:lnSpc>
              <a:buFont typeface="Wingdings" panose="05000000000000000000" pitchFamily="2" charset="2"/>
              <a:buChar char="Ø"/>
            </a:pPr>
            <a:r>
              <a:rPr lang="en-US" altLang="tr-TR" sz="2000" b="1" i="1" dirty="0" smtClean="0"/>
              <a:t>Definition 1</a:t>
            </a:r>
            <a:r>
              <a:rPr lang="en-US" altLang="tr-TR" sz="2000" b="1" dirty="0" smtClean="0"/>
              <a:t>: Let X be some set of objects, with elements noted as x. </a:t>
            </a:r>
          </a:p>
          <a:p>
            <a:pPr marL="0" indent="0">
              <a:lnSpc>
                <a:spcPct val="125000"/>
              </a:lnSpc>
              <a:buNone/>
            </a:pPr>
            <a:r>
              <a:rPr lang="tr-TR" altLang="tr-TR" sz="2000" b="1" dirty="0" smtClean="0">
                <a:latin typeface="Arial Unicode MS" panose="020B0604020202020204" pitchFamily="34" charset="-128"/>
              </a:rPr>
              <a:t>          </a:t>
            </a:r>
            <a:r>
              <a:rPr lang="en-US" altLang="tr-TR" sz="2000" b="1" dirty="0" smtClean="0">
                <a:latin typeface="Arial Unicode MS" panose="020B0604020202020204" pitchFamily="34" charset="-128"/>
              </a:rPr>
              <a:t>X = {x}. </a:t>
            </a:r>
          </a:p>
          <a:p>
            <a:pPr>
              <a:lnSpc>
                <a:spcPct val="125000"/>
              </a:lnSpc>
              <a:buFont typeface="Wingdings" panose="05000000000000000000" pitchFamily="2" charset="2"/>
              <a:buChar char="Ø"/>
            </a:pPr>
            <a:r>
              <a:rPr lang="en-US" altLang="tr-TR" sz="2000" b="1" i="1" dirty="0" smtClean="0"/>
              <a:t>Definition 2</a:t>
            </a:r>
            <a:r>
              <a:rPr lang="en-US" altLang="tr-TR" sz="2000" b="1" dirty="0" smtClean="0"/>
              <a:t>: A fuzzy set A in X is characterized by a membership function </a:t>
            </a:r>
            <a:r>
              <a:rPr lang="tr-TR" altLang="tr-TR" sz="2000" b="1" dirty="0" smtClean="0">
                <a:latin typeface="Arial Unicode MS" panose="020B0604020202020204" pitchFamily="34" charset="-128"/>
              </a:rPr>
              <a:t>µ</a:t>
            </a:r>
            <a:r>
              <a:rPr lang="en-US" altLang="tr-TR" sz="2000" b="1" dirty="0" smtClean="0">
                <a:latin typeface="Arial Unicode MS" panose="020B0604020202020204" pitchFamily="34" charset="-128"/>
              </a:rPr>
              <a:t>A(x) which maps each point in X onto the real interval [0.0, 1.0]. As </a:t>
            </a:r>
            <a:r>
              <a:rPr lang="tr-TR" altLang="tr-TR" sz="2000" b="1" dirty="0" smtClean="0">
                <a:latin typeface="Arial Unicode MS" panose="020B0604020202020204" pitchFamily="34" charset="-128"/>
              </a:rPr>
              <a:t>µ</a:t>
            </a:r>
            <a:r>
              <a:rPr lang="en-US" altLang="tr-TR" sz="2000" b="1" dirty="0" smtClean="0">
                <a:latin typeface="Arial Unicode MS" panose="020B0604020202020204" pitchFamily="34" charset="-128"/>
              </a:rPr>
              <a:t>A(x) approaches 1.0, the "grade of membership" of x in A increases. </a:t>
            </a:r>
          </a:p>
          <a:p>
            <a:pPr>
              <a:lnSpc>
                <a:spcPct val="125000"/>
              </a:lnSpc>
              <a:buFont typeface="Wingdings" panose="05000000000000000000" pitchFamily="2" charset="2"/>
              <a:buChar char="Ø"/>
            </a:pPr>
            <a:r>
              <a:rPr lang="en-US" altLang="tr-TR" sz="2000" b="1" i="1" dirty="0" smtClean="0"/>
              <a:t>Definition 3</a:t>
            </a:r>
            <a:r>
              <a:rPr lang="en-US" altLang="tr-TR" sz="2000" b="1" dirty="0" smtClean="0"/>
              <a:t>: A is EMPTY </a:t>
            </a:r>
            <a:r>
              <a:rPr lang="en-US" altLang="tr-TR" sz="2000" b="1" dirty="0" err="1" smtClean="0"/>
              <a:t>iff</a:t>
            </a:r>
            <a:r>
              <a:rPr lang="en-US" altLang="tr-TR" sz="2000" b="1" dirty="0" smtClean="0"/>
              <a:t> for all x, </a:t>
            </a:r>
            <a:r>
              <a:rPr lang="tr-TR" altLang="tr-TR" sz="2000" b="1" dirty="0" smtClean="0">
                <a:latin typeface="Arial Unicode MS" panose="020B0604020202020204" pitchFamily="34" charset="-128"/>
              </a:rPr>
              <a:t>µ</a:t>
            </a:r>
            <a:r>
              <a:rPr lang="en-US" altLang="tr-TR" sz="2000" b="1" dirty="0" smtClean="0"/>
              <a:t>A(x) = 0.0. </a:t>
            </a:r>
          </a:p>
          <a:p>
            <a:pPr>
              <a:lnSpc>
                <a:spcPct val="125000"/>
              </a:lnSpc>
              <a:buFont typeface="Wingdings" panose="05000000000000000000" pitchFamily="2" charset="2"/>
              <a:buChar char="Ø"/>
            </a:pPr>
            <a:r>
              <a:rPr lang="en-US" altLang="tr-TR" sz="2000" b="1" i="1" dirty="0" smtClean="0"/>
              <a:t>Definition 4</a:t>
            </a:r>
            <a:r>
              <a:rPr lang="en-US" altLang="tr-TR" sz="2000" b="1" dirty="0" smtClean="0"/>
              <a:t>: A = B </a:t>
            </a:r>
            <a:r>
              <a:rPr lang="en-US" altLang="tr-TR" sz="2000" b="1" dirty="0" err="1" smtClean="0"/>
              <a:t>iff</a:t>
            </a:r>
            <a:r>
              <a:rPr lang="en-US" altLang="tr-TR" sz="2000" b="1" dirty="0" smtClean="0"/>
              <a:t> for all x: </a:t>
            </a:r>
            <a:r>
              <a:rPr lang="tr-TR" altLang="tr-TR" sz="2000" b="1" dirty="0" smtClean="0">
                <a:latin typeface="Arial Unicode MS" panose="020B0604020202020204" pitchFamily="34" charset="-128"/>
              </a:rPr>
              <a:t>µ</a:t>
            </a:r>
            <a:r>
              <a:rPr lang="en-US" altLang="tr-TR" sz="2000" b="1" dirty="0" smtClean="0"/>
              <a:t>A(x) = </a:t>
            </a:r>
            <a:r>
              <a:rPr lang="tr-TR" altLang="tr-TR" sz="2000" b="1" dirty="0" smtClean="0">
                <a:latin typeface="Arial Unicode MS" panose="020B0604020202020204" pitchFamily="34" charset="-128"/>
              </a:rPr>
              <a:t>µ</a:t>
            </a:r>
            <a:r>
              <a:rPr lang="en-US" altLang="tr-TR" sz="2000" b="1" dirty="0" smtClean="0"/>
              <a:t>B(x) [or, </a:t>
            </a:r>
            <a:r>
              <a:rPr lang="tr-TR" altLang="tr-TR" sz="2000" b="1" dirty="0" smtClean="0">
                <a:latin typeface="Arial Unicode MS" panose="020B0604020202020204" pitchFamily="34" charset="-128"/>
              </a:rPr>
              <a:t>µ</a:t>
            </a:r>
            <a:r>
              <a:rPr lang="en-US" altLang="tr-TR" sz="2000" b="1" dirty="0" smtClean="0"/>
              <a:t>A = </a:t>
            </a:r>
            <a:r>
              <a:rPr lang="tr-TR" altLang="tr-TR" sz="2000" b="1" dirty="0" smtClean="0">
                <a:latin typeface="Arial Unicode MS" panose="020B0604020202020204" pitchFamily="34" charset="-128"/>
              </a:rPr>
              <a:t>µ</a:t>
            </a:r>
            <a:r>
              <a:rPr lang="en-US" altLang="tr-TR" sz="2000" b="1" dirty="0" smtClean="0"/>
              <a:t>B]. </a:t>
            </a:r>
          </a:p>
          <a:p>
            <a:pPr>
              <a:lnSpc>
                <a:spcPct val="125000"/>
              </a:lnSpc>
              <a:buFont typeface="Wingdings" panose="05000000000000000000" pitchFamily="2" charset="2"/>
              <a:buChar char="Ø"/>
            </a:pPr>
            <a:r>
              <a:rPr lang="en-US" altLang="tr-TR" sz="2000" b="1" i="1" dirty="0" smtClean="0"/>
              <a:t>Definition 5</a:t>
            </a:r>
            <a:r>
              <a:rPr lang="en-US" altLang="tr-TR" sz="2000" b="1" dirty="0" smtClean="0"/>
              <a:t>: </a:t>
            </a:r>
            <a:r>
              <a:rPr lang="tr-TR" altLang="tr-TR" sz="2000" b="1" dirty="0" smtClean="0">
                <a:latin typeface="Arial Unicode MS" panose="020B0604020202020204" pitchFamily="34" charset="-128"/>
              </a:rPr>
              <a:t>µ</a:t>
            </a:r>
            <a:r>
              <a:rPr lang="en-US" altLang="tr-TR" sz="2000" b="1" dirty="0" smtClean="0"/>
              <a:t>A' = 1 - </a:t>
            </a:r>
            <a:r>
              <a:rPr lang="tr-TR" altLang="tr-TR" sz="2000" b="1" dirty="0" smtClean="0">
                <a:latin typeface="Arial Unicode MS" panose="020B0604020202020204" pitchFamily="34" charset="-128"/>
              </a:rPr>
              <a:t>µ</a:t>
            </a:r>
            <a:r>
              <a:rPr lang="en-US" altLang="tr-TR" sz="2000" b="1" dirty="0" smtClean="0"/>
              <a:t>A. </a:t>
            </a:r>
          </a:p>
          <a:p>
            <a:pPr>
              <a:lnSpc>
                <a:spcPct val="125000"/>
              </a:lnSpc>
              <a:buFont typeface="Wingdings" panose="05000000000000000000" pitchFamily="2" charset="2"/>
              <a:buChar char="Ø"/>
            </a:pPr>
            <a:r>
              <a:rPr lang="en-US" altLang="tr-TR" sz="2000" b="1" i="1" dirty="0" smtClean="0"/>
              <a:t>Definition 6</a:t>
            </a:r>
            <a:r>
              <a:rPr lang="en-US" altLang="tr-TR" sz="2000" b="1" dirty="0" smtClean="0"/>
              <a:t>: A is CONTAINED in B </a:t>
            </a:r>
            <a:r>
              <a:rPr lang="en-US" altLang="tr-TR" sz="2000" b="1" dirty="0" err="1" smtClean="0"/>
              <a:t>iff</a:t>
            </a:r>
            <a:r>
              <a:rPr lang="en-US" altLang="tr-TR" sz="2000" b="1" dirty="0" smtClean="0"/>
              <a:t> </a:t>
            </a:r>
            <a:r>
              <a:rPr lang="tr-TR" altLang="tr-TR" sz="2000" b="1" dirty="0" smtClean="0">
                <a:latin typeface="Arial Unicode MS" panose="020B0604020202020204" pitchFamily="34" charset="-128"/>
              </a:rPr>
              <a:t>µ</a:t>
            </a:r>
            <a:r>
              <a:rPr lang="en-US" altLang="tr-TR" sz="2000" b="1" dirty="0" smtClean="0"/>
              <a:t>A </a:t>
            </a:r>
            <a:r>
              <a:rPr lang="en-US" altLang="tr-TR" sz="2000" b="1" dirty="0" smtClean="0">
                <a:sym typeface="Symbol" panose="05050102010706020507" pitchFamily="18" charset="2"/>
              </a:rPr>
              <a:t></a:t>
            </a:r>
            <a:r>
              <a:rPr lang="en-US" altLang="tr-TR" sz="2000" b="1" dirty="0" smtClean="0"/>
              <a:t> </a:t>
            </a:r>
            <a:r>
              <a:rPr lang="tr-TR" altLang="tr-TR" sz="2000" b="1" dirty="0" smtClean="0">
                <a:latin typeface="Arial Unicode MS" panose="020B0604020202020204" pitchFamily="34" charset="-128"/>
              </a:rPr>
              <a:t>µ</a:t>
            </a:r>
            <a:r>
              <a:rPr lang="en-US" altLang="tr-TR" sz="2000" b="1" dirty="0" smtClean="0"/>
              <a:t>B.</a:t>
            </a:r>
          </a:p>
          <a:p>
            <a:pPr>
              <a:lnSpc>
                <a:spcPct val="125000"/>
              </a:lnSpc>
              <a:buFont typeface="Wingdings" panose="05000000000000000000" pitchFamily="2" charset="2"/>
              <a:buChar char="Ø"/>
            </a:pPr>
            <a:r>
              <a:rPr lang="en-US" altLang="tr-TR" sz="2000" b="1" i="1" dirty="0" smtClean="0"/>
              <a:t>Definition 7</a:t>
            </a:r>
            <a:r>
              <a:rPr lang="en-US" altLang="tr-TR" sz="2000" b="1" dirty="0" smtClean="0"/>
              <a:t>: C = A UNION B, where: </a:t>
            </a:r>
            <a:r>
              <a:rPr lang="tr-TR" altLang="tr-TR" sz="2000" b="1" dirty="0" smtClean="0">
                <a:latin typeface="Arial Unicode MS" panose="020B0604020202020204" pitchFamily="34" charset="-128"/>
              </a:rPr>
              <a:t>µ</a:t>
            </a:r>
            <a:r>
              <a:rPr lang="en-US" altLang="tr-TR" sz="2000" b="1" dirty="0" smtClean="0"/>
              <a:t>C(x) = MAX(</a:t>
            </a:r>
            <a:r>
              <a:rPr lang="tr-TR" altLang="tr-TR" sz="2000" b="1" dirty="0" smtClean="0">
                <a:latin typeface="Arial Unicode MS" panose="020B0604020202020204" pitchFamily="34" charset="-128"/>
              </a:rPr>
              <a:t>µ</a:t>
            </a:r>
            <a:r>
              <a:rPr lang="en-US" altLang="tr-TR" sz="2000" b="1" dirty="0" smtClean="0"/>
              <a:t>A(x), </a:t>
            </a:r>
            <a:r>
              <a:rPr lang="tr-TR" altLang="tr-TR" sz="2000" b="1" dirty="0" smtClean="0">
                <a:latin typeface="Arial Unicode MS" panose="020B0604020202020204" pitchFamily="34" charset="-128"/>
              </a:rPr>
              <a:t>µ</a:t>
            </a:r>
            <a:r>
              <a:rPr lang="en-US" altLang="tr-TR" sz="2000" b="1" dirty="0" smtClean="0"/>
              <a:t>B(x)). </a:t>
            </a:r>
          </a:p>
          <a:p>
            <a:pPr>
              <a:lnSpc>
                <a:spcPct val="125000"/>
              </a:lnSpc>
              <a:buFont typeface="Wingdings" panose="05000000000000000000" pitchFamily="2" charset="2"/>
              <a:buChar char="Ø"/>
            </a:pPr>
            <a:r>
              <a:rPr lang="en-US" altLang="tr-TR" sz="2000" b="1" i="1" dirty="0" smtClean="0"/>
              <a:t>Definition 8</a:t>
            </a:r>
            <a:r>
              <a:rPr lang="en-US" altLang="tr-TR" sz="2000" b="1" dirty="0" smtClean="0"/>
              <a:t>: C = A INTERSECTION B where: </a:t>
            </a:r>
            <a:r>
              <a:rPr lang="tr-TR" altLang="tr-TR" sz="2000" b="1" dirty="0" smtClean="0">
                <a:latin typeface="Arial Unicode MS" panose="020B0604020202020204" pitchFamily="34" charset="-128"/>
              </a:rPr>
              <a:t>µ</a:t>
            </a:r>
            <a:r>
              <a:rPr lang="en-US" altLang="tr-TR" sz="2000" b="1" dirty="0" smtClean="0"/>
              <a:t>C(x) = MIN(</a:t>
            </a:r>
            <a:r>
              <a:rPr lang="tr-TR" altLang="tr-TR" sz="2000" b="1" dirty="0" smtClean="0">
                <a:latin typeface="Arial Unicode MS" panose="020B0604020202020204" pitchFamily="34" charset="-128"/>
              </a:rPr>
              <a:t>µ</a:t>
            </a:r>
            <a:r>
              <a:rPr lang="en-US" altLang="tr-TR" sz="2000" b="1" dirty="0" smtClean="0"/>
              <a:t>A(x), </a:t>
            </a:r>
            <a:r>
              <a:rPr lang="tr-TR" altLang="tr-TR" sz="2000" b="1" dirty="0" smtClean="0">
                <a:latin typeface="Arial Unicode MS" panose="020B0604020202020204" pitchFamily="34" charset="-128"/>
              </a:rPr>
              <a:t>µ </a:t>
            </a:r>
            <a:r>
              <a:rPr lang="en-US" altLang="tr-TR" sz="2000" b="1" dirty="0" smtClean="0"/>
              <a:t>B(x)). </a:t>
            </a:r>
          </a:p>
          <a:p>
            <a:pPr>
              <a:buFont typeface="Wingdings" panose="05000000000000000000" pitchFamily="2" charset="2"/>
              <a:buChar char="Ø"/>
            </a:pPr>
            <a:endParaRPr lang="en-US" altLang="tr-TR" sz="2000" b="1" dirty="0" smtClean="0"/>
          </a:p>
        </p:txBody>
      </p:sp>
    </p:spTree>
    <p:extLst>
      <p:ext uri="{BB962C8B-B14F-4D97-AF65-F5344CB8AC3E}">
        <p14:creationId xmlns:p14="http://schemas.microsoft.com/office/powerpoint/2010/main" val="298134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79388" y="98425"/>
            <a:ext cx="88169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Definition of the Fuzzy Rules</a:t>
            </a:r>
            <a:r>
              <a:rPr lang="tr-TR" altLang="tr-TR" sz="2400" b="1" u="sng" dirty="0">
                <a:solidFill>
                  <a:srgbClr val="984807"/>
                </a:solidFill>
                <a:ea typeface="+mn-ea"/>
              </a:rPr>
              <a:t> </a:t>
            </a:r>
            <a:r>
              <a:rPr lang="en-US" altLang="tr-TR" sz="2400" b="1" u="sng" dirty="0">
                <a:solidFill>
                  <a:srgbClr val="984807"/>
                </a:solidFill>
                <a:ea typeface="+mn-ea"/>
              </a:rPr>
              <a:t>- Aggregation Operator - </a:t>
            </a:r>
          </a:p>
        </p:txBody>
      </p:sp>
      <p:sp>
        <p:nvSpPr>
          <p:cNvPr id="73742" name="Rectangle 14"/>
          <p:cNvSpPr>
            <a:spLocks noChangeArrowheads="1"/>
          </p:cNvSpPr>
          <p:nvPr/>
        </p:nvSpPr>
        <p:spPr bwMode="auto">
          <a:xfrm>
            <a:off x="2554287" y="764704"/>
            <a:ext cx="5103812"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a:latin typeface="Arial" panose="020B0604020202020204" pitchFamily="34" charset="0"/>
              </a:rPr>
              <a:t>Elementary Fuzzy Logic Operators:</a:t>
            </a:r>
          </a:p>
          <a:p>
            <a:pPr>
              <a:spcBef>
                <a:spcPct val="50000"/>
              </a:spcBef>
              <a:buClr>
                <a:srgbClr val="FF0000"/>
              </a:buClr>
              <a:buFont typeface="Wingdings" panose="05000000000000000000" pitchFamily="2" charset="2"/>
              <a:buChar char="Ø"/>
            </a:pPr>
            <a:r>
              <a:rPr lang="en-US" altLang="tr-TR" sz="1600" b="1" dirty="0">
                <a:latin typeface="Arial" panose="020B0604020202020204" pitchFamily="34" charset="0"/>
              </a:rPr>
              <a:t>AND:  µ</a:t>
            </a:r>
            <a:r>
              <a:rPr lang="en-US" altLang="tr-TR" sz="1600" b="1" baseline="-25000" dirty="0" err="1">
                <a:latin typeface="Arial" panose="020B0604020202020204" pitchFamily="34" charset="0"/>
              </a:rPr>
              <a:t>AvB</a:t>
            </a:r>
            <a:r>
              <a:rPr lang="en-US" altLang="tr-TR" sz="1600" b="1" baseline="-25000" dirty="0">
                <a:latin typeface="Arial" panose="020B0604020202020204" pitchFamily="34" charset="0"/>
              </a:rPr>
              <a:t> </a:t>
            </a:r>
            <a:r>
              <a:rPr lang="en-US" altLang="tr-TR" sz="1600" b="1" dirty="0">
                <a:latin typeface="Arial" panose="020B0604020202020204" pitchFamily="34" charset="0"/>
              </a:rPr>
              <a:t>= min{ µ</a:t>
            </a:r>
            <a:r>
              <a:rPr lang="en-US" altLang="tr-TR" sz="1600" b="1" baseline="-25000" dirty="0">
                <a:latin typeface="Arial" panose="020B0604020202020204" pitchFamily="34" charset="0"/>
              </a:rPr>
              <a:t>A</a:t>
            </a:r>
            <a:r>
              <a:rPr lang="en-US" altLang="tr-TR" sz="1600" b="1" dirty="0">
                <a:latin typeface="Arial" panose="020B0604020202020204" pitchFamily="34" charset="0"/>
              </a:rPr>
              <a:t>; µ</a:t>
            </a:r>
            <a:r>
              <a:rPr lang="en-US" altLang="tr-TR" sz="1600" b="1" baseline="-25000" dirty="0">
                <a:latin typeface="Arial" panose="020B0604020202020204" pitchFamily="34" charset="0"/>
              </a:rPr>
              <a:t>B</a:t>
            </a:r>
            <a:r>
              <a:rPr lang="en-US" altLang="tr-TR" sz="1600" b="1" dirty="0">
                <a:latin typeface="Arial" panose="020B0604020202020204" pitchFamily="34" charset="0"/>
              </a:rPr>
              <a:t> }</a:t>
            </a:r>
          </a:p>
          <a:p>
            <a:pPr>
              <a:spcBef>
                <a:spcPct val="25000"/>
              </a:spcBef>
              <a:buClr>
                <a:srgbClr val="FF0000"/>
              </a:buClr>
              <a:buFont typeface="Wingdings" panose="05000000000000000000" pitchFamily="2" charset="2"/>
              <a:buChar char="Ø"/>
            </a:pPr>
            <a:r>
              <a:rPr lang="en-US" altLang="tr-TR" sz="1600" b="1" dirty="0">
                <a:latin typeface="Arial" panose="020B0604020202020204" pitchFamily="34" charset="0"/>
              </a:rPr>
              <a:t>OR:  µ</a:t>
            </a:r>
            <a:r>
              <a:rPr lang="en-US" altLang="tr-TR" sz="1600" b="1" baseline="-25000" dirty="0">
                <a:latin typeface="Arial" panose="020B0604020202020204" pitchFamily="34" charset="0"/>
              </a:rPr>
              <a:t>A+B </a:t>
            </a:r>
            <a:r>
              <a:rPr lang="en-US" altLang="tr-TR" sz="1600" b="1" dirty="0">
                <a:latin typeface="Arial" panose="020B0604020202020204" pitchFamily="34" charset="0"/>
              </a:rPr>
              <a:t>= max{ µ</a:t>
            </a:r>
            <a:r>
              <a:rPr lang="en-US" altLang="tr-TR" sz="1600" b="1" baseline="-25000" dirty="0">
                <a:latin typeface="Arial" panose="020B0604020202020204" pitchFamily="34" charset="0"/>
              </a:rPr>
              <a:t>A</a:t>
            </a:r>
            <a:r>
              <a:rPr lang="en-US" altLang="tr-TR" sz="1600" b="1" dirty="0">
                <a:latin typeface="Arial" panose="020B0604020202020204" pitchFamily="34" charset="0"/>
              </a:rPr>
              <a:t>; µ</a:t>
            </a:r>
            <a:r>
              <a:rPr lang="en-US" altLang="tr-TR" sz="1600" b="1" baseline="-25000" dirty="0">
                <a:latin typeface="Arial" panose="020B0604020202020204" pitchFamily="34" charset="0"/>
              </a:rPr>
              <a:t>B</a:t>
            </a:r>
            <a:r>
              <a:rPr lang="en-US" altLang="tr-TR" sz="1600" b="1" dirty="0">
                <a:latin typeface="Arial" panose="020B0604020202020204" pitchFamily="34" charset="0"/>
              </a:rPr>
              <a:t> }</a:t>
            </a:r>
          </a:p>
          <a:p>
            <a:pPr>
              <a:spcBef>
                <a:spcPct val="25000"/>
              </a:spcBef>
              <a:buClr>
                <a:srgbClr val="FF0000"/>
              </a:buClr>
              <a:buFont typeface="Wingdings" panose="05000000000000000000" pitchFamily="2" charset="2"/>
              <a:buChar char="Ø"/>
            </a:pPr>
            <a:r>
              <a:rPr lang="en-US" altLang="tr-TR" sz="1600" b="1" dirty="0">
                <a:latin typeface="Arial" panose="020B0604020202020204" pitchFamily="34" charset="0"/>
              </a:rPr>
              <a:t>NOT:  µ</a:t>
            </a:r>
            <a:r>
              <a:rPr lang="en-US" altLang="tr-TR" sz="1600" b="1" baseline="-25000" dirty="0">
                <a:latin typeface="Arial" panose="020B0604020202020204" pitchFamily="34" charset="0"/>
              </a:rPr>
              <a:t>-A </a:t>
            </a:r>
            <a:r>
              <a:rPr lang="en-US" altLang="tr-TR" sz="1600" b="1" dirty="0">
                <a:latin typeface="Arial" panose="020B0604020202020204" pitchFamily="34" charset="0"/>
              </a:rPr>
              <a:t>= 1 -  µ</a:t>
            </a:r>
            <a:r>
              <a:rPr lang="en-US" altLang="tr-TR" sz="1600" b="1" baseline="-25000" dirty="0">
                <a:latin typeface="Arial" panose="020B0604020202020204" pitchFamily="34" charset="0"/>
              </a:rPr>
              <a:t>A</a:t>
            </a:r>
          </a:p>
        </p:txBody>
      </p:sp>
      <p:sp>
        <p:nvSpPr>
          <p:cNvPr id="73743" name="Rectangle 15"/>
          <p:cNvSpPr>
            <a:spLocks noChangeArrowheads="1"/>
          </p:cNvSpPr>
          <p:nvPr/>
        </p:nvSpPr>
        <p:spPr bwMode="auto">
          <a:xfrm>
            <a:off x="2554287" y="2288704"/>
            <a:ext cx="66262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246188" algn="l"/>
                <a:tab pos="3048000" algn="l"/>
                <a:tab pos="4865688"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3048000" algn="l"/>
                <a:tab pos="4865688"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3048000" algn="l"/>
                <a:tab pos="4865688"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3048000" algn="l"/>
                <a:tab pos="4865688"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a:latin typeface="Arial" panose="020B0604020202020204" pitchFamily="34" charset="0"/>
              </a:rPr>
              <a:t>...Model Human Evaluation and Reasoning Poorly Sometimes </a:t>
            </a:r>
          </a:p>
          <a:p>
            <a:pPr>
              <a:spcBef>
                <a:spcPct val="50000"/>
              </a:spcBef>
              <a:buFontTx/>
              <a:buNone/>
            </a:pPr>
            <a:r>
              <a:rPr lang="en-US" altLang="tr-TR" sz="1600" b="1" dirty="0">
                <a:latin typeface="Arial" panose="020B0604020202020204" pitchFamily="34" charset="0"/>
              </a:rPr>
              <a:t>Example: IF Car=fast AND Car=economical THEN Car=good</a:t>
            </a:r>
          </a:p>
          <a:p>
            <a:pPr>
              <a:spcBef>
                <a:spcPct val="50000"/>
              </a:spcBef>
              <a:buClr>
                <a:srgbClr val="FF0000"/>
              </a:buClr>
              <a:buFont typeface="Wingdings" panose="05000000000000000000" pitchFamily="2" charset="2"/>
              <a:buChar char="Ø"/>
            </a:pPr>
            <a:r>
              <a:rPr lang="en-US" altLang="tr-TR" sz="1600" b="1" dirty="0">
                <a:latin typeface="Arial" panose="020B0604020202020204" pitchFamily="34" charset="0"/>
              </a:rPr>
              <a:t>Car 1:	180</a:t>
            </a:r>
            <a:r>
              <a:rPr lang="en-US" altLang="tr-TR" sz="1600" b="1" baseline="30000" dirty="0">
                <a:latin typeface="Arial" panose="020B0604020202020204" pitchFamily="34" charset="0"/>
              </a:rPr>
              <a:t>km</a:t>
            </a:r>
            <a:r>
              <a:rPr lang="en-US" altLang="tr-TR" sz="1600" b="1" dirty="0">
                <a:latin typeface="Arial" panose="020B0604020202020204" pitchFamily="34" charset="0"/>
              </a:rPr>
              <a:t>/</a:t>
            </a:r>
            <a:r>
              <a:rPr lang="en-US" altLang="tr-TR" sz="1600" b="1" baseline="-25000" dirty="0">
                <a:latin typeface="Arial" panose="020B0604020202020204" pitchFamily="34" charset="0"/>
              </a:rPr>
              <a:t>h</a:t>
            </a:r>
            <a:r>
              <a:rPr lang="en-US" altLang="tr-TR" sz="1600" b="1" dirty="0">
                <a:latin typeface="Arial" panose="020B0604020202020204" pitchFamily="34" charset="0"/>
              </a:rPr>
              <a:t>: µ=0.3	9</a:t>
            </a:r>
            <a:r>
              <a:rPr lang="en-US" altLang="tr-TR" sz="1600" b="1" baseline="30000" dirty="0">
                <a:latin typeface="Arial" panose="020B0604020202020204" pitchFamily="34" charset="0"/>
              </a:rPr>
              <a:t>l</a:t>
            </a:r>
            <a:r>
              <a:rPr lang="en-US" altLang="tr-TR" sz="1600" b="1" dirty="0">
                <a:latin typeface="Arial" panose="020B0604020202020204" pitchFamily="34" charset="0"/>
              </a:rPr>
              <a:t>/</a:t>
            </a:r>
            <a:r>
              <a:rPr lang="en-US" altLang="tr-TR" sz="1600" b="1" baseline="-25000" dirty="0">
                <a:latin typeface="Arial" panose="020B0604020202020204" pitchFamily="34" charset="0"/>
              </a:rPr>
              <a:t>100km</a:t>
            </a:r>
            <a:r>
              <a:rPr lang="en-US" altLang="tr-TR" sz="1600" b="1" dirty="0">
                <a:latin typeface="Arial" panose="020B0604020202020204" pitchFamily="34" charset="0"/>
              </a:rPr>
              <a:t>: µ=0.4	-&gt; 0.3</a:t>
            </a:r>
          </a:p>
          <a:p>
            <a:pPr>
              <a:spcBef>
                <a:spcPct val="25000"/>
              </a:spcBef>
              <a:buClr>
                <a:srgbClr val="FF0000"/>
              </a:buClr>
              <a:buFont typeface="Wingdings" panose="05000000000000000000" pitchFamily="2" charset="2"/>
              <a:buChar char="Ø"/>
            </a:pPr>
            <a:r>
              <a:rPr lang="en-US" altLang="tr-TR" sz="1600" b="1" dirty="0">
                <a:latin typeface="Arial" panose="020B0604020202020204" pitchFamily="34" charset="0"/>
              </a:rPr>
              <a:t>Car 2:	180</a:t>
            </a:r>
            <a:r>
              <a:rPr lang="en-US" altLang="tr-TR" sz="1600" b="1" baseline="30000" dirty="0">
                <a:latin typeface="Arial" panose="020B0604020202020204" pitchFamily="34" charset="0"/>
              </a:rPr>
              <a:t>km</a:t>
            </a:r>
            <a:r>
              <a:rPr lang="en-US" altLang="tr-TR" sz="1600" b="1" dirty="0">
                <a:latin typeface="Arial" panose="020B0604020202020204" pitchFamily="34" charset="0"/>
              </a:rPr>
              <a:t>/</a:t>
            </a:r>
            <a:r>
              <a:rPr lang="en-US" altLang="tr-TR" sz="1600" b="1" baseline="-25000" dirty="0">
                <a:latin typeface="Arial" panose="020B0604020202020204" pitchFamily="34" charset="0"/>
              </a:rPr>
              <a:t>h</a:t>
            </a:r>
            <a:r>
              <a:rPr lang="en-US" altLang="tr-TR" sz="1600" b="1" dirty="0">
                <a:latin typeface="Arial" panose="020B0604020202020204" pitchFamily="34" charset="0"/>
              </a:rPr>
              <a:t>: µ=0.3	7</a:t>
            </a:r>
            <a:r>
              <a:rPr lang="en-US" altLang="tr-TR" sz="1600" b="1" baseline="30000" dirty="0">
                <a:latin typeface="Arial" panose="020B0604020202020204" pitchFamily="34" charset="0"/>
              </a:rPr>
              <a:t>l</a:t>
            </a:r>
            <a:r>
              <a:rPr lang="en-US" altLang="tr-TR" sz="1600" b="1" dirty="0">
                <a:latin typeface="Arial" panose="020B0604020202020204" pitchFamily="34" charset="0"/>
              </a:rPr>
              <a:t>/</a:t>
            </a:r>
            <a:r>
              <a:rPr lang="en-US" altLang="tr-TR" sz="1600" b="1" baseline="-25000" dirty="0">
                <a:latin typeface="Arial" panose="020B0604020202020204" pitchFamily="34" charset="0"/>
              </a:rPr>
              <a:t>100km</a:t>
            </a:r>
            <a:r>
              <a:rPr lang="en-US" altLang="tr-TR" sz="1600" b="1" dirty="0">
                <a:latin typeface="Arial" panose="020B0604020202020204" pitchFamily="34" charset="0"/>
              </a:rPr>
              <a:t>: µ=0.6	-&gt; 0.3</a:t>
            </a:r>
          </a:p>
          <a:p>
            <a:pPr>
              <a:spcBef>
                <a:spcPct val="25000"/>
              </a:spcBef>
              <a:buClr>
                <a:srgbClr val="FF0000"/>
              </a:buClr>
              <a:buFont typeface="Wingdings" panose="05000000000000000000" pitchFamily="2" charset="2"/>
              <a:buChar char="Ø"/>
            </a:pPr>
            <a:r>
              <a:rPr lang="en-US" altLang="tr-TR" sz="1600" b="1" dirty="0">
                <a:latin typeface="Arial" panose="020B0604020202020204" pitchFamily="34" charset="0"/>
              </a:rPr>
              <a:t>Car 3:	175</a:t>
            </a:r>
            <a:r>
              <a:rPr lang="en-US" altLang="tr-TR" sz="1600" b="1" baseline="30000" dirty="0">
                <a:latin typeface="Arial" panose="020B0604020202020204" pitchFamily="34" charset="0"/>
              </a:rPr>
              <a:t>km</a:t>
            </a:r>
            <a:r>
              <a:rPr lang="en-US" altLang="tr-TR" sz="1600" b="1" dirty="0">
                <a:latin typeface="Arial" panose="020B0604020202020204" pitchFamily="34" charset="0"/>
              </a:rPr>
              <a:t>/</a:t>
            </a:r>
            <a:r>
              <a:rPr lang="en-US" altLang="tr-TR" sz="1600" b="1" baseline="-25000" dirty="0">
                <a:latin typeface="Arial" panose="020B0604020202020204" pitchFamily="34" charset="0"/>
              </a:rPr>
              <a:t>h</a:t>
            </a:r>
            <a:r>
              <a:rPr lang="en-US" altLang="tr-TR" sz="1600" b="1" dirty="0">
                <a:latin typeface="Arial" panose="020B0604020202020204" pitchFamily="34" charset="0"/>
              </a:rPr>
              <a:t>: µ=0.25	4</a:t>
            </a:r>
            <a:r>
              <a:rPr lang="en-US" altLang="tr-TR" sz="1600" b="1" baseline="30000" dirty="0">
                <a:latin typeface="Arial" panose="020B0604020202020204" pitchFamily="34" charset="0"/>
              </a:rPr>
              <a:t>l</a:t>
            </a:r>
            <a:r>
              <a:rPr lang="en-US" altLang="tr-TR" sz="1600" b="1" dirty="0">
                <a:latin typeface="Arial" panose="020B0604020202020204" pitchFamily="34" charset="0"/>
              </a:rPr>
              <a:t>/</a:t>
            </a:r>
            <a:r>
              <a:rPr lang="en-US" altLang="tr-TR" sz="1600" b="1" baseline="-25000" dirty="0">
                <a:latin typeface="Arial" panose="020B0604020202020204" pitchFamily="34" charset="0"/>
              </a:rPr>
              <a:t>100km</a:t>
            </a:r>
            <a:r>
              <a:rPr lang="en-US" altLang="tr-TR" sz="1600" b="1" dirty="0">
                <a:latin typeface="Arial" panose="020B0604020202020204" pitchFamily="34" charset="0"/>
              </a:rPr>
              <a:t>: µ=0.9	-&gt; 0.25</a:t>
            </a:r>
          </a:p>
        </p:txBody>
      </p:sp>
      <p:sp>
        <p:nvSpPr>
          <p:cNvPr id="73744" name="Rectangle 16"/>
          <p:cNvSpPr>
            <a:spLocks noChangeArrowheads="1"/>
          </p:cNvSpPr>
          <p:nvPr/>
        </p:nvSpPr>
        <p:spPr bwMode="auto">
          <a:xfrm>
            <a:off x="2554287" y="4193704"/>
            <a:ext cx="662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a:latin typeface="Arial" panose="020B0604020202020204" pitchFamily="34" charset="0"/>
              </a:rPr>
              <a:t>Mock-Up Solution: Define More Fuzzy Rules:</a:t>
            </a:r>
          </a:p>
        </p:txBody>
      </p:sp>
      <p:sp>
        <p:nvSpPr>
          <p:cNvPr id="73745" name="Rectangle 17"/>
          <p:cNvSpPr>
            <a:spLocks noChangeArrowheads="1"/>
          </p:cNvSpPr>
          <p:nvPr/>
        </p:nvSpPr>
        <p:spPr bwMode="auto">
          <a:xfrm>
            <a:off x="1490662" y="4727104"/>
            <a:ext cx="662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a:latin typeface="Arial" panose="020B0604020202020204" pitchFamily="34" charset="0"/>
              </a:rPr>
              <a:t>                  </a:t>
            </a:r>
            <a:r>
              <a:rPr lang="en-US" altLang="tr-TR" sz="1600" b="1" dirty="0" smtClean="0">
                <a:latin typeface="Arial" panose="020B0604020202020204" pitchFamily="34" charset="0"/>
              </a:rPr>
              <a:t>     </a:t>
            </a:r>
            <a:r>
              <a:rPr lang="en-US" altLang="tr-TR" sz="1600" b="1" dirty="0">
                <a:latin typeface="Arial" panose="020B0604020202020204" pitchFamily="34" charset="0"/>
              </a:rPr>
              <a:t>IF Car=fast </a:t>
            </a:r>
            <a:r>
              <a:rPr lang="en-US" altLang="tr-TR" sz="1600" b="1" dirty="0" smtClean="0">
                <a:latin typeface="Arial" panose="020B0604020202020204" pitchFamily="34" charset="0"/>
              </a:rPr>
              <a:t>AND </a:t>
            </a:r>
            <a:r>
              <a:rPr lang="en-US" altLang="tr-TR" sz="1600" b="1" dirty="0">
                <a:latin typeface="Arial" panose="020B0604020202020204" pitchFamily="34" charset="0"/>
              </a:rPr>
              <a:t>Car=economical </a:t>
            </a:r>
            <a:r>
              <a:rPr lang="en-US" altLang="tr-TR" sz="1600" b="1" dirty="0" smtClean="0">
                <a:latin typeface="Arial" panose="020B0604020202020204" pitchFamily="34" charset="0"/>
              </a:rPr>
              <a:t>THEN </a:t>
            </a:r>
            <a:r>
              <a:rPr lang="en-US" altLang="tr-TR" sz="1600" b="1" dirty="0">
                <a:latin typeface="Arial" panose="020B0604020202020204" pitchFamily="34" charset="0"/>
              </a:rPr>
              <a:t>Car=good</a:t>
            </a:r>
          </a:p>
        </p:txBody>
      </p:sp>
      <p:sp>
        <p:nvSpPr>
          <p:cNvPr id="73746" name="Rectangle 18"/>
          <p:cNvSpPr>
            <a:spLocks noChangeArrowheads="1"/>
          </p:cNvSpPr>
          <p:nvPr/>
        </p:nvSpPr>
        <p:spPr bwMode="auto">
          <a:xfrm>
            <a:off x="3321049" y="4498504"/>
            <a:ext cx="1900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smtClean="0">
                <a:latin typeface="Arial" panose="020B0604020202020204" pitchFamily="34" charset="0"/>
              </a:rPr>
              <a:t>Pretty fast</a:t>
            </a:r>
            <a:endParaRPr lang="en-US" altLang="tr-TR" sz="1600" b="1" dirty="0">
              <a:latin typeface="Arial" panose="020B0604020202020204" pitchFamily="34" charset="0"/>
            </a:endParaRPr>
          </a:p>
        </p:txBody>
      </p:sp>
      <p:sp>
        <p:nvSpPr>
          <p:cNvPr id="73747" name="Rectangle 19"/>
          <p:cNvSpPr>
            <a:spLocks noChangeArrowheads="1"/>
          </p:cNvSpPr>
          <p:nvPr/>
        </p:nvSpPr>
        <p:spPr bwMode="auto">
          <a:xfrm>
            <a:off x="2863849" y="4955704"/>
            <a:ext cx="1900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somewhat_fast</a:t>
            </a:r>
          </a:p>
        </p:txBody>
      </p:sp>
      <p:sp>
        <p:nvSpPr>
          <p:cNvPr id="73748" name="Rectangle 20"/>
          <p:cNvSpPr>
            <a:spLocks noChangeArrowheads="1"/>
          </p:cNvSpPr>
          <p:nvPr/>
        </p:nvSpPr>
        <p:spPr bwMode="auto">
          <a:xfrm>
            <a:off x="4768849" y="4498504"/>
            <a:ext cx="2128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highly_economic</a:t>
            </a:r>
          </a:p>
        </p:txBody>
      </p:sp>
      <p:sp>
        <p:nvSpPr>
          <p:cNvPr id="73749" name="Rectangle 21"/>
          <p:cNvSpPr>
            <a:spLocks noChangeArrowheads="1"/>
          </p:cNvSpPr>
          <p:nvPr/>
        </p:nvSpPr>
        <p:spPr bwMode="auto">
          <a:xfrm>
            <a:off x="4768849" y="4955704"/>
            <a:ext cx="2128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mildly_economic</a:t>
            </a:r>
          </a:p>
        </p:txBody>
      </p:sp>
      <p:sp>
        <p:nvSpPr>
          <p:cNvPr id="73750" name="Rectangle 22"/>
          <p:cNvSpPr>
            <a:spLocks noChangeArrowheads="1"/>
          </p:cNvSpPr>
          <p:nvPr/>
        </p:nvSpPr>
        <p:spPr bwMode="auto">
          <a:xfrm>
            <a:off x="6670674" y="4498504"/>
            <a:ext cx="1444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smtClean="0">
                <a:latin typeface="Arial" panose="020B0604020202020204" pitchFamily="34" charset="0"/>
              </a:rPr>
              <a:t>pretty good</a:t>
            </a:r>
            <a:endParaRPr lang="en-US" altLang="tr-TR" sz="1600" b="1" dirty="0">
              <a:latin typeface="Arial" panose="020B0604020202020204" pitchFamily="34" charset="0"/>
            </a:endParaRPr>
          </a:p>
        </p:txBody>
      </p:sp>
      <p:sp>
        <p:nvSpPr>
          <p:cNvPr id="73751" name="Rectangle 23"/>
          <p:cNvSpPr>
            <a:spLocks noChangeArrowheads="1"/>
          </p:cNvSpPr>
          <p:nvPr/>
        </p:nvSpPr>
        <p:spPr bwMode="auto">
          <a:xfrm>
            <a:off x="6750049" y="4955704"/>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1246188" algn="l"/>
                <a:tab pos="2960688" algn="l"/>
                <a:tab pos="4381500"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246188" algn="l"/>
                <a:tab pos="2960688" algn="l"/>
                <a:tab pos="4381500"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246188" algn="l"/>
                <a:tab pos="2960688" algn="l"/>
                <a:tab pos="4381500"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246188" algn="l"/>
                <a:tab pos="2960688" algn="l"/>
                <a:tab pos="4381500"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err="1">
                <a:latin typeface="Arial" panose="020B0604020202020204" pitchFamily="34" charset="0"/>
              </a:rPr>
              <a:t>just_ok</a:t>
            </a:r>
            <a:endParaRPr lang="en-US" altLang="tr-TR" sz="1600" b="1" dirty="0">
              <a:latin typeface="Arial" panose="020B0604020202020204" pitchFamily="34" charset="0"/>
            </a:endParaRPr>
          </a:p>
        </p:txBody>
      </p:sp>
      <p:sp>
        <p:nvSpPr>
          <p:cNvPr id="73752" name="Line 24"/>
          <p:cNvSpPr>
            <a:spLocks noChangeShapeType="1"/>
          </p:cNvSpPr>
          <p:nvPr/>
        </p:nvSpPr>
        <p:spPr bwMode="auto">
          <a:xfrm>
            <a:off x="4613274" y="4652491"/>
            <a:ext cx="150813" cy="4556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3" name="Line 25"/>
          <p:cNvSpPr>
            <a:spLocks noChangeShapeType="1"/>
          </p:cNvSpPr>
          <p:nvPr/>
        </p:nvSpPr>
        <p:spPr bwMode="auto">
          <a:xfrm flipH="1">
            <a:off x="4460874" y="4652491"/>
            <a:ext cx="379413" cy="4556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4" name="Line 26"/>
          <p:cNvSpPr>
            <a:spLocks noChangeShapeType="1"/>
          </p:cNvSpPr>
          <p:nvPr/>
        </p:nvSpPr>
        <p:spPr bwMode="auto">
          <a:xfrm>
            <a:off x="4613274" y="4652491"/>
            <a:ext cx="2270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5" name="Line 27"/>
          <p:cNvSpPr>
            <a:spLocks noChangeShapeType="1"/>
          </p:cNvSpPr>
          <p:nvPr/>
        </p:nvSpPr>
        <p:spPr bwMode="auto">
          <a:xfrm>
            <a:off x="4613274" y="4650904"/>
            <a:ext cx="227013" cy="0"/>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6" name="Line 28"/>
          <p:cNvSpPr>
            <a:spLocks noChangeShapeType="1"/>
          </p:cNvSpPr>
          <p:nvPr/>
        </p:nvSpPr>
        <p:spPr bwMode="auto">
          <a:xfrm flipV="1">
            <a:off x="4232274" y="4652491"/>
            <a:ext cx="6080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7" name="Line 29"/>
          <p:cNvSpPr>
            <a:spLocks noChangeShapeType="1"/>
          </p:cNvSpPr>
          <p:nvPr/>
        </p:nvSpPr>
        <p:spPr bwMode="auto">
          <a:xfrm>
            <a:off x="4232274" y="4879504"/>
            <a:ext cx="608013" cy="0"/>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8" name="Line 30"/>
          <p:cNvSpPr>
            <a:spLocks noChangeShapeType="1"/>
          </p:cNvSpPr>
          <p:nvPr/>
        </p:nvSpPr>
        <p:spPr bwMode="auto">
          <a:xfrm>
            <a:off x="4232274" y="4881091"/>
            <a:ext cx="5318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59" name="Line 31"/>
          <p:cNvSpPr>
            <a:spLocks noChangeShapeType="1"/>
          </p:cNvSpPr>
          <p:nvPr/>
        </p:nvSpPr>
        <p:spPr bwMode="auto">
          <a:xfrm flipV="1">
            <a:off x="4460874" y="4879504"/>
            <a:ext cx="379413" cy="225425"/>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0" name="Line 32"/>
          <p:cNvSpPr>
            <a:spLocks noChangeShapeType="1"/>
          </p:cNvSpPr>
          <p:nvPr/>
        </p:nvSpPr>
        <p:spPr bwMode="auto">
          <a:xfrm>
            <a:off x="4460874" y="5106516"/>
            <a:ext cx="303213" cy="1588"/>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1" name="Line 33"/>
          <p:cNvSpPr>
            <a:spLocks noChangeShapeType="1"/>
          </p:cNvSpPr>
          <p:nvPr/>
        </p:nvSpPr>
        <p:spPr bwMode="auto">
          <a:xfrm>
            <a:off x="6594474" y="4652491"/>
            <a:ext cx="150813" cy="4556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2" name="Line 34"/>
          <p:cNvSpPr>
            <a:spLocks noChangeShapeType="1"/>
          </p:cNvSpPr>
          <p:nvPr/>
        </p:nvSpPr>
        <p:spPr bwMode="auto">
          <a:xfrm flipH="1">
            <a:off x="6442074" y="4652491"/>
            <a:ext cx="379413" cy="4556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3" name="Line 35"/>
          <p:cNvSpPr>
            <a:spLocks noChangeShapeType="1"/>
          </p:cNvSpPr>
          <p:nvPr/>
        </p:nvSpPr>
        <p:spPr bwMode="auto">
          <a:xfrm>
            <a:off x="6594474" y="4652491"/>
            <a:ext cx="2270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4" name="Line 36"/>
          <p:cNvSpPr>
            <a:spLocks noChangeShapeType="1"/>
          </p:cNvSpPr>
          <p:nvPr/>
        </p:nvSpPr>
        <p:spPr bwMode="auto">
          <a:xfrm>
            <a:off x="6594474" y="4650904"/>
            <a:ext cx="227013" cy="0"/>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5" name="Line 37"/>
          <p:cNvSpPr>
            <a:spLocks noChangeShapeType="1"/>
          </p:cNvSpPr>
          <p:nvPr/>
        </p:nvSpPr>
        <p:spPr bwMode="auto">
          <a:xfrm flipV="1">
            <a:off x="6213474" y="4652491"/>
            <a:ext cx="6080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6" name="Line 38"/>
          <p:cNvSpPr>
            <a:spLocks noChangeShapeType="1"/>
          </p:cNvSpPr>
          <p:nvPr/>
        </p:nvSpPr>
        <p:spPr bwMode="auto">
          <a:xfrm>
            <a:off x="6213474" y="4879504"/>
            <a:ext cx="608013" cy="0"/>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7" name="Line 39"/>
          <p:cNvSpPr>
            <a:spLocks noChangeShapeType="1"/>
          </p:cNvSpPr>
          <p:nvPr/>
        </p:nvSpPr>
        <p:spPr bwMode="auto">
          <a:xfrm>
            <a:off x="6213474" y="4881091"/>
            <a:ext cx="531813" cy="227013"/>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8" name="Line 40"/>
          <p:cNvSpPr>
            <a:spLocks noChangeShapeType="1"/>
          </p:cNvSpPr>
          <p:nvPr/>
        </p:nvSpPr>
        <p:spPr bwMode="auto">
          <a:xfrm flipV="1">
            <a:off x="6442074" y="4879504"/>
            <a:ext cx="379413" cy="225425"/>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69" name="Line 41"/>
          <p:cNvSpPr>
            <a:spLocks noChangeShapeType="1"/>
          </p:cNvSpPr>
          <p:nvPr/>
        </p:nvSpPr>
        <p:spPr bwMode="auto">
          <a:xfrm>
            <a:off x="6442074" y="5106516"/>
            <a:ext cx="303213" cy="1588"/>
          </a:xfrm>
          <a:prstGeom prst="line">
            <a:avLst/>
          </a:prstGeom>
          <a:noFill/>
          <a:ln w="254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73770" name="Rectangle 42"/>
          <p:cNvSpPr>
            <a:spLocks noChangeArrowheads="1"/>
          </p:cNvSpPr>
          <p:nvPr/>
        </p:nvSpPr>
        <p:spPr bwMode="auto">
          <a:xfrm>
            <a:off x="94009" y="4362896"/>
            <a:ext cx="2355850" cy="1082675"/>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73771" name="Rectangle 43"/>
          <p:cNvSpPr>
            <a:spLocks noChangeArrowheads="1"/>
          </p:cNvSpPr>
          <p:nvPr/>
        </p:nvSpPr>
        <p:spPr bwMode="auto">
          <a:xfrm>
            <a:off x="87659" y="4334941"/>
            <a:ext cx="2343150" cy="1069975"/>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t>The Exclusive Use of Elementary Fuzzy Logic Operators Can Inflate the Rule Base !</a:t>
            </a:r>
          </a:p>
        </p:txBody>
      </p:sp>
    </p:spTree>
    <p:extLst>
      <p:ext uri="{BB962C8B-B14F-4D97-AF65-F5344CB8AC3E}">
        <p14:creationId xmlns:p14="http://schemas.microsoft.com/office/powerpoint/2010/main" val="5233241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42">
                                            <p:txEl>
                                              <p:pRg st="0" end="0"/>
                                            </p:txEl>
                                          </p:spTgt>
                                        </p:tgtEl>
                                        <p:attrNameLst>
                                          <p:attrName>style.visibility</p:attrName>
                                        </p:attrNameLst>
                                      </p:cBhvr>
                                      <p:to>
                                        <p:strVal val="visible"/>
                                      </p:to>
                                    </p:set>
                                    <p:anim calcmode="lin" valueType="num">
                                      <p:cBhvr additive="base">
                                        <p:cTn id="7" dur="500" fill="hold"/>
                                        <p:tgtEl>
                                          <p:spTgt spid="737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42">
                                            <p:txEl>
                                              <p:pRg st="1" end="1"/>
                                            </p:txEl>
                                          </p:spTgt>
                                        </p:tgtEl>
                                        <p:attrNameLst>
                                          <p:attrName>style.visibility</p:attrName>
                                        </p:attrNameLst>
                                      </p:cBhvr>
                                      <p:to>
                                        <p:strVal val="visible"/>
                                      </p:to>
                                    </p:set>
                                    <p:anim calcmode="lin" valueType="num">
                                      <p:cBhvr additive="base">
                                        <p:cTn id="13" dur="500" fill="hold"/>
                                        <p:tgtEl>
                                          <p:spTgt spid="737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42">
                                            <p:txEl>
                                              <p:pRg st="2" end="2"/>
                                            </p:txEl>
                                          </p:spTgt>
                                        </p:tgtEl>
                                        <p:attrNameLst>
                                          <p:attrName>style.visibility</p:attrName>
                                        </p:attrNameLst>
                                      </p:cBhvr>
                                      <p:to>
                                        <p:strVal val="visible"/>
                                      </p:to>
                                    </p:set>
                                    <p:anim calcmode="lin" valueType="num">
                                      <p:cBhvr additive="base">
                                        <p:cTn id="19" dur="500" fill="hold"/>
                                        <p:tgtEl>
                                          <p:spTgt spid="7374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42">
                                            <p:txEl>
                                              <p:pRg st="3" end="3"/>
                                            </p:txEl>
                                          </p:spTgt>
                                        </p:tgtEl>
                                        <p:attrNameLst>
                                          <p:attrName>style.visibility</p:attrName>
                                        </p:attrNameLst>
                                      </p:cBhvr>
                                      <p:to>
                                        <p:strVal val="visible"/>
                                      </p:to>
                                    </p:set>
                                    <p:anim calcmode="lin" valueType="num">
                                      <p:cBhvr additive="base">
                                        <p:cTn id="25" dur="500" fill="hold"/>
                                        <p:tgtEl>
                                          <p:spTgt spid="7374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4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43">
                                            <p:txEl>
                                              <p:pRg st="0" end="0"/>
                                            </p:txEl>
                                          </p:spTgt>
                                        </p:tgtEl>
                                        <p:attrNameLst>
                                          <p:attrName>style.visibility</p:attrName>
                                        </p:attrNameLst>
                                      </p:cBhvr>
                                      <p:to>
                                        <p:strVal val="visible"/>
                                      </p:to>
                                    </p:set>
                                    <p:anim calcmode="lin" valueType="num">
                                      <p:cBhvr additive="base">
                                        <p:cTn id="31" dur="500" fill="hold"/>
                                        <p:tgtEl>
                                          <p:spTgt spid="73743">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43">
                                            <p:txEl>
                                              <p:pRg st="1" end="1"/>
                                            </p:txEl>
                                          </p:spTgt>
                                        </p:tgtEl>
                                        <p:attrNameLst>
                                          <p:attrName>style.visibility</p:attrName>
                                        </p:attrNameLst>
                                      </p:cBhvr>
                                      <p:to>
                                        <p:strVal val="visible"/>
                                      </p:to>
                                    </p:set>
                                    <p:anim calcmode="lin" valueType="num">
                                      <p:cBhvr additive="base">
                                        <p:cTn id="37" dur="500" fill="hold"/>
                                        <p:tgtEl>
                                          <p:spTgt spid="73743">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7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743">
                                            <p:txEl>
                                              <p:pRg st="2" end="2"/>
                                            </p:txEl>
                                          </p:spTgt>
                                        </p:tgtEl>
                                        <p:attrNameLst>
                                          <p:attrName>style.visibility</p:attrName>
                                        </p:attrNameLst>
                                      </p:cBhvr>
                                      <p:to>
                                        <p:strVal val="visible"/>
                                      </p:to>
                                    </p:set>
                                    <p:anim calcmode="lin" valueType="num">
                                      <p:cBhvr additive="base">
                                        <p:cTn id="43" dur="500" fill="hold"/>
                                        <p:tgtEl>
                                          <p:spTgt spid="73743">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7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743">
                                            <p:txEl>
                                              <p:pRg st="3" end="3"/>
                                            </p:txEl>
                                          </p:spTgt>
                                        </p:tgtEl>
                                        <p:attrNameLst>
                                          <p:attrName>style.visibility</p:attrName>
                                        </p:attrNameLst>
                                      </p:cBhvr>
                                      <p:to>
                                        <p:strVal val="visible"/>
                                      </p:to>
                                    </p:set>
                                    <p:anim calcmode="lin" valueType="num">
                                      <p:cBhvr additive="base">
                                        <p:cTn id="49" dur="500" fill="hold"/>
                                        <p:tgtEl>
                                          <p:spTgt spid="73743">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37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3743">
                                            <p:txEl>
                                              <p:pRg st="4" end="4"/>
                                            </p:txEl>
                                          </p:spTgt>
                                        </p:tgtEl>
                                        <p:attrNameLst>
                                          <p:attrName>style.visibility</p:attrName>
                                        </p:attrNameLst>
                                      </p:cBhvr>
                                      <p:to>
                                        <p:strVal val="visible"/>
                                      </p:to>
                                    </p:set>
                                    <p:anim calcmode="lin" valueType="num">
                                      <p:cBhvr additive="base">
                                        <p:cTn id="55" dur="500" fill="hold"/>
                                        <p:tgtEl>
                                          <p:spTgt spid="73743">
                                            <p:txEl>
                                              <p:pRg st="4" end="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37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3744">
                                            <p:txEl>
                                              <p:pRg st="0" end="0"/>
                                            </p:txEl>
                                          </p:spTgt>
                                        </p:tgtEl>
                                        <p:attrNameLst>
                                          <p:attrName>style.visibility</p:attrName>
                                        </p:attrNameLst>
                                      </p:cBhvr>
                                      <p:to>
                                        <p:strVal val="visible"/>
                                      </p:to>
                                    </p:set>
                                    <p:anim calcmode="lin" valueType="num">
                                      <p:cBhvr additive="base">
                                        <p:cTn id="61" dur="500" fill="hold"/>
                                        <p:tgtEl>
                                          <p:spTgt spid="73744">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37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3745">
                                            <p:txEl>
                                              <p:pRg st="0" end="0"/>
                                            </p:txEl>
                                          </p:spTgt>
                                        </p:tgtEl>
                                        <p:attrNameLst>
                                          <p:attrName>style.visibility</p:attrName>
                                        </p:attrNameLst>
                                      </p:cBhvr>
                                      <p:to>
                                        <p:strVal val="visible"/>
                                      </p:to>
                                    </p:set>
                                    <p:anim calcmode="lin" valueType="num">
                                      <p:cBhvr additive="base">
                                        <p:cTn id="67" dur="500" fill="hold"/>
                                        <p:tgtEl>
                                          <p:spTgt spid="73745">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37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3746">
                                            <p:txEl>
                                              <p:pRg st="0" end="0"/>
                                            </p:txEl>
                                          </p:spTgt>
                                        </p:tgtEl>
                                        <p:attrNameLst>
                                          <p:attrName>style.visibility</p:attrName>
                                        </p:attrNameLst>
                                      </p:cBhvr>
                                      <p:to>
                                        <p:strVal val="visible"/>
                                      </p:to>
                                    </p:set>
                                    <p:anim calcmode="lin" valueType="num">
                                      <p:cBhvr additive="base">
                                        <p:cTn id="73" dur="500" fill="hold"/>
                                        <p:tgtEl>
                                          <p:spTgt spid="73746">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37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3747">
                                            <p:txEl>
                                              <p:pRg st="0" end="0"/>
                                            </p:txEl>
                                          </p:spTgt>
                                        </p:tgtEl>
                                        <p:attrNameLst>
                                          <p:attrName>style.visibility</p:attrName>
                                        </p:attrNameLst>
                                      </p:cBhvr>
                                      <p:to>
                                        <p:strVal val="visible"/>
                                      </p:to>
                                    </p:set>
                                    <p:anim calcmode="lin" valueType="num">
                                      <p:cBhvr additive="base">
                                        <p:cTn id="79" dur="500" fill="hold"/>
                                        <p:tgtEl>
                                          <p:spTgt spid="73747">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3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3748">
                                            <p:txEl>
                                              <p:pRg st="0" end="0"/>
                                            </p:txEl>
                                          </p:spTgt>
                                        </p:tgtEl>
                                        <p:attrNameLst>
                                          <p:attrName>style.visibility</p:attrName>
                                        </p:attrNameLst>
                                      </p:cBhvr>
                                      <p:to>
                                        <p:strVal val="visible"/>
                                      </p:to>
                                    </p:set>
                                    <p:anim calcmode="lin" valueType="num">
                                      <p:cBhvr additive="base">
                                        <p:cTn id="85" dur="500" fill="hold"/>
                                        <p:tgtEl>
                                          <p:spTgt spid="73748">
                                            <p:txEl>
                                              <p:pRg st="0" end="0"/>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3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3749">
                                            <p:txEl>
                                              <p:pRg st="0" end="0"/>
                                            </p:txEl>
                                          </p:spTgt>
                                        </p:tgtEl>
                                        <p:attrNameLst>
                                          <p:attrName>style.visibility</p:attrName>
                                        </p:attrNameLst>
                                      </p:cBhvr>
                                      <p:to>
                                        <p:strVal val="visible"/>
                                      </p:to>
                                    </p:set>
                                    <p:anim calcmode="lin" valueType="num">
                                      <p:cBhvr additive="base">
                                        <p:cTn id="91" dur="500" fill="hold"/>
                                        <p:tgtEl>
                                          <p:spTgt spid="73749">
                                            <p:txEl>
                                              <p:pRg st="0" end="0"/>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37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3750">
                                            <p:txEl>
                                              <p:pRg st="0" end="0"/>
                                            </p:txEl>
                                          </p:spTgt>
                                        </p:tgtEl>
                                        <p:attrNameLst>
                                          <p:attrName>style.visibility</p:attrName>
                                        </p:attrNameLst>
                                      </p:cBhvr>
                                      <p:to>
                                        <p:strVal val="visible"/>
                                      </p:to>
                                    </p:set>
                                    <p:anim calcmode="lin" valueType="num">
                                      <p:cBhvr additive="base">
                                        <p:cTn id="97" dur="500" fill="hold"/>
                                        <p:tgtEl>
                                          <p:spTgt spid="73750">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37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3751">
                                            <p:txEl>
                                              <p:pRg st="0" end="0"/>
                                            </p:txEl>
                                          </p:spTgt>
                                        </p:tgtEl>
                                        <p:attrNameLst>
                                          <p:attrName>style.visibility</p:attrName>
                                        </p:attrNameLst>
                                      </p:cBhvr>
                                      <p:to>
                                        <p:strVal val="visible"/>
                                      </p:to>
                                    </p:set>
                                    <p:anim calcmode="lin" valueType="num">
                                      <p:cBhvr additive="base">
                                        <p:cTn id="103" dur="500" fill="hold"/>
                                        <p:tgtEl>
                                          <p:spTgt spid="73751">
                                            <p:txEl>
                                              <p:pRg st="0" end="0"/>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37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73752"/>
                                        </p:tgtEl>
                                        <p:attrNameLst>
                                          <p:attrName>style.visibility</p:attrName>
                                        </p:attrNameLst>
                                      </p:cBhvr>
                                      <p:to>
                                        <p:strVal val="visible"/>
                                      </p:to>
                                    </p:set>
                                    <p:animEffect transition="in" filter="dissolve">
                                      <p:cBhvr>
                                        <p:cTn id="109" dur="500"/>
                                        <p:tgtEl>
                                          <p:spTgt spid="73752"/>
                                        </p:tgtEl>
                                      </p:cBhvr>
                                    </p:animEffect>
                                  </p:childTnLst>
                                </p:cTn>
                              </p:par>
                            </p:childTnLst>
                          </p:cTn>
                        </p:par>
                        <p:par>
                          <p:cTn id="110" fill="hold" nodeType="afterGroup">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73753"/>
                                        </p:tgtEl>
                                        <p:attrNameLst>
                                          <p:attrName>style.visibility</p:attrName>
                                        </p:attrNameLst>
                                      </p:cBhvr>
                                      <p:to>
                                        <p:strVal val="visible"/>
                                      </p:to>
                                    </p:set>
                                    <p:animEffect transition="in" filter="dissolve">
                                      <p:cBhvr>
                                        <p:cTn id="113" dur="500"/>
                                        <p:tgtEl>
                                          <p:spTgt spid="73753"/>
                                        </p:tgtEl>
                                      </p:cBhvr>
                                    </p:animEffect>
                                  </p:childTnLst>
                                </p:cTn>
                              </p:par>
                            </p:childTnLst>
                          </p:cTn>
                        </p:par>
                        <p:par>
                          <p:cTn id="114" fill="hold" nodeType="afterGroup">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73754"/>
                                        </p:tgtEl>
                                        <p:attrNameLst>
                                          <p:attrName>style.visibility</p:attrName>
                                        </p:attrNameLst>
                                      </p:cBhvr>
                                      <p:to>
                                        <p:strVal val="visible"/>
                                      </p:to>
                                    </p:set>
                                    <p:animEffect transition="in" filter="dissolve">
                                      <p:cBhvr>
                                        <p:cTn id="117" dur="500"/>
                                        <p:tgtEl>
                                          <p:spTgt spid="73754"/>
                                        </p:tgtEl>
                                      </p:cBhvr>
                                    </p:animEffect>
                                  </p:childTnLst>
                                </p:cTn>
                              </p:par>
                            </p:childTnLst>
                          </p:cTn>
                        </p:par>
                        <p:par>
                          <p:cTn id="118" fill="hold" nodeType="afterGroup">
                            <p:stCondLst>
                              <p:cond delay="1500"/>
                            </p:stCondLst>
                            <p:childTnLst>
                              <p:par>
                                <p:cTn id="119" presetID="9" presetClass="entr" presetSubtype="0" fill="hold" grpId="0" nodeType="afterEffect">
                                  <p:stCondLst>
                                    <p:cond delay="0"/>
                                  </p:stCondLst>
                                  <p:childTnLst>
                                    <p:set>
                                      <p:cBhvr>
                                        <p:cTn id="120" dur="1" fill="hold">
                                          <p:stCondLst>
                                            <p:cond delay="0"/>
                                          </p:stCondLst>
                                        </p:cTn>
                                        <p:tgtEl>
                                          <p:spTgt spid="73755"/>
                                        </p:tgtEl>
                                        <p:attrNameLst>
                                          <p:attrName>style.visibility</p:attrName>
                                        </p:attrNameLst>
                                      </p:cBhvr>
                                      <p:to>
                                        <p:strVal val="visible"/>
                                      </p:to>
                                    </p:set>
                                    <p:animEffect transition="in" filter="dissolve">
                                      <p:cBhvr>
                                        <p:cTn id="121" dur="500"/>
                                        <p:tgtEl>
                                          <p:spTgt spid="73755"/>
                                        </p:tgtEl>
                                      </p:cBhvr>
                                    </p:animEffect>
                                  </p:childTnLst>
                                </p:cTn>
                              </p:par>
                            </p:childTnLst>
                          </p:cTn>
                        </p:par>
                        <p:par>
                          <p:cTn id="122" fill="hold" nodeType="afterGroup">
                            <p:stCondLst>
                              <p:cond delay="2000"/>
                            </p:stCondLst>
                            <p:childTnLst>
                              <p:par>
                                <p:cTn id="123" presetID="9" presetClass="entr" presetSubtype="0" fill="hold" grpId="0" nodeType="afterEffect">
                                  <p:stCondLst>
                                    <p:cond delay="0"/>
                                  </p:stCondLst>
                                  <p:childTnLst>
                                    <p:set>
                                      <p:cBhvr>
                                        <p:cTn id="124" dur="1" fill="hold">
                                          <p:stCondLst>
                                            <p:cond delay="0"/>
                                          </p:stCondLst>
                                        </p:cTn>
                                        <p:tgtEl>
                                          <p:spTgt spid="73756"/>
                                        </p:tgtEl>
                                        <p:attrNameLst>
                                          <p:attrName>style.visibility</p:attrName>
                                        </p:attrNameLst>
                                      </p:cBhvr>
                                      <p:to>
                                        <p:strVal val="visible"/>
                                      </p:to>
                                    </p:set>
                                    <p:animEffect transition="in" filter="dissolve">
                                      <p:cBhvr>
                                        <p:cTn id="125" dur="500"/>
                                        <p:tgtEl>
                                          <p:spTgt spid="73756"/>
                                        </p:tgtEl>
                                      </p:cBhvr>
                                    </p:animEffect>
                                  </p:childTnLst>
                                </p:cTn>
                              </p:par>
                            </p:childTnLst>
                          </p:cTn>
                        </p:par>
                        <p:par>
                          <p:cTn id="126" fill="hold" nodeType="afterGroup">
                            <p:stCondLst>
                              <p:cond delay="2500"/>
                            </p:stCondLst>
                            <p:childTnLst>
                              <p:par>
                                <p:cTn id="127" presetID="9" presetClass="entr" presetSubtype="0" fill="hold" grpId="0" nodeType="afterEffect">
                                  <p:stCondLst>
                                    <p:cond delay="0"/>
                                  </p:stCondLst>
                                  <p:childTnLst>
                                    <p:set>
                                      <p:cBhvr>
                                        <p:cTn id="128" dur="1" fill="hold">
                                          <p:stCondLst>
                                            <p:cond delay="0"/>
                                          </p:stCondLst>
                                        </p:cTn>
                                        <p:tgtEl>
                                          <p:spTgt spid="73757"/>
                                        </p:tgtEl>
                                        <p:attrNameLst>
                                          <p:attrName>style.visibility</p:attrName>
                                        </p:attrNameLst>
                                      </p:cBhvr>
                                      <p:to>
                                        <p:strVal val="visible"/>
                                      </p:to>
                                    </p:set>
                                    <p:animEffect transition="in" filter="dissolve">
                                      <p:cBhvr>
                                        <p:cTn id="129" dur="500"/>
                                        <p:tgtEl>
                                          <p:spTgt spid="73757"/>
                                        </p:tgtEl>
                                      </p:cBhvr>
                                    </p:animEffect>
                                  </p:childTnLst>
                                </p:cTn>
                              </p:par>
                            </p:childTnLst>
                          </p:cTn>
                        </p:par>
                        <p:par>
                          <p:cTn id="130" fill="hold" nodeType="afterGroup">
                            <p:stCondLst>
                              <p:cond delay="3000"/>
                            </p:stCondLst>
                            <p:childTnLst>
                              <p:par>
                                <p:cTn id="131" presetID="9" presetClass="entr" presetSubtype="0" fill="hold" grpId="0" nodeType="afterEffect">
                                  <p:stCondLst>
                                    <p:cond delay="0"/>
                                  </p:stCondLst>
                                  <p:childTnLst>
                                    <p:set>
                                      <p:cBhvr>
                                        <p:cTn id="132" dur="1" fill="hold">
                                          <p:stCondLst>
                                            <p:cond delay="0"/>
                                          </p:stCondLst>
                                        </p:cTn>
                                        <p:tgtEl>
                                          <p:spTgt spid="73758"/>
                                        </p:tgtEl>
                                        <p:attrNameLst>
                                          <p:attrName>style.visibility</p:attrName>
                                        </p:attrNameLst>
                                      </p:cBhvr>
                                      <p:to>
                                        <p:strVal val="visible"/>
                                      </p:to>
                                    </p:set>
                                    <p:animEffect transition="in" filter="dissolve">
                                      <p:cBhvr>
                                        <p:cTn id="133" dur="500"/>
                                        <p:tgtEl>
                                          <p:spTgt spid="73758"/>
                                        </p:tgtEl>
                                      </p:cBhvr>
                                    </p:animEffect>
                                  </p:childTnLst>
                                </p:cTn>
                              </p:par>
                            </p:childTnLst>
                          </p:cTn>
                        </p:par>
                        <p:par>
                          <p:cTn id="134" fill="hold" nodeType="afterGroup">
                            <p:stCondLst>
                              <p:cond delay="3500"/>
                            </p:stCondLst>
                            <p:childTnLst>
                              <p:par>
                                <p:cTn id="135" presetID="9" presetClass="entr" presetSubtype="0" fill="hold" grpId="0" nodeType="afterEffect">
                                  <p:stCondLst>
                                    <p:cond delay="0"/>
                                  </p:stCondLst>
                                  <p:childTnLst>
                                    <p:set>
                                      <p:cBhvr>
                                        <p:cTn id="136" dur="1" fill="hold">
                                          <p:stCondLst>
                                            <p:cond delay="0"/>
                                          </p:stCondLst>
                                        </p:cTn>
                                        <p:tgtEl>
                                          <p:spTgt spid="73759"/>
                                        </p:tgtEl>
                                        <p:attrNameLst>
                                          <p:attrName>style.visibility</p:attrName>
                                        </p:attrNameLst>
                                      </p:cBhvr>
                                      <p:to>
                                        <p:strVal val="visible"/>
                                      </p:to>
                                    </p:set>
                                    <p:animEffect transition="in" filter="dissolve">
                                      <p:cBhvr>
                                        <p:cTn id="137" dur="500"/>
                                        <p:tgtEl>
                                          <p:spTgt spid="73759"/>
                                        </p:tgtEl>
                                      </p:cBhvr>
                                    </p:animEffect>
                                  </p:childTnLst>
                                </p:cTn>
                              </p:par>
                            </p:childTnLst>
                          </p:cTn>
                        </p:par>
                        <p:par>
                          <p:cTn id="138" fill="hold" nodeType="afterGroup">
                            <p:stCondLst>
                              <p:cond delay="4000"/>
                            </p:stCondLst>
                            <p:childTnLst>
                              <p:par>
                                <p:cTn id="139" presetID="9" presetClass="entr" presetSubtype="0" fill="hold" grpId="0" nodeType="afterEffect">
                                  <p:stCondLst>
                                    <p:cond delay="0"/>
                                  </p:stCondLst>
                                  <p:childTnLst>
                                    <p:set>
                                      <p:cBhvr>
                                        <p:cTn id="140" dur="1" fill="hold">
                                          <p:stCondLst>
                                            <p:cond delay="0"/>
                                          </p:stCondLst>
                                        </p:cTn>
                                        <p:tgtEl>
                                          <p:spTgt spid="73760"/>
                                        </p:tgtEl>
                                        <p:attrNameLst>
                                          <p:attrName>style.visibility</p:attrName>
                                        </p:attrNameLst>
                                      </p:cBhvr>
                                      <p:to>
                                        <p:strVal val="visible"/>
                                      </p:to>
                                    </p:set>
                                    <p:animEffect transition="in" filter="dissolve">
                                      <p:cBhvr>
                                        <p:cTn id="141" dur="500"/>
                                        <p:tgtEl>
                                          <p:spTgt spid="73760"/>
                                        </p:tgtEl>
                                      </p:cBhvr>
                                    </p:animEffect>
                                  </p:childTnLst>
                                </p:cTn>
                              </p:par>
                            </p:childTnLst>
                          </p:cTn>
                        </p:par>
                        <p:par>
                          <p:cTn id="142" fill="hold" nodeType="afterGroup">
                            <p:stCondLst>
                              <p:cond delay="4500"/>
                            </p:stCondLst>
                            <p:childTnLst>
                              <p:par>
                                <p:cTn id="143" presetID="9" presetClass="entr" presetSubtype="0" fill="hold" grpId="0" nodeType="afterEffect">
                                  <p:stCondLst>
                                    <p:cond delay="0"/>
                                  </p:stCondLst>
                                  <p:childTnLst>
                                    <p:set>
                                      <p:cBhvr>
                                        <p:cTn id="144" dur="1" fill="hold">
                                          <p:stCondLst>
                                            <p:cond delay="0"/>
                                          </p:stCondLst>
                                        </p:cTn>
                                        <p:tgtEl>
                                          <p:spTgt spid="73761"/>
                                        </p:tgtEl>
                                        <p:attrNameLst>
                                          <p:attrName>style.visibility</p:attrName>
                                        </p:attrNameLst>
                                      </p:cBhvr>
                                      <p:to>
                                        <p:strVal val="visible"/>
                                      </p:to>
                                    </p:set>
                                    <p:animEffect transition="in" filter="dissolve">
                                      <p:cBhvr>
                                        <p:cTn id="145" dur="500"/>
                                        <p:tgtEl>
                                          <p:spTgt spid="73761"/>
                                        </p:tgtEl>
                                      </p:cBhvr>
                                    </p:animEffect>
                                  </p:childTnLst>
                                </p:cTn>
                              </p:par>
                            </p:childTnLst>
                          </p:cTn>
                        </p:par>
                        <p:par>
                          <p:cTn id="146" fill="hold" nodeType="afterGroup">
                            <p:stCondLst>
                              <p:cond delay="5000"/>
                            </p:stCondLst>
                            <p:childTnLst>
                              <p:par>
                                <p:cTn id="147" presetID="9" presetClass="entr" presetSubtype="0" fill="hold" grpId="0" nodeType="afterEffect">
                                  <p:stCondLst>
                                    <p:cond delay="0"/>
                                  </p:stCondLst>
                                  <p:childTnLst>
                                    <p:set>
                                      <p:cBhvr>
                                        <p:cTn id="148" dur="1" fill="hold">
                                          <p:stCondLst>
                                            <p:cond delay="0"/>
                                          </p:stCondLst>
                                        </p:cTn>
                                        <p:tgtEl>
                                          <p:spTgt spid="73762"/>
                                        </p:tgtEl>
                                        <p:attrNameLst>
                                          <p:attrName>style.visibility</p:attrName>
                                        </p:attrNameLst>
                                      </p:cBhvr>
                                      <p:to>
                                        <p:strVal val="visible"/>
                                      </p:to>
                                    </p:set>
                                    <p:animEffect transition="in" filter="dissolve">
                                      <p:cBhvr>
                                        <p:cTn id="149" dur="500"/>
                                        <p:tgtEl>
                                          <p:spTgt spid="73762"/>
                                        </p:tgtEl>
                                      </p:cBhvr>
                                    </p:animEffect>
                                  </p:childTnLst>
                                </p:cTn>
                              </p:par>
                            </p:childTnLst>
                          </p:cTn>
                        </p:par>
                        <p:par>
                          <p:cTn id="150" fill="hold" nodeType="afterGroup">
                            <p:stCondLst>
                              <p:cond delay="5500"/>
                            </p:stCondLst>
                            <p:childTnLst>
                              <p:par>
                                <p:cTn id="151" presetID="9" presetClass="entr" presetSubtype="0" fill="hold" grpId="0" nodeType="afterEffect">
                                  <p:stCondLst>
                                    <p:cond delay="0"/>
                                  </p:stCondLst>
                                  <p:childTnLst>
                                    <p:set>
                                      <p:cBhvr>
                                        <p:cTn id="152" dur="1" fill="hold">
                                          <p:stCondLst>
                                            <p:cond delay="0"/>
                                          </p:stCondLst>
                                        </p:cTn>
                                        <p:tgtEl>
                                          <p:spTgt spid="73763"/>
                                        </p:tgtEl>
                                        <p:attrNameLst>
                                          <p:attrName>style.visibility</p:attrName>
                                        </p:attrNameLst>
                                      </p:cBhvr>
                                      <p:to>
                                        <p:strVal val="visible"/>
                                      </p:to>
                                    </p:set>
                                    <p:animEffect transition="in" filter="dissolve">
                                      <p:cBhvr>
                                        <p:cTn id="153" dur="500"/>
                                        <p:tgtEl>
                                          <p:spTgt spid="73763"/>
                                        </p:tgtEl>
                                      </p:cBhvr>
                                    </p:animEffect>
                                  </p:childTnLst>
                                </p:cTn>
                              </p:par>
                            </p:childTnLst>
                          </p:cTn>
                        </p:par>
                        <p:par>
                          <p:cTn id="154" fill="hold" nodeType="afterGroup">
                            <p:stCondLst>
                              <p:cond delay="6000"/>
                            </p:stCondLst>
                            <p:childTnLst>
                              <p:par>
                                <p:cTn id="155" presetID="9" presetClass="entr" presetSubtype="0" fill="hold" grpId="0" nodeType="afterEffect">
                                  <p:stCondLst>
                                    <p:cond delay="0"/>
                                  </p:stCondLst>
                                  <p:childTnLst>
                                    <p:set>
                                      <p:cBhvr>
                                        <p:cTn id="156" dur="1" fill="hold">
                                          <p:stCondLst>
                                            <p:cond delay="0"/>
                                          </p:stCondLst>
                                        </p:cTn>
                                        <p:tgtEl>
                                          <p:spTgt spid="73764"/>
                                        </p:tgtEl>
                                        <p:attrNameLst>
                                          <p:attrName>style.visibility</p:attrName>
                                        </p:attrNameLst>
                                      </p:cBhvr>
                                      <p:to>
                                        <p:strVal val="visible"/>
                                      </p:to>
                                    </p:set>
                                    <p:animEffect transition="in" filter="dissolve">
                                      <p:cBhvr>
                                        <p:cTn id="157" dur="500"/>
                                        <p:tgtEl>
                                          <p:spTgt spid="73764"/>
                                        </p:tgtEl>
                                      </p:cBhvr>
                                    </p:animEffect>
                                  </p:childTnLst>
                                </p:cTn>
                              </p:par>
                            </p:childTnLst>
                          </p:cTn>
                        </p:par>
                        <p:par>
                          <p:cTn id="158" fill="hold" nodeType="afterGroup">
                            <p:stCondLst>
                              <p:cond delay="6500"/>
                            </p:stCondLst>
                            <p:childTnLst>
                              <p:par>
                                <p:cTn id="159" presetID="9" presetClass="entr" presetSubtype="0" fill="hold" grpId="0" nodeType="afterEffect">
                                  <p:stCondLst>
                                    <p:cond delay="0"/>
                                  </p:stCondLst>
                                  <p:childTnLst>
                                    <p:set>
                                      <p:cBhvr>
                                        <p:cTn id="160" dur="1" fill="hold">
                                          <p:stCondLst>
                                            <p:cond delay="0"/>
                                          </p:stCondLst>
                                        </p:cTn>
                                        <p:tgtEl>
                                          <p:spTgt spid="73765"/>
                                        </p:tgtEl>
                                        <p:attrNameLst>
                                          <p:attrName>style.visibility</p:attrName>
                                        </p:attrNameLst>
                                      </p:cBhvr>
                                      <p:to>
                                        <p:strVal val="visible"/>
                                      </p:to>
                                    </p:set>
                                    <p:animEffect transition="in" filter="dissolve">
                                      <p:cBhvr>
                                        <p:cTn id="161" dur="500"/>
                                        <p:tgtEl>
                                          <p:spTgt spid="73765"/>
                                        </p:tgtEl>
                                      </p:cBhvr>
                                    </p:animEffect>
                                  </p:childTnLst>
                                </p:cTn>
                              </p:par>
                            </p:childTnLst>
                          </p:cTn>
                        </p:par>
                        <p:par>
                          <p:cTn id="162" fill="hold" nodeType="afterGroup">
                            <p:stCondLst>
                              <p:cond delay="7000"/>
                            </p:stCondLst>
                            <p:childTnLst>
                              <p:par>
                                <p:cTn id="163" presetID="9" presetClass="entr" presetSubtype="0" fill="hold" grpId="0" nodeType="afterEffect">
                                  <p:stCondLst>
                                    <p:cond delay="0"/>
                                  </p:stCondLst>
                                  <p:childTnLst>
                                    <p:set>
                                      <p:cBhvr>
                                        <p:cTn id="164" dur="1" fill="hold">
                                          <p:stCondLst>
                                            <p:cond delay="0"/>
                                          </p:stCondLst>
                                        </p:cTn>
                                        <p:tgtEl>
                                          <p:spTgt spid="73766"/>
                                        </p:tgtEl>
                                        <p:attrNameLst>
                                          <p:attrName>style.visibility</p:attrName>
                                        </p:attrNameLst>
                                      </p:cBhvr>
                                      <p:to>
                                        <p:strVal val="visible"/>
                                      </p:to>
                                    </p:set>
                                    <p:animEffect transition="in" filter="dissolve">
                                      <p:cBhvr>
                                        <p:cTn id="165" dur="500"/>
                                        <p:tgtEl>
                                          <p:spTgt spid="73766"/>
                                        </p:tgtEl>
                                      </p:cBhvr>
                                    </p:animEffect>
                                  </p:childTnLst>
                                </p:cTn>
                              </p:par>
                            </p:childTnLst>
                          </p:cTn>
                        </p:par>
                        <p:par>
                          <p:cTn id="166" fill="hold" nodeType="afterGroup">
                            <p:stCondLst>
                              <p:cond delay="7500"/>
                            </p:stCondLst>
                            <p:childTnLst>
                              <p:par>
                                <p:cTn id="167" presetID="9" presetClass="entr" presetSubtype="0" fill="hold" grpId="0" nodeType="afterEffect">
                                  <p:stCondLst>
                                    <p:cond delay="0"/>
                                  </p:stCondLst>
                                  <p:childTnLst>
                                    <p:set>
                                      <p:cBhvr>
                                        <p:cTn id="168" dur="1" fill="hold">
                                          <p:stCondLst>
                                            <p:cond delay="0"/>
                                          </p:stCondLst>
                                        </p:cTn>
                                        <p:tgtEl>
                                          <p:spTgt spid="73767"/>
                                        </p:tgtEl>
                                        <p:attrNameLst>
                                          <p:attrName>style.visibility</p:attrName>
                                        </p:attrNameLst>
                                      </p:cBhvr>
                                      <p:to>
                                        <p:strVal val="visible"/>
                                      </p:to>
                                    </p:set>
                                    <p:animEffect transition="in" filter="dissolve">
                                      <p:cBhvr>
                                        <p:cTn id="169" dur="500"/>
                                        <p:tgtEl>
                                          <p:spTgt spid="73767"/>
                                        </p:tgtEl>
                                      </p:cBhvr>
                                    </p:animEffect>
                                  </p:childTnLst>
                                </p:cTn>
                              </p:par>
                            </p:childTnLst>
                          </p:cTn>
                        </p:par>
                        <p:par>
                          <p:cTn id="170" fill="hold" nodeType="afterGroup">
                            <p:stCondLst>
                              <p:cond delay="8000"/>
                            </p:stCondLst>
                            <p:childTnLst>
                              <p:par>
                                <p:cTn id="171" presetID="9" presetClass="entr" presetSubtype="0" fill="hold" grpId="0" nodeType="afterEffect">
                                  <p:stCondLst>
                                    <p:cond delay="0"/>
                                  </p:stCondLst>
                                  <p:childTnLst>
                                    <p:set>
                                      <p:cBhvr>
                                        <p:cTn id="172" dur="1" fill="hold">
                                          <p:stCondLst>
                                            <p:cond delay="0"/>
                                          </p:stCondLst>
                                        </p:cTn>
                                        <p:tgtEl>
                                          <p:spTgt spid="73768"/>
                                        </p:tgtEl>
                                        <p:attrNameLst>
                                          <p:attrName>style.visibility</p:attrName>
                                        </p:attrNameLst>
                                      </p:cBhvr>
                                      <p:to>
                                        <p:strVal val="visible"/>
                                      </p:to>
                                    </p:set>
                                    <p:animEffect transition="in" filter="dissolve">
                                      <p:cBhvr>
                                        <p:cTn id="173" dur="500"/>
                                        <p:tgtEl>
                                          <p:spTgt spid="73768"/>
                                        </p:tgtEl>
                                      </p:cBhvr>
                                    </p:animEffect>
                                  </p:childTnLst>
                                </p:cTn>
                              </p:par>
                            </p:childTnLst>
                          </p:cTn>
                        </p:par>
                        <p:par>
                          <p:cTn id="174" fill="hold" nodeType="afterGroup">
                            <p:stCondLst>
                              <p:cond delay="8500"/>
                            </p:stCondLst>
                            <p:childTnLst>
                              <p:par>
                                <p:cTn id="175" presetID="9" presetClass="entr" presetSubtype="0" fill="hold" grpId="0" nodeType="afterEffect">
                                  <p:stCondLst>
                                    <p:cond delay="0"/>
                                  </p:stCondLst>
                                  <p:childTnLst>
                                    <p:set>
                                      <p:cBhvr>
                                        <p:cTn id="176" dur="1" fill="hold">
                                          <p:stCondLst>
                                            <p:cond delay="0"/>
                                          </p:stCondLst>
                                        </p:cTn>
                                        <p:tgtEl>
                                          <p:spTgt spid="73769"/>
                                        </p:tgtEl>
                                        <p:attrNameLst>
                                          <p:attrName>style.visibility</p:attrName>
                                        </p:attrNameLst>
                                      </p:cBhvr>
                                      <p:to>
                                        <p:strVal val="visible"/>
                                      </p:to>
                                    </p:set>
                                    <p:animEffect transition="in" filter="dissolve">
                                      <p:cBhvr>
                                        <p:cTn id="177" dur="500"/>
                                        <p:tgtEl>
                                          <p:spTgt spid="73769"/>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ntr" presetSubtype="1" fill="hold" grpId="0" nodeType="clickEffect">
                                  <p:stCondLst>
                                    <p:cond delay="0"/>
                                  </p:stCondLst>
                                  <p:childTnLst>
                                    <p:set>
                                      <p:cBhvr>
                                        <p:cTn id="181" dur="1" fill="hold">
                                          <p:stCondLst>
                                            <p:cond delay="0"/>
                                          </p:stCondLst>
                                        </p:cTn>
                                        <p:tgtEl>
                                          <p:spTgt spid="73770"/>
                                        </p:tgtEl>
                                        <p:attrNameLst>
                                          <p:attrName>style.visibility</p:attrName>
                                        </p:attrNameLst>
                                      </p:cBhvr>
                                      <p:to>
                                        <p:strVal val="visible"/>
                                      </p:to>
                                    </p:set>
                                    <p:anim calcmode="lin" valueType="num">
                                      <p:cBhvr additive="base">
                                        <p:cTn id="182" dur="500" fill="hold"/>
                                        <p:tgtEl>
                                          <p:spTgt spid="73770"/>
                                        </p:tgtEl>
                                        <p:attrNameLst>
                                          <p:attrName>ppt_x</p:attrName>
                                        </p:attrNameLst>
                                      </p:cBhvr>
                                      <p:tavLst>
                                        <p:tav tm="0">
                                          <p:val>
                                            <p:strVal val="#ppt_x"/>
                                          </p:val>
                                        </p:tav>
                                        <p:tav tm="100000">
                                          <p:val>
                                            <p:strVal val="#ppt_x"/>
                                          </p:val>
                                        </p:tav>
                                      </p:tavLst>
                                    </p:anim>
                                    <p:anim calcmode="lin" valueType="num">
                                      <p:cBhvr additive="base">
                                        <p:cTn id="183" dur="500" fill="hold"/>
                                        <p:tgtEl>
                                          <p:spTgt spid="73770"/>
                                        </p:tgtEl>
                                        <p:attrNameLst>
                                          <p:attrName>ppt_y</p:attrName>
                                        </p:attrNameLst>
                                      </p:cBhvr>
                                      <p:tavLst>
                                        <p:tav tm="0">
                                          <p:val>
                                            <p:strVal val="0-#ppt_h/2"/>
                                          </p:val>
                                        </p:tav>
                                        <p:tav tm="100000">
                                          <p:val>
                                            <p:strVal val="#ppt_y"/>
                                          </p:val>
                                        </p:tav>
                                      </p:tavLst>
                                    </p:anim>
                                  </p:childTnLst>
                                </p:cTn>
                              </p:par>
                            </p:childTnLst>
                          </p:cTn>
                        </p:par>
                        <p:par>
                          <p:cTn id="184" fill="hold" nodeType="afterGroup">
                            <p:stCondLst>
                              <p:cond delay="500"/>
                            </p:stCondLst>
                            <p:childTnLst>
                              <p:par>
                                <p:cTn id="185" presetID="2" presetClass="entr" presetSubtype="1" fill="hold" grpId="0" nodeType="afterEffect">
                                  <p:stCondLst>
                                    <p:cond delay="0"/>
                                  </p:stCondLst>
                                  <p:childTnLst>
                                    <p:set>
                                      <p:cBhvr>
                                        <p:cTn id="186" dur="1" fill="hold">
                                          <p:stCondLst>
                                            <p:cond delay="0"/>
                                          </p:stCondLst>
                                        </p:cTn>
                                        <p:tgtEl>
                                          <p:spTgt spid="73771"/>
                                        </p:tgtEl>
                                        <p:attrNameLst>
                                          <p:attrName>style.visibility</p:attrName>
                                        </p:attrNameLst>
                                      </p:cBhvr>
                                      <p:to>
                                        <p:strVal val="visible"/>
                                      </p:to>
                                    </p:set>
                                    <p:anim calcmode="lin" valueType="num">
                                      <p:cBhvr additive="base">
                                        <p:cTn id="187" dur="500" fill="hold"/>
                                        <p:tgtEl>
                                          <p:spTgt spid="73771"/>
                                        </p:tgtEl>
                                        <p:attrNameLst>
                                          <p:attrName>ppt_x</p:attrName>
                                        </p:attrNameLst>
                                      </p:cBhvr>
                                      <p:tavLst>
                                        <p:tav tm="0">
                                          <p:val>
                                            <p:strVal val="#ppt_x"/>
                                          </p:val>
                                        </p:tav>
                                        <p:tav tm="100000">
                                          <p:val>
                                            <p:strVal val="#ppt_x"/>
                                          </p:val>
                                        </p:tav>
                                      </p:tavLst>
                                    </p:anim>
                                    <p:anim calcmode="lin" valueType="num">
                                      <p:cBhvr additive="base">
                                        <p:cTn id="188" dur="500" fill="hold"/>
                                        <p:tgtEl>
                                          <p:spTgt spid="737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2" grpId="0" build="p" autoUpdateAnimBg="0"/>
      <p:bldP spid="73743" grpId="0" build="p" autoUpdateAnimBg="0"/>
      <p:bldP spid="73744" grpId="0" build="p" autoUpdateAnimBg="0"/>
      <p:bldP spid="73745" grpId="0" build="p" autoUpdateAnimBg="0"/>
      <p:bldP spid="73746" grpId="0" build="p" autoUpdateAnimBg="0"/>
      <p:bldP spid="73747" grpId="0" build="p" autoUpdateAnimBg="0"/>
      <p:bldP spid="73748" grpId="0" build="p" autoUpdateAnimBg="0"/>
      <p:bldP spid="73749" grpId="0" build="p" autoUpdateAnimBg="0"/>
      <p:bldP spid="73750" grpId="0" build="p" autoUpdateAnimBg="0"/>
      <p:bldP spid="73751" grpId="0" build="p" autoUpdateAnimBg="0"/>
      <p:bldP spid="73752" grpId="0" animBg="1"/>
      <p:bldP spid="73753" grpId="0" animBg="1"/>
      <p:bldP spid="73754" grpId="0" animBg="1"/>
      <p:bldP spid="73755" grpId="0" animBg="1"/>
      <p:bldP spid="73756" grpId="0" animBg="1"/>
      <p:bldP spid="73757" grpId="0" animBg="1"/>
      <p:bldP spid="73758" grpId="0" animBg="1"/>
      <p:bldP spid="73759" grpId="0" animBg="1"/>
      <p:bldP spid="73760" grpId="0" animBg="1"/>
      <p:bldP spid="73761" grpId="0" animBg="1"/>
      <p:bldP spid="73762" grpId="0" animBg="1"/>
      <p:bldP spid="73763" grpId="0" animBg="1"/>
      <p:bldP spid="73764" grpId="0" animBg="1"/>
      <p:bldP spid="73765" grpId="0" animBg="1"/>
      <p:bldP spid="73766" grpId="0" animBg="1"/>
      <p:bldP spid="73767" grpId="0" animBg="1"/>
      <p:bldP spid="73768" grpId="0" animBg="1"/>
      <p:bldP spid="73769" grpId="0" animBg="1"/>
      <p:bldP spid="73770" grpId="0" animBg="1"/>
      <p:bldP spid="7377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descr="C:\WINDOWS\Desktop\fuzzy\FLLL - Operations on Fuzzy Sets_files\fuzzy_fig3.1.gif"/>
          <p:cNvPicPr>
            <a:picLocks noChangeAspect="1" noChangeArrowheads="1"/>
          </p:cNvPicPr>
          <p:nvPr/>
        </p:nvPicPr>
        <p:blipFill>
          <a:blip r:embed="rId2">
            <a:extLst>
              <a:ext uri="{28A0092B-C50C-407E-A947-70E740481C1C}">
                <a14:useLocalDpi xmlns:a14="http://schemas.microsoft.com/office/drawing/2010/main" val="0"/>
              </a:ext>
            </a:extLst>
          </a:blip>
          <a:srcRect l="10820" r="4779"/>
          <a:stretch>
            <a:fillRect/>
          </a:stretch>
        </p:blipFill>
        <p:spPr bwMode="auto">
          <a:xfrm>
            <a:off x="749622" y="552872"/>
            <a:ext cx="32131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C:\WINDOWS\Desktop\fuzzy\FLLL - Operations on Fuzzy Sets_files\fuzzy_fig3.2.gif"/>
          <p:cNvPicPr>
            <a:picLocks noChangeAspect="1" noChangeArrowheads="1"/>
          </p:cNvPicPr>
          <p:nvPr/>
        </p:nvPicPr>
        <p:blipFill>
          <a:blip r:embed="rId3">
            <a:extLst>
              <a:ext uri="{28A0092B-C50C-407E-A947-70E740481C1C}">
                <a14:useLocalDpi xmlns:a14="http://schemas.microsoft.com/office/drawing/2010/main" val="0"/>
              </a:ext>
            </a:extLst>
          </a:blip>
          <a:srcRect l="10786" r="5078"/>
          <a:stretch>
            <a:fillRect/>
          </a:stretch>
        </p:blipFill>
        <p:spPr bwMode="auto">
          <a:xfrm>
            <a:off x="5169222" y="476672"/>
            <a:ext cx="3330575"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C:\WINDOWS\Desktop\fuzzy\FLLL - Operations on Fuzzy Sets_files\fuzzy_fig3.3.gif"/>
          <p:cNvPicPr>
            <a:picLocks noChangeAspect="1" noChangeArrowheads="1"/>
          </p:cNvPicPr>
          <p:nvPr/>
        </p:nvPicPr>
        <p:blipFill>
          <a:blip r:embed="rId4">
            <a:extLst>
              <a:ext uri="{28A0092B-C50C-407E-A947-70E740481C1C}">
                <a14:useLocalDpi xmlns:a14="http://schemas.microsoft.com/office/drawing/2010/main" val="0"/>
              </a:ext>
            </a:extLst>
          </a:blip>
          <a:srcRect l="15790" r="5263"/>
          <a:stretch>
            <a:fillRect/>
          </a:stretch>
        </p:blipFill>
        <p:spPr bwMode="auto">
          <a:xfrm>
            <a:off x="521022" y="3001690"/>
            <a:ext cx="22860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C:\WINDOWS\Desktop\fuzzy\FLLL - Operations on Fuzzy Sets_files\fuzzy_fig3.4.gif"/>
          <p:cNvPicPr>
            <a:picLocks noChangeAspect="1" noChangeArrowheads="1"/>
          </p:cNvPicPr>
          <p:nvPr/>
        </p:nvPicPr>
        <p:blipFill>
          <a:blip r:embed="rId5">
            <a:extLst>
              <a:ext uri="{28A0092B-C50C-407E-A947-70E740481C1C}">
                <a14:useLocalDpi xmlns:a14="http://schemas.microsoft.com/office/drawing/2010/main" val="0"/>
              </a:ext>
            </a:extLst>
          </a:blip>
          <a:srcRect l="15384" r="5128"/>
          <a:stretch>
            <a:fillRect/>
          </a:stretch>
        </p:blipFill>
        <p:spPr bwMode="auto">
          <a:xfrm>
            <a:off x="3410272" y="3001690"/>
            <a:ext cx="23622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9" descr="C:\WINDOWS\Desktop\fuzzy\FLLL - Operations on Fuzzy Sets_files\fuzzy_fig3.5.gif"/>
          <p:cNvPicPr>
            <a:picLocks noChangeAspect="1" noChangeArrowheads="1"/>
          </p:cNvPicPr>
          <p:nvPr/>
        </p:nvPicPr>
        <p:blipFill>
          <a:blip r:embed="rId6">
            <a:extLst>
              <a:ext uri="{28A0092B-C50C-407E-A947-70E740481C1C}">
                <a14:useLocalDpi xmlns:a14="http://schemas.microsoft.com/office/drawing/2010/main" val="0"/>
              </a:ext>
            </a:extLst>
          </a:blip>
          <a:srcRect l="11191" r="4674"/>
          <a:stretch>
            <a:fillRect/>
          </a:stretch>
        </p:blipFill>
        <p:spPr bwMode="auto">
          <a:xfrm>
            <a:off x="6153472" y="2925490"/>
            <a:ext cx="23622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10"/>
          <p:cNvSpPr txBox="1">
            <a:spLocks noChangeArrowheads="1"/>
          </p:cNvSpPr>
          <p:nvPr/>
        </p:nvSpPr>
        <p:spPr bwMode="auto">
          <a:xfrm>
            <a:off x="1298897" y="2565822"/>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tr-TR" sz="1800">
                <a:latin typeface="Arial" panose="020B0604020202020204" pitchFamily="34" charset="0"/>
              </a:rPr>
              <a:t>             A                                                     B</a:t>
            </a:r>
          </a:p>
        </p:txBody>
      </p:sp>
      <p:sp>
        <p:nvSpPr>
          <p:cNvPr id="32777" name="Text Box 11"/>
          <p:cNvSpPr txBox="1">
            <a:spLocks noChangeArrowheads="1"/>
          </p:cNvSpPr>
          <p:nvPr/>
        </p:nvSpPr>
        <p:spPr bwMode="auto">
          <a:xfrm>
            <a:off x="362272" y="490669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tr-TR" sz="1800">
                <a:latin typeface="Arial" panose="020B0604020202020204" pitchFamily="34" charset="0"/>
              </a:rPr>
              <a:t>  </a:t>
            </a:r>
            <a:r>
              <a:rPr lang="tr-TR" altLang="tr-TR" sz="1800">
                <a:latin typeface="Arial" panose="020B0604020202020204" pitchFamily="34" charset="0"/>
              </a:rPr>
              <a:t>              </a:t>
            </a:r>
            <a:r>
              <a:rPr lang="en-US" altLang="tr-TR" sz="1800">
                <a:latin typeface="Arial" panose="020B0604020202020204" pitchFamily="34" charset="0"/>
              </a:rPr>
              <a:t> A </a:t>
            </a:r>
            <a:r>
              <a:rPr lang="en-US" altLang="tr-TR" sz="1800" b="1">
                <a:latin typeface="Arial" panose="020B0604020202020204" pitchFamily="34" charset="0"/>
                <a:sym typeface="Symbol" panose="05050102010706020507" pitchFamily="18" charset="2"/>
              </a:rPr>
              <a:t> </a:t>
            </a:r>
            <a:r>
              <a:rPr lang="en-US" altLang="tr-TR" sz="1800">
                <a:latin typeface="Arial" panose="020B0604020202020204" pitchFamily="34" charset="0"/>
                <a:sym typeface="Symbol" panose="05050102010706020507" pitchFamily="18" charset="2"/>
              </a:rPr>
              <a:t>B                             </a:t>
            </a:r>
            <a:r>
              <a:rPr lang="tr-TR" altLang="tr-TR" sz="1800">
                <a:latin typeface="Arial" panose="020B0604020202020204" pitchFamily="34" charset="0"/>
                <a:sym typeface="Symbol" panose="05050102010706020507" pitchFamily="18" charset="2"/>
              </a:rPr>
              <a:t>  </a:t>
            </a:r>
            <a:r>
              <a:rPr lang="en-US" altLang="tr-TR" sz="1800">
                <a:latin typeface="Arial" panose="020B0604020202020204" pitchFamily="34" charset="0"/>
                <a:sym typeface="Symbol" panose="05050102010706020507" pitchFamily="18" charset="2"/>
              </a:rPr>
              <a:t>      A </a:t>
            </a:r>
            <a:r>
              <a:rPr lang="en-US" altLang="tr-TR" sz="1800" b="1">
                <a:latin typeface="Arial" panose="020B0604020202020204" pitchFamily="34" charset="0"/>
                <a:sym typeface="Symbol" panose="05050102010706020507" pitchFamily="18" charset="2"/>
              </a:rPr>
              <a:t></a:t>
            </a:r>
            <a:r>
              <a:rPr lang="en-US" altLang="tr-TR" sz="1800">
                <a:latin typeface="Arial" panose="020B0604020202020204" pitchFamily="34" charset="0"/>
                <a:sym typeface="Symbol" panose="05050102010706020507" pitchFamily="18" charset="2"/>
              </a:rPr>
              <a:t> B                       </a:t>
            </a:r>
            <a:r>
              <a:rPr lang="tr-TR" altLang="tr-TR" sz="1800">
                <a:latin typeface="Arial" panose="020B0604020202020204" pitchFamily="34" charset="0"/>
                <a:sym typeface="Symbol" panose="05050102010706020507" pitchFamily="18" charset="2"/>
              </a:rPr>
              <a:t>       </a:t>
            </a:r>
            <a:r>
              <a:rPr lang="en-US" altLang="tr-TR" sz="1800">
                <a:latin typeface="Arial" panose="020B0604020202020204" pitchFamily="34" charset="0"/>
                <a:sym typeface="Symbol" panose="05050102010706020507" pitchFamily="18" charset="2"/>
              </a:rPr>
              <a:t>    A</a:t>
            </a:r>
          </a:p>
        </p:txBody>
      </p:sp>
      <p:sp>
        <p:nvSpPr>
          <p:cNvPr id="11" name="Rectangle 2"/>
          <p:cNvSpPr>
            <a:spLocks noGrp="1" noChangeArrowheads="1"/>
          </p:cNvSpPr>
          <p:nvPr>
            <p:ph type="title"/>
          </p:nvPr>
        </p:nvSpPr>
        <p:spPr>
          <a:xfrm>
            <a:off x="179512" y="116632"/>
            <a:ext cx="7543800" cy="504478"/>
          </a:xfrm>
          <a:noFill/>
        </p:spPr>
        <p:txBody>
          <a:bodyPr lIns="90488" tIns="44450" rIns="90488" bIns="44450" anchor="b"/>
          <a:lstStyle/>
          <a:p>
            <a:pPr algn="l"/>
            <a:r>
              <a:rPr lang="en-US" altLang="tr-TR" sz="2400" b="1" u="sng" dirty="0">
                <a:solidFill>
                  <a:srgbClr val="984807"/>
                </a:solidFill>
                <a:latin typeface="Calibri" panose="020F0502020204030204" pitchFamily="34" charset="0"/>
                <a:ea typeface="+mn-ea"/>
                <a:cs typeface="Arial" pitchFamily="34" charset="0"/>
              </a:rPr>
              <a:t>Operations with fuzzy sets</a:t>
            </a:r>
          </a:p>
        </p:txBody>
      </p:sp>
    </p:spTree>
    <p:extLst>
      <p:ext uri="{BB962C8B-B14F-4D97-AF65-F5344CB8AC3E}">
        <p14:creationId xmlns:p14="http://schemas.microsoft.com/office/powerpoint/2010/main" val="61419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8962B9-339C-40F9-81EE-3741FB2318CE}" type="datetime1">
              <a:rPr lang="tr-TR" smtClean="0"/>
              <a:pPr>
                <a:defRPr/>
              </a:pPr>
              <a:t>09.11.2016</a:t>
            </a:fld>
            <a:endParaRPr lang="tr-TR"/>
          </a:p>
        </p:txBody>
      </p:sp>
      <p:pic>
        <p:nvPicPr>
          <p:cNvPr id="5" name="Picture 4"/>
          <p:cNvPicPr>
            <a:picLocks noChangeAspect="1"/>
          </p:cNvPicPr>
          <p:nvPr/>
        </p:nvPicPr>
        <p:blipFill>
          <a:blip r:embed="rId2"/>
          <a:stretch>
            <a:fillRect/>
          </a:stretch>
        </p:blipFill>
        <p:spPr>
          <a:xfrm>
            <a:off x="755576" y="260648"/>
            <a:ext cx="7416824" cy="5322892"/>
          </a:xfrm>
          <a:prstGeom prst="rect">
            <a:avLst/>
          </a:prstGeom>
        </p:spPr>
      </p:pic>
    </p:spTree>
    <p:extLst>
      <p:ext uri="{BB962C8B-B14F-4D97-AF65-F5344CB8AC3E}">
        <p14:creationId xmlns:p14="http://schemas.microsoft.com/office/powerpoint/2010/main" val="1335040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1340768"/>
            <a:ext cx="8820150" cy="324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sp>
        <p:nvSpPr>
          <p:cNvPr id="33795" name="Rectangle 5"/>
          <p:cNvSpPr>
            <a:spLocks noChangeArrowheads="1"/>
          </p:cNvSpPr>
          <p:nvPr/>
        </p:nvSpPr>
        <p:spPr bwMode="auto">
          <a:xfrm>
            <a:off x="935162" y="3501008"/>
            <a:ext cx="7315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2300" dirty="0">
                <a:solidFill>
                  <a:srgbClr val="232323"/>
                </a:solidFill>
                <a:latin typeface="Arial" panose="020B0604020202020204" pitchFamily="34" charset="0"/>
              </a:rPr>
              <a:t>	</a:t>
            </a:r>
            <a:r>
              <a:rPr lang="en-US" altLang="tr-TR" sz="2300" dirty="0">
                <a:solidFill>
                  <a:schemeClr val="bg1"/>
                </a:solidFill>
                <a:latin typeface="Arial" panose="020B0604020202020204" pitchFamily="34" charset="0"/>
              </a:rPr>
              <a:t>Five operations with two fuzzy sets A and B approximately represented in a graphical form </a:t>
            </a:r>
          </a:p>
        </p:txBody>
      </p:sp>
      <p:graphicFrame>
        <p:nvGraphicFramePr>
          <p:cNvPr id="33796" name="Object 3">
            <a:hlinkClick r:id="" action="ppaction://ole?verb=0"/>
          </p:cNvPr>
          <p:cNvGraphicFramePr>
            <a:graphicFrameLocks/>
          </p:cNvGraphicFramePr>
          <p:nvPr>
            <p:extLst>
              <p:ext uri="{D42A27DB-BD31-4B8C-83A1-F6EECF244321}">
                <p14:modId xmlns:p14="http://schemas.microsoft.com/office/powerpoint/2010/main" val="102053181"/>
              </p:ext>
            </p:extLst>
          </p:nvPr>
        </p:nvGraphicFramePr>
        <p:xfrm>
          <a:off x="683568" y="1484784"/>
          <a:ext cx="7648575" cy="1922462"/>
        </p:xfrm>
        <a:graphic>
          <a:graphicData uri="http://schemas.openxmlformats.org/presentationml/2006/ole">
            <mc:AlternateContent xmlns:mc="http://schemas.openxmlformats.org/markup-compatibility/2006">
              <mc:Choice xmlns:v="urn:schemas-microsoft-com:vml" Requires="v">
                <p:oleObj spid="_x0000_s13320" name="CorelDRAW!" r:id="rId3" imgW="4015794" imgH="1013388" progId="CDraw4">
                  <p:embed/>
                </p:oleObj>
              </mc:Choice>
              <mc:Fallback>
                <p:oleObj name="CorelDRAW!" r:id="rId3" imgW="4015794" imgH="1013388" progId="CDraw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84784"/>
                        <a:ext cx="7648575"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Rectangle 2"/>
          <p:cNvSpPr>
            <a:spLocks noGrp="1" noChangeArrowheads="1"/>
          </p:cNvSpPr>
          <p:nvPr>
            <p:ph type="title"/>
          </p:nvPr>
        </p:nvSpPr>
        <p:spPr>
          <a:xfrm>
            <a:off x="468313" y="476250"/>
            <a:ext cx="7543800" cy="504478"/>
          </a:xfrm>
          <a:noFill/>
        </p:spPr>
        <p:txBody>
          <a:bodyPr lIns="90488" tIns="44450" rIns="90488" bIns="44450" anchor="b"/>
          <a:lstStyle/>
          <a:p>
            <a:pPr algn="l"/>
            <a:r>
              <a:rPr lang="en-US" altLang="tr-TR" sz="2400" b="1" u="sng" dirty="0">
                <a:solidFill>
                  <a:srgbClr val="984807"/>
                </a:solidFill>
                <a:latin typeface="Calibri" panose="020F0502020204030204" pitchFamily="34" charset="0"/>
                <a:ea typeface="+mn-ea"/>
                <a:cs typeface="Arial" pitchFamily="34" charset="0"/>
              </a:rPr>
              <a:t>Operations with fuzzy sets</a:t>
            </a:r>
          </a:p>
        </p:txBody>
      </p:sp>
    </p:spTree>
    <p:extLst>
      <p:ext uri="{BB962C8B-B14F-4D97-AF65-F5344CB8AC3E}">
        <p14:creationId xmlns:p14="http://schemas.microsoft.com/office/powerpoint/2010/main" val="1305600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79375"/>
            <a:ext cx="4267200" cy="68580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Rule Base</a:t>
            </a:r>
          </a:p>
        </p:txBody>
      </p:sp>
      <p:sp>
        <p:nvSpPr>
          <p:cNvPr id="11267" name="Rectangle 3"/>
          <p:cNvSpPr>
            <a:spLocks noGrp="1" noChangeArrowheads="1"/>
          </p:cNvSpPr>
          <p:nvPr>
            <p:ph type="body" idx="1"/>
          </p:nvPr>
        </p:nvSpPr>
        <p:spPr>
          <a:xfrm>
            <a:off x="228600" y="1052513"/>
            <a:ext cx="4267200" cy="3733800"/>
          </a:xfrm>
        </p:spPr>
        <p:txBody>
          <a:bodyPr/>
          <a:lstStyle/>
          <a:p>
            <a:pPr>
              <a:buFontTx/>
              <a:buNone/>
              <a:defRPr/>
            </a:pPr>
            <a:r>
              <a:rPr lang="en-US" sz="2400" dirty="0">
                <a:latin typeface="Arial" pitchFamily="34" charset="0"/>
                <a:ea typeface="+mn-ea"/>
                <a:cs typeface="Arial" pitchFamily="34" charset="0"/>
              </a:rPr>
              <a:t>Air Temperature</a:t>
            </a:r>
          </a:p>
          <a:p>
            <a:pPr>
              <a:buFontTx/>
              <a:buNone/>
              <a:defRPr/>
            </a:pPr>
            <a:endParaRPr lang="en-US" sz="2400" dirty="0">
              <a:latin typeface="Arial" pitchFamily="34" charset="0"/>
              <a:ea typeface="+mn-ea"/>
              <a:cs typeface="Arial" pitchFamily="34" charset="0"/>
            </a:endParaRPr>
          </a:p>
          <a:p>
            <a:pPr>
              <a:defRPr/>
            </a:pPr>
            <a:r>
              <a:rPr lang="en-US" sz="2400" dirty="0">
                <a:latin typeface="Arial" pitchFamily="34" charset="0"/>
                <a:ea typeface="+mn-ea"/>
                <a:cs typeface="Arial" pitchFamily="34" charset="0"/>
              </a:rPr>
              <a:t>Set cold {50, 0, 0}</a:t>
            </a:r>
          </a:p>
          <a:p>
            <a:pPr>
              <a:defRPr/>
            </a:pPr>
            <a:r>
              <a:rPr lang="en-US" sz="2400" dirty="0">
                <a:latin typeface="Arial" pitchFamily="34" charset="0"/>
                <a:ea typeface="+mn-ea"/>
                <a:cs typeface="Arial" pitchFamily="34" charset="0"/>
              </a:rPr>
              <a:t>Set cool {65, 55, 45}</a:t>
            </a:r>
          </a:p>
          <a:p>
            <a:pPr>
              <a:defRPr/>
            </a:pPr>
            <a:r>
              <a:rPr lang="en-US" sz="2400" dirty="0">
                <a:latin typeface="Arial" pitchFamily="34" charset="0"/>
                <a:ea typeface="+mn-ea"/>
                <a:cs typeface="Arial" pitchFamily="34" charset="0"/>
              </a:rPr>
              <a:t>Set just right {70, 65, 60}</a:t>
            </a:r>
          </a:p>
          <a:p>
            <a:pPr>
              <a:defRPr/>
            </a:pPr>
            <a:r>
              <a:rPr lang="en-US" sz="2400" dirty="0">
                <a:latin typeface="Arial" pitchFamily="34" charset="0"/>
                <a:ea typeface="+mn-ea"/>
                <a:cs typeface="Arial" pitchFamily="34" charset="0"/>
              </a:rPr>
              <a:t>Set warm {85, 75, 65}</a:t>
            </a:r>
          </a:p>
          <a:p>
            <a:pPr>
              <a:defRPr/>
            </a:pPr>
            <a:r>
              <a:rPr lang="en-US" sz="2400" dirty="0">
                <a:latin typeface="Arial" pitchFamily="34" charset="0"/>
                <a:ea typeface="+mn-ea"/>
                <a:cs typeface="Arial" pitchFamily="34" charset="0"/>
              </a:rPr>
              <a:t>Set hot {</a:t>
            </a:r>
            <a:r>
              <a:rPr lang="en-US" sz="2400" dirty="0">
                <a:latin typeface="Arial" pitchFamily="34" charset="0"/>
                <a:ea typeface="+mn-ea"/>
                <a:cs typeface="Arial" pitchFamily="34" charset="0"/>
                <a:sym typeface="Symbol" pitchFamily="18" charset="2"/>
              </a:rPr>
              <a:t>, 90, 80}</a:t>
            </a:r>
            <a:endParaRPr lang="en-US" sz="2400" dirty="0">
              <a:latin typeface="Arial" pitchFamily="34" charset="0"/>
              <a:ea typeface="+mn-ea"/>
              <a:cs typeface="Arial" pitchFamily="34" charset="0"/>
            </a:endParaRPr>
          </a:p>
          <a:p>
            <a:pPr>
              <a:buFontTx/>
              <a:buNone/>
              <a:defRPr/>
            </a:pPr>
            <a:endParaRPr lang="en-US" sz="2400" dirty="0">
              <a:latin typeface="Arial" pitchFamily="34" charset="0"/>
              <a:ea typeface="+mn-ea"/>
              <a:cs typeface="Arial" pitchFamily="34" charset="0"/>
            </a:endParaRPr>
          </a:p>
        </p:txBody>
      </p:sp>
      <p:sp>
        <p:nvSpPr>
          <p:cNvPr id="34820" name="Rectangle 4"/>
          <p:cNvSpPr>
            <a:spLocks noChangeArrowheads="1"/>
          </p:cNvSpPr>
          <p:nvPr/>
        </p:nvSpPr>
        <p:spPr bwMode="auto">
          <a:xfrm>
            <a:off x="4356100" y="1058863"/>
            <a:ext cx="4267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FontTx/>
              <a:buNone/>
            </a:pPr>
            <a:r>
              <a:rPr lang="en-US" altLang="tr-TR" sz="2400">
                <a:latin typeface="Arial" panose="020B0604020202020204" pitchFamily="34" charset="0"/>
              </a:rPr>
              <a:t>Fan Speed</a:t>
            </a:r>
          </a:p>
          <a:p>
            <a:pPr eaLnBrk="1" hangingPunct="1">
              <a:buFontTx/>
              <a:buNone/>
            </a:pPr>
            <a:endParaRPr lang="en-US" altLang="tr-TR" sz="2400">
              <a:latin typeface="Arial" panose="020B0604020202020204" pitchFamily="34" charset="0"/>
            </a:endParaRPr>
          </a:p>
          <a:p>
            <a:pPr eaLnBrk="1" hangingPunct="1">
              <a:buFontTx/>
              <a:buChar char="•"/>
            </a:pPr>
            <a:r>
              <a:rPr lang="en-US" altLang="tr-TR" sz="2400">
                <a:latin typeface="Arial" panose="020B0604020202020204" pitchFamily="34" charset="0"/>
              </a:rPr>
              <a:t>Set stop {0, 0, 0}</a:t>
            </a:r>
          </a:p>
          <a:p>
            <a:pPr eaLnBrk="1" hangingPunct="1">
              <a:buFontTx/>
              <a:buChar char="•"/>
            </a:pPr>
            <a:r>
              <a:rPr lang="en-US" altLang="tr-TR" sz="2400">
                <a:latin typeface="Arial" panose="020B0604020202020204" pitchFamily="34" charset="0"/>
              </a:rPr>
              <a:t>Set slow {50, 30, 10}</a:t>
            </a:r>
          </a:p>
          <a:p>
            <a:pPr eaLnBrk="1" hangingPunct="1">
              <a:buFontTx/>
              <a:buChar char="•"/>
            </a:pPr>
            <a:r>
              <a:rPr lang="en-US" altLang="tr-TR" sz="2400">
                <a:latin typeface="Arial" panose="020B0604020202020204" pitchFamily="34" charset="0"/>
              </a:rPr>
              <a:t>Set medium {60, 50, 40}</a:t>
            </a:r>
          </a:p>
          <a:p>
            <a:pPr eaLnBrk="1" hangingPunct="1">
              <a:buFontTx/>
              <a:buChar char="•"/>
            </a:pPr>
            <a:r>
              <a:rPr lang="en-US" altLang="tr-TR" sz="2400">
                <a:latin typeface="Arial" panose="020B0604020202020204" pitchFamily="34" charset="0"/>
              </a:rPr>
              <a:t>Set fast {90, 70, 50}</a:t>
            </a:r>
          </a:p>
          <a:p>
            <a:pPr eaLnBrk="1" hangingPunct="1">
              <a:buFontTx/>
              <a:buChar char="•"/>
            </a:pPr>
            <a:r>
              <a:rPr lang="en-US" altLang="tr-TR" sz="2400">
                <a:latin typeface="Arial" panose="020B0604020202020204" pitchFamily="34" charset="0"/>
              </a:rPr>
              <a:t>Set blast {</a:t>
            </a:r>
            <a:r>
              <a:rPr lang="en-US" altLang="tr-TR" sz="2400">
                <a:latin typeface="Arial" panose="020B0604020202020204" pitchFamily="34" charset="0"/>
                <a:sym typeface="Symbol" panose="05050102010706020507" pitchFamily="18" charset="2"/>
              </a:rPr>
              <a:t>, 100, 80}</a:t>
            </a:r>
            <a:endParaRPr lang="en-US" altLang="tr-TR" sz="2400">
              <a:latin typeface="Arial" panose="020B0604020202020204" pitchFamily="34" charset="0"/>
            </a:endParaRPr>
          </a:p>
        </p:txBody>
      </p:sp>
    </p:spTree>
    <p:extLst>
      <p:ext uri="{BB962C8B-B14F-4D97-AF65-F5344CB8AC3E}">
        <p14:creationId xmlns:p14="http://schemas.microsoft.com/office/powerpoint/2010/main" val="1903471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3850" y="188913"/>
            <a:ext cx="2514600" cy="76200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Rules</a:t>
            </a:r>
          </a:p>
        </p:txBody>
      </p:sp>
      <p:sp>
        <p:nvSpPr>
          <p:cNvPr id="35843" name="Rectangle 3"/>
          <p:cNvSpPr>
            <a:spLocks noGrp="1" noChangeArrowheads="1"/>
          </p:cNvSpPr>
          <p:nvPr>
            <p:ph type="body" idx="1"/>
          </p:nvPr>
        </p:nvSpPr>
        <p:spPr>
          <a:xfrm>
            <a:off x="900113" y="1052513"/>
            <a:ext cx="7162800" cy="4343400"/>
          </a:xfrm>
        </p:spPr>
        <p:txBody>
          <a:bodyPr/>
          <a:lstStyle/>
          <a:p>
            <a:pPr>
              <a:buFontTx/>
              <a:buNone/>
            </a:pPr>
            <a:r>
              <a:rPr lang="en-US" altLang="tr-TR" sz="2600" dirty="0" smtClean="0"/>
              <a:t>Air Conditioning Controller Example:</a:t>
            </a:r>
          </a:p>
          <a:p>
            <a:pPr>
              <a:buFontTx/>
              <a:buNone/>
            </a:pPr>
            <a:endParaRPr lang="en-US" altLang="tr-TR" sz="2600" dirty="0" smtClean="0"/>
          </a:p>
          <a:p>
            <a:r>
              <a:rPr lang="en-US" altLang="tr-TR" sz="2600" dirty="0" smtClean="0"/>
              <a:t>IF Cold then Stop</a:t>
            </a:r>
          </a:p>
          <a:p>
            <a:r>
              <a:rPr lang="en-US" altLang="tr-TR" sz="2600" dirty="0" smtClean="0"/>
              <a:t>If Cool then Slow</a:t>
            </a:r>
          </a:p>
          <a:p>
            <a:r>
              <a:rPr lang="en-US" altLang="tr-TR" sz="2600" dirty="0" smtClean="0"/>
              <a:t>If OK then Medium</a:t>
            </a:r>
          </a:p>
          <a:p>
            <a:r>
              <a:rPr lang="en-US" altLang="tr-TR" sz="2600" dirty="0" smtClean="0"/>
              <a:t>If Warm then Fast</a:t>
            </a:r>
          </a:p>
          <a:p>
            <a:r>
              <a:rPr lang="en-US" altLang="tr-TR" sz="2600" dirty="0" smtClean="0"/>
              <a:t>IF Hot then Blast</a:t>
            </a:r>
          </a:p>
          <a:p>
            <a:endParaRPr lang="en-US" altLang="tr-TR" sz="2600" dirty="0" smtClean="0"/>
          </a:p>
          <a:p>
            <a:pPr>
              <a:buFontTx/>
              <a:buNone/>
            </a:pPr>
            <a:endParaRPr lang="en-US" altLang="tr-TR" sz="2600" dirty="0" smtClean="0"/>
          </a:p>
          <a:p>
            <a:pPr>
              <a:buFontTx/>
              <a:buNone/>
            </a:pPr>
            <a:endParaRPr lang="en-US" altLang="tr-TR" sz="2600" dirty="0" smtClean="0"/>
          </a:p>
        </p:txBody>
      </p:sp>
    </p:spTree>
    <p:extLst>
      <p:ext uri="{BB962C8B-B14F-4D97-AF65-F5344CB8AC3E}">
        <p14:creationId xmlns:p14="http://schemas.microsoft.com/office/powerpoint/2010/main" val="2608905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0"/>
            <a:ext cx="5943600" cy="60960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Fuzzy Air Conditioner</a:t>
            </a:r>
          </a:p>
        </p:txBody>
      </p:sp>
      <p:graphicFrame>
        <p:nvGraphicFramePr>
          <p:cNvPr id="36867" name="Object 2"/>
          <p:cNvGraphicFramePr>
            <a:graphicFrameLocks noChangeAspect="1"/>
          </p:cNvGraphicFramePr>
          <p:nvPr>
            <p:extLst>
              <p:ext uri="{D42A27DB-BD31-4B8C-83A1-F6EECF244321}">
                <p14:modId xmlns:p14="http://schemas.microsoft.com/office/powerpoint/2010/main" val="4184502414"/>
              </p:ext>
            </p:extLst>
          </p:nvPr>
        </p:nvGraphicFramePr>
        <p:xfrm>
          <a:off x="395536" y="642147"/>
          <a:ext cx="7704856" cy="5883197"/>
        </p:xfrm>
        <a:graphic>
          <a:graphicData uri="http://schemas.openxmlformats.org/presentationml/2006/ole">
            <mc:AlternateContent xmlns:mc="http://schemas.openxmlformats.org/markup-compatibility/2006">
              <mc:Choice xmlns:v="urn:schemas-microsoft-com:vml" Requires="v">
                <p:oleObj spid="_x0000_s14344" name="VISIO" r:id="rId3" imgW="7696200" imgH="7351776" progId="Visio.Drawing.5">
                  <p:embed/>
                </p:oleObj>
              </mc:Choice>
              <mc:Fallback>
                <p:oleObj name="VISIO" r:id="rId3" imgW="7696200" imgH="7351776"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642147"/>
                        <a:ext cx="7704856" cy="58831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134634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4925" y="92075"/>
            <a:ext cx="6553200" cy="45720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Mapping Inputs to Outputs</a:t>
            </a:r>
          </a:p>
        </p:txBody>
      </p:sp>
      <p:graphicFrame>
        <p:nvGraphicFramePr>
          <p:cNvPr id="37891" name="Object 2"/>
          <p:cNvGraphicFramePr>
            <a:graphicFrameLocks noChangeAspect="1"/>
          </p:cNvGraphicFramePr>
          <p:nvPr>
            <p:extLst>
              <p:ext uri="{D42A27DB-BD31-4B8C-83A1-F6EECF244321}">
                <p14:modId xmlns:p14="http://schemas.microsoft.com/office/powerpoint/2010/main" val="72228766"/>
              </p:ext>
            </p:extLst>
          </p:nvPr>
        </p:nvGraphicFramePr>
        <p:xfrm>
          <a:off x="1403648" y="663334"/>
          <a:ext cx="6192688" cy="5357954"/>
        </p:xfrm>
        <a:graphic>
          <a:graphicData uri="http://schemas.openxmlformats.org/presentationml/2006/ole">
            <mc:AlternateContent xmlns:mc="http://schemas.openxmlformats.org/markup-compatibility/2006">
              <mc:Choice xmlns:v="urn:schemas-microsoft-com:vml" Requires="v">
                <p:oleObj spid="_x0000_s15368" name="VISIO" r:id="rId3" imgW="7696200" imgH="7638288" progId="Visio.Drawing.5">
                  <p:embed/>
                </p:oleObj>
              </mc:Choice>
              <mc:Fallback>
                <p:oleObj name="VISIO" r:id="rId3" imgW="7696200" imgH="7638288"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663334"/>
                        <a:ext cx="6192688" cy="53579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31200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bwMode="auto">
          <a:xfrm>
            <a:off x="107504" y="188640"/>
            <a:ext cx="7772400" cy="503709"/>
          </a:xfrm>
          <a:prstGeom prst="rect">
            <a:avLst/>
          </a:prstGeom>
          <a:noFill/>
          <a:ln w="9525">
            <a:noFill/>
            <a:miter lim="800000"/>
            <a:headEnd/>
            <a:tailEnd/>
          </a:ln>
        </p:spPr>
        <p:txBody>
          <a:bodyPr anchor="ctr"/>
          <a:lstStyle/>
          <a:p>
            <a:pPr>
              <a:defRPr/>
            </a:pPr>
            <a:r>
              <a:rPr lang="en-US" sz="2400" b="1" u="sng" dirty="0">
                <a:solidFill>
                  <a:srgbClr val="984807"/>
                </a:solidFill>
                <a:latin typeface="Calibri" pitchFamily="34" charset="0"/>
              </a:rPr>
              <a:t>Fuzzy Logic – A Definition</a:t>
            </a:r>
          </a:p>
        </p:txBody>
      </p:sp>
      <p:sp>
        <p:nvSpPr>
          <p:cNvPr id="5" name="Rectangle 1027"/>
          <p:cNvSpPr txBox="1">
            <a:spLocks noChangeArrowheads="1"/>
          </p:cNvSpPr>
          <p:nvPr/>
        </p:nvSpPr>
        <p:spPr bwMode="auto">
          <a:xfrm>
            <a:off x="323528" y="1124744"/>
            <a:ext cx="8568952" cy="4114800"/>
          </a:xfrm>
          <a:prstGeom prst="rect">
            <a:avLst/>
          </a:prstGeom>
          <a:noFill/>
          <a:ln w="9525">
            <a:noFill/>
            <a:miter lim="800000"/>
            <a:headEnd/>
            <a:tailEnd/>
          </a:ln>
        </p:spPr>
        <p:txBody>
          <a:bodyPr/>
          <a:lstStyle/>
          <a:p>
            <a:pPr marL="342900" indent="-342900">
              <a:spcBef>
                <a:spcPct val="20000"/>
              </a:spcBef>
              <a:defRPr/>
            </a:pPr>
            <a:r>
              <a:rPr lang="en-US" sz="2400" b="1" dirty="0">
                <a:latin typeface="+mn-lt"/>
                <a:ea typeface="MS PGothic" pitchFamily="34" charset="-128"/>
                <a:cs typeface="ＭＳ Ｐゴシック" pitchFamily="-106" charset="-128"/>
              </a:rPr>
              <a:t>	</a:t>
            </a:r>
            <a:r>
              <a:rPr lang="en-US" b="1" dirty="0" smtClean="0">
                <a:latin typeface="+mn-lt"/>
                <a:ea typeface="MS PGothic" pitchFamily="34" charset="-128"/>
                <a:cs typeface="ＭＳ Ｐゴシック" pitchFamily="-106" charset="-128"/>
              </a:rPr>
              <a:t>Fuzzy </a:t>
            </a:r>
            <a:r>
              <a:rPr lang="en-US" b="1" dirty="0">
                <a:latin typeface="+mn-lt"/>
                <a:ea typeface="MS PGothic" pitchFamily="34" charset="-128"/>
                <a:cs typeface="ＭＳ Ｐゴシック" pitchFamily="-106" charset="-128"/>
              </a:rPr>
              <a:t>logic provides a method to formalize reasoning when dealing with vague terms. Traditional computing requires finite precision which is not always possible in real world scenarios.  Not every decision is either true or false, or as with Boolean logic either 0 or 1.  Fuzzy logic allows for membership functions, or degrees of truthfulness and falsehoods.  Or as with Boolean logic, not only 0 and 1 but all the numbers that fall in between.</a:t>
            </a:r>
            <a:endParaRPr lang="tr-TR" b="1" dirty="0">
              <a:latin typeface="+mn-lt"/>
              <a:ea typeface="MS PGothic" pitchFamily="34" charset="-128"/>
              <a:cs typeface="ＭＳ Ｐゴシック" pitchFamily="-106" charset="-128"/>
            </a:endParaRPr>
          </a:p>
          <a:p>
            <a:pPr marL="342900" indent="-342900">
              <a:spcBef>
                <a:spcPct val="20000"/>
              </a:spcBef>
              <a:defRPr/>
            </a:pPr>
            <a:endParaRPr lang="tr-TR" b="1" dirty="0">
              <a:latin typeface="+mn-lt"/>
              <a:ea typeface="MS PGothic" pitchFamily="34" charset="-128"/>
              <a:cs typeface="ＭＳ Ｐゴシック" pitchFamily="-106" charset="-128"/>
            </a:endParaRPr>
          </a:p>
          <a:p>
            <a:pPr marL="342900" indent="-342900">
              <a:spcBef>
                <a:spcPct val="20000"/>
              </a:spcBef>
              <a:defRPr/>
            </a:pPr>
            <a:endParaRPr lang="tr-TR" b="1" dirty="0">
              <a:latin typeface="+mn-lt"/>
              <a:ea typeface="MS PGothic" pitchFamily="34" charset="-128"/>
              <a:cs typeface="ＭＳ Ｐゴシック" pitchFamily="-106" charset="-128"/>
            </a:endParaRPr>
          </a:p>
          <a:p>
            <a:pPr marL="360363" eaLnBrk="1" hangingPunct="1">
              <a:lnSpc>
                <a:spcPct val="95000"/>
              </a:lnSpc>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tr-TR" b="1" dirty="0">
                <a:latin typeface="+mn-lt"/>
                <a:ea typeface="MS PGothic" pitchFamily="34" charset="-128"/>
              </a:rPr>
              <a:t>“</a:t>
            </a:r>
            <a:r>
              <a:rPr lang="en-GB" b="1" i="1" dirty="0">
                <a:solidFill>
                  <a:srgbClr val="FF0000"/>
                </a:solidFill>
              </a:rPr>
              <a:t>Fuzzy logic is derived from fuzzy set theory</a:t>
            </a:r>
            <a:r>
              <a:rPr lang="tr-TR" b="1" i="1" dirty="0">
                <a:solidFill>
                  <a:srgbClr val="FF0000"/>
                </a:solidFill>
              </a:rPr>
              <a:t> </a:t>
            </a:r>
            <a:r>
              <a:rPr lang="en-GB" b="1" i="1" dirty="0">
                <a:solidFill>
                  <a:srgbClr val="FF0000"/>
                </a:solidFill>
              </a:rPr>
              <a:t>dealing with reasoning which is approximate rather than precisely deduced from classical </a:t>
            </a:r>
            <a:r>
              <a:rPr lang="tr-TR" b="1" i="1" dirty="0">
                <a:solidFill>
                  <a:srgbClr val="FF0000"/>
                </a:solidFill>
              </a:rPr>
              <a:t> </a:t>
            </a:r>
            <a:r>
              <a:rPr lang="en-GB" b="1" i="1" dirty="0">
                <a:solidFill>
                  <a:srgbClr val="FF0000"/>
                </a:solidFill>
              </a:rPr>
              <a:t>predicate logic”</a:t>
            </a:r>
            <a:endParaRPr lang="en-US" b="1" dirty="0">
              <a:latin typeface="+mn-lt"/>
              <a:ea typeface="MS PGothic" pitchFamily="34" charset="-128"/>
              <a:cs typeface="ＭＳ Ｐゴシック" pitchFamily="-106" charset="-128"/>
            </a:endParaRPr>
          </a:p>
          <a:p>
            <a:pPr marL="342900" indent="-342900">
              <a:spcBef>
                <a:spcPct val="20000"/>
              </a:spcBef>
              <a:defRPr/>
            </a:pPr>
            <a:endParaRPr lang="en-US" b="1" dirty="0">
              <a:latin typeface="+mn-lt"/>
              <a:ea typeface="MS PGothic" pitchFamily="34" charset="-128"/>
              <a:cs typeface="ＭＳ Ｐゴシック" pitchFamily="-106" charset="-128"/>
            </a:endParaRPr>
          </a:p>
        </p:txBody>
      </p:sp>
    </p:spTree>
    <p:extLst>
      <p:ext uri="{BB962C8B-B14F-4D97-AF65-F5344CB8AC3E}">
        <p14:creationId xmlns:p14="http://schemas.microsoft.com/office/powerpoint/2010/main" val="1075566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2400" y="933426"/>
            <a:ext cx="731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Fuzzification, Fuzzy Inference, Defuzzification:</a:t>
            </a:r>
          </a:p>
        </p:txBody>
      </p:sp>
      <p:sp>
        <p:nvSpPr>
          <p:cNvPr id="43011" name="Rectangle 3"/>
          <p:cNvSpPr>
            <a:spLocks noChangeArrowheads="1"/>
          </p:cNvSpPr>
          <p:nvPr/>
        </p:nvSpPr>
        <p:spPr bwMode="auto">
          <a:xfrm>
            <a:off x="323850" y="188913"/>
            <a:ext cx="874395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Basic Elements of a</a:t>
            </a:r>
            <a:r>
              <a:rPr lang="tr-TR" altLang="tr-TR" sz="2400" b="1" u="sng" dirty="0">
                <a:solidFill>
                  <a:srgbClr val="984807"/>
                </a:solidFill>
                <a:ea typeface="+mn-ea"/>
              </a:rPr>
              <a:t> </a:t>
            </a:r>
            <a:r>
              <a:rPr lang="en-US" altLang="tr-TR" sz="2400" b="1" u="sng" dirty="0">
                <a:solidFill>
                  <a:srgbClr val="984807"/>
                </a:solidFill>
                <a:ea typeface="+mn-ea"/>
              </a:rPr>
              <a:t>Fuzzy Logic System</a:t>
            </a:r>
          </a:p>
        </p:txBody>
      </p:sp>
      <p:sp>
        <p:nvSpPr>
          <p:cNvPr id="43013" name="Rectangle 8"/>
          <p:cNvSpPr>
            <a:spLocks noChangeArrowheads="1"/>
          </p:cNvSpPr>
          <p:nvPr/>
        </p:nvSpPr>
        <p:spPr bwMode="auto">
          <a:xfrm>
            <a:off x="6711950" y="620688"/>
            <a:ext cx="2349500" cy="838200"/>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0489" name="Rectangle 9"/>
          <p:cNvSpPr>
            <a:spLocks noChangeArrowheads="1"/>
          </p:cNvSpPr>
          <p:nvPr/>
        </p:nvSpPr>
        <p:spPr bwMode="auto">
          <a:xfrm>
            <a:off x="6704013" y="627038"/>
            <a:ext cx="2438400" cy="825500"/>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Fuzzy Logic Defines the Control Strategy on a Linguistic Level!</a:t>
            </a:r>
          </a:p>
        </p:txBody>
      </p:sp>
      <p:sp>
        <p:nvSpPr>
          <p:cNvPr id="10" name="Rectangle 9"/>
          <p:cNvSpPr/>
          <p:nvPr/>
        </p:nvSpPr>
        <p:spPr>
          <a:xfrm>
            <a:off x="179388" y="1587476"/>
            <a:ext cx="8964612" cy="3960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43016" name="Object 3"/>
          <p:cNvGraphicFramePr>
            <a:graphicFrameLocks/>
          </p:cNvGraphicFramePr>
          <p:nvPr>
            <p:extLst>
              <p:ext uri="{D42A27DB-BD31-4B8C-83A1-F6EECF244321}">
                <p14:modId xmlns:p14="http://schemas.microsoft.com/office/powerpoint/2010/main" val="1297614757"/>
              </p:ext>
            </p:extLst>
          </p:nvPr>
        </p:nvGraphicFramePr>
        <p:xfrm>
          <a:off x="323850" y="1736701"/>
          <a:ext cx="8640763" cy="3667125"/>
        </p:xfrm>
        <a:graphic>
          <a:graphicData uri="http://schemas.openxmlformats.org/presentationml/2006/ole">
            <mc:AlternateContent xmlns:mc="http://schemas.openxmlformats.org/markup-compatibility/2006">
              <mc:Choice xmlns:v="urn:schemas-microsoft-com:vml" Requires="v">
                <p:oleObj spid="_x0000_s18440" name="Microsoft Drawing" r:id="rId4" imgW="8640763" imgH="3667125" progId="MSDraw">
                  <p:embed/>
                </p:oleObj>
              </mc:Choice>
              <mc:Fallback>
                <p:oleObj name="Microsoft Drawing" r:id="rId4" imgW="8640763" imgH="3667125"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736701"/>
                        <a:ext cx="8640763"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08717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1982788"/>
            <a:ext cx="731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Container Crane Case Study:</a:t>
            </a:r>
          </a:p>
        </p:txBody>
      </p:sp>
      <p:sp>
        <p:nvSpPr>
          <p:cNvPr id="45059" name="Rectangle 3"/>
          <p:cNvSpPr>
            <a:spLocks noChangeArrowheads="1"/>
          </p:cNvSpPr>
          <p:nvPr/>
        </p:nvSpPr>
        <p:spPr bwMode="auto">
          <a:xfrm>
            <a:off x="395288" y="288925"/>
            <a:ext cx="86725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b="1">
                <a:solidFill>
                  <a:srgbClr val="FF0000"/>
                </a:solidFill>
                <a:latin typeface="Arial" panose="020B0604020202020204" pitchFamily="34" charset="0"/>
              </a:rPr>
              <a:t>Basic Elements of a</a:t>
            </a:r>
            <a:r>
              <a:rPr lang="tr-TR" altLang="tr-TR" b="1">
                <a:solidFill>
                  <a:srgbClr val="FF0000"/>
                </a:solidFill>
                <a:latin typeface="Arial" panose="020B0604020202020204" pitchFamily="34" charset="0"/>
              </a:rPr>
              <a:t> </a:t>
            </a:r>
            <a:r>
              <a:rPr lang="en-US" altLang="tr-TR" b="1">
                <a:solidFill>
                  <a:srgbClr val="FF0000"/>
                </a:solidFill>
                <a:latin typeface="Arial" panose="020B0604020202020204" pitchFamily="34" charset="0"/>
              </a:rPr>
              <a:t>Fuzzy Logic System</a:t>
            </a:r>
            <a:endParaRPr lang="tr-TR" altLang="tr-TR" b="1">
              <a:solidFill>
                <a:srgbClr val="FF0000"/>
              </a:solidFill>
              <a:latin typeface="Arial" panose="020B0604020202020204" pitchFamily="34" charset="0"/>
            </a:endParaRPr>
          </a:p>
          <a:p>
            <a:pPr>
              <a:spcBef>
                <a:spcPct val="0"/>
              </a:spcBef>
              <a:buFontTx/>
              <a:buNone/>
            </a:pPr>
            <a:r>
              <a:rPr lang="tr-TR" altLang="tr-TR" b="1">
                <a:solidFill>
                  <a:srgbClr val="FF0000"/>
                </a:solidFill>
                <a:latin typeface="Arial" panose="020B0604020202020204" pitchFamily="34" charset="0"/>
              </a:rPr>
              <a:t>An Example</a:t>
            </a:r>
            <a:endParaRPr lang="en-US" altLang="tr-TR" b="1">
              <a:solidFill>
                <a:srgbClr val="FF0000"/>
              </a:solidFill>
              <a:latin typeface="Arial" panose="020B0604020202020204" pitchFamily="34" charset="0"/>
            </a:endParaRPr>
          </a:p>
        </p:txBody>
      </p:sp>
      <p:sp>
        <p:nvSpPr>
          <p:cNvPr id="45060" name="Line 4"/>
          <p:cNvSpPr>
            <a:spLocks noChangeShapeType="1"/>
          </p:cNvSpPr>
          <p:nvPr/>
        </p:nvSpPr>
        <p:spPr bwMode="auto">
          <a:xfrm>
            <a:off x="230188" y="1905000"/>
            <a:ext cx="86852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10" name="Rectangle 9"/>
          <p:cNvSpPr/>
          <p:nvPr/>
        </p:nvSpPr>
        <p:spPr>
          <a:xfrm>
            <a:off x="468313" y="2492375"/>
            <a:ext cx="8280400" cy="3744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45062" name="Object 3"/>
          <p:cNvGraphicFramePr>
            <a:graphicFrameLocks/>
          </p:cNvGraphicFramePr>
          <p:nvPr/>
        </p:nvGraphicFramePr>
        <p:xfrm>
          <a:off x="323850" y="2420938"/>
          <a:ext cx="5394325" cy="3898900"/>
        </p:xfrm>
        <a:graphic>
          <a:graphicData uri="http://schemas.openxmlformats.org/presentationml/2006/ole">
            <mc:AlternateContent xmlns:mc="http://schemas.openxmlformats.org/markup-compatibility/2006">
              <mc:Choice xmlns:v="urn:schemas-microsoft-com:vml" Requires="v">
                <p:oleObj spid="_x0000_s25603" name="Bitmap Image" r:id="rId4" imgW="5394325" imgH="3898900" progId="Paint.Picture">
                  <p:embed/>
                </p:oleObj>
              </mc:Choice>
              <mc:Fallback>
                <p:oleObj name="Bitmap Image" r:id="rId4" imgW="5394325" imgH="3898900"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20938"/>
                        <a:ext cx="539432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9"/>
          <p:cNvSpPr>
            <a:spLocks noChangeArrowheads="1"/>
          </p:cNvSpPr>
          <p:nvPr/>
        </p:nvSpPr>
        <p:spPr bwMode="auto">
          <a:xfrm>
            <a:off x="6300788" y="5013325"/>
            <a:ext cx="2273300" cy="825500"/>
          </a:xfrm>
          <a:prstGeom prst="rect">
            <a:avLst/>
          </a:prstGeom>
          <a:solidFill>
            <a:srgbClr val="FFFF00"/>
          </a:solid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effectLst>
                  <a:outerShdw blurRad="38100" dist="38100" dir="2700000" algn="tl">
                    <a:srgbClr val="C0C0C0"/>
                  </a:outerShdw>
                </a:effectLst>
                <a:latin typeface="Arial" charset="0"/>
              </a:rPr>
              <a:t>Two Measured Variables and One Command Variable !</a:t>
            </a:r>
          </a:p>
        </p:txBody>
      </p:sp>
    </p:spTree>
    <p:extLst>
      <p:ext uri="{BB962C8B-B14F-4D97-AF65-F5344CB8AC3E}">
        <p14:creationId xmlns:p14="http://schemas.microsoft.com/office/powerpoint/2010/main" val="315056743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52400" y="932533"/>
            <a:ext cx="731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Control Loop of the Fuzzy Logic Controlled Container Crane:</a:t>
            </a:r>
          </a:p>
        </p:txBody>
      </p:sp>
      <p:sp>
        <p:nvSpPr>
          <p:cNvPr id="47107" name="Rectangle 3"/>
          <p:cNvSpPr>
            <a:spLocks noChangeArrowheads="1"/>
          </p:cNvSpPr>
          <p:nvPr/>
        </p:nvSpPr>
        <p:spPr bwMode="auto">
          <a:xfrm>
            <a:off x="250825" y="288925"/>
            <a:ext cx="88169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Basic Elements of a  Fuzzy Logic System: An Example</a:t>
            </a:r>
            <a:endParaRPr lang="en-US" altLang="tr-TR" sz="2400" b="1" u="sng" dirty="0">
              <a:solidFill>
                <a:srgbClr val="984807"/>
              </a:solidFill>
              <a:ea typeface="+mn-ea"/>
            </a:endParaRPr>
          </a:p>
        </p:txBody>
      </p:sp>
      <p:sp>
        <p:nvSpPr>
          <p:cNvPr id="47109" name="Rectangle 8"/>
          <p:cNvSpPr>
            <a:spLocks noChangeArrowheads="1"/>
          </p:cNvSpPr>
          <p:nvPr/>
        </p:nvSpPr>
        <p:spPr bwMode="auto">
          <a:xfrm>
            <a:off x="7162800" y="908720"/>
            <a:ext cx="1816100" cy="593725"/>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4585" name="Rectangle 9"/>
          <p:cNvSpPr>
            <a:spLocks noChangeArrowheads="1"/>
          </p:cNvSpPr>
          <p:nvPr/>
        </p:nvSpPr>
        <p:spPr bwMode="auto">
          <a:xfrm>
            <a:off x="7169150" y="915070"/>
            <a:ext cx="1973263" cy="581025"/>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Closing the Loop With Words !</a:t>
            </a:r>
          </a:p>
        </p:txBody>
      </p:sp>
      <p:sp>
        <p:nvSpPr>
          <p:cNvPr id="10" name="Rectangle 9"/>
          <p:cNvSpPr/>
          <p:nvPr/>
        </p:nvSpPr>
        <p:spPr>
          <a:xfrm>
            <a:off x="179388" y="1724695"/>
            <a:ext cx="8785225" cy="388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47112" name="Object 3"/>
          <p:cNvGraphicFramePr>
            <a:graphicFrameLocks/>
          </p:cNvGraphicFramePr>
          <p:nvPr>
            <p:extLst>
              <p:ext uri="{D42A27DB-BD31-4B8C-83A1-F6EECF244321}">
                <p14:modId xmlns:p14="http://schemas.microsoft.com/office/powerpoint/2010/main" val="2266418651"/>
              </p:ext>
            </p:extLst>
          </p:nvPr>
        </p:nvGraphicFramePr>
        <p:xfrm>
          <a:off x="287338" y="1910433"/>
          <a:ext cx="8640762" cy="3667125"/>
        </p:xfrm>
        <a:graphic>
          <a:graphicData uri="http://schemas.openxmlformats.org/presentationml/2006/ole">
            <mc:AlternateContent xmlns:mc="http://schemas.openxmlformats.org/markup-compatibility/2006">
              <mc:Choice xmlns:v="urn:schemas-microsoft-com:vml" Requires="v">
                <p:oleObj spid="_x0000_s20488" name="Microsoft Drawing" r:id="rId4" imgW="8640763" imgH="3667125" progId="MSDraw">
                  <p:embed/>
                </p:oleObj>
              </mc:Choice>
              <mc:Fallback>
                <p:oleObj name="Microsoft Drawing" r:id="rId4" imgW="8640763" imgH="3667125"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1910433"/>
                        <a:ext cx="8640762"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847766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5112" y="744364"/>
            <a:ext cx="7315200" cy="1225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tr-TR" altLang="tr-TR" sz="1600" b="1" dirty="0" smtClean="0">
                <a:latin typeface="Arial" panose="020B0604020202020204" pitchFamily="34" charset="0"/>
              </a:rPr>
              <a:t>T</a:t>
            </a:r>
            <a:r>
              <a:rPr lang="en-US" altLang="tr-TR" sz="1600" b="1" dirty="0" err="1" smtClean="0">
                <a:latin typeface="Arial" panose="020B0604020202020204" pitchFamily="34" charset="0"/>
              </a:rPr>
              <a:t>erm</a:t>
            </a:r>
            <a:r>
              <a:rPr lang="en-US" altLang="tr-TR" sz="1600" b="1" dirty="0" smtClean="0">
                <a:latin typeface="Arial" panose="020B0604020202020204" pitchFamily="34" charset="0"/>
              </a:rPr>
              <a:t> </a:t>
            </a:r>
            <a:r>
              <a:rPr lang="en-US" altLang="tr-TR" sz="1600" b="1" dirty="0">
                <a:latin typeface="Arial" panose="020B0604020202020204" pitchFamily="34" charset="0"/>
              </a:rPr>
              <a:t>Definitions:</a:t>
            </a:r>
          </a:p>
          <a:p>
            <a:pPr>
              <a:buFontTx/>
              <a:buNone/>
            </a:pPr>
            <a:r>
              <a:rPr lang="en-US" altLang="tr-TR" sz="1600" b="1" dirty="0" smtClean="0">
                <a:latin typeface="Arial" panose="020B0604020202020204" pitchFamily="34" charset="0"/>
              </a:rPr>
              <a:t>Distance:=  </a:t>
            </a:r>
            <a:r>
              <a:rPr lang="en-US" altLang="tr-TR" sz="1600" b="1" dirty="0">
                <a:latin typeface="Arial" panose="020B0604020202020204" pitchFamily="34" charset="0"/>
              </a:rPr>
              <a:t>{far, medium, close, zero, </a:t>
            </a:r>
            <a:r>
              <a:rPr lang="en-US" altLang="tr-TR" sz="1600" b="1" dirty="0" err="1">
                <a:latin typeface="Arial" panose="020B0604020202020204" pitchFamily="34" charset="0"/>
              </a:rPr>
              <a:t>neg_close</a:t>
            </a:r>
            <a:r>
              <a:rPr lang="en-US" altLang="tr-TR" sz="1600" b="1" dirty="0">
                <a:latin typeface="Arial" panose="020B0604020202020204" pitchFamily="34" charset="0"/>
              </a:rPr>
              <a:t>}</a:t>
            </a:r>
          </a:p>
          <a:p>
            <a:pPr>
              <a:buFontTx/>
              <a:buNone/>
            </a:pPr>
            <a:r>
              <a:rPr lang="en-US" altLang="tr-TR" sz="1600" b="1" dirty="0" smtClean="0">
                <a:latin typeface="Arial" panose="020B0604020202020204" pitchFamily="34" charset="0"/>
              </a:rPr>
              <a:t>Angle:=  </a:t>
            </a:r>
            <a:r>
              <a:rPr lang="en-US" altLang="tr-TR" sz="1600" b="1" dirty="0">
                <a:latin typeface="Arial" panose="020B0604020202020204" pitchFamily="34" charset="0"/>
              </a:rPr>
              <a:t>{</a:t>
            </a:r>
            <a:r>
              <a:rPr lang="en-US" altLang="tr-TR" sz="1600" b="1" dirty="0" err="1">
                <a:latin typeface="Arial" panose="020B0604020202020204" pitchFamily="34" charset="0"/>
              </a:rPr>
              <a:t>pos_big</a:t>
            </a:r>
            <a:r>
              <a:rPr lang="en-US" altLang="tr-TR" sz="1600" b="1" dirty="0">
                <a:latin typeface="Arial" panose="020B0604020202020204" pitchFamily="34" charset="0"/>
              </a:rPr>
              <a:t>, </a:t>
            </a:r>
            <a:r>
              <a:rPr lang="en-US" altLang="tr-TR" sz="1600" b="1" dirty="0" err="1">
                <a:latin typeface="Arial" panose="020B0604020202020204" pitchFamily="34" charset="0"/>
              </a:rPr>
              <a:t>pos_small</a:t>
            </a:r>
            <a:r>
              <a:rPr lang="en-US" altLang="tr-TR" sz="1600" b="1" dirty="0">
                <a:latin typeface="Arial" panose="020B0604020202020204" pitchFamily="34" charset="0"/>
              </a:rPr>
              <a:t>, zero, </a:t>
            </a:r>
            <a:r>
              <a:rPr lang="en-US" altLang="tr-TR" sz="1600" b="1" dirty="0" err="1">
                <a:latin typeface="Arial" panose="020B0604020202020204" pitchFamily="34" charset="0"/>
              </a:rPr>
              <a:t>neg_small</a:t>
            </a:r>
            <a:r>
              <a:rPr lang="en-US" altLang="tr-TR" sz="1600" b="1" dirty="0">
                <a:latin typeface="Arial" panose="020B0604020202020204" pitchFamily="34" charset="0"/>
              </a:rPr>
              <a:t>, </a:t>
            </a:r>
            <a:r>
              <a:rPr lang="en-US" altLang="tr-TR" sz="1600" b="1" dirty="0" err="1">
                <a:latin typeface="Arial" panose="020B0604020202020204" pitchFamily="34" charset="0"/>
              </a:rPr>
              <a:t>neg_big</a:t>
            </a:r>
            <a:r>
              <a:rPr lang="en-US" altLang="tr-TR" sz="1600" b="1" dirty="0">
                <a:latin typeface="Arial" panose="020B0604020202020204" pitchFamily="34" charset="0"/>
              </a:rPr>
              <a:t>}</a:t>
            </a:r>
          </a:p>
          <a:p>
            <a:pPr>
              <a:buFontTx/>
              <a:buNone/>
            </a:pPr>
            <a:r>
              <a:rPr lang="en-US" altLang="tr-TR" sz="1600" b="1" dirty="0" smtClean="0">
                <a:latin typeface="Arial" panose="020B0604020202020204" pitchFamily="34" charset="0"/>
              </a:rPr>
              <a:t>Power:=  </a:t>
            </a:r>
            <a:r>
              <a:rPr lang="en-US" altLang="tr-TR" sz="1600" b="1" dirty="0">
                <a:latin typeface="Arial" panose="020B0604020202020204" pitchFamily="34" charset="0"/>
              </a:rPr>
              <a:t>{</a:t>
            </a:r>
            <a:r>
              <a:rPr lang="en-US" altLang="tr-TR" sz="1600" b="1" dirty="0" err="1">
                <a:latin typeface="Arial" panose="020B0604020202020204" pitchFamily="34" charset="0"/>
              </a:rPr>
              <a:t>pos_high</a:t>
            </a:r>
            <a:r>
              <a:rPr lang="en-US" altLang="tr-TR" sz="1600" b="1" dirty="0">
                <a:latin typeface="Arial" panose="020B0604020202020204" pitchFamily="34" charset="0"/>
              </a:rPr>
              <a:t>, </a:t>
            </a:r>
            <a:r>
              <a:rPr lang="en-US" altLang="tr-TR" sz="1600" b="1" dirty="0" err="1">
                <a:latin typeface="Arial" panose="020B0604020202020204" pitchFamily="34" charset="0"/>
              </a:rPr>
              <a:t>pos_medium</a:t>
            </a:r>
            <a:r>
              <a:rPr lang="en-US" altLang="tr-TR" sz="1600" b="1" dirty="0">
                <a:latin typeface="Arial" panose="020B0604020202020204" pitchFamily="34" charset="0"/>
              </a:rPr>
              <a:t>, zero, </a:t>
            </a:r>
            <a:r>
              <a:rPr lang="en-US" altLang="tr-TR" sz="1600" b="1" dirty="0" err="1">
                <a:latin typeface="Arial" panose="020B0604020202020204" pitchFamily="34" charset="0"/>
              </a:rPr>
              <a:t>neg_medium</a:t>
            </a:r>
            <a:r>
              <a:rPr lang="en-US" altLang="tr-TR" sz="1600" b="1" dirty="0">
                <a:latin typeface="Arial" panose="020B0604020202020204" pitchFamily="34" charset="0"/>
              </a:rPr>
              <a:t>, </a:t>
            </a:r>
            <a:r>
              <a:rPr lang="en-US" altLang="tr-TR" sz="1600" b="1" dirty="0" err="1">
                <a:latin typeface="Arial" panose="020B0604020202020204" pitchFamily="34" charset="0"/>
              </a:rPr>
              <a:t>neg_high</a:t>
            </a:r>
            <a:r>
              <a:rPr lang="en-US" altLang="tr-TR" sz="1600" b="1" dirty="0">
                <a:latin typeface="Arial" panose="020B0604020202020204" pitchFamily="34" charset="0"/>
              </a:rPr>
              <a:t>}</a:t>
            </a:r>
          </a:p>
        </p:txBody>
      </p:sp>
      <p:sp>
        <p:nvSpPr>
          <p:cNvPr id="49155" name="Rectangle 3"/>
          <p:cNvSpPr>
            <a:spLocks noChangeArrowheads="1"/>
          </p:cNvSpPr>
          <p:nvPr/>
        </p:nvSpPr>
        <p:spPr bwMode="auto">
          <a:xfrm>
            <a:off x="-36512" y="86373"/>
            <a:ext cx="88169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err="1" smtClean="0">
                <a:solidFill>
                  <a:srgbClr val="984807"/>
                </a:solidFill>
                <a:ea typeface="+mn-ea"/>
              </a:rPr>
              <a:t>Fuzzification</a:t>
            </a:r>
            <a:r>
              <a:rPr lang="en-US" altLang="tr-TR" sz="2400" b="1" u="sng" dirty="0" smtClean="0">
                <a:solidFill>
                  <a:srgbClr val="984807"/>
                </a:solidFill>
                <a:ea typeface="+mn-ea"/>
              </a:rPr>
              <a:t>: - Linguistic Variables </a:t>
            </a:r>
            <a:endParaRPr lang="en-US" altLang="tr-TR" sz="2400" b="1" u="sng" dirty="0">
              <a:solidFill>
                <a:srgbClr val="984807"/>
              </a:solidFill>
              <a:ea typeface="+mn-ea"/>
            </a:endParaRPr>
          </a:p>
        </p:txBody>
      </p:sp>
      <p:sp>
        <p:nvSpPr>
          <p:cNvPr id="26647" name="Rectangle 23"/>
          <p:cNvSpPr>
            <a:spLocks noChangeArrowheads="1"/>
          </p:cNvSpPr>
          <p:nvPr/>
        </p:nvSpPr>
        <p:spPr bwMode="auto">
          <a:xfrm>
            <a:off x="6768084" y="1415826"/>
            <a:ext cx="2339975" cy="1077913"/>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The Linguistic Variables Are the “Vocabulary” of a Fuzzy Logic System!</a:t>
            </a:r>
          </a:p>
        </p:txBody>
      </p:sp>
      <p:sp>
        <p:nvSpPr>
          <p:cNvPr id="24" name="Rectangle 23"/>
          <p:cNvSpPr/>
          <p:nvPr/>
        </p:nvSpPr>
        <p:spPr>
          <a:xfrm>
            <a:off x="35496" y="2493739"/>
            <a:ext cx="9144000" cy="331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sp>
        <p:nvSpPr>
          <p:cNvPr id="49159" name="Rectangle 7"/>
          <p:cNvSpPr>
            <a:spLocks noChangeArrowheads="1"/>
          </p:cNvSpPr>
          <p:nvPr/>
        </p:nvSpPr>
        <p:spPr bwMode="auto">
          <a:xfrm>
            <a:off x="187896" y="2565176"/>
            <a:ext cx="7315200" cy="33655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tabLst>
                <a:tab pos="1804988" algn="l"/>
                <a:tab pos="3910013" algn="l"/>
              </a:tabLst>
              <a:defRPr>
                <a:solidFill>
                  <a:schemeClr val="tx1"/>
                </a:solidFill>
                <a:latin typeface="Arial" panose="020B0604020202020204" pitchFamily="34" charset="0"/>
                <a:cs typeface="Arial" panose="020B0604020202020204" pitchFamily="34" charset="0"/>
              </a:defRPr>
            </a:lvl1pPr>
            <a:lvl2pPr marL="742950" indent="-285750" defTabSz="762000">
              <a:tabLst>
                <a:tab pos="1804988" algn="l"/>
                <a:tab pos="3910013" algn="l"/>
              </a:tabLst>
              <a:defRPr>
                <a:solidFill>
                  <a:schemeClr val="tx1"/>
                </a:solidFill>
                <a:latin typeface="Arial" panose="020B0604020202020204" pitchFamily="34" charset="0"/>
                <a:cs typeface="Arial" panose="020B0604020202020204" pitchFamily="34" charset="0"/>
              </a:defRPr>
            </a:lvl2pPr>
            <a:lvl3pPr marL="1143000" indent="-228600" defTabSz="762000">
              <a:tabLst>
                <a:tab pos="1804988" algn="l"/>
                <a:tab pos="3910013" algn="l"/>
              </a:tabLst>
              <a:defRPr>
                <a:solidFill>
                  <a:schemeClr val="tx1"/>
                </a:solidFill>
                <a:latin typeface="Arial" panose="020B0604020202020204" pitchFamily="34" charset="0"/>
                <a:cs typeface="Arial" panose="020B0604020202020204" pitchFamily="34" charset="0"/>
              </a:defRPr>
            </a:lvl3pPr>
            <a:lvl4pPr marL="1600200" indent="-228600" defTabSz="762000">
              <a:tabLst>
                <a:tab pos="1804988" algn="l"/>
                <a:tab pos="3910013" algn="l"/>
              </a:tabLst>
              <a:defRPr>
                <a:solidFill>
                  <a:schemeClr val="tx1"/>
                </a:solidFill>
                <a:latin typeface="Arial" panose="020B0604020202020204" pitchFamily="34" charset="0"/>
                <a:cs typeface="Arial" panose="020B0604020202020204" pitchFamily="34" charset="0"/>
              </a:defRPr>
            </a:lvl4pPr>
            <a:lvl5pPr marL="2057400" indent="-228600" defTabSz="762000">
              <a:tabLst>
                <a:tab pos="1804988" algn="l"/>
                <a:tab pos="3910013" algn="l"/>
              </a:tabLst>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tabLst>
                <a:tab pos="1804988" algn="l"/>
                <a:tab pos="3910013" algn="l"/>
              </a:tabLs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tabLst>
                <a:tab pos="1804988" algn="l"/>
                <a:tab pos="3910013" algn="l"/>
              </a:tabLs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tabLst>
                <a:tab pos="1804988" algn="l"/>
                <a:tab pos="3910013" algn="l"/>
              </a:tabLs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tabLst>
                <a:tab pos="1804988" algn="l"/>
                <a:tab pos="3910013" algn="l"/>
              </a:tabLst>
              <a:defRPr>
                <a:solidFill>
                  <a:schemeClr val="tx1"/>
                </a:solidFill>
                <a:latin typeface="Arial" panose="020B0604020202020204" pitchFamily="34" charset="0"/>
                <a:cs typeface="Arial" panose="020B0604020202020204" pitchFamily="34" charset="0"/>
              </a:defRPr>
            </a:lvl9pPr>
          </a:lstStyle>
          <a:p>
            <a:pPr>
              <a:spcBef>
                <a:spcPct val="20000"/>
              </a:spcBef>
            </a:pPr>
            <a:r>
              <a:rPr lang="en-US" altLang="tr-TR" sz="1600" b="1">
                <a:solidFill>
                  <a:schemeClr val="bg1"/>
                </a:solidFill>
              </a:rPr>
              <a:t>Membership Function Definition:</a:t>
            </a:r>
          </a:p>
        </p:txBody>
      </p:sp>
      <p:graphicFrame>
        <p:nvGraphicFramePr>
          <p:cNvPr id="49160" name="Object 4"/>
          <p:cNvGraphicFramePr>
            <a:graphicFrameLocks/>
          </p:cNvGraphicFramePr>
          <p:nvPr>
            <p:extLst>
              <p:ext uri="{D42A27DB-BD31-4B8C-83A1-F6EECF244321}">
                <p14:modId xmlns:p14="http://schemas.microsoft.com/office/powerpoint/2010/main" val="1406912842"/>
              </p:ext>
            </p:extLst>
          </p:nvPr>
        </p:nvGraphicFramePr>
        <p:xfrm>
          <a:off x="316484" y="2950939"/>
          <a:ext cx="4213225" cy="2735262"/>
        </p:xfrm>
        <a:graphic>
          <a:graphicData uri="http://schemas.openxmlformats.org/presentationml/2006/ole">
            <mc:AlternateContent xmlns:mc="http://schemas.openxmlformats.org/markup-compatibility/2006">
              <mc:Choice xmlns:v="urn:schemas-microsoft-com:vml" Requires="v">
                <p:oleObj spid="_x0000_s21518" name="Microsoft Drawing" r:id="rId4" imgW="4213225" imgH="2735263" progId="MSDraw">
                  <p:embed/>
                </p:oleObj>
              </mc:Choice>
              <mc:Fallback>
                <p:oleObj name="Microsoft Drawing" r:id="rId4" imgW="4213225" imgH="2735263"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484" y="2950939"/>
                        <a:ext cx="4213225"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1" name="Rectangle 9"/>
          <p:cNvSpPr>
            <a:spLocks noChangeArrowheads="1"/>
          </p:cNvSpPr>
          <p:nvPr/>
        </p:nvSpPr>
        <p:spPr bwMode="auto">
          <a:xfrm>
            <a:off x="2550096" y="5232176"/>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lgn="ctr">
              <a:buFontTx/>
              <a:buNone/>
            </a:pPr>
            <a:r>
              <a:rPr lang="en-US" altLang="tr-TR" sz="1600" b="1">
                <a:solidFill>
                  <a:srgbClr val="FF0033"/>
                </a:solidFill>
                <a:latin typeface="Arial" panose="020B0604020202020204" pitchFamily="34" charset="0"/>
              </a:rPr>
              <a:t>4°</a:t>
            </a:r>
          </a:p>
        </p:txBody>
      </p:sp>
      <p:sp>
        <p:nvSpPr>
          <p:cNvPr id="49162" name="Line 10"/>
          <p:cNvSpPr>
            <a:spLocks noChangeShapeType="1"/>
          </p:cNvSpPr>
          <p:nvPr/>
        </p:nvSpPr>
        <p:spPr bwMode="auto">
          <a:xfrm flipV="1">
            <a:off x="2600896" y="2958876"/>
            <a:ext cx="0" cy="2436813"/>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63" name="Line 11"/>
          <p:cNvSpPr>
            <a:spLocks noChangeShapeType="1"/>
          </p:cNvSpPr>
          <p:nvPr/>
        </p:nvSpPr>
        <p:spPr bwMode="auto">
          <a:xfrm flipH="1">
            <a:off x="418084" y="3706589"/>
            <a:ext cx="2284412" cy="0"/>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64" name="Rectangle 12"/>
          <p:cNvSpPr>
            <a:spLocks noChangeArrowheads="1"/>
          </p:cNvSpPr>
          <p:nvPr/>
        </p:nvSpPr>
        <p:spPr bwMode="auto">
          <a:xfrm>
            <a:off x="35496" y="3555776"/>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400" b="1">
                <a:solidFill>
                  <a:srgbClr val="FF0033"/>
                </a:solidFill>
                <a:latin typeface="Arial" panose="020B0604020202020204" pitchFamily="34" charset="0"/>
              </a:rPr>
              <a:t>0.8</a:t>
            </a:r>
          </a:p>
        </p:txBody>
      </p:sp>
      <p:sp>
        <p:nvSpPr>
          <p:cNvPr id="49165" name="Line 13"/>
          <p:cNvSpPr>
            <a:spLocks noChangeShapeType="1"/>
          </p:cNvSpPr>
          <p:nvPr/>
        </p:nvSpPr>
        <p:spPr bwMode="auto">
          <a:xfrm flipH="1">
            <a:off x="418084" y="4849589"/>
            <a:ext cx="2208212" cy="0"/>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66" name="Rectangle 14"/>
          <p:cNvSpPr>
            <a:spLocks noChangeArrowheads="1"/>
          </p:cNvSpPr>
          <p:nvPr/>
        </p:nvSpPr>
        <p:spPr bwMode="auto">
          <a:xfrm>
            <a:off x="35496" y="4698776"/>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400" b="1">
                <a:solidFill>
                  <a:srgbClr val="FF0033"/>
                </a:solidFill>
                <a:latin typeface="Arial" panose="020B0604020202020204" pitchFamily="34" charset="0"/>
              </a:rPr>
              <a:t>0.2</a:t>
            </a:r>
          </a:p>
        </p:txBody>
      </p:sp>
      <p:graphicFrame>
        <p:nvGraphicFramePr>
          <p:cNvPr id="49167" name="Object 5"/>
          <p:cNvGraphicFramePr>
            <a:graphicFrameLocks/>
          </p:cNvGraphicFramePr>
          <p:nvPr>
            <p:extLst>
              <p:ext uri="{D42A27DB-BD31-4B8C-83A1-F6EECF244321}">
                <p14:modId xmlns:p14="http://schemas.microsoft.com/office/powerpoint/2010/main" val="2780193430"/>
              </p:ext>
            </p:extLst>
          </p:nvPr>
        </p:nvGraphicFramePr>
        <p:xfrm>
          <a:off x="4678934" y="2855689"/>
          <a:ext cx="4311650" cy="2800350"/>
        </p:xfrm>
        <a:graphic>
          <a:graphicData uri="http://schemas.openxmlformats.org/presentationml/2006/ole">
            <mc:AlternateContent xmlns:mc="http://schemas.openxmlformats.org/markup-compatibility/2006">
              <mc:Choice xmlns:v="urn:schemas-microsoft-com:vml" Requires="v">
                <p:oleObj spid="_x0000_s21519" name="Microsoft Drawing" r:id="rId6" imgW="4311650" imgH="2800350" progId="MSDraw">
                  <p:embed/>
                </p:oleObj>
              </mc:Choice>
              <mc:Fallback>
                <p:oleObj name="Microsoft Drawing" r:id="rId6" imgW="4311650" imgH="2800350" progId="MSDraw">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8934" y="2855689"/>
                        <a:ext cx="43116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8" name="Rectangle 16"/>
          <p:cNvSpPr>
            <a:spLocks noChangeArrowheads="1"/>
          </p:cNvSpPr>
          <p:nvPr/>
        </p:nvSpPr>
        <p:spPr bwMode="auto">
          <a:xfrm>
            <a:off x="6906196" y="5229001"/>
            <a:ext cx="59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lgn="ctr">
              <a:buFontTx/>
              <a:buNone/>
            </a:pPr>
            <a:r>
              <a:rPr lang="en-US" altLang="tr-TR" sz="1600" b="1">
                <a:solidFill>
                  <a:srgbClr val="FF0033"/>
                </a:solidFill>
                <a:latin typeface="Arial" panose="020B0604020202020204" pitchFamily="34" charset="0"/>
              </a:rPr>
              <a:t>12m</a:t>
            </a:r>
          </a:p>
        </p:txBody>
      </p:sp>
      <p:sp>
        <p:nvSpPr>
          <p:cNvPr id="49169" name="Line 17"/>
          <p:cNvSpPr>
            <a:spLocks noChangeShapeType="1"/>
          </p:cNvSpPr>
          <p:nvPr/>
        </p:nvSpPr>
        <p:spPr bwMode="auto">
          <a:xfrm flipV="1">
            <a:off x="7055421" y="2865214"/>
            <a:ext cx="0" cy="2436812"/>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70" name="Line 18"/>
          <p:cNvSpPr>
            <a:spLocks noChangeShapeType="1"/>
          </p:cNvSpPr>
          <p:nvPr/>
        </p:nvSpPr>
        <p:spPr bwMode="auto">
          <a:xfrm flipH="1">
            <a:off x="4774184" y="3477989"/>
            <a:ext cx="2284412" cy="0"/>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71" name="Rectangle 19"/>
          <p:cNvSpPr>
            <a:spLocks noChangeArrowheads="1"/>
          </p:cNvSpPr>
          <p:nvPr/>
        </p:nvSpPr>
        <p:spPr bwMode="auto">
          <a:xfrm>
            <a:off x="4391596" y="3327176"/>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400" b="1">
                <a:solidFill>
                  <a:srgbClr val="FF0033"/>
                </a:solidFill>
                <a:latin typeface="Arial" panose="020B0604020202020204" pitchFamily="34" charset="0"/>
              </a:rPr>
              <a:t>0.9</a:t>
            </a:r>
          </a:p>
        </p:txBody>
      </p:sp>
      <p:sp>
        <p:nvSpPr>
          <p:cNvPr id="49172" name="Line 20"/>
          <p:cNvSpPr>
            <a:spLocks noChangeShapeType="1"/>
          </p:cNvSpPr>
          <p:nvPr/>
        </p:nvSpPr>
        <p:spPr bwMode="auto">
          <a:xfrm flipH="1">
            <a:off x="4774184" y="5078189"/>
            <a:ext cx="2208212" cy="0"/>
          </a:xfrm>
          <a:prstGeom prst="line">
            <a:avLst/>
          </a:prstGeom>
          <a:noFill/>
          <a:ln w="127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tr-TR"/>
          </a:p>
        </p:txBody>
      </p:sp>
      <p:sp>
        <p:nvSpPr>
          <p:cNvPr id="49173" name="Rectangle 21"/>
          <p:cNvSpPr>
            <a:spLocks noChangeArrowheads="1"/>
          </p:cNvSpPr>
          <p:nvPr/>
        </p:nvSpPr>
        <p:spPr bwMode="auto">
          <a:xfrm>
            <a:off x="4391596" y="4927376"/>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400" b="1">
                <a:solidFill>
                  <a:srgbClr val="FF0033"/>
                </a:solidFill>
                <a:latin typeface="Arial" panose="020B0604020202020204" pitchFamily="34" charset="0"/>
              </a:rPr>
              <a:t>0.1</a:t>
            </a:r>
          </a:p>
        </p:txBody>
      </p:sp>
    </p:spTree>
    <p:extLst>
      <p:ext uri="{BB962C8B-B14F-4D97-AF65-F5344CB8AC3E}">
        <p14:creationId xmlns:p14="http://schemas.microsoft.com/office/powerpoint/2010/main" val="237025995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52400" y="980728"/>
            <a:ext cx="8990013"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Computation of the “IF-THEN”-Rules:</a:t>
            </a:r>
          </a:p>
          <a:p>
            <a:pPr>
              <a:spcBef>
                <a:spcPct val="50000"/>
              </a:spcBef>
              <a:buFontTx/>
              <a:buNone/>
            </a:pPr>
            <a:r>
              <a:rPr lang="en-US" altLang="tr-TR" sz="1600" b="1">
                <a:latin typeface="Arial" panose="020B0604020202020204" pitchFamily="34" charset="0"/>
              </a:rPr>
              <a:t>#1:  IF Distance = medium AND Angle = pos_small THEN Power = pos_medium</a:t>
            </a:r>
          </a:p>
          <a:p>
            <a:pPr>
              <a:spcBef>
                <a:spcPct val="50000"/>
              </a:spcBef>
              <a:buFontTx/>
              <a:buNone/>
            </a:pPr>
            <a:r>
              <a:rPr lang="en-US" altLang="tr-TR" sz="1600" b="1">
                <a:latin typeface="Arial" panose="020B0604020202020204" pitchFamily="34" charset="0"/>
              </a:rPr>
              <a:t>#2:  IF Distance = medium AND Angle = zero THEN Power = zero</a:t>
            </a:r>
          </a:p>
          <a:p>
            <a:pPr>
              <a:spcBef>
                <a:spcPct val="50000"/>
              </a:spcBef>
              <a:buFontTx/>
              <a:buNone/>
            </a:pPr>
            <a:r>
              <a:rPr lang="en-US" altLang="tr-TR" sz="1600" b="1">
                <a:latin typeface="Arial" panose="020B0604020202020204" pitchFamily="34" charset="0"/>
              </a:rPr>
              <a:t>#3:  IF Distance = far AND Angle = zero THEN Power = pos_medium</a:t>
            </a:r>
          </a:p>
        </p:txBody>
      </p:sp>
      <p:sp>
        <p:nvSpPr>
          <p:cNvPr id="51203" name="Rectangle 3"/>
          <p:cNvSpPr>
            <a:spLocks noChangeArrowheads="1"/>
          </p:cNvSpPr>
          <p:nvPr/>
        </p:nvSpPr>
        <p:spPr bwMode="auto">
          <a:xfrm>
            <a:off x="250825" y="288925"/>
            <a:ext cx="881697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Fuzzy-Inference</a:t>
            </a:r>
            <a:r>
              <a:rPr lang="en-US" altLang="tr-TR" sz="2400" b="1" u="sng" dirty="0">
                <a:solidFill>
                  <a:srgbClr val="984807"/>
                </a:solidFill>
                <a:ea typeface="+mn-ea"/>
              </a:rPr>
              <a:t>:</a:t>
            </a:r>
            <a:r>
              <a:rPr lang="tr-TR" altLang="tr-TR" sz="2400" b="1" u="sng" dirty="0">
                <a:solidFill>
                  <a:srgbClr val="984807"/>
                </a:solidFill>
                <a:ea typeface="+mn-ea"/>
              </a:rPr>
              <a:t> </a:t>
            </a:r>
            <a:r>
              <a:rPr lang="en-US" altLang="tr-TR" sz="2400" b="1" u="sng" dirty="0">
                <a:solidFill>
                  <a:srgbClr val="984807"/>
                </a:solidFill>
                <a:ea typeface="+mn-ea"/>
              </a:rPr>
              <a:t>- “IF-THEN”-Rules -</a:t>
            </a:r>
          </a:p>
        </p:txBody>
      </p:sp>
      <p:sp>
        <p:nvSpPr>
          <p:cNvPr id="28679" name="Rectangle 7"/>
          <p:cNvSpPr>
            <a:spLocks noChangeArrowheads="1"/>
          </p:cNvSpPr>
          <p:nvPr/>
        </p:nvSpPr>
        <p:spPr bwMode="auto">
          <a:xfrm>
            <a:off x="153988" y="2714278"/>
            <a:ext cx="8450262" cy="630237"/>
          </a:xfrm>
          <a:prstGeom prst="rect">
            <a:avLst/>
          </a:prstGeom>
          <a:solidFill>
            <a:schemeClr val="bg2">
              <a:lumMod val="50000"/>
            </a:schemeClr>
          </a:solidFill>
          <a:ln w="9525">
            <a:solidFill>
              <a:schemeClr val="tx1"/>
            </a:solidFill>
            <a:miter lim="800000"/>
            <a:headEnd/>
            <a:tailEnd/>
          </a:ln>
          <a:effectLst/>
        </p:spPr>
        <p:txBody>
          <a:bodyPr lIns="92075" tIns="46038" rIns="92075" bIns="46038">
            <a:spAutoFit/>
          </a:bodyPr>
          <a:lstStyle/>
          <a:p>
            <a:pPr marL="288925" indent="-288925" defTabSz="762000">
              <a:spcBef>
                <a:spcPct val="20000"/>
              </a:spcBef>
              <a:buClr>
                <a:srgbClr val="FFFF00"/>
              </a:buClr>
              <a:buFont typeface="ZapfDingbats" pitchFamily="82" charset="2"/>
              <a:buChar char="X"/>
              <a:tabLst>
                <a:tab pos="1804988" algn="l"/>
                <a:tab pos="3910013" algn="l"/>
              </a:tabLst>
              <a:defRPr/>
            </a:pPr>
            <a:r>
              <a:rPr lang="en-US" sz="1600" b="1" dirty="0">
                <a:latin typeface="Arial" charset="0"/>
              </a:rPr>
              <a:t>Aggregation:	Computing the “IF”-Part</a:t>
            </a:r>
          </a:p>
          <a:p>
            <a:pPr marL="288925" indent="-288925" defTabSz="762000">
              <a:spcBef>
                <a:spcPct val="20000"/>
              </a:spcBef>
              <a:buClr>
                <a:srgbClr val="FFFF00"/>
              </a:buClr>
              <a:buFont typeface="ZapfDingbats" pitchFamily="82" charset="2"/>
              <a:buChar char="X"/>
              <a:tabLst>
                <a:tab pos="1804988" algn="l"/>
                <a:tab pos="3910013" algn="l"/>
              </a:tabLst>
              <a:defRPr/>
            </a:pPr>
            <a:r>
              <a:rPr lang="en-US" sz="1600" b="1" dirty="0">
                <a:latin typeface="Arial" charset="0"/>
              </a:rPr>
              <a:t>Composition: 	Computing the “THEN”-Part</a:t>
            </a:r>
          </a:p>
        </p:txBody>
      </p:sp>
      <p:sp>
        <p:nvSpPr>
          <p:cNvPr id="28681" name="Rectangle 9"/>
          <p:cNvSpPr>
            <a:spLocks noChangeArrowheads="1"/>
          </p:cNvSpPr>
          <p:nvPr/>
        </p:nvSpPr>
        <p:spPr bwMode="auto">
          <a:xfrm>
            <a:off x="5148263" y="3722340"/>
            <a:ext cx="2654300" cy="825500"/>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The Rules of the Fuzzy Logic Systems Are the “Laws” It Executes !</a:t>
            </a:r>
          </a:p>
        </p:txBody>
      </p:sp>
    </p:spTree>
    <p:extLst>
      <p:ext uri="{BB962C8B-B14F-4D97-AF65-F5344CB8AC3E}">
        <p14:creationId xmlns:p14="http://schemas.microsoft.com/office/powerpoint/2010/main" val="12801304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79388" y="288925"/>
            <a:ext cx="88884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Fuzzy-Inference</a:t>
            </a:r>
            <a:r>
              <a:rPr lang="en-US" altLang="tr-TR" sz="2400" b="1" u="sng" dirty="0">
                <a:solidFill>
                  <a:srgbClr val="984807"/>
                </a:solidFill>
                <a:ea typeface="+mn-ea"/>
              </a:rPr>
              <a:t>:</a:t>
            </a:r>
            <a:r>
              <a:rPr lang="tr-TR" altLang="tr-TR" sz="2400" b="1" u="sng" dirty="0">
                <a:solidFill>
                  <a:srgbClr val="984807"/>
                </a:solidFill>
                <a:ea typeface="+mn-ea"/>
              </a:rPr>
              <a:t> </a:t>
            </a:r>
            <a:r>
              <a:rPr lang="en-US" altLang="tr-TR" sz="2400" b="1" u="sng" dirty="0">
                <a:solidFill>
                  <a:srgbClr val="984807"/>
                </a:solidFill>
                <a:ea typeface="+mn-ea"/>
              </a:rPr>
              <a:t>- Aggregation -</a:t>
            </a:r>
          </a:p>
        </p:txBody>
      </p:sp>
      <p:sp>
        <p:nvSpPr>
          <p:cNvPr id="53252" name="Rectangle 6"/>
          <p:cNvSpPr>
            <a:spLocks noChangeArrowheads="1"/>
          </p:cNvSpPr>
          <p:nvPr/>
        </p:nvSpPr>
        <p:spPr bwMode="auto">
          <a:xfrm>
            <a:off x="251520" y="1196752"/>
            <a:ext cx="28956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tabLst>
                <a:tab pos="381000" algn="ctr"/>
                <a:tab pos="865188" algn="ctr"/>
                <a:tab pos="1436688" algn="ctr"/>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381000" algn="ctr"/>
                <a:tab pos="865188" algn="ctr"/>
                <a:tab pos="1436688" algn="ctr"/>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381000" algn="ctr"/>
                <a:tab pos="865188" algn="ctr"/>
                <a:tab pos="1436688" algn="ctr"/>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381000" algn="ctr"/>
                <a:tab pos="865188" algn="ctr"/>
                <a:tab pos="1436688" algn="ctr"/>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Boolean Logic Only </a:t>
            </a:r>
            <a:br>
              <a:rPr lang="en-US" altLang="tr-TR" sz="1600" b="1">
                <a:latin typeface="Arial" panose="020B0604020202020204" pitchFamily="34" charset="0"/>
              </a:rPr>
            </a:br>
            <a:r>
              <a:rPr lang="en-US" altLang="tr-TR" sz="1600" b="1">
                <a:latin typeface="Arial" panose="020B0604020202020204" pitchFamily="34" charset="0"/>
              </a:rPr>
              <a:t>Defines Operators  for 0/1:</a:t>
            </a:r>
          </a:p>
          <a:p>
            <a:pPr>
              <a:spcBef>
                <a:spcPct val="50000"/>
              </a:spcBef>
              <a:buFontTx/>
              <a:buNone/>
            </a:pPr>
            <a:r>
              <a:rPr lang="en-US" altLang="tr-TR" sz="1600" b="1">
                <a:latin typeface="Arial" panose="020B0604020202020204" pitchFamily="34" charset="0"/>
              </a:rPr>
              <a:t>	A	B	AvB</a:t>
            </a:r>
          </a:p>
          <a:p>
            <a:pPr>
              <a:spcBef>
                <a:spcPct val="0"/>
              </a:spcBef>
              <a:buFontTx/>
              <a:buNone/>
            </a:pPr>
            <a:r>
              <a:rPr lang="en-US" altLang="tr-TR" sz="1600" b="1">
                <a:latin typeface="Arial" panose="020B0604020202020204" pitchFamily="34" charset="0"/>
              </a:rPr>
              <a:t>	0	0	0</a:t>
            </a:r>
          </a:p>
          <a:p>
            <a:pPr>
              <a:spcBef>
                <a:spcPct val="0"/>
              </a:spcBef>
              <a:buFontTx/>
              <a:buNone/>
            </a:pPr>
            <a:r>
              <a:rPr lang="en-US" altLang="tr-TR" sz="1600" b="1">
                <a:latin typeface="Arial" panose="020B0604020202020204" pitchFamily="34" charset="0"/>
              </a:rPr>
              <a:t>	0	1	0</a:t>
            </a:r>
          </a:p>
          <a:p>
            <a:pPr>
              <a:spcBef>
                <a:spcPct val="0"/>
              </a:spcBef>
              <a:buFontTx/>
              <a:buNone/>
            </a:pPr>
            <a:r>
              <a:rPr lang="en-US" altLang="tr-TR" sz="1600" b="1">
                <a:latin typeface="Arial" panose="020B0604020202020204" pitchFamily="34" charset="0"/>
              </a:rPr>
              <a:t>	1	0	0</a:t>
            </a:r>
          </a:p>
          <a:p>
            <a:pPr>
              <a:spcBef>
                <a:spcPct val="0"/>
              </a:spcBef>
              <a:buFontTx/>
              <a:buNone/>
            </a:pPr>
            <a:r>
              <a:rPr lang="en-US" altLang="tr-TR" sz="1600" b="1">
                <a:latin typeface="Arial" panose="020B0604020202020204" pitchFamily="34" charset="0"/>
              </a:rPr>
              <a:t>	1	1	1</a:t>
            </a:r>
          </a:p>
        </p:txBody>
      </p:sp>
      <p:sp>
        <p:nvSpPr>
          <p:cNvPr id="53253" name="Line 7"/>
          <p:cNvSpPr>
            <a:spLocks noChangeShapeType="1"/>
          </p:cNvSpPr>
          <p:nvPr/>
        </p:nvSpPr>
        <p:spPr bwMode="auto">
          <a:xfrm>
            <a:off x="2570858" y="2277839"/>
            <a:ext cx="1065212"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tr-TR"/>
          </a:p>
        </p:txBody>
      </p:sp>
      <p:sp>
        <p:nvSpPr>
          <p:cNvPr id="30728" name="Rectangle 8"/>
          <p:cNvSpPr>
            <a:spLocks noChangeArrowheads="1"/>
          </p:cNvSpPr>
          <p:nvPr/>
        </p:nvSpPr>
        <p:spPr bwMode="auto">
          <a:xfrm>
            <a:off x="3778945" y="1460277"/>
            <a:ext cx="5103813" cy="1681162"/>
          </a:xfrm>
          <a:prstGeom prst="rect">
            <a:avLst/>
          </a:prstGeom>
          <a:solidFill>
            <a:schemeClr val="bg2">
              <a:lumMod val="50000"/>
            </a:schemeClr>
          </a:solidFill>
          <a:ln w="9525">
            <a:noFill/>
            <a:miter lim="800000"/>
            <a:headEnd/>
            <a:tailEnd/>
          </a:ln>
          <a:effectLst/>
        </p:spPr>
        <p:txBody>
          <a:bodyPr lIns="92075" tIns="46038" rIns="92075" bIns="46038">
            <a:spAutoFit/>
          </a:bodyPr>
          <a:lstStyle/>
          <a:p>
            <a:pPr defTabSz="762000">
              <a:spcBef>
                <a:spcPct val="50000"/>
              </a:spcBef>
              <a:tabLst>
                <a:tab pos="288925" algn="l"/>
                <a:tab pos="952500" algn="l"/>
              </a:tabLst>
              <a:defRPr/>
            </a:pPr>
            <a:r>
              <a:rPr lang="en-US" sz="1600" b="1" dirty="0">
                <a:latin typeface="Arial" charset="0"/>
              </a:rPr>
              <a:t>Fuzzy Logic Delivers  </a:t>
            </a:r>
            <a:br>
              <a:rPr lang="en-US" sz="1600" b="1" dirty="0">
                <a:latin typeface="Arial" charset="0"/>
              </a:rPr>
            </a:br>
            <a:r>
              <a:rPr lang="en-US" sz="1600" b="1" dirty="0">
                <a:latin typeface="Arial" charset="0"/>
              </a:rPr>
              <a:t>a Continuous Extension:</a:t>
            </a:r>
          </a:p>
          <a:p>
            <a:pPr defTabSz="762000">
              <a:spcBef>
                <a:spcPct val="50000"/>
              </a:spcBef>
              <a:buClr>
                <a:srgbClr val="FFFF00"/>
              </a:buClr>
              <a:buFont typeface="ZapfDingbats" pitchFamily="82" charset="2"/>
              <a:buChar char="X"/>
              <a:tabLst>
                <a:tab pos="288925" algn="l"/>
                <a:tab pos="952500" algn="l"/>
              </a:tabLst>
              <a:defRPr/>
            </a:pPr>
            <a:r>
              <a:rPr lang="en-US" sz="1600" b="1" dirty="0">
                <a:latin typeface="Arial" charset="0"/>
              </a:rPr>
              <a:t> 	AND:  	µ</a:t>
            </a:r>
            <a:r>
              <a:rPr lang="en-US" sz="1600" b="1" baseline="-25000" dirty="0" err="1">
                <a:latin typeface="Arial" charset="0"/>
              </a:rPr>
              <a:t>AvB</a:t>
            </a:r>
            <a:r>
              <a:rPr lang="en-US" sz="1600" b="1" baseline="-25000" dirty="0">
                <a:latin typeface="Arial" charset="0"/>
              </a:rPr>
              <a:t> </a:t>
            </a:r>
            <a:r>
              <a:rPr lang="en-US" sz="1600" b="1" dirty="0">
                <a:latin typeface="Arial" charset="0"/>
              </a:rPr>
              <a:t>= min{ µ</a:t>
            </a:r>
            <a:r>
              <a:rPr lang="en-US" sz="1600" b="1" baseline="-25000" dirty="0">
                <a:latin typeface="Arial" charset="0"/>
              </a:rPr>
              <a:t>A</a:t>
            </a:r>
            <a:r>
              <a:rPr lang="en-US" sz="1600" b="1" dirty="0">
                <a:latin typeface="Arial" charset="0"/>
              </a:rPr>
              <a:t>; µ</a:t>
            </a:r>
            <a:r>
              <a:rPr lang="en-US" sz="1600" b="1" baseline="-25000" dirty="0">
                <a:latin typeface="Arial" charset="0"/>
              </a:rPr>
              <a:t>B</a:t>
            </a:r>
            <a:r>
              <a:rPr lang="en-US" sz="1600" b="1" dirty="0">
                <a:latin typeface="Arial" charset="0"/>
              </a:rPr>
              <a:t> }</a:t>
            </a:r>
          </a:p>
          <a:p>
            <a:pPr defTabSz="762000">
              <a:spcBef>
                <a:spcPct val="50000"/>
              </a:spcBef>
              <a:buClr>
                <a:srgbClr val="FFFF00"/>
              </a:buClr>
              <a:buFont typeface="ZapfDingbats" pitchFamily="82" charset="2"/>
              <a:buChar char="X"/>
              <a:tabLst>
                <a:tab pos="288925" algn="l"/>
                <a:tab pos="952500" algn="l"/>
              </a:tabLst>
              <a:defRPr/>
            </a:pPr>
            <a:r>
              <a:rPr lang="en-US" sz="1600" b="1" dirty="0">
                <a:latin typeface="Arial" charset="0"/>
              </a:rPr>
              <a:t> 	OR:  	µ</a:t>
            </a:r>
            <a:r>
              <a:rPr lang="en-US" sz="1600" b="1" baseline="-25000" dirty="0">
                <a:latin typeface="Arial" charset="0"/>
              </a:rPr>
              <a:t>A+B </a:t>
            </a:r>
            <a:r>
              <a:rPr lang="en-US" sz="1600" b="1" dirty="0">
                <a:latin typeface="Arial" charset="0"/>
              </a:rPr>
              <a:t>= max{ µ</a:t>
            </a:r>
            <a:r>
              <a:rPr lang="en-US" sz="1600" b="1" baseline="-25000" dirty="0">
                <a:latin typeface="Arial" charset="0"/>
              </a:rPr>
              <a:t>A</a:t>
            </a:r>
            <a:r>
              <a:rPr lang="en-US" sz="1600" b="1" dirty="0">
                <a:latin typeface="Arial" charset="0"/>
              </a:rPr>
              <a:t>; µ</a:t>
            </a:r>
            <a:r>
              <a:rPr lang="en-US" sz="1600" b="1" baseline="-25000" dirty="0">
                <a:latin typeface="Arial" charset="0"/>
              </a:rPr>
              <a:t>B</a:t>
            </a:r>
            <a:r>
              <a:rPr lang="en-US" sz="1600" b="1" dirty="0">
                <a:latin typeface="Arial" charset="0"/>
              </a:rPr>
              <a:t> }</a:t>
            </a:r>
          </a:p>
          <a:p>
            <a:pPr defTabSz="762000">
              <a:spcBef>
                <a:spcPct val="50000"/>
              </a:spcBef>
              <a:buClr>
                <a:srgbClr val="FFFF00"/>
              </a:buClr>
              <a:buFont typeface="ZapfDingbats" pitchFamily="82" charset="2"/>
              <a:buChar char="X"/>
              <a:tabLst>
                <a:tab pos="288925" algn="l"/>
                <a:tab pos="952500" algn="l"/>
              </a:tabLst>
              <a:defRPr/>
            </a:pPr>
            <a:r>
              <a:rPr lang="en-US" sz="1600" b="1" dirty="0">
                <a:latin typeface="Arial" charset="0"/>
              </a:rPr>
              <a:t> 	NOT:  	µ</a:t>
            </a:r>
            <a:r>
              <a:rPr lang="en-US" sz="1600" b="1" baseline="-25000" dirty="0">
                <a:latin typeface="Arial" charset="0"/>
              </a:rPr>
              <a:t>-A </a:t>
            </a:r>
            <a:r>
              <a:rPr lang="en-US" sz="1600" b="1" dirty="0">
                <a:latin typeface="Arial" charset="0"/>
              </a:rPr>
              <a:t>= 1 -  µ</a:t>
            </a:r>
            <a:r>
              <a:rPr lang="en-US" sz="1600" b="1" baseline="-25000" dirty="0">
                <a:latin typeface="Arial" charset="0"/>
              </a:rPr>
              <a:t>A</a:t>
            </a:r>
          </a:p>
        </p:txBody>
      </p:sp>
      <p:sp>
        <p:nvSpPr>
          <p:cNvPr id="53255" name="Rectangle 9"/>
          <p:cNvSpPr>
            <a:spLocks noChangeArrowheads="1"/>
          </p:cNvSpPr>
          <p:nvPr/>
        </p:nvSpPr>
        <p:spPr bwMode="auto">
          <a:xfrm>
            <a:off x="262633" y="3357339"/>
            <a:ext cx="899001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a:latin typeface="Arial" panose="020B0604020202020204" pitchFamily="34" charset="0"/>
              </a:rPr>
              <a:t>Aggregation of the “IF”-Part:</a:t>
            </a:r>
          </a:p>
          <a:p>
            <a:pPr>
              <a:spcBef>
                <a:spcPct val="50000"/>
              </a:spcBef>
              <a:buFontTx/>
              <a:buNone/>
            </a:pPr>
            <a:r>
              <a:rPr lang="en-US" altLang="tr-TR" sz="1600" b="1">
                <a:latin typeface="Arial" panose="020B0604020202020204" pitchFamily="34" charset="0"/>
              </a:rPr>
              <a:t>#1:  min{ 0.9, 0.8 } = 0.8</a:t>
            </a:r>
          </a:p>
          <a:p>
            <a:pPr>
              <a:spcBef>
                <a:spcPct val="50000"/>
              </a:spcBef>
              <a:buFontTx/>
              <a:buNone/>
            </a:pPr>
            <a:r>
              <a:rPr lang="en-US" altLang="tr-TR" sz="1600" b="1">
                <a:latin typeface="Arial" panose="020B0604020202020204" pitchFamily="34" charset="0"/>
              </a:rPr>
              <a:t>#2:  min{ 0.9, 0.2 } = 0.2</a:t>
            </a:r>
          </a:p>
          <a:p>
            <a:pPr>
              <a:spcBef>
                <a:spcPct val="50000"/>
              </a:spcBef>
              <a:buFontTx/>
              <a:buNone/>
            </a:pPr>
            <a:r>
              <a:rPr lang="en-US" altLang="tr-TR" sz="1600" b="1">
                <a:latin typeface="Arial" panose="020B0604020202020204" pitchFamily="34" charset="0"/>
              </a:rPr>
              <a:t>#3:  min{ 0.1, 0.2 } = 0.1</a:t>
            </a:r>
          </a:p>
          <a:p>
            <a:pPr>
              <a:spcBef>
                <a:spcPct val="50000"/>
              </a:spcBef>
              <a:buFontTx/>
              <a:buNone/>
            </a:pPr>
            <a:endParaRPr lang="en-US" altLang="tr-TR" sz="1600" b="1">
              <a:latin typeface="Arial" panose="020B0604020202020204" pitchFamily="34" charset="0"/>
            </a:endParaRPr>
          </a:p>
        </p:txBody>
      </p:sp>
      <p:sp>
        <p:nvSpPr>
          <p:cNvPr id="30731" name="Rectangle 11"/>
          <p:cNvSpPr>
            <a:spLocks noChangeArrowheads="1"/>
          </p:cNvSpPr>
          <p:nvPr/>
        </p:nvSpPr>
        <p:spPr bwMode="auto">
          <a:xfrm>
            <a:off x="3923408" y="3612927"/>
            <a:ext cx="3176587" cy="825500"/>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latin typeface="Arial" charset="0"/>
              </a:rPr>
              <a:t>Aggregation Computes How “Appropriate” Each Rule Is for the Current Situation !</a:t>
            </a:r>
          </a:p>
        </p:txBody>
      </p:sp>
    </p:spTree>
    <p:extLst>
      <p:ext uri="{BB962C8B-B14F-4D97-AF65-F5344CB8AC3E}">
        <p14:creationId xmlns:p14="http://schemas.microsoft.com/office/powerpoint/2010/main" val="9323026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84150" y="288925"/>
            <a:ext cx="9067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Fuzzy-Inference:</a:t>
            </a:r>
            <a:r>
              <a:rPr lang="tr-TR" altLang="tr-TR" sz="2400" b="1" u="sng" dirty="0">
                <a:solidFill>
                  <a:srgbClr val="984807"/>
                </a:solidFill>
                <a:ea typeface="+mn-ea"/>
              </a:rPr>
              <a:t> </a:t>
            </a:r>
            <a:r>
              <a:rPr lang="en-US" altLang="tr-TR" sz="2400" b="1" u="sng" dirty="0">
                <a:solidFill>
                  <a:srgbClr val="984807"/>
                </a:solidFill>
                <a:ea typeface="+mn-ea"/>
              </a:rPr>
              <a:t>Composition</a:t>
            </a:r>
          </a:p>
        </p:txBody>
      </p:sp>
      <p:sp>
        <p:nvSpPr>
          <p:cNvPr id="55300" name="Rectangle 6"/>
          <p:cNvSpPr>
            <a:spLocks noChangeArrowheads="1"/>
          </p:cNvSpPr>
          <p:nvPr/>
        </p:nvSpPr>
        <p:spPr bwMode="auto">
          <a:xfrm>
            <a:off x="251520" y="980728"/>
            <a:ext cx="755015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800" b="1">
                <a:latin typeface="Arial" panose="020B0604020202020204" pitchFamily="34" charset="0"/>
              </a:rPr>
              <a:t>Result for the Linguistic Variable "Power":</a:t>
            </a:r>
          </a:p>
          <a:p>
            <a:pPr>
              <a:spcBef>
                <a:spcPct val="50000"/>
              </a:spcBef>
              <a:buFontTx/>
              <a:buNone/>
            </a:pPr>
            <a:endParaRPr lang="en-US" altLang="tr-TR" sz="1800" b="1">
              <a:latin typeface="Arial" panose="020B0604020202020204" pitchFamily="34" charset="0"/>
            </a:endParaRPr>
          </a:p>
          <a:p>
            <a:pPr>
              <a:spcBef>
                <a:spcPct val="50000"/>
              </a:spcBef>
              <a:buFontTx/>
              <a:buNone/>
            </a:pPr>
            <a:r>
              <a:rPr lang="en-US" altLang="tr-TR" sz="1800" b="1" i="1">
                <a:latin typeface="Arial" panose="020B0604020202020204" pitchFamily="34" charset="0"/>
              </a:rPr>
              <a:t>pos_high</a:t>
            </a:r>
            <a:r>
              <a:rPr lang="en-US" altLang="tr-TR" sz="1800" b="1">
                <a:latin typeface="Arial" panose="020B0604020202020204" pitchFamily="34" charset="0"/>
              </a:rPr>
              <a:t>	with the degree 0.0</a:t>
            </a:r>
          </a:p>
          <a:p>
            <a:pPr>
              <a:spcBef>
                <a:spcPct val="50000"/>
              </a:spcBef>
              <a:buFontTx/>
              <a:buNone/>
            </a:pPr>
            <a:r>
              <a:rPr lang="en-US" altLang="tr-TR" sz="1800" b="1" i="1">
                <a:latin typeface="Arial" panose="020B0604020202020204" pitchFamily="34" charset="0"/>
              </a:rPr>
              <a:t>pos_medium</a:t>
            </a:r>
            <a:r>
              <a:rPr lang="en-US" altLang="tr-TR" sz="1800" b="1">
                <a:latin typeface="Arial" panose="020B0604020202020204" pitchFamily="34" charset="0"/>
              </a:rPr>
              <a:t>	 with the degree 0.8     ( = max{ 0.8, 0.1 } )</a:t>
            </a:r>
          </a:p>
          <a:p>
            <a:pPr>
              <a:spcBef>
                <a:spcPct val="50000"/>
              </a:spcBef>
              <a:buFontTx/>
              <a:buNone/>
            </a:pPr>
            <a:r>
              <a:rPr lang="en-US" altLang="tr-TR" sz="1800" b="1" i="1">
                <a:latin typeface="Arial" panose="020B0604020202020204" pitchFamily="34" charset="0"/>
              </a:rPr>
              <a:t>zero</a:t>
            </a:r>
            <a:r>
              <a:rPr lang="en-US" altLang="tr-TR" sz="1800" b="1">
                <a:latin typeface="Arial" panose="020B0604020202020204" pitchFamily="34" charset="0"/>
              </a:rPr>
              <a:t>	 with the degree 0.2</a:t>
            </a:r>
          </a:p>
          <a:p>
            <a:pPr>
              <a:spcBef>
                <a:spcPct val="50000"/>
              </a:spcBef>
              <a:buFontTx/>
              <a:buNone/>
            </a:pPr>
            <a:r>
              <a:rPr lang="en-US" altLang="tr-TR" sz="1800" b="1" i="1">
                <a:latin typeface="Arial" panose="020B0604020202020204" pitchFamily="34" charset="0"/>
              </a:rPr>
              <a:t>neg_medium</a:t>
            </a:r>
            <a:r>
              <a:rPr lang="en-US" altLang="tr-TR" sz="1800" b="1">
                <a:latin typeface="Arial" panose="020B0604020202020204" pitchFamily="34" charset="0"/>
              </a:rPr>
              <a:t>	 with the degree 0.0</a:t>
            </a:r>
          </a:p>
          <a:p>
            <a:pPr>
              <a:spcBef>
                <a:spcPct val="50000"/>
              </a:spcBef>
              <a:buFontTx/>
              <a:buNone/>
            </a:pPr>
            <a:r>
              <a:rPr lang="en-US" altLang="tr-TR" sz="1800" b="1" i="1">
                <a:latin typeface="Arial" panose="020B0604020202020204" pitchFamily="34" charset="0"/>
              </a:rPr>
              <a:t>neg_high</a:t>
            </a:r>
            <a:r>
              <a:rPr lang="en-US" altLang="tr-TR" sz="1800" b="1">
                <a:latin typeface="Arial" panose="020B0604020202020204" pitchFamily="34" charset="0"/>
              </a:rPr>
              <a:t>	 with the degree 0.0</a:t>
            </a:r>
          </a:p>
          <a:p>
            <a:pPr>
              <a:spcBef>
                <a:spcPct val="50000"/>
              </a:spcBef>
              <a:buFontTx/>
              <a:buNone/>
            </a:pPr>
            <a:endParaRPr lang="en-US" altLang="tr-TR" sz="1800" b="1">
              <a:latin typeface="Arial" panose="020B0604020202020204" pitchFamily="34" charset="0"/>
            </a:endParaRPr>
          </a:p>
        </p:txBody>
      </p:sp>
      <p:sp>
        <p:nvSpPr>
          <p:cNvPr id="32776" name="Rectangle 8"/>
          <p:cNvSpPr>
            <a:spLocks noChangeArrowheads="1"/>
          </p:cNvSpPr>
          <p:nvPr/>
        </p:nvSpPr>
        <p:spPr bwMode="auto">
          <a:xfrm>
            <a:off x="5137845" y="3860453"/>
            <a:ext cx="2947987" cy="825500"/>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Composition Computes How Each Rule Influences the Output Variables !</a:t>
            </a:r>
          </a:p>
        </p:txBody>
      </p:sp>
    </p:spTree>
    <p:extLst>
      <p:ext uri="{BB962C8B-B14F-4D97-AF65-F5344CB8AC3E}">
        <p14:creationId xmlns:p14="http://schemas.microsoft.com/office/powerpoint/2010/main" val="38014184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07504" y="117599"/>
            <a:ext cx="7239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dirty="0" err="1" smtClean="0">
                <a:solidFill>
                  <a:srgbClr val="984807"/>
                </a:solidFill>
                <a:ea typeface="+mn-ea"/>
              </a:rPr>
              <a:t>Defuzzification</a:t>
            </a:r>
            <a:endParaRPr lang="en-US" altLang="tr-TR" sz="2400" b="1" dirty="0">
              <a:solidFill>
                <a:srgbClr val="984807"/>
              </a:solidFill>
              <a:ea typeface="+mn-ea"/>
            </a:endParaRPr>
          </a:p>
        </p:txBody>
      </p:sp>
      <p:sp>
        <p:nvSpPr>
          <p:cNvPr id="57348" name="Rectangle 6"/>
          <p:cNvSpPr>
            <a:spLocks noChangeArrowheads="1"/>
          </p:cNvSpPr>
          <p:nvPr/>
        </p:nvSpPr>
        <p:spPr bwMode="auto">
          <a:xfrm>
            <a:off x="136237" y="620936"/>
            <a:ext cx="8990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tabLst>
                <a:tab pos="1804988" algn="l"/>
                <a:tab pos="3910013" algn="l"/>
              </a:tabLst>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tabLst>
                <a:tab pos="1804988" algn="l"/>
                <a:tab pos="3910013" algn="l"/>
              </a:tabLst>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tabLst>
                <a:tab pos="1804988" algn="l"/>
                <a:tab pos="3910013" algn="l"/>
              </a:tabLst>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tabLst>
                <a:tab pos="1804988" algn="l"/>
                <a:tab pos="3910013" algn="l"/>
              </a:tabLst>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tr-TR" sz="1600" b="1" dirty="0">
                <a:latin typeface="Arial" panose="020B0604020202020204" pitchFamily="34" charset="0"/>
              </a:rPr>
              <a:t>Finding a Compromise Using “Center-of-Maximum”:</a:t>
            </a:r>
          </a:p>
        </p:txBody>
      </p:sp>
      <p:sp>
        <p:nvSpPr>
          <p:cNvPr id="15" name="Rectangle 14"/>
          <p:cNvSpPr/>
          <p:nvPr/>
        </p:nvSpPr>
        <p:spPr>
          <a:xfrm>
            <a:off x="90199" y="1197198"/>
            <a:ext cx="8964613" cy="446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tr-TR"/>
          </a:p>
        </p:txBody>
      </p:sp>
      <p:graphicFrame>
        <p:nvGraphicFramePr>
          <p:cNvPr id="57350" name="Object 3"/>
          <p:cNvGraphicFramePr>
            <a:graphicFrameLocks/>
          </p:cNvGraphicFramePr>
          <p:nvPr>
            <p:extLst>
              <p:ext uri="{D42A27DB-BD31-4B8C-83A1-F6EECF244321}">
                <p14:modId xmlns:p14="http://schemas.microsoft.com/office/powerpoint/2010/main" val="2329228978"/>
              </p:ext>
            </p:extLst>
          </p:nvPr>
        </p:nvGraphicFramePr>
        <p:xfrm>
          <a:off x="271174" y="1628998"/>
          <a:ext cx="5926138" cy="3846513"/>
        </p:xfrm>
        <a:graphic>
          <a:graphicData uri="http://schemas.openxmlformats.org/presentationml/2006/ole">
            <mc:AlternateContent xmlns:mc="http://schemas.openxmlformats.org/markup-compatibility/2006">
              <mc:Choice xmlns:v="urn:schemas-microsoft-com:vml" Requires="v">
                <p:oleObj spid="_x0000_s22536" name="Microsoft Drawing" r:id="rId4" imgW="5926138" imgH="3846513" progId="MSDraw">
                  <p:embed/>
                </p:oleObj>
              </mc:Choice>
              <mc:Fallback>
                <p:oleObj name="Microsoft Drawing" r:id="rId4" imgW="5926138" imgH="3846513"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74" y="1628998"/>
                        <a:ext cx="5926138"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1" name="Rectangle 8"/>
          <p:cNvSpPr>
            <a:spLocks noChangeArrowheads="1"/>
          </p:cNvSpPr>
          <p:nvPr/>
        </p:nvSpPr>
        <p:spPr bwMode="auto">
          <a:xfrm>
            <a:off x="3977987" y="2571973"/>
            <a:ext cx="292100" cy="2273300"/>
          </a:xfrm>
          <a:prstGeom prst="rect">
            <a:avLst/>
          </a:prstGeom>
          <a:solidFill>
            <a:srgbClr val="4D4D4D"/>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57352" name="Rectangle 9"/>
          <p:cNvSpPr>
            <a:spLocks noChangeArrowheads="1"/>
          </p:cNvSpPr>
          <p:nvPr/>
        </p:nvSpPr>
        <p:spPr bwMode="auto">
          <a:xfrm>
            <a:off x="3188999" y="4324573"/>
            <a:ext cx="292100" cy="520700"/>
          </a:xfrm>
          <a:prstGeom prst="rect">
            <a:avLst/>
          </a:prstGeom>
          <a:solidFill>
            <a:srgbClr val="4D4D4D"/>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57353" name="AutoShape 10"/>
          <p:cNvSpPr>
            <a:spLocks noChangeArrowheads="1"/>
          </p:cNvSpPr>
          <p:nvPr/>
        </p:nvSpPr>
        <p:spPr bwMode="auto">
          <a:xfrm>
            <a:off x="3690649" y="4869086"/>
            <a:ext cx="292100" cy="673100"/>
          </a:xfrm>
          <a:prstGeom prst="upArrow">
            <a:avLst>
              <a:gd name="adj1" fmla="val 50000"/>
              <a:gd name="adj2" fmla="val 230435"/>
            </a:avLst>
          </a:prstGeom>
          <a:solidFill>
            <a:srgbClr val="FF0033"/>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57354" name="Line 11"/>
          <p:cNvSpPr>
            <a:spLocks noChangeShapeType="1"/>
          </p:cNvSpPr>
          <p:nvPr/>
        </p:nvSpPr>
        <p:spPr bwMode="auto">
          <a:xfrm>
            <a:off x="4098637" y="5385023"/>
            <a:ext cx="2360612" cy="0"/>
          </a:xfrm>
          <a:prstGeom prst="line">
            <a:avLst/>
          </a:prstGeom>
          <a:noFill/>
          <a:ln w="25400">
            <a:solidFill>
              <a:srgbClr val="FF0033"/>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3" name="Rectangle 12"/>
          <p:cNvSpPr>
            <a:spLocks noChangeArrowheads="1"/>
          </p:cNvSpPr>
          <p:nvPr/>
        </p:nvSpPr>
        <p:spPr bwMode="auto">
          <a:xfrm>
            <a:off x="6425912" y="5158011"/>
            <a:ext cx="1066800" cy="336550"/>
          </a:xfrm>
          <a:prstGeom prst="rect">
            <a:avLst/>
          </a:prstGeom>
          <a:noFill/>
          <a:ln w="9525">
            <a:noFill/>
            <a:miter lim="800000"/>
            <a:headEnd/>
            <a:tailEnd/>
          </a:ln>
          <a:effectLst/>
        </p:spPr>
        <p:txBody>
          <a:bodyPr lIns="92075" tIns="46038" rIns="92075" bIns="46038">
            <a:spAutoFit/>
          </a:bodyPr>
          <a:lstStyle/>
          <a:p>
            <a:pPr marL="288925" indent="-288925" defTabSz="762000">
              <a:spcBef>
                <a:spcPct val="50000"/>
              </a:spcBef>
              <a:tabLst>
                <a:tab pos="1804988" algn="l"/>
                <a:tab pos="3910013" algn="l"/>
              </a:tabLst>
              <a:defRPr/>
            </a:pPr>
            <a:r>
              <a:rPr lang="tr-TR" sz="1600" b="1" dirty="0">
                <a:solidFill>
                  <a:srgbClr val="FF0033"/>
                </a:solidFill>
                <a:effectLst>
                  <a:outerShdw blurRad="38100" dist="38100" dir="2700000" algn="tl">
                    <a:srgbClr val="C0C0C0"/>
                  </a:outerShdw>
                </a:effectLst>
                <a:latin typeface="Arial" charset="0"/>
              </a:rPr>
              <a:t>6.4 KW</a:t>
            </a:r>
            <a:endParaRPr lang="en-US" sz="1600" b="1" dirty="0">
              <a:solidFill>
                <a:srgbClr val="FF0033"/>
              </a:solidFill>
              <a:effectLst>
                <a:outerShdw blurRad="38100" dist="38100" dir="2700000" algn="tl">
                  <a:srgbClr val="C0C0C0"/>
                </a:outerShdw>
              </a:effectLst>
              <a:latin typeface="Arial" charset="0"/>
            </a:endParaRPr>
          </a:p>
        </p:txBody>
      </p:sp>
      <p:sp>
        <p:nvSpPr>
          <p:cNvPr id="25" name="Rectangle 14"/>
          <p:cNvSpPr>
            <a:spLocks noChangeArrowheads="1"/>
          </p:cNvSpPr>
          <p:nvPr/>
        </p:nvSpPr>
        <p:spPr bwMode="auto">
          <a:xfrm>
            <a:off x="6714837" y="3480023"/>
            <a:ext cx="1828800" cy="581025"/>
          </a:xfrm>
          <a:prstGeom prst="rect">
            <a:avLst/>
          </a:prstGeom>
          <a:solidFill>
            <a:srgbClr val="FFFF00"/>
          </a:solidFill>
          <a:ln w="9525">
            <a:solidFill>
              <a:schemeClr val="tx1"/>
            </a:solid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latin typeface="Arial" charset="0"/>
              </a:rPr>
              <a:t>“Balancing” Out the Result !</a:t>
            </a:r>
          </a:p>
        </p:txBody>
      </p:sp>
    </p:spTree>
    <p:extLst>
      <p:ext uri="{BB962C8B-B14F-4D97-AF65-F5344CB8AC3E}">
        <p14:creationId xmlns:p14="http://schemas.microsoft.com/office/powerpoint/2010/main" val="338658773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9388" y="333375"/>
            <a:ext cx="38973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2400" b="1" u="sng" dirty="0">
                <a:solidFill>
                  <a:srgbClr val="984807"/>
                </a:solidFill>
                <a:ea typeface="+mn-ea"/>
              </a:rPr>
              <a:t>Problem Definition</a:t>
            </a:r>
          </a:p>
        </p:txBody>
      </p:sp>
      <p:sp>
        <p:nvSpPr>
          <p:cNvPr id="21507" name="Rectangle 3"/>
          <p:cNvSpPr>
            <a:spLocks noChangeArrowheads="1"/>
          </p:cNvSpPr>
          <p:nvPr/>
        </p:nvSpPr>
        <p:spPr bwMode="auto">
          <a:xfrm>
            <a:off x="179388" y="980728"/>
            <a:ext cx="8785100" cy="301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50000"/>
              </a:spcBef>
              <a:defRPr/>
            </a:pPr>
            <a:r>
              <a:rPr lang="en-US" sz="2000" b="1" dirty="0" smtClean="0">
                <a:latin typeface="+mj-lt"/>
              </a:rPr>
              <a:t>A company is producing a new product and wants to define  the price for that. </a:t>
            </a:r>
          </a:p>
          <a:p>
            <a:pPr algn="just">
              <a:spcBef>
                <a:spcPct val="50000"/>
              </a:spcBef>
              <a:defRPr/>
            </a:pPr>
            <a:r>
              <a:rPr lang="en-US" sz="2000" b="1" dirty="0" smtClean="0">
                <a:latin typeface="+mj-lt"/>
              </a:rPr>
              <a:t>The cost of the product is 12 units. </a:t>
            </a:r>
          </a:p>
          <a:p>
            <a:pPr algn="just">
              <a:spcBef>
                <a:spcPct val="50000"/>
              </a:spcBef>
              <a:defRPr/>
            </a:pPr>
            <a:r>
              <a:rPr lang="en-US" sz="2000" b="1" dirty="0" smtClean="0">
                <a:latin typeface="+mj-lt"/>
              </a:rPr>
              <a:t>The product is sold in the market for 22 units. </a:t>
            </a:r>
          </a:p>
          <a:p>
            <a:pPr algn="just">
              <a:spcBef>
                <a:spcPct val="50000"/>
              </a:spcBef>
              <a:defRPr/>
            </a:pPr>
            <a:r>
              <a:rPr lang="en-US" sz="2000" b="1" dirty="0" smtClean="0">
                <a:latin typeface="+mj-lt"/>
              </a:rPr>
              <a:t>The General Manager set up a meeting with Production Manager, Marketing Manager, </a:t>
            </a:r>
            <a:r>
              <a:rPr lang="en-US" sz="2000" b="1" dirty="0" err="1" smtClean="0">
                <a:latin typeface="+mj-lt"/>
              </a:rPr>
              <a:t>Finan</a:t>
            </a:r>
            <a:r>
              <a:rPr lang="tr-TR" sz="2000" b="1" dirty="0" smtClean="0">
                <a:latin typeface="+mj-lt"/>
              </a:rPr>
              <a:t>ce</a:t>
            </a:r>
            <a:r>
              <a:rPr lang="en-US" sz="2000" b="1" dirty="0" smtClean="0">
                <a:latin typeface="+mj-lt"/>
              </a:rPr>
              <a:t> Manager and Customer Relations Manager.</a:t>
            </a:r>
          </a:p>
          <a:p>
            <a:pPr algn="just">
              <a:spcBef>
                <a:spcPct val="50000"/>
              </a:spcBef>
              <a:defRPr/>
            </a:pPr>
            <a:endParaRPr lang="en-US" sz="2000" b="1" dirty="0" smtClean="0">
              <a:latin typeface="+mj-lt"/>
            </a:endParaRPr>
          </a:p>
          <a:p>
            <a:pPr algn="just">
              <a:spcBef>
                <a:spcPct val="50000"/>
              </a:spcBef>
              <a:defRPr/>
            </a:pPr>
            <a:r>
              <a:rPr lang="en-US" sz="2000" b="1" dirty="0" smtClean="0">
                <a:latin typeface="+mj-lt"/>
              </a:rPr>
              <a:t>The question posed to them: What will be the price for the new product.</a:t>
            </a:r>
          </a:p>
        </p:txBody>
      </p:sp>
    </p:spTree>
    <p:extLst>
      <p:ext uri="{BB962C8B-B14F-4D97-AF65-F5344CB8AC3E}">
        <p14:creationId xmlns:p14="http://schemas.microsoft.com/office/powerpoint/2010/main" val="1970097716"/>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251460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21507" name="Text Box 5"/>
          <p:cNvSpPr txBox="1">
            <a:spLocks noChangeArrowheads="1"/>
          </p:cNvSpPr>
          <p:nvPr/>
        </p:nvSpPr>
        <p:spPr bwMode="auto">
          <a:xfrm>
            <a:off x="539552" y="836712"/>
            <a:ext cx="81534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4150" indent="-18415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tr-TR" sz="2400" b="1" dirty="0" smtClean="0">
                <a:latin typeface="Times New Roman" panose="02020603050405020304" pitchFamily="18" charset="0"/>
              </a:rPr>
              <a:t>Marketing: Price should be LOW</a:t>
            </a:r>
          </a:p>
          <a:p>
            <a:pPr eaLnBrk="1" hangingPunct="1">
              <a:spcBef>
                <a:spcPct val="50000"/>
              </a:spcBef>
              <a:buFontTx/>
              <a:buNone/>
            </a:pPr>
            <a:r>
              <a:rPr lang="en-US" altLang="tr-TR" sz="2400" b="1" dirty="0" smtClean="0">
                <a:latin typeface="Times New Roman" panose="02020603050405020304" pitchFamily="18" charset="0"/>
              </a:rPr>
              <a:t>Finance: Price should be AROUND 2 TIMES of COST</a:t>
            </a:r>
          </a:p>
          <a:p>
            <a:pPr eaLnBrk="1" hangingPunct="1">
              <a:spcBef>
                <a:spcPct val="50000"/>
              </a:spcBef>
              <a:buFontTx/>
              <a:buNone/>
            </a:pPr>
            <a:r>
              <a:rPr lang="en-US" altLang="tr-TR" sz="2400" b="1" dirty="0" smtClean="0">
                <a:latin typeface="Times New Roman" panose="02020603050405020304" pitchFamily="18" charset="0"/>
              </a:rPr>
              <a:t>Production: Price should be HIGH</a:t>
            </a:r>
          </a:p>
          <a:p>
            <a:pPr eaLnBrk="1" hangingPunct="1">
              <a:spcBef>
                <a:spcPct val="50000"/>
              </a:spcBef>
              <a:buFontTx/>
              <a:buNone/>
            </a:pPr>
            <a:r>
              <a:rPr lang="en-US" altLang="tr-TR" sz="2400" b="1" dirty="0" smtClean="0">
                <a:latin typeface="Times New Roman" panose="02020603050405020304" pitchFamily="18" charset="0"/>
              </a:rPr>
              <a:t>Customer Relations: The prices should be CLOSE TO COM</a:t>
            </a:r>
            <a:r>
              <a:rPr lang="tr-TR" altLang="tr-TR" sz="2400" b="1" dirty="0">
                <a:latin typeface="Times New Roman" panose="02020603050405020304" pitchFamily="18" charset="0"/>
              </a:rPr>
              <a:t>P</a:t>
            </a:r>
            <a:r>
              <a:rPr lang="en-US" altLang="tr-TR" sz="2400" b="1" dirty="0" smtClean="0">
                <a:latin typeface="Times New Roman" panose="02020603050405020304" pitchFamily="18" charset="0"/>
              </a:rPr>
              <a:t>ETITORS’?</a:t>
            </a:r>
          </a:p>
          <a:p>
            <a:pPr eaLnBrk="1" hangingPunct="1">
              <a:spcBef>
                <a:spcPct val="50000"/>
              </a:spcBef>
              <a:buFontTx/>
              <a:buNone/>
            </a:pPr>
            <a:endParaRPr lang="en-US" altLang="tr-TR" sz="2400" b="1" dirty="0" smtClean="0">
              <a:solidFill>
                <a:schemeClr val="accent2"/>
              </a:solidFill>
              <a:latin typeface="Times New Roman" panose="02020603050405020304" pitchFamily="18" charset="0"/>
            </a:endParaRPr>
          </a:p>
          <a:p>
            <a:pPr eaLnBrk="1" hangingPunct="1">
              <a:spcBef>
                <a:spcPct val="50000"/>
              </a:spcBef>
              <a:buFontTx/>
              <a:buNone/>
            </a:pPr>
            <a:r>
              <a:rPr lang="en-US" altLang="tr-TR" sz="2400" b="1" dirty="0" smtClean="0">
                <a:solidFill>
                  <a:srgbClr val="CC0000"/>
                </a:solidFill>
                <a:latin typeface="Times New Roman" panose="02020603050405020304" pitchFamily="18" charset="0"/>
              </a:rPr>
              <a:t>If you were the General Manager, What would be your decision on the price.</a:t>
            </a:r>
            <a:endParaRPr lang="en-US" altLang="tr-TR" sz="2400" b="1" dirty="0">
              <a:solidFill>
                <a:srgbClr val="CC0000"/>
              </a:solidFill>
              <a:latin typeface="Times New Roman" panose="02020603050405020304" pitchFamily="18" charset="0"/>
            </a:endParaRPr>
          </a:p>
        </p:txBody>
      </p:sp>
      <p:sp>
        <p:nvSpPr>
          <p:cNvPr id="21508" name="Text Box 7"/>
          <p:cNvSpPr txBox="1">
            <a:spLocks noChangeArrowheads="1"/>
          </p:cNvSpPr>
          <p:nvPr/>
        </p:nvSpPr>
        <p:spPr bwMode="auto">
          <a:xfrm>
            <a:off x="4953000" y="508000"/>
            <a:ext cx="41910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2400" b="1">
                <a:solidFill>
                  <a:schemeClr val="bg1"/>
                </a:solidFill>
                <a:latin typeface="Arial" panose="020B0604020202020204" pitchFamily="34" charset="0"/>
              </a:rPr>
              <a:t>Yönetici Görüşleri</a:t>
            </a:r>
          </a:p>
        </p:txBody>
      </p:sp>
    </p:spTree>
    <p:extLst>
      <p:ext uri="{BB962C8B-B14F-4D97-AF65-F5344CB8AC3E}">
        <p14:creationId xmlns:p14="http://schemas.microsoft.com/office/powerpoint/2010/main" val="1481338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07504" y="260648"/>
            <a:ext cx="86725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History, State of the Art, and Future Development</a:t>
            </a:r>
          </a:p>
        </p:txBody>
      </p:sp>
      <p:graphicFrame>
        <p:nvGraphicFramePr>
          <p:cNvPr id="10244" name="Object 2"/>
          <p:cNvGraphicFramePr>
            <a:graphicFrameLocks/>
          </p:cNvGraphicFramePr>
          <p:nvPr>
            <p:extLst>
              <p:ext uri="{D42A27DB-BD31-4B8C-83A1-F6EECF244321}">
                <p14:modId xmlns:p14="http://schemas.microsoft.com/office/powerpoint/2010/main" val="3926279603"/>
              </p:ext>
            </p:extLst>
          </p:nvPr>
        </p:nvGraphicFramePr>
        <p:xfrm>
          <a:off x="179512" y="1197299"/>
          <a:ext cx="3600400" cy="3887886"/>
        </p:xfrm>
        <a:graphic>
          <a:graphicData uri="http://schemas.openxmlformats.org/presentationml/2006/ole">
            <mc:AlternateContent xmlns:mc="http://schemas.openxmlformats.org/markup-compatibility/2006">
              <mc:Choice xmlns:v="urn:schemas-microsoft-com:vml" Requires="v">
                <p:oleObj spid="_x0000_s6152" name="Paint Shop Pro Image" r:id="rId4" imgW="3822700" imgH="4548188" progId="PaintShopPro">
                  <p:embed/>
                </p:oleObj>
              </mc:Choice>
              <mc:Fallback>
                <p:oleObj name="Paint Shop Pro Image" r:id="rId4" imgW="3822700" imgH="4548188" progId="PaintShopPro">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197299"/>
                        <a:ext cx="3600400" cy="3887886"/>
                      </a:xfrm>
                      <a:prstGeom prst="rect">
                        <a:avLst/>
                      </a:prstGeom>
                      <a:noFill/>
                      <a:ln>
                        <a:noFill/>
                      </a:ln>
                      <a:effectLst/>
                    </p:spPr>
                  </p:pic>
                </p:oleObj>
              </mc:Fallback>
            </mc:AlternateContent>
          </a:graphicData>
        </a:graphic>
      </p:graphicFrame>
      <p:sp>
        <p:nvSpPr>
          <p:cNvPr id="6151" name="Rectangle 7"/>
          <p:cNvSpPr>
            <a:spLocks noChangeArrowheads="1"/>
          </p:cNvSpPr>
          <p:nvPr/>
        </p:nvSpPr>
        <p:spPr bwMode="auto">
          <a:xfrm>
            <a:off x="3048000" y="1197298"/>
            <a:ext cx="6094413" cy="394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762000" indent="-762000"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70000"/>
              </a:spcBef>
              <a:buFontTx/>
              <a:buNone/>
            </a:pPr>
            <a:r>
              <a:rPr lang="en-US" altLang="tr-TR" sz="1400" b="1">
                <a:solidFill>
                  <a:srgbClr val="FFFF00"/>
                </a:solidFill>
                <a:latin typeface="Arial" panose="020B0604020202020204" pitchFamily="34" charset="0"/>
              </a:rPr>
              <a:t>1965</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Seminal Paper “Fuzzy Logic” by Prof. Lotfi Zadeh, Faculty in Electrical Engineering, U.C. Berkeley, Sets the Foundation of the “Fuzzy Set Theory”</a:t>
            </a:r>
          </a:p>
          <a:p>
            <a:pPr>
              <a:spcBef>
                <a:spcPct val="70000"/>
              </a:spcBef>
              <a:buFontTx/>
              <a:buNone/>
            </a:pPr>
            <a:r>
              <a:rPr lang="en-US" altLang="tr-TR" sz="1400" b="1">
                <a:solidFill>
                  <a:srgbClr val="FFFF00"/>
                </a:solidFill>
                <a:latin typeface="Arial" panose="020B0604020202020204" pitchFamily="34" charset="0"/>
              </a:rPr>
              <a:t>1970</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First Application of Fuzzy Logic in Control Engineering (Europe)</a:t>
            </a:r>
          </a:p>
          <a:p>
            <a:pPr>
              <a:spcBef>
                <a:spcPct val="70000"/>
              </a:spcBef>
              <a:buFontTx/>
              <a:buNone/>
            </a:pPr>
            <a:r>
              <a:rPr lang="en-US" altLang="tr-TR" sz="1400" b="1">
                <a:solidFill>
                  <a:srgbClr val="FFFF00"/>
                </a:solidFill>
                <a:latin typeface="Arial" panose="020B0604020202020204" pitchFamily="34" charset="0"/>
              </a:rPr>
              <a:t>1975</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Introduction of Fuzzy Logic in Japan </a:t>
            </a:r>
          </a:p>
          <a:p>
            <a:pPr>
              <a:spcBef>
                <a:spcPct val="70000"/>
              </a:spcBef>
              <a:buFontTx/>
              <a:buNone/>
            </a:pPr>
            <a:r>
              <a:rPr lang="en-US" altLang="tr-TR" sz="1400" b="1">
                <a:solidFill>
                  <a:srgbClr val="FFFF00"/>
                </a:solidFill>
                <a:latin typeface="Arial" panose="020B0604020202020204" pitchFamily="34" charset="0"/>
              </a:rPr>
              <a:t>1980</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Empirical Verification of Fuzzy Logic in Europe</a:t>
            </a:r>
          </a:p>
          <a:p>
            <a:pPr>
              <a:spcBef>
                <a:spcPct val="70000"/>
              </a:spcBef>
              <a:buFontTx/>
              <a:buNone/>
            </a:pPr>
            <a:r>
              <a:rPr lang="en-US" altLang="tr-TR" sz="1400" b="1">
                <a:solidFill>
                  <a:srgbClr val="FFFF00"/>
                </a:solidFill>
                <a:latin typeface="Arial" panose="020B0604020202020204" pitchFamily="34" charset="0"/>
              </a:rPr>
              <a:t>1985</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Broad Application of Fuzzy Logic in Japan</a:t>
            </a:r>
          </a:p>
          <a:p>
            <a:pPr>
              <a:spcBef>
                <a:spcPct val="70000"/>
              </a:spcBef>
              <a:buFontTx/>
              <a:buNone/>
            </a:pPr>
            <a:r>
              <a:rPr lang="en-US" altLang="tr-TR" sz="1400" b="1">
                <a:solidFill>
                  <a:srgbClr val="FFFF00"/>
                </a:solidFill>
                <a:latin typeface="Arial" panose="020B0604020202020204" pitchFamily="34" charset="0"/>
              </a:rPr>
              <a:t>1990</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Broad Application of Fuzzy Logic in Europe</a:t>
            </a:r>
          </a:p>
          <a:p>
            <a:pPr>
              <a:spcBef>
                <a:spcPct val="70000"/>
              </a:spcBef>
              <a:buFontTx/>
              <a:buNone/>
            </a:pPr>
            <a:r>
              <a:rPr lang="en-US" altLang="tr-TR" sz="1400" b="1">
                <a:solidFill>
                  <a:srgbClr val="FFFF00"/>
                </a:solidFill>
                <a:latin typeface="Arial" panose="020B0604020202020204" pitchFamily="34" charset="0"/>
              </a:rPr>
              <a:t>1995</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Broad Application of Fuzzy Logic in the U.S.</a:t>
            </a:r>
          </a:p>
          <a:p>
            <a:pPr>
              <a:spcBef>
                <a:spcPct val="70000"/>
              </a:spcBef>
              <a:buFontTx/>
              <a:buNone/>
            </a:pPr>
            <a:r>
              <a:rPr lang="en-US" altLang="tr-TR" sz="1400" b="1">
                <a:solidFill>
                  <a:srgbClr val="FFFF00"/>
                </a:solidFill>
                <a:latin typeface="Arial" panose="020B0604020202020204" pitchFamily="34" charset="0"/>
              </a:rPr>
              <a:t>2000</a:t>
            </a:r>
            <a:r>
              <a:rPr lang="en-US" altLang="tr-TR" sz="1400" b="1">
                <a:solidFill>
                  <a:srgbClr val="FF0000"/>
                </a:solidFill>
                <a:latin typeface="Arial" panose="020B0604020202020204" pitchFamily="34" charset="0"/>
              </a:rPr>
              <a:t>	</a:t>
            </a:r>
            <a:r>
              <a:rPr lang="en-US" altLang="tr-TR" sz="1400" b="1">
                <a:latin typeface="Arial" panose="020B0604020202020204" pitchFamily="34" charset="0"/>
              </a:rPr>
              <a:t>Fuzzy Logic Becomes a Standard Technology and Is Also Applied in Data and Sensor Signal Analysis. Application of Fuzzy Logic in Business and Finance.</a:t>
            </a:r>
          </a:p>
        </p:txBody>
      </p:sp>
      <p:sp>
        <p:nvSpPr>
          <p:cNvPr id="6152" name="Rectangle 8"/>
          <p:cNvSpPr>
            <a:spLocks noChangeArrowheads="1"/>
          </p:cNvSpPr>
          <p:nvPr/>
        </p:nvSpPr>
        <p:spPr bwMode="auto">
          <a:xfrm>
            <a:off x="337716" y="3789040"/>
            <a:ext cx="2578100" cy="1082675"/>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6153" name="Rectangle 9"/>
          <p:cNvSpPr>
            <a:spLocks noChangeArrowheads="1"/>
          </p:cNvSpPr>
          <p:nvPr/>
        </p:nvSpPr>
        <p:spPr bwMode="auto">
          <a:xfrm>
            <a:off x="350416" y="3789040"/>
            <a:ext cx="2565400" cy="1069975"/>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effectLst>
                  <a:outerShdw blurRad="38100" dist="38100" dir="2700000" algn="tl">
                    <a:srgbClr val="C0C0C0"/>
                  </a:outerShdw>
                </a:effectLst>
                <a:latin typeface="Arial" charset="0"/>
              </a:rPr>
              <a:t>Today, Fuzzy Logic Has Already Become the Standard Technique for </a:t>
            </a:r>
            <a:r>
              <a:rPr lang="tr-TR" sz="1600" b="1" dirty="0">
                <a:solidFill>
                  <a:srgbClr val="FF0033"/>
                </a:solidFill>
                <a:effectLst>
                  <a:outerShdw blurRad="38100" dist="38100" dir="2700000" algn="tl">
                    <a:srgbClr val="C0C0C0"/>
                  </a:outerShdw>
                </a:effectLst>
                <a:latin typeface="Arial" charset="0"/>
              </a:rPr>
              <a:t>Problem Solving </a:t>
            </a:r>
            <a:r>
              <a:rPr lang="en-US" sz="1600" b="1" dirty="0">
                <a:solidFill>
                  <a:srgbClr val="FF0033"/>
                </a:solidFill>
                <a:effectLst>
                  <a:outerShdw blurRad="38100" dist="38100" dir="2700000" algn="tl">
                    <a:srgbClr val="C0C0C0"/>
                  </a:outerShdw>
                </a:effectLst>
                <a:latin typeface="Arial" charset="0"/>
              </a:rPr>
              <a:t>!</a:t>
            </a:r>
          </a:p>
        </p:txBody>
      </p:sp>
    </p:spTree>
    <p:extLst>
      <p:ext uri="{BB962C8B-B14F-4D97-AF65-F5344CB8AC3E}">
        <p14:creationId xmlns:p14="http://schemas.microsoft.com/office/powerpoint/2010/main" val="3261815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 calcmode="lin" valueType="num">
                                      <p:cBhvr additive="base">
                                        <p:cTn id="7" dur="500" fill="hold"/>
                                        <p:tgtEl>
                                          <p:spTgt spid="61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1">
                                            <p:txEl>
                                              <p:pRg st="1" end="1"/>
                                            </p:txEl>
                                          </p:spTgt>
                                        </p:tgtEl>
                                        <p:attrNameLst>
                                          <p:attrName>style.visibility</p:attrName>
                                        </p:attrNameLst>
                                      </p:cBhvr>
                                      <p:to>
                                        <p:strVal val="visible"/>
                                      </p:to>
                                    </p:set>
                                    <p:anim calcmode="lin" valueType="num">
                                      <p:cBhvr additive="base">
                                        <p:cTn id="13" dur="500" fill="hold"/>
                                        <p:tgtEl>
                                          <p:spTgt spid="61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1">
                                            <p:txEl>
                                              <p:pRg st="2" end="2"/>
                                            </p:txEl>
                                          </p:spTgt>
                                        </p:tgtEl>
                                        <p:attrNameLst>
                                          <p:attrName>style.visibility</p:attrName>
                                        </p:attrNameLst>
                                      </p:cBhvr>
                                      <p:to>
                                        <p:strVal val="visible"/>
                                      </p:to>
                                    </p:set>
                                    <p:anim calcmode="lin" valueType="num">
                                      <p:cBhvr additive="base">
                                        <p:cTn id="19" dur="500" fill="hold"/>
                                        <p:tgtEl>
                                          <p:spTgt spid="61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51">
                                            <p:txEl>
                                              <p:pRg st="3" end="3"/>
                                            </p:txEl>
                                          </p:spTgt>
                                        </p:tgtEl>
                                        <p:attrNameLst>
                                          <p:attrName>style.visibility</p:attrName>
                                        </p:attrNameLst>
                                      </p:cBhvr>
                                      <p:to>
                                        <p:strVal val="visible"/>
                                      </p:to>
                                    </p:set>
                                    <p:anim calcmode="lin" valueType="num">
                                      <p:cBhvr additive="base">
                                        <p:cTn id="25" dur="500" fill="hold"/>
                                        <p:tgtEl>
                                          <p:spTgt spid="61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51">
                                            <p:txEl>
                                              <p:pRg st="4" end="4"/>
                                            </p:txEl>
                                          </p:spTgt>
                                        </p:tgtEl>
                                        <p:attrNameLst>
                                          <p:attrName>style.visibility</p:attrName>
                                        </p:attrNameLst>
                                      </p:cBhvr>
                                      <p:to>
                                        <p:strVal val="visible"/>
                                      </p:to>
                                    </p:set>
                                    <p:anim calcmode="lin" valueType="num">
                                      <p:cBhvr additive="base">
                                        <p:cTn id="31" dur="500" fill="hold"/>
                                        <p:tgtEl>
                                          <p:spTgt spid="61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51">
                                            <p:txEl>
                                              <p:pRg st="5" end="5"/>
                                            </p:txEl>
                                          </p:spTgt>
                                        </p:tgtEl>
                                        <p:attrNameLst>
                                          <p:attrName>style.visibility</p:attrName>
                                        </p:attrNameLst>
                                      </p:cBhvr>
                                      <p:to>
                                        <p:strVal val="visible"/>
                                      </p:to>
                                    </p:set>
                                    <p:anim calcmode="lin" valueType="num">
                                      <p:cBhvr additive="base">
                                        <p:cTn id="37" dur="500" fill="hold"/>
                                        <p:tgtEl>
                                          <p:spTgt spid="61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51">
                                            <p:txEl>
                                              <p:pRg st="6" end="6"/>
                                            </p:txEl>
                                          </p:spTgt>
                                        </p:tgtEl>
                                        <p:attrNameLst>
                                          <p:attrName>style.visibility</p:attrName>
                                        </p:attrNameLst>
                                      </p:cBhvr>
                                      <p:to>
                                        <p:strVal val="visible"/>
                                      </p:to>
                                    </p:set>
                                    <p:anim calcmode="lin" valueType="num">
                                      <p:cBhvr additive="base">
                                        <p:cTn id="43" dur="500" fill="hold"/>
                                        <p:tgtEl>
                                          <p:spTgt spid="61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51">
                                            <p:txEl>
                                              <p:pRg st="7" end="7"/>
                                            </p:txEl>
                                          </p:spTgt>
                                        </p:tgtEl>
                                        <p:attrNameLst>
                                          <p:attrName>style.visibility</p:attrName>
                                        </p:attrNameLst>
                                      </p:cBhvr>
                                      <p:to>
                                        <p:strVal val="visible"/>
                                      </p:to>
                                    </p:set>
                                    <p:anim calcmode="lin" valueType="num">
                                      <p:cBhvr additive="base">
                                        <p:cTn id="49" dur="500" fill="hold"/>
                                        <p:tgtEl>
                                          <p:spTgt spid="615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6152"/>
                                        </p:tgtEl>
                                        <p:attrNameLst>
                                          <p:attrName>style.visibility</p:attrName>
                                        </p:attrNameLst>
                                      </p:cBhvr>
                                      <p:to>
                                        <p:strVal val="visible"/>
                                      </p:to>
                                    </p:set>
                                    <p:anim calcmode="lin" valueType="num">
                                      <p:cBhvr additive="base">
                                        <p:cTn id="55" dur="500" fill="hold"/>
                                        <p:tgtEl>
                                          <p:spTgt spid="6152"/>
                                        </p:tgtEl>
                                        <p:attrNameLst>
                                          <p:attrName>ppt_x</p:attrName>
                                        </p:attrNameLst>
                                      </p:cBhvr>
                                      <p:tavLst>
                                        <p:tav tm="0">
                                          <p:val>
                                            <p:strVal val="#ppt_x"/>
                                          </p:val>
                                        </p:tav>
                                        <p:tav tm="100000">
                                          <p:val>
                                            <p:strVal val="#ppt_x"/>
                                          </p:val>
                                        </p:tav>
                                      </p:tavLst>
                                    </p:anim>
                                    <p:anim calcmode="lin" valueType="num">
                                      <p:cBhvr additive="base">
                                        <p:cTn id="56" dur="500" fill="hold"/>
                                        <p:tgtEl>
                                          <p:spTgt spid="6152"/>
                                        </p:tgtEl>
                                        <p:attrNameLst>
                                          <p:attrName>ppt_y</p:attrName>
                                        </p:attrNameLst>
                                      </p:cBhvr>
                                      <p:tavLst>
                                        <p:tav tm="0">
                                          <p:val>
                                            <p:strVal val="0-#ppt_h/2"/>
                                          </p:val>
                                        </p:tav>
                                        <p:tav tm="100000">
                                          <p:val>
                                            <p:strVal val="#ppt_y"/>
                                          </p:val>
                                        </p:tav>
                                      </p:tavLst>
                                    </p:anim>
                                  </p:childTnLst>
                                </p:cTn>
                              </p:par>
                            </p:childTnLst>
                          </p:cTn>
                        </p:par>
                        <p:par>
                          <p:cTn id="57" fill="hold" nodeType="afterGroup">
                            <p:stCondLst>
                              <p:cond delay="500"/>
                            </p:stCondLst>
                            <p:childTnLst>
                              <p:par>
                                <p:cTn id="58" presetID="2" presetClass="entr" presetSubtype="1" fill="hold" grpId="0" nodeType="afterEffect">
                                  <p:stCondLst>
                                    <p:cond delay="0"/>
                                  </p:stCondLst>
                                  <p:childTnLst>
                                    <p:set>
                                      <p:cBhvr>
                                        <p:cTn id="59" dur="1" fill="hold">
                                          <p:stCondLst>
                                            <p:cond delay="0"/>
                                          </p:stCondLst>
                                        </p:cTn>
                                        <p:tgtEl>
                                          <p:spTgt spid="6153"/>
                                        </p:tgtEl>
                                        <p:attrNameLst>
                                          <p:attrName>style.visibility</p:attrName>
                                        </p:attrNameLst>
                                      </p:cBhvr>
                                      <p:to>
                                        <p:strVal val="visible"/>
                                      </p:to>
                                    </p:set>
                                    <p:anim calcmode="lin" valueType="num">
                                      <p:cBhvr additive="base">
                                        <p:cTn id="60" dur="500" fill="hold"/>
                                        <p:tgtEl>
                                          <p:spTgt spid="6153"/>
                                        </p:tgtEl>
                                        <p:attrNameLst>
                                          <p:attrName>ppt_x</p:attrName>
                                        </p:attrNameLst>
                                      </p:cBhvr>
                                      <p:tavLst>
                                        <p:tav tm="0">
                                          <p:val>
                                            <p:strVal val="#ppt_x"/>
                                          </p:val>
                                        </p:tav>
                                        <p:tav tm="100000">
                                          <p:val>
                                            <p:strVal val="#ppt_x"/>
                                          </p:val>
                                        </p:tav>
                                      </p:tavLst>
                                    </p:anim>
                                    <p:anim calcmode="lin" valueType="num">
                                      <p:cBhvr additive="base">
                                        <p:cTn id="61" dur="500" fill="hold"/>
                                        <p:tgtEl>
                                          <p:spTgt spid="61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uild="p" autoUpdateAnimBg="0"/>
      <p:bldP spid="6152" grpId="0" animBg="1"/>
      <p:bldP spid="615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51460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grpSp>
        <p:nvGrpSpPr>
          <p:cNvPr id="1239045" name="Group 5"/>
          <p:cNvGrpSpPr>
            <a:grpSpLocks/>
          </p:cNvGrpSpPr>
          <p:nvPr/>
        </p:nvGrpSpPr>
        <p:grpSpPr bwMode="auto">
          <a:xfrm>
            <a:off x="941337" y="1406302"/>
            <a:ext cx="7231063" cy="3065463"/>
            <a:chOff x="480" y="1440"/>
            <a:chExt cx="2400" cy="1118"/>
          </a:xfrm>
        </p:grpSpPr>
        <p:sp>
          <p:nvSpPr>
            <p:cNvPr id="23560" name="Line 6"/>
            <p:cNvSpPr>
              <a:spLocks noChangeShapeType="1"/>
            </p:cNvSpPr>
            <p:nvPr/>
          </p:nvSpPr>
          <p:spPr bwMode="auto">
            <a:xfrm>
              <a:off x="768" y="2400"/>
              <a:ext cx="308"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3561" name="Line 7"/>
            <p:cNvSpPr>
              <a:spLocks noChangeShapeType="1"/>
            </p:cNvSpPr>
            <p:nvPr/>
          </p:nvSpPr>
          <p:spPr bwMode="auto">
            <a:xfrm flipV="1">
              <a:off x="1076" y="1440"/>
              <a:ext cx="840" cy="9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3562" name="Line 8"/>
            <p:cNvSpPr>
              <a:spLocks noChangeShapeType="1"/>
            </p:cNvSpPr>
            <p:nvPr/>
          </p:nvSpPr>
          <p:spPr bwMode="auto">
            <a:xfrm>
              <a:off x="1916" y="1440"/>
              <a:ext cx="196" cy="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3563" name="Text Box 9"/>
            <p:cNvSpPr txBox="1">
              <a:spLocks noChangeArrowheads="1"/>
            </p:cNvSpPr>
            <p:nvPr/>
          </p:nvSpPr>
          <p:spPr bwMode="auto">
            <a:xfrm>
              <a:off x="812" y="1652"/>
              <a:ext cx="81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2400" b="1">
                  <a:latin typeface="Times New Roman" panose="02020603050405020304" pitchFamily="18" charset="0"/>
                </a:rPr>
                <a:t>HIGH</a:t>
              </a:r>
              <a:endParaRPr lang="en-US" altLang="tr-TR" sz="2400" b="1">
                <a:latin typeface="Times New Roman" panose="02020603050405020304" pitchFamily="18" charset="0"/>
              </a:endParaRPr>
            </a:p>
          </p:txBody>
        </p:sp>
        <p:sp>
          <p:nvSpPr>
            <p:cNvPr id="23564" name="Line 10"/>
            <p:cNvSpPr>
              <a:spLocks noChangeShapeType="1"/>
            </p:cNvSpPr>
            <p:nvPr/>
          </p:nvSpPr>
          <p:spPr bwMode="auto">
            <a:xfrm>
              <a:off x="480" y="2400"/>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3565" name="Line 11"/>
            <p:cNvSpPr>
              <a:spLocks noChangeShapeType="1"/>
            </p:cNvSpPr>
            <p:nvPr/>
          </p:nvSpPr>
          <p:spPr bwMode="auto">
            <a:xfrm>
              <a:off x="1920" y="1440"/>
              <a:ext cx="0" cy="96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3566" name="Text Box 12"/>
            <p:cNvSpPr txBox="1">
              <a:spLocks noChangeArrowheads="1"/>
            </p:cNvSpPr>
            <p:nvPr/>
          </p:nvSpPr>
          <p:spPr bwMode="auto">
            <a:xfrm>
              <a:off x="1841" y="2424"/>
              <a:ext cx="13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800" b="1">
                  <a:latin typeface="Times New Roman" panose="02020603050405020304" pitchFamily="18" charset="0"/>
                </a:rPr>
                <a:t>36</a:t>
              </a:r>
              <a:endParaRPr lang="en-US" altLang="tr-TR" sz="1800" b="1">
                <a:latin typeface="Times New Roman" panose="02020603050405020304" pitchFamily="18" charset="0"/>
              </a:endParaRPr>
            </a:p>
          </p:txBody>
        </p:sp>
        <p:sp>
          <p:nvSpPr>
            <p:cNvPr id="23567" name="Text Box 13"/>
            <p:cNvSpPr txBox="1">
              <a:spLocks noChangeArrowheads="1"/>
            </p:cNvSpPr>
            <p:nvPr/>
          </p:nvSpPr>
          <p:spPr bwMode="auto">
            <a:xfrm>
              <a:off x="2064" y="2448"/>
              <a:ext cx="816"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1800" b="1">
                  <a:latin typeface="Times New Roman" panose="02020603050405020304" pitchFamily="18" charset="0"/>
                </a:rPr>
                <a:t>Price</a:t>
              </a:r>
              <a:endParaRPr lang="en-US" altLang="tr-TR" sz="1800" b="1">
                <a:latin typeface="Times New Roman" panose="02020603050405020304" pitchFamily="18" charset="0"/>
              </a:endParaRPr>
            </a:p>
          </p:txBody>
        </p:sp>
        <p:sp>
          <p:nvSpPr>
            <p:cNvPr id="23568" name="Text Box 14"/>
            <p:cNvSpPr txBox="1">
              <a:spLocks noChangeArrowheads="1"/>
            </p:cNvSpPr>
            <p:nvPr/>
          </p:nvSpPr>
          <p:spPr bwMode="auto">
            <a:xfrm>
              <a:off x="1021" y="2400"/>
              <a:ext cx="137"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800" b="1">
                  <a:latin typeface="Times New Roman" panose="02020603050405020304" pitchFamily="18" charset="0"/>
                </a:rPr>
                <a:t>15</a:t>
              </a:r>
              <a:endParaRPr lang="en-US" altLang="tr-TR" sz="1800" b="1">
                <a:latin typeface="Times New Roman" panose="02020603050405020304" pitchFamily="18" charset="0"/>
              </a:endParaRPr>
            </a:p>
          </p:txBody>
        </p:sp>
      </p:grpSp>
      <p:sp>
        <p:nvSpPr>
          <p:cNvPr id="23556" name="Text Box 40"/>
          <p:cNvSpPr txBox="1">
            <a:spLocks noChangeArrowheads="1"/>
          </p:cNvSpPr>
          <p:nvPr/>
        </p:nvSpPr>
        <p:spPr bwMode="auto">
          <a:xfrm>
            <a:off x="179388" y="361950"/>
            <a:ext cx="4191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Membership Function</a:t>
            </a:r>
            <a:endParaRPr lang="en-US" altLang="tr-TR" sz="2400" b="1" u="sng" dirty="0">
              <a:solidFill>
                <a:srgbClr val="984807"/>
              </a:solidFill>
              <a:ea typeface="+mn-ea"/>
            </a:endParaRPr>
          </a:p>
        </p:txBody>
      </p:sp>
      <p:sp>
        <p:nvSpPr>
          <p:cNvPr id="23557" name="Text Box 41"/>
          <p:cNvSpPr txBox="1">
            <a:spLocks noChangeArrowheads="1"/>
          </p:cNvSpPr>
          <p:nvPr/>
        </p:nvSpPr>
        <p:spPr bwMode="auto">
          <a:xfrm>
            <a:off x="607962" y="1196752"/>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3558" name="Text Box 42"/>
          <p:cNvSpPr txBox="1">
            <a:spLocks noChangeArrowheads="1"/>
          </p:cNvSpPr>
          <p:nvPr/>
        </p:nvSpPr>
        <p:spPr bwMode="auto">
          <a:xfrm>
            <a:off x="560337" y="3749452"/>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3559" name="Line 43"/>
          <p:cNvSpPr>
            <a:spLocks noChangeShapeType="1"/>
          </p:cNvSpPr>
          <p:nvPr/>
        </p:nvSpPr>
        <p:spPr bwMode="auto">
          <a:xfrm flipH="1">
            <a:off x="998487" y="1395190"/>
            <a:ext cx="414655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Tree>
    <p:extLst>
      <p:ext uri="{BB962C8B-B14F-4D97-AF65-F5344CB8AC3E}">
        <p14:creationId xmlns:p14="http://schemas.microsoft.com/office/powerpoint/2010/main" val="477081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39045"/>
                                        </p:tgtEl>
                                        <p:attrNameLst>
                                          <p:attrName>style.visibility</p:attrName>
                                        </p:attrNameLst>
                                      </p:cBhvr>
                                      <p:to>
                                        <p:strVal val="visible"/>
                                      </p:to>
                                    </p:set>
                                    <p:anim calcmode="lin" valueType="num">
                                      <p:cBhvr additive="base">
                                        <p:cTn id="7" dur="500" fill="hold"/>
                                        <p:tgtEl>
                                          <p:spTgt spid="1239045"/>
                                        </p:tgtEl>
                                        <p:attrNameLst>
                                          <p:attrName>ppt_x</p:attrName>
                                        </p:attrNameLst>
                                      </p:cBhvr>
                                      <p:tavLst>
                                        <p:tav tm="0">
                                          <p:val>
                                            <p:strVal val="0-#ppt_w/2"/>
                                          </p:val>
                                        </p:tav>
                                        <p:tav tm="100000">
                                          <p:val>
                                            <p:strVal val="#ppt_x"/>
                                          </p:val>
                                        </p:tav>
                                      </p:tavLst>
                                    </p:anim>
                                    <p:anim calcmode="lin" valueType="num">
                                      <p:cBhvr additive="base">
                                        <p:cTn id="8" dur="500" fill="hold"/>
                                        <p:tgtEl>
                                          <p:spTgt spid="1239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51460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grpSp>
        <p:nvGrpSpPr>
          <p:cNvPr id="1247247" name="Group 15"/>
          <p:cNvGrpSpPr>
            <a:grpSpLocks/>
          </p:cNvGrpSpPr>
          <p:nvPr/>
        </p:nvGrpSpPr>
        <p:grpSpPr bwMode="auto">
          <a:xfrm>
            <a:off x="867718" y="1181324"/>
            <a:ext cx="7145338" cy="3494087"/>
            <a:chOff x="3216" y="1488"/>
            <a:chExt cx="2256" cy="1100"/>
          </a:xfrm>
        </p:grpSpPr>
        <p:sp>
          <p:nvSpPr>
            <p:cNvPr id="25613" name="Line 16"/>
            <p:cNvSpPr>
              <a:spLocks noChangeShapeType="1"/>
            </p:cNvSpPr>
            <p:nvPr/>
          </p:nvSpPr>
          <p:spPr bwMode="auto">
            <a:xfrm>
              <a:off x="3446" y="1488"/>
              <a:ext cx="29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5614" name="Line 17"/>
            <p:cNvSpPr>
              <a:spLocks noChangeShapeType="1"/>
            </p:cNvSpPr>
            <p:nvPr/>
          </p:nvSpPr>
          <p:spPr bwMode="auto">
            <a:xfrm flipH="1" flipV="1">
              <a:off x="3742" y="1488"/>
              <a:ext cx="866"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5615" name="Line 18"/>
            <p:cNvSpPr>
              <a:spLocks noChangeShapeType="1"/>
            </p:cNvSpPr>
            <p:nvPr/>
          </p:nvSpPr>
          <p:spPr bwMode="auto">
            <a:xfrm>
              <a:off x="4419" y="2448"/>
              <a:ext cx="189"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5616" name="Text Box 19"/>
            <p:cNvSpPr txBox="1">
              <a:spLocks noChangeArrowheads="1"/>
            </p:cNvSpPr>
            <p:nvPr/>
          </p:nvSpPr>
          <p:spPr bwMode="auto">
            <a:xfrm>
              <a:off x="3858" y="1703"/>
              <a:ext cx="816"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2400" b="1">
                  <a:latin typeface="Times New Roman" panose="02020603050405020304" pitchFamily="18" charset="0"/>
                </a:rPr>
                <a:t>LOW</a:t>
              </a:r>
              <a:endParaRPr lang="en-US" altLang="tr-TR" sz="2400" b="1">
                <a:latin typeface="Times New Roman" panose="02020603050405020304" pitchFamily="18" charset="0"/>
              </a:endParaRPr>
            </a:p>
          </p:txBody>
        </p:sp>
        <p:sp>
          <p:nvSpPr>
            <p:cNvPr id="25617" name="Line 20"/>
            <p:cNvSpPr>
              <a:spLocks noChangeShapeType="1"/>
            </p:cNvSpPr>
            <p:nvPr/>
          </p:nvSpPr>
          <p:spPr bwMode="auto">
            <a:xfrm>
              <a:off x="3216" y="2448"/>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5618" name="Text Box 21"/>
            <p:cNvSpPr txBox="1">
              <a:spLocks noChangeArrowheads="1"/>
            </p:cNvSpPr>
            <p:nvPr/>
          </p:nvSpPr>
          <p:spPr bwMode="auto">
            <a:xfrm>
              <a:off x="3761" y="2448"/>
              <a:ext cx="13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800" b="1">
                  <a:latin typeface="Times New Roman" panose="02020603050405020304" pitchFamily="18" charset="0"/>
                </a:rPr>
                <a:t>15</a:t>
              </a:r>
              <a:endParaRPr lang="en-US" altLang="tr-TR" sz="1800" b="1">
                <a:latin typeface="Times New Roman" panose="02020603050405020304" pitchFamily="18" charset="0"/>
              </a:endParaRPr>
            </a:p>
          </p:txBody>
        </p:sp>
        <p:sp>
          <p:nvSpPr>
            <p:cNvPr id="25619" name="Line 22"/>
            <p:cNvSpPr>
              <a:spLocks noChangeShapeType="1"/>
            </p:cNvSpPr>
            <p:nvPr/>
          </p:nvSpPr>
          <p:spPr bwMode="auto">
            <a:xfrm>
              <a:off x="3744" y="1488"/>
              <a:ext cx="0" cy="96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5620" name="Text Box 23"/>
            <p:cNvSpPr txBox="1">
              <a:spLocks noChangeArrowheads="1"/>
            </p:cNvSpPr>
            <p:nvPr/>
          </p:nvSpPr>
          <p:spPr bwMode="auto">
            <a:xfrm>
              <a:off x="4656" y="2496"/>
              <a:ext cx="816" cy="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1800" b="1">
                  <a:latin typeface="Times New Roman" panose="02020603050405020304" pitchFamily="18" charset="0"/>
                </a:rPr>
                <a:t>Price</a:t>
              </a:r>
              <a:endParaRPr lang="en-US" altLang="tr-TR" sz="1800" b="1">
                <a:latin typeface="Times New Roman" panose="02020603050405020304" pitchFamily="18" charset="0"/>
              </a:endParaRPr>
            </a:p>
          </p:txBody>
        </p:sp>
        <p:sp>
          <p:nvSpPr>
            <p:cNvPr id="25621" name="Text Box 24"/>
            <p:cNvSpPr txBox="1">
              <a:spLocks noChangeArrowheads="1"/>
            </p:cNvSpPr>
            <p:nvPr/>
          </p:nvSpPr>
          <p:spPr bwMode="auto">
            <a:xfrm>
              <a:off x="4529" y="2448"/>
              <a:ext cx="13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800" b="1">
                  <a:latin typeface="Times New Roman" panose="02020603050405020304" pitchFamily="18" charset="0"/>
                </a:rPr>
                <a:t>36</a:t>
              </a:r>
              <a:endParaRPr lang="en-US" altLang="tr-TR" sz="1800" b="1">
                <a:latin typeface="Times New Roman" panose="02020603050405020304" pitchFamily="18" charset="0"/>
              </a:endParaRPr>
            </a:p>
          </p:txBody>
        </p:sp>
      </p:grpSp>
      <p:sp>
        <p:nvSpPr>
          <p:cNvPr id="25604" name="Text Box 41"/>
          <p:cNvSpPr txBox="1">
            <a:spLocks noChangeArrowheads="1"/>
          </p:cNvSpPr>
          <p:nvPr/>
        </p:nvSpPr>
        <p:spPr bwMode="auto">
          <a:xfrm>
            <a:off x="683568" y="1052736"/>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5605" name="Text Box 42"/>
          <p:cNvSpPr txBox="1">
            <a:spLocks noChangeArrowheads="1"/>
          </p:cNvSpPr>
          <p:nvPr/>
        </p:nvSpPr>
        <p:spPr bwMode="auto">
          <a:xfrm>
            <a:off x="699443" y="4000724"/>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5606" name="Line 43"/>
          <p:cNvSpPr>
            <a:spLocks noChangeShapeType="1"/>
          </p:cNvSpPr>
          <p:nvPr/>
        </p:nvSpPr>
        <p:spPr bwMode="auto">
          <a:xfrm flipH="1">
            <a:off x="918518" y="1173386"/>
            <a:ext cx="81915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25607" name="Text Box 44"/>
          <p:cNvSpPr txBox="1">
            <a:spLocks noChangeArrowheads="1"/>
          </p:cNvSpPr>
          <p:nvPr/>
        </p:nvSpPr>
        <p:spPr bwMode="auto">
          <a:xfrm>
            <a:off x="683568" y="1052736"/>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5608" name="Text Box 45"/>
          <p:cNvSpPr txBox="1">
            <a:spLocks noChangeArrowheads="1"/>
          </p:cNvSpPr>
          <p:nvPr/>
        </p:nvSpPr>
        <p:spPr bwMode="auto">
          <a:xfrm>
            <a:off x="699443" y="4000724"/>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5609" name="Line 46"/>
          <p:cNvSpPr>
            <a:spLocks noChangeShapeType="1"/>
          </p:cNvSpPr>
          <p:nvPr/>
        </p:nvSpPr>
        <p:spPr bwMode="auto">
          <a:xfrm flipH="1">
            <a:off x="918518" y="1173386"/>
            <a:ext cx="81915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25610" name="Text Box 47"/>
          <p:cNvSpPr txBox="1">
            <a:spLocks noChangeArrowheads="1"/>
          </p:cNvSpPr>
          <p:nvPr/>
        </p:nvSpPr>
        <p:spPr bwMode="auto">
          <a:xfrm>
            <a:off x="683568" y="1052736"/>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5611" name="Text Box 48"/>
          <p:cNvSpPr txBox="1">
            <a:spLocks noChangeArrowheads="1"/>
          </p:cNvSpPr>
          <p:nvPr/>
        </p:nvSpPr>
        <p:spPr bwMode="auto">
          <a:xfrm>
            <a:off x="699443" y="4000724"/>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5612" name="Text Box 40"/>
          <p:cNvSpPr txBox="1">
            <a:spLocks noChangeArrowheads="1"/>
          </p:cNvSpPr>
          <p:nvPr/>
        </p:nvSpPr>
        <p:spPr bwMode="auto">
          <a:xfrm>
            <a:off x="611560" y="404664"/>
            <a:ext cx="4191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Membership Function</a:t>
            </a:r>
            <a:endParaRPr lang="en-US" altLang="tr-TR" sz="2400" b="1" u="sng" dirty="0">
              <a:solidFill>
                <a:srgbClr val="984807"/>
              </a:solidFill>
              <a:ea typeface="+mn-ea"/>
            </a:endParaRPr>
          </a:p>
        </p:txBody>
      </p:sp>
    </p:spTree>
    <p:extLst>
      <p:ext uri="{BB962C8B-B14F-4D97-AF65-F5344CB8AC3E}">
        <p14:creationId xmlns:p14="http://schemas.microsoft.com/office/powerpoint/2010/main" val="1212956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7247"/>
                                        </p:tgtEl>
                                        <p:attrNameLst>
                                          <p:attrName>style.visibility</p:attrName>
                                        </p:attrNameLst>
                                      </p:cBhvr>
                                      <p:to>
                                        <p:strVal val="visible"/>
                                      </p:to>
                                    </p:set>
                                    <p:anim calcmode="lin" valueType="num">
                                      <p:cBhvr additive="base">
                                        <p:cTn id="7" dur="500" fill="hold"/>
                                        <p:tgtEl>
                                          <p:spTgt spid="1247247"/>
                                        </p:tgtEl>
                                        <p:attrNameLst>
                                          <p:attrName>ppt_x</p:attrName>
                                        </p:attrNameLst>
                                      </p:cBhvr>
                                      <p:tavLst>
                                        <p:tav tm="0">
                                          <p:val>
                                            <p:strVal val="0-#ppt_w/2"/>
                                          </p:val>
                                        </p:tav>
                                        <p:tav tm="100000">
                                          <p:val>
                                            <p:strVal val="#ppt_x"/>
                                          </p:val>
                                        </p:tav>
                                      </p:tavLst>
                                    </p:anim>
                                    <p:anim calcmode="lin" valueType="num">
                                      <p:cBhvr additive="base">
                                        <p:cTn id="8" dur="500" fill="hold"/>
                                        <p:tgtEl>
                                          <p:spTgt spid="1247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05" name="Group 25"/>
          <p:cNvGrpSpPr>
            <a:grpSpLocks/>
          </p:cNvGrpSpPr>
          <p:nvPr/>
        </p:nvGrpSpPr>
        <p:grpSpPr bwMode="auto">
          <a:xfrm>
            <a:off x="1082675" y="1355725"/>
            <a:ext cx="7151688" cy="3979863"/>
            <a:chOff x="672" y="2592"/>
            <a:chExt cx="2112" cy="1110"/>
          </a:xfrm>
        </p:grpSpPr>
        <p:sp>
          <p:nvSpPr>
            <p:cNvPr id="27655" name="Freeform 26"/>
            <p:cNvSpPr>
              <a:spLocks/>
            </p:cNvSpPr>
            <p:nvPr/>
          </p:nvSpPr>
          <p:spPr bwMode="auto">
            <a:xfrm>
              <a:off x="1248" y="2640"/>
              <a:ext cx="576" cy="960"/>
            </a:xfrm>
            <a:custGeom>
              <a:avLst/>
              <a:gdLst>
                <a:gd name="T0" fmla="*/ 0 w 816"/>
                <a:gd name="T1" fmla="*/ 960 h 960"/>
                <a:gd name="T2" fmla="*/ 215 w 816"/>
                <a:gd name="T3" fmla="*/ 0 h 960"/>
                <a:gd name="T4" fmla="*/ 407 w 816"/>
                <a:gd name="T5" fmla="*/ 960 h 960"/>
                <a:gd name="T6" fmla="*/ 0 60000 65536"/>
                <a:gd name="T7" fmla="*/ 0 60000 65536"/>
                <a:gd name="T8" fmla="*/ 0 60000 65536"/>
              </a:gdLst>
              <a:ahLst/>
              <a:cxnLst>
                <a:cxn ang="T6">
                  <a:pos x="T0" y="T1"/>
                </a:cxn>
                <a:cxn ang="T7">
                  <a:pos x="T2" y="T3"/>
                </a:cxn>
                <a:cxn ang="T8">
                  <a:pos x="T4" y="T5"/>
                </a:cxn>
              </a:cxnLst>
              <a:rect l="0" t="0" r="r" b="b"/>
              <a:pathLst>
                <a:path w="816" h="960">
                  <a:moveTo>
                    <a:pt x="0" y="960"/>
                  </a:moveTo>
                  <a:cubicBezTo>
                    <a:pt x="148" y="480"/>
                    <a:pt x="296" y="0"/>
                    <a:pt x="432" y="0"/>
                  </a:cubicBezTo>
                  <a:cubicBezTo>
                    <a:pt x="568" y="0"/>
                    <a:pt x="744" y="800"/>
                    <a:pt x="816" y="96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7656" name="Text Box 27"/>
            <p:cNvSpPr txBox="1">
              <a:spLocks noChangeArrowheads="1"/>
            </p:cNvSpPr>
            <p:nvPr/>
          </p:nvSpPr>
          <p:spPr bwMode="auto">
            <a:xfrm>
              <a:off x="1728" y="2784"/>
              <a:ext cx="96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a:latin typeface="Times New Roman" panose="02020603050405020304" pitchFamily="18" charset="0"/>
                </a:rPr>
                <a:t>AROUND 2*COST</a:t>
              </a:r>
              <a:endParaRPr lang="en-US" altLang="tr-TR" sz="2400" b="1">
                <a:latin typeface="Times New Roman" panose="02020603050405020304" pitchFamily="18" charset="0"/>
              </a:endParaRPr>
            </a:p>
          </p:txBody>
        </p:sp>
        <p:sp>
          <p:nvSpPr>
            <p:cNvPr id="27657" name="Line 28"/>
            <p:cNvSpPr>
              <a:spLocks noChangeShapeType="1"/>
            </p:cNvSpPr>
            <p:nvPr/>
          </p:nvSpPr>
          <p:spPr bwMode="auto">
            <a:xfrm>
              <a:off x="672" y="3600"/>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7658" name="Text Box 29"/>
            <p:cNvSpPr txBox="1">
              <a:spLocks noChangeArrowheads="1"/>
            </p:cNvSpPr>
            <p:nvPr/>
          </p:nvSpPr>
          <p:spPr bwMode="auto">
            <a:xfrm>
              <a:off x="1968" y="3600"/>
              <a:ext cx="816" cy="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1800" b="1">
                  <a:latin typeface="Times New Roman" panose="02020603050405020304" pitchFamily="18" charset="0"/>
                </a:rPr>
                <a:t>Price</a:t>
              </a:r>
              <a:endParaRPr lang="en-US" altLang="tr-TR" sz="1800" b="1">
                <a:latin typeface="Times New Roman" panose="02020603050405020304" pitchFamily="18" charset="0"/>
              </a:endParaRPr>
            </a:p>
          </p:txBody>
        </p:sp>
        <p:sp>
          <p:nvSpPr>
            <p:cNvPr id="27659" name="Line 30"/>
            <p:cNvSpPr>
              <a:spLocks noChangeShapeType="1"/>
            </p:cNvSpPr>
            <p:nvPr/>
          </p:nvSpPr>
          <p:spPr bwMode="auto">
            <a:xfrm flipV="1">
              <a:off x="1536" y="2592"/>
              <a:ext cx="0" cy="100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7660" name="Text Box 31"/>
            <p:cNvSpPr txBox="1">
              <a:spLocks noChangeArrowheads="1"/>
            </p:cNvSpPr>
            <p:nvPr/>
          </p:nvSpPr>
          <p:spPr bwMode="auto">
            <a:xfrm>
              <a:off x="1489" y="3600"/>
              <a:ext cx="122"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800" b="1">
                  <a:latin typeface="Times New Roman" panose="02020603050405020304" pitchFamily="18" charset="0"/>
                </a:rPr>
                <a:t>24</a:t>
              </a:r>
              <a:endParaRPr lang="en-US" altLang="tr-TR" sz="1800" b="1">
                <a:latin typeface="Times New Roman" panose="02020603050405020304" pitchFamily="18" charset="0"/>
              </a:endParaRPr>
            </a:p>
          </p:txBody>
        </p:sp>
      </p:grpSp>
      <p:sp>
        <p:nvSpPr>
          <p:cNvPr id="27651" name="Line 41"/>
          <p:cNvSpPr>
            <a:spLocks noChangeShapeType="1"/>
          </p:cNvSpPr>
          <p:nvPr/>
        </p:nvSpPr>
        <p:spPr bwMode="auto">
          <a:xfrm flipH="1">
            <a:off x="1009650" y="1525588"/>
            <a:ext cx="2979738" cy="34925"/>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27652" name="Text Box 42"/>
          <p:cNvSpPr txBox="1">
            <a:spLocks noChangeArrowheads="1"/>
          </p:cNvSpPr>
          <p:nvPr/>
        </p:nvSpPr>
        <p:spPr bwMode="auto">
          <a:xfrm>
            <a:off x="569913" y="1341438"/>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7653" name="Text Box 43"/>
          <p:cNvSpPr txBox="1">
            <a:spLocks noChangeArrowheads="1"/>
          </p:cNvSpPr>
          <p:nvPr/>
        </p:nvSpPr>
        <p:spPr bwMode="auto">
          <a:xfrm>
            <a:off x="585788" y="4778375"/>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7654" name="Text Box 40"/>
          <p:cNvSpPr txBox="1">
            <a:spLocks noChangeArrowheads="1"/>
          </p:cNvSpPr>
          <p:nvPr/>
        </p:nvSpPr>
        <p:spPr bwMode="auto">
          <a:xfrm>
            <a:off x="395536" y="476672"/>
            <a:ext cx="4191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Membership Function</a:t>
            </a:r>
            <a:endParaRPr lang="en-US" altLang="tr-TR" sz="2400" b="1" u="sng" dirty="0">
              <a:solidFill>
                <a:srgbClr val="984807"/>
              </a:solidFill>
              <a:ea typeface="+mn-ea"/>
            </a:endParaRPr>
          </a:p>
        </p:txBody>
      </p:sp>
    </p:spTree>
    <p:extLst>
      <p:ext uri="{BB962C8B-B14F-4D97-AF65-F5344CB8AC3E}">
        <p14:creationId xmlns:p14="http://schemas.microsoft.com/office/powerpoint/2010/main" val="299828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9305"/>
                                        </p:tgtEl>
                                        <p:attrNameLst>
                                          <p:attrName>style.visibility</p:attrName>
                                        </p:attrNameLst>
                                      </p:cBhvr>
                                      <p:to>
                                        <p:strVal val="visible"/>
                                      </p:to>
                                    </p:set>
                                    <p:anim calcmode="lin" valueType="num">
                                      <p:cBhvr additive="base">
                                        <p:cTn id="7" dur="500" fill="hold"/>
                                        <p:tgtEl>
                                          <p:spTgt spid="1249305"/>
                                        </p:tgtEl>
                                        <p:attrNameLst>
                                          <p:attrName>ppt_x</p:attrName>
                                        </p:attrNameLst>
                                      </p:cBhvr>
                                      <p:tavLst>
                                        <p:tav tm="0">
                                          <p:val>
                                            <p:strVal val="0-#ppt_w/2"/>
                                          </p:val>
                                        </p:tav>
                                        <p:tav tm="100000">
                                          <p:val>
                                            <p:strVal val="#ppt_x"/>
                                          </p:val>
                                        </p:tav>
                                      </p:tavLst>
                                    </p:anim>
                                    <p:anim calcmode="lin" valueType="num">
                                      <p:cBhvr additive="base">
                                        <p:cTn id="8" dur="500" fill="hold"/>
                                        <p:tgtEl>
                                          <p:spTgt spid="1249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251460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grpSp>
        <p:nvGrpSpPr>
          <p:cNvPr id="1245216" name="Group 32"/>
          <p:cNvGrpSpPr>
            <a:grpSpLocks/>
          </p:cNvGrpSpPr>
          <p:nvPr/>
        </p:nvGrpSpPr>
        <p:grpSpPr bwMode="auto">
          <a:xfrm>
            <a:off x="1811338" y="1465263"/>
            <a:ext cx="6232525" cy="3644900"/>
            <a:chOff x="3072" y="2832"/>
            <a:chExt cx="2208" cy="1047"/>
          </a:xfrm>
        </p:grpSpPr>
        <p:sp>
          <p:nvSpPr>
            <p:cNvPr id="29705" name="Freeform 33"/>
            <p:cNvSpPr>
              <a:spLocks/>
            </p:cNvSpPr>
            <p:nvPr/>
          </p:nvSpPr>
          <p:spPr bwMode="auto">
            <a:xfrm>
              <a:off x="3696" y="2832"/>
              <a:ext cx="384" cy="960"/>
            </a:xfrm>
            <a:custGeom>
              <a:avLst/>
              <a:gdLst>
                <a:gd name="T0" fmla="*/ 0 w 816"/>
                <a:gd name="T1" fmla="*/ 960 h 960"/>
                <a:gd name="T2" fmla="*/ 96 w 816"/>
                <a:gd name="T3" fmla="*/ 0 h 960"/>
                <a:gd name="T4" fmla="*/ 181 w 816"/>
                <a:gd name="T5" fmla="*/ 960 h 960"/>
                <a:gd name="T6" fmla="*/ 0 60000 65536"/>
                <a:gd name="T7" fmla="*/ 0 60000 65536"/>
                <a:gd name="T8" fmla="*/ 0 60000 65536"/>
              </a:gdLst>
              <a:ahLst/>
              <a:cxnLst>
                <a:cxn ang="T6">
                  <a:pos x="T0" y="T1"/>
                </a:cxn>
                <a:cxn ang="T7">
                  <a:pos x="T2" y="T3"/>
                </a:cxn>
                <a:cxn ang="T8">
                  <a:pos x="T4" y="T5"/>
                </a:cxn>
              </a:cxnLst>
              <a:rect l="0" t="0" r="r" b="b"/>
              <a:pathLst>
                <a:path w="816" h="960">
                  <a:moveTo>
                    <a:pt x="0" y="960"/>
                  </a:moveTo>
                  <a:cubicBezTo>
                    <a:pt x="148" y="480"/>
                    <a:pt x="296" y="0"/>
                    <a:pt x="432" y="0"/>
                  </a:cubicBezTo>
                  <a:cubicBezTo>
                    <a:pt x="568" y="0"/>
                    <a:pt x="744" y="800"/>
                    <a:pt x="816" y="96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706" name="Text Box 34"/>
            <p:cNvSpPr txBox="1">
              <a:spLocks noChangeArrowheads="1"/>
            </p:cNvSpPr>
            <p:nvPr/>
          </p:nvSpPr>
          <p:spPr bwMode="auto">
            <a:xfrm>
              <a:off x="3769" y="3006"/>
              <a:ext cx="12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CLOSE TO </a:t>
              </a:r>
            </a:p>
            <a:p>
              <a:pPr algn="ctr" eaLnBrk="1" hangingPunct="1">
                <a:spcBef>
                  <a:spcPct val="0"/>
                </a:spcBef>
                <a:buFontTx/>
                <a:buNone/>
              </a:pPr>
              <a:r>
                <a:rPr lang="tr-TR" altLang="tr-TR" sz="2000" b="1">
                  <a:latin typeface="Times New Roman" panose="02020603050405020304" pitchFamily="18" charset="0"/>
                </a:rPr>
                <a:t>COMPETITORS’</a:t>
              </a:r>
              <a:endParaRPr lang="en-US" altLang="tr-TR" sz="2000" b="1">
                <a:latin typeface="Times New Roman" panose="02020603050405020304" pitchFamily="18" charset="0"/>
              </a:endParaRPr>
            </a:p>
          </p:txBody>
        </p:sp>
        <p:sp>
          <p:nvSpPr>
            <p:cNvPr id="29707" name="Line 35"/>
            <p:cNvSpPr>
              <a:spLocks noChangeShapeType="1"/>
            </p:cNvSpPr>
            <p:nvPr/>
          </p:nvSpPr>
          <p:spPr bwMode="auto">
            <a:xfrm>
              <a:off x="3072" y="3792"/>
              <a:ext cx="19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708" name="Text Box 36"/>
            <p:cNvSpPr txBox="1">
              <a:spLocks noChangeArrowheads="1"/>
            </p:cNvSpPr>
            <p:nvPr/>
          </p:nvSpPr>
          <p:spPr bwMode="auto">
            <a:xfrm>
              <a:off x="4464" y="3792"/>
              <a:ext cx="816" cy="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70000"/>
                </a:lnSpc>
                <a:spcBef>
                  <a:spcPct val="0"/>
                </a:spcBef>
                <a:buFontTx/>
                <a:buNone/>
              </a:pPr>
              <a:r>
                <a:rPr lang="tr-TR" altLang="tr-TR" sz="1200" b="1">
                  <a:latin typeface="Times New Roman" panose="02020603050405020304" pitchFamily="18" charset="0"/>
                </a:rPr>
                <a:t>Fiyat</a:t>
              </a:r>
              <a:endParaRPr lang="en-US" altLang="tr-TR" sz="1200" b="1">
                <a:latin typeface="Times New Roman" panose="02020603050405020304" pitchFamily="18" charset="0"/>
              </a:endParaRPr>
            </a:p>
          </p:txBody>
        </p:sp>
        <p:sp>
          <p:nvSpPr>
            <p:cNvPr id="29709" name="Line 37"/>
            <p:cNvSpPr>
              <a:spLocks noChangeShapeType="1"/>
            </p:cNvSpPr>
            <p:nvPr/>
          </p:nvSpPr>
          <p:spPr bwMode="auto">
            <a:xfrm>
              <a:off x="3888" y="2832"/>
              <a:ext cx="0" cy="96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710" name="Text Box 38"/>
            <p:cNvSpPr txBox="1">
              <a:spLocks noChangeArrowheads="1"/>
            </p:cNvSpPr>
            <p:nvPr/>
          </p:nvSpPr>
          <p:spPr bwMode="auto">
            <a:xfrm>
              <a:off x="3814" y="3800"/>
              <a:ext cx="120" cy="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22</a:t>
              </a:r>
              <a:endParaRPr lang="en-US" altLang="tr-TR" sz="1200" b="1">
                <a:latin typeface="Times New Roman" panose="02020603050405020304" pitchFamily="18" charset="0"/>
              </a:endParaRPr>
            </a:p>
          </p:txBody>
        </p:sp>
      </p:grpSp>
      <p:sp>
        <p:nvSpPr>
          <p:cNvPr id="29700" name="Line 40"/>
          <p:cNvSpPr>
            <a:spLocks noChangeShapeType="1"/>
          </p:cNvSpPr>
          <p:nvPr/>
        </p:nvSpPr>
        <p:spPr bwMode="auto">
          <a:xfrm flipH="1">
            <a:off x="552450" y="1452563"/>
            <a:ext cx="3578225"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29701" name="Text Box 41"/>
          <p:cNvSpPr txBox="1">
            <a:spLocks noChangeArrowheads="1"/>
          </p:cNvSpPr>
          <p:nvPr/>
        </p:nvSpPr>
        <p:spPr bwMode="auto">
          <a:xfrm>
            <a:off x="269875" y="1268413"/>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1</a:t>
            </a:r>
          </a:p>
        </p:txBody>
      </p:sp>
      <p:sp>
        <p:nvSpPr>
          <p:cNvPr id="29702" name="Text Box 42"/>
          <p:cNvSpPr txBox="1">
            <a:spLocks noChangeArrowheads="1"/>
          </p:cNvSpPr>
          <p:nvPr/>
        </p:nvSpPr>
        <p:spPr bwMode="auto">
          <a:xfrm>
            <a:off x="285750" y="4562475"/>
            <a:ext cx="311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1800">
                <a:latin typeface="Arial" panose="020B0604020202020204" pitchFamily="34" charset="0"/>
              </a:rPr>
              <a:t>0</a:t>
            </a:r>
          </a:p>
        </p:txBody>
      </p:sp>
      <p:sp>
        <p:nvSpPr>
          <p:cNvPr id="29703" name="Line 43"/>
          <p:cNvSpPr>
            <a:spLocks noChangeShapeType="1"/>
          </p:cNvSpPr>
          <p:nvPr/>
        </p:nvSpPr>
        <p:spPr bwMode="auto">
          <a:xfrm flipH="1">
            <a:off x="696913" y="4779963"/>
            <a:ext cx="133985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29704" name="Text Box 40"/>
          <p:cNvSpPr txBox="1">
            <a:spLocks noChangeArrowheads="1"/>
          </p:cNvSpPr>
          <p:nvPr/>
        </p:nvSpPr>
        <p:spPr bwMode="auto">
          <a:xfrm>
            <a:off x="179388" y="361950"/>
            <a:ext cx="41910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Membership Function</a:t>
            </a:r>
            <a:endParaRPr lang="en-US" altLang="tr-TR" sz="2400" b="1" u="sng" dirty="0">
              <a:solidFill>
                <a:srgbClr val="984807"/>
              </a:solidFill>
              <a:ea typeface="+mn-ea"/>
            </a:endParaRPr>
          </a:p>
        </p:txBody>
      </p:sp>
    </p:spTree>
    <p:extLst>
      <p:ext uri="{BB962C8B-B14F-4D97-AF65-F5344CB8AC3E}">
        <p14:creationId xmlns:p14="http://schemas.microsoft.com/office/powerpoint/2010/main" val="260920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45216"/>
                                        </p:tgtEl>
                                        <p:attrNameLst>
                                          <p:attrName>style.visibility</p:attrName>
                                        </p:attrNameLst>
                                      </p:cBhvr>
                                      <p:to>
                                        <p:strVal val="visible"/>
                                      </p:to>
                                    </p:set>
                                    <p:anim calcmode="lin" valueType="num">
                                      <p:cBhvr additive="base">
                                        <p:cTn id="7" dur="500" fill="hold"/>
                                        <p:tgtEl>
                                          <p:spTgt spid="1245216"/>
                                        </p:tgtEl>
                                        <p:attrNameLst>
                                          <p:attrName>ppt_x</p:attrName>
                                        </p:attrNameLst>
                                      </p:cBhvr>
                                      <p:tavLst>
                                        <p:tav tm="0">
                                          <p:val>
                                            <p:strVal val="0-#ppt_w/2"/>
                                          </p:val>
                                        </p:tav>
                                        <p:tav tm="100000">
                                          <p:val>
                                            <p:strVal val="#ppt_x"/>
                                          </p:val>
                                        </p:tav>
                                      </p:tavLst>
                                    </p:anim>
                                    <p:anim calcmode="lin" valueType="num">
                                      <p:cBhvr additive="base">
                                        <p:cTn id="8" dur="500" fill="hold"/>
                                        <p:tgtEl>
                                          <p:spTgt spid="1245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6"/>
          <p:cNvSpPr>
            <a:spLocks noChangeShapeType="1"/>
          </p:cNvSpPr>
          <p:nvPr/>
        </p:nvSpPr>
        <p:spPr bwMode="auto">
          <a:xfrm flipH="1" flipV="1">
            <a:off x="3806825" y="2098675"/>
            <a:ext cx="3014663" cy="28829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1747" name="Line 7"/>
          <p:cNvSpPr>
            <a:spLocks noChangeShapeType="1"/>
          </p:cNvSpPr>
          <p:nvPr/>
        </p:nvSpPr>
        <p:spPr bwMode="auto">
          <a:xfrm>
            <a:off x="6794500" y="5013325"/>
            <a:ext cx="657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1748" name="Text Box 10"/>
          <p:cNvSpPr txBox="1">
            <a:spLocks noChangeArrowheads="1"/>
          </p:cNvSpPr>
          <p:nvPr/>
        </p:nvSpPr>
        <p:spPr bwMode="auto">
          <a:xfrm>
            <a:off x="482600" y="2084388"/>
            <a:ext cx="260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solidFill>
                  <a:srgbClr val="FF0000"/>
                </a:solidFill>
                <a:latin typeface="Times New Roman" panose="02020603050405020304" pitchFamily="18" charset="0"/>
              </a:rPr>
              <a:t>1</a:t>
            </a:r>
            <a:endParaRPr lang="en-US" altLang="tr-TR" sz="1200" b="1">
              <a:solidFill>
                <a:srgbClr val="FF0000"/>
              </a:solidFill>
              <a:latin typeface="Times New Roman" panose="02020603050405020304" pitchFamily="18" charset="0"/>
            </a:endParaRPr>
          </a:p>
        </p:txBody>
      </p:sp>
      <p:sp>
        <p:nvSpPr>
          <p:cNvPr id="31749" name="Text Box 11"/>
          <p:cNvSpPr txBox="1">
            <a:spLocks noChangeArrowheads="1"/>
          </p:cNvSpPr>
          <p:nvPr/>
        </p:nvSpPr>
        <p:spPr bwMode="auto">
          <a:xfrm>
            <a:off x="404813" y="4699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a:solidFill>
                  <a:srgbClr val="FF0000"/>
                </a:solidFill>
                <a:latin typeface="Times New Roman" panose="02020603050405020304" pitchFamily="18" charset="0"/>
              </a:rPr>
              <a:t>0</a:t>
            </a:r>
            <a:endParaRPr lang="en-US" altLang="tr-TR" sz="2400" b="1">
              <a:solidFill>
                <a:srgbClr val="FF0000"/>
              </a:solidFill>
              <a:latin typeface="Times New Roman" panose="02020603050405020304" pitchFamily="18" charset="0"/>
            </a:endParaRPr>
          </a:p>
        </p:txBody>
      </p:sp>
      <p:sp>
        <p:nvSpPr>
          <p:cNvPr id="31750" name="Text Box 13"/>
          <p:cNvSpPr txBox="1">
            <a:spLocks noChangeArrowheads="1"/>
          </p:cNvSpPr>
          <p:nvPr/>
        </p:nvSpPr>
        <p:spPr bwMode="auto">
          <a:xfrm>
            <a:off x="3568700" y="51689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solidFill>
                  <a:srgbClr val="FF0000"/>
                </a:solidFill>
                <a:latin typeface="Times New Roman" panose="02020603050405020304" pitchFamily="18" charset="0"/>
              </a:rPr>
              <a:t>15</a:t>
            </a:r>
            <a:endParaRPr lang="en-US" altLang="tr-TR" sz="2000" b="1">
              <a:solidFill>
                <a:srgbClr val="FF0000"/>
              </a:solidFill>
              <a:latin typeface="Times New Roman" panose="02020603050405020304" pitchFamily="18" charset="0"/>
            </a:endParaRPr>
          </a:p>
        </p:txBody>
      </p:sp>
      <p:sp>
        <p:nvSpPr>
          <p:cNvPr id="31751" name="Text Box 14"/>
          <p:cNvSpPr txBox="1">
            <a:spLocks noChangeArrowheads="1"/>
          </p:cNvSpPr>
          <p:nvPr/>
        </p:nvSpPr>
        <p:spPr bwMode="auto">
          <a:xfrm>
            <a:off x="6561138" y="5137150"/>
            <a:ext cx="541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solidFill>
                  <a:srgbClr val="FF0000"/>
                </a:solidFill>
                <a:latin typeface="Times New Roman" panose="02020603050405020304" pitchFamily="18" charset="0"/>
              </a:rPr>
              <a:t>36</a:t>
            </a:r>
            <a:endParaRPr lang="en-US" altLang="tr-TR" sz="2000" b="1">
              <a:solidFill>
                <a:srgbClr val="FF0000"/>
              </a:solidFill>
              <a:latin typeface="Times New Roman" panose="02020603050405020304" pitchFamily="18" charset="0"/>
            </a:endParaRPr>
          </a:p>
        </p:txBody>
      </p:sp>
      <p:sp>
        <p:nvSpPr>
          <p:cNvPr id="31752" name="Line 16"/>
          <p:cNvSpPr>
            <a:spLocks noChangeShapeType="1"/>
          </p:cNvSpPr>
          <p:nvPr/>
        </p:nvSpPr>
        <p:spPr bwMode="auto">
          <a:xfrm>
            <a:off x="866775" y="1608138"/>
            <a:ext cx="0" cy="3989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1753" name="Line 17"/>
          <p:cNvSpPr>
            <a:spLocks noChangeShapeType="1"/>
          </p:cNvSpPr>
          <p:nvPr/>
        </p:nvSpPr>
        <p:spPr bwMode="auto">
          <a:xfrm>
            <a:off x="850900" y="5018088"/>
            <a:ext cx="7426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1754" name="Line 19"/>
          <p:cNvSpPr>
            <a:spLocks noChangeShapeType="1"/>
          </p:cNvSpPr>
          <p:nvPr/>
        </p:nvSpPr>
        <p:spPr bwMode="auto">
          <a:xfrm flipH="1">
            <a:off x="819150" y="2117725"/>
            <a:ext cx="2963863" cy="0"/>
          </a:xfrm>
          <a:prstGeom prst="line">
            <a:avLst/>
          </a:prstGeom>
          <a:noFill/>
          <a:ln w="952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1755" name="Line 20"/>
          <p:cNvSpPr>
            <a:spLocks noChangeShapeType="1"/>
          </p:cNvSpPr>
          <p:nvPr/>
        </p:nvSpPr>
        <p:spPr bwMode="auto">
          <a:xfrm>
            <a:off x="3768725" y="1628775"/>
            <a:ext cx="30163" cy="34051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1756" name="Line 21"/>
          <p:cNvSpPr>
            <a:spLocks noChangeShapeType="1"/>
          </p:cNvSpPr>
          <p:nvPr/>
        </p:nvSpPr>
        <p:spPr bwMode="auto">
          <a:xfrm>
            <a:off x="6821488" y="1873250"/>
            <a:ext cx="0" cy="32956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1757" name="Text Box 23"/>
          <p:cNvSpPr txBox="1">
            <a:spLocks noChangeArrowheads="1"/>
          </p:cNvSpPr>
          <p:nvPr/>
        </p:nvSpPr>
        <p:spPr bwMode="auto">
          <a:xfrm>
            <a:off x="323850" y="333375"/>
            <a:ext cx="62372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the price-1: The price is LOW</a:t>
            </a:r>
            <a:endParaRPr lang="en-US" altLang="tr-TR" sz="2400" b="1" u="sng" dirty="0">
              <a:solidFill>
                <a:srgbClr val="984807"/>
              </a:solidFill>
              <a:ea typeface="+mn-ea"/>
            </a:endParaRPr>
          </a:p>
        </p:txBody>
      </p:sp>
    </p:spTree>
    <p:extLst>
      <p:ext uri="{BB962C8B-B14F-4D97-AF65-F5344CB8AC3E}">
        <p14:creationId xmlns:p14="http://schemas.microsoft.com/office/powerpoint/2010/main" val="3785805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4"/>
          <p:cNvSpPr>
            <a:spLocks noChangeShapeType="1"/>
          </p:cNvSpPr>
          <p:nvPr/>
        </p:nvSpPr>
        <p:spPr bwMode="auto">
          <a:xfrm flipH="1" flipV="1">
            <a:off x="3806825" y="1920974"/>
            <a:ext cx="3014663" cy="288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3795" name="Line 5"/>
          <p:cNvSpPr>
            <a:spLocks noChangeShapeType="1"/>
          </p:cNvSpPr>
          <p:nvPr/>
        </p:nvSpPr>
        <p:spPr bwMode="auto">
          <a:xfrm>
            <a:off x="6988175" y="4821337"/>
            <a:ext cx="657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3796" name="Text Box 8"/>
          <p:cNvSpPr txBox="1">
            <a:spLocks noChangeArrowheads="1"/>
          </p:cNvSpPr>
          <p:nvPr/>
        </p:nvSpPr>
        <p:spPr bwMode="auto">
          <a:xfrm>
            <a:off x="441325" y="168284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1</a:t>
            </a:r>
            <a:endParaRPr lang="en-US" altLang="tr-TR" sz="2000" b="1">
              <a:latin typeface="Times New Roman" panose="02020603050405020304" pitchFamily="18" charset="0"/>
            </a:endParaRPr>
          </a:p>
        </p:txBody>
      </p:sp>
      <p:sp>
        <p:nvSpPr>
          <p:cNvPr id="33797" name="Text Box 9"/>
          <p:cNvSpPr txBox="1">
            <a:spLocks noChangeArrowheads="1"/>
          </p:cNvSpPr>
          <p:nvPr/>
        </p:nvSpPr>
        <p:spPr bwMode="auto">
          <a:xfrm>
            <a:off x="404813" y="4521299"/>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a:latin typeface="Times New Roman" panose="02020603050405020304" pitchFamily="18" charset="0"/>
              </a:rPr>
              <a:t>0</a:t>
            </a:r>
            <a:endParaRPr lang="en-US" altLang="tr-TR" sz="2400" b="1">
              <a:latin typeface="Times New Roman" panose="02020603050405020304" pitchFamily="18" charset="0"/>
            </a:endParaRPr>
          </a:p>
        </p:txBody>
      </p:sp>
      <p:sp>
        <p:nvSpPr>
          <p:cNvPr id="33798" name="Text Box 10"/>
          <p:cNvSpPr txBox="1">
            <a:spLocks noChangeArrowheads="1"/>
          </p:cNvSpPr>
          <p:nvPr/>
        </p:nvSpPr>
        <p:spPr bwMode="auto">
          <a:xfrm>
            <a:off x="3568700" y="499119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15</a:t>
            </a:r>
            <a:endParaRPr lang="en-US" altLang="tr-TR" sz="2000" b="1">
              <a:latin typeface="Times New Roman" panose="02020603050405020304" pitchFamily="18" charset="0"/>
            </a:endParaRPr>
          </a:p>
        </p:txBody>
      </p:sp>
      <p:sp>
        <p:nvSpPr>
          <p:cNvPr id="33799" name="Text Box 11"/>
          <p:cNvSpPr txBox="1">
            <a:spLocks noChangeArrowheads="1"/>
          </p:cNvSpPr>
          <p:nvPr/>
        </p:nvSpPr>
        <p:spPr bwMode="auto">
          <a:xfrm>
            <a:off x="6561138" y="4959449"/>
            <a:ext cx="541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36</a:t>
            </a:r>
            <a:endParaRPr lang="en-US" altLang="tr-TR" sz="2000" b="1">
              <a:latin typeface="Times New Roman" panose="02020603050405020304" pitchFamily="18" charset="0"/>
            </a:endParaRPr>
          </a:p>
        </p:txBody>
      </p:sp>
      <p:sp>
        <p:nvSpPr>
          <p:cNvPr id="33800" name="Line 12"/>
          <p:cNvSpPr>
            <a:spLocks noChangeShapeType="1"/>
          </p:cNvSpPr>
          <p:nvPr/>
        </p:nvSpPr>
        <p:spPr bwMode="auto">
          <a:xfrm>
            <a:off x="866775" y="836712"/>
            <a:ext cx="0" cy="3989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1" name="Line 13"/>
          <p:cNvSpPr>
            <a:spLocks noChangeShapeType="1"/>
          </p:cNvSpPr>
          <p:nvPr/>
        </p:nvSpPr>
        <p:spPr bwMode="auto">
          <a:xfrm>
            <a:off x="850900" y="4840387"/>
            <a:ext cx="7426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2" name="Line 14"/>
          <p:cNvSpPr>
            <a:spLocks noChangeShapeType="1"/>
          </p:cNvSpPr>
          <p:nvPr/>
        </p:nvSpPr>
        <p:spPr bwMode="auto">
          <a:xfrm flipH="1">
            <a:off x="819150" y="1924149"/>
            <a:ext cx="7219950" cy="15875"/>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3" name="Line 16"/>
          <p:cNvSpPr>
            <a:spLocks noChangeShapeType="1"/>
          </p:cNvSpPr>
          <p:nvPr/>
        </p:nvSpPr>
        <p:spPr bwMode="auto">
          <a:xfrm>
            <a:off x="6840538" y="1560612"/>
            <a:ext cx="0" cy="32956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4" name="Line 19"/>
          <p:cNvSpPr>
            <a:spLocks noChangeShapeType="1"/>
          </p:cNvSpPr>
          <p:nvPr/>
        </p:nvSpPr>
        <p:spPr bwMode="auto">
          <a:xfrm flipV="1">
            <a:off x="3798888" y="1924149"/>
            <a:ext cx="3043237" cy="2932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5" name="Line 20"/>
          <p:cNvSpPr>
            <a:spLocks noChangeShapeType="1"/>
          </p:cNvSpPr>
          <p:nvPr/>
        </p:nvSpPr>
        <p:spPr bwMode="auto">
          <a:xfrm>
            <a:off x="6842125" y="1940024"/>
            <a:ext cx="83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6" name="Line 21"/>
          <p:cNvSpPr>
            <a:spLocks noChangeShapeType="1"/>
          </p:cNvSpPr>
          <p:nvPr/>
        </p:nvSpPr>
        <p:spPr bwMode="auto">
          <a:xfrm>
            <a:off x="2962275" y="1940024"/>
            <a:ext cx="83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7" name="Line 22"/>
          <p:cNvSpPr>
            <a:spLocks noChangeShapeType="1"/>
          </p:cNvSpPr>
          <p:nvPr/>
        </p:nvSpPr>
        <p:spPr bwMode="auto">
          <a:xfrm flipH="1">
            <a:off x="803275" y="3406874"/>
            <a:ext cx="4524375"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08" name="Text Box 23"/>
          <p:cNvSpPr txBox="1">
            <a:spLocks noChangeArrowheads="1"/>
          </p:cNvSpPr>
          <p:nvPr/>
        </p:nvSpPr>
        <p:spPr bwMode="auto">
          <a:xfrm>
            <a:off x="196850" y="3241774"/>
            <a:ext cx="658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0.5</a:t>
            </a:r>
            <a:endParaRPr lang="en-US" altLang="tr-TR" sz="2000" b="1">
              <a:latin typeface="Times New Roman" panose="02020603050405020304" pitchFamily="18" charset="0"/>
            </a:endParaRPr>
          </a:p>
        </p:txBody>
      </p:sp>
      <p:pic>
        <p:nvPicPr>
          <p:cNvPr id="33809"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675" y="3400524"/>
            <a:ext cx="30670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0" name="Line 15"/>
          <p:cNvSpPr>
            <a:spLocks noChangeShapeType="1"/>
          </p:cNvSpPr>
          <p:nvPr/>
        </p:nvSpPr>
        <p:spPr bwMode="auto">
          <a:xfrm>
            <a:off x="3768725" y="1451074"/>
            <a:ext cx="30163" cy="340518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3811" name="Text Box 23"/>
          <p:cNvSpPr txBox="1">
            <a:spLocks noChangeArrowheads="1"/>
          </p:cNvSpPr>
          <p:nvPr/>
        </p:nvSpPr>
        <p:spPr bwMode="auto">
          <a:xfrm>
            <a:off x="323850" y="188913"/>
            <a:ext cx="77152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the price-2 : The price is LOW &amp; HIGH</a:t>
            </a:r>
            <a:endParaRPr lang="en-US" altLang="tr-TR" sz="2400" b="1" u="sng" dirty="0">
              <a:solidFill>
                <a:srgbClr val="984807"/>
              </a:solidFill>
              <a:ea typeface="+mn-ea"/>
            </a:endParaRPr>
          </a:p>
        </p:txBody>
      </p:sp>
    </p:spTree>
    <p:extLst>
      <p:ext uri="{BB962C8B-B14F-4D97-AF65-F5344CB8AC3E}">
        <p14:creationId xmlns:p14="http://schemas.microsoft.com/office/powerpoint/2010/main" val="13902269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3516313"/>
            <a:ext cx="22764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Line 3"/>
          <p:cNvSpPr>
            <a:spLocks noChangeShapeType="1"/>
          </p:cNvSpPr>
          <p:nvPr/>
        </p:nvSpPr>
        <p:spPr bwMode="auto">
          <a:xfrm flipH="1" flipV="1">
            <a:off x="3806825" y="2065338"/>
            <a:ext cx="3014663" cy="288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5845" name="Line 4"/>
          <p:cNvSpPr>
            <a:spLocks noChangeShapeType="1"/>
          </p:cNvSpPr>
          <p:nvPr/>
        </p:nvSpPr>
        <p:spPr bwMode="auto">
          <a:xfrm>
            <a:off x="6988175" y="4965700"/>
            <a:ext cx="657225"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5846" name="Text Box 5"/>
          <p:cNvSpPr txBox="1">
            <a:spLocks noChangeArrowheads="1"/>
          </p:cNvSpPr>
          <p:nvPr/>
        </p:nvSpPr>
        <p:spPr bwMode="auto">
          <a:xfrm>
            <a:off x="441325" y="1827213"/>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1</a:t>
            </a:r>
            <a:endParaRPr lang="en-US" altLang="tr-TR" sz="2000" b="1">
              <a:latin typeface="Times New Roman" panose="02020603050405020304" pitchFamily="18" charset="0"/>
            </a:endParaRPr>
          </a:p>
        </p:txBody>
      </p:sp>
      <p:sp>
        <p:nvSpPr>
          <p:cNvPr id="35847" name="Text Box 6"/>
          <p:cNvSpPr txBox="1">
            <a:spLocks noChangeArrowheads="1"/>
          </p:cNvSpPr>
          <p:nvPr/>
        </p:nvSpPr>
        <p:spPr bwMode="auto">
          <a:xfrm>
            <a:off x="404813" y="4665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a:latin typeface="Times New Roman" panose="02020603050405020304" pitchFamily="18" charset="0"/>
              </a:rPr>
              <a:t>0</a:t>
            </a:r>
            <a:endParaRPr lang="en-US" altLang="tr-TR" sz="2400" b="1">
              <a:latin typeface="Times New Roman" panose="02020603050405020304" pitchFamily="18" charset="0"/>
            </a:endParaRPr>
          </a:p>
        </p:txBody>
      </p:sp>
      <p:sp>
        <p:nvSpPr>
          <p:cNvPr id="35848" name="Text Box 7"/>
          <p:cNvSpPr txBox="1">
            <a:spLocks noChangeArrowheads="1"/>
          </p:cNvSpPr>
          <p:nvPr/>
        </p:nvSpPr>
        <p:spPr bwMode="auto">
          <a:xfrm>
            <a:off x="3568700" y="5135563"/>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15</a:t>
            </a:r>
            <a:endParaRPr lang="en-US" altLang="tr-TR" sz="2000" b="1">
              <a:latin typeface="Times New Roman" panose="02020603050405020304" pitchFamily="18" charset="0"/>
            </a:endParaRPr>
          </a:p>
        </p:txBody>
      </p:sp>
      <p:sp>
        <p:nvSpPr>
          <p:cNvPr id="35849" name="Text Box 8"/>
          <p:cNvSpPr txBox="1">
            <a:spLocks noChangeArrowheads="1"/>
          </p:cNvSpPr>
          <p:nvPr/>
        </p:nvSpPr>
        <p:spPr bwMode="auto">
          <a:xfrm>
            <a:off x="6561138" y="5103813"/>
            <a:ext cx="541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36</a:t>
            </a:r>
            <a:endParaRPr lang="en-US" altLang="tr-TR" sz="2000" b="1">
              <a:latin typeface="Times New Roman" panose="02020603050405020304" pitchFamily="18" charset="0"/>
            </a:endParaRPr>
          </a:p>
        </p:txBody>
      </p:sp>
      <p:sp>
        <p:nvSpPr>
          <p:cNvPr id="35850" name="Line 9"/>
          <p:cNvSpPr>
            <a:spLocks noChangeShapeType="1"/>
          </p:cNvSpPr>
          <p:nvPr/>
        </p:nvSpPr>
        <p:spPr bwMode="auto">
          <a:xfrm>
            <a:off x="866775" y="981075"/>
            <a:ext cx="0" cy="3989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1" name="Line 10"/>
          <p:cNvSpPr>
            <a:spLocks noChangeShapeType="1"/>
          </p:cNvSpPr>
          <p:nvPr/>
        </p:nvSpPr>
        <p:spPr bwMode="auto">
          <a:xfrm>
            <a:off x="850900" y="4984750"/>
            <a:ext cx="7426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2" name="Line 11"/>
          <p:cNvSpPr>
            <a:spLocks noChangeShapeType="1"/>
          </p:cNvSpPr>
          <p:nvPr/>
        </p:nvSpPr>
        <p:spPr bwMode="auto">
          <a:xfrm flipH="1">
            <a:off x="819150" y="2068513"/>
            <a:ext cx="7219950" cy="15875"/>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3" name="Line 12"/>
          <p:cNvSpPr>
            <a:spLocks noChangeShapeType="1"/>
          </p:cNvSpPr>
          <p:nvPr/>
        </p:nvSpPr>
        <p:spPr bwMode="auto">
          <a:xfrm>
            <a:off x="3768725" y="1595438"/>
            <a:ext cx="30163" cy="3405187"/>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4" name="Line 13"/>
          <p:cNvSpPr>
            <a:spLocks noChangeShapeType="1"/>
          </p:cNvSpPr>
          <p:nvPr/>
        </p:nvSpPr>
        <p:spPr bwMode="auto">
          <a:xfrm>
            <a:off x="6840538" y="1704975"/>
            <a:ext cx="0" cy="32956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5" name="Line 15"/>
          <p:cNvSpPr>
            <a:spLocks noChangeShapeType="1"/>
          </p:cNvSpPr>
          <p:nvPr/>
        </p:nvSpPr>
        <p:spPr bwMode="auto">
          <a:xfrm flipV="1">
            <a:off x="3798888" y="2068513"/>
            <a:ext cx="3043237" cy="293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6" name="Line 16"/>
          <p:cNvSpPr>
            <a:spLocks noChangeShapeType="1"/>
          </p:cNvSpPr>
          <p:nvPr/>
        </p:nvSpPr>
        <p:spPr bwMode="auto">
          <a:xfrm>
            <a:off x="6842125" y="2084388"/>
            <a:ext cx="83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7" name="Line 17"/>
          <p:cNvSpPr>
            <a:spLocks noChangeShapeType="1"/>
          </p:cNvSpPr>
          <p:nvPr/>
        </p:nvSpPr>
        <p:spPr bwMode="auto">
          <a:xfrm>
            <a:off x="2962275" y="2084388"/>
            <a:ext cx="835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8" name="Line 18"/>
          <p:cNvSpPr>
            <a:spLocks noChangeShapeType="1"/>
          </p:cNvSpPr>
          <p:nvPr/>
        </p:nvSpPr>
        <p:spPr bwMode="auto">
          <a:xfrm flipH="1">
            <a:off x="803275" y="3551238"/>
            <a:ext cx="4524375"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59" name="Text Box 19"/>
          <p:cNvSpPr txBox="1">
            <a:spLocks noChangeArrowheads="1"/>
          </p:cNvSpPr>
          <p:nvPr/>
        </p:nvSpPr>
        <p:spPr bwMode="auto">
          <a:xfrm>
            <a:off x="196850" y="3386138"/>
            <a:ext cx="658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0.5</a:t>
            </a:r>
            <a:endParaRPr lang="en-US" altLang="tr-TR" sz="2000" b="1">
              <a:latin typeface="Times New Roman" panose="02020603050405020304" pitchFamily="18" charset="0"/>
            </a:endParaRPr>
          </a:p>
        </p:txBody>
      </p:sp>
      <p:sp>
        <p:nvSpPr>
          <p:cNvPr id="35860" name="Freeform 20"/>
          <p:cNvSpPr>
            <a:spLocks/>
          </p:cNvSpPr>
          <p:nvPr/>
        </p:nvSpPr>
        <p:spPr bwMode="auto">
          <a:xfrm>
            <a:off x="4113213" y="2065338"/>
            <a:ext cx="2225675" cy="2882900"/>
          </a:xfrm>
          <a:custGeom>
            <a:avLst/>
            <a:gdLst>
              <a:gd name="T0" fmla="*/ 0 w 816"/>
              <a:gd name="T1" fmla="*/ 2147483646 h 960"/>
              <a:gd name="T2" fmla="*/ 2147483646 w 816"/>
              <a:gd name="T3" fmla="*/ 0 h 960"/>
              <a:gd name="T4" fmla="*/ 2147483646 w 816"/>
              <a:gd name="T5" fmla="*/ 2147483646 h 960"/>
              <a:gd name="T6" fmla="*/ 0 60000 65536"/>
              <a:gd name="T7" fmla="*/ 0 60000 65536"/>
              <a:gd name="T8" fmla="*/ 0 60000 65536"/>
            </a:gdLst>
            <a:ahLst/>
            <a:cxnLst>
              <a:cxn ang="T6">
                <a:pos x="T0" y="T1"/>
              </a:cxn>
              <a:cxn ang="T7">
                <a:pos x="T2" y="T3"/>
              </a:cxn>
              <a:cxn ang="T8">
                <a:pos x="T4" y="T5"/>
              </a:cxn>
            </a:cxnLst>
            <a:rect l="0" t="0" r="r" b="b"/>
            <a:pathLst>
              <a:path w="816" h="960">
                <a:moveTo>
                  <a:pt x="0" y="960"/>
                </a:moveTo>
                <a:cubicBezTo>
                  <a:pt x="148" y="480"/>
                  <a:pt x="296" y="0"/>
                  <a:pt x="432" y="0"/>
                </a:cubicBezTo>
                <a:cubicBezTo>
                  <a:pt x="568" y="0"/>
                  <a:pt x="744" y="800"/>
                  <a:pt x="816" y="96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5861" name="Text Box 21"/>
          <p:cNvSpPr txBox="1">
            <a:spLocks noChangeArrowheads="1"/>
          </p:cNvSpPr>
          <p:nvPr/>
        </p:nvSpPr>
        <p:spPr bwMode="auto">
          <a:xfrm>
            <a:off x="4876800" y="51196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24</a:t>
            </a:r>
            <a:endParaRPr lang="en-US" altLang="tr-TR" sz="2000" b="1">
              <a:latin typeface="Times New Roman" panose="02020603050405020304" pitchFamily="18" charset="0"/>
            </a:endParaRPr>
          </a:p>
        </p:txBody>
      </p:sp>
      <p:sp>
        <p:nvSpPr>
          <p:cNvPr id="35862" name="Line 22"/>
          <p:cNvSpPr>
            <a:spLocks noChangeShapeType="1"/>
          </p:cNvSpPr>
          <p:nvPr/>
        </p:nvSpPr>
        <p:spPr bwMode="auto">
          <a:xfrm>
            <a:off x="5154613" y="1800225"/>
            <a:ext cx="0" cy="323215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35863" name="Text Box 23"/>
          <p:cNvSpPr txBox="1">
            <a:spLocks noChangeArrowheads="1"/>
          </p:cNvSpPr>
          <p:nvPr/>
        </p:nvSpPr>
        <p:spPr bwMode="auto">
          <a:xfrm>
            <a:off x="107950" y="260350"/>
            <a:ext cx="87312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the price-3: The price is LOW &amp; HIGH &amp; AROUND 2*COST</a:t>
            </a:r>
            <a:endParaRPr lang="en-US" altLang="tr-TR" sz="2400" b="1" u="sng" dirty="0">
              <a:solidFill>
                <a:srgbClr val="984807"/>
              </a:solidFill>
              <a:ea typeface="+mn-ea"/>
            </a:endParaRPr>
          </a:p>
        </p:txBody>
      </p:sp>
    </p:spTree>
    <p:extLst>
      <p:ext uri="{BB962C8B-B14F-4D97-AF65-F5344CB8AC3E}">
        <p14:creationId xmlns:p14="http://schemas.microsoft.com/office/powerpoint/2010/main" val="3014483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7"/>
          <p:cNvSpPr>
            <a:spLocks noChangeShapeType="1"/>
          </p:cNvSpPr>
          <p:nvPr/>
        </p:nvSpPr>
        <p:spPr bwMode="auto">
          <a:xfrm>
            <a:off x="839788" y="1533525"/>
            <a:ext cx="15525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2" name="Line 8"/>
          <p:cNvSpPr>
            <a:spLocks noChangeShapeType="1"/>
          </p:cNvSpPr>
          <p:nvPr/>
        </p:nvSpPr>
        <p:spPr bwMode="auto">
          <a:xfrm flipH="1" flipV="1">
            <a:off x="2346325" y="1533525"/>
            <a:ext cx="4529138" cy="388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3" name="Line 9"/>
          <p:cNvSpPr>
            <a:spLocks noChangeShapeType="1"/>
          </p:cNvSpPr>
          <p:nvPr/>
        </p:nvSpPr>
        <p:spPr bwMode="auto">
          <a:xfrm>
            <a:off x="6864350" y="5421313"/>
            <a:ext cx="989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4" name="Freeform 10"/>
          <p:cNvSpPr>
            <a:spLocks/>
          </p:cNvSpPr>
          <p:nvPr/>
        </p:nvSpPr>
        <p:spPr bwMode="auto">
          <a:xfrm>
            <a:off x="3098800" y="1533525"/>
            <a:ext cx="3013075" cy="3887788"/>
          </a:xfrm>
          <a:custGeom>
            <a:avLst/>
            <a:gdLst>
              <a:gd name="T0" fmla="*/ 0 w 816"/>
              <a:gd name="T1" fmla="*/ 2147483646 h 960"/>
              <a:gd name="T2" fmla="*/ 2147483646 w 816"/>
              <a:gd name="T3" fmla="*/ 0 h 960"/>
              <a:gd name="T4" fmla="*/ 2147483646 w 816"/>
              <a:gd name="T5" fmla="*/ 2147483646 h 960"/>
              <a:gd name="T6" fmla="*/ 0 60000 65536"/>
              <a:gd name="T7" fmla="*/ 0 60000 65536"/>
              <a:gd name="T8" fmla="*/ 0 60000 65536"/>
            </a:gdLst>
            <a:ahLst/>
            <a:cxnLst>
              <a:cxn ang="T6">
                <a:pos x="T0" y="T1"/>
              </a:cxn>
              <a:cxn ang="T7">
                <a:pos x="T2" y="T3"/>
              </a:cxn>
              <a:cxn ang="T8">
                <a:pos x="T4" y="T5"/>
              </a:cxn>
            </a:cxnLst>
            <a:rect l="0" t="0" r="r" b="b"/>
            <a:pathLst>
              <a:path w="816" h="960">
                <a:moveTo>
                  <a:pt x="0" y="960"/>
                </a:moveTo>
                <a:cubicBezTo>
                  <a:pt x="148" y="480"/>
                  <a:pt x="296" y="0"/>
                  <a:pt x="432" y="0"/>
                </a:cubicBezTo>
                <a:cubicBezTo>
                  <a:pt x="568" y="0"/>
                  <a:pt x="744" y="800"/>
                  <a:pt x="816" y="96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5" name="Line 13"/>
          <p:cNvSpPr>
            <a:spLocks noChangeShapeType="1"/>
          </p:cNvSpPr>
          <p:nvPr/>
        </p:nvSpPr>
        <p:spPr bwMode="auto">
          <a:xfrm>
            <a:off x="735013" y="5421313"/>
            <a:ext cx="1611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6" name="Line 15"/>
          <p:cNvSpPr>
            <a:spLocks noChangeShapeType="1"/>
          </p:cNvSpPr>
          <p:nvPr/>
        </p:nvSpPr>
        <p:spPr bwMode="auto">
          <a:xfrm>
            <a:off x="6738938" y="1533525"/>
            <a:ext cx="1025525"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897" name="Rectangle 16"/>
          <p:cNvSpPr>
            <a:spLocks noChangeArrowheads="1"/>
          </p:cNvSpPr>
          <p:nvPr/>
        </p:nvSpPr>
        <p:spPr bwMode="auto">
          <a:xfrm>
            <a:off x="3852863" y="4060825"/>
            <a:ext cx="1504950" cy="1360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898" name="AutoShape 17"/>
          <p:cNvSpPr>
            <a:spLocks noChangeArrowheads="1"/>
          </p:cNvSpPr>
          <p:nvPr/>
        </p:nvSpPr>
        <p:spPr bwMode="auto">
          <a:xfrm rot="10800000">
            <a:off x="3852863" y="3478213"/>
            <a:ext cx="1504950" cy="582612"/>
          </a:xfrm>
          <a:prstGeom prst="flowChartMer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899" name="Line 18"/>
          <p:cNvSpPr>
            <a:spLocks noChangeShapeType="1"/>
          </p:cNvSpPr>
          <p:nvPr/>
        </p:nvSpPr>
        <p:spPr bwMode="auto">
          <a:xfrm flipH="1">
            <a:off x="2352675" y="3478213"/>
            <a:ext cx="2265363"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grpSp>
        <p:nvGrpSpPr>
          <p:cNvPr id="37900" name="Group 19"/>
          <p:cNvGrpSpPr>
            <a:grpSpLocks/>
          </p:cNvGrpSpPr>
          <p:nvPr/>
        </p:nvGrpSpPr>
        <p:grpSpPr bwMode="auto">
          <a:xfrm>
            <a:off x="3565525" y="3478213"/>
            <a:ext cx="2022475" cy="1943100"/>
            <a:chOff x="2640" y="2400"/>
            <a:chExt cx="1200" cy="1248"/>
          </a:xfrm>
        </p:grpSpPr>
        <p:sp>
          <p:nvSpPr>
            <p:cNvPr id="37911" name="Rectangle 20"/>
            <p:cNvSpPr>
              <a:spLocks noChangeArrowheads="1"/>
            </p:cNvSpPr>
            <p:nvPr/>
          </p:nvSpPr>
          <p:spPr bwMode="auto">
            <a:xfrm>
              <a:off x="2678" y="3552"/>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2" name="Rectangle 21"/>
            <p:cNvSpPr>
              <a:spLocks noChangeArrowheads="1"/>
            </p:cNvSpPr>
            <p:nvPr/>
          </p:nvSpPr>
          <p:spPr bwMode="auto">
            <a:xfrm>
              <a:off x="2688" y="3456"/>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3" name="Rectangle 22"/>
            <p:cNvSpPr>
              <a:spLocks noChangeArrowheads="1"/>
            </p:cNvSpPr>
            <p:nvPr/>
          </p:nvSpPr>
          <p:spPr bwMode="auto">
            <a:xfrm>
              <a:off x="2716" y="3360"/>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4" name="Rectangle 23"/>
            <p:cNvSpPr>
              <a:spLocks noChangeArrowheads="1"/>
            </p:cNvSpPr>
            <p:nvPr/>
          </p:nvSpPr>
          <p:spPr bwMode="auto">
            <a:xfrm>
              <a:off x="2736" y="3312"/>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5" name="Rectangle 24"/>
            <p:cNvSpPr>
              <a:spLocks noChangeArrowheads="1"/>
            </p:cNvSpPr>
            <p:nvPr/>
          </p:nvSpPr>
          <p:spPr bwMode="auto">
            <a:xfrm>
              <a:off x="2736" y="3216"/>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6" name="Rectangle 25"/>
            <p:cNvSpPr>
              <a:spLocks noChangeArrowheads="1"/>
            </p:cNvSpPr>
            <p:nvPr/>
          </p:nvSpPr>
          <p:spPr bwMode="auto">
            <a:xfrm>
              <a:off x="2736" y="3168"/>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7" name="Rectangle 26"/>
            <p:cNvSpPr>
              <a:spLocks noChangeArrowheads="1"/>
            </p:cNvSpPr>
            <p:nvPr/>
          </p:nvSpPr>
          <p:spPr bwMode="auto">
            <a:xfrm>
              <a:off x="2784" y="2928"/>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8" name="Rectangle 27"/>
            <p:cNvSpPr>
              <a:spLocks noChangeArrowheads="1"/>
            </p:cNvSpPr>
            <p:nvPr/>
          </p:nvSpPr>
          <p:spPr bwMode="auto">
            <a:xfrm>
              <a:off x="2766" y="3072"/>
              <a:ext cx="62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19" name="Line 28"/>
            <p:cNvSpPr>
              <a:spLocks noChangeShapeType="1"/>
            </p:cNvSpPr>
            <p:nvPr/>
          </p:nvSpPr>
          <p:spPr bwMode="auto">
            <a:xfrm flipH="1">
              <a:off x="2640" y="2784"/>
              <a:ext cx="192"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0" name="Line 29"/>
            <p:cNvSpPr>
              <a:spLocks noChangeShapeType="1"/>
            </p:cNvSpPr>
            <p:nvPr/>
          </p:nvSpPr>
          <p:spPr bwMode="auto">
            <a:xfrm flipV="1">
              <a:off x="2802" y="2400"/>
              <a:ext cx="432" cy="38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1" name="Line 30"/>
            <p:cNvSpPr>
              <a:spLocks noChangeShapeType="1"/>
            </p:cNvSpPr>
            <p:nvPr/>
          </p:nvSpPr>
          <p:spPr bwMode="auto">
            <a:xfrm>
              <a:off x="3696" y="2784"/>
              <a:ext cx="144"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2" name="Line 31"/>
            <p:cNvSpPr>
              <a:spLocks noChangeShapeType="1"/>
            </p:cNvSpPr>
            <p:nvPr/>
          </p:nvSpPr>
          <p:spPr bwMode="auto">
            <a:xfrm>
              <a:off x="3648" y="2784"/>
              <a:ext cx="144"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3" name="Line 32"/>
            <p:cNvSpPr>
              <a:spLocks noChangeShapeType="1"/>
            </p:cNvSpPr>
            <p:nvPr/>
          </p:nvSpPr>
          <p:spPr bwMode="auto">
            <a:xfrm>
              <a:off x="3600" y="2784"/>
              <a:ext cx="144"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4" name="Line 33"/>
            <p:cNvSpPr>
              <a:spLocks noChangeShapeType="1"/>
            </p:cNvSpPr>
            <p:nvPr/>
          </p:nvSpPr>
          <p:spPr bwMode="auto">
            <a:xfrm>
              <a:off x="3696" y="2784"/>
              <a:ext cx="144"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5" name="Line 34"/>
            <p:cNvSpPr>
              <a:spLocks noChangeShapeType="1"/>
            </p:cNvSpPr>
            <p:nvPr/>
          </p:nvSpPr>
          <p:spPr bwMode="auto">
            <a:xfrm>
              <a:off x="3656" y="2784"/>
              <a:ext cx="144" cy="864"/>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6" name="Line 35"/>
            <p:cNvSpPr>
              <a:spLocks noChangeShapeType="1"/>
            </p:cNvSpPr>
            <p:nvPr/>
          </p:nvSpPr>
          <p:spPr bwMode="auto">
            <a:xfrm flipH="1">
              <a:off x="2736" y="2928"/>
              <a:ext cx="96" cy="43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7" name="Line 36"/>
            <p:cNvSpPr>
              <a:spLocks noChangeShapeType="1"/>
            </p:cNvSpPr>
            <p:nvPr/>
          </p:nvSpPr>
          <p:spPr bwMode="auto">
            <a:xfrm flipH="1">
              <a:off x="2640" y="3620"/>
              <a:ext cx="115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8" name="Line 37"/>
            <p:cNvSpPr>
              <a:spLocks noChangeShapeType="1"/>
            </p:cNvSpPr>
            <p:nvPr/>
          </p:nvSpPr>
          <p:spPr bwMode="auto">
            <a:xfrm>
              <a:off x="2730" y="3360"/>
              <a:ext cx="0" cy="24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29" name="Line 38"/>
            <p:cNvSpPr>
              <a:spLocks noChangeShapeType="1"/>
            </p:cNvSpPr>
            <p:nvPr/>
          </p:nvSpPr>
          <p:spPr bwMode="auto">
            <a:xfrm>
              <a:off x="3696" y="3408"/>
              <a:ext cx="0" cy="24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30" name="Line 39"/>
            <p:cNvSpPr>
              <a:spLocks noChangeShapeType="1"/>
            </p:cNvSpPr>
            <p:nvPr/>
          </p:nvSpPr>
          <p:spPr bwMode="auto">
            <a:xfrm>
              <a:off x="3744" y="3408"/>
              <a:ext cx="0" cy="24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31" name="Line 40"/>
            <p:cNvSpPr>
              <a:spLocks noChangeShapeType="1"/>
            </p:cNvSpPr>
            <p:nvPr/>
          </p:nvSpPr>
          <p:spPr bwMode="auto">
            <a:xfrm>
              <a:off x="3696" y="3216"/>
              <a:ext cx="48" cy="24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32" name="Line 41"/>
            <p:cNvSpPr>
              <a:spLocks noChangeShapeType="1"/>
            </p:cNvSpPr>
            <p:nvPr/>
          </p:nvSpPr>
          <p:spPr bwMode="auto">
            <a:xfrm>
              <a:off x="3264" y="2400"/>
              <a:ext cx="0" cy="124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grpSp>
      <p:sp>
        <p:nvSpPr>
          <p:cNvPr id="37901" name="Text Box 42"/>
          <p:cNvSpPr txBox="1">
            <a:spLocks noChangeArrowheads="1"/>
          </p:cNvSpPr>
          <p:nvPr/>
        </p:nvSpPr>
        <p:spPr bwMode="auto">
          <a:xfrm>
            <a:off x="1933575" y="1436688"/>
            <a:ext cx="3206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1</a:t>
            </a:r>
            <a:endParaRPr lang="en-US" altLang="tr-TR" sz="2000" b="1">
              <a:latin typeface="Times New Roman" panose="02020603050405020304" pitchFamily="18" charset="0"/>
            </a:endParaRPr>
          </a:p>
        </p:txBody>
      </p:sp>
      <p:sp>
        <p:nvSpPr>
          <p:cNvPr id="37902" name="Text Box 43"/>
          <p:cNvSpPr txBox="1">
            <a:spLocks noChangeArrowheads="1"/>
          </p:cNvSpPr>
          <p:nvPr/>
        </p:nvSpPr>
        <p:spPr bwMode="auto">
          <a:xfrm>
            <a:off x="1954213" y="4973638"/>
            <a:ext cx="3460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a:latin typeface="Times New Roman" panose="02020603050405020304" pitchFamily="18" charset="0"/>
              </a:rPr>
              <a:t>0</a:t>
            </a:r>
            <a:endParaRPr lang="en-US" altLang="tr-TR" sz="2400" b="1">
              <a:latin typeface="Times New Roman" panose="02020603050405020304" pitchFamily="18" charset="0"/>
            </a:endParaRPr>
          </a:p>
        </p:txBody>
      </p:sp>
      <p:sp>
        <p:nvSpPr>
          <p:cNvPr id="37903" name="Text Box 44"/>
          <p:cNvSpPr txBox="1">
            <a:spLocks noChangeArrowheads="1"/>
          </p:cNvSpPr>
          <p:nvPr/>
        </p:nvSpPr>
        <p:spPr bwMode="auto">
          <a:xfrm>
            <a:off x="1870075" y="3300413"/>
            <a:ext cx="5111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000" b="1">
                <a:latin typeface="Times New Roman" panose="02020603050405020304" pitchFamily="18" charset="0"/>
              </a:rPr>
              <a:t>0.5</a:t>
            </a:r>
            <a:endParaRPr lang="en-US" altLang="tr-TR" sz="2000" b="1">
              <a:latin typeface="Times New Roman" panose="02020603050405020304" pitchFamily="18" charset="0"/>
            </a:endParaRPr>
          </a:p>
        </p:txBody>
      </p:sp>
      <p:sp>
        <p:nvSpPr>
          <p:cNvPr id="37904" name="Text Box 45"/>
          <p:cNvSpPr txBox="1">
            <a:spLocks noChangeArrowheads="1"/>
          </p:cNvSpPr>
          <p:nvPr/>
        </p:nvSpPr>
        <p:spPr bwMode="auto">
          <a:xfrm>
            <a:off x="2163763" y="5565775"/>
            <a:ext cx="346075" cy="285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15</a:t>
            </a:r>
            <a:endParaRPr lang="en-US" altLang="tr-TR" sz="1200" b="1">
              <a:latin typeface="Times New Roman" panose="02020603050405020304" pitchFamily="18" charset="0"/>
            </a:endParaRPr>
          </a:p>
        </p:txBody>
      </p:sp>
      <p:sp>
        <p:nvSpPr>
          <p:cNvPr id="37905" name="Text Box 46"/>
          <p:cNvSpPr txBox="1">
            <a:spLocks noChangeArrowheads="1"/>
          </p:cNvSpPr>
          <p:nvPr/>
        </p:nvSpPr>
        <p:spPr bwMode="auto">
          <a:xfrm>
            <a:off x="6727825" y="5564188"/>
            <a:ext cx="346075" cy="285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36</a:t>
            </a:r>
            <a:endParaRPr lang="en-US" altLang="tr-TR" sz="1200" b="1">
              <a:latin typeface="Times New Roman" panose="02020603050405020304" pitchFamily="18" charset="0"/>
            </a:endParaRPr>
          </a:p>
        </p:txBody>
      </p:sp>
      <p:pic>
        <p:nvPicPr>
          <p:cNvPr id="37906" name="Picture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3567113"/>
            <a:ext cx="21526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Rectangle 12"/>
          <p:cNvSpPr>
            <a:spLocks noChangeArrowheads="1"/>
          </p:cNvSpPr>
          <p:nvPr/>
        </p:nvSpPr>
        <p:spPr bwMode="auto">
          <a:xfrm>
            <a:off x="2346325" y="1533525"/>
            <a:ext cx="4518025" cy="3887788"/>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7908" name="Freeform 11"/>
          <p:cNvSpPr>
            <a:spLocks/>
          </p:cNvSpPr>
          <p:nvPr/>
        </p:nvSpPr>
        <p:spPr bwMode="auto">
          <a:xfrm>
            <a:off x="3600450" y="1533525"/>
            <a:ext cx="2009775" cy="3887788"/>
          </a:xfrm>
          <a:custGeom>
            <a:avLst/>
            <a:gdLst>
              <a:gd name="T0" fmla="*/ 0 w 816"/>
              <a:gd name="T1" fmla="*/ 2147483646 h 960"/>
              <a:gd name="T2" fmla="*/ 2147483646 w 816"/>
              <a:gd name="T3" fmla="*/ 0 h 960"/>
              <a:gd name="T4" fmla="*/ 2147483646 w 816"/>
              <a:gd name="T5" fmla="*/ 2147483646 h 960"/>
              <a:gd name="T6" fmla="*/ 0 60000 65536"/>
              <a:gd name="T7" fmla="*/ 0 60000 65536"/>
              <a:gd name="T8" fmla="*/ 0 60000 65536"/>
            </a:gdLst>
            <a:ahLst/>
            <a:cxnLst>
              <a:cxn ang="T6">
                <a:pos x="T0" y="T1"/>
              </a:cxn>
              <a:cxn ang="T7">
                <a:pos x="T2" y="T3"/>
              </a:cxn>
              <a:cxn ang="T8">
                <a:pos x="T4" y="T5"/>
              </a:cxn>
            </a:cxnLst>
            <a:rect l="0" t="0" r="r" b="b"/>
            <a:pathLst>
              <a:path w="816" h="960">
                <a:moveTo>
                  <a:pt x="0" y="960"/>
                </a:moveTo>
                <a:cubicBezTo>
                  <a:pt x="148" y="480"/>
                  <a:pt x="296" y="0"/>
                  <a:pt x="432" y="0"/>
                </a:cubicBezTo>
                <a:cubicBezTo>
                  <a:pt x="568" y="0"/>
                  <a:pt x="744" y="800"/>
                  <a:pt x="816" y="96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09" name="Line 14"/>
          <p:cNvSpPr>
            <a:spLocks noChangeShapeType="1"/>
          </p:cNvSpPr>
          <p:nvPr/>
        </p:nvSpPr>
        <p:spPr bwMode="auto">
          <a:xfrm flipV="1">
            <a:off x="2346325" y="1533525"/>
            <a:ext cx="4392613" cy="388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7910" name="Text Box 23"/>
          <p:cNvSpPr txBox="1">
            <a:spLocks noChangeArrowheads="1"/>
          </p:cNvSpPr>
          <p:nvPr/>
        </p:nvSpPr>
        <p:spPr bwMode="auto">
          <a:xfrm>
            <a:off x="35496" y="188913"/>
            <a:ext cx="9216578"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tr-TR" altLang="tr-TR" sz="2400" b="1" u="sng" dirty="0" err="1">
                <a:solidFill>
                  <a:srgbClr val="984807"/>
                </a:solidFill>
                <a:ea typeface="+mn-ea"/>
              </a:rPr>
              <a:t>Defining</a:t>
            </a:r>
            <a:r>
              <a:rPr lang="tr-TR" altLang="tr-TR" sz="2400" b="1" u="sng" dirty="0">
                <a:solidFill>
                  <a:srgbClr val="984807"/>
                </a:solidFill>
                <a:ea typeface="+mn-ea"/>
              </a:rPr>
              <a:t> the price-4 </a:t>
            </a:r>
          </a:p>
          <a:p>
            <a:pPr>
              <a:spcBef>
                <a:spcPct val="0"/>
              </a:spcBef>
              <a:buFontTx/>
              <a:buNone/>
            </a:pPr>
            <a:r>
              <a:rPr lang="tr-TR" altLang="tr-TR" sz="2400" b="1" u="sng" dirty="0">
                <a:solidFill>
                  <a:srgbClr val="984807"/>
                </a:solidFill>
                <a:ea typeface="+mn-ea"/>
              </a:rPr>
              <a:t>The </a:t>
            </a:r>
            <a:r>
              <a:rPr lang="tr-TR" altLang="tr-TR" sz="2400" b="1" u="sng" dirty="0" err="1">
                <a:solidFill>
                  <a:srgbClr val="984807"/>
                </a:solidFill>
                <a:ea typeface="+mn-ea"/>
              </a:rPr>
              <a:t>price</a:t>
            </a:r>
            <a:r>
              <a:rPr lang="tr-TR" altLang="tr-TR" sz="2400" b="1" u="sng" dirty="0">
                <a:solidFill>
                  <a:srgbClr val="984807"/>
                </a:solidFill>
                <a:ea typeface="+mn-ea"/>
              </a:rPr>
              <a:t> is LOW &amp; HIGH &amp; AROUND 2*COST  CLOSE TO COMPETITORS’</a:t>
            </a:r>
          </a:p>
        </p:txBody>
      </p:sp>
    </p:spTree>
    <p:extLst>
      <p:ext uri="{BB962C8B-B14F-4D97-AF65-F5344CB8AC3E}">
        <p14:creationId xmlns:p14="http://schemas.microsoft.com/office/powerpoint/2010/main" val="2212248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5"/>
          <p:cNvGrpSpPr>
            <a:grpSpLocks/>
          </p:cNvGrpSpPr>
          <p:nvPr/>
        </p:nvGrpSpPr>
        <p:grpSpPr bwMode="auto">
          <a:xfrm>
            <a:off x="1216173" y="1124744"/>
            <a:ext cx="6380163" cy="3773488"/>
            <a:chOff x="1622" y="1773"/>
            <a:chExt cx="3562" cy="1812"/>
          </a:xfrm>
        </p:grpSpPr>
        <p:sp>
          <p:nvSpPr>
            <p:cNvPr id="39941" name="Text Box 6"/>
            <p:cNvSpPr txBox="1">
              <a:spLocks noChangeArrowheads="1"/>
            </p:cNvSpPr>
            <p:nvPr/>
          </p:nvSpPr>
          <p:spPr bwMode="auto">
            <a:xfrm>
              <a:off x="1622" y="1773"/>
              <a:ext cx="328"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0.5</a:t>
              </a:r>
              <a:endParaRPr lang="en-US" altLang="tr-TR" sz="1200" b="1">
                <a:latin typeface="Times New Roman" panose="02020603050405020304" pitchFamily="18" charset="0"/>
              </a:endParaRPr>
            </a:p>
          </p:txBody>
        </p:sp>
        <p:grpSp>
          <p:nvGrpSpPr>
            <p:cNvPr id="39942" name="Group 7"/>
            <p:cNvGrpSpPr>
              <a:grpSpLocks/>
            </p:cNvGrpSpPr>
            <p:nvPr/>
          </p:nvGrpSpPr>
          <p:grpSpPr bwMode="auto">
            <a:xfrm>
              <a:off x="1713" y="1824"/>
              <a:ext cx="3471" cy="1761"/>
              <a:chOff x="1713" y="1824"/>
              <a:chExt cx="3471" cy="1761"/>
            </a:xfrm>
          </p:grpSpPr>
          <p:sp>
            <p:nvSpPr>
              <p:cNvPr id="39943" name="Line 8"/>
              <p:cNvSpPr>
                <a:spLocks noChangeShapeType="1"/>
              </p:cNvSpPr>
              <p:nvPr/>
            </p:nvSpPr>
            <p:spPr bwMode="auto">
              <a:xfrm>
                <a:off x="4597" y="3072"/>
                <a:ext cx="587"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44" name="Rectangle 9"/>
              <p:cNvSpPr>
                <a:spLocks noChangeArrowheads="1"/>
              </p:cNvSpPr>
              <p:nvPr/>
            </p:nvSpPr>
            <p:spPr bwMode="auto">
              <a:xfrm>
                <a:off x="2810" y="2198"/>
                <a:ext cx="894" cy="874"/>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45" name="AutoShape 10"/>
              <p:cNvSpPr>
                <a:spLocks noChangeArrowheads="1"/>
              </p:cNvSpPr>
              <p:nvPr/>
            </p:nvSpPr>
            <p:spPr bwMode="auto">
              <a:xfrm rot="10800000">
                <a:off x="2810" y="1824"/>
                <a:ext cx="894" cy="374"/>
              </a:xfrm>
              <a:prstGeom prst="flowChartMerge">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46" name="Rectangle 11"/>
              <p:cNvSpPr>
                <a:spLocks noChangeArrowheads="1"/>
              </p:cNvSpPr>
              <p:nvPr/>
            </p:nvSpPr>
            <p:spPr bwMode="auto">
              <a:xfrm>
                <a:off x="2678" y="2976"/>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47" name="Rectangle 12"/>
              <p:cNvSpPr>
                <a:spLocks noChangeArrowheads="1"/>
              </p:cNvSpPr>
              <p:nvPr/>
            </p:nvSpPr>
            <p:spPr bwMode="auto">
              <a:xfrm>
                <a:off x="2688" y="2880"/>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48" name="Rectangle 13"/>
              <p:cNvSpPr>
                <a:spLocks noChangeArrowheads="1"/>
              </p:cNvSpPr>
              <p:nvPr/>
            </p:nvSpPr>
            <p:spPr bwMode="auto">
              <a:xfrm>
                <a:off x="2716" y="2784"/>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49" name="Rectangle 14"/>
              <p:cNvSpPr>
                <a:spLocks noChangeArrowheads="1"/>
              </p:cNvSpPr>
              <p:nvPr/>
            </p:nvSpPr>
            <p:spPr bwMode="auto">
              <a:xfrm>
                <a:off x="2736" y="2736"/>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50" name="Rectangle 15"/>
              <p:cNvSpPr>
                <a:spLocks noChangeArrowheads="1"/>
              </p:cNvSpPr>
              <p:nvPr/>
            </p:nvSpPr>
            <p:spPr bwMode="auto">
              <a:xfrm>
                <a:off x="2736" y="2640"/>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51" name="Rectangle 16"/>
              <p:cNvSpPr>
                <a:spLocks noChangeArrowheads="1"/>
              </p:cNvSpPr>
              <p:nvPr/>
            </p:nvSpPr>
            <p:spPr bwMode="auto">
              <a:xfrm>
                <a:off x="2736" y="2592"/>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52" name="Rectangle 17"/>
              <p:cNvSpPr>
                <a:spLocks noChangeArrowheads="1"/>
              </p:cNvSpPr>
              <p:nvPr/>
            </p:nvSpPr>
            <p:spPr bwMode="auto">
              <a:xfrm>
                <a:off x="2784" y="2352"/>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53" name="Rectangle 18"/>
              <p:cNvSpPr>
                <a:spLocks noChangeArrowheads="1"/>
              </p:cNvSpPr>
              <p:nvPr/>
            </p:nvSpPr>
            <p:spPr bwMode="auto">
              <a:xfrm>
                <a:off x="2766" y="2496"/>
                <a:ext cx="624" cy="96"/>
              </a:xfrm>
              <a:prstGeom prst="rect">
                <a:avLst/>
              </a:prstGeom>
              <a:solidFill>
                <a:schemeClr val="accent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tr-TR" altLang="tr-TR" sz="1800">
                  <a:latin typeface="Arial" panose="020B0604020202020204" pitchFamily="34" charset="0"/>
                </a:endParaRPr>
              </a:p>
            </p:txBody>
          </p:sp>
          <p:sp>
            <p:nvSpPr>
              <p:cNvPr id="39954" name="Line 19"/>
              <p:cNvSpPr>
                <a:spLocks noChangeShapeType="1"/>
              </p:cNvSpPr>
              <p:nvPr/>
            </p:nvSpPr>
            <p:spPr bwMode="auto">
              <a:xfrm flipH="1">
                <a:off x="2640" y="2208"/>
                <a:ext cx="192"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55" name="Line 20"/>
              <p:cNvSpPr>
                <a:spLocks noChangeShapeType="1"/>
              </p:cNvSpPr>
              <p:nvPr/>
            </p:nvSpPr>
            <p:spPr bwMode="auto">
              <a:xfrm flipV="1">
                <a:off x="2802" y="1824"/>
                <a:ext cx="432" cy="384"/>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56" name="Line 21"/>
              <p:cNvSpPr>
                <a:spLocks noChangeShapeType="1"/>
              </p:cNvSpPr>
              <p:nvPr/>
            </p:nvSpPr>
            <p:spPr bwMode="auto">
              <a:xfrm>
                <a:off x="3696" y="2208"/>
                <a:ext cx="144"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57" name="Line 22"/>
              <p:cNvSpPr>
                <a:spLocks noChangeShapeType="1"/>
              </p:cNvSpPr>
              <p:nvPr/>
            </p:nvSpPr>
            <p:spPr bwMode="auto">
              <a:xfrm>
                <a:off x="3648" y="2208"/>
                <a:ext cx="144"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58" name="Line 23"/>
              <p:cNvSpPr>
                <a:spLocks noChangeShapeType="1"/>
              </p:cNvSpPr>
              <p:nvPr/>
            </p:nvSpPr>
            <p:spPr bwMode="auto">
              <a:xfrm>
                <a:off x="3600" y="2208"/>
                <a:ext cx="144"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59" name="Line 24"/>
              <p:cNvSpPr>
                <a:spLocks noChangeShapeType="1"/>
              </p:cNvSpPr>
              <p:nvPr/>
            </p:nvSpPr>
            <p:spPr bwMode="auto">
              <a:xfrm>
                <a:off x="3696" y="2208"/>
                <a:ext cx="144"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0" name="Line 25"/>
              <p:cNvSpPr>
                <a:spLocks noChangeShapeType="1"/>
              </p:cNvSpPr>
              <p:nvPr/>
            </p:nvSpPr>
            <p:spPr bwMode="auto">
              <a:xfrm>
                <a:off x="3656" y="2208"/>
                <a:ext cx="144" cy="864"/>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1" name="Line 26"/>
              <p:cNvSpPr>
                <a:spLocks noChangeShapeType="1"/>
              </p:cNvSpPr>
              <p:nvPr/>
            </p:nvSpPr>
            <p:spPr bwMode="auto">
              <a:xfrm flipH="1">
                <a:off x="2736" y="2352"/>
                <a:ext cx="96" cy="432"/>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2" name="Line 27"/>
              <p:cNvSpPr>
                <a:spLocks noChangeShapeType="1"/>
              </p:cNvSpPr>
              <p:nvPr/>
            </p:nvSpPr>
            <p:spPr bwMode="auto">
              <a:xfrm flipH="1">
                <a:off x="2640" y="3044"/>
                <a:ext cx="1152"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3" name="Line 28"/>
              <p:cNvSpPr>
                <a:spLocks noChangeShapeType="1"/>
              </p:cNvSpPr>
              <p:nvPr/>
            </p:nvSpPr>
            <p:spPr bwMode="auto">
              <a:xfrm>
                <a:off x="2730" y="2784"/>
                <a:ext cx="0" cy="24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4" name="Line 29"/>
              <p:cNvSpPr>
                <a:spLocks noChangeShapeType="1"/>
              </p:cNvSpPr>
              <p:nvPr/>
            </p:nvSpPr>
            <p:spPr bwMode="auto">
              <a:xfrm>
                <a:off x="3696" y="2832"/>
                <a:ext cx="0" cy="24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5" name="Line 30"/>
              <p:cNvSpPr>
                <a:spLocks noChangeShapeType="1"/>
              </p:cNvSpPr>
              <p:nvPr/>
            </p:nvSpPr>
            <p:spPr bwMode="auto">
              <a:xfrm>
                <a:off x="3744" y="2832"/>
                <a:ext cx="0" cy="24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6" name="Line 31"/>
              <p:cNvSpPr>
                <a:spLocks noChangeShapeType="1"/>
              </p:cNvSpPr>
              <p:nvPr/>
            </p:nvSpPr>
            <p:spPr bwMode="auto">
              <a:xfrm>
                <a:off x="3696" y="2640"/>
                <a:ext cx="48" cy="24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7" name="Line 32"/>
              <p:cNvSpPr>
                <a:spLocks noChangeShapeType="1"/>
              </p:cNvSpPr>
              <p:nvPr/>
            </p:nvSpPr>
            <p:spPr bwMode="auto">
              <a:xfrm flipH="1">
                <a:off x="1920" y="1824"/>
                <a:ext cx="13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8" name="Line 33"/>
              <p:cNvSpPr>
                <a:spLocks noChangeShapeType="1"/>
              </p:cNvSpPr>
              <p:nvPr/>
            </p:nvSpPr>
            <p:spPr bwMode="auto">
              <a:xfrm>
                <a:off x="3264" y="1824"/>
                <a:ext cx="0" cy="1248"/>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69" name="Text Box 34"/>
              <p:cNvSpPr txBox="1">
                <a:spLocks noChangeArrowheads="1"/>
              </p:cNvSpPr>
              <p:nvPr/>
            </p:nvSpPr>
            <p:spPr bwMode="auto">
              <a:xfrm>
                <a:off x="1713" y="2878"/>
                <a:ext cx="146"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0</a:t>
                </a:r>
                <a:endParaRPr lang="en-US" altLang="tr-TR" sz="1200" b="1">
                  <a:latin typeface="Times New Roman" panose="02020603050405020304" pitchFamily="18" charset="0"/>
                </a:endParaRPr>
              </a:p>
            </p:txBody>
          </p:sp>
          <p:sp>
            <p:nvSpPr>
              <p:cNvPr id="39970" name="Line 35"/>
              <p:cNvSpPr>
                <a:spLocks noChangeShapeType="1"/>
              </p:cNvSpPr>
              <p:nvPr/>
            </p:nvSpPr>
            <p:spPr bwMode="auto">
              <a:xfrm>
                <a:off x="1872" y="3072"/>
                <a:ext cx="32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71" name="Line 36"/>
              <p:cNvSpPr>
                <a:spLocks noChangeShapeType="1"/>
              </p:cNvSpPr>
              <p:nvPr/>
            </p:nvSpPr>
            <p:spPr bwMode="auto">
              <a:xfrm>
                <a:off x="3264" y="2640"/>
                <a:ext cx="0" cy="76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39972" name="Text Box 37"/>
              <p:cNvSpPr txBox="1">
                <a:spLocks noChangeArrowheads="1"/>
              </p:cNvSpPr>
              <p:nvPr/>
            </p:nvSpPr>
            <p:spPr bwMode="auto">
              <a:xfrm>
                <a:off x="3131" y="3453"/>
                <a:ext cx="295"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22.75</a:t>
                </a:r>
                <a:endParaRPr lang="en-US" altLang="tr-TR" sz="1200" b="1">
                  <a:latin typeface="Times New Roman" panose="02020603050405020304" pitchFamily="18" charset="0"/>
                </a:endParaRPr>
              </a:p>
            </p:txBody>
          </p:sp>
          <p:sp>
            <p:nvSpPr>
              <p:cNvPr id="39973" name="Text Box 38"/>
              <p:cNvSpPr txBox="1">
                <a:spLocks noChangeArrowheads="1"/>
              </p:cNvSpPr>
              <p:nvPr/>
            </p:nvSpPr>
            <p:spPr bwMode="auto">
              <a:xfrm>
                <a:off x="4416" y="3143"/>
                <a:ext cx="29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1200" b="1">
                    <a:latin typeface="Times New Roman" panose="02020603050405020304" pitchFamily="18" charset="0"/>
                  </a:rPr>
                  <a:t>Fiyat</a:t>
                </a:r>
                <a:endParaRPr lang="en-US" altLang="tr-TR" sz="1200" b="1">
                  <a:latin typeface="Times New Roman" panose="02020603050405020304" pitchFamily="18" charset="0"/>
                </a:endParaRPr>
              </a:p>
            </p:txBody>
          </p:sp>
        </p:grpSp>
      </p:grpSp>
      <p:sp>
        <p:nvSpPr>
          <p:cNvPr id="39940" name="Text Box 40"/>
          <p:cNvSpPr txBox="1">
            <a:spLocks noChangeArrowheads="1"/>
          </p:cNvSpPr>
          <p:nvPr/>
        </p:nvSpPr>
        <p:spPr bwMode="auto">
          <a:xfrm>
            <a:off x="250825" y="250825"/>
            <a:ext cx="40084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smtClean="0">
                <a:solidFill>
                  <a:srgbClr val="984807"/>
                </a:solidFill>
                <a:ea typeface="+mn-ea"/>
              </a:rPr>
              <a:t>Defining the price-5</a:t>
            </a:r>
            <a:endParaRPr lang="en-US" altLang="tr-TR" sz="2400" b="1" u="sng" dirty="0">
              <a:solidFill>
                <a:srgbClr val="984807"/>
              </a:solidFill>
              <a:ea typeface="+mn-ea"/>
            </a:endParaRPr>
          </a:p>
        </p:txBody>
      </p:sp>
    </p:spTree>
    <p:extLst>
      <p:ext uri="{BB962C8B-B14F-4D97-AF65-F5344CB8AC3E}">
        <p14:creationId xmlns:p14="http://schemas.microsoft.com/office/powerpoint/2010/main" val="813192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2771800" y="1052736"/>
            <a:ext cx="333976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tr-TR" altLang="tr-TR" sz="2400" b="1" dirty="0">
                <a:solidFill>
                  <a:srgbClr val="984807"/>
                </a:solidFill>
                <a:ea typeface="+mn-ea"/>
              </a:rPr>
              <a:t>QUESTIONS</a:t>
            </a:r>
          </a:p>
          <a:p>
            <a:pPr algn="ctr" eaLnBrk="1" hangingPunct="1">
              <a:spcBef>
                <a:spcPct val="0"/>
              </a:spcBef>
              <a:buFontTx/>
              <a:buNone/>
            </a:pPr>
            <a:r>
              <a:rPr lang="tr-TR" altLang="tr-TR" sz="7200" b="1" dirty="0" smtClean="0">
                <a:solidFill>
                  <a:srgbClr val="984807"/>
                </a:solidFill>
                <a:ea typeface="+mn-ea"/>
              </a:rPr>
              <a:t>?</a:t>
            </a:r>
            <a:endParaRPr lang="tr-TR" altLang="tr-TR" sz="2400" b="1" dirty="0">
              <a:solidFill>
                <a:srgbClr val="984807"/>
              </a:solidFill>
              <a:ea typeface="+mn-ea"/>
            </a:endParaRPr>
          </a:p>
          <a:p>
            <a:pPr algn="ctr" eaLnBrk="1" hangingPunct="1">
              <a:spcBef>
                <a:spcPct val="0"/>
              </a:spcBef>
              <a:buFontTx/>
              <a:buNone/>
            </a:pPr>
            <a:r>
              <a:rPr lang="tr-TR" altLang="tr-TR" sz="2400" b="1" dirty="0">
                <a:solidFill>
                  <a:srgbClr val="984807"/>
                </a:solidFill>
                <a:ea typeface="+mn-ea"/>
              </a:rPr>
              <a:t>THANK YOU VERY MUCH</a:t>
            </a:r>
          </a:p>
          <a:p>
            <a:pPr algn="ctr" eaLnBrk="1" hangingPunct="1">
              <a:spcBef>
                <a:spcPct val="0"/>
              </a:spcBef>
              <a:buFontTx/>
              <a:buNone/>
            </a:pPr>
            <a:endParaRPr lang="tr-TR" altLang="tr-TR" dirty="0">
              <a:latin typeface="Arial" panose="020B0604020202020204" pitchFamily="34" charset="0"/>
            </a:endParaRPr>
          </a:p>
        </p:txBody>
      </p:sp>
    </p:spTree>
    <p:extLst>
      <p:ext uri="{BB962C8B-B14F-4D97-AF65-F5344CB8AC3E}">
        <p14:creationId xmlns:p14="http://schemas.microsoft.com/office/powerpoint/2010/main" val="4211551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p:cNvGraphicFramePr>
          <p:nvPr>
            <p:extLst>
              <p:ext uri="{D42A27DB-BD31-4B8C-83A1-F6EECF244321}">
                <p14:modId xmlns:p14="http://schemas.microsoft.com/office/powerpoint/2010/main" val="3961587651"/>
              </p:ext>
            </p:extLst>
          </p:nvPr>
        </p:nvGraphicFramePr>
        <p:xfrm>
          <a:off x="211138" y="1306736"/>
          <a:ext cx="2468562" cy="3167062"/>
        </p:xfrm>
        <a:graphic>
          <a:graphicData uri="http://schemas.openxmlformats.org/presentationml/2006/ole">
            <mc:AlternateContent xmlns:mc="http://schemas.openxmlformats.org/markup-compatibility/2006">
              <mc:Choice xmlns:v="urn:schemas-microsoft-com:vml" Requires="v">
                <p:oleObj spid="_x0000_s7176" name="Microsoft Drawing" r:id="rId4" imgW="2468563" imgH="3167063" progId="MSDraw">
                  <p:embed/>
                </p:oleObj>
              </mc:Choice>
              <mc:Fallback>
                <p:oleObj name="Microsoft Drawing" r:id="rId4" imgW="2468563" imgH="3167063" progId="MSDraw">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8" y="1306736"/>
                        <a:ext cx="2468562"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Rectangle 3"/>
          <p:cNvSpPr>
            <a:spLocks noChangeArrowheads="1"/>
          </p:cNvSpPr>
          <p:nvPr/>
        </p:nvSpPr>
        <p:spPr bwMode="auto">
          <a:xfrm>
            <a:off x="2895600" y="1325786"/>
            <a:ext cx="6246813"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 typeface="Wingdings" panose="05000000000000000000" pitchFamily="2" charset="2"/>
              <a:buChar char="ü"/>
            </a:pPr>
            <a:r>
              <a:rPr lang="en-US" altLang="tr-TR" sz="1600" b="1" dirty="0">
                <a:latin typeface="Arial" panose="020B0604020202020204" pitchFamily="34" charset="0"/>
              </a:rPr>
              <a:t>Stochastic Uncertainty:</a:t>
            </a:r>
          </a:p>
          <a:p>
            <a:pPr>
              <a:spcBef>
                <a:spcPct val="50000"/>
              </a:spcBef>
              <a:buClr>
                <a:srgbClr val="FFFF00"/>
              </a:buClr>
              <a:buFont typeface="Wingdings" panose="05000000000000000000" pitchFamily="2" charset="2"/>
              <a:buChar char="ü"/>
            </a:pPr>
            <a:r>
              <a:rPr lang="en-US" altLang="tr-TR" sz="1600" b="1" dirty="0">
                <a:latin typeface="Arial" panose="020B0604020202020204" pitchFamily="34" charset="0"/>
              </a:rPr>
              <a:t>The Probability of Hitting the Target Is 0.8</a:t>
            </a:r>
          </a:p>
          <a:p>
            <a:pPr>
              <a:spcBef>
                <a:spcPct val="50000"/>
              </a:spcBef>
              <a:buFont typeface="Wingdings" panose="05000000000000000000" pitchFamily="2" charset="2"/>
              <a:buChar char="ü"/>
            </a:pPr>
            <a:endParaRPr lang="en-US" altLang="tr-TR" sz="1600" b="1" dirty="0">
              <a:latin typeface="Arial" panose="020B0604020202020204" pitchFamily="34" charset="0"/>
            </a:endParaRPr>
          </a:p>
          <a:p>
            <a:pPr>
              <a:spcBef>
                <a:spcPct val="50000"/>
              </a:spcBef>
              <a:buFont typeface="Wingdings" panose="05000000000000000000" pitchFamily="2" charset="2"/>
              <a:buChar char="ü"/>
            </a:pPr>
            <a:r>
              <a:rPr lang="en-US" altLang="tr-TR" sz="1600" b="1" dirty="0">
                <a:latin typeface="Arial" panose="020B0604020202020204" pitchFamily="34" charset="0"/>
              </a:rPr>
              <a:t>Lexical Uncertainty:</a:t>
            </a:r>
          </a:p>
          <a:p>
            <a:pPr>
              <a:spcBef>
                <a:spcPct val="50000"/>
              </a:spcBef>
              <a:buClr>
                <a:srgbClr val="FFFF00"/>
              </a:buClr>
              <a:buFont typeface="Wingdings" panose="05000000000000000000" pitchFamily="2" charset="2"/>
              <a:buChar char="ü"/>
            </a:pPr>
            <a:r>
              <a:rPr lang="en-US" altLang="tr-TR" sz="1600" b="1" dirty="0">
                <a:latin typeface="Arial" panose="020B0604020202020204" pitchFamily="34" charset="0"/>
              </a:rPr>
              <a:t>"Tall Men", "Hot Days",  or "Stable Currencies"</a:t>
            </a:r>
          </a:p>
          <a:p>
            <a:pPr>
              <a:spcBef>
                <a:spcPct val="50000"/>
              </a:spcBef>
              <a:buClr>
                <a:srgbClr val="FFFF00"/>
              </a:buClr>
              <a:buFont typeface="Wingdings" panose="05000000000000000000" pitchFamily="2" charset="2"/>
              <a:buChar char="ü"/>
            </a:pPr>
            <a:r>
              <a:rPr lang="en-US" altLang="tr-TR" sz="1600" b="1" dirty="0">
                <a:latin typeface="Arial" panose="020B0604020202020204" pitchFamily="34" charset="0"/>
              </a:rPr>
              <a:t>We Will Probably Have a Successful Business Year.</a:t>
            </a:r>
          </a:p>
          <a:p>
            <a:pPr>
              <a:spcBef>
                <a:spcPct val="50000"/>
              </a:spcBef>
              <a:buClr>
                <a:srgbClr val="FFFF00"/>
              </a:buClr>
              <a:buFont typeface="Wingdings" panose="05000000000000000000" pitchFamily="2" charset="2"/>
              <a:buChar char="ü"/>
            </a:pPr>
            <a:r>
              <a:rPr lang="en-US" altLang="tr-TR" sz="1600" b="1" dirty="0">
                <a:latin typeface="Arial" panose="020B0604020202020204" pitchFamily="34" charset="0"/>
              </a:rPr>
              <a:t>The Experience of Expert A Shows That B Is Likely to Occur. However, Expert C Is Convinced This Is Not True.</a:t>
            </a:r>
          </a:p>
        </p:txBody>
      </p:sp>
      <p:sp>
        <p:nvSpPr>
          <p:cNvPr id="12292" name="Rectangle 4"/>
          <p:cNvSpPr>
            <a:spLocks noChangeArrowheads="1"/>
          </p:cNvSpPr>
          <p:nvPr/>
        </p:nvSpPr>
        <p:spPr bwMode="auto">
          <a:xfrm>
            <a:off x="323850" y="260350"/>
            <a:ext cx="874395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Types of Uncertainty and the Modeling of Uncertainty </a:t>
            </a:r>
          </a:p>
        </p:txBody>
      </p:sp>
      <p:sp>
        <p:nvSpPr>
          <p:cNvPr id="12294" name="Rectangle 8"/>
          <p:cNvSpPr>
            <a:spLocks noChangeArrowheads="1"/>
          </p:cNvSpPr>
          <p:nvPr/>
        </p:nvSpPr>
        <p:spPr bwMode="auto">
          <a:xfrm>
            <a:off x="1606550" y="4823048"/>
            <a:ext cx="6464300" cy="838200"/>
          </a:xfrm>
          <a:prstGeom prst="rect">
            <a:avLst/>
          </a:prstGeom>
          <a:solidFill>
            <a:srgbClr val="FFFF00"/>
          </a:solidFill>
          <a:ln w="12700">
            <a:solidFill>
              <a:srgbClr val="0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0249" name="Rectangle 9"/>
          <p:cNvSpPr>
            <a:spLocks noChangeArrowheads="1"/>
          </p:cNvSpPr>
          <p:nvPr/>
        </p:nvSpPr>
        <p:spPr bwMode="auto">
          <a:xfrm>
            <a:off x="1636713" y="4869160"/>
            <a:ext cx="6464300" cy="825500"/>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33"/>
                </a:solidFill>
                <a:effectLst>
                  <a:outerShdw blurRad="38100" dist="38100" dir="2700000" algn="tl">
                    <a:srgbClr val="C0C0C0"/>
                  </a:outerShdw>
                </a:effectLst>
                <a:latin typeface="Arial" charset="0"/>
              </a:rPr>
              <a:t>Most Words and </a:t>
            </a:r>
            <a:r>
              <a:rPr lang="en-US" sz="1600" b="1" dirty="0">
                <a:solidFill>
                  <a:srgbClr val="FF0033"/>
                </a:solidFill>
                <a:effectLst>
                  <a:outerShdw blurRad="38100" dist="38100" dir="2700000" algn="tl">
                    <a:srgbClr val="C0C0C0">
                      <a:alpha val="0"/>
                    </a:srgbClr>
                  </a:outerShdw>
                </a:effectLst>
                <a:latin typeface="Arial" charset="0"/>
              </a:rPr>
              <a:t>Evaluations</a:t>
            </a:r>
            <a:r>
              <a:rPr lang="en-US" sz="1600" b="1" dirty="0">
                <a:solidFill>
                  <a:srgbClr val="FF0033"/>
                </a:solidFill>
                <a:effectLst>
                  <a:outerShdw blurRad="38100" dist="38100" dir="2700000" algn="tl">
                    <a:srgbClr val="C0C0C0"/>
                  </a:outerShdw>
                </a:effectLst>
                <a:latin typeface="Arial" charset="0"/>
              </a:rPr>
              <a:t> We Use in Our Daily Reasoning Are Not Clearly Defined in a Mathematical Manner. This Allows Humans to Reason on an Abstract Level!</a:t>
            </a:r>
          </a:p>
        </p:txBody>
      </p:sp>
    </p:spTree>
    <p:extLst>
      <p:ext uri="{BB962C8B-B14F-4D97-AF65-F5344CB8AC3E}">
        <p14:creationId xmlns:p14="http://schemas.microsoft.com/office/powerpoint/2010/main" val="39682729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23675" y="1124744"/>
            <a:ext cx="8148258" cy="1773435"/>
          </a:xfrm>
          <a:prstGeom prst="rect">
            <a:avLst/>
          </a:prstGeom>
          <a:noFill/>
          <a:ln w="9525">
            <a:noFill/>
            <a:miter lim="800000"/>
            <a:headEnd/>
            <a:tailEnd/>
          </a:ln>
          <a:effectLst/>
        </p:spPr>
        <p:txBody>
          <a:bodyPr wrap="square" lIns="92075" tIns="46038" rIns="92075" bIns="46038">
            <a:spAutoFit/>
          </a:bodyPr>
          <a:lstStyle/>
          <a:p>
            <a:pPr defTabSz="762000">
              <a:spcBef>
                <a:spcPct val="20000"/>
              </a:spcBef>
              <a:defRPr/>
            </a:pPr>
            <a:r>
              <a:rPr lang="en-US" sz="2600" b="1" dirty="0">
                <a:solidFill>
                  <a:srgbClr val="FF0000"/>
                </a:solidFill>
                <a:latin typeface="+mj-lt"/>
              </a:rPr>
              <a:t>“... a person suffering from hepatitis shows in </a:t>
            </a:r>
            <a:r>
              <a:rPr lang="en-US" sz="2600" b="1" dirty="0">
                <a:solidFill>
                  <a:schemeClr val="tx2">
                    <a:lumMod val="75000"/>
                  </a:schemeClr>
                </a:solidFill>
                <a:latin typeface="+mj-lt"/>
              </a:rPr>
              <a:t>60% of all </a:t>
            </a:r>
            <a:r>
              <a:rPr lang="en-US" sz="2600" b="1" dirty="0">
                <a:solidFill>
                  <a:srgbClr val="FF0000"/>
                </a:solidFill>
                <a:latin typeface="+mj-lt"/>
              </a:rPr>
              <a:t>cases a </a:t>
            </a:r>
            <a:r>
              <a:rPr lang="en-US" sz="2600" b="1" dirty="0">
                <a:solidFill>
                  <a:schemeClr val="tx2">
                    <a:lumMod val="75000"/>
                  </a:schemeClr>
                </a:solidFill>
                <a:latin typeface="+mj-lt"/>
              </a:rPr>
              <a:t>strong</a:t>
            </a:r>
            <a:r>
              <a:rPr lang="en-US" sz="2600" b="1" dirty="0">
                <a:solidFill>
                  <a:srgbClr val="FF0000"/>
                </a:solidFill>
                <a:latin typeface="+mj-lt"/>
              </a:rPr>
              <a:t> fever, </a:t>
            </a:r>
            <a:r>
              <a:rPr lang="en-US" sz="2600" b="1" dirty="0">
                <a:solidFill>
                  <a:schemeClr val="tx2">
                    <a:lumMod val="75000"/>
                  </a:schemeClr>
                </a:solidFill>
                <a:latin typeface="+mj-lt"/>
              </a:rPr>
              <a:t>in 45% of </a:t>
            </a:r>
            <a:r>
              <a:rPr lang="en-US" sz="2600" b="1" dirty="0">
                <a:solidFill>
                  <a:srgbClr val="FF0000"/>
                </a:solidFill>
                <a:latin typeface="+mj-lt"/>
              </a:rPr>
              <a:t>all cases </a:t>
            </a:r>
            <a:r>
              <a:rPr lang="en-US" sz="2600" b="1" dirty="0">
                <a:solidFill>
                  <a:schemeClr val="tx2">
                    <a:lumMod val="75000"/>
                  </a:schemeClr>
                </a:solidFill>
                <a:latin typeface="+mj-lt"/>
              </a:rPr>
              <a:t>yellowish </a:t>
            </a:r>
            <a:r>
              <a:rPr lang="en-US" sz="2600" b="1" dirty="0">
                <a:solidFill>
                  <a:srgbClr val="FF0000"/>
                </a:solidFill>
                <a:latin typeface="+mj-lt"/>
              </a:rPr>
              <a:t>colored skin, and in </a:t>
            </a:r>
            <a:r>
              <a:rPr lang="en-US" sz="2600" b="1" dirty="0">
                <a:solidFill>
                  <a:schemeClr val="tx2">
                    <a:lumMod val="75000"/>
                  </a:schemeClr>
                </a:solidFill>
                <a:latin typeface="+mj-lt"/>
              </a:rPr>
              <a:t>30% of all cases</a:t>
            </a:r>
            <a:r>
              <a:rPr lang="en-US" sz="2600" b="1" dirty="0">
                <a:solidFill>
                  <a:srgbClr val="FF0000"/>
                </a:solidFill>
                <a:latin typeface="+mj-lt"/>
              </a:rPr>
              <a:t> suffers from nausea ...”</a:t>
            </a:r>
          </a:p>
          <a:p>
            <a:pPr defTabSz="762000">
              <a:spcBef>
                <a:spcPct val="20000"/>
              </a:spcBef>
              <a:defRPr/>
            </a:pPr>
            <a:endParaRPr lang="en-US" sz="2600" b="1" dirty="0">
              <a:solidFill>
                <a:srgbClr val="FF0000"/>
              </a:solidFill>
              <a:latin typeface="+mj-lt"/>
            </a:endParaRPr>
          </a:p>
        </p:txBody>
      </p:sp>
      <p:sp>
        <p:nvSpPr>
          <p:cNvPr id="14339" name="Rectangle 4"/>
          <p:cNvSpPr>
            <a:spLocks noChangeArrowheads="1"/>
          </p:cNvSpPr>
          <p:nvPr/>
        </p:nvSpPr>
        <p:spPr bwMode="auto">
          <a:xfrm>
            <a:off x="179512" y="404664"/>
            <a:ext cx="7239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Probability and Uncertainty</a:t>
            </a:r>
          </a:p>
        </p:txBody>
      </p:sp>
      <p:sp>
        <p:nvSpPr>
          <p:cNvPr id="11" name="Rectangle 9"/>
          <p:cNvSpPr>
            <a:spLocks noChangeArrowheads="1"/>
          </p:cNvSpPr>
          <p:nvPr/>
        </p:nvSpPr>
        <p:spPr bwMode="auto">
          <a:xfrm>
            <a:off x="323676" y="3521869"/>
            <a:ext cx="7920732" cy="493085"/>
          </a:xfrm>
          <a:prstGeom prst="rect">
            <a:avLst/>
          </a:prstGeom>
          <a:solidFill>
            <a:srgbClr val="FFFF00"/>
          </a:solidFill>
          <a:ln w="9525">
            <a:solidFill>
              <a:srgbClr val="FFFF00"/>
            </a:solidFill>
            <a:miter lim="800000"/>
            <a:headEnd/>
            <a:tailEnd/>
          </a:ln>
          <a:effectLst/>
        </p:spPr>
        <p:txBody>
          <a:bodyPr wrap="square" lIns="92075" tIns="46038" rIns="92075" bIns="46038">
            <a:spAutoFit/>
          </a:bodyPr>
          <a:lstStyle/>
          <a:p>
            <a:pPr defTabSz="762000">
              <a:spcBef>
                <a:spcPct val="50000"/>
              </a:spcBef>
              <a:defRPr/>
            </a:pPr>
            <a:r>
              <a:rPr lang="en-US" sz="2600" b="1" dirty="0">
                <a:solidFill>
                  <a:srgbClr val="FF0000"/>
                </a:solidFill>
                <a:effectLst>
                  <a:outerShdw blurRad="38100" dist="38100" dir="2700000" algn="tl">
                    <a:srgbClr val="C0C0C0"/>
                  </a:outerShdw>
                </a:effectLst>
                <a:latin typeface="+mj-lt"/>
              </a:rPr>
              <a:t>Stochastics and Fuzzy Logic Complement Each Other !</a:t>
            </a:r>
          </a:p>
        </p:txBody>
      </p:sp>
    </p:spTree>
    <p:extLst>
      <p:ext uri="{BB962C8B-B14F-4D97-AF65-F5344CB8AC3E}">
        <p14:creationId xmlns:p14="http://schemas.microsoft.com/office/powerpoint/2010/main" val="16470227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768850" y="3178175"/>
            <a:ext cx="4267200" cy="2514600"/>
          </a:xfrm>
          <a:prstGeom prst="rect">
            <a:avLst/>
          </a:prstGeom>
          <a:solidFill>
            <a:schemeClr val="bg1"/>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14339" name="Oval 3"/>
          <p:cNvSpPr>
            <a:spLocks noChangeArrowheads="1"/>
          </p:cNvSpPr>
          <p:nvPr/>
        </p:nvSpPr>
        <p:spPr bwMode="auto">
          <a:xfrm>
            <a:off x="4921250" y="3482975"/>
            <a:ext cx="4025900" cy="1816100"/>
          </a:xfrm>
          <a:prstGeom prst="ellipse">
            <a:avLst/>
          </a:prstGeom>
          <a:gradFill rotWithShape="0">
            <a:gsLst>
              <a:gs pos="0">
                <a:schemeClr val="tx2"/>
              </a:gs>
              <a:gs pos="100000">
                <a:schemeClr val="tx2">
                  <a:gamma/>
                  <a:tint val="0"/>
                  <a:invGamma/>
                </a:schemeClr>
              </a:gs>
            </a:gsLst>
            <a:path path="shape">
              <a:fillToRect l="50000" t="50000" r="50000" b="50000"/>
            </a:path>
          </a:gradFill>
          <a:ln w="9525">
            <a:noFill/>
            <a:round/>
            <a:headEnd/>
            <a:tailEnd/>
          </a:ln>
          <a:effectLst/>
        </p:spPr>
        <p:txBody>
          <a:bodyPr wrap="none" anchor="ctr"/>
          <a:lstStyle/>
          <a:p>
            <a:pPr eaLnBrk="1" hangingPunct="1">
              <a:defRPr/>
            </a:pPr>
            <a:endParaRPr lang="tr-TR"/>
          </a:p>
        </p:txBody>
      </p:sp>
      <p:sp>
        <p:nvSpPr>
          <p:cNvPr id="23556" name="Rectangle 4"/>
          <p:cNvSpPr>
            <a:spLocks noChangeArrowheads="1"/>
          </p:cNvSpPr>
          <p:nvPr/>
        </p:nvSpPr>
        <p:spPr bwMode="auto">
          <a:xfrm>
            <a:off x="273050" y="1577975"/>
            <a:ext cx="4267200" cy="2514600"/>
          </a:xfrm>
          <a:prstGeom prst="rect">
            <a:avLst/>
          </a:prstGeom>
          <a:solidFill>
            <a:schemeClr val="bg1"/>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3557" name="Rectangle 5"/>
          <p:cNvSpPr>
            <a:spLocks noChangeArrowheads="1"/>
          </p:cNvSpPr>
          <p:nvPr/>
        </p:nvSpPr>
        <p:spPr bwMode="auto">
          <a:xfrm>
            <a:off x="654050" y="1196975"/>
            <a:ext cx="624681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Conventional (Boolean) Set Theory:</a:t>
            </a:r>
          </a:p>
          <a:p>
            <a:pPr>
              <a:buFontTx/>
              <a:buNone/>
            </a:pPr>
            <a:endParaRPr lang="en-US" altLang="tr-TR" sz="1600" b="1">
              <a:latin typeface="Arial" panose="020B0604020202020204" pitchFamily="34" charset="0"/>
            </a:endParaRPr>
          </a:p>
        </p:txBody>
      </p:sp>
      <p:sp>
        <p:nvSpPr>
          <p:cNvPr id="23558" name="Rectangle 6"/>
          <p:cNvSpPr>
            <a:spLocks noChangeArrowheads="1"/>
          </p:cNvSpPr>
          <p:nvPr/>
        </p:nvSpPr>
        <p:spPr bwMode="auto">
          <a:xfrm>
            <a:off x="0" y="188640"/>
            <a:ext cx="7239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tr-TR" sz="2400" b="1" u="sng" dirty="0">
                <a:solidFill>
                  <a:srgbClr val="984807"/>
                </a:solidFill>
                <a:ea typeface="+mn-ea"/>
              </a:rPr>
              <a:t>Fuzzy Set Theory</a:t>
            </a:r>
          </a:p>
        </p:txBody>
      </p:sp>
      <p:grpSp>
        <p:nvGrpSpPr>
          <p:cNvPr id="23560" name="Group 12"/>
          <p:cNvGrpSpPr>
            <a:grpSpLocks/>
          </p:cNvGrpSpPr>
          <p:nvPr/>
        </p:nvGrpSpPr>
        <p:grpSpPr bwMode="auto">
          <a:xfrm>
            <a:off x="355600" y="1889125"/>
            <a:ext cx="4025900" cy="2073275"/>
            <a:chOff x="196" y="1684"/>
            <a:chExt cx="2536" cy="1306"/>
          </a:xfrm>
        </p:grpSpPr>
        <p:sp>
          <p:nvSpPr>
            <p:cNvPr id="23578" name="Oval 10"/>
            <p:cNvSpPr>
              <a:spLocks noChangeArrowheads="1"/>
            </p:cNvSpPr>
            <p:nvPr/>
          </p:nvSpPr>
          <p:spPr bwMode="auto">
            <a:xfrm>
              <a:off x="196" y="1684"/>
              <a:ext cx="2536" cy="1144"/>
            </a:xfrm>
            <a:prstGeom prst="ellipse">
              <a:avLst/>
            </a:prstGeom>
            <a:solidFill>
              <a:schemeClr val="tx2"/>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3579" name="Rectangle 11"/>
            <p:cNvSpPr>
              <a:spLocks noChangeArrowheads="1"/>
            </p:cNvSpPr>
            <p:nvPr/>
          </p:nvSpPr>
          <p:spPr bwMode="auto">
            <a:xfrm>
              <a:off x="624" y="2593"/>
              <a:ext cx="163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buFontTx/>
                <a:buNone/>
              </a:pPr>
              <a:r>
                <a:rPr lang="en-US" altLang="tr-TR" sz="1600" b="1">
                  <a:solidFill>
                    <a:srgbClr val="99FFFF"/>
                  </a:solidFill>
                  <a:latin typeface="Arial" panose="020B0604020202020204" pitchFamily="34" charset="0"/>
                </a:rPr>
                <a:t>“Strong Fever”</a:t>
              </a:r>
            </a:p>
            <a:p>
              <a:pPr algn="ctr">
                <a:buFontTx/>
                <a:buNone/>
              </a:pPr>
              <a:endParaRPr lang="en-US" altLang="tr-TR" sz="1600" b="1">
                <a:solidFill>
                  <a:srgbClr val="99FFFF"/>
                </a:solidFill>
                <a:latin typeface="Arial" panose="020B0604020202020204" pitchFamily="34" charset="0"/>
              </a:endParaRPr>
            </a:p>
          </p:txBody>
        </p:sp>
      </p:grpSp>
      <p:sp>
        <p:nvSpPr>
          <p:cNvPr id="23561" name="Rectangle 13"/>
          <p:cNvSpPr>
            <a:spLocks noChangeArrowheads="1"/>
          </p:cNvSpPr>
          <p:nvPr/>
        </p:nvSpPr>
        <p:spPr bwMode="auto">
          <a:xfrm>
            <a:off x="1416050" y="22637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40.1°C</a:t>
            </a:r>
          </a:p>
        </p:txBody>
      </p:sp>
      <p:sp>
        <p:nvSpPr>
          <p:cNvPr id="23562" name="Rectangle 14"/>
          <p:cNvSpPr>
            <a:spLocks noChangeArrowheads="1"/>
          </p:cNvSpPr>
          <p:nvPr/>
        </p:nvSpPr>
        <p:spPr bwMode="auto">
          <a:xfrm>
            <a:off x="1797050" y="2873375"/>
            <a:ext cx="7620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42°C</a:t>
            </a:r>
          </a:p>
        </p:txBody>
      </p:sp>
      <p:sp>
        <p:nvSpPr>
          <p:cNvPr id="23563" name="Rectangle 15"/>
          <p:cNvSpPr>
            <a:spLocks noChangeArrowheads="1"/>
          </p:cNvSpPr>
          <p:nvPr/>
        </p:nvSpPr>
        <p:spPr bwMode="auto">
          <a:xfrm>
            <a:off x="2787650" y="23399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41.4°C</a:t>
            </a:r>
          </a:p>
        </p:txBody>
      </p:sp>
      <p:sp>
        <p:nvSpPr>
          <p:cNvPr id="23564" name="Rectangle 16"/>
          <p:cNvSpPr>
            <a:spLocks noChangeArrowheads="1"/>
          </p:cNvSpPr>
          <p:nvPr/>
        </p:nvSpPr>
        <p:spPr bwMode="auto">
          <a:xfrm>
            <a:off x="501650" y="30257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dirty="0">
                <a:solidFill>
                  <a:srgbClr val="FFFF00"/>
                </a:solidFill>
              </a:rPr>
              <a:t>39.3°C</a:t>
            </a:r>
          </a:p>
        </p:txBody>
      </p:sp>
      <p:sp>
        <p:nvSpPr>
          <p:cNvPr id="14353" name="Rectangle 17"/>
          <p:cNvSpPr>
            <a:spLocks noChangeArrowheads="1"/>
          </p:cNvSpPr>
          <p:nvPr/>
        </p:nvSpPr>
        <p:spPr bwMode="auto">
          <a:xfrm>
            <a:off x="3244850" y="1730375"/>
            <a:ext cx="914400" cy="366713"/>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en-US">
                <a:solidFill>
                  <a:srgbClr val="4D4D4D"/>
                </a:solidFill>
                <a:effectLst>
                  <a:outerShdw blurRad="38100" dist="38100" dir="2700000" algn="tl">
                    <a:srgbClr val="C0C0C0"/>
                  </a:outerShdw>
                </a:effectLst>
                <a:latin typeface="Arial" charset="0"/>
              </a:rPr>
              <a:t>38.7°C</a:t>
            </a:r>
          </a:p>
        </p:txBody>
      </p:sp>
      <p:sp>
        <p:nvSpPr>
          <p:cNvPr id="14354" name="Rectangle 18"/>
          <p:cNvSpPr>
            <a:spLocks noChangeArrowheads="1"/>
          </p:cNvSpPr>
          <p:nvPr/>
        </p:nvSpPr>
        <p:spPr bwMode="auto">
          <a:xfrm>
            <a:off x="349250" y="3635375"/>
            <a:ext cx="990600" cy="366713"/>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en-US" dirty="0">
                <a:solidFill>
                  <a:srgbClr val="4D4D4D"/>
                </a:solidFill>
                <a:effectLst>
                  <a:outerShdw blurRad="38100" dist="38100" dir="2700000" algn="tl">
                    <a:srgbClr val="C0C0C0"/>
                  </a:outerShdw>
                </a:effectLst>
                <a:latin typeface="Arial" charset="0"/>
              </a:rPr>
              <a:t>37.2°C</a:t>
            </a:r>
          </a:p>
        </p:txBody>
      </p:sp>
      <p:sp>
        <p:nvSpPr>
          <p:cNvPr id="14355" name="Rectangle 19"/>
          <p:cNvSpPr>
            <a:spLocks noChangeArrowheads="1"/>
          </p:cNvSpPr>
          <p:nvPr/>
        </p:nvSpPr>
        <p:spPr bwMode="auto">
          <a:xfrm>
            <a:off x="273050" y="1882775"/>
            <a:ext cx="762000" cy="366713"/>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en-US">
                <a:solidFill>
                  <a:srgbClr val="4D4D4D"/>
                </a:solidFill>
                <a:effectLst>
                  <a:outerShdw blurRad="38100" dist="38100" dir="2700000" algn="tl">
                    <a:srgbClr val="C0C0C0"/>
                  </a:outerShdw>
                </a:effectLst>
                <a:latin typeface="Arial" charset="0"/>
              </a:rPr>
              <a:t>38°C</a:t>
            </a:r>
          </a:p>
        </p:txBody>
      </p:sp>
      <p:sp>
        <p:nvSpPr>
          <p:cNvPr id="23568" name="Rectangle 20"/>
          <p:cNvSpPr>
            <a:spLocks noChangeArrowheads="1"/>
          </p:cNvSpPr>
          <p:nvPr/>
        </p:nvSpPr>
        <p:spPr bwMode="auto">
          <a:xfrm>
            <a:off x="5911850" y="2797175"/>
            <a:ext cx="2209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None/>
            </a:pPr>
            <a:r>
              <a:rPr lang="en-US" altLang="tr-TR" sz="1600" b="1">
                <a:latin typeface="Arial" panose="020B0604020202020204" pitchFamily="34" charset="0"/>
              </a:rPr>
              <a:t>Fuzzy Set Theory:</a:t>
            </a:r>
          </a:p>
          <a:p>
            <a:pPr>
              <a:buFontTx/>
              <a:buNone/>
            </a:pPr>
            <a:endParaRPr lang="en-US" altLang="tr-TR" sz="1600" b="1">
              <a:latin typeface="Arial" panose="020B0604020202020204" pitchFamily="34" charset="0"/>
            </a:endParaRPr>
          </a:p>
        </p:txBody>
      </p:sp>
      <p:sp>
        <p:nvSpPr>
          <p:cNvPr id="23569" name="Rectangle 21"/>
          <p:cNvSpPr>
            <a:spLocks noChangeArrowheads="1"/>
          </p:cNvSpPr>
          <p:nvPr/>
        </p:nvSpPr>
        <p:spPr bwMode="auto">
          <a:xfrm>
            <a:off x="6140450" y="39401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40.1°C</a:t>
            </a:r>
          </a:p>
        </p:txBody>
      </p:sp>
      <p:sp>
        <p:nvSpPr>
          <p:cNvPr id="23570" name="Rectangle 22"/>
          <p:cNvSpPr>
            <a:spLocks noChangeArrowheads="1"/>
          </p:cNvSpPr>
          <p:nvPr/>
        </p:nvSpPr>
        <p:spPr bwMode="auto">
          <a:xfrm>
            <a:off x="6521450" y="4549775"/>
            <a:ext cx="7620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42°C</a:t>
            </a:r>
          </a:p>
        </p:txBody>
      </p:sp>
      <p:sp>
        <p:nvSpPr>
          <p:cNvPr id="23571" name="Rectangle 23"/>
          <p:cNvSpPr>
            <a:spLocks noChangeArrowheads="1"/>
          </p:cNvSpPr>
          <p:nvPr/>
        </p:nvSpPr>
        <p:spPr bwMode="auto">
          <a:xfrm>
            <a:off x="7512050" y="40163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41.4°C</a:t>
            </a:r>
          </a:p>
        </p:txBody>
      </p:sp>
      <p:sp>
        <p:nvSpPr>
          <p:cNvPr id="23572" name="Rectangle 24"/>
          <p:cNvSpPr>
            <a:spLocks noChangeArrowheads="1"/>
          </p:cNvSpPr>
          <p:nvPr/>
        </p:nvSpPr>
        <p:spPr bwMode="auto">
          <a:xfrm>
            <a:off x="5226050" y="4702175"/>
            <a:ext cx="914400" cy="3667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cs typeface="Arial" panose="020B0604020202020204" pitchFamily="34" charset="0"/>
              </a:defRPr>
            </a:lvl1pPr>
            <a:lvl2pPr marL="742950" indent="-285750" defTabSz="762000">
              <a:defRPr>
                <a:solidFill>
                  <a:schemeClr val="tx1"/>
                </a:solidFill>
                <a:latin typeface="Arial" panose="020B0604020202020204" pitchFamily="34" charset="0"/>
                <a:cs typeface="Arial" panose="020B0604020202020204" pitchFamily="34" charset="0"/>
              </a:defRPr>
            </a:lvl2pPr>
            <a:lvl3pPr marL="1143000" indent="-228600" defTabSz="762000">
              <a:defRPr>
                <a:solidFill>
                  <a:schemeClr val="tx1"/>
                </a:solidFill>
                <a:latin typeface="Arial" panose="020B0604020202020204" pitchFamily="34" charset="0"/>
                <a:cs typeface="Arial" panose="020B0604020202020204" pitchFamily="34" charset="0"/>
              </a:defRPr>
            </a:lvl3pPr>
            <a:lvl4pPr marL="1600200" indent="-228600" defTabSz="762000">
              <a:defRPr>
                <a:solidFill>
                  <a:schemeClr val="tx1"/>
                </a:solidFill>
                <a:latin typeface="Arial" panose="020B0604020202020204" pitchFamily="34" charset="0"/>
                <a:cs typeface="Arial" panose="020B0604020202020204" pitchFamily="34" charset="0"/>
              </a:defRPr>
            </a:lvl4pPr>
            <a:lvl5pPr marL="2057400" indent="-228600" defTabSz="76200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tr-TR">
                <a:solidFill>
                  <a:srgbClr val="FFFF00"/>
                </a:solidFill>
              </a:rPr>
              <a:t>39.3°C</a:t>
            </a:r>
          </a:p>
        </p:txBody>
      </p:sp>
      <p:sp>
        <p:nvSpPr>
          <p:cNvPr id="23573" name="Rectangle 25"/>
          <p:cNvSpPr>
            <a:spLocks noChangeArrowheads="1"/>
          </p:cNvSpPr>
          <p:nvPr/>
        </p:nvSpPr>
        <p:spPr bwMode="auto">
          <a:xfrm>
            <a:off x="7969250" y="340677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tr-TR" sz="1800">
                <a:solidFill>
                  <a:srgbClr val="4D4D4D"/>
                </a:solidFill>
                <a:latin typeface="Arial" panose="020B0604020202020204" pitchFamily="34" charset="0"/>
              </a:rPr>
              <a:t>38.7°C</a:t>
            </a:r>
          </a:p>
        </p:txBody>
      </p:sp>
      <p:sp>
        <p:nvSpPr>
          <p:cNvPr id="23575" name="Rectangle 27"/>
          <p:cNvSpPr>
            <a:spLocks noChangeArrowheads="1"/>
          </p:cNvSpPr>
          <p:nvPr/>
        </p:nvSpPr>
        <p:spPr bwMode="auto">
          <a:xfrm>
            <a:off x="4997450" y="355917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tr-TR" sz="1800">
                <a:solidFill>
                  <a:srgbClr val="4D4D4D"/>
                </a:solidFill>
                <a:latin typeface="Arial" panose="020B0604020202020204" pitchFamily="34" charset="0"/>
              </a:rPr>
              <a:t>38°C</a:t>
            </a:r>
          </a:p>
        </p:txBody>
      </p:sp>
      <p:sp>
        <p:nvSpPr>
          <p:cNvPr id="14365" name="Rectangle 29"/>
          <p:cNvSpPr>
            <a:spLocks noChangeArrowheads="1"/>
          </p:cNvSpPr>
          <p:nvPr/>
        </p:nvSpPr>
        <p:spPr bwMode="auto">
          <a:xfrm>
            <a:off x="107950" y="4652963"/>
            <a:ext cx="4392613" cy="339725"/>
          </a:xfrm>
          <a:prstGeom prst="rect">
            <a:avLst/>
          </a:prstGeom>
          <a:solidFill>
            <a:srgbClr val="FFFF00"/>
          </a:solidFill>
          <a:ln w="9525">
            <a:noFill/>
            <a:miter lim="800000"/>
            <a:headEnd/>
            <a:tailEnd/>
          </a:ln>
          <a:effectLst/>
        </p:spPr>
        <p:txBody>
          <a:bodyPr lIns="92075" tIns="46038" rIns="92075" bIns="46038">
            <a:spAutoFit/>
          </a:bodyPr>
          <a:lstStyle/>
          <a:p>
            <a:pPr defTabSz="762000">
              <a:spcBef>
                <a:spcPct val="50000"/>
              </a:spcBef>
              <a:defRPr/>
            </a:pPr>
            <a:r>
              <a:rPr lang="en-US" sz="1600" b="1" dirty="0">
                <a:solidFill>
                  <a:srgbClr val="FF0000"/>
                </a:solidFill>
                <a:effectLst>
                  <a:outerShdw blurRad="38100" dist="38100" dir="2700000" algn="tl">
                    <a:srgbClr val="C0C0C0"/>
                  </a:outerShdw>
                </a:effectLst>
                <a:latin typeface="Arial" charset="0"/>
              </a:rPr>
              <a:t>“More-or-Less” Rather Than “Either-Or” !</a:t>
            </a:r>
          </a:p>
        </p:txBody>
      </p:sp>
      <p:sp>
        <p:nvSpPr>
          <p:cNvPr id="23577" name="Rectangle 30"/>
          <p:cNvSpPr>
            <a:spLocks noChangeArrowheads="1"/>
          </p:cNvSpPr>
          <p:nvPr/>
        </p:nvSpPr>
        <p:spPr bwMode="auto">
          <a:xfrm>
            <a:off x="5600700" y="4926013"/>
            <a:ext cx="2590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defTabSz="7620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buFontTx/>
              <a:buNone/>
            </a:pPr>
            <a:r>
              <a:rPr lang="en-US" altLang="tr-TR" sz="1600" b="1">
                <a:solidFill>
                  <a:srgbClr val="003399"/>
                </a:solidFill>
                <a:latin typeface="Arial" panose="020B0604020202020204" pitchFamily="34" charset="0"/>
              </a:rPr>
              <a:t>“Strong Fever”</a:t>
            </a:r>
          </a:p>
          <a:p>
            <a:pPr algn="ctr">
              <a:buFontTx/>
              <a:buNone/>
            </a:pPr>
            <a:endParaRPr lang="en-US" altLang="tr-TR" sz="1600" b="1">
              <a:solidFill>
                <a:srgbClr val="003399"/>
              </a:solidFill>
              <a:latin typeface="Arial" panose="020B0604020202020204" pitchFamily="34" charset="0"/>
            </a:endParaRPr>
          </a:p>
        </p:txBody>
      </p:sp>
      <p:sp>
        <p:nvSpPr>
          <p:cNvPr id="28" name="Rectangle 18"/>
          <p:cNvSpPr>
            <a:spLocks noChangeArrowheads="1"/>
          </p:cNvSpPr>
          <p:nvPr/>
        </p:nvSpPr>
        <p:spPr bwMode="auto">
          <a:xfrm>
            <a:off x="4860032" y="5229200"/>
            <a:ext cx="990600" cy="366713"/>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en-US" dirty="0">
                <a:solidFill>
                  <a:srgbClr val="4D4D4D"/>
                </a:solidFill>
                <a:effectLst>
                  <a:outerShdw blurRad="38100" dist="38100" dir="2700000" algn="tl">
                    <a:srgbClr val="C0C0C0"/>
                  </a:outerShdw>
                </a:effectLst>
                <a:latin typeface="Arial" charset="0"/>
              </a:rPr>
              <a:t>37.2°C</a:t>
            </a:r>
          </a:p>
        </p:txBody>
      </p:sp>
    </p:spTree>
    <p:extLst>
      <p:ext uri="{BB962C8B-B14F-4D97-AF65-F5344CB8AC3E}">
        <p14:creationId xmlns:p14="http://schemas.microsoft.com/office/powerpoint/2010/main" val="33950548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251520" y="332656"/>
            <a:ext cx="7808913" cy="509116"/>
          </a:xfrm>
        </p:spPr>
        <p:txBody>
          <a:bodyPr/>
          <a:lstStyle/>
          <a:p>
            <a:pPr algn="l">
              <a:tabLst>
                <a:tab pos="655638" algn="l"/>
                <a:tab pos="1312863" algn="l"/>
                <a:tab pos="1968500" algn="l"/>
                <a:tab pos="2625725" algn="l"/>
                <a:tab pos="3282950" algn="l"/>
                <a:tab pos="3938588" algn="l"/>
                <a:tab pos="4595813" algn="l"/>
                <a:tab pos="5253038" algn="l"/>
                <a:tab pos="5908675" algn="l"/>
                <a:tab pos="6565900" algn="l"/>
                <a:tab pos="7223125" algn="l"/>
              </a:tabLst>
            </a:pPr>
            <a:r>
              <a:rPr lang="en-US" altLang="tr-TR" sz="2400" b="1" u="sng" dirty="0" smtClean="0">
                <a:solidFill>
                  <a:srgbClr val="984807"/>
                </a:solidFill>
                <a:latin typeface="Calibri" panose="020F0502020204030204" pitchFamily="34" charset="0"/>
                <a:ea typeface="+mn-ea"/>
                <a:cs typeface="Arial" pitchFamily="34" charset="0"/>
              </a:rPr>
              <a:t>Fuzzy  and Crisp Set Theories</a:t>
            </a:r>
            <a:endParaRPr lang="en-US" altLang="tr-TR" sz="2400" b="1" u="sng" dirty="0">
              <a:solidFill>
                <a:srgbClr val="984807"/>
              </a:solidFill>
              <a:latin typeface="Calibri" panose="020F0502020204030204" pitchFamily="34" charset="0"/>
              <a:ea typeface="+mn-ea"/>
              <a:cs typeface="Arial" pitchFamily="34" charset="0"/>
            </a:endParaRPr>
          </a:p>
        </p:txBody>
      </p:sp>
      <p:sp>
        <p:nvSpPr>
          <p:cNvPr id="16387" name="Rectangle 2"/>
          <p:cNvSpPr>
            <a:spLocks noGrp="1" noChangeArrowheads="1"/>
          </p:cNvSpPr>
          <p:nvPr>
            <p:ph type="subTitle" idx="4294967295"/>
          </p:nvPr>
        </p:nvSpPr>
        <p:spPr>
          <a:xfrm>
            <a:off x="395536" y="980728"/>
            <a:ext cx="8352928" cy="2808312"/>
          </a:xfrm>
          <a:noFill/>
        </p:spPr>
        <p:txBody>
          <a:bodyPr lIns="0" tIns="0" rIns="0" bIns="0" anchor="ctr"/>
          <a:lstStyle/>
          <a:p>
            <a:pPr marL="0" indent="0">
              <a:buClr>
                <a:srgbClr val="000000"/>
              </a:buClr>
              <a:buFont typeface="Arial" panose="020B0604020202020204" pitchFamily="34" charset="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tr-TR" sz="2400" b="1" dirty="0" smtClean="0"/>
              <a:t>In traditional set theory, an element either belongs to a set, or it does not.  </a:t>
            </a:r>
          </a:p>
          <a:p>
            <a:pPr marL="0" indent="0">
              <a:buClr>
                <a:srgbClr val="000000"/>
              </a:buClr>
              <a:buFont typeface="Arial" panose="020B0604020202020204" pitchFamily="34" charset="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US" altLang="tr-TR" sz="2400" b="1" dirty="0" smtClean="0"/>
          </a:p>
          <a:p>
            <a:pPr marL="0" indent="0">
              <a:buClr>
                <a:srgbClr val="000000"/>
              </a:buClr>
              <a:buFont typeface="Arial" panose="020B0604020202020204" pitchFamily="34" charset="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tr-TR" sz="2400" b="1" dirty="0" smtClean="0"/>
              <a:t>Membership functions of fuzzy logic classify elements in the range [0,1], with 0 and 1 being no and full inclusion, the other values being partial membership </a:t>
            </a:r>
          </a:p>
        </p:txBody>
      </p:sp>
    </p:spTree>
    <p:extLst>
      <p:ext uri="{BB962C8B-B14F-4D97-AF65-F5344CB8AC3E}">
        <p14:creationId xmlns:p14="http://schemas.microsoft.com/office/powerpoint/2010/main" val="223659769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ChangeArrowheads="1"/>
          </p:cNvSpPr>
          <p:nvPr/>
        </p:nvSpPr>
        <p:spPr bwMode="auto">
          <a:xfrm>
            <a:off x="179263" y="692696"/>
            <a:ext cx="8785225" cy="4770438"/>
          </a:xfrm>
          <a:prstGeom prst="rect">
            <a:avLst/>
          </a:prstGeom>
          <a:noFill/>
          <a:ln w="9525">
            <a:noFill/>
            <a:miter lim="800000"/>
            <a:headEnd/>
            <a:tailEnd/>
          </a:ln>
          <a:effectLst/>
        </p:spPr>
        <p:txBody>
          <a:bodyPr>
            <a:spAutoFit/>
          </a:bodyPr>
          <a:lstStyle/>
          <a:p>
            <a:pPr marL="231775" indent="-231775" eaLnBrk="1" hangingPunct="1">
              <a:lnSpc>
                <a:spcPct val="95000"/>
              </a:lnSpc>
              <a:defRPr/>
            </a:pPr>
            <a:r>
              <a:rPr lang="en-GB" sz="1600" dirty="0"/>
              <a:t>The classical example in fuzzy sets is tall men.  The elements of the fuzzy set </a:t>
            </a:r>
            <a:br>
              <a:rPr lang="en-GB" sz="1600" dirty="0"/>
            </a:br>
            <a:r>
              <a:rPr lang="en-GB" sz="1600" dirty="0"/>
              <a:t>“tall men” are all men, but their degrees of membership depend on their height.</a:t>
            </a:r>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endParaRPr lang="tr-TR" sz="1600" dirty="0"/>
          </a:p>
          <a:p>
            <a:pPr marL="231775" indent="-231775" eaLnBrk="1" hangingPunct="1">
              <a:lnSpc>
                <a:spcPct val="95000"/>
              </a:lnSpc>
              <a:defRPr/>
            </a:pPr>
            <a:endParaRPr lang="tr-TR" sz="1600" dirty="0"/>
          </a:p>
          <a:p>
            <a:pPr marL="231775" indent="-231775" eaLnBrk="1" hangingPunct="1">
              <a:lnSpc>
                <a:spcPct val="95000"/>
              </a:lnSpc>
              <a:defRPr/>
            </a:pPr>
            <a:endParaRPr lang="tr-TR" sz="1600" dirty="0"/>
          </a:p>
          <a:p>
            <a:pPr marL="231775" indent="-231775" eaLnBrk="1" hangingPunct="1">
              <a:lnSpc>
                <a:spcPct val="95000"/>
              </a:lnSpc>
              <a:defRPr/>
            </a:pPr>
            <a:endParaRPr lang="en-GB" sz="1600" dirty="0"/>
          </a:p>
          <a:p>
            <a:pPr marL="231775" indent="-231775" eaLnBrk="1" hangingPunct="1">
              <a:lnSpc>
                <a:spcPct val="95000"/>
              </a:lnSpc>
              <a:defRPr/>
            </a:pPr>
            <a:endParaRPr lang="en-GB" sz="1600" dirty="0"/>
          </a:p>
          <a:p>
            <a:pPr marL="231775" indent="-231775" eaLnBrk="1" hangingPunct="1">
              <a:lnSpc>
                <a:spcPct val="95000"/>
              </a:lnSpc>
              <a:defRPr/>
            </a:pPr>
            <a:r>
              <a:rPr lang="en-GB" sz="1600" dirty="0"/>
              <a:t>The</a:t>
            </a:r>
            <a:r>
              <a:rPr lang="en-GB" sz="1600" dirty="0">
                <a:solidFill>
                  <a:srgbClr val="FF0000"/>
                </a:solidFill>
              </a:rPr>
              <a:t> x-axis </a:t>
            </a:r>
            <a:r>
              <a:rPr lang="en-GB" sz="1600" dirty="0"/>
              <a:t>represents the </a:t>
            </a:r>
            <a:r>
              <a:rPr lang="en-GB" sz="1600" b="1" dirty="0">
                <a:solidFill>
                  <a:srgbClr val="FF0000"/>
                </a:solidFill>
              </a:rPr>
              <a:t>universe of discourse</a:t>
            </a:r>
            <a:r>
              <a:rPr lang="en-GB" sz="1600" dirty="0">
                <a:solidFill>
                  <a:srgbClr val="FF0000"/>
                </a:solidFill>
              </a:rPr>
              <a:t> </a:t>
            </a:r>
            <a:r>
              <a:rPr lang="en-GB" sz="1600" dirty="0"/>
              <a:t>– the range of all possible values applicable to a chosen variable. In our case, the variable is the man height. According to this representation, the universe of men’s heights consists of all tall men.</a:t>
            </a:r>
          </a:p>
          <a:p>
            <a:pPr marL="231775" indent="-231775" eaLnBrk="1" hangingPunct="1">
              <a:lnSpc>
                <a:spcPct val="95000"/>
              </a:lnSpc>
              <a:defRPr/>
            </a:pPr>
            <a:r>
              <a:rPr lang="en-GB" sz="1600" dirty="0"/>
              <a:t>The </a:t>
            </a:r>
            <a:r>
              <a:rPr lang="en-GB" sz="1600" dirty="0">
                <a:solidFill>
                  <a:srgbClr val="FF0000"/>
                </a:solidFill>
              </a:rPr>
              <a:t>y-axis</a:t>
            </a:r>
            <a:r>
              <a:rPr lang="en-GB" sz="1600" dirty="0"/>
              <a:t> represents the </a:t>
            </a:r>
            <a:r>
              <a:rPr lang="en-GB" sz="1600" b="1" dirty="0">
                <a:solidFill>
                  <a:srgbClr val="FF0000"/>
                </a:solidFill>
              </a:rPr>
              <a:t>membership value </a:t>
            </a:r>
            <a:r>
              <a:rPr lang="en-GB" sz="1600" b="1" dirty="0"/>
              <a:t>of the fuzzy set</a:t>
            </a:r>
            <a:r>
              <a:rPr lang="en-GB" sz="1600" dirty="0"/>
              <a:t>.  In our case, the fuzzy set of “tall men” maps height values into corresponding membership values.</a:t>
            </a:r>
          </a:p>
        </p:txBody>
      </p:sp>
      <p:sp>
        <p:nvSpPr>
          <p:cNvPr id="18436" name="Rectangle 2"/>
          <p:cNvSpPr>
            <a:spLocks noGrp="1" noRot="1" noChangeArrowheads="1"/>
          </p:cNvSpPr>
          <p:nvPr>
            <p:ph type="title"/>
          </p:nvPr>
        </p:nvSpPr>
        <p:spPr>
          <a:xfrm>
            <a:off x="107504" y="116632"/>
            <a:ext cx="2808312" cy="490066"/>
          </a:xfrm>
        </p:spPr>
        <p:txBody>
          <a:bodyPr/>
          <a:lstStyle/>
          <a:p>
            <a:pPr algn="l" eaLnBrk="1" hangingPunct="1"/>
            <a:r>
              <a:rPr lang="en-GB" altLang="tr-TR" sz="2400" b="1" u="sng" dirty="0">
                <a:solidFill>
                  <a:srgbClr val="984807"/>
                </a:solidFill>
                <a:latin typeface="Calibri" panose="020F0502020204030204" pitchFamily="34" charset="0"/>
                <a:ea typeface="+mn-ea"/>
                <a:cs typeface="Arial" pitchFamily="34" charset="0"/>
              </a:rPr>
              <a:t>Crisp vs. Fuzzy Sets</a:t>
            </a:r>
          </a:p>
        </p:txBody>
      </p:sp>
      <p:graphicFrame>
        <p:nvGraphicFramePr>
          <p:cNvPr id="18437" name="Object 3"/>
          <p:cNvGraphicFramePr>
            <a:graphicFrameLocks noGrp="1" noChangeAspect="1"/>
          </p:cNvGraphicFramePr>
          <p:nvPr>
            <p:ph sz="half" idx="1"/>
            <p:extLst>
              <p:ext uri="{D42A27DB-BD31-4B8C-83A1-F6EECF244321}">
                <p14:modId xmlns:p14="http://schemas.microsoft.com/office/powerpoint/2010/main" val="2808179934"/>
              </p:ext>
            </p:extLst>
          </p:nvPr>
        </p:nvGraphicFramePr>
        <p:xfrm>
          <a:off x="4211513" y="1340396"/>
          <a:ext cx="3097212" cy="2859088"/>
        </p:xfrm>
        <a:graphic>
          <a:graphicData uri="http://schemas.openxmlformats.org/presentationml/2006/ole">
            <mc:AlternateContent xmlns:mc="http://schemas.openxmlformats.org/markup-compatibility/2006">
              <mc:Choice xmlns:v="urn:schemas-microsoft-com:vml" Requires="v">
                <p:oleObj spid="_x0000_s8206" name="Picture" r:id="rId3" imgW="5372100" imgH="4962525" progId="Word.Picture.8">
                  <p:embed/>
                </p:oleObj>
              </mc:Choice>
              <mc:Fallback>
                <p:oleObj name="Picture" r:id="rId3" imgW="5372100" imgH="49625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513" y="1340396"/>
                        <a:ext cx="3097212" cy="285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5"/>
          <p:cNvGraphicFramePr>
            <a:graphicFrameLocks noGrp="1" noChangeAspect="1"/>
          </p:cNvGraphicFramePr>
          <p:nvPr>
            <p:ph sz="half" idx="2"/>
            <p:extLst>
              <p:ext uri="{D42A27DB-BD31-4B8C-83A1-F6EECF244321}">
                <p14:modId xmlns:p14="http://schemas.microsoft.com/office/powerpoint/2010/main" val="4001915822"/>
              </p:ext>
            </p:extLst>
          </p:nvPr>
        </p:nvGraphicFramePr>
        <p:xfrm>
          <a:off x="826963" y="1451521"/>
          <a:ext cx="2746375" cy="2193925"/>
        </p:xfrm>
        <a:graphic>
          <a:graphicData uri="http://schemas.openxmlformats.org/presentationml/2006/ole">
            <mc:AlternateContent xmlns:mc="http://schemas.openxmlformats.org/markup-compatibility/2006">
              <mc:Choice xmlns:v="urn:schemas-microsoft-com:vml" Requires="v">
                <p:oleObj spid="_x0000_s8207" name="Picture" r:id="rId5" imgW="3095625" imgH="2771775" progId="Word.Picture.8">
                  <p:embed/>
                </p:oleObj>
              </mc:Choice>
              <mc:Fallback>
                <p:oleObj name="Picture" r:id="rId5" imgW="3095625" imgH="2771775"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963" y="1451521"/>
                        <a:ext cx="274637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583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1869</Words>
  <Application>Microsoft Office PowerPoint</Application>
  <PresentationFormat>On-screen Show (4:3)</PresentationFormat>
  <Paragraphs>396</Paragraphs>
  <Slides>49</Slides>
  <Notes>29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6</vt:i4>
      </vt:variant>
      <vt:variant>
        <vt:lpstr>Slide Titles</vt:lpstr>
      </vt:variant>
      <vt:variant>
        <vt:i4>49</vt:i4>
      </vt:variant>
    </vt:vector>
  </HeadingPairs>
  <TitlesOfParts>
    <vt:vector size="66" baseType="lpstr">
      <vt:lpstr>Arial Unicode MS</vt:lpstr>
      <vt:lpstr>MS PGothic</vt:lpstr>
      <vt:lpstr>MS PGothic</vt:lpstr>
      <vt:lpstr>Arial</vt:lpstr>
      <vt:lpstr>Calibri</vt:lpstr>
      <vt:lpstr>StarSymbol</vt:lpstr>
      <vt:lpstr>Symbol</vt:lpstr>
      <vt:lpstr>Times New Roman</vt:lpstr>
      <vt:lpstr>Wingdings</vt:lpstr>
      <vt:lpstr>ZapfDingbats</vt:lpstr>
      <vt:lpstr>Office Theme</vt:lpstr>
      <vt:lpstr>Microsoft Drawing</vt:lpstr>
      <vt:lpstr>Paint Shop Pro Image</vt:lpstr>
      <vt:lpstr>Picture</vt:lpstr>
      <vt:lpstr>CorelDRAW!</vt:lpstr>
      <vt:lpstr>VISIO</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Fuzzy  and Crisp Set Theories</vt:lpstr>
      <vt:lpstr>Crisp vs. Fuzzy Sets</vt:lpstr>
      <vt:lpstr>Fuzzy Set Representation</vt:lpstr>
      <vt:lpstr>Linguistic Variables</vt:lpstr>
      <vt:lpstr>Linguistic Variables and Hedges</vt:lpstr>
      <vt:lpstr>Linguistic Variables and Hedges</vt:lpstr>
      <vt:lpstr>PowerPoint Presentation</vt:lpstr>
      <vt:lpstr>Conceptualizing in fuzzy terms...</vt:lpstr>
      <vt:lpstr>Conceptualizing in fuzzy terms...</vt:lpstr>
      <vt:lpstr>PowerPoint Presentation</vt:lpstr>
      <vt:lpstr>PowerPoint Presentation</vt:lpstr>
      <vt:lpstr>PowerPoint Presentation</vt:lpstr>
      <vt:lpstr>PowerPoint Presentation</vt:lpstr>
      <vt:lpstr>Formal Definitions</vt:lpstr>
      <vt:lpstr>PowerPoint Presentation</vt:lpstr>
      <vt:lpstr>Operations with fuzzy sets</vt:lpstr>
      <vt:lpstr>PowerPoint Presentation</vt:lpstr>
      <vt:lpstr>Operations with fuzzy sets</vt:lpstr>
      <vt:lpstr>Rule Base</vt:lpstr>
      <vt:lpstr>Rules</vt:lpstr>
      <vt:lpstr>Fuzzy Air Conditioner</vt:lpstr>
      <vt:lpstr>Mapping Inputs to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2015-08-23T09:46:53Z</dcterms:created>
  <dcterms:modified xsi:type="dcterms:W3CDTF">2016-11-09T09:58:17Z</dcterms:modified>
</cp:coreProperties>
</file>