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74"/>
  </p:notesMasterIdLst>
  <p:handoutMasterIdLst>
    <p:handoutMasterId r:id="rId75"/>
  </p:handoutMasterIdLst>
  <p:sldIdLst>
    <p:sldId id="256" r:id="rId2"/>
    <p:sldId id="321"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6"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510" r:id="rId68"/>
    <p:sldId id="511" r:id="rId69"/>
    <p:sldId id="512" r:id="rId70"/>
    <p:sldId id="513" r:id="rId71"/>
    <p:sldId id="514" r:id="rId72"/>
    <p:sldId id="426" r:id="rId7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06" autoAdjust="0"/>
    <p:restoredTop sz="86444" autoAdjust="0"/>
  </p:normalViewPr>
  <p:slideViewPr>
    <p:cSldViewPr>
      <p:cViewPr varScale="1">
        <p:scale>
          <a:sx n="61" d="100"/>
          <a:sy n="61" d="100"/>
        </p:scale>
        <p:origin x="270" y="42"/>
      </p:cViewPr>
      <p:guideLst>
        <p:guide orient="horz" pos="2160"/>
        <p:guide pos="2880"/>
      </p:guideLst>
    </p:cSldViewPr>
  </p:slideViewPr>
  <p:outlineViewPr>
    <p:cViewPr>
      <p:scale>
        <a:sx n="33" d="100"/>
        <a:sy n="33" d="100"/>
      </p:scale>
      <p:origin x="0" y="-3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9FEEEA-AE7D-47FC-BE32-48CAFEBA964E}" type="datetime1">
              <a:rPr lang="tr-TR" smtClean="0"/>
              <a:t>24.11.2016</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EE081-523A-4C75-8D2F-11CCBD252A5B}" type="slidenum">
              <a:rPr lang="tr-TR" smtClean="0"/>
              <a:t>‹#›</a:t>
            </a:fld>
            <a:endParaRPr lang="tr-TR"/>
          </a:p>
        </p:txBody>
      </p:sp>
    </p:spTree>
    <p:extLst>
      <p:ext uri="{BB962C8B-B14F-4D97-AF65-F5344CB8AC3E}">
        <p14:creationId xmlns:p14="http://schemas.microsoft.com/office/powerpoint/2010/main" val="1837160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EEF3A59-5A1A-41D1-B062-A0B57B312156}" type="datetime1">
              <a:rPr lang="tr-TR" smtClean="0"/>
              <a:t>24.11.2016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B8C437B-CEE0-4262-B751-DAD8E2FEB9A8}" type="slidenum">
              <a:rPr lang="tr-TR"/>
              <a:pPr>
                <a:defRPr/>
              </a:pPr>
              <a:t>‹#›</a:t>
            </a:fld>
            <a:endParaRPr lang="tr-TR"/>
          </a:p>
        </p:txBody>
      </p:sp>
    </p:spTree>
    <p:extLst>
      <p:ext uri="{BB962C8B-B14F-4D97-AF65-F5344CB8AC3E}">
        <p14:creationId xmlns:p14="http://schemas.microsoft.com/office/powerpoint/2010/main" val="162762637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24.11.2016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1</a:t>
            </a:fld>
            <a:endParaRPr lang="tr-TR"/>
          </a:p>
        </p:txBody>
      </p:sp>
    </p:spTree>
    <p:extLst>
      <p:ext uri="{BB962C8B-B14F-4D97-AF65-F5344CB8AC3E}">
        <p14:creationId xmlns:p14="http://schemas.microsoft.com/office/powerpoint/2010/main" val="175418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FB5994-384C-4EBC-9667-C9BC90D3F765}" type="slidenum">
              <a:rPr lang="en-US" altLang="tr-TR" smtClean="0"/>
              <a:pPr>
                <a:spcBef>
                  <a:spcPct val="0"/>
                </a:spcBef>
              </a:pPr>
              <a:t>12</a:t>
            </a:fld>
            <a:endParaRPr lang="en-US" altLang="tr-TR"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538531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C7928B-D4C5-4C3B-AE1E-8120249A2214}" type="slidenum">
              <a:rPr lang="en-US" altLang="tr-TR" smtClean="0"/>
              <a:pPr>
                <a:spcBef>
                  <a:spcPct val="0"/>
                </a:spcBef>
              </a:pPr>
              <a:t>14</a:t>
            </a:fld>
            <a:endParaRPr lang="en-US" altLang="tr-T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06305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51F3107-43E2-4269-BF0B-64686BA44412}" type="slidenum">
              <a:rPr lang="en-US" altLang="tr-TR" smtClean="0"/>
              <a:pPr>
                <a:spcBef>
                  <a:spcPct val="0"/>
                </a:spcBef>
              </a:pPr>
              <a:t>16</a:t>
            </a:fld>
            <a:endParaRPr lang="en-US" altLang="tr-TR"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88782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A3EE92-9ADE-4747-B324-073BF65DF005}" type="slidenum">
              <a:rPr lang="en-US" altLang="tr-TR" smtClean="0"/>
              <a:pPr>
                <a:spcBef>
                  <a:spcPct val="0"/>
                </a:spcBef>
              </a:pPr>
              <a:t>17</a:t>
            </a:fld>
            <a:endParaRPr lang="en-US" altLang="tr-TR"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635821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5413A1-0598-4DED-93E8-8EBFBD6C42F1}" type="slidenum">
              <a:rPr lang="en-US" altLang="tr-TR" smtClean="0"/>
              <a:pPr>
                <a:spcBef>
                  <a:spcPct val="0"/>
                </a:spcBef>
              </a:pPr>
              <a:t>18</a:t>
            </a:fld>
            <a:endParaRPr lang="en-US" altLang="tr-TR"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167237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4F83F9-3563-4AD8-BECC-7E97B5A88E42}" type="slidenum">
              <a:rPr lang="en-US" altLang="tr-TR" smtClean="0"/>
              <a:pPr>
                <a:spcBef>
                  <a:spcPct val="0"/>
                </a:spcBef>
              </a:pPr>
              <a:t>19</a:t>
            </a:fld>
            <a:endParaRPr lang="en-US" altLang="tr-TR"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84433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EEC27A-2EC2-41B8-A0E2-88577FEE5F29}" type="slidenum">
              <a:rPr lang="en-US" altLang="tr-TR" smtClean="0"/>
              <a:pPr>
                <a:spcBef>
                  <a:spcPct val="0"/>
                </a:spcBef>
              </a:pPr>
              <a:t>20</a:t>
            </a:fld>
            <a:endParaRPr lang="en-US" altLang="tr-TR"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53556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42AD504-CA80-41E5-8742-C562F28CC088}" type="slidenum">
              <a:rPr lang="en-US" altLang="tr-TR" smtClean="0"/>
              <a:pPr>
                <a:spcBef>
                  <a:spcPct val="0"/>
                </a:spcBef>
              </a:pPr>
              <a:t>21</a:t>
            </a:fld>
            <a:endParaRPr lang="en-US" altLang="tr-TR"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322799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51F112-F029-48A5-98D8-C0EA4D8C734E}" type="slidenum">
              <a:rPr lang="en-US" altLang="tr-TR" smtClean="0"/>
              <a:pPr>
                <a:spcBef>
                  <a:spcPct val="0"/>
                </a:spcBef>
              </a:pPr>
              <a:t>22</a:t>
            </a:fld>
            <a:endParaRPr lang="en-US" altLang="tr-TR"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2541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E446BC-6DC7-473C-964D-8921B7E21455}" type="slidenum">
              <a:rPr lang="en-US" altLang="tr-TR" smtClean="0"/>
              <a:pPr>
                <a:spcBef>
                  <a:spcPct val="0"/>
                </a:spcBef>
              </a:pPr>
              <a:t>23</a:t>
            </a:fld>
            <a:endParaRPr lang="en-US" altLang="tr-T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72814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B8C437B-CEE0-4262-B751-DAD8E2FEB9A8}" type="slidenum">
              <a:rPr lang="tr-TR" smtClean="0"/>
              <a:pPr>
                <a:defRPr/>
              </a:pPr>
              <a:t>2</a:t>
            </a:fld>
            <a:endParaRPr lang="tr-TR"/>
          </a:p>
        </p:txBody>
      </p:sp>
      <p:sp>
        <p:nvSpPr>
          <p:cNvPr id="5" name="Date Placeholder 4"/>
          <p:cNvSpPr>
            <a:spLocks noGrp="1"/>
          </p:cNvSpPr>
          <p:nvPr>
            <p:ph type="dt" idx="11"/>
          </p:nvPr>
        </p:nvSpPr>
        <p:spPr/>
        <p:txBody>
          <a:bodyPr/>
          <a:lstStyle/>
          <a:p>
            <a:pPr>
              <a:defRPr/>
            </a:pPr>
            <a:fld id="{66040F0A-FD64-4611-8FD0-936F7E26BAEF}" type="datetime1">
              <a:rPr lang="tr-TR" smtClean="0"/>
              <a:t>24.11.2016</a:t>
            </a:fld>
            <a:endParaRPr lang="tr-TR"/>
          </a:p>
        </p:txBody>
      </p:sp>
      <p:sp>
        <p:nvSpPr>
          <p:cNvPr id="6" name="Footer Placeholder 5"/>
          <p:cNvSpPr>
            <a:spLocks noGrp="1"/>
          </p:cNvSpPr>
          <p:nvPr>
            <p:ph type="ftr" sz="quarter" idx="12"/>
          </p:nvPr>
        </p:nvSpPr>
        <p:spPr/>
        <p:txBody>
          <a:bodyPr/>
          <a:lstStyle/>
          <a:p>
            <a:pPr>
              <a:defRPr/>
            </a:pPr>
            <a:endParaRPr lang="tr-TR"/>
          </a:p>
        </p:txBody>
      </p:sp>
    </p:spTree>
    <p:extLst>
      <p:ext uri="{BB962C8B-B14F-4D97-AF65-F5344CB8AC3E}">
        <p14:creationId xmlns:p14="http://schemas.microsoft.com/office/powerpoint/2010/main" val="236759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32456D3-6B89-45C5-824F-44E415C0FE81}" type="slidenum">
              <a:rPr lang="en-US" altLang="tr-TR" smtClean="0"/>
              <a:pPr>
                <a:spcBef>
                  <a:spcPct val="0"/>
                </a:spcBef>
              </a:pPr>
              <a:t>24</a:t>
            </a:fld>
            <a:endParaRPr lang="en-US" altLang="tr-TR"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537152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E8DD6A-C182-42A0-BC65-2130471EBE08}" type="slidenum">
              <a:rPr lang="en-US" altLang="tr-TR" smtClean="0"/>
              <a:pPr>
                <a:spcBef>
                  <a:spcPct val="0"/>
                </a:spcBef>
              </a:pPr>
              <a:t>25</a:t>
            </a:fld>
            <a:endParaRPr lang="en-US" altLang="tr-TR"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148981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4536229-FBFC-44AA-8ABE-C08A4634E7E9}" type="slidenum">
              <a:rPr lang="en-US" altLang="tr-TR" smtClean="0"/>
              <a:pPr>
                <a:spcBef>
                  <a:spcPct val="0"/>
                </a:spcBef>
              </a:pPr>
              <a:t>26</a:t>
            </a:fld>
            <a:endParaRPr lang="en-US" altLang="tr-TR"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42240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F1A85A-7D50-433D-A5E1-C191F7608B26}" type="slidenum">
              <a:rPr lang="en-US" altLang="tr-TR" smtClean="0"/>
              <a:pPr>
                <a:spcBef>
                  <a:spcPct val="0"/>
                </a:spcBef>
              </a:pPr>
              <a:t>27</a:t>
            </a:fld>
            <a:endParaRPr lang="en-US" altLang="tr-TR"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253247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8B6DF0-37E8-4686-B576-5838B9B16EF5}" type="slidenum">
              <a:rPr lang="en-US" altLang="tr-TR" smtClean="0"/>
              <a:pPr>
                <a:spcBef>
                  <a:spcPct val="0"/>
                </a:spcBef>
              </a:pPr>
              <a:t>28</a:t>
            </a:fld>
            <a:endParaRPr lang="en-US" altLang="tr-TR"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774522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7D399C-2A4A-44EF-A7E2-2667D4F8F8BD}" type="slidenum">
              <a:rPr lang="en-US" altLang="tr-TR" smtClean="0"/>
              <a:pPr>
                <a:spcBef>
                  <a:spcPct val="0"/>
                </a:spcBef>
              </a:pPr>
              <a:t>29</a:t>
            </a:fld>
            <a:endParaRPr lang="en-US" altLang="tr-TR"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4204120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9DBAB3-7555-4C92-B91D-D7EFAA1724DF}" type="slidenum">
              <a:rPr lang="en-US" altLang="tr-TR" smtClean="0"/>
              <a:pPr>
                <a:spcBef>
                  <a:spcPct val="0"/>
                </a:spcBef>
              </a:pPr>
              <a:t>30</a:t>
            </a:fld>
            <a:endParaRPr lang="en-US" altLang="tr-TR"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415722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61B9E8-3C66-49FA-9DDF-0F202537BD96}" type="datetime1">
              <a:rPr lang="de-DE" altLang="en-US" smtClean="0"/>
              <a:pPr>
                <a:spcBef>
                  <a:spcPct val="0"/>
                </a:spcBef>
              </a:pPr>
              <a:t>24.11.2016</a:t>
            </a:fld>
            <a:endParaRPr lang="de-DE" altLang="en-US" smtClean="0"/>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1B1ECE-4BF1-4E40-9289-F0186F3BA102}" type="slidenum">
              <a:rPr lang="de-DE" altLang="en-US" smtClean="0"/>
              <a:pPr>
                <a:spcBef>
                  <a:spcPct val="0"/>
                </a:spcBef>
              </a:pPr>
              <a:t>32</a:t>
            </a:fld>
            <a:endParaRPr lang="de-DE" altLang="en-US" smtClean="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505890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Date Placeholder 3"/>
          <p:cNvSpPr>
            <a:spLocks noGrp="1"/>
          </p:cNvSpPr>
          <p:nvPr>
            <p:ph type="dt" idx="10"/>
          </p:nvPr>
        </p:nvSpPr>
        <p:spPr/>
        <p:txBody>
          <a:bodyPr/>
          <a:lstStyle/>
          <a:p>
            <a:pPr>
              <a:defRPr/>
            </a:pPr>
            <a:fld id="{FEEF3A59-5A1A-41D1-B062-A0B57B312156}" type="datetime1">
              <a:rPr lang="tr-TR" smtClean="0"/>
              <a:t>24.11.2016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34</a:t>
            </a:fld>
            <a:endParaRPr lang="tr-TR"/>
          </a:p>
        </p:txBody>
      </p:sp>
    </p:spTree>
    <p:extLst>
      <p:ext uri="{BB962C8B-B14F-4D97-AF65-F5344CB8AC3E}">
        <p14:creationId xmlns:p14="http://schemas.microsoft.com/office/powerpoint/2010/main" val="508706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1348A4E-606F-47BD-8D6E-54CE0B00E7E7}" type="datetime1">
              <a:rPr lang="de-DE" altLang="en-US" smtClean="0"/>
              <a:pPr>
                <a:spcBef>
                  <a:spcPct val="0"/>
                </a:spcBef>
              </a:pPr>
              <a:t>24.11.2016</a:t>
            </a:fld>
            <a:endParaRPr lang="de-DE" altLang="en-US" smtClean="0"/>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D27F82-1B1A-496A-8678-601BD9C8F1B6}" type="slidenum">
              <a:rPr lang="de-DE" altLang="en-US" smtClean="0"/>
              <a:pPr>
                <a:spcBef>
                  <a:spcPct val="0"/>
                </a:spcBef>
              </a:pPr>
              <a:t>42</a:t>
            </a:fld>
            <a:endParaRPr lang="de-DE" altLang="en-US" smtClean="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79488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911135-3EE9-464C-9D74-3FEB0F697035}" type="slidenum">
              <a:rPr lang="en-US" altLang="tr-TR" smtClean="0"/>
              <a:pPr>
                <a:spcBef>
                  <a:spcPct val="0"/>
                </a:spcBef>
              </a:pPr>
              <a:t>3</a:t>
            </a:fld>
            <a:endParaRPr lang="en-US" altLang="tr-T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611082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D09EA5-A969-44E0-9E88-FB336BC3BE24}" type="datetime1">
              <a:rPr lang="de-DE" altLang="en-US" smtClean="0"/>
              <a:pPr>
                <a:spcBef>
                  <a:spcPct val="0"/>
                </a:spcBef>
              </a:pPr>
              <a:t>24.11.2016</a:t>
            </a:fld>
            <a:endParaRPr lang="de-DE" altLang="en-US" smtClean="0"/>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46FC9F-8945-4C65-876B-C14A226D6D0F}" type="slidenum">
              <a:rPr lang="de-DE" altLang="en-US" smtClean="0"/>
              <a:pPr>
                <a:spcBef>
                  <a:spcPct val="0"/>
                </a:spcBef>
              </a:pPr>
              <a:t>43</a:t>
            </a:fld>
            <a:endParaRPr lang="de-DE" altLang="en-US" smtClean="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89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5006BD-2F66-4F52-AFB4-DD88542D3C3C}" type="datetime1">
              <a:rPr lang="de-DE" altLang="en-US" smtClean="0"/>
              <a:pPr>
                <a:spcBef>
                  <a:spcPct val="0"/>
                </a:spcBef>
              </a:pPr>
              <a:t>24.11.2016</a:t>
            </a:fld>
            <a:endParaRPr lang="de-DE" altLang="en-US" smtClean="0"/>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9C9704-2C8A-4C16-9F31-2E830889F20E}" type="slidenum">
              <a:rPr lang="de-DE" altLang="en-US" smtClean="0"/>
              <a:pPr>
                <a:spcBef>
                  <a:spcPct val="0"/>
                </a:spcBef>
              </a:pPr>
              <a:t>44</a:t>
            </a:fld>
            <a:endParaRPr lang="de-DE" altLang="en-US"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855358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C0CC65-D757-48F1-AC6C-C0D15E31E05E}" type="slidenum">
              <a:rPr lang="en-US" altLang="tr-TR" smtClean="0"/>
              <a:pPr>
                <a:spcBef>
                  <a:spcPct val="0"/>
                </a:spcBef>
              </a:pPr>
              <a:t>45</a:t>
            </a:fld>
            <a:endParaRPr lang="en-US" altLang="tr-TR"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802617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1F0165-5B8C-4ADB-A60A-6EED2D356568}" type="slidenum">
              <a:rPr lang="en-US" altLang="tr-TR" smtClean="0"/>
              <a:pPr>
                <a:spcBef>
                  <a:spcPct val="0"/>
                </a:spcBef>
              </a:pPr>
              <a:t>46</a:t>
            </a:fld>
            <a:endParaRPr lang="en-US" altLang="tr-TR"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488349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827690-DDAB-41C6-A50B-0BE66A824C0E}" type="slidenum">
              <a:rPr lang="en-US" altLang="tr-TR" smtClean="0"/>
              <a:pPr>
                <a:spcBef>
                  <a:spcPct val="0"/>
                </a:spcBef>
              </a:pPr>
              <a:t>47</a:t>
            </a:fld>
            <a:endParaRPr lang="en-US" altLang="tr-TR"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4152619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51CC4E-069B-4C63-9EBE-C740FB87AE5D}" type="slidenum">
              <a:rPr lang="en-US" altLang="tr-TR" smtClean="0"/>
              <a:pPr>
                <a:spcBef>
                  <a:spcPct val="0"/>
                </a:spcBef>
              </a:pPr>
              <a:t>48</a:t>
            </a:fld>
            <a:endParaRPr lang="en-US" altLang="tr-TR"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386349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EEF2D03-E3D2-4E27-AB3F-294642686B1C}" type="slidenum">
              <a:rPr lang="en-US" altLang="tr-TR" smtClean="0"/>
              <a:pPr>
                <a:spcBef>
                  <a:spcPct val="0"/>
                </a:spcBef>
              </a:pPr>
              <a:t>49</a:t>
            </a:fld>
            <a:endParaRPr lang="en-US" altLang="tr-TR"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879170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1E7E1B-ACAA-4AA3-B445-F37E7B453040}" type="slidenum">
              <a:rPr lang="en-US" altLang="tr-TR" smtClean="0"/>
              <a:pPr>
                <a:spcBef>
                  <a:spcPct val="0"/>
                </a:spcBef>
              </a:pPr>
              <a:t>50</a:t>
            </a:fld>
            <a:endParaRPr lang="en-US" altLang="tr-TR"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601658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B51957-ED28-4791-A914-32750858BAA7}" type="slidenum">
              <a:rPr lang="en-US" altLang="tr-TR" smtClean="0"/>
              <a:pPr>
                <a:spcBef>
                  <a:spcPct val="0"/>
                </a:spcBef>
              </a:pPr>
              <a:t>51</a:t>
            </a:fld>
            <a:endParaRPr lang="en-US" altLang="tr-TR"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355997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1C9C3E-95FE-472B-9F24-269F11FA1172}" type="slidenum">
              <a:rPr lang="en-US" altLang="tr-TR" smtClean="0"/>
              <a:pPr>
                <a:spcBef>
                  <a:spcPct val="0"/>
                </a:spcBef>
              </a:pPr>
              <a:t>52</a:t>
            </a:fld>
            <a:endParaRPr lang="en-US" altLang="tr-TR"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48549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215781-548D-4CCF-81CB-FCD5E433D716}" type="slidenum">
              <a:rPr lang="en-US" altLang="tr-TR" smtClean="0"/>
              <a:pPr>
                <a:spcBef>
                  <a:spcPct val="0"/>
                </a:spcBef>
              </a:pPr>
              <a:t>4</a:t>
            </a:fld>
            <a:endParaRPr lang="en-US" altLang="tr-TR"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126771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FEDFAC3-A0DD-4788-8775-F90F8F1EE953}" type="slidenum">
              <a:rPr lang="en-US" altLang="tr-TR" smtClean="0"/>
              <a:pPr>
                <a:spcBef>
                  <a:spcPct val="0"/>
                </a:spcBef>
              </a:pPr>
              <a:t>53</a:t>
            </a:fld>
            <a:endParaRPr lang="en-US" altLang="tr-TR"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540223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11B40B9-3C60-43EB-8172-A022C007E89A}" type="slidenum">
              <a:rPr lang="en-US" altLang="tr-TR" smtClean="0"/>
              <a:pPr>
                <a:spcBef>
                  <a:spcPct val="0"/>
                </a:spcBef>
              </a:pPr>
              <a:t>54</a:t>
            </a:fld>
            <a:endParaRPr lang="en-US" altLang="tr-TR"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885818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625505-2EC7-4010-9FB6-7F82023CCD13}" type="slidenum">
              <a:rPr lang="en-US" altLang="tr-TR" smtClean="0"/>
              <a:pPr>
                <a:spcBef>
                  <a:spcPct val="0"/>
                </a:spcBef>
              </a:pPr>
              <a:t>55</a:t>
            </a:fld>
            <a:endParaRPr lang="en-US" altLang="tr-TR"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6829130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83BB04-2F59-4B60-A3C5-C4162E61BD23}" type="slidenum">
              <a:rPr lang="en-US" altLang="tr-TR" smtClean="0"/>
              <a:pPr>
                <a:spcBef>
                  <a:spcPct val="0"/>
                </a:spcBef>
              </a:pPr>
              <a:t>56</a:t>
            </a:fld>
            <a:endParaRPr lang="en-US" altLang="tr-TR"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8798684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7C775D-C92A-458B-BAEA-5D4045F9D1F5}" type="slidenum">
              <a:rPr lang="en-US" altLang="tr-TR" smtClean="0"/>
              <a:pPr>
                <a:spcBef>
                  <a:spcPct val="0"/>
                </a:spcBef>
              </a:pPr>
              <a:t>57</a:t>
            </a:fld>
            <a:endParaRPr lang="en-US" altLang="tr-TR"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736675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E0087D-FF4A-4B54-8E59-9EBD721F52EF}" type="slidenum">
              <a:rPr lang="en-US" altLang="tr-TR" smtClean="0"/>
              <a:pPr>
                <a:spcBef>
                  <a:spcPct val="0"/>
                </a:spcBef>
              </a:pPr>
              <a:t>58</a:t>
            </a:fld>
            <a:endParaRPr lang="en-US" altLang="tr-TR"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891271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FA30B3-2413-4C70-AC53-C01254D2262E}" type="slidenum">
              <a:rPr lang="en-US" altLang="tr-TR" smtClean="0"/>
              <a:pPr>
                <a:spcBef>
                  <a:spcPct val="0"/>
                </a:spcBef>
              </a:pPr>
              <a:t>59</a:t>
            </a:fld>
            <a:endParaRPr lang="en-US" altLang="tr-TR"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179651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37A01E7-C30D-4B6C-AA5E-B5D71CA2E188}" type="slidenum">
              <a:rPr lang="en-US" altLang="tr-TR" smtClean="0"/>
              <a:pPr>
                <a:spcBef>
                  <a:spcPct val="0"/>
                </a:spcBef>
              </a:pPr>
              <a:t>60</a:t>
            </a:fld>
            <a:endParaRPr lang="en-US" altLang="tr-T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830978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5EED4E2E-3613-4A9F-9C47-D9C7939F72AF}" type="datetime1">
              <a:rPr lang="de-DE" altLang="en-US" sz="1200" b="0" smtClean="0">
                <a:latin typeface="MetaPlusLF-Regular" charset="0"/>
              </a:rPr>
              <a:pPr/>
              <a:t>24.11.2016</a:t>
            </a:fld>
            <a:endParaRPr lang="de-DE" altLang="en-US" sz="1200" b="0" smtClean="0">
              <a:latin typeface="MetaPlusLF-Regular" charset="0"/>
            </a:endParaRP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C0AE27D0-7AFE-4BB5-9560-015F6FE86113}" type="slidenum">
              <a:rPr lang="de-DE" altLang="en-US" sz="1200" b="0" smtClean="0">
                <a:latin typeface="MetaPlusLF-Regular" charset="0"/>
              </a:rPr>
              <a:pPr/>
              <a:t>61</a:t>
            </a:fld>
            <a:endParaRPr lang="de-DE" altLang="en-US" sz="1200" b="0" smtClean="0">
              <a:latin typeface="MetaPlusLF-Regular"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dirty="0" smtClean="0">
              <a:latin typeface="Arial" panose="020B0604020202020204" pitchFamily="34" charset="0"/>
            </a:endParaRPr>
          </a:p>
        </p:txBody>
      </p:sp>
    </p:spTree>
    <p:extLst>
      <p:ext uri="{BB962C8B-B14F-4D97-AF65-F5344CB8AC3E}">
        <p14:creationId xmlns:p14="http://schemas.microsoft.com/office/powerpoint/2010/main" val="1485604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4D6AD5D6-7834-4EB7-A9D9-D119CD594625}" type="datetime1">
              <a:rPr lang="de-DE" altLang="en-US" sz="1200" b="0" smtClean="0">
                <a:latin typeface="MetaPlusLF-Regular" charset="0"/>
              </a:rPr>
              <a:pPr/>
              <a:t>24.11.2016</a:t>
            </a:fld>
            <a:endParaRPr lang="de-DE" altLang="en-US" sz="1200" b="0" smtClean="0">
              <a:latin typeface="MetaPlusLF-Regular" charset="0"/>
            </a:endParaRPr>
          </a:p>
        </p:txBody>
      </p:sp>
      <p:sp>
        <p:nvSpPr>
          <p:cNvPr id="115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A07971A8-29FD-4972-9295-2FB09EDED6C6}" type="slidenum">
              <a:rPr lang="de-DE" altLang="en-US" sz="1200" b="0" smtClean="0">
                <a:latin typeface="MetaPlusLF-Regular" charset="0"/>
              </a:rPr>
              <a:pPr/>
              <a:t>62</a:t>
            </a:fld>
            <a:endParaRPr lang="de-DE" altLang="en-US" sz="1200" b="0" smtClean="0">
              <a:latin typeface="MetaPlusLF-Regular" charset="0"/>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229099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5B8943-10F2-46F1-B626-D5DCA11219A5}" type="slidenum">
              <a:rPr lang="en-US" altLang="tr-TR" smtClean="0"/>
              <a:pPr>
                <a:spcBef>
                  <a:spcPct val="0"/>
                </a:spcBef>
              </a:pPr>
              <a:t>5</a:t>
            </a:fld>
            <a:endParaRPr lang="en-US" altLang="tr-TR"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03073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BE432285-28C2-40B2-8066-EEDB4DD2F334}" type="datetime1">
              <a:rPr lang="de-DE" altLang="en-US" sz="1200" b="0" smtClean="0">
                <a:latin typeface="MetaPlusLF-Regular" charset="0"/>
              </a:rPr>
              <a:pPr/>
              <a:t>24.11.2016</a:t>
            </a:fld>
            <a:endParaRPr lang="de-DE" altLang="en-US" sz="1200" b="0" smtClean="0">
              <a:latin typeface="MetaPlusLF-Regular" charset="0"/>
            </a:endParaRPr>
          </a:p>
        </p:txBody>
      </p:sp>
      <p:sp>
        <p:nvSpPr>
          <p:cNvPr id="1177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736B5F94-F7E2-43BE-9954-88366C3210E2}" type="slidenum">
              <a:rPr lang="de-DE" altLang="en-US" sz="1200" b="0" smtClean="0">
                <a:latin typeface="MetaPlusLF-Regular" charset="0"/>
              </a:rPr>
              <a:pPr/>
              <a:t>63</a:t>
            </a:fld>
            <a:endParaRPr lang="de-DE" altLang="en-US" sz="1200" b="0" smtClean="0">
              <a:latin typeface="MetaPlusLF-Regular" charset="0"/>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3596436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A5C539B5-F903-40EC-9E17-623931B13745}" type="datetime1">
              <a:rPr lang="de-DE" altLang="en-US" sz="1200" b="0" smtClean="0">
                <a:latin typeface="MetaPlusLF-Regular" charset="0"/>
              </a:rPr>
              <a:pPr/>
              <a:t>24.11.2016</a:t>
            </a:fld>
            <a:endParaRPr lang="de-DE" altLang="en-US" sz="1200" b="0" smtClean="0">
              <a:latin typeface="MetaPlusLF-Regular" charset="0"/>
            </a:endParaRPr>
          </a:p>
        </p:txBody>
      </p:sp>
      <p:sp>
        <p:nvSpPr>
          <p:cNvPr id="1198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868AFE61-2D9C-47DD-87F9-4EE7239150FA}" type="slidenum">
              <a:rPr lang="de-DE" altLang="en-US" sz="1200" b="0" smtClean="0">
                <a:latin typeface="MetaPlusLF-Regular" charset="0"/>
              </a:rPr>
              <a:pPr/>
              <a:t>64</a:t>
            </a:fld>
            <a:endParaRPr lang="de-DE" altLang="en-US" sz="1200" b="0" smtClean="0">
              <a:latin typeface="MetaPlusLF-Regular" charset="0"/>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7799277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6FF57FA0-884B-4CDB-9DEF-454AD96E6675}" type="datetime1">
              <a:rPr lang="de-DE" altLang="en-US" sz="1200" b="0" smtClean="0">
                <a:latin typeface="MetaPlusLF-Regular" charset="0"/>
              </a:rPr>
              <a:pPr/>
              <a:t>24.11.2016</a:t>
            </a:fld>
            <a:endParaRPr lang="de-DE" altLang="en-US" sz="1200" b="0" smtClean="0">
              <a:latin typeface="MetaPlusLF-Regular" charset="0"/>
            </a:endParaRP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919291E4-8E86-48AB-BEED-556505C3591F}" type="slidenum">
              <a:rPr lang="de-DE" altLang="en-US" sz="1200" b="0" smtClean="0">
                <a:latin typeface="MetaPlusLF-Regular" charset="0"/>
              </a:rPr>
              <a:pPr/>
              <a:t>65</a:t>
            </a:fld>
            <a:endParaRPr lang="de-DE" altLang="en-US" sz="1200" b="0" smtClean="0">
              <a:latin typeface="MetaPlusLF-Regular" charset="0"/>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297323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808CE7A1-BCF0-4410-B1B6-74052B2E3CEE}" type="datetime1">
              <a:rPr lang="de-DE" altLang="en-US" sz="1200" b="0" smtClean="0">
                <a:latin typeface="MetaPlusLF-Regular" charset="0"/>
              </a:rPr>
              <a:pPr/>
              <a:t>24.11.2016</a:t>
            </a:fld>
            <a:endParaRPr lang="de-DE" altLang="en-US" sz="1200" b="0" smtClean="0">
              <a:latin typeface="MetaPlusLF-Regular" charset="0"/>
            </a:endParaRPr>
          </a:p>
        </p:txBody>
      </p:sp>
      <p:sp>
        <p:nvSpPr>
          <p:cNvPr id="123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34CE7BF1-7DB2-4038-AE42-619D6D259A2E}" type="slidenum">
              <a:rPr lang="de-DE" altLang="en-US" sz="1200" b="0" smtClean="0">
                <a:latin typeface="MetaPlusLF-Regular" charset="0"/>
              </a:rPr>
              <a:pPr/>
              <a:t>66</a:t>
            </a:fld>
            <a:endParaRPr lang="de-DE" altLang="en-US" sz="1200" b="0" smtClean="0">
              <a:latin typeface="MetaPlusLF-Regular" charset="0"/>
            </a:endParaRP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1765472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1ECAB8B1-7725-4729-9004-8BE93DB6753D}" type="datetime1">
              <a:rPr lang="de-DE" altLang="en-US" sz="1200" b="0" smtClean="0">
                <a:latin typeface="MetaPlusLF-Regular" charset="0"/>
              </a:rPr>
              <a:pPr/>
              <a:t>24.11.2016</a:t>
            </a:fld>
            <a:endParaRPr lang="de-DE" altLang="en-US" sz="1200" b="0" smtClean="0">
              <a:latin typeface="MetaPlusLF-Regular" charset="0"/>
            </a:endParaRPr>
          </a:p>
        </p:txBody>
      </p:sp>
      <p:sp>
        <p:nvSpPr>
          <p:cNvPr id="125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91F06979-37C5-4232-AE87-4DD49FDC4AF9}" type="slidenum">
              <a:rPr lang="de-DE" altLang="en-US" sz="1200" b="0" smtClean="0">
                <a:latin typeface="MetaPlusLF-Regular" charset="0"/>
              </a:rPr>
              <a:pPr/>
              <a:t>67</a:t>
            </a:fld>
            <a:endParaRPr lang="de-DE" altLang="en-US" sz="1200" b="0" smtClean="0">
              <a:latin typeface="MetaPlusLF-Regular" charset="0"/>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2358976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79D5B144-2D86-4988-846D-9F7D91BC7817}" type="datetime1">
              <a:rPr lang="de-DE" altLang="en-US" sz="1200" b="0" smtClean="0">
                <a:latin typeface="MetaPlusLF-Regular" charset="0"/>
              </a:rPr>
              <a:pPr/>
              <a:t>24.11.2016</a:t>
            </a:fld>
            <a:endParaRPr lang="de-DE" altLang="en-US" sz="1200" b="0" smtClean="0">
              <a:latin typeface="MetaPlusLF-Regular" charset="0"/>
            </a:endParaRPr>
          </a:p>
        </p:txBody>
      </p:sp>
      <p:sp>
        <p:nvSpPr>
          <p:cNvPr id="1280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FE7F18C0-48C6-474F-A975-6F4EF326C896}" type="slidenum">
              <a:rPr lang="de-DE" altLang="en-US" sz="1200" b="0" smtClean="0">
                <a:latin typeface="MetaPlusLF-Regular" charset="0"/>
              </a:rPr>
              <a:pPr/>
              <a:t>68</a:t>
            </a:fld>
            <a:endParaRPr lang="de-DE" altLang="en-US" sz="1200" b="0" smtClean="0">
              <a:latin typeface="MetaPlusLF-Regular" charset="0"/>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1619279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55B5E129-4F58-4320-87B2-434DEC5F0086}" type="datetime1">
              <a:rPr lang="de-DE" altLang="en-US" sz="1200" b="0" smtClean="0">
                <a:latin typeface="MetaPlusLF-Regular" charset="0"/>
              </a:rPr>
              <a:pPr/>
              <a:t>24.11.2016</a:t>
            </a:fld>
            <a:endParaRPr lang="de-DE" altLang="en-US" sz="1200" b="0" smtClean="0">
              <a:latin typeface="MetaPlusLF-Regular" charset="0"/>
            </a:endParaRPr>
          </a:p>
        </p:txBody>
      </p:sp>
      <p:sp>
        <p:nvSpPr>
          <p:cNvPr id="130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A43D5300-2208-4DA4-88A0-B3B1E4DD8682}" type="slidenum">
              <a:rPr lang="de-DE" altLang="en-US" sz="1200" b="0" smtClean="0">
                <a:latin typeface="MetaPlusLF-Regular" charset="0"/>
              </a:rPr>
              <a:pPr/>
              <a:t>69</a:t>
            </a:fld>
            <a:endParaRPr lang="de-DE" altLang="en-US" sz="1200" b="0" smtClean="0">
              <a:latin typeface="MetaPlusLF-Regular" charset="0"/>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13728635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D834BC1F-1626-49A0-90F1-2FDB2AEDC617}" type="datetime1">
              <a:rPr lang="de-DE" altLang="en-US" sz="1200" b="0" smtClean="0">
                <a:latin typeface="MetaPlusLF-Regular" charset="0"/>
              </a:rPr>
              <a:pPr/>
              <a:t>24.11.2016</a:t>
            </a:fld>
            <a:endParaRPr lang="de-DE" altLang="en-US" sz="1200" b="0" smtClean="0">
              <a:latin typeface="MetaPlusLF-Regular" charset="0"/>
            </a:endParaRPr>
          </a:p>
        </p:txBody>
      </p:sp>
      <p:sp>
        <p:nvSpPr>
          <p:cNvPr id="132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D088DCF1-5190-421F-8886-C8A3BB16175E}" type="slidenum">
              <a:rPr lang="de-DE" altLang="en-US" sz="1200" b="0" smtClean="0">
                <a:latin typeface="MetaPlusLF-Regular" charset="0"/>
              </a:rPr>
              <a:pPr/>
              <a:t>70</a:t>
            </a:fld>
            <a:endParaRPr lang="de-DE" altLang="en-US" sz="1200" b="0" smtClean="0">
              <a:latin typeface="MetaPlusLF-Regular" charset="0"/>
            </a:endParaRP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3366550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E3FA743D-D75D-40C1-966B-4D9324D9971D}" type="datetime1">
              <a:rPr lang="de-DE" altLang="en-US" sz="1200" b="0" smtClean="0">
                <a:latin typeface="MetaPlusLF-Regular" charset="0"/>
              </a:rPr>
              <a:pPr/>
              <a:t>24.11.2016</a:t>
            </a:fld>
            <a:endParaRPr lang="de-DE" altLang="en-US" sz="1200" b="0" smtClean="0">
              <a:latin typeface="MetaPlusLF-Regular" charset="0"/>
            </a:endParaRPr>
          </a:p>
        </p:txBody>
      </p:sp>
      <p:sp>
        <p:nvSpPr>
          <p:cNvPr id="134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b="1">
                <a:solidFill>
                  <a:schemeClr val="tx1"/>
                </a:solidFill>
                <a:latin typeface="Times New Roman" panose="02020603050405020304" pitchFamily="18" charset="0"/>
              </a:defRPr>
            </a:lvl1pPr>
            <a:lvl2pPr marL="742950" indent="-285750" defTabSz="942975">
              <a:defRPr sz="2400" b="1">
                <a:solidFill>
                  <a:schemeClr val="tx1"/>
                </a:solidFill>
                <a:latin typeface="Times New Roman" panose="02020603050405020304" pitchFamily="18" charset="0"/>
              </a:defRPr>
            </a:lvl2pPr>
            <a:lvl3pPr marL="1143000" indent="-228600" defTabSz="942975">
              <a:defRPr sz="2400" b="1">
                <a:solidFill>
                  <a:schemeClr val="tx1"/>
                </a:solidFill>
                <a:latin typeface="Times New Roman" panose="02020603050405020304" pitchFamily="18" charset="0"/>
              </a:defRPr>
            </a:lvl3pPr>
            <a:lvl4pPr marL="1600200" indent="-228600" defTabSz="942975">
              <a:defRPr sz="2400" b="1">
                <a:solidFill>
                  <a:schemeClr val="tx1"/>
                </a:solidFill>
                <a:latin typeface="Times New Roman" panose="02020603050405020304" pitchFamily="18" charset="0"/>
              </a:defRPr>
            </a:lvl4pPr>
            <a:lvl5pPr marL="2057400" indent="-228600" defTabSz="942975">
              <a:defRPr sz="2400" b="1">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b="1">
                <a:solidFill>
                  <a:schemeClr val="tx1"/>
                </a:solidFill>
                <a:latin typeface="Times New Roman" panose="02020603050405020304" pitchFamily="18" charset="0"/>
              </a:defRPr>
            </a:lvl9pPr>
          </a:lstStyle>
          <a:p>
            <a:fld id="{AB2E3058-AEDF-4D24-B108-F5E9DFF34FAA}" type="slidenum">
              <a:rPr lang="de-DE" altLang="en-US" sz="1200" b="0" smtClean="0">
                <a:latin typeface="MetaPlusLF-Regular" charset="0"/>
              </a:rPr>
              <a:pPr/>
              <a:t>71</a:t>
            </a:fld>
            <a:endParaRPr lang="de-DE" altLang="en-US" sz="1200" b="0" smtClean="0">
              <a:latin typeface="MetaPlusLF-Regular" charset="0"/>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Tree>
    <p:extLst>
      <p:ext uri="{BB962C8B-B14F-4D97-AF65-F5344CB8AC3E}">
        <p14:creationId xmlns:p14="http://schemas.microsoft.com/office/powerpoint/2010/main" val="284319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6AF936-7749-4CA1-9C91-C35857663162}" type="slidenum">
              <a:rPr lang="en-US" altLang="tr-TR" smtClean="0"/>
              <a:pPr>
                <a:spcBef>
                  <a:spcPct val="0"/>
                </a:spcBef>
              </a:pPr>
              <a:t>6</a:t>
            </a:fld>
            <a:endParaRPr lang="en-US" altLang="tr-TR"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14229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BD1D52-A8B7-4D15-82D5-BBA9772DD6A2}" type="slidenum">
              <a:rPr lang="en-US" altLang="tr-TR" smtClean="0"/>
              <a:pPr>
                <a:spcBef>
                  <a:spcPct val="0"/>
                </a:spcBef>
              </a:pPr>
              <a:t>7</a:t>
            </a:fld>
            <a:endParaRPr lang="en-US" altLang="tr-TR"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69555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C722A1-F826-4497-97C6-2C24F27B0663}" type="slidenum">
              <a:rPr lang="en-US" altLang="tr-TR" smtClean="0"/>
              <a:pPr>
                <a:spcBef>
                  <a:spcPct val="0"/>
                </a:spcBef>
              </a:pPr>
              <a:t>10</a:t>
            </a:fld>
            <a:endParaRPr lang="en-US" altLang="tr-T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211168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63C350-33C3-4C7C-A421-AD5AF97091AA}" type="slidenum">
              <a:rPr lang="en-US" altLang="tr-TR" smtClean="0"/>
              <a:pPr>
                <a:spcBef>
                  <a:spcPct val="0"/>
                </a:spcBef>
              </a:pPr>
              <a:t>11</a:t>
            </a:fld>
            <a:endParaRPr lang="en-US" altLang="tr-TR"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extLst>
      <p:ext uri="{BB962C8B-B14F-4D97-AF65-F5344CB8AC3E}">
        <p14:creationId xmlns:p14="http://schemas.microsoft.com/office/powerpoint/2010/main" val="388430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4620170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250739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98962B9-339C-40F9-81EE-3741FB2318CE}" type="datetime1">
              <a:rPr lang="tr-TR"/>
              <a:pPr>
                <a:defRPr/>
              </a:pPr>
              <a:t>24.11.2016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3F3886-D884-4558-908B-AB2444638CE0}" type="slidenum">
              <a:rPr lang="tr-TR" altLang="tr-TR"/>
              <a:pPr>
                <a:defRPr/>
              </a:pPr>
              <a:t>‹#›</a:t>
            </a:fld>
            <a:endParaRPr lang="tr-TR" altLang="tr-TR"/>
          </a:p>
        </p:txBody>
      </p:sp>
    </p:spTree>
    <p:extLst>
      <p:ext uri="{BB962C8B-B14F-4D97-AF65-F5344CB8AC3E}">
        <p14:creationId xmlns:p14="http://schemas.microsoft.com/office/powerpoint/2010/main" val="2667035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E9DA322-02F7-40C7-B171-7791CCD40E94}" type="datetime1">
              <a:rPr lang="tr-TR"/>
              <a:pPr>
                <a:defRPr/>
              </a:pPr>
              <a:t>24.11.2016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727C5C-90BE-4736-A565-8868A0380C2C}" type="slidenum">
              <a:rPr lang="tr-TR"/>
              <a:pPr>
                <a:defRPr/>
              </a:pPr>
              <a:t>‹#›</a:t>
            </a:fld>
            <a:endParaRPr lang="tr-TR"/>
          </a:p>
        </p:txBody>
      </p:sp>
    </p:spTree>
    <p:extLst>
      <p:ext uri="{BB962C8B-B14F-4D97-AF65-F5344CB8AC3E}">
        <p14:creationId xmlns:p14="http://schemas.microsoft.com/office/powerpoint/2010/main" val="3615334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3348751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8" cstate="print"/>
          <a:srcRect/>
          <a:stretch>
            <a:fillRect/>
          </a:stretch>
        </p:blipFill>
        <p:spPr bwMode="auto">
          <a:xfrm>
            <a:off x="0" y="5509021"/>
            <a:ext cx="9144000" cy="1376363"/>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9" name="TextBox 8"/>
          <p:cNvSpPr txBox="1"/>
          <p:nvPr userDrawn="1"/>
        </p:nvSpPr>
        <p:spPr>
          <a:xfrm>
            <a:off x="683568" y="6488668"/>
            <a:ext cx="2916248" cy="369332"/>
          </a:xfrm>
          <a:prstGeom prst="rect">
            <a:avLst/>
          </a:prstGeom>
          <a:noFill/>
        </p:spPr>
        <p:txBody>
          <a:bodyPr wrap="none" rtlCol="0">
            <a:spAutoFit/>
          </a:bodyPr>
          <a:lstStyle/>
          <a:p>
            <a:r>
              <a:rPr lang="tr-TR" dirty="0" smtClean="0"/>
              <a:t>Prof.Dr. Ercan ÖZTEMEL, </a:t>
            </a:r>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8" r:id="rId15"/>
    <p:sldLayoutId id="2147483669" r:id="rId16"/>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4.w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vmlDrawing" Target="../drawings/vmlDrawing16.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vmlDrawing" Target="../drawings/vmlDrawing17.v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vmlDrawing" Target="../drawings/vmlDrawing18.vml"/><Relationship Id="rId5" Type="http://schemas.openxmlformats.org/officeDocument/2006/relationships/image" Target="../media/image38.wmf"/><Relationship Id="rId4" Type="http://schemas.openxmlformats.org/officeDocument/2006/relationships/oleObject" Target="../embeddings/oleObject30.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vmlDrawing" Target="../drawings/vmlDrawing19.vml"/><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2.w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image" Target="../media/image41.wmf"/><Relationship Id="rId4" Type="http://schemas.openxmlformats.org/officeDocument/2006/relationships/oleObject" Target="../embeddings/oleObject32.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4.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3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vmlDrawing" Target="../drawings/vmlDrawing23.vml"/><Relationship Id="rId5" Type="http://schemas.openxmlformats.org/officeDocument/2006/relationships/image" Target="../media/image45.wmf"/><Relationship Id="rId4" Type="http://schemas.openxmlformats.org/officeDocument/2006/relationships/oleObject" Target="../embeddings/oleObject36.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4.xml"/><Relationship Id="rId1" Type="http://schemas.openxmlformats.org/officeDocument/2006/relationships/vmlDrawing" Target="../drawings/vmlDrawing24.vml"/><Relationship Id="rId5" Type="http://schemas.openxmlformats.org/officeDocument/2006/relationships/image" Target="../media/image46.wmf"/><Relationship Id="rId4" Type="http://schemas.openxmlformats.org/officeDocument/2006/relationships/oleObject" Target="../embeddings/oleObject3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7.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528" y="1124744"/>
            <a:ext cx="8352928" cy="3847207"/>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cs typeface="ＭＳ Ｐゴシック" pitchFamily="-106" charset="-128"/>
              </a:rPr>
              <a:t>INTELLIGENT DECISON SUPPORT</a:t>
            </a:r>
          </a:p>
          <a:p>
            <a:pPr algn="ctr"/>
            <a:r>
              <a:rPr lang="tr-TR" sz="3200" b="1" dirty="0" smtClean="0">
                <a:solidFill>
                  <a:srgbClr val="800000"/>
                </a:solidFill>
                <a:latin typeface="+mj-lt"/>
                <a:ea typeface="MS PGothic" pitchFamily="34" charset="-128"/>
              </a:rPr>
              <a:t>(ARTIFICIAL NEURAL NETWORKS)</a:t>
            </a:r>
          </a:p>
          <a:p>
            <a:pPr algn="ctr"/>
            <a:endParaRPr lang="tr-TR" sz="3200" b="1" dirty="0" smtClean="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(#7)</a:t>
            </a:r>
          </a:p>
          <a:p>
            <a:pPr algn="ctr"/>
            <a:endParaRPr lang="tr-TR" sz="3200" b="1" dirty="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Prof. Dr. Ercan Oztemel</a:t>
            </a:r>
            <a:endParaRPr lang="tr-TR" sz="2000" b="1" dirty="0" smtClean="0"/>
          </a:p>
          <a:p>
            <a:pPr algn="ctr"/>
            <a:endParaRPr lang="tr-TR"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179512" y="404664"/>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Neural network identifiers</a:t>
            </a:r>
            <a:endParaRPr lang="en-US" altLang="tr-TR" sz="2400" b="1" u="sng" dirty="0">
              <a:solidFill>
                <a:srgbClr val="984807"/>
              </a:solidFill>
              <a:latin typeface="Calibri" pitchFamily="34" charset="0"/>
              <a:ea typeface="+mn-ea"/>
              <a:cs typeface="Arial" pitchFamily="34" charset="0"/>
            </a:endParaRPr>
          </a:p>
        </p:txBody>
      </p:sp>
      <p:sp>
        <p:nvSpPr>
          <p:cNvPr id="1741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7413" name="Text Box 5"/>
          <p:cNvSpPr txBox="1">
            <a:spLocks noChangeArrowheads="1"/>
          </p:cNvSpPr>
          <p:nvPr/>
        </p:nvSpPr>
        <p:spPr bwMode="auto">
          <a:xfrm>
            <a:off x="1331640" y="1268760"/>
            <a:ext cx="29432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US" altLang="tr-TR" sz="2400" b="0" dirty="0" smtClean="0"/>
              <a:t>Summation function</a:t>
            </a:r>
          </a:p>
          <a:p>
            <a:pPr eaLnBrk="1" hangingPunct="1">
              <a:spcBef>
                <a:spcPct val="50000"/>
              </a:spcBef>
            </a:pPr>
            <a:r>
              <a:rPr lang="en-US" altLang="tr-TR" sz="2400" b="0" dirty="0" smtClean="0"/>
              <a:t>Activation f</a:t>
            </a:r>
            <a:r>
              <a:rPr lang="tr-TR" altLang="tr-TR" sz="2400" b="0" dirty="0" smtClean="0"/>
              <a:t>u</a:t>
            </a:r>
            <a:r>
              <a:rPr lang="en-US" altLang="tr-TR" sz="2400" b="0" dirty="0" err="1" smtClean="0"/>
              <a:t>nction</a:t>
            </a:r>
            <a:endParaRPr lang="en-US" altLang="tr-TR" sz="2400" b="0" dirty="0" smtClean="0"/>
          </a:p>
          <a:p>
            <a:pPr eaLnBrk="1" hangingPunct="1">
              <a:spcBef>
                <a:spcPct val="50000"/>
              </a:spcBef>
            </a:pPr>
            <a:r>
              <a:rPr lang="en-US" altLang="tr-TR" sz="2400" b="0" dirty="0" smtClean="0"/>
              <a:t>Learning rule</a:t>
            </a:r>
          </a:p>
          <a:p>
            <a:pPr eaLnBrk="1" hangingPunct="1">
              <a:spcBef>
                <a:spcPct val="50000"/>
              </a:spcBef>
            </a:pPr>
            <a:r>
              <a:rPr lang="en-US" altLang="tr-TR" sz="2400" b="0" dirty="0" smtClean="0"/>
              <a:t>Learning strategy</a:t>
            </a:r>
          </a:p>
          <a:p>
            <a:pPr eaLnBrk="1" hangingPunct="1">
              <a:spcBef>
                <a:spcPct val="50000"/>
              </a:spcBef>
            </a:pPr>
            <a:r>
              <a:rPr lang="en-US" altLang="tr-TR" sz="2400" b="0" dirty="0" smtClean="0"/>
              <a:t>Network topology</a:t>
            </a:r>
            <a:endParaRPr lang="en-US" altLang="tr-TR" sz="2400" b="0" dirty="0"/>
          </a:p>
        </p:txBody>
      </p:sp>
    </p:spTree>
    <p:extLst>
      <p:ext uri="{BB962C8B-B14F-4D97-AF65-F5344CB8AC3E}">
        <p14:creationId xmlns:p14="http://schemas.microsoft.com/office/powerpoint/2010/main" val="4188759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a:xfrm>
            <a:off x="251520" y="188640"/>
            <a:ext cx="74025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Examples of neural network models</a:t>
            </a:r>
            <a:endParaRPr lang="en-US" altLang="tr-TR" sz="2400" b="1" u="sng" dirty="0">
              <a:solidFill>
                <a:srgbClr val="984807"/>
              </a:solidFill>
              <a:latin typeface="Calibri" pitchFamily="34" charset="0"/>
              <a:ea typeface="+mn-ea"/>
              <a:cs typeface="Arial" pitchFamily="34" charset="0"/>
            </a:endParaRPr>
          </a:p>
        </p:txBody>
      </p:sp>
      <p:sp>
        <p:nvSpPr>
          <p:cNvPr id="19460"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9461" name="Text Box 5"/>
          <p:cNvSpPr txBox="1">
            <a:spLocks noChangeArrowheads="1"/>
          </p:cNvSpPr>
          <p:nvPr/>
        </p:nvSpPr>
        <p:spPr bwMode="auto">
          <a:xfrm>
            <a:off x="1143000" y="908720"/>
            <a:ext cx="5001369"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t>Single layer perceptron</a:t>
            </a:r>
            <a:endParaRPr lang="en-US" altLang="tr-TR" sz="1800" dirty="0" smtClean="0">
              <a:ea typeface="Arial Unicode MS" panose="020B0604020202020204" pitchFamily="34" charset="-128"/>
              <a:cs typeface="Arial Unicode MS" panose="020B0604020202020204" pitchFamily="34" charset="-128"/>
            </a:endParaRP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solidFill>
                  <a:schemeClr val="accent2"/>
                </a:solidFill>
                <a:cs typeface="Times New Roman" panose="02020603050405020304" pitchFamily="18" charset="0"/>
              </a:rPr>
              <a:t>     </a:t>
            </a:r>
            <a:r>
              <a:rPr lang="en-US" altLang="tr-TR" sz="2400" dirty="0" smtClean="0">
                <a:solidFill>
                  <a:schemeClr val="accent2"/>
                </a:solidFill>
                <a:ea typeface="Arial Unicode MS" panose="020B0604020202020204" pitchFamily="34" charset="-128"/>
                <a:cs typeface="Arial Unicode MS" panose="020B0604020202020204" pitchFamily="34" charset="-128"/>
              </a:rPr>
              <a:t>Multilayer perceptron</a:t>
            </a:r>
            <a:endParaRPr lang="en-US" altLang="tr-TR" sz="2400" dirty="0" smtClean="0">
              <a:ea typeface="Arial Unicode MS" panose="020B0604020202020204" pitchFamily="34" charset="-128"/>
              <a:cs typeface="Arial Unicode MS" panose="020B0604020202020204" pitchFamily="34" charset="-128"/>
            </a:endParaRP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Learning v</a:t>
            </a:r>
            <a:r>
              <a:rPr lang="en-US" altLang="tr-TR" sz="1800" dirty="0" smtClean="0">
                <a:ea typeface="Arial Unicode MS" panose="020B0604020202020204" pitchFamily="34" charset="-128"/>
                <a:cs typeface="Arial Unicode MS" panose="020B0604020202020204" pitchFamily="34" charset="-128"/>
              </a:rPr>
              <a:t>ector quantization network (LVQ)</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Self organizing  networks </a:t>
            </a:r>
            <a:r>
              <a:rPr lang="en-US" altLang="tr-TR" sz="1800" dirty="0" smtClean="0">
                <a:ea typeface="Arial Unicode MS" panose="020B0604020202020204" pitchFamily="34" charset="-128"/>
                <a:cs typeface="Arial Unicode MS" panose="020B0604020202020204" pitchFamily="34" charset="-128"/>
              </a:rPr>
              <a:t>(SOM)</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Adaptive Re</a:t>
            </a:r>
            <a:r>
              <a:rPr lang="tr-TR" altLang="tr-TR" sz="1800" dirty="0" smtClean="0">
                <a:ea typeface="Arial Unicode MS" panose="020B0604020202020204" pitchFamily="34" charset="-128"/>
                <a:cs typeface="Arial Unicode MS" panose="020B0604020202020204" pitchFamily="34" charset="-128"/>
              </a:rPr>
              <a:t>s</a:t>
            </a:r>
            <a:r>
              <a:rPr lang="en-US" altLang="tr-TR" sz="1800" dirty="0" err="1" smtClean="0">
                <a:ea typeface="Arial Unicode MS" panose="020B0604020202020204" pitchFamily="34" charset="-128"/>
                <a:cs typeface="Arial Unicode MS" panose="020B0604020202020204" pitchFamily="34" charset="-128"/>
              </a:rPr>
              <a:t>onan</a:t>
            </a:r>
            <a:r>
              <a:rPr lang="tr-TR" altLang="tr-TR" sz="1800" dirty="0" smtClean="0">
                <a:ea typeface="Arial Unicode MS" panose="020B0604020202020204" pitchFamily="34" charset="-128"/>
                <a:cs typeface="Arial Unicode MS" panose="020B0604020202020204" pitchFamily="34" charset="-128"/>
              </a:rPr>
              <a:t>ce</a:t>
            </a:r>
            <a:r>
              <a:rPr lang="en-US" altLang="tr-TR" sz="1800" dirty="0" smtClean="0">
                <a:ea typeface="Arial Unicode MS" panose="020B0604020202020204" pitchFamily="34" charset="-128"/>
                <a:cs typeface="Arial Unicode MS" panose="020B0604020202020204" pitchFamily="34" charset="-128"/>
              </a:rPr>
              <a:t> Theory (ART)</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Hopfield Network</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Counter</a:t>
            </a:r>
            <a:r>
              <a:rPr lang="tr-TR" altLang="tr-TR" sz="1800" dirty="0" smtClean="0">
                <a:ea typeface="Arial Unicode MS" panose="020B0604020202020204" pitchFamily="34" charset="-128"/>
                <a:cs typeface="Arial Unicode MS" panose="020B0604020202020204" pitchFamily="34" charset="-128"/>
              </a:rPr>
              <a:t>-</a:t>
            </a:r>
            <a:r>
              <a:rPr lang="en-US" altLang="tr-TR" sz="1800" dirty="0" smtClean="0">
                <a:ea typeface="Arial Unicode MS" panose="020B0604020202020204" pitchFamily="34" charset="-128"/>
                <a:cs typeface="Arial Unicode MS" panose="020B0604020202020204" pitchFamily="34" charset="-128"/>
              </a:rPr>
              <a:t>propagation Network</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Neo</a:t>
            </a:r>
            <a:r>
              <a:rPr lang="tr-TR" altLang="tr-TR" sz="1800" dirty="0" smtClean="0">
                <a:ea typeface="Arial Unicode MS" panose="020B0604020202020204" pitchFamily="34" charset="-128"/>
                <a:cs typeface="Arial Unicode MS" panose="020B0604020202020204" pitchFamily="34" charset="-128"/>
              </a:rPr>
              <a:t>-</a:t>
            </a:r>
            <a:r>
              <a:rPr lang="en-US" altLang="tr-TR" sz="1800" dirty="0" err="1" smtClean="0">
                <a:ea typeface="Arial Unicode MS" panose="020B0604020202020204" pitchFamily="34" charset="-128"/>
                <a:cs typeface="Arial Unicode MS" panose="020B0604020202020204" pitchFamily="34" charset="-128"/>
              </a:rPr>
              <a:t>cognitron</a:t>
            </a:r>
            <a:r>
              <a:rPr lang="en-US" altLang="tr-TR" sz="1800" dirty="0" smtClean="0">
                <a:ea typeface="Arial Unicode MS" panose="020B0604020202020204" pitchFamily="34" charset="-128"/>
                <a:cs typeface="Arial Unicode MS" panose="020B0604020202020204" pitchFamily="34" charset="-128"/>
              </a:rPr>
              <a:t> Network</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Probabilistic Network</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a:t>
            </a:r>
            <a:r>
              <a:rPr lang="en-US" altLang="tr-TR" sz="1800" dirty="0" smtClean="0">
                <a:ea typeface="Arial Unicode MS" panose="020B0604020202020204" pitchFamily="34" charset="-128"/>
                <a:cs typeface="Arial Unicode MS" panose="020B0604020202020204" pitchFamily="34" charset="-128"/>
              </a:rPr>
              <a:t>Elman Network</a:t>
            </a:r>
          </a:p>
          <a:p>
            <a:pPr eaLnBrk="1" hangingPunct="1">
              <a:spcBef>
                <a:spcPct val="50000"/>
              </a:spcBef>
            </a:pPr>
            <a:r>
              <a:rPr lang="en-US" altLang="tr-TR" sz="1800" dirty="0" smtClean="0">
                <a:ea typeface="Arial Unicode MS" panose="020B0604020202020204" pitchFamily="34" charset="-128"/>
                <a:cs typeface="Arial Unicode MS" panose="020B0604020202020204" pitchFamily="34" charset="-128"/>
              </a:rPr>
              <a:t>·</a:t>
            </a:r>
            <a:r>
              <a:rPr lang="en-US" altLang="tr-TR" sz="1800" dirty="0" smtClean="0">
                <a:cs typeface="Times New Roman" panose="02020603050405020304" pitchFamily="18" charset="0"/>
              </a:rPr>
              <a:t>       Radial Basis Network</a:t>
            </a:r>
            <a:endParaRPr lang="en-US" altLang="tr-TR" sz="18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05485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ctrTitle"/>
          </p:nvPr>
        </p:nvSpPr>
        <p:spPr>
          <a:xfrm>
            <a:off x="251520" y="260648"/>
            <a:ext cx="71866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MLP topology- single hidden layer</a:t>
            </a:r>
            <a:endParaRPr lang="en-US" altLang="tr-TR" sz="2400" b="1" u="sng" dirty="0">
              <a:solidFill>
                <a:srgbClr val="984807"/>
              </a:solidFill>
              <a:latin typeface="Calibri" pitchFamily="34" charset="0"/>
              <a:ea typeface="+mn-ea"/>
              <a:cs typeface="Arial" pitchFamily="34" charset="0"/>
            </a:endParaRPr>
          </a:p>
        </p:txBody>
      </p:sp>
      <p:sp>
        <p:nvSpPr>
          <p:cNvPr id="21508"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21509" name="Rectangle 23"/>
          <p:cNvSpPr>
            <a:spLocks noChangeArrowheads="1"/>
          </p:cNvSpPr>
          <p:nvPr/>
        </p:nvSpPr>
        <p:spPr bwMode="auto">
          <a:xfrm>
            <a:off x="2757488" y="1709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21510" name="Object 22"/>
          <p:cNvGraphicFramePr>
            <a:graphicFrameLocks noChangeAspect="1"/>
          </p:cNvGraphicFramePr>
          <p:nvPr>
            <p:extLst>
              <p:ext uri="{D42A27DB-BD31-4B8C-83A1-F6EECF244321}">
                <p14:modId xmlns:p14="http://schemas.microsoft.com/office/powerpoint/2010/main" val="3522244243"/>
              </p:ext>
            </p:extLst>
          </p:nvPr>
        </p:nvGraphicFramePr>
        <p:xfrm>
          <a:off x="1979712" y="878116"/>
          <a:ext cx="5616624" cy="4927148"/>
        </p:xfrm>
        <a:graphic>
          <a:graphicData uri="http://schemas.openxmlformats.org/presentationml/2006/ole">
            <mc:AlternateContent xmlns:mc="http://schemas.openxmlformats.org/markup-compatibility/2006">
              <mc:Choice xmlns:v="urn:schemas-microsoft-com:vml" Requires="v">
                <p:oleObj spid="_x0000_s28685" name="Picture" r:id="rId4" imgW="4800600" imgH="4572000" progId="Word.Picture.8">
                  <p:embed/>
                </p:oleObj>
              </mc:Choice>
              <mc:Fallback>
                <p:oleObj name="Picture" r:id="rId4" imgW="4800600" imgH="4572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878116"/>
                        <a:ext cx="5616624" cy="49271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7335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51520" y="116632"/>
            <a:ext cx="7186613"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MLP topology- multi hidden layer</a:t>
            </a:r>
            <a:endParaRPr lang="en-US" sz="2400" b="1" u="sng" dirty="0">
              <a:solidFill>
                <a:srgbClr val="984807"/>
              </a:solidFill>
              <a:latin typeface="Calibri" pitchFamily="34" charset="0"/>
            </a:endParaRP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8"/>
            <a:ext cx="6624637"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330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a:xfrm>
            <a:off x="251520" y="404664"/>
            <a:ext cx="82296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Information Processing in Neural Networks</a:t>
            </a:r>
            <a:endParaRPr lang="en-US" altLang="tr-TR" sz="2400" b="1" u="sng" dirty="0">
              <a:solidFill>
                <a:srgbClr val="984807"/>
              </a:solidFill>
              <a:latin typeface="Calibri" pitchFamily="34" charset="0"/>
              <a:ea typeface="+mn-ea"/>
              <a:cs typeface="Arial" pitchFamily="34" charset="0"/>
            </a:endParaRPr>
          </a:p>
        </p:txBody>
      </p:sp>
      <p:grpSp>
        <p:nvGrpSpPr>
          <p:cNvPr id="2" name="Group 1"/>
          <p:cNvGrpSpPr/>
          <p:nvPr/>
        </p:nvGrpSpPr>
        <p:grpSpPr>
          <a:xfrm>
            <a:off x="1066800" y="692697"/>
            <a:ext cx="6242050" cy="4260850"/>
            <a:chOff x="1066800" y="692697"/>
            <a:chExt cx="6242050" cy="4260850"/>
          </a:xfrm>
        </p:grpSpPr>
        <p:sp>
          <p:nvSpPr>
            <p:cNvPr id="24580" name="Rectangle 5"/>
            <p:cNvSpPr>
              <a:spLocks noChangeArrowheads="1"/>
            </p:cNvSpPr>
            <p:nvPr/>
          </p:nvSpPr>
          <p:spPr bwMode="auto">
            <a:xfrm>
              <a:off x="2244725" y="1226097"/>
              <a:ext cx="3505200" cy="3459163"/>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2000"/>
                <a:t>Neural Network</a:t>
              </a:r>
              <a:endParaRPr lang="en-US" altLang="tr-TR" sz="2000"/>
            </a:p>
          </p:txBody>
        </p:sp>
        <p:sp>
          <p:nvSpPr>
            <p:cNvPr id="44038" name="AutoShape 6"/>
            <p:cNvSpPr>
              <a:spLocks noChangeArrowheads="1"/>
            </p:cNvSpPr>
            <p:nvPr/>
          </p:nvSpPr>
          <p:spPr bwMode="auto">
            <a:xfrm>
              <a:off x="5597525" y="2856460"/>
              <a:ext cx="704850" cy="325437"/>
            </a:xfrm>
            <a:prstGeom prst="rightArrow">
              <a:avLst>
                <a:gd name="adj1" fmla="val 50000"/>
                <a:gd name="adj2" fmla="val 54146"/>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44039" name="AutoShape 7"/>
            <p:cNvSpPr>
              <a:spLocks noChangeArrowheads="1"/>
            </p:cNvSpPr>
            <p:nvPr/>
          </p:nvSpPr>
          <p:spPr bwMode="auto">
            <a:xfrm>
              <a:off x="1920875" y="2932660"/>
              <a:ext cx="704850" cy="325437"/>
            </a:xfrm>
            <a:prstGeom prst="rightArrow">
              <a:avLst>
                <a:gd name="adj1" fmla="val 50000"/>
                <a:gd name="adj2" fmla="val 54146"/>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44040" name="Text Box 8"/>
            <p:cNvSpPr txBox="1">
              <a:spLocks noChangeArrowheads="1"/>
            </p:cNvSpPr>
            <p:nvPr/>
          </p:nvSpPr>
          <p:spPr bwMode="auto">
            <a:xfrm rot="-5422875">
              <a:off x="5414963" y="2810422"/>
              <a:ext cx="2311400" cy="422275"/>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contourClr>
                <a:srgbClr val="FF00FF"/>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000"/>
                <a:t>Output</a:t>
              </a:r>
              <a:endParaRPr lang="en-US" altLang="tr-TR" sz="2000"/>
            </a:p>
          </p:txBody>
        </p:sp>
        <p:sp>
          <p:nvSpPr>
            <p:cNvPr id="44041" name="Text Box 9"/>
            <p:cNvSpPr txBox="1">
              <a:spLocks noChangeArrowheads="1"/>
            </p:cNvSpPr>
            <p:nvPr/>
          </p:nvSpPr>
          <p:spPr bwMode="auto">
            <a:xfrm rot="-5407692">
              <a:off x="4034631" y="2665166"/>
              <a:ext cx="2293938" cy="527050"/>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000"/>
                <a:t>Output Layer</a:t>
              </a:r>
              <a:endParaRPr lang="en-US" altLang="tr-TR" sz="2000"/>
            </a:p>
          </p:txBody>
        </p:sp>
        <p:sp>
          <p:nvSpPr>
            <p:cNvPr id="44042" name="AutoShape 10"/>
            <p:cNvSpPr>
              <a:spLocks noChangeArrowheads="1"/>
            </p:cNvSpPr>
            <p:nvPr/>
          </p:nvSpPr>
          <p:spPr bwMode="auto">
            <a:xfrm>
              <a:off x="3387725" y="2932660"/>
              <a:ext cx="303213" cy="215900"/>
            </a:xfrm>
            <a:prstGeom prst="rightArrow">
              <a:avLst>
                <a:gd name="adj1" fmla="val 50000"/>
                <a:gd name="adj2" fmla="val 35110"/>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44043" name="AutoShape 11"/>
            <p:cNvSpPr>
              <a:spLocks noChangeArrowheads="1"/>
            </p:cNvSpPr>
            <p:nvPr/>
          </p:nvSpPr>
          <p:spPr bwMode="auto">
            <a:xfrm>
              <a:off x="4530725" y="2932660"/>
              <a:ext cx="303213" cy="215900"/>
            </a:xfrm>
            <a:prstGeom prst="rightArrow">
              <a:avLst>
                <a:gd name="adj1" fmla="val 50000"/>
                <a:gd name="adj2" fmla="val 35110"/>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44044" name="Text Box 12"/>
            <p:cNvSpPr txBox="1">
              <a:spLocks noChangeArrowheads="1"/>
            </p:cNvSpPr>
            <p:nvPr/>
          </p:nvSpPr>
          <p:spPr bwMode="auto">
            <a:xfrm rot="-5407692">
              <a:off x="1742281" y="2673104"/>
              <a:ext cx="2293937" cy="527050"/>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000"/>
                <a:t>Input Layer</a:t>
              </a:r>
              <a:endParaRPr lang="en-US" altLang="tr-TR" sz="2000"/>
            </a:p>
          </p:txBody>
        </p:sp>
        <p:sp>
          <p:nvSpPr>
            <p:cNvPr id="44045" name="Text Box 13"/>
            <p:cNvSpPr txBox="1">
              <a:spLocks noChangeArrowheads="1"/>
            </p:cNvSpPr>
            <p:nvPr/>
          </p:nvSpPr>
          <p:spPr bwMode="auto">
            <a:xfrm rot="-5407692">
              <a:off x="2885281" y="2665166"/>
              <a:ext cx="2293938" cy="527050"/>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000"/>
                <a:t>Hidden Layer</a:t>
              </a:r>
              <a:endParaRPr lang="en-US" altLang="tr-TR" sz="2000"/>
            </a:p>
          </p:txBody>
        </p:sp>
        <p:sp>
          <p:nvSpPr>
            <p:cNvPr id="44046" name="Text Box 14"/>
            <p:cNvSpPr txBox="1">
              <a:spLocks noChangeArrowheads="1"/>
            </p:cNvSpPr>
            <p:nvPr/>
          </p:nvSpPr>
          <p:spPr bwMode="auto">
            <a:xfrm rot="-5422875">
              <a:off x="533401" y="2785022"/>
              <a:ext cx="2311400" cy="4222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000"/>
                <a:t>Inputs</a:t>
              </a:r>
              <a:endParaRPr lang="en-US" altLang="tr-TR" sz="2000"/>
            </a:p>
          </p:txBody>
        </p:sp>
        <p:sp>
          <p:nvSpPr>
            <p:cNvPr id="44049" name="Rectangle 17"/>
            <p:cNvSpPr>
              <a:spLocks noChangeArrowheads="1"/>
            </p:cNvSpPr>
            <p:nvPr/>
          </p:nvSpPr>
          <p:spPr bwMode="auto">
            <a:xfrm rot="-5400000">
              <a:off x="-830262" y="2742159"/>
              <a:ext cx="4108450" cy="31432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1400"/>
                <a:t>Input Vector-&gt;</a:t>
              </a:r>
              <a:r>
                <a:rPr lang="en-US" altLang="tr-TR" sz="1400"/>
                <a:t>X </a:t>
              </a:r>
              <a:r>
                <a:rPr lang="en-US" altLang="tr-TR" sz="1400" b="0"/>
                <a:t>= (X</a:t>
              </a:r>
              <a:r>
                <a:rPr lang="en-US" altLang="tr-TR" sz="1400" b="0" baseline="-25000"/>
                <a:t>1</a:t>
              </a:r>
              <a:r>
                <a:rPr lang="en-US" altLang="tr-TR" sz="1400" b="0"/>
                <a:t>, X</a:t>
              </a:r>
              <a:r>
                <a:rPr lang="en-US" altLang="tr-TR" sz="1400" b="0" baseline="-25000"/>
                <a:t>2</a:t>
              </a:r>
              <a:r>
                <a:rPr lang="en-US" altLang="tr-TR" sz="1400" b="0"/>
                <a:t>, , X</a:t>
              </a:r>
              <a:r>
                <a:rPr lang="en-US" altLang="tr-TR" sz="1400" b="0" baseline="-25000"/>
                <a:t>3</a:t>
              </a:r>
              <a:r>
                <a:rPr lang="en-US" altLang="tr-TR" sz="1400" b="0"/>
                <a:t>, X</a:t>
              </a:r>
              <a:r>
                <a:rPr lang="en-US" altLang="tr-TR" sz="1400" b="0" baseline="-25000"/>
                <a:t>4</a:t>
              </a:r>
              <a:r>
                <a:rPr lang="en-US" altLang="tr-TR" sz="1400" b="0"/>
                <a:t>, X</a:t>
              </a:r>
              <a:r>
                <a:rPr lang="en-US" altLang="tr-TR" sz="1400" b="0" baseline="-25000"/>
                <a:t>5</a:t>
              </a:r>
              <a:r>
                <a:rPr lang="en-US" altLang="tr-TR" sz="1400" b="0"/>
                <a:t>, X</a:t>
              </a:r>
              <a:r>
                <a:rPr lang="en-US" altLang="tr-TR" sz="1400" b="0" baseline="-25000"/>
                <a:t>6</a:t>
              </a:r>
              <a:r>
                <a:rPr lang="en-US" altLang="tr-TR" sz="1400" b="0"/>
                <a:t>, ...)</a:t>
              </a:r>
              <a:r>
                <a:rPr lang="en-US" altLang="tr-TR" sz="1400" b="0" baseline="30000"/>
                <a:t> T</a:t>
              </a:r>
            </a:p>
          </p:txBody>
        </p:sp>
        <p:sp>
          <p:nvSpPr>
            <p:cNvPr id="44050" name="Rectangle 18"/>
            <p:cNvSpPr>
              <a:spLocks noChangeArrowheads="1"/>
            </p:cNvSpPr>
            <p:nvPr/>
          </p:nvSpPr>
          <p:spPr bwMode="auto">
            <a:xfrm rot="-5400000">
              <a:off x="5097463" y="2589759"/>
              <a:ext cx="4108450" cy="31432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1400"/>
                <a:t>Output Vector-&gt;</a:t>
              </a:r>
              <a:r>
                <a:rPr lang="en-US" altLang="tr-TR" sz="1400"/>
                <a:t>  Y</a:t>
              </a:r>
              <a:r>
                <a:rPr lang="en-US" altLang="tr-TR" sz="1400" b="0"/>
                <a:t> = (Y</a:t>
              </a:r>
              <a:r>
                <a:rPr lang="en-US" altLang="tr-TR" sz="1400" b="0" baseline="-25000"/>
                <a:t>1</a:t>
              </a:r>
              <a:r>
                <a:rPr lang="en-US" altLang="tr-TR" sz="1400" b="0"/>
                <a:t>, Y</a:t>
              </a:r>
              <a:r>
                <a:rPr lang="en-US" altLang="tr-TR" sz="1400" b="0" baseline="-25000"/>
                <a:t>2</a:t>
              </a:r>
              <a:r>
                <a:rPr lang="en-US" altLang="tr-TR" sz="1400" b="0"/>
                <a:t>, , Y</a:t>
              </a:r>
              <a:r>
                <a:rPr lang="en-US" altLang="tr-TR" sz="1400" b="0" baseline="-25000"/>
                <a:t>3</a:t>
              </a:r>
              <a:r>
                <a:rPr lang="en-US" altLang="tr-TR" sz="1400" b="0"/>
                <a:t>, Y</a:t>
              </a:r>
              <a:r>
                <a:rPr lang="en-US" altLang="tr-TR" sz="1400" b="0" baseline="-25000"/>
                <a:t>4</a:t>
              </a:r>
              <a:r>
                <a:rPr lang="en-US" altLang="tr-TR" sz="1400" b="0"/>
                <a:t>, Y</a:t>
              </a:r>
              <a:r>
                <a:rPr lang="en-US" altLang="tr-TR" sz="1400" b="0" baseline="-25000"/>
                <a:t>5</a:t>
              </a:r>
              <a:r>
                <a:rPr lang="en-US" altLang="tr-TR" sz="1400" b="0"/>
                <a:t>, Y</a:t>
              </a:r>
              <a:r>
                <a:rPr lang="en-US" altLang="tr-TR" sz="1400" b="0" baseline="-25000"/>
                <a:t>6</a:t>
              </a:r>
              <a:r>
                <a:rPr lang="en-US" altLang="tr-TR" sz="1400" b="0"/>
                <a:t>, ...)</a:t>
              </a:r>
              <a:r>
                <a:rPr lang="en-US" altLang="tr-TR" sz="1400" b="0" baseline="30000"/>
                <a:t> T</a:t>
              </a:r>
            </a:p>
          </p:txBody>
        </p:sp>
        <p:sp>
          <p:nvSpPr>
            <p:cNvPr id="44052" name="Rectangle 20"/>
            <p:cNvSpPr>
              <a:spLocks noChangeArrowheads="1"/>
            </p:cNvSpPr>
            <p:nvPr/>
          </p:nvSpPr>
          <p:spPr bwMode="auto">
            <a:xfrm>
              <a:off x="1347788" y="4121697"/>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X</a:t>
              </a:r>
              <a:endParaRPr lang="en-US" altLang="tr-TR" sz="2400" b="0"/>
            </a:p>
          </p:txBody>
        </p:sp>
        <p:sp>
          <p:nvSpPr>
            <p:cNvPr id="44053" name="Rectangle 21"/>
            <p:cNvSpPr>
              <a:spLocks noChangeArrowheads="1"/>
            </p:cNvSpPr>
            <p:nvPr/>
          </p:nvSpPr>
          <p:spPr bwMode="auto">
            <a:xfrm>
              <a:off x="6400800" y="4197897"/>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Y</a:t>
              </a:r>
              <a:endParaRPr lang="en-US" altLang="tr-TR" sz="2400" b="0"/>
            </a:p>
          </p:txBody>
        </p:sp>
      </p:grpSp>
    </p:spTree>
    <p:extLst>
      <p:ext uri="{BB962C8B-B14F-4D97-AF65-F5344CB8AC3E}">
        <p14:creationId xmlns:p14="http://schemas.microsoft.com/office/powerpoint/2010/main" val="342029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79512" y="188640"/>
            <a:ext cx="8061325" cy="609600"/>
          </a:xfrm>
        </p:spPr>
        <p:txBody>
          <a:bodyPr/>
          <a:lstStyle/>
          <a:p>
            <a:pPr algn="l"/>
            <a:r>
              <a:rPr lang="en-US" altLang="tr-TR" sz="2400" b="1" u="sng" dirty="0" smtClean="0">
                <a:solidFill>
                  <a:srgbClr val="984807"/>
                </a:solidFill>
                <a:latin typeface="Calibri" pitchFamily="34" charset="0"/>
                <a:ea typeface="+mn-ea"/>
                <a:cs typeface="Arial" pitchFamily="34" charset="0"/>
              </a:rPr>
              <a:t>Information processing in each process element</a:t>
            </a:r>
            <a:endParaRPr lang="en-US" altLang="tr-TR" sz="2400" b="1" u="sng" dirty="0">
              <a:solidFill>
                <a:srgbClr val="984807"/>
              </a:solidFill>
              <a:latin typeface="Calibri" pitchFamily="34" charset="0"/>
              <a:ea typeface="+mn-ea"/>
              <a:cs typeface="Arial" pitchFamily="34" charset="0"/>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96752"/>
            <a:ext cx="88487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595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ctrTitle"/>
          </p:nvPr>
        </p:nvSpPr>
        <p:spPr>
          <a:xfrm>
            <a:off x="323528" y="260648"/>
            <a:ext cx="69707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Characteristics of neural networks</a:t>
            </a:r>
            <a:endParaRPr lang="en-US" altLang="tr-TR" sz="2400" b="1" u="sng" dirty="0">
              <a:solidFill>
                <a:srgbClr val="984807"/>
              </a:solidFill>
              <a:latin typeface="Calibri" pitchFamily="34" charset="0"/>
              <a:ea typeface="+mn-ea"/>
              <a:cs typeface="Arial" pitchFamily="34" charset="0"/>
            </a:endParaRPr>
          </a:p>
        </p:txBody>
      </p:sp>
      <p:sp>
        <p:nvSpPr>
          <p:cNvPr id="2765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27653" name="Text Box 5"/>
          <p:cNvSpPr txBox="1">
            <a:spLocks noChangeArrowheads="1"/>
          </p:cNvSpPr>
          <p:nvPr/>
        </p:nvSpPr>
        <p:spPr bwMode="auto">
          <a:xfrm>
            <a:off x="395536" y="980728"/>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0"/>
              </a:spcBef>
              <a:spcAft>
                <a:spcPts val="1200"/>
              </a:spcAft>
            </a:pPr>
            <a:r>
              <a:rPr lang="en-US" altLang="tr-TR" sz="2200" b="1" dirty="0" smtClean="0"/>
              <a:t>Learns from examples</a:t>
            </a:r>
          </a:p>
          <a:p>
            <a:pPr eaLnBrk="1" hangingPunct="1">
              <a:spcBef>
                <a:spcPts val="0"/>
              </a:spcBef>
              <a:spcAft>
                <a:spcPts val="1200"/>
              </a:spcAft>
            </a:pPr>
            <a:r>
              <a:rPr lang="en-US" altLang="tr-TR" sz="2200" b="1" dirty="0" smtClean="0"/>
              <a:t>Processes only numeric information </a:t>
            </a:r>
          </a:p>
          <a:p>
            <a:pPr eaLnBrk="1" hangingPunct="1">
              <a:spcBef>
                <a:spcPts val="0"/>
              </a:spcBef>
              <a:spcAft>
                <a:spcPts val="1200"/>
              </a:spcAft>
            </a:pPr>
            <a:r>
              <a:rPr lang="en-US" altLang="tr-TR" sz="2200" b="1" dirty="0" smtClean="0"/>
              <a:t>They are taught before working </a:t>
            </a:r>
          </a:p>
          <a:p>
            <a:pPr eaLnBrk="1" hangingPunct="1">
              <a:spcBef>
                <a:spcPts val="0"/>
              </a:spcBef>
              <a:spcAft>
                <a:spcPts val="1200"/>
              </a:spcAft>
            </a:pPr>
            <a:r>
              <a:rPr lang="en-US" altLang="tr-TR" sz="2200" b="1" dirty="0" smtClean="0"/>
              <a:t>Good in pattern recognition and classification </a:t>
            </a:r>
          </a:p>
          <a:p>
            <a:pPr eaLnBrk="1" hangingPunct="1">
              <a:spcBef>
                <a:spcPts val="0"/>
              </a:spcBef>
              <a:spcAft>
                <a:spcPts val="1200"/>
              </a:spcAft>
            </a:pPr>
            <a:r>
              <a:rPr lang="en-US" altLang="tr-TR" sz="2200" b="1" dirty="0" smtClean="0"/>
              <a:t>Adaptive and self</a:t>
            </a:r>
            <a:r>
              <a:rPr lang="tr-TR" altLang="tr-TR" sz="2200" b="1" dirty="0" smtClean="0"/>
              <a:t>-</a:t>
            </a:r>
            <a:r>
              <a:rPr lang="en-US" altLang="tr-TR" sz="2200" b="1" dirty="0" smtClean="0"/>
              <a:t>organizing </a:t>
            </a:r>
          </a:p>
          <a:p>
            <a:pPr eaLnBrk="1" hangingPunct="1">
              <a:spcBef>
                <a:spcPts val="0"/>
              </a:spcBef>
              <a:spcAft>
                <a:spcPts val="1200"/>
              </a:spcAft>
            </a:pPr>
            <a:r>
              <a:rPr lang="en-US" altLang="tr-TR" sz="2200" b="1" dirty="0" smtClean="0"/>
              <a:t>Works with missing knowledge and  becomes fault tolerance  </a:t>
            </a:r>
          </a:p>
          <a:p>
            <a:pPr eaLnBrk="1" hangingPunct="1">
              <a:spcBef>
                <a:spcPts val="0"/>
              </a:spcBef>
              <a:spcAft>
                <a:spcPts val="1200"/>
              </a:spcAft>
            </a:pPr>
            <a:r>
              <a:rPr lang="en-US" altLang="tr-TR" sz="2200" b="1" dirty="0" smtClean="0"/>
              <a:t>Capable of working real time with high speed of knowledge processing </a:t>
            </a:r>
          </a:p>
          <a:p>
            <a:pPr eaLnBrk="1" hangingPunct="1">
              <a:spcBef>
                <a:spcPts val="0"/>
              </a:spcBef>
              <a:spcAft>
                <a:spcPts val="1200"/>
              </a:spcAft>
            </a:pPr>
            <a:r>
              <a:rPr lang="en-US" altLang="tr-TR" sz="2200" b="1" dirty="0" smtClean="0"/>
              <a:t>Have distributed memory</a:t>
            </a:r>
          </a:p>
          <a:p>
            <a:pPr eaLnBrk="1" hangingPunct="1">
              <a:spcBef>
                <a:spcPts val="0"/>
              </a:spcBef>
              <a:spcAft>
                <a:spcPts val="1200"/>
              </a:spcAft>
            </a:pPr>
            <a:r>
              <a:rPr lang="en-US" altLang="tr-TR" sz="2200" b="1" dirty="0" smtClean="0"/>
              <a:t>Performs graceful degradation</a:t>
            </a:r>
            <a:endParaRPr lang="en-US" altLang="tr-TR" sz="2200" b="1" dirty="0"/>
          </a:p>
        </p:txBody>
      </p:sp>
    </p:spTree>
    <p:extLst>
      <p:ext uri="{BB962C8B-B14F-4D97-AF65-F5344CB8AC3E}">
        <p14:creationId xmlns:p14="http://schemas.microsoft.com/office/powerpoint/2010/main" val="1768441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251520" y="260648"/>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Shortcomings of neural networks</a:t>
            </a:r>
            <a:endParaRPr lang="en-US" altLang="tr-TR" sz="2400" b="1" u="sng" dirty="0">
              <a:solidFill>
                <a:srgbClr val="984807"/>
              </a:solidFill>
              <a:latin typeface="Calibri" pitchFamily="34" charset="0"/>
              <a:ea typeface="+mn-ea"/>
              <a:cs typeface="Arial" pitchFamily="34" charset="0"/>
            </a:endParaRPr>
          </a:p>
        </p:txBody>
      </p:sp>
      <p:sp>
        <p:nvSpPr>
          <p:cNvPr id="29700"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29701" name="Text Box 5"/>
          <p:cNvSpPr txBox="1">
            <a:spLocks noChangeArrowheads="1"/>
          </p:cNvSpPr>
          <p:nvPr/>
        </p:nvSpPr>
        <p:spPr bwMode="auto">
          <a:xfrm>
            <a:off x="251520" y="1196752"/>
            <a:ext cx="8001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pPr>
            <a:r>
              <a:rPr lang="en-US" altLang="tr-TR" sz="2200" b="1" dirty="0" smtClean="0"/>
              <a:t>Dependent upon hardware</a:t>
            </a:r>
          </a:p>
          <a:p>
            <a:pPr eaLnBrk="1" hangingPunct="1">
              <a:lnSpc>
                <a:spcPct val="110000"/>
              </a:lnSpc>
              <a:spcBef>
                <a:spcPct val="50000"/>
              </a:spcBef>
            </a:pPr>
            <a:r>
              <a:rPr lang="en-US" altLang="tr-TR" sz="2200" b="1" dirty="0" smtClean="0"/>
              <a:t>Difficult to find out proper network for every problem</a:t>
            </a:r>
          </a:p>
          <a:p>
            <a:pPr eaLnBrk="1" hangingPunct="1">
              <a:lnSpc>
                <a:spcPct val="110000"/>
              </a:lnSpc>
              <a:spcBef>
                <a:spcPct val="50000"/>
              </a:spcBef>
            </a:pPr>
            <a:r>
              <a:rPr lang="en-US" altLang="tr-TR" sz="2200" b="1" dirty="0" smtClean="0"/>
              <a:t>No rules to identify the network parameters</a:t>
            </a:r>
          </a:p>
          <a:p>
            <a:pPr eaLnBrk="1" hangingPunct="1">
              <a:lnSpc>
                <a:spcPct val="110000"/>
              </a:lnSpc>
              <a:spcBef>
                <a:spcPct val="50000"/>
              </a:spcBef>
            </a:pPr>
            <a:r>
              <a:rPr lang="en-US" altLang="tr-TR" sz="2200" b="1" dirty="0" smtClean="0"/>
              <a:t>Working only with numeric information. </a:t>
            </a:r>
          </a:p>
          <a:p>
            <a:pPr eaLnBrk="1" hangingPunct="1">
              <a:lnSpc>
                <a:spcPct val="110000"/>
              </a:lnSpc>
              <a:spcBef>
                <a:spcPct val="50000"/>
              </a:spcBef>
            </a:pPr>
            <a:r>
              <a:rPr lang="en-US" altLang="tr-TR" sz="2200" b="1" dirty="0" smtClean="0"/>
              <a:t>Not assuring optimum results</a:t>
            </a:r>
          </a:p>
          <a:p>
            <a:pPr eaLnBrk="1" hangingPunct="1">
              <a:lnSpc>
                <a:spcPct val="110000"/>
              </a:lnSpc>
              <a:spcBef>
                <a:spcPct val="50000"/>
              </a:spcBef>
            </a:pPr>
            <a:r>
              <a:rPr lang="en-US" altLang="tr-TR" sz="2200" b="1" dirty="0" smtClean="0"/>
              <a:t>No specific stopping criteria</a:t>
            </a:r>
          </a:p>
          <a:p>
            <a:pPr eaLnBrk="1" hangingPunct="1">
              <a:lnSpc>
                <a:spcPct val="110000"/>
              </a:lnSpc>
              <a:spcBef>
                <a:spcPct val="50000"/>
              </a:spcBef>
            </a:pPr>
            <a:r>
              <a:rPr lang="en-US" altLang="tr-TR" sz="2200" b="1" dirty="0" smtClean="0"/>
              <a:t>No possibility to explain reasoning process.</a:t>
            </a:r>
            <a:endParaRPr lang="en-US" altLang="tr-TR" sz="2200" b="1" dirty="0"/>
          </a:p>
        </p:txBody>
      </p:sp>
    </p:spTree>
    <p:extLst>
      <p:ext uri="{BB962C8B-B14F-4D97-AF65-F5344CB8AC3E}">
        <p14:creationId xmlns:p14="http://schemas.microsoft.com/office/powerpoint/2010/main" val="2927191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ctrTitle"/>
          </p:nvPr>
        </p:nvSpPr>
        <p:spPr>
          <a:xfrm>
            <a:off x="179512" y="188640"/>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Learning</a:t>
            </a:r>
            <a:endParaRPr lang="en-US" altLang="tr-TR" sz="2400" b="1" u="sng" dirty="0">
              <a:solidFill>
                <a:srgbClr val="984807"/>
              </a:solidFill>
              <a:latin typeface="Calibri" pitchFamily="34" charset="0"/>
              <a:ea typeface="+mn-ea"/>
              <a:cs typeface="Arial" pitchFamily="34" charset="0"/>
            </a:endParaRPr>
          </a:p>
        </p:txBody>
      </p:sp>
      <p:sp>
        <p:nvSpPr>
          <p:cNvPr id="31748" name="Text Box 5"/>
          <p:cNvSpPr txBox="1">
            <a:spLocks noChangeArrowheads="1"/>
          </p:cNvSpPr>
          <p:nvPr/>
        </p:nvSpPr>
        <p:spPr bwMode="auto">
          <a:xfrm>
            <a:off x="467544" y="1268760"/>
            <a:ext cx="770485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2400" b="1" dirty="0" smtClean="0">
                <a:solidFill>
                  <a:srgbClr val="FF0000"/>
                </a:solidFill>
              </a:rPr>
              <a:t>Learning:  </a:t>
            </a:r>
            <a:r>
              <a:rPr lang="en-US" altLang="tr-TR" sz="2400" b="1" dirty="0" smtClean="0"/>
              <a:t>Improving behavior through time.</a:t>
            </a:r>
          </a:p>
          <a:p>
            <a:pPr>
              <a:spcBef>
                <a:spcPct val="50000"/>
              </a:spcBef>
              <a:buNone/>
            </a:pPr>
            <a:r>
              <a:rPr lang="en-US" sz="2400" b="1" dirty="0">
                <a:solidFill>
                  <a:srgbClr val="FF0000"/>
                </a:solidFill>
              </a:rPr>
              <a:t>Machine learning: </a:t>
            </a:r>
            <a:r>
              <a:rPr lang="en-US" sz="2400" b="1" dirty="0" smtClean="0"/>
              <a:t>Having computers to process knowledge possessed and improving the content by utilizing any learning algorithm and strategy</a:t>
            </a:r>
          </a:p>
          <a:p>
            <a:pPr>
              <a:spcBef>
                <a:spcPct val="50000"/>
              </a:spcBef>
              <a:buNone/>
            </a:pPr>
            <a:r>
              <a:rPr lang="en-US" altLang="tr-TR" sz="2400" b="1" dirty="0">
                <a:solidFill>
                  <a:srgbClr val="FF0000"/>
                </a:solidFill>
              </a:rPr>
              <a:t>Learning in neural networks: </a:t>
            </a:r>
            <a:r>
              <a:rPr lang="en-US" altLang="tr-TR" sz="2400" b="1" dirty="0" smtClean="0"/>
              <a:t>Learning event by using known examples and provide interpretations of unknown events through similarities. </a:t>
            </a:r>
          </a:p>
        </p:txBody>
      </p:sp>
    </p:spTree>
    <p:extLst>
      <p:ext uri="{BB962C8B-B14F-4D97-AF65-F5344CB8AC3E}">
        <p14:creationId xmlns:p14="http://schemas.microsoft.com/office/powerpoint/2010/main" val="2187341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ctrTitle"/>
          </p:nvPr>
        </p:nvSpPr>
        <p:spPr>
          <a:xfrm>
            <a:off x="251520" y="116632"/>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Knowledge of neural network</a:t>
            </a:r>
            <a:endParaRPr lang="en-US" altLang="tr-TR" sz="2400" b="1" u="sng" dirty="0">
              <a:solidFill>
                <a:srgbClr val="984807"/>
              </a:solidFill>
              <a:latin typeface="Calibri" pitchFamily="34" charset="0"/>
              <a:ea typeface="+mn-ea"/>
              <a:cs typeface="Arial" pitchFamily="34" charset="0"/>
            </a:endParaRPr>
          </a:p>
        </p:txBody>
      </p:sp>
      <p:sp>
        <p:nvSpPr>
          <p:cNvPr id="3379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33797" name="Text Box 5"/>
          <p:cNvSpPr txBox="1">
            <a:spLocks noChangeArrowheads="1"/>
          </p:cNvSpPr>
          <p:nvPr/>
        </p:nvSpPr>
        <p:spPr bwMode="auto">
          <a:xfrm>
            <a:off x="323528" y="908720"/>
            <a:ext cx="845820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2400" b="1" dirty="0" smtClean="0"/>
              <a:t>Knowledge of neural network is represented by the weight values of the connections. It is distributed all over the network.</a:t>
            </a:r>
          </a:p>
          <a:p>
            <a:pPr>
              <a:spcBef>
                <a:spcPct val="50000"/>
              </a:spcBef>
              <a:buNone/>
            </a:pPr>
            <a:r>
              <a:rPr lang="en-US" altLang="tr-TR" sz="2400" b="1" dirty="0" smtClean="0"/>
              <a:t>Defining the right values for the weights is essential to provide the right outputs. Finding out the right values for mapping specific set of inputs to specific set of output is called </a:t>
            </a:r>
            <a:r>
              <a:rPr lang="en-US" altLang="tr-TR" sz="2400" dirty="0" smtClean="0"/>
              <a:t>“</a:t>
            </a:r>
            <a:r>
              <a:rPr lang="en-US" altLang="tr-TR" sz="2400" b="1" dirty="0" smtClean="0">
                <a:solidFill>
                  <a:srgbClr val="FF0000"/>
                </a:solidFill>
              </a:rPr>
              <a:t>learning</a:t>
            </a:r>
            <a:r>
              <a:rPr lang="en-US" altLang="tr-TR" sz="2400" dirty="0" smtClean="0">
                <a:solidFill>
                  <a:srgbClr val="FF0000"/>
                </a:solidFill>
              </a:rPr>
              <a:t>”. </a:t>
            </a:r>
            <a:r>
              <a:rPr lang="en-US" altLang="tr-TR" sz="2400" b="1" dirty="0" smtClean="0"/>
              <a:t>Initial values are set randomly and changed during learning process according to a </a:t>
            </a:r>
            <a:r>
              <a:rPr lang="en-US" altLang="tr-TR" sz="2400" b="1" dirty="0" smtClean="0">
                <a:solidFill>
                  <a:srgbClr val="FF0000"/>
                </a:solidFill>
              </a:rPr>
              <a:t>learning rule. </a:t>
            </a:r>
            <a:r>
              <a:rPr lang="en-US" altLang="tr-TR" sz="2400" b="1" dirty="0" smtClean="0"/>
              <a:t>The amount of change in each iteration is defined by a </a:t>
            </a:r>
            <a:r>
              <a:rPr lang="en-US" altLang="tr-TR" sz="2400" b="1" dirty="0" smtClean="0">
                <a:solidFill>
                  <a:srgbClr val="FF0000"/>
                </a:solidFill>
              </a:rPr>
              <a:t>learning coefficient.</a:t>
            </a:r>
          </a:p>
          <a:p>
            <a:pPr eaLnBrk="1" hangingPunct="1">
              <a:spcBef>
                <a:spcPct val="50000"/>
              </a:spcBef>
              <a:buFontTx/>
              <a:buNone/>
            </a:pPr>
            <a:r>
              <a:rPr lang="en-US" altLang="tr-TR" sz="2400" b="1" dirty="0" smtClean="0"/>
              <a:t>A NN is said to be taught if it produces the right outputs for the inputs in the </a:t>
            </a:r>
            <a:r>
              <a:rPr lang="en-US" altLang="tr-TR" sz="2400" b="1" dirty="0" smtClean="0">
                <a:solidFill>
                  <a:srgbClr val="FF0000"/>
                </a:solidFill>
              </a:rPr>
              <a:t>training as well as testing set. </a:t>
            </a:r>
          </a:p>
          <a:p>
            <a:pPr eaLnBrk="1" hangingPunct="1">
              <a:spcBef>
                <a:spcPct val="50000"/>
              </a:spcBef>
              <a:buFontTx/>
              <a:buNone/>
            </a:pPr>
            <a:endParaRPr lang="en-US" altLang="tr-TR" sz="2400" dirty="0"/>
          </a:p>
        </p:txBody>
      </p:sp>
    </p:spTree>
    <p:extLst>
      <p:ext uri="{BB962C8B-B14F-4D97-AF65-F5344CB8AC3E}">
        <p14:creationId xmlns:p14="http://schemas.microsoft.com/office/powerpoint/2010/main" val="1489022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5885" y="116632"/>
            <a:ext cx="1803186" cy="461665"/>
          </a:xfrm>
          <a:prstGeom prst="rect">
            <a:avLst/>
          </a:prstGeom>
          <a:noFill/>
          <a:ln w="9525">
            <a:noFill/>
            <a:miter lim="800000"/>
            <a:headEnd/>
            <a:tailEnd/>
          </a:ln>
        </p:spPr>
        <p:txBody>
          <a:bodyPr wrap="none">
            <a:spAutoFit/>
          </a:bodyPr>
          <a:lstStyle/>
          <a:p>
            <a:r>
              <a:rPr lang="tr-TR" sz="2400" b="1" u="sng" dirty="0" smtClean="0">
                <a:solidFill>
                  <a:srgbClr val="984807"/>
                </a:solidFill>
                <a:latin typeface="Calibri" pitchFamily="34" charset="0"/>
              </a:rPr>
              <a:t>CONTENTS…</a:t>
            </a:r>
            <a:endParaRPr lang="tr-TR" sz="2400" b="1" u="sng" dirty="0">
              <a:solidFill>
                <a:srgbClr val="984807"/>
              </a:solidFill>
              <a:latin typeface="Calibri" pitchFamily="34" charset="0"/>
            </a:endParaRPr>
          </a:p>
        </p:txBody>
      </p:sp>
      <p:sp>
        <p:nvSpPr>
          <p:cNvPr id="4" name="Rectangle 3"/>
          <p:cNvSpPr txBox="1">
            <a:spLocks noChangeArrowheads="1"/>
          </p:cNvSpPr>
          <p:nvPr/>
        </p:nvSpPr>
        <p:spPr>
          <a:xfrm>
            <a:off x="611560" y="847253"/>
            <a:ext cx="7632848"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defRPr/>
            </a:pPr>
            <a:r>
              <a:rPr lang="en-US" altLang="ja-JP" sz="2400" b="1" dirty="0" smtClean="0">
                <a:ea typeface="ＭＳ Ｐゴシック" charset="-128"/>
              </a:rPr>
              <a:t>Definition</a:t>
            </a:r>
          </a:p>
          <a:p>
            <a:pPr eaLnBrk="1" hangingPunct="1">
              <a:buFont typeface="Wingdings" panose="05000000000000000000" pitchFamily="2" charset="2"/>
              <a:buChar char="Ø"/>
              <a:defRPr/>
            </a:pPr>
            <a:r>
              <a:rPr lang="en-US" altLang="ja-JP" sz="2400" b="1" dirty="0" smtClean="0">
                <a:ea typeface="ＭＳ Ｐゴシック" charset="-128"/>
              </a:rPr>
              <a:t>Biological vs. Artificial Neurons</a:t>
            </a:r>
          </a:p>
          <a:p>
            <a:pPr eaLnBrk="1" hangingPunct="1">
              <a:buFont typeface="Wingdings" panose="05000000000000000000" pitchFamily="2" charset="2"/>
              <a:buChar char="Ø"/>
              <a:defRPr/>
            </a:pPr>
            <a:r>
              <a:rPr lang="en-US" altLang="ja-JP" sz="2400" b="1" dirty="0" smtClean="0">
                <a:ea typeface="ＭＳ Ｐゴシック" charset="-128"/>
              </a:rPr>
              <a:t>Processing Element</a:t>
            </a:r>
          </a:p>
          <a:p>
            <a:pPr eaLnBrk="1" hangingPunct="1">
              <a:buFont typeface="Wingdings" panose="05000000000000000000" pitchFamily="2" charset="2"/>
              <a:buChar char="Ø"/>
              <a:defRPr/>
            </a:pPr>
            <a:r>
              <a:rPr lang="en-US" altLang="ja-JP" sz="2400" b="1" dirty="0" smtClean="0">
                <a:ea typeface="ＭＳ Ｐゴシック" charset="-128"/>
              </a:rPr>
              <a:t>Applications</a:t>
            </a:r>
          </a:p>
          <a:p>
            <a:pPr eaLnBrk="1" hangingPunct="1">
              <a:buFont typeface="Wingdings" panose="05000000000000000000" pitchFamily="2" charset="2"/>
              <a:buChar char="Ø"/>
              <a:defRPr/>
            </a:pPr>
            <a:r>
              <a:rPr lang="en-US" altLang="ja-JP" sz="2400" b="1" dirty="0" smtClean="0">
                <a:ea typeface="ＭＳ Ｐゴシック" charset="-128"/>
              </a:rPr>
              <a:t>İnformation processing in neural networks</a:t>
            </a:r>
          </a:p>
          <a:p>
            <a:pPr eaLnBrk="1" hangingPunct="1">
              <a:buFont typeface="Wingdings" panose="05000000000000000000" pitchFamily="2" charset="2"/>
              <a:buChar char="Ø"/>
              <a:defRPr/>
            </a:pPr>
            <a:r>
              <a:rPr lang="en-US" altLang="ja-JP" sz="2400" b="1" dirty="0" smtClean="0">
                <a:ea typeface="ＭＳ Ｐゴシック" charset="-128"/>
              </a:rPr>
              <a:t>Learning  strategies and rules</a:t>
            </a:r>
          </a:p>
          <a:p>
            <a:pPr eaLnBrk="1" hangingPunct="1">
              <a:buFont typeface="Wingdings" panose="05000000000000000000" pitchFamily="2" charset="2"/>
              <a:buChar char="Ø"/>
              <a:defRPr/>
            </a:pPr>
            <a:r>
              <a:rPr lang="en-US" altLang="ja-JP" sz="2400" b="1" dirty="0" smtClean="0">
                <a:ea typeface="ＭＳ Ｐゴシック" charset="-128"/>
              </a:rPr>
              <a:t>Design issues in neural networks</a:t>
            </a:r>
          </a:p>
          <a:p>
            <a:pPr eaLnBrk="1" hangingPunct="1">
              <a:buFont typeface="Wingdings" panose="05000000000000000000" pitchFamily="2" charset="2"/>
              <a:buChar char="Ø"/>
              <a:defRPr/>
            </a:pPr>
            <a:r>
              <a:rPr lang="en-US" altLang="ja-JP" sz="2400" b="1" dirty="0" smtClean="0">
                <a:ea typeface="ＭＳ Ｐゴシック" charset="-128"/>
              </a:rPr>
              <a:t>Learning </a:t>
            </a:r>
          </a:p>
          <a:p>
            <a:pPr eaLnBrk="1" hangingPunct="1">
              <a:buFont typeface="Wingdings" panose="05000000000000000000" pitchFamily="2" charset="2"/>
              <a:buChar char="Ø"/>
              <a:defRPr/>
            </a:pPr>
            <a:r>
              <a:rPr lang="en-US" altLang="ja-JP" sz="2400" b="1" dirty="0" smtClean="0">
                <a:ea typeface="ＭＳ Ｐゴシック" charset="-128"/>
              </a:rPr>
              <a:t>XOR problems</a:t>
            </a:r>
          </a:p>
          <a:p>
            <a:pPr eaLnBrk="1" hangingPunct="1">
              <a:buFont typeface="Wingdings" panose="05000000000000000000" pitchFamily="2" charset="2"/>
              <a:buChar char="Ø"/>
              <a:defRPr/>
            </a:pPr>
            <a:r>
              <a:rPr lang="en-US" altLang="ja-JP" sz="2400" b="1" dirty="0" smtClean="0">
                <a:ea typeface="ＭＳ Ｐゴシック" charset="-128"/>
              </a:rPr>
              <a:t>A Business example</a:t>
            </a: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sz="1400" b="1" dirty="0" smtClean="0"/>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lvl="1" eaLnBrk="1" hangingPunct="1">
              <a:defRPr/>
            </a:pPr>
            <a:endParaRPr lang="en-US" altLang="ja-JP" sz="2000" b="1" dirty="0" smtClean="0">
              <a:ea typeface="ＭＳ Ｐゴシック" charset="-128"/>
            </a:endParaRPr>
          </a:p>
          <a:p>
            <a:pPr marL="914400" lvl="2" indent="0" eaLnBrk="1" hangingPunct="1">
              <a:buFont typeface="Arial" pitchFamily="34" charset="0"/>
              <a:buNone/>
              <a:defRPr/>
            </a:pPr>
            <a:endParaRPr lang="en-US" altLang="ja-JP" sz="1800" b="1"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ctrTitle"/>
          </p:nvPr>
        </p:nvSpPr>
        <p:spPr>
          <a:xfrm>
            <a:off x="179512" y="332656"/>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Learning Rules</a:t>
            </a:r>
            <a:endParaRPr lang="en-US" altLang="tr-TR" sz="2400" b="1" u="sng" dirty="0">
              <a:solidFill>
                <a:srgbClr val="984807"/>
              </a:solidFill>
              <a:latin typeface="Calibri" pitchFamily="34" charset="0"/>
              <a:ea typeface="+mn-ea"/>
              <a:cs typeface="Arial" pitchFamily="34" charset="0"/>
            </a:endParaRPr>
          </a:p>
        </p:txBody>
      </p:sp>
      <p:sp>
        <p:nvSpPr>
          <p:cNvPr id="35844" name="Text Box 3"/>
          <p:cNvSpPr txBox="1">
            <a:spLocks noChangeArrowheads="1"/>
          </p:cNvSpPr>
          <p:nvPr/>
        </p:nvSpPr>
        <p:spPr bwMode="auto">
          <a:xfrm>
            <a:off x="323528" y="1052736"/>
            <a:ext cx="8229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US" altLang="tr-TR" sz="2400" b="1" dirty="0" smtClean="0"/>
              <a:t>Hebian rule</a:t>
            </a:r>
          </a:p>
          <a:p>
            <a:pPr eaLnBrk="1" hangingPunct="1">
              <a:spcBef>
                <a:spcPct val="50000"/>
              </a:spcBef>
            </a:pPr>
            <a:r>
              <a:rPr lang="en-US" altLang="tr-TR" sz="2400" b="1" dirty="0" smtClean="0"/>
              <a:t>Generalized delta  rule</a:t>
            </a:r>
          </a:p>
          <a:p>
            <a:pPr eaLnBrk="1" hangingPunct="1">
              <a:spcBef>
                <a:spcPct val="50000"/>
              </a:spcBef>
            </a:pPr>
            <a:r>
              <a:rPr lang="en-US" altLang="tr-TR" sz="2400" b="1" dirty="0" smtClean="0"/>
              <a:t>Hopfield rule</a:t>
            </a:r>
          </a:p>
          <a:p>
            <a:pPr eaLnBrk="1" hangingPunct="1">
              <a:spcBef>
                <a:spcPct val="50000"/>
              </a:spcBef>
            </a:pPr>
            <a:r>
              <a:rPr lang="en-US" altLang="tr-TR" sz="2400" b="1" dirty="0" smtClean="0"/>
              <a:t>Kohonen rule</a:t>
            </a:r>
          </a:p>
          <a:p>
            <a:pPr eaLnBrk="1" hangingPunct="1">
              <a:spcBef>
                <a:spcPct val="50000"/>
              </a:spcBef>
            </a:pPr>
            <a:r>
              <a:rPr lang="en-US" altLang="tr-TR" sz="2400" b="1" dirty="0" smtClean="0"/>
              <a:t>.Grosberg rule</a:t>
            </a:r>
            <a:endParaRPr lang="en-US" altLang="tr-TR" sz="2400" b="1" dirty="0"/>
          </a:p>
        </p:txBody>
      </p:sp>
    </p:spTree>
    <p:extLst>
      <p:ext uri="{BB962C8B-B14F-4D97-AF65-F5344CB8AC3E}">
        <p14:creationId xmlns:p14="http://schemas.microsoft.com/office/powerpoint/2010/main" val="2623954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ctrTitle"/>
          </p:nvPr>
        </p:nvSpPr>
        <p:spPr>
          <a:xfrm>
            <a:off x="323528" y="260648"/>
            <a:ext cx="790575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Learning strategy- Supervised learning</a:t>
            </a:r>
            <a:endParaRPr lang="en-US" altLang="tr-TR" sz="2400" b="1" u="sng" dirty="0">
              <a:solidFill>
                <a:srgbClr val="984807"/>
              </a:solidFill>
              <a:latin typeface="Calibri" pitchFamily="34" charset="0"/>
              <a:ea typeface="+mn-ea"/>
              <a:cs typeface="Arial" pitchFamily="34" charset="0"/>
            </a:endParaRPr>
          </a:p>
        </p:txBody>
      </p:sp>
      <p:sp>
        <p:nvSpPr>
          <p:cNvPr id="37892" name="Text Box 3"/>
          <p:cNvSpPr txBox="1">
            <a:spLocks noChangeArrowheads="1"/>
          </p:cNvSpPr>
          <p:nvPr/>
        </p:nvSpPr>
        <p:spPr bwMode="auto">
          <a:xfrm>
            <a:off x="323528" y="1278627"/>
            <a:ext cx="8229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None/>
            </a:pPr>
            <a:r>
              <a:rPr lang="en-US" altLang="tr-TR" sz="2400" b="1" u="sng" dirty="0" smtClean="0">
                <a:solidFill>
                  <a:srgbClr val="FF0000"/>
                </a:solidFill>
              </a:rPr>
              <a:t>Supervised learning: </a:t>
            </a:r>
            <a:r>
              <a:rPr lang="en-US" altLang="tr-TR" sz="2400" b="1" dirty="0" smtClean="0"/>
              <a:t>a </a:t>
            </a:r>
            <a:r>
              <a:rPr lang="en-US" altLang="tr-TR" sz="2400" b="1" dirty="0" err="1" smtClean="0"/>
              <a:t>suprevisor</a:t>
            </a:r>
            <a:r>
              <a:rPr lang="en-US" altLang="tr-TR" sz="2400" b="1" dirty="0" smtClean="0"/>
              <a:t> tells the network what to learn.</a:t>
            </a:r>
          </a:p>
          <a:p>
            <a:pPr eaLnBrk="1" hangingPunct="1">
              <a:spcBef>
                <a:spcPct val="50000"/>
              </a:spcBef>
              <a:buNone/>
            </a:pPr>
            <a:r>
              <a:rPr lang="en-US" altLang="tr-TR" sz="2000" b="1" dirty="0" smtClean="0"/>
              <a:t>The network is trained using a set of input-output pairs. The goal is to ‘teach’ the network to identify the given input with the desired output. For each example in the training set, the network receives an input and produces an actual output. </a:t>
            </a:r>
          </a:p>
          <a:p>
            <a:pPr>
              <a:spcBef>
                <a:spcPct val="50000"/>
              </a:spcBef>
              <a:buNone/>
            </a:pPr>
            <a:r>
              <a:rPr lang="en-US" altLang="tr-TR" sz="2000" b="1" dirty="0" smtClean="0"/>
              <a:t>After each trial, the network compares the actual with the desired output and corrects any difference by slightly adjusting all the weights in the network until the output produced is similar enough to the desired output, or the network cannot improve its  performance any further.</a:t>
            </a:r>
            <a:endParaRPr lang="en-US" altLang="tr-TR" sz="2000" b="1" dirty="0"/>
          </a:p>
        </p:txBody>
      </p:sp>
    </p:spTree>
    <p:extLst>
      <p:ext uri="{BB962C8B-B14F-4D97-AF65-F5344CB8AC3E}">
        <p14:creationId xmlns:p14="http://schemas.microsoft.com/office/powerpoint/2010/main" val="2237955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ctrTitle"/>
          </p:nvPr>
        </p:nvSpPr>
        <p:spPr>
          <a:xfrm>
            <a:off x="179512" y="404664"/>
            <a:ext cx="78343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Learning strategy- Reinforcement Learning</a:t>
            </a:r>
            <a:endParaRPr lang="en-US" altLang="tr-TR" sz="2400" b="1" u="sng" dirty="0">
              <a:solidFill>
                <a:srgbClr val="984807"/>
              </a:solidFill>
              <a:latin typeface="Calibri" pitchFamily="34" charset="0"/>
              <a:ea typeface="+mn-ea"/>
              <a:cs typeface="Arial" pitchFamily="34" charset="0"/>
            </a:endParaRPr>
          </a:p>
        </p:txBody>
      </p:sp>
      <p:sp>
        <p:nvSpPr>
          <p:cNvPr id="39940" name="Text Box 3"/>
          <p:cNvSpPr txBox="1">
            <a:spLocks noChangeArrowheads="1"/>
          </p:cNvSpPr>
          <p:nvPr/>
        </p:nvSpPr>
        <p:spPr bwMode="auto">
          <a:xfrm>
            <a:off x="323528" y="1581760"/>
            <a:ext cx="84963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None/>
            </a:pPr>
            <a:r>
              <a:rPr lang="en-US" altLang="tr-TR" sz="2000" b="1" dirty="0" smtClean="0">
                <a:solidFill>
                  <a:srgbClr val="FF0000"/>
                </a:solidFill>
              </a:rPr>
              <a:t>Reinforcement learning</a:t>
            </a:r>
            <a:r>
              <a:rPr lang="en-US" altLang="tr-TR" sz="2000" b="1" dirty="0" smtClean="0"/>
              <a:t>: Supervisor only tells whether the output of the network is true or false.</a:t>
            </a:r>
          </a:p>
          <a:p>
            <a:pPr eaLnBrk="1" hangingPunct="1">
              <a:spcBef>
                <a:spcPct val="50000"/>
              </a:spcBef>
              <a:buFontTx/>
              <a:buNone/>
            </a:pPr>
            <a:endParaRPr lang="en-US" altLang="tr-TR" sz="2000" b="1" dirty="0" smtClean="0"/>
          </a:p>
          <a:p>
            <a:pPr eaLnBrk="1" hangingPunct="1">
              <a:spcBef>
                <a:spcPct val="50000"/>
              </a:spcBef>
              <a:buFontTx/>
              <a:buNone/>
            </a:pPr>
            <a:r>
              <a:rPr lang="en-US" altLang="tr-TR" sz="2000" b="1" dirty="0" smtClean="0"/>
              <a:t>Similar to supervised network except no desired output is specified. </a:t>
            </a:r>
            <a:endParaRPr lang="en-US" altLang="tr-TR" sz="2000" b="1" dirty="0"/>
          </a:p>
        </p:txBody>
      </p:sp>
    </p:spTree>
    <p:extLst>
      <p:ext uri="{BB962C8B-B14F-4D97-AF65-F5344CB8AC3E}">
        <p14:creationId xmlns:p14="http://schemas.microsoft.com/office/powerpoint/2010/main" val="2516221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ctrTitle"/>
          </p:nvPr>
        </p:nvSpPr>
        <p:spPr>
          <a:xfrm>
            <a:off x="323528" y="332656"/>
            <a:ext cx="7978775"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Learning strategy- Unsupervised learning</a:t>
            </a:r>
            <a:endParaRPr lang="en-US" altLang="tr-TR" sz="2400" b="1" u="sng" dirty="0">
              <a:solidFill>
                <a:srgbClr val="984807"/>
              </a:solidFill>
              <a:latin typeface="Calibri" pitchFamily="34" charset="0"/>
              <a:ea typeface="+mn-ea"/>
              <a:cs typeface="Arial" pitchFamily="34" charset="0"/>
            </a:endParaRPr>
          </a:p>
        </p:txBody>
      </p:sp>
      <p:sp>
        <p:nvSpPr>
          <p:cNvPr id="41988" name="Text Box 3"/>
          <p:cNvSpPr txBox="1">
            <a:spLocks noChangeArrowheads="1"/>
          </p:cNvSpPr>
          <p:nvPr/>
        </p:nvSpPr>
        <p:spPr bwMode="auto">
          <a:xfrm>
            <a:off x="395536" y="1552143"/>
            <a:ext cx="82296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None/>
            </a:pPr>
            <a:r>
              <a:rPr lang="en-US" altLang="tr-TR" sz="2000" b="1" dirty="0" smtClean="0">
                <a:solidFill>
                  <a:srgbClr val="FF0000"/>
                </a:solidFill>
              </a:rPr>
              <a:t>Unsupervised </a:t>
            </a:r>
            <a:r>
              <a:rPr lang="en-US" altLang="tr-TR" sz="2000" b="1" dirty="0">
                <a:solidFill>
                  <a:srgbClr val="FF0000"/>
                </a:solidFill>
              </a:rPr>
              <a:t>learning</a:t>
            </a:r>
            <a:r>
              <a:rPr lang="en-US" altLang="tr-TR" sz="2000" b="1" dirty="0"/>
              <a:t>: Learning without any help of a supervisor</a:t>
            </a:r>
          </a:p>
          <a:p>
            <a:pPr eaLnBrk="1" hangingPunct="1">
              <a:spcBef>
                <a:spcPct val="50000"/>
              </a:spcBef>
              <a:buFontTx/>
              <a:buNone/>
            </a:pPr>
            <a:r>
              <a:rPr lang="en-US" altLang="tr-TR" sz="2000" b="1" dirty="0"/>
              <a:t>The network is trained using input signals only. In response, the network organizes internally to produce outputs that are consistent with a particular stimulus or group of similar stimuli. Inputs form clusters in the input space, where each cluster represents a set of elements of the real world with some common features.</a:t>
            </a:r>
          </a:p>
        </p:txBody>
      </p:sp>
    </p:spTree>
    <p:extLst>
      <p:ext uri="{BB962C8B-B14F-4D97-AF65-F5344CB8AC3E}">
        <p14:creationId xmlns:p14="http://schemas.microsoft.com/office/powerpoint/2010/main" val="55100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ctrTitle"/>
          </p:nvPr>
        </p:nvSpPr>
        <p:spPr>
          <a:xfrm>
            <a:off x="179512" y="476672"/>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Important Issues</a:t>
            </a:r>
            <a:endParaRPr lang="en-US" altLang="tr-TR" sz="2400" b="1" u="sng" dirty="0">
              <a:solidFill>
                <a:srgbClr val="984807"/>
              </a:solidFill>
              <a:latin typeface="Calibri" pitchFamily="34" charset="0"/>
              <a:ea typeface="+mn-ea"/>
              <a:cs typeface="Arial" pitchFamily="34" charset="0"/>
            </a:endParaRPr>
          </a:p>
        </p:txBody>
      </p:sp>
      <p:sp>
        <p:nvSpPr>
          <p:cNvPr id="4403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44037" name="Text Box 5"/>
          <p:cNvSpPr txBox="1">
            <a:spLocks noChangeArrowheads="1"/>
          </p:cNvSpPr>
          <p:nvPr/>
        </p:nvSpPr>
        <p:spPr bwMode="auto">
          <a:xfrm>
            <a:off x="251520" y="1124744"/>
            <a:ext cx="65532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68350" indent="-3111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50000"/>
              </a:spcBef>
              <a:buFont typeface="Wingdings" panose="05000000000000000000" pitchFamily="2" charset="2"/>
              <a:buChar char="Ø"/>
            </a:pPr>
            <a:r>
              <a:rPr lang="en-US" altLang="tr-TR" sz="2000" b="1" dirty="0" smtClean="0"/>
              <a:t>Selecting and representing examples</a:t>
            </a:r>
          </a:p>
          <a:p>
            <a:pPr lvl="1" eaLnBrk="1" hangingPunct="1">
              <a:spcBef>
                <a:spcPct val="50000"/>
              </a:spcBef>
              <a:buFont typeface="Wingdings" panose="05000000000000000000" pitchFamily="2" charset="2"/>
              <a:buChar char="Ø"/>
            </a:pPr>
            <a:r>
              <a:rPr lang="en-US" altLang="tr-TR" sz="2000" b="1" dirty="0" smtClean="0"/>
              <a:t>Defining network topology</a:t>
            </a:r>
          </a:p>
          <a:p>
            <a:pPr lvl="1" eaLnBrk="1" hangingPunct="1">
              <a:spcBef>
                <a:spcPct val="50000"/>
              </a:spcBef>
              <a:buFont typeface="Wingdings" panose="05000000000000000000" pitchFamily="2" charset="2"/>
              <a:buChar char="Ø"/>
            </a:pPr>
            <a:r>
              <a:rPr lang="en-US" altLang="tr-TR" sz="2000" b="1" dirty="0" smtClean="0"/>
              <a:t>Defining network parameters</a:t>
            </a:r>
          </a:p>
          <a:p>
            <a:pPr lvl="1" eaLnBrk="1" hangingPunct="1">
              <a:spcBef>
                <a:spcPct val="50000"/>
              </a:spcBef>
              <a:buFont typeface="Wingdings" panose="05000000000000000000" pitchFamily="2" charset="2"/>
              <a:buChar char="Ø"/>
            </a:pPr>
            <a:r>
              <a:rPr lang="en-US" altLang="tr-TR" sz="2000" b="1" dirty="0" smtClean="0"/>
              <a:t>Initializing the network weights</a:t>
            </a:r>
          </a:p>
          <a:p>
            <a:pPr lvl="1" eaLnBrk="1" hangingPunct="1">
              <a:spcBef>
                <a:spcPct val="50000"/>
              </a:spcBef>
              <a:buFont typeface="Wingdings" panose="05000000000000000000" pitchFamily="2" charset="2"/>
              <a:buChar char="Ø"/>
            </a:pPr>
            <a:r>
              <a:rPr lang="en-US" altLang="tr-TR" sz="2000" b="1" dirty="0" smtClean="0"/>
              <a:t>Scaling</a:t>
            </a:r>
          </a:p>
          <a:p>
            <a:pPr lvl="1" eaLnBrk="1" hangingPunct="1">
              <a:spcBef>
                <a:spcPct val="50000"/>
              </a:spcBef>
              <a:buFont typeface="Wingdings" panose="05000000000000000000" pitchFamily="2" charset="2"/>
              <a:buChar char="Ø"/>
            </a:pPr>
            <a:r>
              <a:rPr lang="en-US" altLang="tr-TR" sz="2000" b="1" dirty="0" smtClean="0"/>
              <a:t>Presenting examples to networks</a:t>
            </a:r>
          </a:p>
          <a:p>
            <a:pPr eaLnBrk="1" hangingPunct="1">
              <a:spcBef>
                <a:spcPct val="50000"/>
              </a:spcBef>
              <a:buFontTx/>
              <a:buNone/>
            </a:pPr>
            <a:endParaRPr lang="en-US" altLang="tr-TR" sz="2800" dirty="0"/>
          </a:p>
        </p:txBody>
      </p:sp>
    </p:spTree>
    <p:extLst>
      <p:ext uri="{BB962C8B-B14F-4D97-AF65-F5344CB8AC3E}">
        <p14:creationId xmlns:p14="http://schemas.microsoft.com/office/powerpoint/2010/main" val="1118213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ctrTitle"/>
          </p:nvPr>
        </p:nvSpPr>
        <p:spPr>
          <a:xfrm>
            <a:off x="323528" y="332656"/>
            <a:ext cx="80502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Selecting and representing the examples</a:t>
            </a:r>
            <a:endParaRPr lang="en-US" altLang="tr-TR" sz="2400" b="1" u="sng" dirty="0">
              <a:solidFill>
                <a:srgbClr val="984807"/>
              </a:solidFill>
              <a:latin typeface="Calibri" pitchFamily="34" charset="0"/>
              <a:ea typeface="+mn-ea"/>
              <a:cs typeface="Arial" pitchFamily="34" charset="0"/>
            </a:endParaRPr>
          </a:p>
        </p:txBody>
      </p:sp>
      <p:sp>
        <p:nvSpPr>
          <p:cNvPr id="4608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2" name="Group 1"/>
          <p:cNvGrpSpPr/>
          <p:nvPr/>
        </p:nvGrpSpPr>
        <p:grpSpPr>
          <a:xfrm>
            <a:off x="476200" y="404664"/>
            <a:ext cx="7696200" cy="4855746"/>
            <a:chOff x="467544" y="980728"/>
            <a:chExt cx="7696200" cy="4855746"/>
          </a:xfrm>
        </p:grpSpPr>
        <p:sp>
          <p:nvSpPr>
            <p:cNvPr id="46085" name="Text Box 4"/>
            <p:cNvSpPr txBox="1">
              <a:spLocks noChangeArrowheads="1"/>
            </p:cNvSpPr>
            <p:nvPr/>
          </p:nvSpPr>
          <p:spPr bwMode="auto">
            <a:xfrm>
              <a:off x="467544" y="980728"/>
              <a:ext cx="7543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tr-TR" altLang="tr-TR" sz="2400" b="1" dirty="0"/>
            </a:p>
            <a:p>
              <a:pPr eaLnBrk="1" hangingPunct="1">
                <a:spcBef>
                  <a:spcPct val="50000"/>
                </a:spcBef>
                <a:buFontTx/>
                <a:buNone/>
              </a:pPr>
              <a:r>
                <a:rPr lang="en-US" altLang="tr-TR" sz="2400" b="1" dirty="0" smtClean="0"/>
                <a:t>Examples are set out in a predefined format and presented to the network either in order or random.</a:t>
              </a:r>
            </a:p>
            <a:p>
              <a:pPr eaLnBrk="1" hangingPunct="1">
                <a:spcBef>
                  <a:spcPct val="50000"/>
                </a:spcBef>
                <a:buFontTx/>
                <a:buNone/>
              </a:pPr>
              <a:r>
                <a:rPr lang="en-US" altLang="tr-TR" sz="2400" b="1" dirty="0" smtClean="0">
                  <a:solidFill>
                    <a:srgbClr val="FF0000"/>
                  </a:solidFill>
                </a:rPr>
                <a:t>Example 1: Multiplication table</a:t>
              </a:r>
            </a:p>
            <a:p>
              <a:pPr eaLnBrk="1" hangingPunct="1">
                <a:spcBef>
                  <a:spcPct val="50000"/>
                </a:spcBef>
                <a:buFontTx/>
                <a:buNone/>
              </a:pPr>
              <a:r>
                <a:rPr lang="en-US" altLang="tr-TR" sz="2400" b="1" dirty="0" smtClean="0">
                  <a:solidFill>
                    <a:schemeClr val="accent2"/>
                  </a:solidFill>
                </a:rPr>
                <a:t>            </a:t>
              </a:r>
            </a:p>
            <a:p>
              <a:pPr eaLnBrk="1" hangingPunct="1">
                <a:spcBef>
                  <a:spcPct val="50000"/>
                </a:spcBef>
                <a:buFontTx/>
                <a:buNone/>
              </a:pPr>
              <a:r>
                <a:rPr lang="en-US" altLang="tr-TR" sz="2400" b="1" dirty="0" smtClean="0">
                  <a:solidFill>
                    <a:schemeClr val="accent2"/>
                  </a:solidFill>
                </a:rPr>
                <a:t>     A x B = C</a:t>
              </a:r>
              <a:endParaRPr lang="en-US" altLang="tr-TR" sz="2400" b="1" dirty="0">
                <a:solidFill>
                  <a:schemeClr val="accent2"/>
                </a:solidFill>
              </a:endParaRPr>
            </a:p>
          </p:txBody>
        </p:sp>
        <p:sp>
          <p:nvSpPr>
            <p:cNvPr id="46086" name="Text Box 7"/>
            <p:cNvSpPr txBox="1">
              <a:spLocks noChangeArrowheads="1"/>
            </p:cNvSpPr>
            <p:nvPr/>
          </p:nvSpPr>
          <p:spPr bwMode="auto">
            <a:xfrm>
              <a:off x="3591744" y="3712816"/>
              <a:ext cx="20732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n-US" altLang="tr-TR" sz="2400" b="0" dirty="0" smtClean="0"/>
                <a:t>2 x 2 = 4</a:t>
              </a:r>
            </a:p>
            <a:p>
              <a:pPr eaLnBrk="1" hangingPunct="1">
                <a:lnSpc>
                  <a:spcPct val="70000"/>
                </a:lnSpc>
                <a:spcBef>
                  <a:spcPct val="50000"/>
                </a:spcBef>
                <a:buFontTx/>
                <a:buNone/>
              </a:pPr>
              <a:r>
                <a:rPr lang="en-US" altLang="tr-TR" sz="2400" b="0" dirty="0" smtClean="0"/>
                <a:t>2 x 4 = 8</a:t>
              </a:r>
            </a:p>
            <a:p>
              <a:pPr eaLnBrk="1" hangingPunct="1">
                <a:lnSpc>
                  <a:spcPct val="70000"/>
                </a:lnSpc>
                <a:spcBef>
                  <a:spcPct val="50000"/>
                </a:spcBef>
                <a:buFontTx/>
                <a:buNone/>
              </a:pPr>
              <a:r>
                <a:rPr lang="en-US" altLang="tr-TR" sz="2400" b="0" dirty="0" smtClean="0"/>
                <a:t>2 x 6 = 12</a:t>
              </a:r>
            </a:p>
            <a:p>
              <a:pPr eaLnBrk="1" hangingPunct="1">
                <a:lnSpc>
                  <a:spcPct val="70000"/>
                </a:lnSpc>
                <a:spcBef>
                  <a:spcPct val="50000"/>
                </a:spcBef>
                <a:buFontTx/>
                <a:buNone/>
              </a:pPr>
              <a:r>
                <a:rPr lang="en-US" altLang="tr-TR" sz="2400" b="0" dirty="0" smtClean="0"/>
                <a:t>2 x 8 = 16</a:t>
              </a:r>
            </a:p>
            <a:p>
              <a:pPr eaLnBrk="1" hangingPunct="1">
                <a:lnSpc>
                  <a:spcPct val="70000"/>
                </a:lnSpc>
                <a:spcBef>
                  <a:spcPct val="50000"/>
                </a:spcBef>
                <a:buFontTx/>
                <a:buNone/>
              </a:pPr>
              <a:r>
                <a:rPr lang="en-US" altLang="tr-TR" sz="2400" b="0" dirty="0" smtClean="0"/>
                <a:t>2 x 10 = 20</a:t>
              </a:r>
              <a:endParaRPr lang="en-US" altLang="tr-TR" sz="2400" b="0" dirty="0"/>
            </a:p>
          </p:txBody>
        </p:sp>
        <p:sp>
          <p:nvSpPr>
            <p:cNvPr id="46087" name="Text Box 8"/>
            <p:cNvSpPr txBox="1">
              <a:spLocks noChangeArrowheads="1"/>
            </p:cNvSpPr>
            <p:nvPr/>
          </p:nvSpPr>
          <p:spPr bwMode="auto">
            <a:xfrm>
              <a:off x="3591744" y="3190528"/>
              <a:ext cx="1650195"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n-US" altLang="tr-TR" sz="2400" dirty="0" smtClean="0">
                  <a:solidFill>
                    <a:schemeClr val="accent2"/>
                  </a:solidFill>
                </a:rPr>
                <a:t>Training set</a:t>
              </a:r>
              <a:endParaRPr lang="en-US" altLang="tr-TR" sz="2400" dirty="0">
                <a:solidFill>
                  <a:schemeClr val="accent2"/>
                </a:solidFill>
              </a:endParaRPr>
            </a:p>
          </p:txBody>
        </p:sp>
        <p:sp>
          <p:nvSpPr>
            <p:cNvPr id="46088" name="Text Box 9"/>
            <p:cNvSpPr txBox="1">
              <a:spLocks noChangeArrowheads="1"/>
            </p:cNvSpPr>
            <p:nvPr/>
          </p:nvSpPr>
          <p:spPr bwMode="auto">
            <a:xfrm>
              <a:off x="6090469" y="3712816"/>
              <a:ext cx="20732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n-US" altLang="tr-TR" sz="2400" b="0" dirty="0" smtClean="0"/>
                <a:t>2 x 1 = 2</a:t>
              </a:r>
            </a:p>
            <a:p>
              <a:pPr eaLnBrk="1" hangingPunct="1">
                <a:lnSpc>
                  <a:spcPct val="70000"/>
                </a:lnSpc>
                <a:spcBef>
                  <a:spcPct val="50000"/>
                </a:spcBef>
                <a:buFontTx/>
                <a:buNone/>
              </a:pPr>
              <a:r>
                <a:rPr lang="en-US" altLang="tr-TR" sz="2400" b="0" dirty="0" smtClean="0"/>
                <a:t>2 x 3 = 6</a:t>
              </a:r>
            </a:p>
            <a:p>
              <a:pPr eaLnBrk="1" hangingPunct="1">
                <a:lnSpc>
                  <a:spcPct val="70000"/>
                </a:lnSpc>
                <a:spcBef>
                  <a:spcPct val="50000"/>
                </a:spcBef>
                <a:buFontTx/>
                <a:buNone/>
              </a:pPr>
              <a:r>
                <a:rPr lang="en-US" altLang="tr-TR" sz="2400" b="0" dirty="0" smtClean="0"/>
                <a:t>2 x 5 = 10</a:t>
              </a:r>
            </a:p>
            <a:p>
              <a:pPr eaLnBrk="1" hangingPunct="1">
                <a:lnSpc>
                  <a:spcPct val="70000"/>
                </a:lnSpc>
                <a:spcBef>
                  <a:spcPct val="50000"/>
                </a:spcBef>
                <a:buFontTx/>
                <a:buNone/>
              </a:pPr>
              <a:r>
                <a:rPr lang="en-US" altLang="tr-TR" sz="2400" b="0" dirty="0" smtClean="0"/>
                <a:t>2 x 7 = 14</a:t>
              </a:r>
            </a:p>
            <a:p>
              <a:pPr eaLnBrk="1" hangingPunct="1">
                <a:lnSpc>
                  <a:spcPct val="70000"/>
                </a:lnSpc>
                <a:spcBef>
                  <a:spcPct val="50000"/>
                </a:spcBef>
                <a:buFontTx/>
                <a:buNone/>
              </a:pPr>
              <a:r>
                <a:rPr lang="en-US" altLang="tr-TR" sz="2400" b="0" dirty="0" smtClean="0"/>
                <a:t>2 x 9 = 18</a:t>
              </a:r>
              <a:endParaRPr lang="en-US" altLang="tr-TR" sz="2400" b="0" dirty="0"/>
            </a:p>
          </p:txBody>
        </p:sp>
        <p:sp>
          <p:nvSpPr>
            <p:cNvPr id="46089" name="Text Box 10"/>
            <p:cNvSpPr txBox="1">
              <a:spLocks noChangeArrowheads="1"/>
            </p:cNvSpPr>
            <p:nvPr/>
          </p:nvSpPr>
          <p:spPr bwMode="auto">
            <a:xfrm>
              <a:off x="6090469" y="3190528"/>
              <a:ext cx="111056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n-US" altLang="tr-TR" sz="2400" dirty="0" smtClean="0">
                  <a:solidFill>
                    <a:schemeClr val="accent2"/>
                  </a:solidFill>
                </a:rPr>
                <a:t>Test set</a:t>
              </a:r>
              <a:endParaRPr lang="en-US" altLang="tr-TR" sz="2400" dirty="0">
                <a:solidFill>
                  <a:schemeClr val="accent2"/>
                </a:solidFill>
              </a:endParaRPr>
            </a:p>
          </p:txBody>
        </p:sp>
        <p:sp>
          <p:nvSpPr>
            <p:cNvPr id="46090" name="AutoShape 11"/>
            <p:cNvSpPr>
              <a:spLocks noChangeArrowheads="1"/>
            </p:cNvSpPr>
            <p:nvPr/>
          </p:nvSpPr>
          <p:spPr bwMode="auto">
            <a:xfrm>
              <a:off x="2339752" y="3573016"/>
              <a:ext cx="1008112" cy="360040"/>
            </a:xfrm>
            <a:prstGeom prst="rightArrow">
              <a:avLst>
                <a:gd name="adj1" fmla="val 50000"/>
                <a:gd name="adj2" fmla="val 68750"/>
              </a:avLst>
            </a:prstGeom>
            <a:solidFill>
              <a:schemeClr val="accent1"/>
            </a:solidFill>
            <a:ln w="9525">
              <a:solidFill>
                <a:schemeClr val="accent2"/>
              </a:solidFill>
              <a:miter lim="800000"/>
              <a:headEnd/>
              <a:tailEnd/>
            </a:ln>
          </p:spPr>
          <p:txBody>
            <a:bodyPr wrap="squar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en-US" altLang="tr-TR" sz="2400" dirty="0"/>
            </a:p>
          </p:txBody>
        </p:sp>
      </p:grpSp>
    </p:spTree>
    <p:extLst>
      <p:ext uri="{BB962C8B-B14F-4D97-AF65-F5344CB8AC3E}">
        <p14:creationId xmlns:p14="http://schemas.microsoft.com/office/powerpoint/2010/main" val="3417480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4"/>
          <p:cNvSpPr txBox="1">
            <a:spLocks noChangeArrowheads="1"/>
          </p:cNvSpPr>
          <p:nvPr/>
        </p:nvSpPr>
        <p:spPr bwMode="auto">
          <a:xfrm>
            <a:off x="323528" y="1124744"/>
            <a:ext cx="740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2400" b="1" dirty="0" smtClean="0">
                <a:solidFill>
                  <a:srgbClr val="FF0000"/>
                </a:solidFill>
              </a:rPr>
              <a:t>Example 2: man and women picture recognition </a:t>
            </a:r>
            <a:endParaRPr lang="en-US" altLang="tr-TR" sz="2400" b="1" dirty="0">
              <a:solidFill>
                <a:srgbClr val="FF0000"/>
              </a:solidFill>
            </a:endParaRPr>
          </a:p>
        </p:txBody>
      </p:sp>
      <p:sp>
        <p:nvSpPr>
          <p:cNvPr id="48132" name="Text Box 9"/>
          <p:cNvSpPr txBox="1">
            <a:spLocks noChangeArrowheads="1"/>
          </p:cNvSpPr>
          <p:nvPr/>
        </p:nvSpPr>
        <p:spPr bwMode="auto">
          <a:xfrm>
            <a:off x="323528" y="1636861"/>
            <a:ext cx="74898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000"/>
              <a:t>Method 1: </a:t>
            </a:r>
          </a:p>
          <a:p>
            <a:pPr eaLnBrk="1" hangingPunct="1">
              <a:spcBef>
                <a:spcPct val="50000"/>
              </a:spcBef>
              <a:buFontTx/>
              <a:buNone/>
            </a:pPr>
            <a:r>
              <a:rPr lang="tr-TR" altLang="tr-TR" sz="2000"/>
              <a:t>Input : Pixel values  (256 process element)</a:t>
            </a:r>
          </a:p>
          <a:p>
            <a:pPr eaLnBrk="1" hangingPunct="1">
              <a:spcBef>
                <a:spcPct val="50000"/>
              </a:spcBef>
              <a:buFontTx/>
              <a:buNone/>
            </a:pPr>
            <a:r>
              <a:rPr lang="tr-TR" altLang="tr-TR" sz="2000"/>
              <a:t>Output: Man </a:t>
            </a:r>
            <a:r>
              <a:rPr lang="tr-TR" altLang="tr-TR" sz="2000">
                <a:sym typeface="Wingdings" panose="05000000000000000000" pitchFamily="2" charset="2"/>
              </a:rPr>
              <a:t> 1     (a single process element)</a:t>
            </a:r>
          </a:p>
          <a:p>
            <a:pPr eaLnBrk="1" hangingPunct="1">
              <a:spcBef>
                <a:spcPct val="50000"/>
              </a:spcBef>
              <a:buFontTx/>
              <a:buNone/>
            </a:pPr>
            <a:r>
              <a:rPr lang="tr-TR" altLang="tr-TR" sz="2000">
                <a:sym typeface="Wingdings" panose="05000000000000000000" pitchFamily="2" charset="2"/>
              </a:rPr>
              <a:t>              Woman-0</a:t>
            </a:r>
            <a:r>
              <a:rPr lang="tr-TR" altLang="tr-TR" sz="2000" b="0">
                <a:sym typeface="Wingdings" panose="05000000000000000000" pitchFamily="2" charset="2"/>
              </a:rPr>
              <a:t> </a:t>
            </a:r>
          </a:p>
          <a:p>
            <a:pPr eaLnBrk="1" hangingPunct="1">
              <a:spcBef>
                <a:spcPct val="50000"/>
              </a:spcBef>
              <a:buFontTx/>
              <a:buNone/>
            </a:pPr>
            <a:endParaRPr lang="tr-TR" altLang="tr-TR" sz="2000" b="0">
              <a:sym typeface="Wingdings" panose="05000000000000000000" pitchFamily="2" charset="2"/>
            </a:endParaRPr>
          </a:p>
          <a:p>
            <a:pPr eaLnBrk="1" hangingPunct="1">
              <a:spcBef>
                <a:spcPct val="50000"/>
              </a:spcBef>
              <a:buFontTx/>
              <a:buNone/>
            </a:pPr>
            <a:r>
              <a:rPr lang="tr-TR" altLang="tr-TR" sz="2000">
                <a:sym typeface="Wingdings" panose="05000000000000000000" pitchFamily="2" charset="2"/>
              </a:rPr>
              <a:t>Method 2: </a:t>
            </a:r>
          </a:p>
          <a:p>
            <a:pPr eaLnBrk="1" hangingPunct="1">
              <a:spcBef>
                <a:spcPct val="50000"/>
              </a:spcBef>
              <a:buFontTx/>
              <a:buNone/>
            </a:pPr>
            <a:r>
              <a:rPr lang="tr-TR" altLang="tr-TR" sz="2000">
                <a:sym typeface="Wingdings" panose="05000000000000000000" pitchFamily="2" charset="2"/>
              </a:rPr>
              <a:t>Input: Classifying the pixel values    </a:t>
            </a:r>
          </a:p>
          <a:p>
            <a:pPr eaLnBrk="1" hangingPunct="1">
              <a:spcBef>
                <a:spcPct val="50000"/>
              </a:spcBef>
              <a:buFontTx/>
              <a:buNone/>
            </a:pPr>
            <a:r>
              <a:rPr lang="tr-TR" altLang="tr-TR" sz="2000">
                <a:sym typeface="Wingdings" panose="05000000000000000000" pitchFamily="2" charset="2"/>
              </a:rPr>
              <a:t>Output: Man 0 1     (2 process elements)</a:t>
            </a:r>
          </a:p>
          <a:p>
            <a:pPr eaLnBrk="1" hangingPunct="1">
              <a:spcBef>
                <a:spcPct val="50000"/>
              </a:spcBef>
              <a:buFontTx/>
              <a:buNone/>
            </a:pPr>
            <a:r>
              <a:rPr lang="tr-TR" altLang="tr-TR" sz="2000">
                <a:sym typeface="Wingdings" panose="05000000000000000000" pitchFamily="2" charset="2"/>
              </a:rPr>
              <a:t>           Woman 1 0 </a:t>
            </a:r>
            <a:endParaRPr lang="en-US" altLang="tr-TR" sz="2000"/>
          </a:p>
        </p:txBody>
      </p:sp>
      <p:sp>
        <p:nvSpPr>
          <p:cNvPr id="48133" name="Text Box 10"/>
          <p:cNvSpPr txBox="1">
            <a:spLocks noChangeArrowheads="1"/>
          </p:cNvSpPr>
          <p:nvPr/>
        </p:nvSpPr>
        <p:spPr bwMode="auto">
          <a:xfrm>
            <a:off x="6038528" y="2940199"/>
            <a:ext cx="2266950" cy="2922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tr-TR" altLang="tr-TR" sz="1600"/>
              <a:t>Gray code 0-25</a:t>
            </a:r>
          </a:p>
          <a:p>
            <a:pPr eaLnBrk="1" hangingPunct="1">
              <a:lnSpc>
                <a:spcPct val="70000"/>
              </a:lnSpc>
              <a:spcBef>
                <a:spcPct val="50000"/>
              </a:spcBef>
              <a:buFontTx/>
              <a:buNone/>
            </a:pPr>
            <a:r>
              <a:rPr lang="tr-TR" altLang="tr-TR" sz="1600"/>
              <a:t>Gray code 26-50</a:t>
            </a:r>
          </a:p>
          <a:p>
            <a:pPr eaLnBrk="1" hangingPunct="1">
              <a:lnSpc>
                <a:spcPct val="70000"/>
              </a:lnSpc>
              <a:spcBef>
                <a:spcPct val="50000"/>
              </a:spcBef>
              <a:buFontTx/>
              <a:buNone/>
            </a:pPr>
            <a:r>
              <a:rPr lang="tr-TR" altLang="tr-TR" sz="1600"/>
              <a:t>Gray code 51-75</a:t>
            </a:r>
          </a:p>
          <a:p>
            <a:pPr eaLnBrk="1" hangingPunct="1">
              <a:lnSpc>
                <a:spcPct val="70000"/>
              </a:lnSpc>
              <a:spcBef>
                <a:spcPct val="50000"/>
              </a:spcBef>
              <a:buFontTx/>
              <a:buNone/>
            </a:pPr>
            <a:r>
              <a:rPr lang="tr-TR" altLang="tr-TR" sz="1600"/>
              <a:t>Gray code 76-100</a:t>
            </a:r>
          </a:p>
          <a:p>
            <a:pPr eaLnBrk="1" hangingPunct="1">
              <a:lnSpc>
                <a:spcPct val="70000"/>
              </a:lnSpc>
              <a:spcBef>
                <a:spcPct val="50000"/>
              </a:spcBef>
              <a:buFontTx/>
              <a:buNone/>
            </a:pPr>
            <a:r>
              <a:rPr lang="tr-TR" altLang="tr-TR" sz="1600"/>
              <a:t>Gray code 101-125</a:t>
            </a:r>
          </a:p>
          <a:p>
            <a:pPr eaLnBrk="1" hangingPunct="1">
              <a:lnSpc>
                <a:spcPct val="70000"/>
              </a:lnSpc>
              <a:spcBef>
                <a:spcPct val="50000"/>
              </a:spcBef>
              <a:buFontTx/>
              <a:buNone/>
            </a:pPr>
            <a:r>
              <a:rPr lang="tr-TR" altLang="tr-TR" sz="1600"/>
              <a:t>Gray code 126-150</a:t>
            </a:r>
          </a:p>
          <a:p>
            <a:pPr eaLnBrk="1" hangingPunct="1">
              <a:lnSpc>
                <a:spcPct val="70000"/>
              </a:lnSpc>
              <a:spcBef>
                <a:spcPct val="50000"/>
              </a:spcBef>
              <a:buFontTx/>
              <a:buNone/>
            </a:pPr>
            <a:r>
              <a:rPr lang="tr-TR" altLang="tr-TR" sz="1600"/>
              <a:t>Gray code 151-175</a:t>
            </a:r>
          </a:p>
          <a:p>
            <a:pPr eaLnBrk="1" hangingPunct="1">
              <a:lnSpc>
                <a:spcPct val="70000"/>
              </a:lnSpc>
              <a:spcBef>
                <a:spcPct val="50000"/>
              </a:spcBef>
              <a:buFontTx/>
              <a:buNone/>
            </a:pPr>
            <a:r>
              <a:rPr lang="tr-TR" altLang="tr-TR" sz="1600"/>
              <a:t>Gray code 176-200</a:t>
            </a:r>
          </a:p>
          <a:p>
            <a:pPr eaLnBrk="1" hangingPunct="1">
              <a:lnSpc>
                <a:spcPct val="70000"/>
              </a:lnSpc>
              <a:spcBef>
                <a:spcPct val="50000"/>
              </a:spcBef>
              <a:buFontTx/>
              <a:buNone/>
            </a:pPr>
            <a:r>
              <a:rPr lang="tr-TR" altLang="tr-TR" sz="1600"/>
              <a:t>Gray code 201-225</a:t>
            </a:r>
          </a:p>
          <a:p>
            <a:pPr eaLnBrk="1" hangingPunct="1">
              <a:lnSpc>
                <a:spcPct val="70000"/>
              </a:lnSpc>
              <a:spcBef>
                <a:spcPct val="50000"/>
              </a:spcBef>
              <a:buFontTx/>
              <a:buNone/>
            </a:pPr>
            <a:r>
              <a:rPr lang="tr-TR" altLang="tr-TR" sz="1600"/>
              <a:t>Gray code 226-257</a:t>
            </a:r>
          </a:p>
        </p:txBody>
      </p:sp>
      <p:sp>
        <p:nvSpPr>
          <p:cNvPr id="48134" name="AutoShape 11"/>
          <p:cNvSpPr>
            <a:spLocks noChangeArrowheads="1"/>
          </p:cNvSpPr>
          <p:nvPr/>
        </p:nvSpPr>
        <p:spPr bwMode="auto">
          <a:xfrm>
            <a:off x="4795516" y="4468961"/>
            <a:ext cx="990600" cy="228600"/>
          </a:xfrm>
          <a:prstGeom prst="leftArrow">
            <a:avLst>
              <a:gd name="adj1" fmla="val 50000"/>
              <a:gd name="adj2" fmla="val 108333"/>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9" name="Rectangle 2"/>
          <p:cNvSpPr txBox="1">
            <a:spLocks noChangeArrowheads="1"/>
          </p:cNvSpPr>
          <p:nvPr/>
        </p:nvSpPr>
        <p:spPr bwMode="auto">
          <a:xfrm>
            <a:off x="323528" y="404664"/>
            <a:ext cx="80502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defRPr/>
            </a:pPr>
            <a:r>
              <a:rPr lang="en-US" sz="2400" b="1" u="sng" dirty="0" smtClean="0">
                <a:solidFill>
                  <a:srgbClr val="984807"/>
                </a:solidFill>
                <a:latin typeface="Calibri" pitchFamily="34" charset="0"/>
                <a:ea typeface="+mn-ea"/>
                <a:cs typeface="Arial" pitchFamily="34" charset="0"/>
              </a:rPr>
              <a:t>Selecting and representing the examples</a:t>
            </a:r>
            <a:endParaRPr lang="en-US"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204880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31E95C8-47BB-4852-BBCF-3AB63BBF810A}" type="slidenum">
              <a:rPr lang="en-US" altLang="tr-TR" sz="1400" smtClean="0"/>
              <a:pPr>
                <a:spcBef>
                  <a:spcPct val="0"/>
                </a:spcBef>
                <a:buFontTx/>
                <a:buNone/>
              </a:pPr>
              <a:t>27</a:t>
            </a:fld>
            <a:endParaRPr lang="en-US" altLang="tr-TR" sz="1400" smtClean="0"/>
          </a:p>
        </p:txBody>
      </p:sp>
      <p:sp>
        <p:nvSpPr>
          <p:cNvPr id="50179" name="Rectangle 2"/>
          <p:cNvSpPr>
            <a:spLocks noGrp="1" noChangeArrowheads="1"/>
          </p:cNvSpPr>
          <p:nvPr>
            <p:ph type="ctrTitle"/>
          </p:nvPr>
        </p:nvSpPr>
        <p:spPr>
          <a:xfrm>
            <a:off x="323528" y="404664"/>
            <a:ext cx="7834313"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Network topology and parameters</a:t>
            </a:r>
            <a:endParaRPr lang="en-US" altLang="tr-TR" sz="2400" b="1" u="sng" dirty="0">
              <a:solidFill>
                <a:srgbClr val="984807"/>
              </a:solidFill>
              <a:latin typeface="Calibri" pitchFamily="34" charset="0"/>
              <a:ea typeface="+mn-ea"/>
              <a:cs typeface="Arial" pitchFamily="34" charset="0"/>
            </a:endParaRPr>
          </a:p>
        </p:txBody>
      </p:sp>
      <p:sp>
        <p:nvSpPr>
          <p:cNvPr id="50180"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50181" name="Text Box 5"/>
          <p:cNvSpPr txBox="1">
            <a:spLocks noChangeArrowheads="1"/>
          </p:cNvSpPr>
          <p:nvPr/>
        </p:nvSpPr>
        <p:spPr bwMode="auto">
          <a:xfrm>
            <a:off x="251520" y="1340768"/>
            <a:ext cx="648171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marL="5334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50000"/>
              </a:spcBef>
              <a:buFont typeface="Wingdings" panose="05000000000000000000" pitchFamily="2" charset="2"/>
              <a:buChar char="Ø"/>
            </a:pPr>
            <a:r>
              <a:rPr lang="en-US" altLang="tr-TR" sz="2000" b="1" dirty="0" smtClean="0"/>
              <a:t>Defining number of hidden layers </a:t>
            </a:r>
          </a:p>
          <a:p>
            <a:pPr lvl="1" eaLnBrk="1" hangingPunct="1">
              <a:spcBef>
                <a:spcPct val="50000"/>
              </a:spcBef>
              <a:buFont typeface="Wingdings" panose="05000000000000000000" pitchFamily="2" charset="2"/>
              <a:buChar char="Ø"/>
            </a:pPr>
            <a:r>
              <a:rPr lang="en-US" altLang="tr-TR" sz="2000" b="1" dirty="0" smtClean="0"/>
              <a:t> Defining number of process elements in each layer</a:t>
            </a:r>
          </a:p>
          <a:p>
            <a:pPr lvl="1" eaLnBrk="1" hangingPunct="1">
              <a:spcBef>
                <a:spcPct val="50000"/>
              </a:spcBef>
              <a:buFont typeface="Wingdings" panose="05000000000000000000" pitchFamily="2" charset="2"/>
              <a:buChar char="Ø"/>
            </a:pPr>
            <a:r>
              <a:rPr lang="en-US" altLang="tr-TR" sz="2000" b="1" dirty="0" smtClean="0"/>
              <a:t>Selecting activation and summation functions </a:t>
            </a:r>
          </a:p>
          <a:p>
            <a:pPr lvl="1" eaLnBrk="1" hangingPunct="1">
              <a:spcBef>
                <a:spcPct val="50000"/>
              </a:spcBef>
              <a:buFont typeface="Wingdings" panose="05000000000000000000" pitchFamily="2" charset="2"/>
              <a:buChar char="Ø"/>
            </a:pPr>
            <a:r>
              <a:rPr lang="en-US" altLang="tr-TR" sz="2000" b="1" dirty="0" smtClean="0"/>
              <a:t> Defining learning coefficient</a:t>
            </a:r>
          </a:p>
          <a:p>
            <a:pPr lvl="1" eaLnBrk="1" hangingPunct="1">
              <a:spcBef>
                <a:spcPct val="50000"/>
              </a:spcBef>
              <a:buFont typeface="Wingdings" panose="05000000000000000000" pitchFamily="2" charset="2"/>
              <a:buChar char="Ø"/>
            </a:pPr>
            <a:r>
              <a:rPr lang="en-US" altLang="tr-TR" sz="2000" b="1" dirty="0" smtClean="0"/>
              <a:t> Defining momentum coefficient (for MLP networks)</a:t>
            </a:r>
            <a:endParaRPr lang="en-US" altLang="tr-TR" sz="2000" b="1" dirty="0"/>
          </a:p>
        </p:txBody>
      </p:sp>
    </p:spTree>
    <p:extLst>
      <p:ext uri="{BB962C8B-B14F-4D97-AF65-F5344CB8AC3E}">
        <p14:creationId xmlns:p14="http://schemas.microsoft.com/office/powerpoint/2010/main" val="467216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ctrTitle"/>
          </p:nvPr>
        </p:nvSpPr>
        <p:spPr>
          <a:xfrm>
            <a:off x="395536" y="404664"/>
            <a:ext cx="6096000" cy="609600"/>
          </a:xfrm>
          <a:noFill/>
        </p:spPr>
        <p:txBody>
          <a:bodyPr/>
          <a:lstStyle/>
          <a:p>
            <a:pPr algn="l" eaLnBrk="1" hangingPunct="1"/>
            <a:r>
              <a:rPr lang="en-US" altLang="tr-TR" sz="2400" b="1" u="sng" dirty="0" err="1" smtClean="0">
                <a:solidFill>
                  <a:srgbClr val="984807"/>
                </a:solidFill>
                <a:latin typeface="Calibri" pitchFamily="34" charset="0"/>
                <a:ea typeface="+mn-ea"/>
                <a:cs typeface="Arial" pitchFamily="34" charset="0"/>
              </a:rPr>
              <a:t>Netwo</a:t>
            </a:r>
            <a:r>
              <a:rPr lang="tr-TR" altLang="tr-TR" sz="2400" b="1" u="sng" dirty="0" smtClean="0">
                <a:solidFill>
                  <a:srgbClr val="984807"/>
                </a:solidFill>
                <a:latin typeface="Calibri" pitchFamily="34" charset="0"/>
                <a:ea typeface="+mn-ea"/>
                <a:cs typeface="Arial" pitchFamily="34" charset="0"/>
              </a:rPr>
              <a:t>r</a:t>
            </a:r>
            <a:r>
              <a:rPr lang="en-US" altLang="tr-TR" sz="2400" b="1" u="sng" dirty="0" smtClean="0">
                <a:solidFill>
                  <a:srgbClr val="984807"/>
                </a:solidFill>
                <a:latin typeface="Calibri" pitchFamily="34" charset="0"/>
                <a:ea typeface="+mn-ea"/>
                <a:cs typeface="Arial" pitchFamily="34" charset="0"/>
              </a:rPr>
              <a:t>k Topology- Example 1</a:t>
            </a:r>
            <a:endParaRPr lang="en-US" altLang="tr-TR" sz="2400" b="1" u="sng" dirty="0">
              <a:solidFill>
                <a:srgbClr val="984807"/>
              </a:solidFill>
              <a:latin typeface="Calibri" pitchFamily="34" charset="0"/>
              <a:ea typeface="+mn-ea"/>
              <a:cs typeface="Arial" pitchFamily="34" charset="0"/>
            </a:endParaRPr>
          </a:p>
        </p:txBody>
      </p:sp>
      <p:sp>
        <p:nvSpPr>
          <p:cNvPr id="52228"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52229" name="Rectangle 5"/>
          <p:cNvSpPr>
            <a:spLocks noChangeArrowheads="1"/>
          </p:cNvSpPr>
          <p:nvPr/>
        </p:nvSpPr>
        <p:spPr bwMode="auto">
          <a:xfrm>
            <a:off x="2114550"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52230" name="Object 6"/>
          <p:cNvGraphicFramePr>
            <a:graphicFrameLocks noChangeAspect="1"/>
          </p:cNvGraphicFramePr>
          <p:nvPr>
            <p:extLst>
              <p:ext uri="{D42A27DB-BD31-4B8C-83A1-F6EECF244321}">
                <p14:modId xmlns:p14="http://schemas.microsoft.com/office/powerpoint/2010/main" val="4247929564"/>
              </p:ext>
            </p:extLst>
          </p:nvPr>
        </p:nvGraphicFramePr>
        <p:xfrm>
          <a:off x="2027138" y="1484784"/>
          <a:ext cx="4916488" cy="3314700"/>
        </p:xfrm>
        <a:graphic>
          <a:graphicData uri="http://schemas.openxmlformats.org/presentationml/2006/ole">
            <mc:AlternateContent xmlns:mc="http://schemas.openxmlformats.org/markup-compatibility/2006">
              <mc:Choice xmlns:v="urn:schemas-microsoft-com:vml" Requires="v">
                <p:oleObj spid="_x0000_s29709" name="Picture" r:id="rId4" imgW="5753100" imgH="3873500" progId="Word.Picture.8">
                  <p:embed/>
                </p:oleObj>
              </mc:Choice>
              <mc:Fallback>
                <p:oleObj name="Picture" r:id="rId4" imgW="5753100" imgH="3873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138" y="1484784"/>
                        <a:ext cx="491648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Text Box 7"/>
          <p:cNvSpPr txBox="1">
            <a:spLocks noChangeArrowheads="1"/>
          </p:cNvSpPr>
          <p:nvPr/>
        </p:nvSpPr>
        <p:spPr bwMode="auto">
          <a:xfrm>
            <a:off x="1758851" y="226742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2</a:t>
            </a:r>
            <a:endParaRPr lang="en-US" altLang="tr-TR" sz="2400" b="0"/>
          </a:p>
        </p:txBody>
      </p:sp>
      <p:sp>
        <p:nvSpPr>
          <p:cNvPr id="57352" name="Text Box 8"/>
          <p:cNvSpPr txBox="1">
            <a:spLocks noChangeArrowheads="1"/>
          </p:cNvSpPr>
          <p:nvPr/>
        </p:nvSpPr>
        <p:spPr bwMode="auto">
          <a:xfrm>
            <a:off x="1722338" y="270398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2</a:t>
            </a:r>
            <a:endParaRPr lang="en-US" altLang="tr-TR" sz="2400" b="0"/>
          </a:p>
        </p:txBody>
      </p:sp>
      <p:sp>
        <p:nvSpPr>
          <p:cNvPr id="57353" name="Text Box 9"/>
          <p:cNvSpPr txBox="1">
            <a:spLocks noChangeArrowheads="1"/>
          </p:cNvSpPr>
          <p:nvPr/>
        </p:nvSpPr>
        <p:spPr bwMode="auto">
          <a:xfrm>
            <a:off x="6522938" y="224678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4</a:t>
            </a:r>
            <a:endParaRPr lang="en-US" altLang="tr-TR" sz="2400" b="0"/>
          </a:p>
        </p:txBody>
      </p:sp>
      <p:sp>
        <p:nvSpPr>
          <p:cNvPr id="57354" name="Text Box 10"/>
          <p:cNvSpPr txBox="1">
            <a:spLocks noChangeArrowheads="1"/>
          </p:cNvSpPr>
          <p:nvPr/>
        </p:nvSpPr>
        <p:spPr bwMode="auto">
          <a:xfrm>
            <a:off x="1722338" y="2703984"/>
            <a:ext cx="3365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3</a:t>
            </a:r>
            <a:endParaRPr lang="en-US" altLang="tr-TR" sz="2400" b="0"/>
          </a:p>
        </p:txBody>
      </p:sp>
      <p:sp>
        <p:nvSpPr>
          <p:cNvPr id="57355" name="Text Box 11"/>
          <p:cNvSpPr txBox="1">
            <a:spLocks noChangeArrowheads="1"/>
          </p:cNvSpPr>
          <p:nvPr/>
        </p:nvSpPr>
        <p:spPr bwMode="auto">
          <a:xfrm>
            <a:off x="6446738" y="2322984"/>
            <a:ext cx="7175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b="0"/>
              <a:t>5.98</a:t>
            </a:r>
            <a:endParaRPr lang="en-US" altLang="tr-TR" sz="2400" b="0"/>
          </a:p>
        </p:txBody>
      </p:sp>
      <p:sp>
        <p:nvSpPr>
          <p:cNvPr id="52236" name="Text Box 12"/>
          <p:cNvSpPr txBox="1">
            <a:spLocks noChangeArrowheads="1"/>
          </p:cNvSpPr>
          <p:nvPr/>
        </p:nvSpPr>
        <p:spPr bwMode="auto">
          <a:xfrm>
            <a:off x="1036538" y="1713384"/>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0"/>
          </a:p>
        </p:txBody>
      </p:sp>
      <p:sp>
        <p:nvSpPr>
          <p:cNvPr id="57357" name="Rectangle 13"/>
          <p:cNvSpPr>
            <a:spLocks noChangeArrowheads="1"/>
          </p:cNvSpPr>
          <p:nvPr/>
        </p:nvSpPr>
        <p:spPr bwMode="auto">
          <a:xfrm>
            <a:off x="928588" y="1716559"/>
            <a:ext cx="1293813"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b="0"/>
              <a:t>Learning</a:t>
            </a:r>
            <a:endParaRPr lang="en-US" altLang="tr-TR" sz="2400" b="0"/>
          </a:p>
        </p:txBody>
      </p:sp>
      <p:sp>
        <p:nvSpPr>
          <p:cNvPr id="57358" name="Rectangle 14"/>
          <p:cNvSpPr>
            <a:spLocks noChangeArrowheads="1"/>
          </p:cNvSpPr>
          <p:nvPr/>
        </p:nvSpPr>
        <p:spPr bwMode="auto">
          <a:xfrm>
            <a:off x="895251" y="1734022"/>
            <a:ext cx="1439862" cy="461962"/>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b="0"/>
              <a:t>Testing </a:t>
            </a:r>
            <a:endParaRPr lang="en-US" altLang="tr-TR" sz="2400" b="0"/>
          </a:p>
        </p:txBody>
      </p:sp>
    </p:spTree>
    <p:extLst>
      <p:ext uri="{BB962C8B-B14F-4D97-AF65-F5344CB8AC3E}">
        <p14:creationId xmlns:p14="http://schemas.microsoft.com/office/powerpoint/2010/main" val="2051566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7"/>
                                        </p:tgtEl>
                                        <p:attrNameLst>
                                          <p:attrName>style.visibility</p:attrName>
                                        </p:attrNameLst>
                                      </p:cBhvr>
                                      <p:to>
                                        <p:strVal val="visible"/>
                                      </p:to>
                                    </p:set>
                                    <p:anim calcmode="lin" valueType="num">
                                      <p:cBhvr additive="base">
                                        <p:cTn id="7" dur="500" fill="hold"/>
                                        <p:tgtEl>
                                          <p:spTgt spid="57357"/>
                                        </p:tgtEl>
                                        <p:attrNameLst>
                                          <p:attrName>ppt_x</p:attrName>
                                        </p:attrNameLst>
                                      </p:cBhvr>
                                      <p:tavLst>
                                        <p:tav tm="0">
                                          <p:val>
                                            <p:strVal val="0-#ppt_w/2"/>
                                          </p:val>
                                        </p:tav>
                                        <p:tav tm="100000">
                                          <p:val>
                                            <p:strVal val="#ppt_x"/>
                                          </p:val>
                                        </p:tav>
                                      </p:tavLst>
                                    </p:anim>
                                    <p:anim calcmode="lin" valueType="num">
                                      <p:cBhvr additive="base">
                                        <p:cTn id="8" dur="500" fill="hold"/>
                                        <p:tgtEl>
                                          <p:spTgt spid="573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351"/>
                                        </p:tgtEl>
                                        <p:attrNameLst>
                                          <p:attrName>style.visibility</p:attrName>
                                        </p:attrNameLst>
                                      </p:cBhvr>
                                      <p:to>
                                        <p:strVal val="visible"/>
                                      </p:to>
                                    </p:set>
                                    <p:anim calcmode="lin" valueType="num">
                                      <p:cBhvr additive="base">
                                        <p:cTn id="12" dur="500" fill="hold"/>
                                        <p:tgtEl>
                                          <p:spTgt spid="57351"/>
                                        </p:tgtEl>
                                        <p:attrNameLst>
                                          <p:attrName>ppt_x</p:attrName>
                                        </p:attrNameLst>
                                      </p:cBhvr>
                                      <p:tavLst>
                                        <p:tav tm="0">
                                          <p:val>
                                            <p:strVal val="0-#ppt_w/2"/>
                                          </p:val>
                                        </p:tav>
                                        <p:tav tm="100000">
                                          <p:val>
                                            <p:strVal val="#ppt_x"/>
                                          </p:val>
                                        </p:tav>
                                      </p:tavLst>
                                    </p:anim>
                                    <p:anim calcmode="lin" valueType="num">
                                      <p:cBhvr additive="base">
                                        <p:cTn id="13" dur="500" fill="hold"/>
                                        <p:tgtEl>
                                          <p:spTgt spid="5735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7352"/>
                                        </p:tgtEl>
                                        <p:attrNameLst>
                                          <p:attrName>style.visibility</p:attrName>
                                        </p:attrNameLst>
                                      </p:cBhvr>
                                      <p:to>
                                        <p:strVal val="visible"/>
                                      </p:to>
                                    </p:set>
                                    <p:anim calcmode="lin" valueType="num">
                                      <p:cBhvr additive="base">
                                        <p:cTn id="17" dur="500" fill="hold"/>
                                        <p:tgtEl>
                                          <p:spTgt spid="57352"/>
                                        </p:tgtEl>
                                        <p:attrNameLst>
                                          <p:attrName>ppt_x</p:attrName>
                                        </p:attrNameLst>
                                      </p:cBhvr>
                                      <p:tavLst>
                                        <p:tav tm="0">
                                          <p:val>
                                            <p:strVal val="0-#ppt_w/2"/>
                                          </p:val>
                                        </p:tav>
                                        <p:tav tm="100000">
                                          <p:val>
                                            <p:strVal val="#ppt_x"/>
                                          </p:val>
                                        </p:tav>
                                      </p:tavLst>
                                    </p:anim>
                                    <p:anim calcmode="lin" valueType="num">
                                      <p:cBhvr additive="base">
                                        <p:cTn id="18" dur="500" fill="hold"/>
                                        <p:tgtEl>
                                          <p:spTgt spid="5735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7353"/>
                                        </p:tgtEl>
                                        <p:attrNameLst>
                                          <p:attrName>style.visibility</p:attrName>
                                        </p:attrNameLst>
                                      </p:cBhvr>
                                      <p:to>
                                        <p:strVal val="visible"/>
                                      </p:to>
                                    </p:set>
                                    <p:anim calcmode="lin" valueType="num">
                                      <p:cBhvr additive="base">
                                        <p:cTn id="23" dur="500" fill="hold"/>
                                        <p:tgtEl>
                                          <p:spTgt spid="57353"/>
                                        </p:tgtEl>
                                        <p:attrNameLst>
                                          <p:attrName>ppt_x</p:attrName>
                                        </p:attrNameLst>
                                      </p:cBhvr>
                                      <p:tavLst>
                                        <p:tav tm="0">
                                          <p:val>
                                            <p:strVal val="0-#ppt_w/2"/>
                                          </p:val>
                                        </p:tav>
                                        <p:tav tm="100000">
                                          <p:val>
                                            <p:strVal val="#ppt_x"/>
                                          </p:val>
                                        </p:tav>
                                      </p:tavLst>
                                    </p:anim>
                                    <p:anim calcmode="lin" valueType="num">
                                      <p:cBhvr additive="base">
                                        <p:cTn id="24" dur="500" fill="hold"/>
                                        <p:tgtEl>
                                          <p:spTgt spid="5735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7358"/>
                                        </p:tgtEl>
                                        <p:attrNameLst>
                                          <p:attrName>style.visibility</p:attrName>
                                        </p:attrNameLst>
                                      </p:cBhvr>
                                      <p:to>
                                        <p:strVal val="visible"/>
                                      </p:to>
                                    </p:set>
                                    <p:anim calcmode="lin" valueType="num">
                                      <p:cBhvr additive="base">
                                        <p:cTn id="29" dur="500" fill="hold"/>
                                        <p:tgtEl>
                                          <p:spTgt spid="57358"/>
                                        </p:tgtEl>
                                        <p:attrNameLst>
                                          <p:attrName>ppt_x</p:attrName>
                                        </p:attrNameLst>
                                      </p:cBhvr>
                                      <p:tavLst>
                                        <p:tav tm="0">
                                          <p:val>
                                            <p:strVal val="0-#ppt_w/2"/>
                                          </p:val>
                                        </p:tav>
                                        <p:tav tm="100000">
                                          <p:val>
                                            <p:strVal val="#ppt_x"/>
                                          </p:val>
                                        </p:tav>
                                      </p:tavLst>
                                    </p:anim>
                                    <p:anim calcmode="lin" valueType="num">
                                      <p:cBhvr additive="base">
                                        <p:cTn id="30" dur="500" fill="hold"/>
                                        <p:tgtEl>
                                          <p:spTgt spid="5735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7354"/>
                                        </p:tgtEl>
                                        <p:attrNameLst>
                                          <p:attrName>style.visibility</p:attrName>
                                        </p:attrNameLst>
                                      </p:cBhvr>
                                      <p:to>
                                        <p:strVal val="visible"/>
                                      </p:to>
                                    </p:set>
                                    <p:anim calcmode="lin" valueType="num">
                                      <p:cBhvr additive="base">
                                        <p:cTn id="35" dur="500" fill="hold"/>
                                        <p:tgtEl>
                                          <p:spTgt spid="57354"/>
                                        </p:tgtEl>
                                        <p:attrNameLst>
                                          <p:attrName>ppt_x</p:attrName>
                                        </p:attrNameLst>
                                      </p:cBhvr>
                                      <p:tavLst>
                                        <p:tav tm="0">
                                          <p:val>
                                            <p:strVal val="0-#ppt_w/2"/>
                                          </p:val>
                                        </p:tav>
                                        <p:tav tm="100000">
                                          <p:val>
                                            <p:strVal val="#ppt_x"/>
                                          </p:val>
                                        </p:tav>
                                      </p:tavLst>
                                    </p:anim>
                                    <p:anim calcmode="lin" valueType="num">
                                      <p:cBhvr additive="base">
                                        <p:cTn id="36" dur="500" fill="hold"/>
                                        <p:tgtEl>
                                          <p:spTgt spid="5735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7355"/>
                                        </p:tgtEl>
                                        <p:attrNameLst>
                                          <p:attrName>style.visibility</p:attrName>
                                        </p:attrNameLst>
                                      </p:cBhvr>
                                      <p:to>
                                        <p:strVal val="visible"/>
                                      </p:to>
                                    </p:set>
                                    <p:anim calcmode="lin" valueType="num">
                                      <p:cBhvr additive="base">
                                        <p:cTn id="41" dur="500" fill="hold"/>
                                        <p:tgtEl>
                                          <p:spTgt spid="57355"/>
                                        </p:tgtEl>
                                        <p:attrNameLst>
                                          <p:attrName>ppt_x</p:attrName>
                                        </p:attrNameLst>
                                      </p:cBhvr>
                                      <p:tavLst>
                                        <p:tav tm="0">
                                          <p:val>
                                            <p:strVal val="0-#ppt_w/2"/>
                                          </p:val>
                                        </p:tav>
                                        <p:tav tm="100000">
                                          <p:val>
                                            <p:strVal val="#ppt_x"/>
                                          </p:val>
                                        </p:tav>
                                      </p:tavLst>
                                    </p:anim>
                                    <p:anim calcmode="lin" valueType="num">
                                      <p:cBhvr additive="base">
                                        <p:cTn id="42" dur="500" fill="hold"/>
                                        <p:tgtEl>
                                          <p:spTgt spid="57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utoUpdateAnimBg="0"/>
      <p:bldP spid="57352" grpId="0" autoUpdateAnimBg="0"/>
      <p:bldP spid="57353" grpId="0" autoUpdateAnimBg="0"/>
      <p:bldP spid="57354" grpId="0" animBg="1" autoUpdateAnimBg="0"/>
      <p:bldP spid="57355" grpId="0" animBg="1" autoUpdateAnimBg="0"/>
      <p:bldP spid="57357" grpId="0" animBg="1" autoUpdateAnimBg="0"/>
      <p:bldP spid="5735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ctrTitle"/>
          </p:nvPr>
        </p:nvSpPr>
        <p:spPr>
          <a:xfrm>
            <a:off x="323528" y="548680"/>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Initialization and scaling</a:t>
            </a:r>
            <a:endParaRPr lang="en-US" altLang="tr-TR" sz="2400" b="1" u="sng" dirty="0">
              <a:solidFill>
                <a:srgbClr val="984807"/>
              </a:solidFill>
              <a:latin typeface="Calibri" pitchFamily="34" charset="0"/>
              <a:ea typeface="+mn-ea"/>
              <a:cs typeface="Arial" pitchFamily="34" charset="0"/>
            </a:endParaRPr>
          </a:p>
        </p:txBody>
      </p:sp>
      <p:sp>
        <p:nvSpPr>
          <p:cNvPr id="5427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54277" name="Rectangle 4"/>
          <p:cNvSpPr>
            <a:spLocks noChangeArrowheads="1"/>
          </p:cNvSpPr>
          <p:nvPr/>
        </p:nvSpPr>
        <p:spPr bwMode="auto">
          <a:xfrm>
            <a:off x="636588" y="1557338"/>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dirty="0" err="1">
                <a:solidFill>
                  <a:srgbClr val="FF0000"/>
                </a:solidFill>
              </a:rPr>
              <a:t>initialization</a:t>
            </a:r>
            <a:endParaRPr lang="en-US" altLang="tr-TR" sz="2400" dirty="0">
              <a:solidFill>
                <a:srgbClr val="FF0000"/>
              </a:solidFill>
            </a:endParaRPr>
          </a:p>
        </p:txBody>
      </p:sp>
      <p:sp>
        <p:nvSpPr>
          <p:cNvPr id="54278" name="Text Box 6"/>
          <p:cNvSpPr txBox="1">
            <a:spLocks noChangeArrowheads="1"/>
          </p:cNvSpPr>
          <p:nvPr/>
        </p:nvSpPr>
        <p:spPr bwMode="auto">
          <a:xfrm>
            <a:off x="683568" y="2060575"/>
            <a:ext cx="77047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a:t>Assigning weight values randomly.  Bigger values makes it difficult learn. Smaller values increases learning time. </a:t>
            </a:r>
            <a:endParaRPr lang="en-US" altLang="tr-TR" sz="2400"/>
          </a:p>
        </p:txBody>
      </p:sp>
      <p:sp>
        <p:nvSpPr>
          <p:cNvPr id="54279" name="Line 8"/>
          <p:cNvSpPr>
            <a:spLocks noChangeShapeType="1"/>
          </p:cNvSpPr>
          <p:nvPr/>
        </p:nvSpPr>
        <p:spPr bwMode="auto">
          <a:xfrm flipH="1">
            <a:off x="3305101" y="4470648"/>
            <a:ext cx="4038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54280" name="Text Box 9"/>
          <p:cNvSpPr txBox="1">
            <a:spLocks noChangeArrowheads="1"/>
          </p:cNvSpPr>
          <p:nvPr/>
        </p:nvSpPr>
        <p:spPr bwMode="auto">
          <a:xfrm>
            <a:off x="3243189" y="3861048"/>
            <a:ext cx="4119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b="0"/>
              <a:t>Orijinal value  - minimum value</a:t>
            </a:r>
            <a:endParaRPr lang="en-US" altLang="tr-TR" sz="2400" b="0"/>
          </a:p>
        </p:txBody>
      </p:sp>
      <p:sp>
        <p:nvSpPr>
          <p:cNvPr id="54281" name="Text Box 10"/>
          <p:cNvSpPr txBox="1">
            <a:spLocks noChangeArrowheads="1"/>
          </p:cNvSpPr>
          <p:nvPr/>
        </p:nvSpPr>
        <p:spPr bwMode="auto">
          <a:xfrm>
            <a:off x="3225726" y="4470648"/>
            <a:ext cx="444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b="0"/>
              <a:t>Maximum value  - minimum value</a:t>
            </a:r>
            <a:endParaRPr lang="en-US" altLang="tr-TR" sz="2400" b="0"/>
          </a:p>
        </p:txBody>
      </p:sp>
      <p:sp>
        <p:nvSpPr>
          <p:cNvPr id="54282" name="Text Box 11"/>
          <p:cNvSpPr txBox="1">
            <a:spLocks noChangeArrowheads="1"/>
          </p:cNvSpPr>
          <p:nvPr/>
        </p:nvSpPr>
        <p:spPr bwMode="auto">
          <a:xfrm>
            <a:off x="755576" y="4242048"/>
            <a:ext cx="1919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b="0" dirty="0" err="1"/>
              <a:t>Scaled</a:t>
            </a:r>
            <a:r>
              <a:rPr lang="tr-TR" altLang="tr-TR" sz="2400" b="0" dirty="0"/>
              <a:t> </a:t>
            </a:r>
            <a:r>
              <a:rPr lang="tr-TR" altLang="tr-TR" sz="2400" b="0" dirty="0" err="1"/>
              <a:t>value</a:t>
            </a:r>
            <a:r>
              <a:rPr lang="tr-TR" altLang="tr-TR" sz="2400" b="0" dirty="0"/>
              <a:t>=</a:t>
            </a:r>
            <a:endParaRPr lang="en-US" altLang="tr-TR" sz="2400" b="0" dirty="0"/>
          </a:p>
        </p:txBody>
      </p:sp>
      <p:sp>
        <p:nvSpPr>
          <p:cNvPr id="54283" name="Text Box 12"/>
          <p:cNvSpPr txBox="1">
            <a:spLocks noChangeArrowheads="1"/>
          </p:cNvSpPr>
          <p:nvPr/>
        </p:nvSpPr>
        <p:spPr bwMode="auto">
          <a:xfrm>
            <a:off x="854049" y="3429000"/>
            <a:ext cx="1106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dirty="0" err="1">
                <a:solidFill>
                  <a:srgbClr val="FF0000"/>
                </a:solidFill>
              </a:rPr>
              <a:t>Scaling</a:t>
            </a:r>
            <a:endParaRPr lang="en-US" altLang="tr-TR" sz="2400" dirty="0">
              <a:solidFill>
                <a:srgbClr val="FF0000"/>
              </a:solidFill>
            </a:endParaRPr>
          </a:p>
        </p:txBody>
      </p:sp>
    </p:spTree>
    <p:extLst>
      <p:ext uri="{BB962C8B-B14F-4D97-AF65-F5344CB8AC3E}">
        <p14:creationId xmlns:p14="http://schemas.microsoft.com/office/powerpoint/2010/main" val="92203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subTitle" idx="1"/>
          </p:nvPr>
        </p:nvSpPr>
        <p:spPr>
          <a:xfrm>
            <a:off x="179512" y="1268760"/>
            <a:ext cx="8640762" cy="4464496"/>
          </a:xfrm>
        </p:spPr>
        <p:txBody>
          <a:bodyPr/>
          <a:lstStyle/>
          <a:p>
            <a:pPr algn="l"/>
            <a:r>
              <a:rPr lang="en-US" altLang="tr-TR" sz="2000" b="1" dirty="0" smtClean="0">
                <a:solidFill>
                  <a:schemeClr val="tx1"/>
                </a:solidFill>
              </a:rPr>
              <a:t>Artificial neural networks are computational paradigms based on mathematical models that unlike</a:t>
            </a:r>
            <a:r>
              <a:rPr lang="tr-TR" altLang="tr-TR" sz="2000" b="1" dirty="0" smtClean="0">
                <a:solidFill>
                  <a:schemeClr val="tx1"/>
                </a:solidFill>
              </a:rPr>
              <a:t> </a:t>
            </a:r>
            <a:r>
              <a:rPr lang="en-US" altLang="tr-TR" sz="2000" b="1" dirty="0" smtClean="0">
                <a:solidFill>
                  <a:schemeClr val="tx1"/>
                </a:solidFill>
              </a:rPr>
              <a:t>traditional computing have a structure and operation that resembles that of the mammal brain.</a:t>
            </a:r>
            <a:r>
              <a:rPr lang="tr-TR" altLang="tr-TR" sz="2000" b="1" dirty="0" smtClean="0">
                <a:solidFill>
                  <a:schemeClr val="tx1"/>
                </a:solidFill>
              </a:rPr>
              <a:t> </a:t>
            </a:r>
          </a:p>
          <a:p>
            <a:pPr algn="l"/>
            <a:endParaRPr lang="tr-TR" altLang="tr-TR" sz="2000" b="1" dirty="0">
              <a:solidFill>
                <a:schemeClr val="tx1"/>
              </a:solidFill>
            </a:endParaRPr>
          </a:p>
          <a:p>
            <a:pPr algn="l"/>
            <a:r>
              <a:rPr lang="en-US" altLang="tr-TR" sz="2000" b="1" dirty="0" smtClean="0">
                <a:solidFill>
                  <a:schemeClr val="tx1"/>
                </a:solidFill>
              </a:rPr>
              <a:t>Artificial neural networks or neural networks for short, are also called </a:t>
            </a:r>
            <a:r>
              <a:rPr lang="en-US" altLang="tr-TR" sz="2000" b="1" i="1" dirty="0" smtClean="0">
                <a:solidFill>
                  <a:schemeClr val="tx1"/>
                </a:solidFill>
              </a:rPr>
              <a:t>connectionist systems,</a:t>
            </a:r>
            <a:r>
              <a:rPr lang="tr-TR" altLang="tr-TR" sz="2000" b="1" i="1" dirty="0" smtClean="0">
                <a:solidFill>
                  <a:schemeClr val="tx1"/>
                </a:solidFill>
              </a:rPr>
              <a:t> </a:t>
            </a:r>
            <a:r>
              <a:rPr lang="en-US" altLang="tr-TR" sz="2000" b="1" i="1" dirty="0" smtClean="0">
                <a:solidFill>
                  <a:schemeClr val="tx1"/>
                </a:solidFill>
              </a:rPr>
              <a:t>parallel distributed systems or adaptive systems, because they are composed by a series of</a:t>
            </a:r>
            <a:r>
              <a:rPr lang="tr-TR" altLang="tr-TR" sz="2000" b="1" i="1" dirty="0" smtClean="0">
                <a:solidFill>
                  <a:schemeClr val="tx1"/>
                </a:solidFill>
              </a:rPr>
              <a:t> </a:t>
            </a:r>
            <a:r>
              <a:rPr lang="en-US" altLang="tr-TR" sz="2000" b="1" dirty="0" smtClean="0">
                <a:solidFill>
                  <a:schemeClr val="tx1"/>
                </a:solidFill>
              </a:rPr>
              <a:t>interconnected processing elements that operate in parallel. </a:t>
            </a:r>
            <a:endParaRPr lang="tr-TR" altLang="tr-TR" sz="2000" b="1" dirty="0" smtClean="0">
              <a:solidFill>
                <a:schemeClr val="tx1"/>
              </a:solidFill>
            </a:endParaRPr>
          </a:p>
          <a:p>
            <a:pPr algn="l"/>
            <a:endParaRPr lang="tr-TR" altLang="tr-TR" sz="2000" b="1" dirty="0">
              <a:solidFill>
                <a:schemeClr val="tx1"/>
              </a:solidFill>
            </a:endParaRPr>
          </a:p>
          <a:p>
            <a:pPr algn="l"/>
            <a:r>
              <a:rPr lang="en-US" altLang="tr-TR" sz="2000" b="1" dirty="0" smtClean="0">
                <a:solidFill>
                  <a:schemeClr val="tx1"/>
                </a:solidFill>
              </a:rPr>
              <a:t>Neural networks lack centralized</a:t>
            </a:r>
            <a:r>
              <a:rPr lang="tr-TR" altLang="tr-TR" sz="2000" b="1" dirty="0" smtClean="0">
                <a:solidFill>
                  <a:schemeClr val="tx1"/>
                </a:solidFill>
              </a:rPr>
              <a:t>  </a:t>
            </a:r>
            <a:r>
              <a:rPr lang="en-US" altLang="tr-TR" sz="2000" b="1" dirty="0" smtClean="0">
                <a:solidFill>
                  <a:schemeClr val="tx1"/>
                </a:solidFill>
              </a:rPr>
              <a:t>control in the classical sense, since all the interconnected processing elements change or “adapt”</a:t>
            </a:r>
            <a:r>
              <a:rPr lang="tr-TR" altLang="tr-TR" sz="2000" b="1" dirty="0" smtClean="0">
                <a:solidFill>
                  <a:schemeClr val="tx1"/>
                </a:solidFill>
              </a:rPr>
              <a:t> </a:t>
            </a:r>
            <a:r>
              <a:rPr lang="en-US" altLang="tr-TR" sz="2000" b="1" dirty="0" smtClean="0">
                <a:solidFill>
                  <a:schemeClr val="tx1"/>
                </a:solidFill>
              </a:rPr>
              <a:t>simultaneously with the flow of information and</a:t>
            </a:r>
            <a:r>
              <a:rPr lang="tr-TR" altLang="tr-TR" sz="2000" b="1" dirty="0" smtClean="0">
                <a:solidFill>
                  <a:schemeClr val="tx1"/>
                </a:solidFill>
              </a:rPr>
              <a:t> </a:t>
            </a:r>
            <a:r>
              <a:rPr lang="en-US" altLang="tr-TR" sz="2000" b="1" dirty="0" smtClean="0">
                <a:solidFill>
                  <a:schemeClr val="tx1"/>
                </a:solidFill>
              </a:rPr>
              <a:t>adaptive rules.</a:t>
            </a:r>
          </a:p>
        </p:txBody>
      </p:sp>
      <p:sp>
        <p:nvSpPr>
          <p:cNvPr id="5124" name="Rectangle 3"/>
          <p:cNvSpPr>
            <a:spLocks noGrp="1" noChangeArrowheads="1"/>
          </p:cNvSpPr>
          <p:nvPr>
            <p:ph type="ctrTitle"/>
          </p:nvPr>
        </p:nvSpPr>
        <p:spPr>
          <a:xfrm>
            <a:off x="323528" y="332656"/>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Neural Networks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3506953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ctrTitle"/>
          </p:nvPr>
        </p:nvSpPr>
        <p:spPr>
          <a:xfrm>
            <a:off x="251520" y="404664"/>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Presenting examples to network</a:t>
            </a:r>
            <a:endParaRPr lang="en-US" altLang="tr-TR" sz="2400" b="1" u="sng" dirty="0">
              <a:solidFill>
                <a:srgbClr val="984807"/>
              </a:solidFill>
              <a:latin typeface="Calibri" pitchFamily="34" charset="0"/>
              <a:ea typeface="+mn-ea"/>
              <a:cs typeface="Arial" pitchFamily="34" charset="0"/>
            </a:endParaRPr>
          </a:p>
        </p:txBody>
      </p:sp>
      <p:sp>
        <p:nvSpPr>
          <p:cNvPr id="5632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29703" name="Rectangle 4"/>
          <p:cNvSpPr>
            <a:spLocks noChangeArrowheads="1"/>
          </p:cNvSpPr>
          <p:nvPr/>
        </p:nvSpPr>
        <p:spPr bwMode="auto">
          <a:xfrm>
            <a:off x="990600" y="1524000"/>
            <a:ext cx="6934200" cy="1785104"/>
          </a:xfrm>
          <a:prstGeom prst="rect">
            <a:avLst/>
          </a:prstGeom>
          <a:noFill/>
          <a:ln w="9525">
            <a:noFill/>
            <a:miter lim="800000"/>
            <a:headEnd/>
            <a:tailEnd/>
          </a:ln>
        </p:spPr>
        <p:txBody>
          <a:bodyPr>
            <a:spAutoFit/>
          </a:bodyPr>
          <a:lstStyle/>
          <a:p>
            <a:pPr marL="92075" lvl="2" eaLnBrk="1" hangingPunct="1">
              <a:spcBef>
                <a:spcPct val="50000"/>
              </a:spcBef>
              <a:defRPr/>
            </a:pPr>
            <a:r>
              <a:rPr lang="tr-TR" sz="2000" b="1" dirty="0">
                <a:solidFill>
                  <a:srgbClr val="FF0000"/>
                </a:solidFill>
                <a:latin typeface="Times New Roman" panose="02020603050405020304" pitchFamily="18" charset="0"/>
                <a:cs typeface="Times New Roman" panose="02020603050405020304" pitchFamily="18" charset="0"/>
              </a:rPr>
              <a:t>Order</a:t>
            </a:r>
          </a:p>
          <a:p>
            <a:pPr lvl="2" eaLnBrk="1" hangingPunct="1">
              <a:spcBef>
                <a:spcPct val="50000"/>
              </a:spcBef>
              <a:buFontTx/>
              <a:buChar char="•"/>
              <a:defRPr/>
            </a:pPr>
            <a:r>
              <a:rPr lang="tr-TR" sz="2000" b="1" dirty="0">
                <a:latin typeface="Times New Roman" panose="02020603050405020304" pitchFamily="18" charset="0"/>
                <a:cs typeface="Times New Roman" panose="02020603050405020304" pitchFamily="18" charset="0"/>
              </a:rPr>
              <a:t>Random</a:t>
            </a:r>
          </a:p>
          <a:p>
            <a:pPr lvl="2" eaLnBrk="1" hangingPunct="1">
              <a:spcBef>
                <a:spcPct val="50000"/>
              </a:spcBef>
              <a:buFontTx/>
              <a:buChar char="•"/>
              <a:defRPr/>
            </a:pPr>
            <a:r>
              <a:rPr lang="tr-TR" sz="2000" b="1" dirty="0">
                <a:latin typeface="Times New Roman" panose="02020603050405020304" pitchFamily="18" charset="0"/>
                <a:cs typeface="Times New Roman" panose="02020603050405020304" pitchFamily="18" charset="0"/>
              </a:rPr>
              <a:t>In a sequence</a:t>
            </a:r>
          </a:p>
          <a:p>
            <a:pPr eaLnBrk="1" hangingPunct="1">
              <a:spcBef>
                <a:spcPct val="50000"/>
              </a:spcBef>
              <a:defRPr/>
            </a:pP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29704" name="Text Box 5"/>
          <p:cNvSpPr txBox="1">
            <a:spLocks noChangeArrowheads="1"/>
          </p:cNvSpPr>
          <p:nvPr/>
        </p:nvSpPr>
        <p:spPr bwMode="auto">
          <a:xfrm>
            <a:off x="684213" y="3357563"/>
            <a:ext cx="7924800" cy="1785104"/>
          </a:xfrm>
          <a:prstGeom prst="rect">
            <a:avLst/>
          </a:prstGeom>
          <a:noFill/>
          <a:ln w="9525">
            <a:noFill/>
            <a:miter lim="800000"/>
            <a:headEnd/>
            <a:tailEnd/>
          </a:ln>
        </p:spPr>
        <p:txBody>
          <a:bodyPr>
            <a:spAutoFit/>
          </a:bodyPr>
          <a:lstStyle/>
          <a:p>
            <a:pPr marL="441325" lvl="2" eaLnBrk="1" hangingPunct="1">
              <a:spcBef>
                <a:spcPct val="50000"/>
              </a:spcBef>
              <a:defRPr/>
            </a:pPr>
            <a:r>
              <a:rPr lang="tr-TR" sz="2000" b="1" dirty="0">
                <a:solidFill>
                  <a:srgbClr val="FF0000"/>
                </a:solidFill>
                <a:latin typeface="Times New Roman" panose="02020603050405020304" pitchFamily="18" charset="0"/>
                <a:cs typeface="Times New Roman" panose="02020603050405020304" pitchFamily="18" charset="0"/>
              </a:rPr>
              <a:t>Learning format</a:t>
            </a:r>
          </a:p>
          <a:p>
            <a:pPr lvl="2" eaLnBrk="1" hangingPunct="1">
              <a:spcBef>
                <a:spcPct val="50000"/>
              </a:spcBef>
              <a:buFontTx/>
              <a:buChar char="•"/>
              <a:defRPr/>
            </a:pPr>
            <a:r>
              <a:rPr lang="tr-TR" sz="2000" b="1" dirty="0">
                <a:latin typeface="Times New Roman" panose="02020603050405020304" pitchFamily="18" charset="0"/>
                <a:cs typeface="Times New Roman" panose="02020603050405020304" pitchFamily="18" charset="0"/>
              </a:rPr>
              <a:t>Pattern learning</a:t>
            </a:r>
          </a:p>
          <a:p>
            <a:pPr lvl="2" eaLnBrk="1" hangingPunct="1">
              <a:spcBef>
                <a:spcPct val="50000"/>
              </a:spcBef>
              <a:buFontTx/>
              <a:buChar char="•"/>
              <a:defRPr/>
            </a:pPr>
            <a:r>
              <a:rPr lang="tr-TR" sz="2000" b="1" dirty="0">
                <a:latin typeface="Times New Roman" panose="02020603050405020304" pitchFamily="18" charset="0"/>
                <a:cs typeface="Times New Roman" panose="02020603050405020304" pitchFamily="18" charset="0"/>
              </a:rPr>
              <a:t> Batch learning</a:t>
            </a:r>
          </a:p>
          <a:p>
            <a:pPr lvl="2" eaLnBrk="1" hangingPunct="1">
              <a:spcBef>
                <a:spcPct val="50000"/>
              </a:spcBef>
              <a:buFontTx/>
              <a:buChar char="•"/>
              <a:defRPr/>
            </a:pPr>
            <a:r>
              <a:rPr lang="tr-TR" sz="2000" b="1" dirty="0">
                <a:latin typeface="Times New Roman" panose="02020603050405020304" pitchFamily="18" charset="0"/>
                <a:cs typeface="Times New Roman" panose="02020603050405020304" pitchFamily="18" charset="0"/>
              </a:rPr>
              <a:t> Epoch learning</a:t>
            </a:r>
          </a:p>
        </p:txBody>
      </p:sp>
    </p:spTree>
    <p:extLst>
      <p:ext uri="{BB962C8B-B14F-4D97-AF65-F5344CB8AC3E}">
        <p14:creationId xmlns:p14="http://schemas.microsoft.com/office/powerpoint/2010/main" val="1150213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1" name="Object 16"/>
          <p:cNvGraphicFramePr>
            <a:graphicFrameLocks noChangeAspect="1"/>
          </p:cNvGraphicFramePr>
          <p:nvPr>
            <p:extLst>
              <p:ext uri="{D42A27DB-BD31-4B8C-83A1-F6EECF244321}">
                <p14:modId xmlns:p14="http://schemas.microsoft.com/office/powerpoint/2010/main" val="1283979236"/>
              </p:ext>
            </p:extLst>
          </p:nvPr>
        </p:nvGraphicFramePr>
        <p:xfrm>
          <a:off x="755650" y="764704"/>
          <a:ext cx="7005638" cy="4851400"/>
        </p:xfrm>
        <a:graphic>
          <a:graphicData uri="http://schemas.openxmlformats.org/presentationml/2006/ole">
            <mc:AlternateContent xmlns:mc="http://schemas.openxmlformats.org/markup-compatibility/2006">
              <mc:Choice xmlns:v="urn:schemas-microsoft-com:vml" Requires="v">
                <p:oleObj spid="_x0000_s30733" name="Picture" r:id="rId3" imgW="5181480" imgH="3619440" progId="Word.Picture.8">
                  <p:embed/>
                </p:oleObj>
              </mc:Choice>
              <mc:Fallback>
                <p:oleObj name="Picture" r:id="rId3" imgW="5181480" imgH="36194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64704"/>
                        <a:ext cx="7005638"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txBox="1">
            <a:spLocks noChangeArrowheads="1"/>
          </p:cNvSpPr>
          <p:nvPr/>
        </p:nvSpPr>
        <p:spPr bwMode="auto">
          <a:xfrm>
            <a:off x="179512" y="0"/>
            <a:ext cx="6096000"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Multi Layer Perceptron (MLP)</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59788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7"/>
          <p:cNvSpPr>
            <a:spLocks noChangeArrowheads="1"/>
          </p:cNvSpPr>
          <p:nvPr/>
        </p:nvSpPr>
        <p:spPr bwMode="auto">
          <a:xfrm>
            <a:off x="467544" y="898249"/>
            <a:ext cx="8528050" cy="48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AutoNum type="arabicPeriod"/>
            </a:pPr>
            <a:r>
              <a:rPr kumimoji="1" lang="en-US" altLang="tr-TR" sz="2000" b="1" dirty="0" smtClean="0"/>
              <a:t>Collecting the samples</a:t>
            </a:r>
          </a:p>
          <a:p>
            <a:pPr eaLnBrk="1" hangingPunct="1">
              <a:spcBef>
                <a:spcPct val="50000"/>
              </a:spcBef>
              <a:buFontTx/>
              <a:buAutoNum type="arabicPeriod"/>
            </a:pPr>
            <a:r>
              <a:rPr kumimoji="1" lang="en-US" altLang="tr-TR" sz="2000" b="1" dirty="0" smtClean="0"/>
              <a:t>Identifying the network topology</a:t>
            </a:r>
          </a:p>
          <a:p>
            <a:pPr eaLnBrk="1" hangingPunct="1">
              <a:spcBef>
                <a:spcPct val="50000"/>
              </a:spcBef>
              <a:buFontTx/>
              <a:buAutoNum type="arabicPeriod"/>
            </a:pPr>
            <a:r>
              <a:rPr kumimoji="1" lang="en-US" altLang="tr-TR" sz="2000" b="1" dirty="0" smtClean="0"/>
              <a:t>Defining the network parameters</a:t>
            </a:r>
          </a:p>
          <a:p>
            <a:pPr eaLnBrk="1" hangingPunct="1">
              <a:spcBef>
                <a:spcPct val="50000"/>
              </a:spcBef>
              <a:buFontTx/>
              <a:buAutoNum type="arabicPeriod"/>
            </a:pPr>
            <a:r>
              <a:rPr kumimoji="1" lang="en-US" altLang="tr-TR" sz="2000" b="1" dirty="0" smtClean="0"/>
              <a:t>Initializing the network</a:t>
            </a:r>
          </a:p>
          <a:p>
            <a:pPr eaLnBrk="1" hangingPunct="1">
              <a:spcBef>
                <a:spcPct val="50000"/>
              </a:spcBef>
              <a:buFontTx/>
              <a:buAutoNum type="arabicPeriod"/>
            </a:pPr>
            <a:r>
              <a:rPr kumimoji="1" lang="en-US" altLang="tr-TR" sz="2000" b="1" dirty="0" smtClean="0"/>
              <a:t>Selecting the samples from learning set and presenting them to the network</a:t>
            </a:r>
          </a:p>
          <a:p>
            <a:pPr eaLnBrk="1" hangingPunct="1">
              <a:spcBef>
                <a:spcPct val="50000"/>
              </a:spcBef>
              <a:buFontTx/>
              <a:buAutoNum type="arabicPeriod"/>
            </a:pPr>
            <a:r>
              <a:rPr kumimoji="1" lang="en-US" altLang="tr-TR" sz="2000" b="1" dirty="0" smtClean="0"/>
              <a:t>Calculating the network output</a:t>
            </a:r>
          </a:p>
          <a:p>
            <a:pPr eaLnBrk="1" hangingPunct="1">
              <a:spcBef>
                <a:spcPct val="50000"/>
              </a:spcBef>
              <a:buFontTx/>
              <a:buAutoNum type="arabicPeriod"/>
            </a:pPr>
            <a:r>
              <a:rPr kumimoji="1" lang="en-US" altLang="tr-TR" sz="2000" b="1" dirty="0" smtClean="0"/>
              <a:t>Comparing the actual and desired outputs</a:t>
            </a:r>
          </a:p>
          <a:p>
            <a:pPr eaLnBrk="1" hangingPunct="1">
              <a:spcBef>
                <a:spcPct val="50000"/>
              </a:spcBef>
              <a:buFontTx/>
              <a:buAutoNum type="arabicPeriod"/>
            </a:pPr>
            <a:r>
              <a:rPr kumimoji="1" lang="en-US" altLang="tr-TR" sz="2000" b="1" dirty="0" smtClean="0"/>
              <a:t>Defining the </a:t>
            </a:r>
            <a:r>
              <a:rPr kumimoji="1" lang="en-US" altLang="tr-TR" sz="2000" b="1" dirty="0" err="1" smtClean="0"/>
              <a:t>erro</a:t>
            </a:r>
            <a:r>
              <a:rPr kumimoji="1" lang="tr-TR" altLang="tr-TR" sz="2000" b="1" dirty="0" smtClean="0"/>
              <a:t>r</a:t>
            </a:r>
            <a:r>
              <a:rPr kumimoji="1" lang="en-US" altLang="tr-TR" sz="2000" b="1" dirty="0" smtClean="0"/>
              <a:t> and distributing that to the network connections.</a:t>
            </a:r>
          </a:p>
          <a:p>
            <a:pPr eaLnBrk="1" hangingPunct="1">
              <a:spcBef>
                <a:spcPct val="50000"/>
              </a:spcBef>
              <a:buFontTx/>
              <a:buAutoNum type="arabicPeriod"/>
            </a:pPr>
            <a:r>
              <a:rPr kumimoji="1" lang="en-US" altLang="tr-TR" sz="2000" b="1" dirty="0" smtClean="0"/>
              <a:t>Repeating the steps 5 to 8 until all samples are learnt</a:t>
            </a:r>
          </a:p>
          <a:p>
            <a:pPr eaLnBrk="1" hangingPunct="1">
              <a:spcBef>
                <a:spcPct val="50000"/>
              </a:spcBef>
              <a:buFontTx/>
              <a:buAutoNum type="arabicPeriod"/>
            </a:pPr>
            <a:endParaRPr kumimoji="1" lang="en-US" altLang="tr-TR" sz="2000" b="1" dirty="0"/>
          </a:p>
        </p:txBody>
      </p:sp>
      <p:sp>
        <p:nvSpPr>
          <p:cNvPr id="4" name="Text Box 13"/>
          <p:cNvSpPr txBox="1">
            <a:spLocks noChangeArrowheads="1"/>
          </p:cNvSpPr>
          <p:nvPr/>
        </p:nvSpPr>
        <p:spPr bwMode="auto">
          <a:xfrm>
            <a:off x="395536" y="260648"/>
            <a:ext cx="3182986" cy="462307"/>
          </a:xfrm>
          <a:prstGeom prst="rect">
            <a:avLst/>
          </a:prstGeom>
          <a:noFill/>
          <a:ln w="9525" algn="ctr">
            <a:noFill/>
            <a:miter lim="800000"/>
            <a:headEnd/>
            <a:tailEnd/>
          </a:ln>
        </p:spPr>
        <p:txBody>
          <a:bodyPr wrap="none" lIns="92075" tIns="46038" rIns="92075" bIns="46038">
            <a:spAutoFit/>
          </a:bodyPr>
          <a:lstStyle/>
          <a:p>
            <a:pPr algn="ctr" eaLnBrk="1" hangingPunct="1">
              <a:spcBef>
                <a:spcPct val="50000"/>
              </a:spcBef>
              <a:defRPr/>
            </a:pPr>
            <a:r>
              <a:rPr lang="tr-TR" sz="2400" b="1" u="sng" dirty="0">
                <a:solidFill>
                  <a:srgbClr val="984807"/>
                </a:solidFill>
                <a:latin typeface="Calibri" pitchFamily="34" charset="0"/>
              </a:rPr>
              <a:t>MLP  - Learning process</a:t>
            </a:r>
          </a:p>
        </p:txBody>
      </p:sp>
    </p:spTree>
    <p:extLst>
      <p:ext uri="{BB962C8B-B14F-4D97-AF65-F5344CB8AC3E}">
        <p14:creationId xmlns:p14="http://schemas.microsoft.com/office/powerpoint/2010/main" val="1353357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6"/>
          <p:cNvSpPr>
            <a:spLocks noChangeArrowheads="1"/>
          </p:cNvSpPr>
          <p:nvPr/>
        </p:nvSpPr>
        <p:spPr bwMode="auto">
          <a:xfrm>
            <a:off x="179512" y="1124155"/>
            <a:ext cx="8358187" cy="113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kumimoji="1" lang="en-US" altLang="tr-TR" sz="1700" b="1" dirty="0" smtClean="0">
                <a:latin typeface="MetaPlusLF-Regular" charset="0"/>
                <a:cs typeface="Times New Roman" panose="02020603050405020304" pitchFamily="18" charset="0"/>
              </a:rPr>
              <a:t>Present an input- desired output  (G-D) pair to the network. </a:t>
            </a:r>
            <a:r>
              <a:rPr kumimoji="1" lang="en-US" altLang="tr-TR" sz="1700" b="1" dirty="0" err="1" smtClean="0">
                <a:latin typeface="MetaPlusLF-Regular" charset="0"/>
                <a:cs typeface="Times New Roman" panose="02020603050405020304" pitchFamily="18" charset="0"/>
              </a:rPr>
              <a:t>Assum</a:t>
            </a:r>
            <a:r>
              <a:rPr kumimoji="1" lang="tr-TR" altLang="tr-TR" sz="1700" b="1" dirty="0" smtClean="0">
                <a:latin typeface="MetaPlusLF-Regular" charset="0"/>
                <a:cs typeface="Times New Roman" panose="02020603050405020304" pitchFamily="18" charset="0"/>
              </a:rPr>
              <a:t>e</a:t>
            </a:r>
            <a:r>
              <a:rPr kumimoji="1" lang="en-US" altLang="tr-TR" sz="1700" b="1" dirty="0" smtClean="0">
                <a:latin typeface="MetaPlusLF-Regular" charset="0"/>
                <a:cs typeface="Times New Roman" panose="02020603050405020304" pitchFamily="18" charset="0"/>
              </a:rPr>
              <a:t> that the input set (G1,..Gk....GN) is presented to the input layer. Since no information processing is done in input layer then the respective output will be equal to the input. That is;</a:t>
            </a:r>
            <a:endParaRPr kumimoji="1" lang="en-US" altLang="tr-TR" sz="1700" b="1" dirty="0">
              <a:latin typeface="MetaPlusLF-Regular" charset="0"/>
              <a:cs typeface="Times New Roman" panose="02020603050405020304" pitchFamily="18" charset="0"/>
            </a:endParaRPr>
          </a:p>
        </p:txBody>
      </p:sp>
      <p:graphicFrame>
        <p:nvGraphicFramePr>
          <p:cNvPr id="61443" name="Object 20"/>
          <p:cNvGraphicFramePr>
            <a:graphicFrameLocks noChangeAspect="1"/>
          </p:cNvGraphicFramePr>
          <p:nvPr>
            <p:extLst>
              <p:ext uri="{D42A27DB-BD31-4B8C-83A1-F6EECF244321}">
                <p14:modId xmlns:p14="http://schemas.microsoft.com/office/powerpoint/2010/main" val="444447336"/>
              </p:ext>
            </p:extLst>
          </p:nvPr>
        </p:nvGraphicFramePr>
        <p:xfrm>
          <a:off x="3131840" y="2204864"/>
          <a:ext cx="1778000" cy="787400"/>
        </p:xfrm>
        <a:graphic>
          <a:graphicData uri="http://schemas.openxmlformats.org/presentationml/2006/ole">
            <mc:AlternateContent xmlns:mc="http://schemas.openxmlformats.org/markup-compatibility/2006">
              <mc:Choice xmlns:v="urn:schemas-microsoft-com:vml" Requires="v">
                <p:oleObj spid="_x0000_s31768" name="Equation" r:id="rId3" imgW="545760" imgH="241200" progId="Equation.3">
                  <p:embed/>
                </p:oleObj>
              </mc:Choice>
              <mc:Fallback>
                <p:oleObj name="Equation" r:id="rId3" imgW="545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204864"/>
                        <a:ext cx="17780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4" name="Rectangle 22"/>
          <p:cNvSpPr>
            <a:spLocks noChangeArrowheads="1"/>
          </p:cNvSpPr>
          <p:nvPr/>
        </p:nvSpPr>
        <p:spPr bwMode="auto">
          <a:xfrm>
            <a:off x="251520" y="2996952"/>
            <a:ext cx="83740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1700" b="1" dirty="0" smtClean="0">
                <a:latin typeface="MetaPlusLF-Regular" charset="0"/>
              </a:rPr>
              <a:t>Net input to any process element in hidden layer is calculated by multiplying the outputs of the processing elements of input layer with respective connection weights(</a:t>
            </a:r>
            <a:r>
              <a:rPr kumimoji="1" lang="tr-TR" altLang="tr-TR" sz="1700" b="1" dirty="0">
                <a:latin typeface="MetaPlusLF-Regular" charset="0"/>
              </a:rPr>
              <a:t>A</a:t>
            </a:r>
            <a:r>
              <a:rPr kumimoji="1" lang="en-US" altLang="tr-TR" sz="1700" b="1" baseline="-25000" dirty="0" smtClean="0">
                <a:latin typeface="MetaPlusLF-Regular" charset="0"/>
              </a:rPr>
              <a:t>11</a:t>
            </a:r>
            <a:r>
              <a:rPr kumimoji="1" lang="en-US" altLang="tr-TR" sz="1700" b="1" dirty="0" smtClean="0">
                <a:latin typeface="MetaPlusLF-Regular" charset="0"/>
              </a:rPr>
              <a:t>, </a:t>
            </a:r>
            <a:r>
              <a:rPr kumimoji="1" lang="tr-TR" altLang="tr-TR" sz="1700" b="1" dirty="0">
                <a:latin typeface="MetaPlusLF-Regular" charset="0"/>
              </a:rPr>
              <a:t>A</a:t>
            </a:r>
            <a:r>
              <a:rPr kumimoji="1" lang="en-US" altLang="tr-TR" sz="1700" b="1" baseline="-25000" dirty="0" smtClean="0">
                <a:latin typeface="MetaPlusLF-Regular" charset="0"/>
              </a:rPr>
              <a:t>12</a:t>
            </a:r>
            <a:r>
              <a:rPr kumimoji="1" lang="en-US" altLang="tr-TR" sz="1700" b="1" dirty="0" smtClean="0">
                <a:latin typeface="MetaPlusLF-Regular" charset="0"/>
              </a:rPr>
              <a:t>....</a:t>
            </a:r>
            <a:r>
              <a:rPr kumimoji="1" lang="tr-TR" altLang="tr-TR" sz="1700" b="1" dirty="0" err="1" smtClean="0">
                <a:latin typeface="MetaPlusLF-Regular" charset="0"/>
              </a:rPr>
              <a:t>A</a:t>
            </a:r>
            <a:r>
              <a:rPr kumimoji="1" lang="en-US" altLang="tr-TR" sz="1700" b="1" baseline="-25000" dirty="0" err="1" smtClean="0">
                <a:latin typeface="MetaPlusLF-Regular" charset="0"/>
              </a:rPr>
              <a:t>kj</a:t>
            </a:r>
            <a:r>
              <a:rPr kumimoji="1" lang="en-US" altLang="tr-TR" sz="1700" b="1" dirty="0" smtClean="0">
                <a:latin typeface="MetaPlusLF-Regular" charset="0"/>
              </a:rPr>
              <a:t>......). That is given by; </a:t>
            </a:r>
            <a:endParaRPr kumimoji="1" lang="en-US" altLang="tr-TR" sz="1700" b="1" dirty="0"/>
          </a:p>
        </p:txBody>
      </p:sp>
      <p:graphicFrame>
        <p:nvGraphicFramePr>
          <p:cNvPr id="61445" name="Object 23"/>
          <p:cNvGraphicFramePr>
            <a:graphicFrameLocks noChangeAspect="1"/>
          </p:cNvGraphicFramePr>
          <p:nvPr>
            <p:extLst>
              <p:ext uri="{D42A27DB-BD31-4B8C-83A1-F6EECF244321}">
                <p14:modId xmlns:p14="http://schemas.microsoft.com/office/powerpoint/2010/main" val="2834810943"/>
              </p:ext>
            </p:extLst>
          </p:nvPr>
        </p:nvGraphicFramePr>
        <p:xfrm>
          <a:off x="2411760" y="4005064"/>
          <a:ext cx="3722688" cy="1038225"/>
        </p:xfrm>
        <a:graphic>
          <a:graphicData uri="http://schemas.openxmlformats.org/presentationml/2006/ole">
            <mc:AlternateContent xmlns:mc="http://schemas.openxmlformats.org/markup-compatibility/2006">
              <mc:Choice xmlns:v="urn:schemas-microsoft-com:vml" Requires="v">
                <p:oleObj spid="_x0000_s31769" name="Equation" r:id="rId5" imgW="1206360" imgH="431640" progId="Equation.3">
                  <p:embed/>
                </p:oleObj>
              </mc:Choice>
              <mc:Fallback>
                <p:oleObj name="Equation" r:id="rId5" imgW="1206360" imgH="431640" progId="Equation.3">
                  <p:embed/>
                  <p:pic>
                    <p:nvPicPr>
                      <p:cNvPr id="0" name=""/>
                      <p:cNvPicPr>
                        <a:picLocks noChangeAspect="1" noChangeArrowheads="1"/>
                      </p:cNvPicPr>
                      <p:nvPr/>
                    </p:nvPicPr>
                    <p:blipFill>
                      <a:blip r:embed="rId6"/>
                      <a:srcRect/>
                      <a:stretch>
                        <a:fillRect/>
                      </a:stretch>
                    </p:blipFill>
                    <p:spPr bwMode="auto">
                      <a:xfrm>
                        <a:off x="2411760" y="4005064"/>
                        <a:ext cx="372268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25"/>
          <p:cNvSpPr>
            <a:spLocks noChangeArrowheads="1"/>
          </p:cNvSpPr>
          <p:nvPr/>
        </p:nvSpPr>
        <p:spPr bwMode="auto">
          <a:xfrm>
            <a:off x="251520" y="5085184"/>
            <a:ext cx="81438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1700" b="1" dirty="0" smtClean="0">
                <a:latin typeface="MetaPlusLF-Regular" charset="0"/>
              </a:rPr>
              <a:t>Where  </a:t>
            </a:r>
            <a:r>
              <a:rPr kumimoji="1" lang="tr-TR" altLang="tr-TR" sz="1700" b="1" dirty="0">
                <a:latin typeface="MetaPlusLF-Regular" charset="0"/>
              </a:rPr>
              <a:t>A</a:t>
            </a:r>
            <a:r>
              <a:rPr kumimoji="1" lang="en-US" altLang="tr-TR" sz="1700" b="1" baseline="-25000" dirty="0" err="1" smtClean="0">
                <a:latin typeface="MetaPlusLF-Regular" charset="0"/>
              </a:rPr>
              <a:t>kj</a:t>
            </a:r>
            <a:r>
              <a:rPr kumimoji="1" lang="en-US" altLang="tr-TR" sz="1700" b="1" baseline="-25000" dirty="0" smtClean="0">
                <a:latin typeface="MetaPlusLF-Regular" charset="0"/>
              </a:rPr>
              <a:t> </a:t>
            </a:r>
            <a:r>
              <a:rPr kumimoji="1" lang="en-US" altLang="tr-TR" sz="1700" b="1" dirty="0" smtClean="0">
                <a:latin typeface="MetaPlusLF-Regular" charset="0"/>
              </a:rPr>
              <a:t> represents the connection weight from kth element from input layer to </a:t>
            </a:r>
            <a:r>
              <a:rPr kumimoji="1" lang="en-US" altLang="tr-TR" sz="1700" b="1" dirty="0" err="1" smtClean="0">
                <a:latin typeface="MetaPlusLF-Regular" charset="0"/>
              </a:rPr>
              <a:t>jth</a:t>
            </a:r>
            <a:r>
              <a:rPr kumimoji="1" lang="en-US" altLang="tr-TR" sz="1700" b="1" dirty="0" smtClean="0">
                <a:latin typeface="MetaPlusLF-Regular" charset="0"/>
              </a:rPr>
              <a:t> process element in hidden layer. . </a:t>
            </a:r>
            <a:endParaRPr kumimoji="1" lang="en-US" altLang="tr-TR" sz="1700" b="1" dirty="0">
              <a:latin typeface="MetaPlusLF-Regular" charset="0"/>
            </a:endParaRPr>
          </a:p>
        </p:txBody>
      </p:sp>
      <p:sp>
        <p:nvSpPr>
          <p:cNvPr id="3079" name="Text Box 13"/>
          <p:cNvSpPr txBox="1">
            <a:spLocks noChangeArrowheads="1"/>
          </p:cNvSpPr>
          <p:nvPr/>
        </p:nvSpPr>
        <p:spPr bwMode="auto">
          <a:xfrm>
            <a:off x="107504" y="260648"/>
            <a:ext cx="3734419" cy="462307"/>
          </a:xfrm>
          <a:prstGeom prst="rect">
            <a:avLst/>
          </a:prstGeom>
          <a:noFill/>
          <a:ln w="9525" algn="ctr">
            <a:noFill/>
            <a:miter lim="800000"/>
            <a:headEnd/>
            <a:tailEnd/>
          </a:ln>
        </p:spPr>
        <p:txBody>
          <a:bodyPr wrap="none" lIns="92075" tIns="46038" rIns="92075" bIns="46038">
            <a:spAutoFit/>
          </a:bodyPr>
          <a:lstStyle/>
          <a:p>
            <a:pPr algn="ctr" eaLnBrk="1" hangingPunct="1">
              <a:spcBef>
                <a:spcPct val="50000"/>
              </a:spcBef>
              <a:defRPr/>
            </a:pPr>
            <a:r>
              <a:rPr lang="tr-TR" sz="2400" b="1" u="sng" dirty="0">
                <a:solidFill>
                  <a:srgbClr val="984807"/>
                </a:solidFill>
                <a:latin typeface="Calibri" pitchFamily="34" charset="0"/>
              </a:rPr>
              <a:t>Learning process- NET input</a:t>
            </a:r>
          </a:p>
        </p:txBody>
      </p:sp>
    </p:spTree>
    <p:extLst>
      <p:ext uri="{BB962C8B-B14F-4D97-AF65-F5344CB8AC3E}">
        <p14:creationId xmlns:p14="http://schemas.microsoft.com/office/powerpoint/2010/main" val="4211405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5"/>
          <p:cNvSpPr>
            <a:spLocks noChangeArrowheads="1"/>
          </p:cNvSpPr>
          <p:nvPr/>
        </p:nvSpPr>
        <p:spPr bwMode="auto">
          <a:xfrm>
            <a:off x="251520" y="872258"/>
            <a:ext cx="8648700"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1800" b="1" dirty="0" smtClean="0">
                <a:cs typeface="Times New Roman" panose="02020603050405020304" pitchFamily="18" charset="0"/>
              </a:rPr>
              <a:t>The output of the </a:t>
            </a:r>
            <a:r>
              <a:rPr kumimoji="1" lang="en-US" altLang="tr-TR" sz="1800" b="1" dirty="0" err="1" smtClean="0">
                <a:cs typeface="Times New Roman" panose="02020603050405020304" pitchFamily="18" charset="0"/>
              </a:rPr>
              <a:t>j</a:t>
            </a:r>
            <a:r>
              <a:rPr kumimoji="1" lang="en-US" altLang="tr-TR" sz="1800" b="1" baseline="30000" dirty="0" err="1" smtClean="0">
                <a:cs typeface="Times New Roman" panose="02020603050405020304" pitchFamily="18" charset="0"/>
              </a:rPr>
              <a:t>th</a:t>
            </a:r>
            <a:r>
              <a:rPr kumimoji="1" lang="en-US" altLang="tr-TR" sz="1800" b="1" dirty="0" smtClean="0">
                <a:cs typeface="Times New Roman" panose="02020603050405020304" pitchFamily="18" charset="0"/>
              </a:rPr>
              <a:t> process element of the hidden layer is calculated through utilizing an activation function</a:t>
            </a:r>
            <a:r>
              <a:rPr kumimoji="1" lang="tr-TR" altLang="tr-TR" sz="1800" b="1" dirty="0" smtClean="0">
                <a:cs typeface="Times New Roman" panose="02020603050405020304" pitchFamily="18" charset="0"/>
              </a:rPr>
              <a:t>, w</a:t>
            </a:r>
            <a:r>
              <a:rPr kumimoji="1" lang="en-US" altLang="tr-TR" sz="1800" b="1" dirty="0" smtClean="0">
                <a:cs typeface="Times New Roman" panose="02020603050405020304" pitchFamily="18" charset="0"/>
              </a:rPr>
              <a:t>hi</a:t>
            </a:r>
            <a:r>
              <a:rPr kumimoji="1" lang="tr-TR" altLang="tr-TR" sz="1800" b="1" dirty="0" smtClean="0">
                <a:cs typeface="Times New Roman" panose="02020603050405020304" pitchFamily="18" charset="0"/>
              </a:rPr>
              <a:t>c</a:t>
            </a:r>
            <a:r>
              <a:rPr kumimoji="1" lang="en-US" altLang="tr-TR" sz="1800" b="1" dirty="0" smtClean="0">
                <a:cs typeface="Times New Roman" panose="02020603050405020304" pitchFamily="18" charset="0"/>
              </a:rPr>
              <a:t>h is derivable  When the activation function is sigmoid then; </a:t>
            </a:r>
            <a:endParaRPr kumimoji="1" lang="en-US" altLang="tr-TR" sz="1800" b="1" dirty="0">
              <a:cs typeface="Times New Roman" panose="02020603050405020304" pitchFamily="18" charset="0"/>
            </a:endParaRPr>
          </a:p>
        </p:txBody>
      </p:sp>
      <p:graphicFrame>
        <p:nvGraphicFramePr>
          <p:cNvPr id="62467" name="Object 116"/>
          <p:cNvGraphicFramePr>
            <a:graphicFrameLocks noChangeAspect="1"/>
          </p:cNvGraphicFramePr>
          <p:nvPr>
            <p:extLst>
              <p:ext uri="{D42A27DB-BD31-4B8C-83A1-F6EECF244321}">
                <p14:modId xmlns:p14="http://schemas.microsoft.com/office/powerpoint/2010/main" val="3570935649"/>
              </p:ext>
            </p:extLst>
          </p:nvPr>
        </p:nvGraphicFramePr>
        <p:xfrm>
          <a:off x="2349500" y="1973263"/>
          <a:ext cx="3948113" cy="1257300"/>
        </p:xfrm>
        <a:graphic>
          <a:graphicData uri="http://schemas.openxmlformats.org/presentationml/2006/ole">
            <mc:AlternateContent xmlns:mc="http://schemas.openxmlformats.org/markup-compatibility/2006">
              <mc:Choice xmlns:v="urn:schemas-microsoft-com:vml" Requires="v">
                <p:oleObj spid="_x0000_s32781" name="Equation" r:id="rId4" imgW="1193760" imgH="469800" progId="Equation.3">
                  <p:embed/>
                </p:oleObj>
              </mc:Choice>
              <mc:Fallback>
                <p:oleObj name="Equation" r:id="rId4" imgW="1193760" imgH="469800" progId="Equation.3">
                  <p:embed/>
                  <p:pic>
                    <p:nvPicPr>
                      <p:cNvPr id="0" name=""/>
                      <p:cNvPicPr>
                        <a:picLocks noChangeAspect="1" noChangeArrowheads="1"/>
                      </p:cNvPicPr>
                      <p:nvPr/>
                    </p:nvPicPr>
                    <p:blipFill>
                      <a:blip r:embed="rId5"/>
                      <a:srcRect/>
                      <a:stretch>
                        <a:fillRect/>
                      </a:stretch>
                    </p:blipFill>
                    <p:spPr bwMode="auto">
                      <a:xfrm>
                        <a:off x="2349500" y="1973263"/>
                        <a:ext cx="394811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Rectangle 118"/>
          <p:cNvSpPr>
            <a:spLocks noChangeArrowheads="1"/>
          </p:cNvSpPr>
          <p:nvPr/>
        </p:nvSpPr>
        <p:spPr bwMode="auto">
          <a:xfrm>
            <a:off x="107504" y="3405958"/>
            <a:ext cx="8515350"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1800" b="1" dirty="0" smtClean="0">
                <a:cs typeface="Times New Roman" panose="02020603050405020304" pitchFamily="18" charset="0"/>
              </a:rPr>
              <a:t>Where βj represent the connection weight of the bias connected to process elements in hidden layer. The output of Bias is always fixed and equal to 1. It is responsible for finding out the right orientation of the activation function.</a:t>
            </a:r>
            <a:endParaRPr kumimoji="1" lang="en-US" altLang="tr-TR" sz="1800" b="1" dirty="0">
              <a:cs typeface="Times New Roman" panose="02020603050405020304" pitchFamily="18" charset="0"/>
            </a:endParaRPr>
          </a:p>
        </p:txBody>
      </p:sp>
      <p:sp>
        <p:nvSpPr>
          <p:cNvPr id="6" name="Text Box 13"/>
          <p:cNvSpPr txBox="1">
            <a:spLocks noChangeArrowheads="1"/>
          </p:cNvSpPr>
          <p:nvPr/>
        </p:nvSpPr>
        <p:spPr bwMode="auto">
          <a:xfrm>
            <a:off x="179512" y="188640"/>
            <a:ext cx="3524426" cy="462307"/>
          </a:xfrm>
          <a:prstGeom prst="rect">
            <a:avLst/>
          </a:prstGeom>
          <a:noFill/>
          <a:ln w="9525" algn="ctr">
            <a:noFill/>
            <a:miter lim="800000"/>
            <a:headEnd/>
            <a:tailEnd/>
          </a:ln>
        </p:spPr>
        <p:txBody>
          <a:bodyPr wrap="none" lIns="92075" tIns="46038" rIns="92075" bIns="46038">
            <a:spAutoFit/>
          </a:bodyPr>
          <a:lstStyle/>
          <a:p>
            <a:pPr algn="ctr" eaLnBrk="1" hangingPunct="1">
              <a:spcBef>
                <a:spcPct val="50000"/>
              </a:spcBef>
              <a:defRPr/>
            </a:pPr>
            <a:r>
              <a:rPr lang="tr-TR" sz="2400" b="1" u="sng" dirty="0">
                <a:solidFill>
                  <a:srgbClr val="984807"/>
                </a:solidFill>
                <a:latin typeface="Calibri" pitchFamily="34" charset="0"/>
              </a:rPr>
              <a:t>Learning process- Outputs</a:t>
            </a:r>
          </a:p>
        </p:txBody>
      </p:sp>
    </p:spTree>
    <p:extLst>
      <p:ext uri="{BB962C8B-B14F-4D97-AF65-F5344CB8AC3E}">
        <p14:creationId xmlns:p14="http://schemas.microsoft.com/office/powerpoint/2010/main" val="272234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467544" y="1484086"/>
            <a:ext cx="8142287" cy="255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marL="441325" indent="-441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kumimoji="1" lang="en-US" altLang="tr-TR" sz="2000" b="1" dirty="0" smtClean="0"/>
              <a:t/>
            </a:r>
            <a:br>
              <a:rPr kumimoji="1" lang="en-US" altLang="tr-TR" sz="2000" b="1" dirty="0" smtClean="0"/>
            </a:br>
            <a:r>
              <a:rPr kumimoji="1" lang="en-US" altLang="tr-TR" sz="2000" b="1" dirty="0" smtClean="0"/>
              <a:t>Find the actual output of the processing elements in the output layer (O</a:t>
            </a:r>
            <a:r>
              <a:rPr kumimoji="1" lang="en-US" altLang="tr-TR" sz="2000" b="1" baseline="-25000" dirty="0" smtClean="0"/>
              <a:t>1</a:t>
            </a:r>
            <a:r>
              <a:rPr kumimoji="1" lang="en-US" altLang="tr-TR" sz="2000" b="1" dirty="0" smtClean="0"/>
              <a:t>, O</a:t>
            </a:r>
            <a:r>
              <a:rPr kumimoji="1" lang="en-US" altLang="tr-TR" sz="2000" b="1" baseline="-25000" dirty="0" smtClean="0"/>
              <a:t>2 </a:t>
            </a:r>
            <a:r>
              <a:rPr kumimoji="1" lang="en-US" altLang="tr-TR" sz="2000" b="1" dirty="0" smtClean="0"/>
              <a:t>.... O</a:t>
            </a:r>
            <a:r>
              <a:rPr kumimoji="1" lang="en-US" altLang="tr-TR" sz="2000" b="1" baseline="-25000" dirty="0" smtClean="0"/>
              <a:t>m</a:t>
            </a:r>
            <a:r>
              <a:rPr kumimoji="1" lang="en-US" altLang="tr-TR" sz="2000" b="1" dirty="0" smtClean="0"/>
              <a:t> and compare those with the desired outputs (D</a:t>
            </a:r>
            <a:r>
              <a:rPr kumimoji="1" lang="en-US" altLang="tr-TR" sz="2000" b="1" baseline="-25000" dirty="0" smtClean="0"/>
              <a:t>1</a:t>
            </a:r>
            <a:r>
              <a:rPr kumimoji="1" lang="en-US" altLang="tr-TR" sz="2000" b="1" dirty="0" smtClean="0"/>
              <a:t>, D</a:t>
            </a:r>
            <a:r>
              <a:rPr kumimoji="1" lang="en-US" altLang="tr-TR" sz="2000" b="1" baseline="-25000" dirty="0" smtClean="0"/>
              <a:t>2</a:t>
            </a:r>
            <a:r>
              <a:rPr kumimoji="1" lang="en-US" altLang="tr-TR" sz="2000" b="1" dirty="0" smtClean="0"/>
              <a:t>, ....D</a:t>
            </a:r>
            <a:r>
              <a:rPr kumimoji="1" lang="en-US" altLang="tr-TR" sz="2000" b="1" baseline="-25000" dirty="0" smtClean="0"/>
              <a:t>M</a:t>
            </a:r>
            <a:r>
              <a:rPr kumimoji="1" lang="en-US" altLang="tr-TR" sz="2000" b="1" dirty="0" smtClean="0"/>
              <a:t>). This points out the error. For the </a:t>
            </a:r>
            <a:r>
              <a:rPr kumimoji="1" lang="en-US" altLang="tr-TR" sz="2000" b="1" dirty="0" err="1" smtClean="0"/>
              <a:t>mth</a:t>
            </a:r>
            <a:r>
              <a:rPr kumimoji="1" lang="en-US" altLang="tr-TR" sz="2000" b="1" dirty="0" smtClean="0"/>
              <a:t> output processing element the respective error (</a:t>
            </a:r>
            <a:r>
              <a:rPr kumimoji="1" lang="en-US" altLang="tr-TR" sz="2000" b="1" dirty="0" err="1" smtClean="0"/>
              <a:t>E</a:t>
            </a:r>
            <a:r>
              <a:rPr kumimoji="1" lang="en-US" altLang="tr-TR" sz="2000" b="1" baseline="-25000" dirty="0" err="1" smtClean="0"/>
              <a:t>m</a:t>
            </a:r>
            <a:r>
              <a:rPr kumimoji="1" lang="en-US" altLang="tr-TR" sz="2000" b="1" dirty="0" smtClean="0"/>
              <a:t>)is calculated as </a:t>
            </a:r>
          </a:p>
          <a:p>
            <a:pPr algn="ctr" eaLnBrk="1" hangingPunct="1">
              <a:spcBef>
                <a:spcPct val="50000"/>
              </a:spcBef>
              <a:buFontTx/>
              <a:buNone/>
            </a:pPr>
            <a:r>
              <a:rPr kumimoji="1" lang="en-US" altLang="tr-TR" sz="2000" b="1" dirty="0" err="1" smtClean="0"/>
              <a:t>E</a:t>
            </a:r>
            <a:r>
              <a:rPr kumimoji="1" lang="en-US" altLang="tr-TR" sz="2000" b="1" baseline="-25000" dirty="0" err="1" smtClean="0"/>
              <a:t>m</a:t>
            </a:r>
            <a:r>
              <a:rPr kumimoji="1" lang="en-US" altLang="tr-TR" sz="2000" b="1" dirty="0" smtClean="0"/>
              <a:t> = </a:t>
            </a:r>
            <a:r>
              <a:rPr kumimoji="1" lang="en-US" altLang="tr-TR" sz="2000" b="1" dirty="0" err="1" smtClean="0"/>
              <a:t>D</a:t>
            </a:r>
            <a:r>
              <a:rPr kumimoji="1" lang="en-US" altLang="tr-TR" sz="2000" b="1" baseline="-25000" dirty="0" err="1" smtClean="0"/>
              <a:t>m</a:t>
            </a:r>
            <a:r>
              <a:rPr kumimoji="1" lang="en-US" altLang="tr-TR" sz="2000" b="1" dirty="0" smtClean="0"/>
              <a:t> - O</a:t>
            </a:r>
            <a:r>
              <a:rPr kumimoji="1" lang="en-US" altLang="tr-TR" sz="2000" b="1" baseline="-25000" dirty="0" smtClean="0"/>
              <a:t>m</a:t>
            </a:r>
          </a:p>
          <a:p>
            <a:pPr algn="ctr" eaLnBrk="1" hangingPunct="1">
              <a:spcBef>
                <a:spcPct val="50000"/>
              </a:spcBef>
              <a:buFontTx/>
              <a:buNone/>
            </a:pPr>
            <a:r>
              <a:rPr kumimoji="1" lang="en-US" altLang="tr-TR" sz="2000" b="1" dirty="0" smtClean="0"/>
              <a:t> </a:t>
            </a:r>
            <a:endParaRPr kumimoji="1" lang="en-US" altLang="tr-TR" sz="2000" b="1" dirty="0"/>
          </a:p>
        </p:txBody>
      </p:sp>
      <p:sp>
        <p:nvSpPr>
          <p:cNvPr id="4" name="Rectangle 2"/>
          <p:cNvSpPr txBox="1">
            <a:spLocks noChangeArrowheads="1"/>
          </p:cNvSpPr>
          <p:nvPr/>
        </p:nvSpPr>
        <p:spPr bwMode="auto">
          <a:xfrm>
            <a:off x="611560" y="404664"/>
            <a:ext cx="5159896"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Error</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098669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5"/>
          <p:cNvSpPr>
            <a:spLocks noChangeArrowheads="1"/>
          </p:cNvSpPr>
          <p:nvPr/>
        </p:nvSpPr>
        <p:spPr bwMode="auto">
          <a:xfrm>
            <a:off x="395536" y="1392238"/>
            <a:ext cx="85645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kumimoji="1" lang="en-US" altLang="tr-TR" sz="1700" b="1" dirty="0" smtClean="0">
              <a:latin typeface="MetaPlusLF-Regular" charset="0"/>
              <a:cs typeface="Times New Roman" panose="02020603050405020304" pitchFamily="18" charset="0"/>
            </a:endParaRPr>
          </a:p>
          <a:p>
            <a:pPr algn="ctr" eaLnBrk="1" hangingPunct="1">
              <a:spcBef>
                <a:spcPct val="50000"/>
              </a:spcBef>
              <a:buFontTx/>
              <a:buNone/>
            </a:pPr>
            <a:r>
              <a:rPr kumimoji="1" lang="en-US" altLang="tr-TR" sz="1700" b="1" dirty="0" err="1" smtClean="0">
                <a:latin typeface="MetaPlusLF-Regular" charset="0"/>
                <a:cs typeface="Times New Roman" panose="02020603050405020304" pitchFamily="18" charset="0"/>
              </a:rPr>
              <a:t>Th</a:t>
            </a:r>
            <a:r>
              <a:rPr kumimoji="1" lang="tr-TR" altLang="tr-TR" sz="1700" b="1" dirty="0" smtClean="0">
                <a:latin typeface="MetaPlusLF-Regular" charset="0"/>
                <a:cs typeface="Times New Roman" panose="02020603050405020304" pitchFamily="18" charset="0"/>
              </a:rPr>
              <a:t>e</a:t>
            </a:r>
            <a:r>
              <a:rPr kumimoji="1" lang="en-US" altLang="tr-TR" sz="1700" b="1" dirty="0" smtClean="0">
                <a:latin typeface="MetaPlusLF-Regular" charset="0"/>
                <a:cs typeface="Times New Roman" panose="02020603050405020304" pitchFamily="18" charset="0"/>
              </a:rPr>
              <a:t> total error (TE) in output layer is calculated as the summation of all errors yielded by different processing elements. That is; </a:t>
            </a:r>
            <a:endParaRPr kumimoji="1" lang="en-US" altLang="tr-TR" sz="1700" b="1" dirty="0">
              <a:latin typeface="MetaPlusLF-Regular" charset="0"/>
              <a:cs typeface="Times New Roman" panose="02020603050405020304" pitchFamily="18" charset="0"/>
            </a:endParaRPr>
          </a:p>
        </p:txBody>
      </p:sp>
      <p:graphicFrame>
        <p:nvGraphicFramePr>
          <p:cNvPr id="64515" name="Object 104"/>
          <p:cNvGraphicFramePr>
            <a:graphicFrameLocks noChangeAspect="1"/>
          </p:cNvGraphicFramePr>
          <p:nvPr>
            <p:extLst>
              <p:ext uri="{D42A27DB-BD31-4B8C-83A1-F6EECF244321}">
                <p14:modId xmlns:p14="http://schemas.microsoft.com/office/powerpoint/2010/main" val="723348983"/>
              </p:ext>
            </p:extLst>
          </p:nvPr>
        </p:nvGraphicFramePr>
        <p:xfrm>
          <a:off x="2824163" y="2505075"/>
          <a:ext cx="1654175" cy="798513"/>
        </p:xfrm>
        <a:graphic>
          <a:graphicData uri="http://schemas.openxmlformats.org/presentationml/2006/ole">
            <mc:AlternateContent xmlns:mc="http://schemas.openxmlformats.org/markup-compatibility/2006">
              <mc:Choice xmlns:v="urn:schemas-microsoft-com:vml" Requires="v">
                <p:oleObj spid="_x0000_s33805" name="Equation" r:id="rId3" imgW="863225" imgH="418918" progId="Equation.3">
                  <p:embed/>
                </p:oleObj>
              </mc:Choice>
              <mc:Fallback>
                <p:oleObj name="Equation" r:id="rId3" imgW="863225"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163" y="2505075"/>
                        <a:ext cx="165417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Rectangle 106"/>
          <p:cNvSpPr>
            <a:spLocks noChangeArrowheads="1"/>
          </p:cNvSpPr>
          <p:nvPr/>
        </p:nvSpPr>
        <p:spPr bwMode="auto">
          <a:xfrm>
            <a:off x="547167" y="3429000"/>
            <a:ext cx="84216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algn="just" eaLnBrk="1" hangingPunct="1">
              <a:spcBef>
                <a:spcPct val="50000"/>
              </a:spcBef>
              <a:buFontTx/>
              <a:buNone/>
            </a:pPr>
            <a:r>
              <a:rPr kumimoji="1" lang="en-US" altLang="tr-TR" sz="1700" b="1" dirty="0" smtClean="0">
                <a:latin typeface="MetaPlusLF-Regular" charset="0"/>
                <a:cs typeface="Times New Roman" panose="02020603050405020304" pitchFamily="18" charset="0"/>
              </a:rPr>
              <a:t>Learning process aims to reduce this error to minimum level possible. This is achieved through changing the connection weights.</a:t>
            </a:r>
            <a:endParaRPr kumimoji="1" lang="en-US" altLang="tr-TR" sz="1700" b="1" dirty="0">
              <a:latin typeface="MetaPlusLF-Regular" charset="0"/>
            </a:endParaRPr>
          </a:p>
        </p:txBody>
      </p:sp>
      <p:sp>
        <p:nvSpPr>
          <p:cNvPr id="6" name="Rectangle 2"/>
          <p:cNvSpPr txBox="1">
            <a:spLocks noChangeArrowheads="1"/>
          </p:cNvSpPr>
          <p:nvPr/>
        </p:nvSpPr>
        <p:spPr bwMode="auto">
          <a:xfrm>
            <a:off x="251520" y="332656"/>
            <a:ext cx="6096000"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Process-Total Error</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7940363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35"/>
          <p:cNvGraphicFramePr>
            <a:graphicFrameLocks noChangeAspect="1"/>
          </p:cNvGraphicFramePr>
          <p:nvPr>
            <p:extLst>
              <p:ext uri="{D42A27DB-BD31-4B8C-83A1-F6EECF244321}">
                <p14:modId xmlns:p14="http://schemas.microsoft.com/office/powerpoint/2010/main" val="1089655973"/>
              </p:ext>
            </p:extLst>
          </p:nvPr>
        </p:nvGraphicFramePr>
        <p:xfrm>
          <a:off x="1619672" y="2636912"/>
          <a:ext cx="6192837" cy="792163"/>
        </p:xfrm>
        <a:graphic>
          <a:graphicData uri="http://schemas.openxmlformats.org/presentationml/2006/ole">
            <mc:AlternateContent xmlns:mc="http://schemas.openxmlformats.org/markup-compatibility/2006">
              <mc:Choice xmlns:v="urn:schemas-microsoft-com:vml" Requires="v">
                <p:oleObj spid="_x0000_s34840" name="Equation" r:id="rId3" imgW="1993680" imgH="253800" progId="Equation.3">
                  <p:embed/>
                </p:oleObj>
              </mc:Choice>
              <mc:Fallback>
                <p:oleObj name="Equation" r:id="rId3" imgW="19936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636912"/>
                        <a:ext cx="61928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39" name="Object 34"/>
          <p:cNvGraphicFramePr>
            <a:graphicFrameLocks noChangeAspect="1"/>
          </p:cNvGraphicFramePr>
          <p:nvPr>
            <p:extLst>
              <p:ext uri="{D42A27DB-BD31-4B8C-83A1-F6EECF244321}">
                <p14:modId xmlns:p14="http://schemas.microsoft.com/office/powerpoint/2010/main" val="1101347143"/>
              </p:ext>
            </p:extLst>
          </p:nvPr>
        </p:nvGraphicFramePr>
        <p:xfrm>
          <a:off x="3203848" y="5013176"/>
          <a:ext cx="2814637" cy="536575"/>
        </p:xfrm>
        <a:graphic>
          <a:graphicData uri="http://schemas.openxmlformats.org/presentationml/2006/ole">
            <mc:AlternateContent xmlns:mc="http://schemas.openxmlformats.org/markup-compatibility/2006">
              <mc:Choice xmlns:v="urn:schemas-microsoft-com:vml" Requires="v">
                <p:oleObj spid="_x0000_s34841" name="Denklem" r:id="rId5" imgW="990170" imgH="190417" progId="Equation.3">
                  <p:embed/>
                </p:oleObj>
              </mc:Choice>
              <mc:Fallback>
                <p:oleObj name="Denklem" r:id="rId5" imgW="990170"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013176"/>
                        <a:ext cx="28146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Rectangle 36"/>
          <p:cNvSpPr>
            <a:spLocks noChangeArrowheads="1"/>
          </p:cNvSpPr>
          <p:nvPr/>
        </p:nvSpPr>
        <p:spPr bwMode="auto">
          <a:xfrm>
            <a:off x="225350" y="1127692"/>
            <a:ext cx="8893175" cy="147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err="1" smtClean="0">
                <a:solidFill>
                  <a:srgbClr val="CC0000"/>
                </a:solidFill>
                <a:cs typeface="Times New Roman" panose="02020603050405020304" pitchFamily="18" charset="0"/>
              </a:rPr>
              <a:t>Betwen</a:t>
            </a:r>
            <a:r>
              <a:rPr kumimoji="1" lang="en-US" altLang="tr-TR" sz="2000" b="1" dirty="0" smtClean="0">
                <a:solidFill>
                  <a:srgbClr val="CC0000"/>
                </a:solidFill>
                <a:cs typeface="Times New Roman" panose="02020603050405020304" pitchFamily="18" charset="0"/>
              </a:rPr>
              <a:t> output layer and hidden layer</a:t>
            </a:r>
          </a:p>
          <a:p>
            <a:pPr eaLnBrk="1" hangingPunct="1">
              <a:spcBef>
                <a:spcPct val="50000"/>
              </a:spcBef>
              <a:buFontTx/>
              <a:buNone/>
            </a:pPr>
            <a:r>
              <a:rPr kumimoji="1" lang="en-US" altLang="tr-TR" sz="2000" b="1" dirty="0" smtClean="0">
                <a:cs typeface="Times New Roman" panose="02020603050405020304" pitchFamily="18" charset="0"/>
              </a:rPr>
              <a:t>İf the amount of change in the weight value of the </a:t>
            </a:r>
            <a:r>
              <a:rPr kumimoji="1" lang="en-US" altLang="tr-TR" sz="2000" b="1" dirty="0" err="1" smtClean="0">
                <a:cs typeface="Times New Roman" panose="02020603050405020304" pitchFamily="18" charset="0"/>
              </a:rPr>
              <a:t>j</a:t>
            </a:r>
            <a:r>
              <a:rPr kumimoji="1" lang="en-US" altLang="tr-TR" sz="2000" b="1" baseline="30000" dirty="0" err="1" smtClean="0">
                <a:cs typeface="Times New Roman" panose="02020603050405020304" pitchFamily="18" charset="0"/>
              </a:rPr>
              <a:t>th</a:t>
            </a:r>
            <a:r>
              <a:rPr kumimoji="1" lang="en-US" altLang="tr-TR" sz="2000" b="1" dirty="0" smtClean="0">
                <a:cs typeface="Times New Roman" panose="02020603050405020304" pitchFamily="18" charset="0"/>
              </a:rPr>
              <a:t> processing element in hidden layers connected to </a:t>
            </a:r>
            <a:r>
              <a:rPr kumimoji="1" lang="en-US" altLang="tr-TR" sz="2000" b="1" dirty="0" err="1" smtClean="0">
                <a:cs typeface="Times New Roman" panose="02020603050405020304" pitchFamily="18" charset="0"/>
              </a:rPr>
              <a:t>m</a:t>
            </a:r>
            <a:r>
              <a:rPr kumimoji="1" lang="en-US" altLang="tr-TR" sz="2000" b="1" baseline="30000" dirty="0" err="1" smtClean="0">
                <a:cs typeface="Times New Roman" panose="02020603050405020304" pitchFamily="18" charset="0"/>
              </a:rPr>
              <a:t>th</a:t>
            </a:r>
            <a:r>
              <a:rPr kumimoji="1" lang="en-US" altLang="tr-TR" sz="2000" b="1" baseline="30000" dirty="0" smtClean="0">
                <a:cs typeface="Times New Roman" panose="02020603050405020304" pitchFamily="18" charset="0"/>
              </a:rPr>
              <a:t> </a:t>
            </a:r>
            <a:r>
              <a:rPr kumimoji="1" lang="en-US" altLang="tr-TR" sz="2000" b="1" dirty="0" smtClean="0">
                <a:cs typeface="Times New Roman" panose="02020603050405020304" pitchFamily="18" charset="0"/>
              </a:rPr>
              <a:t>element in output layer, is represented by  </a:t>
            </a:r>
            <a:r>
              <a:rPr kumimoji="1" lang="en-US" altLang="tr-TR" sz="2000" b="1" dirty="0" err="1" smtClean="0">
                <a:cs typeface="Times New Roman" panose="02020603050405020304" pitchFamily="18" charset="0"/>
              </a:rPr>
              <a:t>Δa</a:t>
            </a:r>
            <a:r>
              <a:rPr kumimoji="1" lang="en-US" altLang="tr-TR" sz="2000" b="1" baseline="30000" dirty="0" err="1" smtClean="0">
                <a:cs typeface="Times New Roman" panose="02020603050405020304" pitchFamily="18" charset="0"/>
              </a:rPr>
              <a:t>a</a:t>
            </a:r>
            <a:r>
              <a:rPr kumimoji="1" lang="en-US" altLang="tr-TR" sz="2000" b="1" dirty="0" smtClean="0">
                <a:cs typeface="Times New Roman" panose="02020603050405020304" pitchFamily="18" charset="0"/>
              </a:rPr>
              <a:t>  then in any time t  (</a:t>
            </a:r>
            <a:r>
              <a:rPr kumimoji="1" lang="en-US" altLang="tr-TR" sz="2000" b="1" dirty="0" err="1" smtClean="0">
                <a:cs typeface="Times New Roman" panose="02020603050405020304" pitchFamily="18" charset="0"/>
              </a:rPr>
              <a:t>t</a:t>
            </a:r>
            <a:r>
              <a:rPr kumimoji="1" lang="en-US" altLang="tr-TR" sz="2000" b="1" baseline="30000" dirty="0" err="1" smtClean="0">
                <a:cs typeface="Times New Roman" panose="02020603050405020304" pitchFamily="18" charset="0"/>
              </a:rPr>
              <a:t>th</a:t>
            </a:r>
            <a:r>
              <a:rPr kumimoji="1" lang="en-US" altLang="tr-TR" sz="2000" b="1" dirty="0" smtClean="0">
                <a:cs typeface="Times New Roman" panose="02020603050405020304" pitchFamily="18" charset="0"/>
              </a:rPr>
              <a:t> iteration);</a:t>
            </a:r>
            <a:endParaRPr kumimoji="1" lang="en-US" altLang="tr-TR" sz="2000" b="1" dirty="0">
              <a:cs typeface="Times New Roman" panose="02020603050405020304" pitchFamily="18" charset="0"/>
            </a:endParaRPr>
          </a:p>
        </p:txBody>
      </p:sp>
      <p:sp>
        <p:nvSpPr>
          <p:cNvPr id="65541" name="Rectangle 37"/>
          <p:cNvSpPr>
            <a:spLocks noChangeArrowheads="1"/>
          </p:cNvSpPr>
          <p:nvPr/>
        </p:nvSpPr>
        <p:spPr bwMode="auto">
          <a:xfrm>
            <a:off x="323528" y="3432339"/>
            <a:ext cx="8694737" cy="16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cs typeface="Times New Roman" panose="02020603050405020304" pitchFamily="18" charset="0"/>
              </a:rPr>
              <a:t>Where λ represents learning coefficient and α  indicates  momentum.</a:t>
            </a:r>
          </a:p>
          <a:p>
            <a:pPr eaLnBrk="1" hangingPunct="1">
              <a:spcBef>
                <a:spcPct val="50000"/>
              </a:spcBef>
              <a:buFontTx/>
              <a:buNone/>
            </a:pPr>
            <a:endParaRPr kumimoji="1" lang="en-US" altLang="tr-TR" sz="2000" b="1" dirty="0" smtClean="0">
              <a:cs typeface="Times New Roman" panose="02020603050405020304" pitchFamily="18" charset="0"/>
            </a:endParaRPr>
          </a:p>
          <a:p>
            <a:pPr eaLnBrk="1" hangingPunct="1">
              <a:spcBef>
                <a:spcPct val="50000"/>
              </a:spcBef>
              <a:buFontTx/>
              <a:buNone/>
            </a:pPr>
            <a:r>
              <a:rPr kumimoji="1" lang="en-US" altLang="tr-TR" sz="2000" b="1" dirty="0" smtClean="0">
                <a:cs typeface="Times New Roman" panose="02020603050405020304" pitchFamily="18" charset="0"/>
              </a:rPr>
              <a:t>In above equation  </a:t>
            </a:r>
            <a:r>
              <a:rPr kumimoji="1" lang="en-US" altLang="tr-TR" sz="2000" b="1" dirty="0" err="1" smtClean="0">
                <a:cs typeface="Times New Roman" panose="02020603050405020304" pitchFamily="18" charset="0"/>
              </a:rPr>
              <a:t>δ</a:t>
            </a:r>
            <a:r>
              <a:rPr kumimoji="1" lang="en-US" altLang="tr-TR" sz="2000" b="1" baseline="-30000" dirty="0" err="1" smtClean="0">
                <a:cs typeface="Times New Roman" panose="02020603050405020304" pitchFamily="18" charset="0"/>
              </a:rPr>
              <a:t>m</a:t>
            </a:r>
            <a:r>
              <a:rPr kumimoji="1" lang="en-US" altLang="tr-TR" sz="2000" b="1" dirty="0" smtClean="0">
                <a:cs typeface="Times New Roman" panose="02020603050405020304" pitchFamily="18" charset="0"/>
              </a:rPr>
              <a:t>  represents the error of processing element m and calculated as </a:t>
            </a:r>
            <a:endParaRPr kumimoji="1" lang="en-US" altLang="tr-TR" sz="2000" b="1" dirty="0">
              <a:cs typeface="Times New Roman" panose="02020603050405020304" pitchFamily="18" charset="0"/>
            </a:endParaRPr>
          </a:p>
        </p:txBody>
      </p:sp>
      <p:sp>
        <p:nvSpPr>
          <p:cNvPr id="7" name="Rectangle 2"/>
          <p:cNvSpPr txBox="1">
            <a:spLocks noChangeArrowheads="1"/>
          </p:cNvSpPr>
          <p:nvPr/>
        </p:nvSpPr>
        <p:spPr bwMode="auto">
          <a:xfrm>
            <a:off x="179512" y="188640"/>
            <a:ext cx="7834313"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Changing weights </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3321989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33"/>
          <p:cNvGraphicFramePr>
            <a:graphicFrameLocks noChangeAspect="1"/>
          </p:cNvGraphicFramePr>
          <p:nvPr>
            <p:extLst>
              <p:ext uri="{D42A27DB-BD31-4B8C-83A1-F6EECF244321}">
                <p14:modId xmlns:p14="http://schemas.microsoft.com/office/powerpoint/2010/main" val="734057565"/>
              </p:ext>
            </p:extLst>
          </p:nvPr>
        </p:nvGraphicFramePr>
        <p:xfrm>
          <a:off x="2779142" y="2348681"/>
          <a:ext cx="3433762" cy="576263"/>
        </p:xfrm>
        <a:graphic>
          <a:graphicData uri="http://schemas.openxmlformats.org/presentationml/2006/ole">
            <mc:AlternateContent xmlns:mc="http://schemas.openxmlformats.org/markup-compatibility/2006">
              <mc:Choice xmlns:v="urn:schemas-microsoft-com:vml" Requires="v">
                <p:oleObj spid="_x0000_s35864" name="Denklem" r:id="rId3" imgW="1117600" imgH="190500" progId="Equation.3">
                  <p:embed/>
                </p:oleObj>
              </mc:Choice>
              <mc:Fallback>
                <p:oleObj name="Denklem" r:id="rId3" imgW="11176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142" y="2348681"/>
                        <a:ext cx="34337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3" name="Object 32"/>
          <p:cNvGraphicFramePr>
            <a:graphicFrameLocks noChangeAspect="1"/>
          </p:cNvGraphicFramePr>
          <p:nvPr>
            <p:extLst>
              <p:ext uri="{D42A27DB-BD31-4B8C-83A1-F6EECF244321}">
                <p14:modId xmlns:p14="http://schemas.microsoft.com/office/powerpoint/2010/main" val="3421491462"/>
              </p:ext>
            </p:extLst>
          </p:nvPr>
        </p:nvGraphicFramePr>
        <p:xfrm>
          <a:off x="1619672" y="4077072"/>
          <a:ext cx="6056312" cy="863600"/>
        </p:xfrm>
        <a:graphic>
          <a:graphicData uri="http://schemas.openxmlformats.org/presentationml/2006/ole">
            <mc:AlternateContent xmlns:mc="http://schemas.openxmlformats.org/markup-compatibility/2006">
              <mc:Choice xmlns:v="urn:schemas-microsoft-com:vml" Requires="v">
                <p:oleObj spid="_x0000_s35865" name="Equation" r:id="rId5" imgW="1777680" imgH="253800" progId="Equation.3">
                  <p:embed/>
                </p:oleObj>
              </mc:Choice>
              <mc:Fallback>
                <p:oleObj name="Equation" r:id="rId5" imgW="17776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4077072"/>
                        <a:ext cx="6056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Rectangle 38"/>
          <p:cNvSpPr>
            <a:spLocks noChangeArrowheads="1"/>
          </p:cNvSpPr>
          <p:nvPr/>
        </p:nvSpPr>
        <p:spPr bwMode="auto">
          <a:xfrm>
            <a:off x="323850" y="1422400"/>
            <a:ext cx="85693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indent="0" eaLnBrk="1" hangingPunct="1">
              <a:spcBef>
                <a:spcPct val="50000"/>
              </a:spcBef>
              <a:buFontTx/>
              <a:buNone/>
            </a:pPr>
            <a:r>
              <a:rPr kumimoji="1" lang="en-US" altLang="tr-TR" sz="2000" b="1" dirty="0" smtClean="0">
                <a:cs typeface="Times New Roman" panose="02020603050405020304" pitchFamily="18" charset="0"/>
              </a:rPr>
              <a:t>Note that f’(NET) is the derivative of activation function.  When using the sigmoid function;</a:t>
            </a:r>
            <a:endParaRPr kumimoji="1" lang="en-US" altLang="tr-TR" sz="2000" b="1" dirty="0">
              <a:cs typeface="Times New Roman" panose="02020603050405020304" pitchFamily="18" charset="0"/>
            </a:endParaRPr>
          </a:p>
        </p:txBody>
      </p:sp>
      <p:sp>
        <p:nvSpPr>
          <p:cNvPr id="66565" name="Rectangle 39"/>
          <p:cNvSpPr>
            <a:spLocks noChangeArrowheads="1"/>
          </p:cNvSpPr>
          <p:nvPr/>
        </p:nvSpPr>
        <p:spPr bwMode="auto">
          <a:xfrm>
            <a:off x="323528" y="3356992"/>
            <a:ext cx="82692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cs typeface="Times New Roman" panose="02020603050405020304" pitchFamily="18" charset="0"/>
              </a:rPr>
              <a:t>In this case, the new weight value will be calculated as;</a:t>
            </a:r>
            <a:endParaRPr kumimoji="1" lang="en-US" altLang="tr-TR" sz="2000" b="1" dirty="0">
              <a:cs typeface="Times New Roman" panose="02020603050405020304" pitchFamily="18" charset="0"/>
            </a:endParaRPr>
          </a:p>
        </p:txBody>
      </p:sp>
      <p:sp>
        <p:nvSpPr>
          <p:cNvPr id="7" name="Rectangle 2"/>
          <p:cNvSpPr txBox="1">
            <a:spLocks noChangeArrowheads="1"/>
          </p:cNvSpPr>
          <p:nvPr/>
        </p:nvSpPr>
        <p:spPr bwMode="auto">
          <a:xfrm>
            <a:off x="179512" y="260648"/>
            <a:ext cx="7545388"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New Weight Value</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694054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9"/>
          <p:cNvGraphicFramePr>
            <a:graphicFrameLocks noChangeAspect="1"/>
          </p:cNvGraphicFramePr>
          <p:nvPr>
            <p:extLst>
              <p:ext uri="{D42A27DB-BD31-4B8C-83A1-F6EECF244321}">
                <p14:modId xmlns:p14="http://schemas.microsoft.com/office/powerpoint/2010/main" val="2599974279"/>
              </p:ext>
            </p:extLst>
          </p:nvPr>
        </p:nvGraphicFramePr>
        <p:xfrm>
          <a:off x="1259632" y="2132856"/>
          <a:ext cx="7029450" cy="836613"/>
        </p:xfrm>
        <a:graphic>
          <a:graphicData uri="http://schemas.openxmlformats.org/presentationml/2006/ole">
            <mc:AlternateContent xmlns:mc="http://schemas.openxmlformats.org/markup-compatibility/2006">
              <mc:Choice xmlns:v="urn:schemas-microsoft-com:vml" Requires="v">
                <p:oleObj spid="_x0000_s36888" name="Equation" r:id="rId3" imgW="1815840" imgH="241200" progId="Equation.3">
                  <p:embed/>
                </p:oleObj>
              </mc:Choice>
              <mc:Fallback>
                <p:oleObj name="Equation" r:id="rId3" imgW="18158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132856"/>
                        <a:ext cx="702945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7" name="Object 10"/>
          <p:cNvGraphicFramePr>
            <a:graphicFrameLocks noChangeAspect="1"/>
          </p:cNvGraphicFramePr>
          <p:nvPr>
            <p:extLst>
              <p:ext uri="{D42A27DB-BD31-4B8C-83A1-F6EECF244321}">
                <p14:modId xmlns:p14="http://schemas.microsoft.com/office/powerpoint/2010/main" val="235410670"/>
              </p:ext>
            </p:extLst>
          </p:nvPr>
        </p:nvGraphicFramePr>
        <p:xfrm>
          <a:off x="1475656" y="4077072"/>
          <a:ext cx="6586538" cy="950913"/>
        </p:xfrm>
        <a:graphic>
          <a:graphicData uri="http://schemas.openxmlformats.org/presentationml/2006/ole">
            <mc:AlternateContent xmlns:mc="http://schemas.openxmlformats.org/markup-compatibility/2006">
              <mc:Choice xmlns:v="urn:schemas-microsoft-com:vml" Requires="v">
                <p:oleObj spid="_x0000_s36889" name="Equation" r:id="rId5" imgW="1676160" imgH="241200" progId="Equation.3">
                  <p:embed/>
                </p:oleObj>
              </mc:Choice>
              <mc:Fallback>
                <p:oleObj name="Equation" r:id="rId5" imgW="16761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4077072"/>
                        <a:ext cx="6586538"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Rectangle 15"/>
          <p:cNvSpPr>
            <a:spLocks noChangeArrowheads="1"/>
          </p:cNvSpPr>
          <p:nvPr/>
        </p:nvSpPr>
        <p:spPr bwMode="auto">
          <a:xfrm>
            <a:off x="251520" y="1124744"/>
            <a:ext cx="83121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449263" algn="r"/>
              </a:tabLst>
              <a:defRPr sz="3200">
                <a:solidFill>
                  <a:schemeClr val="tx1"/>
                </a:solidFill>
                <a:latin typeface="Times New Roman" panose="02020603050405020304" pitchFamily="18" charset="0"/>
              </a:defRPr>
            </a:lvl1pPr>
            <a:lvl2pPr marL="742950" indent="-285750">
              <a:spcBef>
                <a:spcPct val="20000"/>
              </a:spcBef>
              <a:buChar char="–"/>
              <a:tabLst>
                <a:tab pos="449263" algn="r"/>
              </a:tabLst>
              <a:defRPr sz="2800">
                <a:solidFill>
                  <a:schemeClr val="tx1"/>
                </a:solidFill>
                <a:latin typeface="Times New Roman" panose="02020603050405020304" pitchFamily="18" charset="0"/>
              </a:defRPr>
            </a:lvl2pPr>
            <a:lvl3pPr marL="1143000" indent="-228600">
              <a:spcBef>
                <a:spcPct val="20000"/>
              </a:spcBef>
              <a:buChar char="•"/>
              <a:tabLst>
                <a:tab pos="449263" algn="r"/>
              </a:tabLst>
              <a:defRPr sz="2400">
                <a:solidFill>
                  <a:schemeClr val="tx1"/>
                </a:solidFill>
                <a:latin typeface="Times New Roman" panose="02020603050405020304" pitchFamily="18" charset="0"/>
              </a:defRPr>
            </a:lvl3pPr>
            <a:lvl4pPr marL="1600200" indent="-228600">
              <a:spcBef>
                <a:spcPct val="20000"/>
              </a:spcBef>
              <a:buChar char="–"/>
              <a:tabLst>
                <a:tab pos="449263" algn="r"/>
              </a:tabLst>
              <a:defRPr sz="2000">
                <a:solidFill>
                  <a:schemeClr val="tx1"/>
                </a:solidFill>
                <a:latin typeface="Times New Roman" panose="02020603050405020304" pitchFamily="18" charset="0"/>
              </a:defRPr>
            </a:lvl4pPr>
            <a:lvl5pPr marL="2057400" indent="-228600">
              <a:spcBef>
                <a:spcPct val="20000"/>
              </a:spcBef>
              <a:buChar char="»"/>
              <a:tabLst>
                <a:tab pos="449263" algn="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49263" algn="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49263" algn="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49263" algn="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49263" algn="r"/>
              </a:tabLst>
              <a:defRPr sz="2000">
                <a:solidFill>
                  <a:schemeClr val="tx1"/>
                </a:solidFill>
                <a:latin typeface="Times New Roman" panose="02020603050405020304" pitchFamily="18" charset="0"/>
              </a:defRPr>
            </a:lvl9pPr>
          </a:lstStyle>
          <a:p>
            <a:pPr indent="0" eaLnBrk="1" hangingPunct="1">
              <a:spcBef>
                <a:spcPct val="50000"/>
              </a:spcBef>
              <a:buFontTx/>
              <a:buNone/>
            </a:pPr>
            <a:r>
              <a:rPr kumimoji="1" lang="en-US" altLang="tr-TR" sz="2000" b="1" dirty="0" smtClean="0">
                <a:cs typeface="Times New Roman" panose="02020603050405020304" pitchFamily="18" charset="0"/>
              </a:rPr>
              <a:t>The amount of change in bias connection is calculated in the similar way provided that the output of bias is set to 1 .</a:t>
            </a:r>
          </a:p>
          <a:p>
            <a:pPr eaLnBrk="1" hangingPunct="1">
              <a:spcBef>
                <a:spcPct val="50000"/>
              </a:spcBef>
              <a:buFontTx/>
              <a:buNone/>
            </a:pPr>
            <a:endParaRPr kumimoji="1" lang="en-US" altLang="tr-TR" sz="2000" b="1" dirty="0">
              <a:cs typeface="Times New Roman" panose="02020603050405020304" pitchFamily="18" charset="0"/>
            </a:endParaRPr>
          </a:p>
        </p:txBody>
      </p:sp>
      <p:sp>
        <p:nvSpPr>
          <p:cNvPr id="67589" name="Rectangle 16"/>
          <p:cNvSpPr>
            <a:spLocks noChangeArrowheads="1"/>
          </p:cNvSpPr>
          <p:nvPr/>
        </p:nvSpPr>
        <p:spPr bwMode="auto">
          <a:xfrm>
            <a:off x="251520" y="3429000"/>
            <a:ext cx="792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cs typeface="Times New Roman" panose="02020603050405020304" pitchFamily="18" charset="0"/>
              </a:rPr>
              <a:t>Bias value at any time t is then  given as; </a:t>
            </a:r>
            <a:endParaRPr kumimoji="1" lang="en-US" altLang="tr-TR" sz="2000" b="1" dirty="0">
              <a:cs typeface="Times New Roman" panose="02020603050405020304" pitchFamily="18" charset="0"/>
            </a:endParaRPr>
          </a:p>
        </p:txBody>
      </p:sp>
      <p:sp>
        <p:nvSpPr>
          <p:cNvPr id="8" name="Rectangle 2"/>
          <p:cNvSpPr txBox="1">
            <a:spLocks noChangeArrowheads="1"/>
          </p:cNvSpPr>
          <p:nvPr/>
        </p:nvSpPr>
        <p:spPr bwMode="auto">
          <a:xfrm>
            <a:off x="323528" y="260648"/>
            <a:ext cx="7834313"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Changing the Bias</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916661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173" name="Text Box 5"/>
          <p:cNvSpPr txBox="1">
            <a:spLocks noChangeArrowheads="1"/>
          </p:cNvSpPr>
          <p:nvPr/>
        </p:nvSpPr>
        <p:spPr bwMode="auto">
          <a:xfrm>
            <a:off x="1331640" y="1196752"/>
            <a:ext cx="56220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2400" dirty="0" err="1"/>
              <a:t>Similarity</a:t>
            </a:r>
            <a:r>
              <a:rPr lang="tr-TR" altLang="tr-TR" sz="2400" dirty="0"/>
              <a:t> of </a:t>
            </a:r>
            <a:r>
              <a:rPr lang="tr-TR" altLang="tr-TR" sz="2400" dirty="0" err="1"/>
              <a:t>biological</a:t>
            </a:r>
            <a:r>
              <a:rPr lang="tr-TR" altLang="tr-TR" sz="2400" dirty="0"/>
              <a:t> </a:t>
            </a:r>
            <a:r>
              <a:rPr lang="tr-TR" altLang="tr-TR" sz="2400" dirty="0" err="1"/>
              <a:t>and</a:t>
            </a:r>
            <a:r>
              <a:rPr lang="tr-TR" altLang="tr-TR" sz="2400" dirty="0"/>
              <a:t> </a:t>
            </a:r>
            <a:r>
              <a:rPr lang="tr-TR" altLang="tr-TR" sz="2400" dirty="0" err="1"/>
              <a:t>neural</a:t>
            </a:r>
            <a:r>
              <a:rPr lang="tr-TR" altLang="tr-TR" sz="2400" dirty="0"/>
              <a:t> </a:t>
            </a:r>
            <a:r>
              <a:rPr lang="tr-TR" altLang="tr-TR" sz="2400" dirty="0" err="1"/>
              <a:t>networks</a:t>
            </a:r>
            <a:endParaRPr lang="en-US" altLang="tr-TR" sz="2400" dirty="0"/>
          </a:p>
        </p:txBody>
      </p:sp>
      <p:sp>
        <p:nvSpPr>
          <p:cNvPr id="7174" name="Rectangle 7"/>
          <p:cNvSpPr>
            <a:spLocks noChangeArrowheads="1"/>
          </p:cNvSpPr>
          <p:nvPr/>
        </p:nvSpPr>
        <p:spPr bwMode="auto">
          <a:xfrm>
            <a:off x="3657600" y="2652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pic>
        <p:nvPicPr>
          <p:cNvPr id="7175" name="Picture 6" descr="Headbrai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844824"/>
            <a:ext cx="38862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Grp="1" noChangeArrowheads="1"/>
          </p:cNvSpPr>
          <p:nvPr>
            <p:ph type="ctrTitle"/>
          </p:nvPr>
        </p:nvSpPr>
        <p:spPr>
          <a:xfrm>
            <a:off x="323528" y="332656"/>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Neural Networks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2538178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179512" y="1052736"/>
            <a:ext cx="858361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solidFill>
                  <a:srgbClr val="CC0000"/>
                </a:solidFill>
                <a:cs typeface="Times New Roman" panose="02020603050405020304" pitchFamily="18" charset="0"/>
              </a:rPr>
              <a:t>Changing the connection between hidden layers or between hidden and input layer</a:t>
            </a:r>
            <a:endParaRPr kumimoji="1" lang="en-US" altLang="tr-TR" sz="2000" b="1" dirty="0">
              <a:solidFill>
                <a:srgbClr val="CC0000"/>
              </a:solidFill>
              <a:cs typeface="Times New Roman" panose="02020603050405020304" pitchFamily="18" charset="0"/>
            </a:endParaRPr>
          </a:p>
        </p:txBody>
      </p:sp>
      <p:graphicFrame>
        <p:nvGraphicFramePr>
          <p:cNvPr id="68611" name="Object 24"/>
          <p:cNvGraphicFramePr>
            <a:graphicFrameLocks noChangeAspect="1"/>
          </p:cNvGraphicFramePr>
          <p:nvPr>
            <p:extLst>
              <p:ext uri="{D42A27DB-BD31-4B8C-83A1-F6EECF244321}">
                <p14:modId xmlns:p14="http://schemas.microsoft.com/office/powerpoint/2010/main" val="3975828816"/>
              </p:ext>
            </p:extLst>
          </p:nvPr>
        </p:nvGraphicFramePr>
        <p:xfrm>
          <a:off x="1331640" y="2780928"/>
          <a:ext cx="5907087" cy="804863"/>
        </p:xfrm>
        <a:graphic>
          <a:graphicData uri="http://schemas.openxmlformats.org/presentationml/2006/ole">
            <mc:AlternateContent xmlns:mc="http://schemas.openxmlformats.org/markup-compatibility/2006">
              <mc:Choice xmlns:v="urn:schemas-microsoft-com:vml" Requires="v">
                <p:oleObj spid="_x0000_s37912" name="Equation" r:id="rId3" imgW="1904760" imgH="253800" progId="Equation.3">
                  <p:embed/>
                </p:oleObj>
              </mc:Choice>
              <mc:Fallback>
                <p:oleObj name="Equation" r:id="rId3" imgW="1904760" imgH="253800" progId="Equation.3">
                  <p:embed/>
                  <p:pic>
                    <p:nvPicPr>
                      <p:cNvPr id="0" name=""/>
                      <p:cNvPicPr>
                        <a:picLocks noChangeAspect="1" noChangeArrowheads="1"/>
                      </p:cNvPicPr>
                      <p:nvPr/>
                    </p:nvPicPr>
                    <p:blipFill>
                      <a:blip r:embed="rId4"/>
                      <a:srcRect/>
                      <a:stretch>
                        <a:fillRect/>
                      </a:stretch>
                    </p:blipFill>
                    <p:spPr bwMode="auto">
                      <a:xfrm>
                        <a:off x="1331640" y="2780928"/>
                        <a:ext cx="59070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23"/>
          <p:cNvGraphicFramePr>
            <a:graphicFrameLocks noChangeAspect="1"/>
          </p:cNvGraphicFramePr>
          <p:nvPr>
            <p:extLst>
              <p:ext uri="{D42A27DB-BD31-4B8C-83A1-F6EECF244321}">
                <p14:modId xmlns:p14="http://schemas.microsoft.com/office/powerpoint/2010/main" val="2151892282"/>
              </p:ext>
            </p:extLst>
          </p:nvPr>
        </p:nvGraphicFramePr>
        <p:xfrm>
          <a:off x="2278484" y="4626645"/>
          <a:ext cx="3949700" cy="890587"/>
        </p:xfrm>
        <a:graphic>
          <a:graphicData uri="http://schemas.openxmlformats.org/presentationml/2006/ole">
            <mc:AlternateContent xmlns:mc="http://schemas.openxmlformats.org/markup-compatibility/2006">
              <mc:Choice xmlns:v="urn:schemas-microsoft-com:vml" Requires="v">
                <p:oleObj spid="_x0000_s37913" name="Equation" r:id="rId5" imgW="1511280" imgH="342720" progId="Equation.3">
                  <p:embed/>
                </p:oleObj>
              </mc:Choice>
              <mc:Fallback>
                <p:oleObj name="Equation" r:id="rId5" imgW="151128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484" y="4626645"/>
                        <a:ext cx="39497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Rectangle 25"/>
          <p:cNvSpPr>
            <a:spLocks noChangeArrowheads="1"/>
          </p:cNvSpPr>
          <p:nvPr/>
        </p:nvSpPr>
        <p:spPr bwMode="auto">
          <a:xfrm>
            <a:off x="0" y="1988840"/>
            <a:ext cx="8856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algn="ctr" eaLnBrk="1" hangingPunct="1">
              <a:spcBef>
                <a:spcPct val="50000"/>
              </a:spcBef>
              <a:buFontTx/>
              <a:buNone/>
            </a:pPr>
            <a:r>
              <a:rPr kumimoji="1" lang="en-US" altLang="tr-TR" sz="2000" b="1" dirty="0" smtClean="0">
                <a:cs typeface="Times New Roman" panose="02020603050405020304" pitchFamily="18" charset="0"/>
              </a:rPr>
              <a:t>The amount of change in the connection weight of the processing elements of   different hidden layers or  hidden and input layers is indicated as  </a:t>
            </a:r>
            <a:r>
              <a:rPr kumimoji="1" lang="en-US" altLang="tr-TR" sz="2000" b="1" dirty="0" err="1" smtClean="0">
                <a:cs typeface="Times New Roman" panose="02020603050405020304" pitchFamily="18" charset="0"/>
              </a:rPr>
              <a:t>ΔA</a:t>
            </a:r>
            <a:r>
              <a:rPr kumimoji="1" lang="en-US" altLang="tr-TR" sz="2000" b="1" baseline="30000" dirty="0" err="1" smtClean="0">
                <a:cs typeface="Times New Roman" panose="02020603050405020304" pitchFamily="18" charset="0"/>
              </a:rPr>
              <a:t>i</a:t>
            </a:r>
            <a:r>
              <a:rPr kumimoji="1" lang="en-US" altLang="tr-TR" sz="2000" b="1" dirty="0" smtClean="0">
                <a:cs typeface="Times New Roman" panose="02020603050405020304" pitchFamily="18" charset="0"/>
              </a:rPr>
              <a:t>  then;</a:t>
            </a:r>
            <a:endParaRPr kumimoji="1" lang="en-US" altLang="tr-TR" sz="2000" b="1" dirty="0">
              <a:cs typeface="Times New Roman" panose="02020603050405020304" pitchFamily="18" charset="0"/>
            </a:endParaRPr>
          </a:p>
        </p:txBody>
      </p:sp>
      <p:sp>
        <p:nvSpPr>
          <p:cNvPr id="68614" name="Rectangle 26"/>
          <p:cNvSpPr>
            <a:spLocks noChangeArrowheads="1"/>
          </p:cNvSpPr>
          <p:nvPr/>
        </p:nvSpPr>
        <p:spPr bwMode="auto">
          <a:xfrm>
            <a:off x="539552" y="3861048"/>
            <a:ext cx="548445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indent="0" eaLnBrk="1" hangingPunct="1">
              <a:spcBef>
                <a:spcPct val="50000"/>
              </a:spcBef>
              <a:buFontTx/>
              <a:buNone/>
            </a:pPr>
            <a:r>
              <a:rPr kumimoji="1" lang="en-US" altLang="tr-TR" sz="2000" b="1" dirty="0" smtClean="0">
                <a:cs typeface="Times New Roman" panose="02020603050405020304" pitchFamily="18" charset="0"/>
              </a:rPr>
              <a:t>Where the error indicated by  </a:t>
            </a:r>
            <a:r>
              <a:rPr kumimoji="1" lang="en-US" altLang="tr-TR" sz="2000" b="1" dirty="0" err="1" smtClean="0">
                <a:cs typeface="Times New Roman" panose="02020603050405020304" pitchFamily="18" charset="0"/>
              </a:rPr>
              <a:t>δ</a:t>
            </a:r>
            <a:r>
              <a:rPr kumimoji="1" lang="en-US" altLang="tr-TR" sz="2000" b="1" baseline="30000" dirty="0" err="1" smtClean="0">
                <a:cs typeface="Times New Roman" panose="02020603050405020304" pitchFamily="18" charset="0"/>
              </a:rPr>
              <a:t>a</a:t>
            </a:r>
            <a:r>
              <a:rPr kumimoji="1" lang="en-US" altLang="tr-TR" sz="2000" b="1" dirty="0" smtClean="0">
                <a:cs typeface="Times New Roman" panose="02020603050405020304" pitchFamily="18" charset="0"/>
              </a:rPr>
              <a:t> is calculated as </a:t>
            </a:r>
            <a:endParaRPr kumimoji="1" lang="en-US" altLang="tr-TR" sz="2000" b="1" dirty="0">
              <a:cs typeface="Times New Roman" panose="02020603050405020304" pitchFamily="18" charset="0"/>
            </a:endParaRPr>
          </a:p>
        </p:txBody>
      </p:sp>
      <p:sp>
        <p:nvSpPr>
          <p:cNvPr id="8" name="Rectangle 2"/>
          <p:cNvSpPr txBox="1">
            <a:spLocks noChangeArrowheads="1"/>
          </p:cNvSpPr>
          <p:nvPr/>
        </p:nvSpPr>
        <p:spPr bwMode="auto">
          <a:xfrm>
            <a:off x="179512" y="188640"/>
            <a:ext cx="8229600"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Changing weights</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34921146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2"/>
          <p:cNvGraphicFramePr>
            <a:graphicFrameLocks noChangeAspect="1"/>
          </p:cNvGraphicFramePr>
          <p:nvPr>
            <p:extLst>
              <p:ext uri="{D42A27DB-BD31-4B8C-83A1-F6EECF244321}">
                <p14:modId xmlns:p14="http://schemas.microsoft.com/office/powerpoint/2010/main" val="472526718"/>
              </p:ext>
            </p:extLst>
          </p:nvPr>
        </p:nvGraphicFramePr>
        <p:xfrm>
          <a:off x="1665288" y="1989138"/>
          <a:ext cx="5630862" cy="1089025"/>
        </p:xfrm>
        <a:graphic>
          <a:graphicData uri="http://schemas.openxmlformats.org/presentationml/2006/ole">
            <mc:AlternateContent xmlns:mc="http://schemas.openxmlformats.org/markup-compatibility/2006">
              <mc:Choice xmlns:v="urn:schemas-microsoft-com:vml" Requires="v">
                <p:oleObj spid="_x0000_s38936" name="Equation" r:id="rId3" imgW="1625400" imgH="342720" progId="Equation.3">
                  <p:embed/>
                </p:oleObj>
              </mc:Choice>
              <mc:Fallback>
                <p:oleObj name="Equation" r:id="rId3" imgW="1625400" imgH="342720" progId="Equation.3">
                  <p:embed/>
                  <p:pic>
                    <p:nvPicPr>
                      <p:cNvPr id="0" name=""/>
                      <p:cNvPicPr>
                        <a:picLocks noChangeAspect="1" noChangeArrowheads="1"/>
                      </p:cNvPicPr>
                      <p:nvPr/>
                    </p:nvPicPr>
                    <p:blipFill>
                      <a:blip r:embed="rId4"/>
                      <a:srcRect/>
                      <a:stretch>
                        <a:fillRect/>
                      </a:stretch>
                    </p:blipFill>
                    <p:spPr bwMode="auto">
                      <a:xfrm>
                        <a:off x="1665288" y="1989138"/>
                        <a:ext cx="563086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5" name="Object 21"/>
          <p:cNvGraphicFramePr>
            <a:graphicFrameLocks noChangeAspect="1"/>
          </p:cNvGraphicFramePr>
          <p:nvPr>
            <p:extLst>
              <p:ext uri="{D42A27DB-BD31-4B8C-83A1-F6EECF244321}">
                <p14:modId xmlns:p14="http://schemas.microsoft.com/office/powerpoint/2010/main" val="615747903"/>
              </p:ext>
            </p:extLst>
          </p:nvPr>
        </p:nvGraphicFramePr>
        <p:xfrm>
          <a:off x="1619672" y="3645024"/>
          <a:ext cx="5922963" cy="1079500"/>
        </p:xfrm>
        <a:graphic>
          <a:graphicData uri="http://schemas.openxmlformats.org/presentationml/2006/ole">
            <mc:AlternateContent xmlns:mc="http://schemas.openxmlformats.org/markup-compatibility/2006">
              <mc:Choice xmlns:v="urn:schemas-microsoft-com:vml" Requires="v">
                <p:oleObj spid="_x0000_s38937" name="Denklem" r:id="rId5" imgW="1422400" imgH="254000" progId="Equation.3">
                  <p:embed/>
                </p:oleObj>
              </mc:Choice>
              <mc:Fallback>
                <p:oleObj name="Denklem" r:id="rId5" imgW="14224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645024"/>
                        <a:ext cx="59229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Rectangle 27"/>
          <p:cNvSpPr>
            <a:spLocks noChangeArrowheads="1"/>
          </p:cNvSpPr>
          <p:nvPr/>
        </p:nvSpPr>
        <p:spPr bwMode="auto">
          <a:xfrm>
            <a:off x="30991" y="1413396"/>
            <a:ext cx="831691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indent="0" algn="ctr" eaLnBrk="1" hangingPunct="1">
              <a:spcBef>
                <a:spcPct val="50000"/>
              </a:spcBef>
              <a:buFontTx/>
              <a:buNone/>
            </a:pPr>
            <a:r>
              <a:rPr kumimoji="1" lang="en-US" altLang="tr-TR" sz="2000" b="1" dirty="0" smtClean="0">
                <a:cs typeface="Times New Roman" panose="02020603050405020304" pitchFamily="18" charset="0"/>
              </a:rPr>
              <a:t>When activation function is sigmoid then the error term is calculated as;</a:t>
            </a:r>
            <a:endParaRPr kumimoji="1" lang="en-US" altLang="tr-TR" sz="2000" b="1" dirty="0">
              <a:cs typeface="Times New Roman" panose="02020603050405020304" pitchFamily="18" charset="0"/>
            </a:endParaRPr>
          </a:p>
        </p:txBody>
      </p:sp>
      <p:sp>
        <p:nvSpPr>
          <p:cNvPr id="69637" name="Rectangle 28"/>
          <p:cNvSpPr>
            <a:spLocks noChangeArrowheads="1"/>
          </p:cNvSpPr>
          <p:nvPr/>
        </p:nvSpPr>
        <p:spPr bwMode="auto">
          <a:xfrm>
            <a:off x="30991" y="3069580"/>
            <a:ext cx="82137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cs typeface="Times New Roman" panose="02020603050405020304" pitchFamily="18" charset="0"/>
              </a:rPr>
              <a:t>Upon defining the error the new weight value is calculated as </a:t>
            </a:r>
            <a:endParaRPr kumimoji="1" lang="en-US" altLang="tr-TR" sz="2000" b="1" dirty="0">
              <a:cs typeface="Times New Roman" panose="02020603050405020304" pitchFamily="18" charset="0"/>
            </a:endParaRPr>
          </a:p>
        </p:txBody>
      </p:sp>
      <p:sp>
        <p:nvSpPr>
          <p:cNvPr id="9" name="Rectangle 2"/>
          <p:cNvSpPr txBox="1">
            <a:spLocks noChangeArrowheads="1"/>
          </p:cNvSpPr>
          <p:nvPr/>
        </p:nvSpPr>
        <p:spPr bwMode="auto">
          <a:xfrm>
            <a:off x="179512" y="260648"/>
            <a:ext cx="7545388"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Error and new value</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2366179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7"/>
          <p:cNvGraphicFramePr>
            <a:graphicFrameLocks noChangeAspect="1"/>
          </p:cNvGraphicFramePr>
          <p:nvPr>
            <p:extLst>
              <p:ext uri="{D42A27DB-BD31-4B8C-83A1-F6EECF244321}">
                <p14:modId xmlns:p14="http://schemas.microsoft.com/office/powerpoint/2010/main" val="2187312991"/>
              </p:ext>
            </p:extLst>
          </p:nvPr>
        </p:nvGraphicFramePr>
        <p:xfrm>
          <a:off x="1547664" y="2348880"/>
          <a:ext cx="5456237" cy="765175"/>
        </p:xfrm>
        <a:graphic>
          <a:graphicData uri="http://schemas.openxmlformats.org/presentationml/2006/ole">
            <mc:AlternateContent xmlns:mc="http://schemas.openxmlformats.org/markup-compatibility/2006">
              <mc:Choice xmlns:v="urn:schemas-microsoft-com:vml" Requires="v">
                <p:oleObj spid="_x0000_s39960" name="Equation" r:id="rId4" imgW="1815840" imgH="253800" progId="Equation.3">
                  <p:embed/>
                </p:oleObj>
              </mc:Choice>
              <mc:Fallback>
                <p:oleObj name="Equation" r:id="rId4" imgW="18158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348880"/>
                        <a:ext cx="54562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59" name="Object 6"/>
          <p:cNvGraphicFramePr>
            <a:graphicFrameLocks noChangeAspect="1"/>
          </p:cNvGraphicFramePr>
          <p:nvPr>
            <p:extLst>
              <p:ext uri="{D42A27DB-BD31-4B8C-83A1-F6EECF244321}">
                <p14:modId xmlns:p14="http://schemas.microsoft.com/office/powerpoint/2010/main" val="1916763092"/>
              </p:ext>
            </p:extLst>
          </p:nvPr>
        </p:nvGraphicFramePr>
        <p:xfrm>
          <a:off x="2267744" y="4221088"/>
          <a:ext cx="4241800" cy="654050"/>
        </p:xfrm>
        <a:graphic>
          <a:graphicData uri="http://schemas.openxmlformats.org/presentationml/2006/ole">
            <mc:AlternateContent xmlns:mc="http://schemas.openxmlformats.org/markup-compatibility/2006">
              <mc:Choice xmlns:v="urn:schemas-microsoft-com:vml" Requires="v">
                <p:oleObj spid="_x0000_s39961" name="Equation" r:id="rId6" imgW="1663560" imgH="253800" progId="Equation.3">
                  <p:embed/>
                </p:oleObj>
              </mc:Choice>
              <mc:Fallback>
                <p:oleObj name="Equation" r:id="rId6" imgW="166356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4221088"/>
                        <a:ext cx="4241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Rectangle 8"/>
          <p:cNvSpPr>
            <a:spLocks noChangeArrowheads="1"/>
          </p:cNvSpPr>
          <p:nvPr/>
        </p:nvSpPr>
        <p:spPr bwMode="auto">
          <a:xfrm>
            <a:off x="323528" y="1484784"/>
            <a:ext cx="806489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indent="0" eaLnBrk="1" hangingPunct="1">
              <a:spcBef>
                <a:spcPct val="50000"/>
              </a:spcBef>
              <a:buFontTx/>
              <a:buNone/>
            </a:pPr>
            <a:r>
              <a:rPr kumimoji="1" lang="en-US" altLang="tr-TR" sz="2000" dirty="0" smtClean="0">
                <a:latin typeface="MetaPlusLF-Regular" charset="0"/>
                <a:cs typeface="Times New Roman" panose="02020603050405020304" pitchFamily="18" charset="0"/>
              </a:rPr>
              <a:t>If the connection weight of bias is shown by β</a:t>
            </a:r>
            <a:r>
              <a:rPr kumimoji="1" lang="en-US" altLang="tr-TR" sz="2000" baseline="30000" dirty="0" smtClean="0">
                <a:latin typeface="MetaPlusLF-Regular" charset="0"/>
                <a:cs typeface="Times New Roman" panose="02020603050405020304" pitchFamily="18" charset="0"/>
              </a:rPr>
              <a:t>a</a:t>
            </a:r>
            <a:r>
              <a:rPr kumimoji="1" lang="en-US" altLang="tr-TR" sz="2000" dirty="0" smtClean="0">
                <a:latin typeface="MetaPlusLF-Regular" charset="0"/>
                <a:cs typeface="Times New Roman" panose="02020603050405020304" pitchFamily="18" charset="0"/>
              </a:rPr>
              <a:t> then the amount of change is; </a:t>
            </a:r>
            <a:endParaRPr kumimoji="1" lang="en-US" altLang="tr-TR" sz="2000" dirty="0">
              <a:latin typeface="MetaPlusLF-Regular" charset="0"/>
            </a:endParaRPr>
          </a:p>
        </p:txBody>
      </p:sp>
      <p:sp>
        <p:nvSpPr>
          <p:cNvPr id="70661" name="Rectangle 9"/>
          <p:cNvSpPr>
            <a:spLocks noChangeArrowheads="1"/>
          </p:cNvSpPr>
          <p:nvPr/>
        </p:nvSpPr>
        <p:spPr bwMode="auto">
          <a:xfrm>
            <a:off x="251520" y="3357434"/>
            <a:ext cx="538448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indent="180975">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dirty="0" smtClean="0">
                <a:latin typeface="MetaPlusLF-Regular" charset="0"/>
                <a:cs typeface="Times New Roman" panose="02020603050405020304" pitchFamily="18" charset="0"/>
              </a:rPr>
              <a:t>Based on this the new weight value will be ; </a:t>
            </a:r>
            <a:endParaRPr kumimoji="1" lang="en-US" altLang="tr-TR" sz="2000" dirty="0">
              <a:latin typeface="MetaPlusLF-Regular" charset="0"/>
            </a:endParaRPr>
          </a:p>
        </p:txBody>
      </p:sp>
      <p:sp>
        <p:nvSpPr>
          <p:cNvPr id="8" name="Rectangle 2"/>
          <p:cNvSpPr txBox="1">
            <a:spLocks noChangeArrowheads="1"/>
          </p:cNvSpPr>
          <p:nvPr/>
        </p:nvSpPr>
        <p:spPr bwMode="auto">
          <a:xfrm>
            <a:off x="323528" y="332656"/>
            <a:ext cx="7545388"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Learning Process- Chainging bias</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21165494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7"/>
          <p:cNvSpPr>
            <a:spLocks noChangeArrowheads="1"/>
          </p:cNvSpPr>
          <p:nvPr/>
        </p:nvSpPr>
        <p:spPr bwMode="auto">
          <a:xfrm>
            <a:off x="251520" y="754832"/>
            <a:ext cx="8674100"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tr-TR" sz="2000" b="1" dirty="0" smtClean="0"/>
              <a:t>MLP networks tries to find out the right weight values of the network connections during learning. Those weights are randomly assigned at the beginning and changed by ∆</a:t>
            </a:r>
            <a:r>
              <a:rPr kumimoji="1" lang="tr-TR" altLang="tr-TR" sz="2000" b="1" dirty="0" smtClean="0"/>
              <a:t>W</a:t>
            </a:r>
            <a:r>
              <a:rPr kumimoji="1" lang="en-US" altLang="tr-TR" sz="2000" b="1" dirty="0" smtClean="0"/>
              <a:t> after every sample representation to the network  At Each iteration it is expected that the error (E)  is reduced by  ∆E. The learning process continue until the weight values (</a:t>
            </a:r>
            <a:r>
              <a:rPr kumimoji="1" lang="tr-TR" altLang="tr-TR" sz="2000" b="1" dirty="0" smtClean="0"/>
              <a:t>W</a:t>
            </a:r>
            <a:r>
              <a:rPr kumimoji="1" lang="en-US" altLang="tr-TR" sz="2000" b="1" dirty="0" smtClean="0"/>
              <a:t>*)  leading to minimum error is found. </a:t>
            </a:r>
            <a:endParaRPr kumimoji="1" lang="en-US" altLang="tr-TR" sz="2000" b="1" dirty="0"/>
          </a:p>
        </p:txBody>
      </p:sp>
      <p:graphicFrame>
        <p:nvGraphicFramePr>
          <p:cNvPr id="72707" name="Object 18"/>
          <p:cNvGraphicFramePr>
            <a:graphicFrameLocks noChangeAspect="1"/>
          </p:cNvGraphicFramePr>
          <p:nvPr/>
        </p:nvGraphicFramePr>
        <p:xfrm>
          <a:off x="2005013" y="3141663"/>
          <a:ext cx="5661025" cy="3417887"/>
        </p:xfrm>
        <a:graphic>
          <a:graphicData uri="http://schemas.openxmlformats.org/presentationml/2006/ole">
            <mc:AlternateContent xmlns:mc="http://schemas.openxmlformats.org/markup-compatibility/2006">
              <mc:Choice xmlns:v="urn:schemas-microsoft-com:vml" Requires="v">
                <p:oleObj spid="_x0000_s40973" name="Picture" r:id="rId4" imgW="5267160" imgH="3924360" progId="Word.Picture.8">
                  <p:embed/>
                </p:oleObj>
              </mc:Choice>
              <mc:Fallback>
                <p:oleObj name="Picture" r:id="rId4" imgW="5267160" imgH="39243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3141663"/>
                        <a:ext cx="5661025"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13"/>
          <p:cNvSpPr txBox="1">
            <a:spLocks noChangeArrowheads="1"/>
          </p:cNvSpPr>
          <p:nvPr/>
        </p:nvSpPr>
        <p:spPr bwMode="auto">
          <a:xfrm>
            <a:off x="179512" y="332656"/>
            <a:ext cx="4445576" cy="462307"/>
          </a:xfrm>
          <a:prstGeom prst="rect">
            <a:avLst/>
          </a:prstGeom>
          <a:noFill/>
          <a:ln w="9525" algn="ctr">
            <a:noFill/>
            <a:miter lim="800000"/>
            <a:headEnd/>
            <a:tailEnd/>
          </a:ln>
        </p:spPr>
        <p:txBody>
          <a:bodyPr wrap="none" lIns="92075" tIns="46038" rIns="92075" bIns="46038">
            <a:spAutoFit/>
          </a:bodyPr>
          <a:lstStyle/>
          <a:p>
            <a:pPr algn="ctr" eaLnBrk="1" hangingPunct="1">
              <a:spcBef>
                <a:spcPct val="50000"/>
              </a:spcBef>
              <a:defRPr/>
            </a:pPr>
            <a:r>
              <a:rPr lang="tr-TR" sz="2400" b="1" u="sng" dirty="0">
                <a:solidFill>
                  <a:srgbClr val="984807"/>
                </a:solidFill>
                <a:latin typeface="Calibri" pitchFamily="34" charset="0"/>
              </a:rPr>
              <a:t>Learning process- Minimum error</a:t>
            </a:r>
          </a:p>
        </p:txBody>
      </p:sp>
    </p:spTree>
    <p:extLst>
      <p:ext uri="{BB962C8B-B14F-4D97-AF65-F5344CB8AC3E}">
        <p14:creationId xmlns:p14="http://schemas.microsoft.com/office/powerpoint/2010/main" val="14549171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424863" cy="5260181"/>
            <a:chOff x="301625" y="1346994"/>
            <a:chExt cx="8424863" cy="5260181"/>
          </a:xfrm>
        </p:grpSpPr>
        <p:graphicFrame>
          <p:nvGraphicFramePr>
            <p:cNvPr id="74754" name="Object 12"/>
            <p:cNvGraphicFramePr>
              <a:graphicFrameLocks noChangeAspect="1"/>
            </p:cNvGraphicFramePr>
            <p:nvPr>
              <p:extLst>
                <p:ext uri="{D42A27DB-BD31-4B8C-83A1-F6EECF244321}">
                  <p14:modId xmlns:p14="http://schemas.microsoft.com/office/powerpoint/2010/main" val="3386861553"/>
                </p:ext>
              </p:extLst>
            </p:nvPr>
          </p:nvGraphicFramePr>
          <p:xfrm>
            <a:off x="301625" y="1346994"/>
            <a:ext cx="8424863" cy="4386262"/>
          </p:xfrm>
          <a:graphic>
            <a:graphicData uri="http://schemas.openxmlformats.org/presentationml/2006/ole">
              <mc:AlternateContent xmlns:mc="http://schemas.openxmlformats.org/markup-compatibility/2006">
                <mc:Choice xmlns:v="urn:schemas-microsoft-com:vml" Requires="v">
                  <p:oleObj spid="_x0000_s41997" name="Picture" r:id="rId4" imgW="5309280" imgH="3448080" progId="Word.Picture.8">
                    <p:embed/>
                  </p:oleObj>
                </mc:Choice>
                <mc:Fallback>
                  <p:oleObj name="Picture" r:id="rId4" imgW="5309280" imgH="34480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25" y="1346994"/>
                          <a:ext cx="8424863"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5" name="Text Box 14"/>
            <p:cNvSpPr txBox="1">
              <a:spLocks noChangeArrowheads="1"/>
            </p:cNvSpPr>
            <p:nvPr/>
          </p:nvSpPr>
          <p:spPr bwMode="auto">
            <a:xfrm>
              <a:off x="6356350" y="5634038"/>
              <a:ext cx="1071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tr-TR" altLang="tr-TR" sz="2400" dirty="0">
                  <a:solidFill>
                    <a:srgbClr val="FF0000"/>
                  </a:solidFill>
                </a:rPr>
                <a:t>optimum</a:t>
              </a:r>
            </a:p>
          </p:txBody>
        </p:sp>
        <p:sp>
          <p:nvSpPr>
            <p:cNvPr id="74756" name="Line 15"/>
            <p:cNvSpPr>
              <a:spLocks noChangeShapeType="1"/>
            </p:cNvSpPr>
            <p:nvPr/>
          </p:nvSpPr>
          <p:spPr bwMode="auto">
            <a:xfrm flipH="1" flipV="1">
              <a:off x="6794500" y="5360988"/>
              <a:ext cx="9525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tr-TR"/>
            </a:p>
          </p:txBody>
        </p:sp>
        <p:sp>
          <p:nvSpPr>
            <p:cNvPr id="74757" name="Text Box 16"/>
            <p:cNvSpPr txBox="1">
              <a:spLocks noChangeArrowheads="1"/>
            </p:cNvSpPr>
            <p:nvPr/>
          </p:nvSpPr>
          <p:spPr bwMode="auto">
            <a:xfrm>
              <a:off x="4308475" y="5775325"/>
              <a:ext cx="13827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tr-TR" altLang="tr-TR" sz="2400" dirty="0">
                  <a:solidFill>
                    <a:srgbClr val="FF0000"/>
                  </a:solidFill>
                </a:rPr>
                <a:t>Local</a:t>
              </a:r>
            </a:p>
            <a:p>
              <a:pPr algn="ctr" eaLnBrk="1" hangingPunct="1">
                <a:spcBef>
                  <a:spcPct val="0"/>
                </a:spcBef>
                <a:buFontTx/>
                <a:buNone/>
              </a:pPr>
              <a:r>
                <a:rPr lang="tr-TR" altLang="tr-TR" sz="2400" dirty="0">
                  <a:solidFill>
                    <a:srgbClr val="FF0000"/>
                  </a:solidFill>
                </a:rPr>
                <a:t>optimum</a:t>
              </a:r>
            </a:p>
          </p:txBody>
        </p:sp>
        <p:sp>
          <p:nvSpPr>
            <p:cNvPr id="74758" name="Line 17"/>
            <p:cNvSpPr>
              <a:spLocks noChangeShapeType="1"/>
            </p:cNvSpPr>
            <p:nvPr/>
          </p:nvSpPr>
          <p:spPr bwMode="auto">
            <a:xfrm flipH="1" flipV="1">
              <a:off x="3768725" y="5470525"/>
              <a:ext cx="566738"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tr-TR"/>
            </a:p>
          </p:txBody>
        </p:sp>
        <p:sp>
          <p:nvSpPr>
            <p:cNvPr id="74759" name="Line 18"/>
            <p:cNvSpPr>
              <a:spLocks noChangeShapeType="1"/>
            </p:cNvSpPr>
            <p:nvPr/>
          </p:nvSpPr>
          <p:spPr bwMode="auto">
            <a:xfrm flipH="1" flipV="1">
              <a:off x="4683125" y="5454650"/>
              <a:ext cx="93663" cy="347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tr-TR"/>
            </a:p>
          </p:txBody>
        </p:sp>
        <p:sp>
          <p:nvSpPr>
            <p:cNvPr id="74760" name="Line 19"/>
            <p:cNvSpPr>
              <a:spLocks noChangeShapeType="1"/>
            </p:cNvSpPr>
            <p:nvPr/>
          </p:nvSpPr>
          <p:spPr bwMode="auto">
            <a:xfrm flipV="1">
              <a:off x="5108575" y="5438775"/>
              <a:ext cx="252413" cy="347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tr-TR"/>
            </a:p>
          </p:txBody>
        </p:sp>
        <p:sp>
          <p:nvSpPr>
            <p:cNvPr id="74761" name="Line 20"/>
            <p:cNvSpPr>
              <a:spLocks noChangeShapeType="1"/>
            </p:cNvSpPr>
            <p:nvPr/>
          </p:nvSpPr>
          <p:spPr bwMode="auto">
            <a:xfrm flipV="1">
              <a:off x="5218113" y="5422900"/>
              <a:ext cx="725487"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tr-TR"/>
            </a:p>
          </p:txBody>
        </p:sp>
      </p:grpSp>
      <p:sp>
        <p:nvSpPr>
          <p:cNvPr id="12" name="Text Box 13"/>
          <p:cNvSpPr txBox="1">
            <a:spLocks noChangeArrowheads="1"/>
          </p:cNvSpPr>
          <p:nvPr/>
        </p:nvSpPr>
        <p:spPr bwMode="auto">
          <a:xfrm>
            <a:off x="-36512" y="44624"/>
            <a:ext cx="5776838" cy="462307"/>
          </a:xfrm>
          <a:prstGeom prst="rect">
            <a:avLst/>
          </a:prstGeom>
          <a:noFill/>
          <a:ln w="9525" algn="ctr">
            <a:noFill/>
            <a:miter lim="800000"/>
            <a:headEnd/>
            <a:tailEnd/>
          </a:ln>
        </p:spPr>
        <p:txBody>
          <a:bodyPr wrap="none" lIns="92075" tIns="46038" rIns="92075" bIns="46038">
            <a:spAutoFit/>
          </a:bodyPr>
          <a:lstStyle/>
          <a:p>
            <a:pPr algn="ctr" eaLnBrk="1" hangingPunct="1">
              <a:spcBef>
                <a:spcPct val="50000"/>
              </a:spcBef>
              <a:defRPr/>
            </a:pPr>
            <a:r>
              <a:rPr lang="tr-TR" sz="2400" b="1" u="sng" dirty="0">
                <a:solidFill>
                  <a:srgbClr val="984807"/>
                </a:solidFill>
                <a:latin typeface="Calibri" pitchFamily="34" charset="0"/>
              </a:rPr>
              <a:t>Learning process- Local and global optimum</a:t>
            </a:r>
          </a:p>
        </p:txBody>
      </p:sp>
    </p:spTree>
    <p:extLst>
      <p:ext uri="{BB962C8B-B14F-4D97-AF65-F5344CB8AC3E}">
        <p14:creationId xmlns:p14="http://schemas.microsoft.com/office/powerpoint/2010/main" val="128202025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ctrTitle"/>
          </p:nvPr>
        </p:nvSpPr>
        <p:spPr>
          <a:xfrm>
            <a:off x="179512" y="188640"/>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XOR problem</a:t>
            </a:r>
            <a:endParaRPr lang="en-US" altLang="tr-TR" sz="2400" b="1" u="sng" dirty="0">
              <a:solidFill>
                <a:srgbClr val="984807"/>
              </a:solidFill>
              <a:latin typeface="Calibri" pitchFamily="34" charset="0"/>
              <a:ea typeface="+mn-ea"/>
              <a:cs typeface="Arial" pitchFamily="34" charset="0"/>
            </a:endParaRPr>
          </a:p>
        </p:txBody>
      </p:sp>
      <p:sp>
        <p:nvSpPr>
          <p:cNvPr id="7680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6805" name="Rectangle 5"/>
          <p:cNvSpPr>
            <a:spLocks noChangeArrowheads="1"/>
          </p:cNvSpPr>
          <p:nvPr/>
        </p:nvSpPr>
        <p:spPr bwMode="auto">
          <a:xfrm>
            <a:off x="2114550"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6806" name="Rectangle 6"/>
          <p:cNvSpPr>
            <a:spLocks noChangeArrowheads="1"/>
          </p:cNvSpPr>
          <p:nvPr/>
        </p:nvSpPr>
        <p:spPr bwMode="auto">
          <a:xfrm>
            <a:off x="1819275"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76807" name="Object 7"/>
          <p:cNvGraphicFramePr>
            <a:graphicFrameLocks noChangeAspect="1"/>
          </p:cNvGraphicFramePr>
          <p:nvPr>
            <p:extLst>
              <p:ext uri="{D42A27DB-BD31-4B8C-83A1-F6EECF244321}">
                <p14:modId xmlns:p14="http://schemas.microsoft.com/office/powerpoint/2010/main" val="550957915"/>
              </p:ext>
            </p:extLst>
          </p:nvPr>
        </p:nvGraphicFramePr>
        <p:xfrm>
          <a:off x="539552" y="836712"/>
          <a:ext cx="8347075" cy="5037138"/>
        </p:xfrm>
        <a:graphic>
          <a:graphicData uri="http://schemas.openxmlformats.org/presentationml/2006/ole">
            <mc:AlternateContent xmlns:mc="http://schemas.openxmlformats.org/markup-compatibility/2006">
              <mc:Choice xmlns:v="urn:schemas-microsoft-com:vml" Requires="v">
                <p:oleObj spid="_x0000_s43021" name="Picture" r:id="rId4" imgW="6433920" imgH="3878640" progId="Word.Picture.8">
                  <p:embed/>
                </p:oleObj>
              </mc:Choice>
              <mc:Fallback>
                <p:oleObj name="Picture" r:id="rId4" imgW="6433920" imgH="38786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836712"/>
                        <a:ext cx="8347075"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5201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ctrTitle"/>
          </p:nvPr>
        </p:nvSpPr>
        <p:spPr>
          <a:xfrm>
            <a:off x="251520" y="188640"/>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XOR problem –Final </a:t>
            </a:r>
            <a:r>
              <a:rPr lang="tr-TR" altLang="tr-TR" sz="2400" b="1" u="sng" dirty="0" err="1">
                <a:solidFill>
                  <a:srgbClr val="984807"/>
                </a:solidFill>
                <a:latin typeface="Calibri" pitchFamily="34" charset="0"/>
                <a:ea typeface="+mn-ea"/>
                <a:cs typeface="Arial" pitchFamily="34" charset="0"/>
              </a:rPr>
              <a:t>solution</a:t>
            </a:r>
            <a:endParaRPr lang="en-US" altLang="tr-TR" sz="2400" b="1" u="sng" dirty="0">
              <a:solidFill>
                <a:srgbClr val="984807"/>
              </a:solidFill>
              <a:latin typeface="Calibri" pitchFamily="34" charset="0"/>
              <a:ea typeface="+mn-ea"/>
              <a:cs typeface="Arial" pitchFamily="34" charset="0"/>
            </a:endParaRPr>
          </a:p>
        </p:txBody>
      </p:sp>
      <p:sp>
        <p:nvSpPr>
          <p:cNvPr id="7885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8853" name="Rectangle 5"/>
          <p:cNvSpPr>
            <a:spLocks noChangeArrowheads="1"/>
          </p:cNvSpPr>
          <p:nvPr/>
        </p:nvSpPr>
        <p:spPr bwMode="auto">
          <a:xfrm>
            <a:off x="2114550"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8854" name="Rectangle 6"/>
          <p:cNvSpPr>
            <a:spLocks noChangeArrowheads="1"/>
          </p:cNvSpPr>
          <p:nvPr/>
        </p:nvSpPr>
        <p:spPr bwMode="auto">
          <a:xfrm>
            <a:off x="1819275"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8855" name="Rectangle 7"/>
          <p:cNvSpPr>
            <a:spLocks noChangeArrowheads="1"/>
          </p:cNvSpPr>
          <p:nvPr/>
        </p:nvSpPr>
        <p:spPr bwMode="auto">
          <a:xfrm>
            <a:off x="2505075"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78856" name="Rectangle 10"/>
          <p:cNvSpPr>
            <a:spLocks noChangeArrowheads="1"/>
          </p:cNvSpPr>
          <p:nvPr/>
        </p:nvSpPr>
        <p:spPr bwMode="auto">
          <a:xfrm>
            <a:off x="2505075"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78857" name="Object 9"/>
          <p:cNvGraphicFramePr>
            <a:graphicFrameLocks noChangeAspect="1"/>
          </p:cNvGraphicFramePr>
          <p:nvPr>
            <p:extLst>
              <p:ext uri="{D42A27DB-BD31-4B8C-83A1-F6EECF244321}">
                <p14:modId xmlns:p14="http://schemas.microsoft.com/office/powerpoint/2010/main" val="3689289856"/>
              </p:ext>
            </p:extLst>
          </p:nvPr>
        </p:nvGraphicFramePr>
        <p:xfrm>
          <a:off x="1187524" y="692696"/>
          <a:ext cx="7200900" cy="5259388"/>
        </p:xfrm>
        <a:graphic>
          <a:graphicData uri="http://schemas.openxmlformats.org/presentationml/2006/ole">
            <mc:AlternateContent xmlns:mc="http://schemas.openxmlformats.org/markup-compatibility/2006">
              <mc:Choice xmlns:v="urn:schemas-microsoft-com:vml" Requires="v">
                <p:oleObj spid="_x0000_s44045" r:id="rId4" imgW="4837176" imgH="3532632" progId="Word.Picture.8">
                  <p:embed/>
                </p:oleObj>
              </mc:Choice>
              <mc:Fallback>
                <p:oleObj r:id="rId4" imgW="4837176" imgH="353263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524" y="692696"/>
                        <a:ext cx="72009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5752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9" name="Group 82"/>
          <p:cNvGrpSpPr>
            <a:grpSpLocks/>
          </p:cNvGrpSpPr>
          <p:nvPr/>
        </p:nvGrpSpPr>
        <p:grpSpPr bwMode="auto">
          <a:xfrm>
            <a:off x="683568" y="1628800"/>
            <a:ext cx="7239000" cy="2852738"/>
            <a:chOff x="-3" y="-3"/>
            <a:chExt cx="2639" cy="2251"/>
          </a:xfrm>
        </p:grpSpPr>
        <p:grpSp>
          <p:nvGrpSpPr>
            <p:cNvPr id="80901" name="Group 80"/>
            <p:cNvGrpSpPr>
              <a:grpSpLocks/>
            </p:cNvGrpSpPr>
            <p:nvPr/>
          </p:nvGrpSpPr>
          <p:grpSpPr bwMode="auto">
            <a:xfrm>
              <a:off x="0" y="0"/>
              <a:ext cx="2633" cy="2245"/>
              <a:chOff x="0" y="0"/>
              <a:chExt cx="2633" cy="2245"/>
            </a:xfrm>
          </p:grpSpPr>
          <p:grpSp>
            <p:nvGrpSpPr>
              <p:cNvPr id="80903" name="Group 31"/>
              <p:cNvGrpSpPr>
                <a:grpSpLocks/>
              </p:cNvGrpSpPr>
              <p:nvPr/>
            </p:nvGrpSpPr>
            <p:grpSpPr bwMode="auto">
              <a:xfrm>
                <a:off x="0" y="0"/>
                <a:ext cx="489" cy="518"/>
                <a:chOff x="0" y="0"/>
                <a:chExt cx="489" cy="518"/>
              </a:xfrm>
            </p:grpSpPr>
            <p:sp>
              <p:nvSpPr>
                <p:cNvPr id="80976" name="Rectangle 5"/>
                <p:cNvSpPr>
                  <a:spLocks noChangeArrowheads="1"/>
                </p:cNvSpPr>
                <p:nvPr/>
              </p:nvSpPr>
              <p:spPr bwMode="auto">
                <a:xfrm>
                  <a:off x="43" y="0"/>
                  <a:ext cx="40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algn="ctr" eaLnBrk="1" hangingPunct="1">
                    <a:spcBef>
                      <a:spcPct val="0"/>
                    </a:spcBef>
                    <a:buFontTx/>
                    <a:buNone/>
                  </a:pPr>
                  <a:r>
                    <a:rPr lang="tr-TR" altLang="tr-TR" sz="2000" dirty="0" err="1">
                      <a:cs typeface="Times New Roman" panose="02020603050405020304" pitchFamily="18" charset="0"/>
                    </a:rPr>
                    <a:t>Input</a:t>
                  </a:r>
                  <a:r>
                    <a:rPr lang="tr-TR" altLang="tr-TR" sz="2000" dirty="0">
                      <a:cs typeface="Times New Roman" panose="02020603050405020304" pitchFamily="18" charset="0"/>
                    </a:rPr>
                    <a:t> 1</a:t>
                  </a:r>
                  <a:endParaRPr lang="en-US" altLang="tr-TR" sz="2000" dirty="0">
                    <a:cs typeface="Times New Roman" panose="02020603050405020304" pitchFamily="18" charset="0"/>
                  </a:endParaRPr>
                </a:p>
                <a:p>
                  <a:pPr algn="ctr">
                    <a:spcBef>
                      <a:spcPct val="0"/>
                    </a:spcBef>
                    <a:buFontTx/>
                    <a:buNone/>
                  </a:pPr>
                  <a:endParaRPr lang="en-US" altLang="tr-TR" sz="2000" dirty="0"/>
                </a:p>
              </p:txBody>
            </p:sp>
            <p:sp>
              <p:nvSpPr>
                <p:cNvPr id="80977" name="Rectangle 30"/>
                <p:cNvSpPr>
                  <a:spLocks noChangeArrowheads="1"/>
                </p:cNvSpPr>
                <p:nvPr/>
              </p:nvSpPr>
              <p:spPr bwMode="auto">
                <a:xfrm>
                  <a:off x="0" y="0"/>
                  <a:ext cx="48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4" name="Group 33"/>
              <p:cNvGrpSpPr>
                <a:grpSpLocks/>
              </p:cNvGrpSpPr>
              <p:nvPr/>
            </p:nvGrpSpPr>
            <p:grpSpPr bwMode="auto">
              <a:xfrm>
                <a:off x="489" y="0"/>
                <a:ext cx="518" cy="518"/>
                <a:chOff x="489" y="0"/>
                <a:chExt cx="518" cy="518"/>
              </a:xfrm>
            </p:grpSpPr>
            <p:sp>
              <p:nvSpPr>
                <p:cNvPr id="80974" name="Rectangle 6"/>
                <p:cNvSpPr>
                  <a:spLocks noChangeArrowheads="1"/>
                </p:cNvSpPr>
                <p:nvPr/>
              </p:nvSpPr>
              <p:spPr bwMode="auto">
                <a:xfrm>
                  <a:off x="532" y="0"/>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dirty="0" err="1">
                      <a:cs typeface="Times New Roman" panose="02020603050405020304" pitchFamily="18" charset="0"/>
                    </a:rPr>
                    <a:t>Input</a:t>
                  </a:r>
                  <a:r>
                    <a:rPr lang="tr-TR" altLang="tr-TR" sz="2000" dirty="0">
                      <a:cs typeface="Times New Roman" panose="02020603050405020304" pitchFamily="18" charset="0"/>
                    </a:rPr>
                    <a:t> 2</a:t>
                  </a:r>
                  <a:endParaRPr lang="en-US" altLang="tr-TR" sz="2000" dirty="0">
                    <a:cs typeface="Times New Roman" panose="02020603050405020304" pitchFamily="18" charset="0"/>
                  </a:endParaRPr>
                </a:p>
                <a:p>
                  <a:pPr>
                    <a:spcBef>
                      <a:spcPct val="0"/>
                    </a:spcBef>
                    <a:buFontTx/>
                    <a:buNone/>
                  </a:pPr>
                  <a:endParaRPr lang="en-US" altLang="tr-TR" sz="2000" dirty="0"/>
                </a:p>
              </p:txBody>
            </p:sp>
            <p:sp>
              <p:nvSpPr>
                <p:cNvPr id="80975" name="Rectangle 32"/>
                <p:cNvSpPr>
                  <a:spLocks noChangeArrowheads="1"/>
                </p:cNvSpPr>
                <p:nvPr/>
              </p:nvSpPr>
              <p:spPr bwMode="auto">
                <a:xfrm>
                  <a:off x="489" y="0"/>
                  <a:ext cx="51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5" name="Group 35"/>
              <p:cNvGrpSpPr>
                <a:grpSpLocks/>
              </p:cNvGrpSpPr>
              <p:nvPr/>
            </p:nvGrpSpPr>
            <p:grpSpPr bwMode="auto">
              <a:xfrm>
                <a:off x="1007" y="0"/>
                <a:ext cx="535" cy="518"/>
                <a:chOff x="1007" y="0"/>
                <a:chExt cx="535" cy="518"/>
              </a:xfrm>
            </p:grpSpPr>
            <p:sp>
              <p:nvSpPr>
                <p:cNvPr id="80972" name="Rectangle 7"/>
                <p:cNvSpPr>
                  <a:spLocks noChangeArrowheads="1"/>
                </p:cNvSpPr>
                <p:nvPr/>
              </p:nvSpPr>
              <p:spPr bwMode="auto">
                <a:xfrm>
                  <a:off x="1050" y="0"/>
                  <a:ext cx="4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Desired Output</a:t>
                  </a:r>
                  <a:endParaRPr lang="en-US" altLang="tr-TR" sz="2000"/>
                </a:p>
              </p:txBody>
            </p:sp>
            <p:sp>
              <p:nvSpPr>
                <p:cNvPr id="80973" name="Rectangle 34"/>
                <p:cNvSpPr>
                  <a:spLocks noChangeArrowheads="1"/>
                </p:cNvSpPr>
                <p:nvPr/>
              </p:nvSpPr>
              <p:spPr bwMode="auto">
                <a:xfrm>
                  <a:off x="1007" y="0"/>
                  <a:ext cx="5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6" name="Group 37"/>
              <p:cNvGrpSpPr>
                <a:grpSpLocks/>
              </p:cNvGrpSpPr>
              <p:nvPr/>
            </p:nvGrpSpPr>
            <p:grpSpPr bwMode="auto">
              <a:xfrm>
                <a:off x="1542" y="0"/>
                <a:ext cx="645" cy="518"/>
                <a:chOff x="1542" y="0"/>
                <a:chExt cx="645" cy="518"/>
              </a:xfrm>
            </p:grpSpPr>
            <p:sp>
              <p:nvSpPr>
                <p:cNvPr id="80970" name="Rectangle 8"/>
                <p:cNvSpPr>
                  <a:spLocks noChangeArrowheads="1"/>
                </p:cNvSpPr>
                <p:nvPr/>
              </p:nvSpPr>
              <p:spPr bwMode="auto">
                <a:xfrm>
                  <a:off x="1585" y="0"/>
                  <a:ext cx="55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Actual Output</a:t>
                  </a:r>
                  <a:endParaRPr lang="en-US" altLang="tr-TR" sz="2000">
                    <a:cs typeface="Times New Roman" panose="02020603050405020304" pitchFamily="18" charset="0"/>
                  </a:endParaRPr>
                </a:p>
                <a:p>
                  <a:pPr>
                    <a:spcBef>
                      <a:spcPct val="0"/>
                    </a:spcBef>
                    <a:buFontTx/>
                    <a:buNone/>
                  </a:pPr>
                  <a:endParaRPr lang="en-US" altLang="tr-TR" sz="2000"/>
                </a:p>
              </p:txBody>
            </p:sp>
            <p:sp>
              <p:nvSpPr>
                <p:cNvPr id="80971" name="Rectangle 36"/>
                <p:cNvSpPr>
                  <a:spLocks noChangeArrowheads="1"/>
                </p:cNvSpPr>
                <p:nvPr/>
              </p:nvSpPr>
              <p:spPr bwMode="auto">
                <a:xfrm>
                  <a:off x="1542" y="0"/>
                  <a:ext cx="64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7" name="Group 39"/>
              <p:cNvGrpSpPr>
                <a:grpSpLocks/>
              </p:cNvGrpSpPr>
              <p:nvPr/>
            </p:nvGrpSpPr>
            <p:grpSpPr bwMode="auto">
              <a:xfrm>
                <a:off x="2187" y="0"/>
                <a:ext cx="446" cy="518"/>
                <a:chOff x="2187" y="0"/>
                <a:chExt cx="446" cy="518"/>
              </a:xfrm>
            </p:grpSpPr>
            <p:sp>
              <p:nvSpPr>
                <p:cNvPr id="80968" name="Rectangle 9"/>
                <p:cNvSpPr>
                  <a:spLocks noChangeArrowheads="1"/>
                </p:cNvSpPr>
                <p:nvPr/>
              </p:nvSpPr>
              <p:spPr bwMode="auto">
                <a:xfrm>
                  <a:off x="2230" y="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Error</a:t>
                  </a:r>
                  <a:endParaRPr lang="en-US" altLang="tr-TR" sz="2000">
                    <a:cs typeface="Times New Roman" panose="02020603050405020304" pitchFamily="18" charset="0"/>
                  </a:endParaRPr>
                </a:p>
                <a:p>
                  <a:pPr>
                    <a:spcBef>
                      <a:spcPct val="0"/>
                    </a:spcBef>
                    <a:buFontTx/>
                    <a:buNone/>
                  </a:pPr>
                  <a:endParaRPr lang="en-US" altLang="tr-TR" sz="2000"/>
                </a:p>
              </p:txBody>
            </p:sp>
            <p:sp>
              <p:nvSpPr>
                <p:cNvPr id="80969" name="Rectangle 38"/>
                <p:cNvSpPr>
                  <a:spLocks noChangeArrowheads="1"/>
                </p:cNvSpPr>
                <p:nvPr/>
              </p:nvSpPr>
              <p:spPr bwMode="auto">
                <a:xfrm>
                  <a:off x="2187" y="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8" name="Group 41"/>
              <p:cNvGrpSpPr>
                <a:grpSpLocks/>
              </p:cNvGrpSpPr>
              <p:nvPr/>
            </p:nvGrpSpPr>
            <p:grpSpPr bwMode="auto">
              <a:xfrm>
                <a:off x="0" y="518"/>
                <a:ext cx="489" cy="518"/>
                <a:chOff x="0" y="518"/>
                <a:chExt cx="489" cy="518"/>
              </a:xfrm>
            </p:grpSpPr>
            <p:sp>
              <p:nvSpPr>
                <p:cNvPr id="80966" name="Rectangle 10"/>
                <p:cNvSpPr>
                  <a:spLocks noChangeArrowheads="1"/>
                </p:cNvSpPr>
                <p:nvPr/>
              </p:nvSpPr>
              <p:spPr bwMode="auto">
                <a:xfrm>
                  <a:off x="43" y="518"/>
                  <a:ext cx="40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67" name="Rectangle 40"/>
                <p:cNvSpPr>
                  <a:spLocks noChangeArrowheads="1"/>
                </p:cNvSpPr>
                <p:nvPr/>
              </p:nvSpPr>
              <p:spPr bwMode="auto">
                <a:xfrm>
                  <a:off x="0" y="518"/>
                  <a:ext cx="48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09" name="Group 43"/>
              <p:cNvGrpSpPr>
                <a:grpSpLocks/>
              </p:cNvGrpSpPr>
              <p:nvPr/>
            </p:nvGrpSpPr>
            <p:grpSpPr bwMode="auto">
              <a:xfrm>
                <a:off x="489" y="518"/>
                <a:ext cx="518" cy="518"/>
                <a:chOff x="489" y="518"/>
                <a:chExt cx="518" cy="518"/>
              </a:xfrm>
            </p:grpSpPr>
            <p:sp>
              <p:nvSpPr>
                <p:cNvPr id="80964" name="Rectangle 11"/>
                <p:cNvSpPr>
                  <a:spLocks noChangeArrowheads="1"/>
                </p:cNvSpPr>
                <p:nvPr/>
              </p:nvSpPr>
              <p:spPr bwMode="auto">
                <a:xfrm>
                  <a:off x="532" y="518"/>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65" name="Rectangle 42"/>
                <p:cNvSpPr>
                  <a:spLocks noChangeArrowheads="1"/>
                </p:cNvSpPr>
                <p:nvPr/>
              </p:nvSpPr>
              <p:spPr bwMode="auto">
                <a:xfrm>
                  <a:off x="489" y="518"/>
                  <a:ext cx="51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0" name="Group 45"/>
              <p:cNvGrpSpPr>
                <a:grpSpLocks/>
              </p:cNvGrpSpPr>
              <p:nvPr/>
            </p:nvGrpSpPr>
            <p:grpSpPr bwMode="auto">
              <a:xfrm>
                <a:off x="1007" y="518"/>
                <a:ext cx="535" cy="518"/>
                <a:chOff x="1007" y="518"/>
                <a:chExt cx="535" cy="518"/>
              </a:xfrm>
            </p:grpSpPr>
            <p:sp>
              <p:nvSpPr>
                <p:cNvPr id="80962" name="Rectangle 12"/>
                <p:cNvSpPr>
                  <a:spLocks noChangeArrowheads="1"/>
                </p:cNvSpPr>
                <p:nvPr/>
              </p:nvSpPr>
              <p:spPr bwMode="auto">
                <a:xfrm>
                  <a:off x="1050" y="518"/>
                  <a:ext cx="4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63" name="Rectangle 44"/>
                <p:cNvSpPr>
                  <a:spLocks noChangeArrowheads="1"/>
                </p:cNvSpPr>
                <p:nvPr/>
              </p:nvSpPr>
              <p:spPr bwMode="auto">
                <a:xfrm>
                  <a:off x="1007" y="518"/>
                  <a:ext cx="5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1" name="Group 47"/>
              <p:cNvGrpSpPr>
                <a:grpSpLocks/>
              </p:cNvGrpSpPr>
              <p:nvPr/>
            </p:nvGrpSpPr>
            <p:grpSpPr bwMode="auto">
              <a:xfrm>
                <a:off x="1542" y="518"/>
                <a:ext cx="645" cy="518"/>
                <a:chOff x="1542" y="518"/>
                <a:chExt cx="645" cy="518"/>
              </a:xfrm>
            </p:grpSpPr>
            <p:sp>
              <p:nvSpPr>
                <p:cNvPr id="80960" name="Rectangle 13"/>
                <p:cNvSpPr>
                  <a:spLocks noChangeArrowheads="1"/>
                </p:cNvSpPr>
                <p:nvPr/>
              </p:nvSpPr>
              <p:spPr bwMode="auto">
                <a:xfrm>
                  <a:off x="1585" y="518"/>
                  <a:ext cx="55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tr-TR" sz="2000">
                      <a:cs typeface="Times New Roman" panose="02020603050405020304" pitchFamily="18" charset="0"/>
                    </a:rPr>
                    <a:t>0.017622</a:t>
                  </a:r>
                </a:p>
                <a:p>
                  <a:pPr>
                    <a:spcBef>
                      <a:spcPct val="0"/>
                    </a:spcBef>
                    <a:buFontTx/>
                    <a:buNone/>
                  </a:pPr>
                  <a:endParaRPr lang="en-US" altLang="tr-TR" sz="2000"/>
                </a:p>
              </p:txBody>
            </p:sp>
            <p:sp>
              <p:nvSpPr>
                <p:cNvPr id="80961" name="Rectangle 46"/>
                <p:cNvSpPr>
                  <a:spLocks noChangeArrowheads="1"/>
                </p:cNvSpPr>
                <p:nvPr/>
              </p:nvSpPr>
              <p:spPr bwMode="auto">
                <a:xfrm>
                  <a:off x="1542" y="518"/>
                  <a:ext cx="64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2" name="Group 49"/>
              <p:cNvGrpSpPr>
                <a:grpSpLocks/>
              </p:cNvGrpSpPr>
              <p:nvPr/>
            </p:nvGrpSpPr>
            <p:grpSpPr bwMode="auto">
              <a:xfrm>
                <a:off x="2187" y="518"/>
                <a:ext cx="446" cy="518"/>
                <a:chOff x="2187" y="518"/>
                <a:chExt cx="446" cy="518"/>
              </a:xfrm>
            </p:grpSpPr>
            <p:sp>
              <p:nvSpPr>
                <p:cNvPr id="80958" name="Rectangle 14"/>
                <p:cNvSpPr>
                  <a:spLocks noChangeArrowheads="1"/>
                </p:cNvSpPr>
                <p:nvPr/>
              </p:nvSpPr>
              <p:spPr bwMode="auto">
                <a:xfrm>
                  <a:off x="2230" y="51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-0.017</a:t>
                  </a:r>
                  <a:endParaRPr lang="en-US" altLang="tr-TR" sz="2000">
                    <a:cs typeface="Times New Roman" panose="02020603050405020304" pitchFamily="18" charset="0"/>
                  </a:endParaRPr>
                </a:p>
                <a:p>
                  <a:pPr>
                    <a:spcBef>
                      <a:spcPct val="0"/>
                    </a:spcBef>
                    <a:buFontTx/>
                    <a:buNone/>
                  </a:pPr>
                  <a:endParaRPr lang="en-US" altLang="tr-TR" sz="2000"/>
                </a:p>
              </p:txBody>
            </p:sp>
            <p:sp>
              <p:nvSpPr>
                <p:cNvPr id="80959" name="Rectangle 48"/>
                <p:cNvSpPr>
                  <a:spLocks noChangeArrowheads="1"/>
                </p:cNvSpPr>
                <p:nvPr/>
              </p:nvSpPr>
              <p:spPr bwMode="auto">
                <a:xfrm>
                  <a:off x="2187" y="51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3" name="Group 51"/>
              <p:cNvGrpSpPr>
                <a:grpSpLocks/>
              </p:cNvGrpSpPr>
              <p:nvPr/>
            </p:nvGrpSpPr>
            <p:grpSpPr bwMode="auto">
              <a:xfrm>
                <a:off x="0" y="1036"/>
                <a:ext cx="489" cy="403"/>
                <a:chOff x="0" y="1036"/>
                <a:chExt cx="489" cy="403"/>
              </a:xfrm>
            </p:grpSpPr>
            <p:sp>
              <p:nvSpPr>
                <p:cNvPr id="80956" name="Rectangle 15"/>
                <p:cNvSpPr>
                  <a:spLocks noChangeArrowheads="1"/>
                </p:cNvSpPr>
                <p:nvPr/>
              </p:nvSpPr>
              <p:spPr bwMode="auto">
                <a:xfrm>
                  <a:off x="43" y="1036"/>
                  <a:ext cx="4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57" name="Rectangle 50"/>
                <p:cNvSpPr>
                  <a:spLocks noChangeArrowheads="1"/>
                </p:cNvSpPr>
                <p:nvPr/>
              </p:nvSpPr>
              <p:spPr bwMode="auto">
                <a:xfrm>
                  <a:off x="0" y="1036"/>
                  <a:ext cx="48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4" name="Group 53"/>
              <p:cNvGrpSpPr>
                <a:grpSpLocks/>
              </p:cNvGrpSpPr>
              <p:nvPr/>
            </p:nvGrpSpPr>
            <p:grpSpPr bwMode="auto">
              <a:xfrm>
                <a:off x="489" y="1036"/>
                <a:ext cx="518" cy="403"/>
                <a:chOff x="489" y="1036"/>
                <a:chExt cx="518" cy="403"/>
              </a:xfrm>
            </p:grpSpPr>
            <p:sp>
              <p:nvSpPr>
                <p:cNvPr id="80954" name="Rectangle 16"/>
                <p:cNvSpPr>
                  <a:spLocks noChangeArrowheads="1"/>
                </p:cNvSpPr>
                <p:nvPr/>
              </p:nvSpPr>
              <p:spPr bwMode="auto">
                <a:xfrm>
                  <a:off x="532" y="1036"/>
                  <a:ext cx="4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55" name="Rectangle 52"/>
                <p:cNvSpPr>
                  <a:spLocks noChangeArrowheads="1"/>
                </p:cNvSpPr>
                <p:nvPr/>
              </p:nvSpPr>
              <p:spPr bwMode="auto">
                <a:xfrm>
                  <a:off x="489" y="1036"/>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5" name="Group 55"/>
              <p:cNvGrpSpPr>
                <a:grpSpLocks/>
              </p:cNvGrpSpPr>
              <p:nvPr/>
            </p:nvGrpSpPr>
            <p:grpSpPr bwMode="auto">
              <a:xfrm>
                <a:off x="1007" y="1036"/>
                <a:ext cx="535" cy="403"/>
                <a:chOff x="1007" y="1036"/>
                <a:chExt cx="535" cy="403"/>
              </a:xfrm>
            </p:grpSpPr>
            <p:sp>
              <p:nvSpPr>
                <p:cNvPr id="80952" name="Rectangle 17"/>
                <p:cNvSpPr>
                  <a:spLocks noChangeArrowheads="1"/>
                </p:cNvSpPr>
                <p:nvPr/>
              </p:nvSpPr>
              <p:spPr bwMode="auto">
                <a:xfrm>
                  <a:off x="1050" y="1036"/>
                  <a:ext cx="4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53" name="Rectangle 54"/>
                <p:cNvSpPr>
                  <a:spLocks noChangeArrowheads="1"/>
                </p:cNvSpPr>
                <p:nvPr/>
              </p:nvSpPr>
              <p:spPr bwMode="auto">
                <a:xfrm>
                  <a:off x="1007" y="1036"/>
                  <a:ext cx="5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6" name="Group 57"/>
              <p:cNvGrpSpPr>
                <a:grpSpLocks/>
              </p:cNvGrpSpPr>
              <p:nvPr/>
            </p:nvGrpSpPr>
            <p:grpSpPr bwMode="auto">
              <a:xfrm>
                <a:off x="1542" y="1036"/>
                <a:ext cx="645" cy="403"/>
                <a:chOff x="1542" y="1036"/>
                <a:chExt cx="645" cy="403"/>
              </a:xfrm>
            </p:grpSpPr>
            <p:sp>
              <p:nvSpPr>
                <p:cNvPr id="80950" name="Rectangle 18"/>
                <p:cNvSpPr>
                  <a:spLocks noChangeArrowheads="1"/>
                </p:cNvSpPr>
                <p:nvPr/>
              </p:nvSpPr>
              <p:spPr bwMode="auto">
                <a:xfrm>
                  <a:off x="1585" y="1036"/>
                  <a:ext cx="5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tr-TR" sz="2000">
                      <a:cs typeface="Times New Roman" panose="02020603050405020304" pitchFamily="18" charset="0"/>
                    </a:rPr>
                    <a:t>0.981504</a:t>
                  </a:r>
                </a:p>
                <a:p>
                  <a:pPr>
                    <a:spcBef>
                      <a:spcPct val="0"/>
                    </a:spcBef>
                    <a:buFontTx/>
                    <a:buNone/>
                  </a:pPr>
                  <a:endParaRPr lang="en-US" altLang="tr-TR" sz="2000"/>
                </a:p>
              </p:txBody>
            </p:sp>
            <p:sp>
              <p:nvSpPr>
                <p:cNvPr id="80951" name="Rectangle 56"/>
                <p:cNvSpPr>
                  <a:spLocks noChangeArrowheads="1"/>
                </p:cNvSpPr>
                <p:nvPr/>
              </p:nvSpPr>
              <p:spPr bwMode="auto">
                <a:xfrm>
                  <a:off x="1542" y="1036"/>
                  <a:ext cx="64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7" name="Group 59"/>
              <p:cNvGrpSpPr>
                <a:grpSpLocks/>
              </p:cNvGrpSpPr>
              <p:nvPr/>
            </p:nvGrpSpPr>
            <p:grpSpPr bwMode="auto">
              <a:xfrm>
                <a:off x="2187" y="1036"/>
                <a:ext cx="446" cy="403"/>
                <a:chOff x="2187" y="1036"/>
                <a:chExt cx="446" cy="403"/>
              </a:xfrm>
            </p:grpSpPr>
            <p:sp>
              <p:nvSpPr>
                <p:cNvPr id="80948" name="Rectangle 19"/>
                <p:cNvSpPr>
                  <a:spLocks noChangeArrowheads="1"/>
                </p:cNvSpPr>
                <p:nvPr/>
              </p:nvSpPr>
              <p:spPr bwMode="auto">
                <a:xfrm>
                  <a:off x="2230" y="1036"/>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0.018</a:t>
                  </a:r>
                  <a:endParaRPr lang="en-US" altLang="tr-TR" sz="2000">
                    <a:cs typeface="Times New Roman" panose="02020603050405020304" pitchFamily="18" charset="0"/>
                  </a:endParaRPr>
                </a:p>
                <a:p>
                  <a:pPr>
                    <a:spcBef>
                      <a:spcPct val="0"/>
                    </a:spcBef>
                    <a:buFontTx/>
                    <a:buNone/>
                  </a:pPr>
                  <a:endParaRPr lang="en-US" altLang="tr-TR" sz="2000"/>
                </a:p>
              </p:txBody>
            </p:sp>
            <p:sp>
              <p:nvSpPr>
                <p:cNvPr id="80949" name="Rectangle 58"/>
                <p:cNvSpPr>
                  <a:spLocks noChangeArrowheads="1"/>
                </p:cNvSpPr>
                <p:nvPr/>
              </p:nvSpPr>
              <p:spPr bwMode="auto">
                <a:xfrm>
                  <a:off x="2187" y="1036"/>
                  <a:ext cx="44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8" name="Group 61"/>
              <p:cNvGrpSpPr>
                <a:grpSpLocks/>
              </p:cNvGrpSpPr>
              <p:nvPr/>
            </p:nvGrpSpPr>
            <p:grpSpPr bwMode="auto">
              <a:xfrm>
                <a:off x="0" y="1439"/>
                <a:ext cx="489" cy="403"/>
                <a:chOff x="0" y="1439"/>
                <a:chExt cx="489" cy="403"/>
              </a:xfrm>
            </p:grpSpPr>
            <p:sp>
              <p:nvSpPr>
                <p:cNvPr id="80946" name="Rectangle 20"/>
                <p:cNvSpPr>
                  <a:spLocks noChangeArrowheads="1"/>
                </p:cNvSpPr>
                <p:nvPr/>
              </p:nvSpPr>
              <p:spPr bwMode="auto">
                <a:xfrm>
                  <a:off x="43" y="1439"/>
                  <a:ext cx="4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47" name="Rectangle 60"/>
                <p:cNvSpPr>
                  <a:spLocks noChangeArrowheads="1"/>
                </p:cNvSpPr>
                <p:nvPr/>
              </p:nvSpPr>
              <p:spPr bwMode="auto">
                <a:xfrm>
                  <a:off x="0" y="1439"/>
                  <a:ext cx="48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19" name="Group 63"/>
              <p:cNvGrpSpPr>
                <a:grpSpLocks/>
              </p:cNvGrpSpPr>
              <p:nvPr/>
            </p:nvGrpSpPr>
            <p:grpSpPr bwMode="auto">
              <a:xfrm>
                <a:off x="489" y="1439"/>
                <a:ext cx="518" cy="403"/>
                <a:chOff x="489" y="1439"/>
                <a:chExt cx="518" cy="403"/>
              </a:xfrm>
            </p:grpSpPr>
            <p:sp>
              <p:nvSpPr>
                <p:cNvPr id="80944" name="Rectangle 21"/>
                <p:cNvSpPr>
                  <a:spLocks noChangeArrowheads="1"/>
                </p:cNvSpPr>
                <p:nvPr/>
              </p:nvSpPr>
              <p:spPr bwMode="auto">
                <a:xfrm>
                  <a:off x="532" y="1439"/>
                  <a:ext cx="4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45" name="Rectangle 62"/>
                <p:cNvSpPr>
                  <a:spLocks noChangeArrowheads="1"/>
                </p:cNvSpPr>
                <p:nvPr/>
              </p:nvSpPr>
              <p:spPr bwMode="auto">
                <a:xfrm>
                  <a:off x="489" y="1439"/>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0" name="Group 65"/>
              <p:cNvGrpSpPr>
                <a:grpSpLocks/>
              </p:cNvGrpSpPr>
              <p:nvPr/>
            </p:nvGrpSpPr>
            <p:grpSpPr bwMode="auto">
              <a:xfrm>
                <a:off x="1007" y="1439"/>
                <a:ext cx="535" cy="403"/>
                <a:chOff x="1007" y="1439"/>
                <a:chExt cx="535" cy="403"/>
              </a:xfrm>
            </p:grpSpPr>
            <p:sp>
              <p:nvSpPr>
                <p:cNvPr id="80942" name="Rectangle 22"/>
                <p:cNvSpPr>
                  <a:spLocks noChangeArrowheads="1"/>
                </p:cNvSpPr>
                <p:nvPr/>
              </p:nvSpPr>
              <p:spPr bwMode="auto">
                <a:xfrm>
                  <a:off x="1050" y="1439"/>
                  <a:ext cx="4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43" name="Rectangle 64"/>
                <p:cNvSpPr>
                  <a:spLocks noChangeArrowheads="1"/>
                </p:cNvSpPr>
                <p:nvPr/>
              </p:nvSpPr>
              <p:spPr bwMode="auto">
                <a:xfrm>
                  <a:off x="1007" y="1439"/>
                  <a:ext cx="5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1" name="Group 67"/>
              <p:cNvGrpSpPr>
                <a:grpSpLocks/>
              </p:cNvGrpSpPr>
              <p:nvPr/>
            </p:nvGrpSpPr>
            <p:grpSpPr bwMode="auto">
              <a:xfrm>
                <a:off x="1542" y="1439"/>
                <a:ext cx="645" cy="403"/>
                <a:chOff x="1542" y="1439"/>
                <a:chExt cx="645" cy="403"/>
              </a:xfrm>
            </p:grpSpPr>
            <p:sp>
              <p:nvSpPr>
                <p:cNvPr id="80940" name="Rectangle 23"/>
                <p:cNvSpPr>
                  <a:spLocks noChangeArrowheads="1"/>
                </p:cNvSpPr>
                <p:nvPr/>
              </p:nvSpPr>
              <p:spPr bwMode="auto">
                <a:xfrm>
                  <a:off x="1585" y="1439"/>
                  <a:ext cx="5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tr-TR" sz="2000">
                      <a:cs typeface="Times New Roman" panose="02020603050405020304" pitchFamily="18" charset="0"/>
                    </a:rPr>
                    <a:t>0.981491</a:t>
                  </a:r>
                </a:p>
                <a:p>
                  <a:pPr>
                    <a:spcBef>
                      <a:spcPct val="0"/>
                    </a:spcBef>
                    <a:buFontTx/>
                    <a:buNone/>
                  </a:pPr>
                  <a:endParaRPr lang="en-US" altLang="tr-TR" sz="2000"/>
                </a:p>
              </p:txBody>
            </p:sp>
            <p:sp>
              <p:nvSpPr>
                <p:cNvPr id="80941" name="Rectangle 66"/>
                <p:cNvSpPr>
                  <a:spLocks noChangeArrowheads="1"/>
                </p:cNvSpPr>
                <p:nvPr/>
              </p:nvSpPr>
              <p:spPr bwMode="auto">
                <a:xfrm>
                  <a:off x="1542" y="1439"/>
                  <a:ext cx="64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2" name="Group 69"/>
              <p:cNvGrpSpPr>
                <a:grpSpLocks/>
              </p:cNvGrpSpPr>
              <p:nvPr/>
            </p:nvGrpSpPr>
            <p:grpSpPr bwMode="auto">
              <a:xfrm>
                <a:off x="2187" y="1439"/>
                <a:ext cx="446" cy="403"/>
                <a:chOff x="2187" y="1439"/>
                <a:chExt cx="446" cy="403"/>
              </a:xfrm>
            </p:grpSpPr>
            <p:sp>
              <p:nvSpPr>
                <p:cNvPr id="80938" name="Rectangle 24"/>
                <p:cNvSpPr>
                  <a:spLocks noChangeArrowheads="1"/>
                </p:cNvSpPr>
                <p:nvPr/>
              </p:nvSpPr>
              <p:spPr bwMode="auto">
                <a:xfrm>
                  <a:off x="2230" y="1439"/>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0.018</a:t>
                  </a:r>
                  <a:endParaRPr lang="en-US" altLang="tr-TR" sz="2000">
                    <a:cs typeface="Times New Roman" panose="02020603050405020304" pitchFamily="18" charset="0"/>
                  </a:endParaRPr>
                </a:p>
                <a:p>
                  <a:pPr>
                    <a:spcBef>
                      <a:spcPct val="0"/>
                    </a:spcBef>
                    <a:buFontTx/>
                    <a:buNone/>
                  </a:pPr>
                  <a:endParaRPr lang="en-US" altLang="tr-TR" sz="2000"/>
                </a:p>
              </p:txBody>
            </p:sp>
            <p:sp>
              <p:nvSpPr>
                <p:cNvPr id="80939" name="Rectangle 68"/>
                <p:cNvSpPr>
                  <a:spLocks noChangeArrowheads="1"/>
                </p:cNvSpPr>
                <p:nvPr/>
              </p:nvSpPr>
              <p:spPr bwMode="auto">
                <a:xfrm>
                  <a:off x="2187" y="1439"/>
                  <a:ext cx="44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3" name="Group 71"/>
              <p:cNvGrpSpPr>
                <a:grpSpLocks/>
              </p:cNvGrpSpPr>
              <p:nvPr/>
            </p:nvGrpSpPr>
            <p:grpSpPr bwMode="auto">
              <a:xfrm>
                <a:off x="0" y="1842"/>
                <a:ext cx="489" cy="403"/>
                <a:chOff x="0" y="1842"/>
                <a:chExt cx="489" cy="403"/>
              </a:xfrm>
            </p:grpSpPr>
            <p:sp>
              <p:nvSpPr>
                <p:cNvPr id="80936" name="Rectangle 25"/>
                <p:cNvSpPr>
                  <a:spLocks noChangeArrowheads="1"/>
                </p:cNvSpPr>
                <p:nvPr/>
              </p:nvSpPr>
              <p:spPr bwMode="auto">
                <a:xfrm>
                  <a:off x="43" y="1842"/>
                  <a:ext cx="4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37" name="Rectangle 70"/>
                <p:cNvSpPr>
                  <a:spLocks noChangeArrowheads="1"/>
                </p:cNvSpPr>
                <p:nvPr/>
              </p:nvSpPr>
              <p:spPr bwMode="auto">
                <a:xfrm>
                  <a:off x="0" y="1842"/>
                  <a:ext cx="48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4" name="Group 73"/>
              <p:cNvGrpSpPr>
                <a:grpSpLocks/>
              </p:cNvGrpSpPr>
              <p:nvPr/>
            </p:nvGrpSpPr>
            <p:grpSpPr bwMode="auto">
              <a:xfrm>
                <a:off x="489" y="1842"/>
                <a:ext cx="518" cy="403"/>
                <a:chOff x="489" y="1842"/>
                <a:chExt cx="518" cy="403"/>
              </a:xfrm>
            </p:grpSpPr>
            <p:sp>
              <p:nvSpPr>
                <p:cNvPr id="80934" name="Rectangle 26"/>
                <p:cNvSpPr>
                  <a:spLocks noChangeArrowheads="1"/>
                </p:cNvSpPr>
                <p:nvPr/>
              </p:nvSpPr>
              <p:spPr bwMode="auto">
                <a:xfrm>
                  <a:off x="532" y="1842"/>
                  <a:ext cx="4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1</a:t>
                  </a:r>
                  <a:endParaRPr lang="en-US" altLang="tr-TR" sz="2000">
                    <a:cs typeface="Times New Roman" panose="02020603050405020304" pitchFamily="18" charset="0"/>
                  </a:endParaRPr>
                </a:p>
                <a:p>
                  <a:pPr>
                    <a:spcBef>
                      <a:spcPct val="0"/>
                    </a:spcBef>
                    <a:buFontTx/>
                    <a:buNone/>
                  </a:pPr>
                  <a:endParaRPr lang="en-US" altLang="tr-TR" sz="2000"/>
                </a:p>
              </p:txBody>
            </p:sp>
            <p:sp>
              <p:nvSpPr>
                <p:cNvPr id="80935" name="Rectangle 72"/>
                <p:cNvSpPr>
                  <a:spLocks noChangeArrowheads="1"/>
                </p:cNvSpPr>
                <p:nvPr/>
              </p:nvSpPr>
              <p:spPr bwMode="auto">
                <a:xfrm>
                  <a:off x="489" y="1842"/>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5" name="Group 75"/>
              <p:cNvGrpSpPr>
                <a:grpSpLocks/>
              </p:cNvGrpSpPr>
              <p:nvPr/>
            </p:nvGrpSpPr>
            <p:grpSpPr bwMode="auto">
              <a:xfrm>
                <a:off x="1007" y="1842"/>
                <a:ext cx="535" cy="403"/>
                <a:chOff x="1007" y="1842"/>
                <a:chExt cx="535" cy="403"/>
              </a:xfrm>
            </p:grpSpPr>
            <p:sp>
              <p:nvSpPr>
                <p:cNvPr id="80932" name="Rectangle 27"/>
                <p:cNvSpPr>
                  <a:spLocks noChangeArrowheads="1"/>
                </p:cNvSpPr>
                <p:nvPr/>
              </p:nvSpPr>
              <p:spPr bwMode="auto">
                <a:xfrm>
                  <a:off x="1050" y="1842"/>
                  <a:ext cx="4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a:t>
                  </a:r>
                  <a:endParaRPr lang="en-US" altLang="tr-TR" sz="2000">
                    <a:cs typeface="Times New Roman" panose="02020603050405020304" pitchFamily="18" charset="0"/>
                  </a:endParaRPr>
                </a:p>
                <a:p>
                  <a:pPr>
                    <a:spcBef>
                      <a:spcPct val="0"/>
                    </a:spcBef>
                    <a:buFontTx/>
                    <a:buNone/>
                  </a:pPr>
                  <a:endParaRPr lang="en-US" altLang="tr-TR" sz="2000"/>
                </a:p>
              </p:txBody>
            </p:sp>
            <p:sp>
              <p:nvSpPr>
                <p:cNvPr id="80933" name="Rectangle 74"/>
                <p:cNvSpPr>
                  <a:spLocks noChangeArrowheads="1"/>
                </p:cNvSpPr>
                <p:nvPr/>
              </p:nvSpPr>
              <p:spPr bwMode="auto">
                <a:xfrm>
                  <a:off x="1007" y="1842"/>
                  <a:ext cx="5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6" name="Group 77"/>
              <p:cNvGrpSpPr>
                <a:grpSpLocks/>
              </p:cNvGrpSpPr>
              <p:nvPr/>
            </p:nvGrpSpPr>
            <p:grpSpPr bwMode="auto">
              <a:xfrm>
                <a:off x="1542" y="1842"/>
                <a:ext cx="645" cy="403"/>
                <a:chOff x="1542" y="1842"/>
                <a:chExt cx="645" cy="403"/>
              </a:xfrm>
            </p:grpSpPr>
            <p:sp>
              <p:nvSpPr>
                <p:cNvPr id="80930" name="Rectangle 28"/>
                <p:cNvSpPr>
                  <a:spLocks noChangeArrowheads="1"/>
                </p:cNvSpPr>
                <p:nvPr/>
              </p:nvSpPr>
              <p:spPr bwMode="auto">
                <a:xfrm>
                  <a:off x="1585" y="1842"/>
                  <a:ext cx="5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tr-TR" sz="2000">
                      <a:cs typeface="Times New Roman" panose="02020603050405020304" pitchFamily="18" charset="0"/>
                    </a:rPr>
                    <a:t>0.022782</a:t>
                  </a:r>
                </a:p>
                <a:p>
                  <a:pPr>
                    <a:spcBef>
                      <a:spcPct val="0"/>
                    </a:spcBef>
                    <a:buFontTx/>
                    <a:buNone/>
                  </a:pPr>
                  <a:endParaRPr lang="en-US" altLang="tr-TR" sz="2000"/>
                </a:p>
              </p:txBody>
            </p:sp>
            <p:sp>
              <p:nvSpPr>
                <p:cNvPr id="80931" name="Rectangle 76"/>
                <p:cNvSpPr>
                  <a:spLocks noChangeArrowheads="1"/>
                </p:cNvSpPr>
                <p:nvPr/>
              </p:nvSpPr>
              <p:spPr bwMode="auto">
                <a:xfrm>
                  <a:off x="1542" y="1842"/>
                  <a:ext cx="64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80927" name="Group 79"/>
              <p:cNvGrpSpPr>
                <a:grpSpLocks/>
              </p:cNvGrpSpPr>
              <p:nvPr/>
            </p:nvGrpSpPr>
            <p:grpSpPr bwMode="auto">
              <a:xfrm>
                <a:off x="2187" y="1842"/>
                <a:ext cx="446" cy="403"/>
                <a:chOff x="2187" y="1842"/>
                <a:chExt cx="446" cy="403"/>
              </a:xfrm>
            </p:grpSpPr>
            <p:sp>
              <p:nvSpPr>
                <p:cNvPr id="80928" name="Rectangle 29"/>
                <p:cNvSpPr>
                  <a:spLocks noChangeArrowheads="1"/>
                </p:cNvSpPr>
                <p:nvPr/>
              </p:nvSpPr>
              <p:spPr bwMode="auto">
                <a:xfrm>
                  <a:off x="2230" y="1842"/>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143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Lst>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a:cs typeface="Times New Roman" panose="02020603050405020304" pitchFamily="18" charset="0"/>
                    </a:rPr>
                    <a:t>-0.02</a:t>
                  </a:r>
                  <a:endParaRPr lang="en-US" altLang="tr-TR" sz="2000">
                    <a:cs typeface="Times New Roman" panose="02020603050405020304" pitchFamily="18" charset="0"/>
                  </a:endParaRPr>
                </a:p>
                <a:p>
                  <a:pPr>
                    <a:spcBef>
                      <a:spcPct val="0"/>
                    </a:spcBef>
                    <a:buFontTx/>
                    <a:buNone/>
                  </a:pPr>
                  <a:endParaRPr lang="en-US" altLang="tr-TR" sz="2000"/>
                </a:p>
              </p:txBody>
            </p:sp>
            <p:sp>
              <p:nvSpPr>
                <p:cNvPr id="80929" name="Rectangle 78"/>
                <p:cNvSpPr>
                  <a:spLocks noChangeArrowheads="1"/>
                </p:cNvSpPr>
                <p:nvPr/>
              </p:nvSpPr>
              <p:spPr bwMode="auto">
                <a:xfrm>
                  <a:off x="2187" y="1842"/>
                  <a:ext cx="44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sp>
          <p:nvSpPr>
            <p:cNvPr id="80902" name="Rectangle 81"/>
            <p:cNvSpPr>
              <a:spLocks noChangeArrowheads="1"/>
            </p:cNvSpPr>
            <p:nvPr/>
          </p:nvSpPr>
          <p:spPr bwMode="auto">
            <a:xfrm>
              <a:off x="-3" y="-3"/>
              <a:ext cx="2639" cy="2251"/>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sp>
        <p:nvSpPr>
          <p:cNvPr id="80900" name="Rectangle 2"/>
          <p:cNvSpPr>
            <a:spLocks noGrp="1" noChangeArrowheads="1"/>
          </p:cNvSpPr>
          <p:nvPr>
            <p:ph type="ctrTitle"/>
          </p:nvPr>
        </p:nvSpPr>
        <p:spPr>
          <a:xfrm>
            <a:off x="467544" y="404664"/>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XOR problem –Final </a:t>
            </a:r>
            <a:r>
              <a:rPr lang="tr-TR" altLang="tr-TR" sz="2400" b="1" u="sng" dirty="0" err="1">
                <a:solidFill>
                  <a:srgbClr val="984807"/>
                </a:solidFill>
                <a:latin typeface="Calibri" pitchFamily="34" charset="0"/>
                <a:ea typeface="+mn-ea"/>
                <a:cs typeface="Arial" pitchFamily="34" charset="0"/>
              </a:rPr>
              <a:t>solution</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1559067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ctrTitle"/>
          </p:nvPr>
        </p:nvSpPr>
        <p:spPr>
          <a:xfrm>
            <a:off x="914400" y="457200"/>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Neural networks are good for....</a:t>
            </a:r>
            <a:endParaRPr lang="en-US" altLang="tr-TR" sz="2400" b="1" u="sng" dirty="0">
              <a:solidFill>
                <a:srgbClr val="984807"/>
              </a:solidFill>
              <a:latin typeface="Calibri" pitchFamily="34" charset="0"/>
              <a:ea typeface="+mn-ea"/>
              <a:cs typeface="Arial" pitchFamily="34" charset="0"/>
            </a:endParaRPr>
          </a:p>
        </p:txBody>
      </p:sp>
      <p:sp>
        <p:nvSpPr>
          <p:cNvPr id="82948"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82949" name="Text Box 15"/>
          <p:cNvSpPr txBox="1">
            <a:spLocks noChangeArrowheads="1"/>
          </p:cNvSpPr>
          <p:nvPr/>
        </p:nvSpPr>
        <p:spPr bwMode="auto">
          <a:xfrm>
            <a:off x="611560" y="1196752"/>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2968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Probabilistic function estimation </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Classification and pattern recognition</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Relationship setting and pattern matching </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Time series analysis</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Signal processing </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Data fusion </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Non-line</a:t>
            </a:r>
            <a:r>
              <a:rPr lang="tr-TR" altLang="tr-TR" sz="2000" b="1" dirty="0" smtClean="0">
                <a:ea typeface="Arial Unicode MS" panose="020B0604020202020204" pitchFamily="34" charset="-128"/>
                <a:cs typeface="Times New Roman" panose="02020603050405020304" pitchFamily="18" charset="0"/>
              </a:rPr>
              <a:t>a</a:t>
            </a:r>
            <a:r>
              <a:rPr lang="en-US" altLang="tr-TR" sz="2000" b="1" dirty="0" smtClean="0">
                <a:ea typeface="Arial Unicode MS" panose="020B0604020202020204" pitchFamily="34" charset="-128"/>
                <a:cs typeface="Times New Roman" panose="02020603050405020304" pitchFamily="18" charset="0"/>
              </a:rPr>
              <a:t>r sensor information processing</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Non-line</a:t>
            </a:r>
            <a:r>
              <a:rPr lang="tr-TR" altLang="tr-TR" sz="2000" b="1" dirty="0" smtClean="0">
                <a:ea typeface="Arial Unicode MS" panose="020B0604020202020204" pitchFamily="34" charset="-128"/>
                <a:cs typeface="Times New Roman" panose="02020603050405020304" pitchFamily="18" charset="0"/>
              </a:rPr>
              <a:t>a</a:t>
            </a:r>
            <a:r>
              <a:rPr lang="en-US" altLang="tr-TR" sz="2000" b="1" dirty="0" smtClean="0">
                <a:ea typeface="Arial Unicode MS" panose="020B0604020202020204" pitchFamily="34" charset="-128"/>
                <a:cs typeface="Times New Roman" panose="02020603050405020304" pitchFamily="18" charset="0"/>
              </a:rPr>
              <a:t>r system modelling</a:t>
            </a:r>
          </a:p>
          <a:p>
            <a:pPr eaLnBrk="1" hangingPunct="1">
              <a:spcBef>
                <a:spcPct val="50000"/>
              </a:spcBef>
              <a:buFont typeface="Wingdings" panose="05000000000000000000" pitchFamily="2" charset="2"/>
              <a:buChar char="Ø"/>
            </a:pPr>
            <a:r>
              <a:rPr lang="en-US" altLang="tr-TR" sz="2000" b="1" dirty="0" smtClean="0">
                <a:ea typeface="Arial Unicode MS" panose="020B0604020202020204" pitchFamily="34" charset="-128"/>
                <a:cs typeface="Times New Roman" panose="02020603050405020304" pitchFamily="18" charset="0"/>
              </a:rPr>
              <a:t>Optimization</a:t>
            </a:r>
            <a:endParaRPr lang="en-US" altLang="tr-TR" sz="2000" b="1" dirty="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767495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ctrTitle"/>
          </p:nvPr>
        </p:nvSpPr>
        <p:spPr>
          <a:xfrm>
            <a:off x="914400" y="457200"/>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Applications...</a:t>
            </a:r>
            <a:endParaRPr lang="en-US" altLang="tr-TR" sz="2400" b="1" u="sng" dirty="0">
              <a:solidFill>
                <a:srgbClr val="984807"/>
              </a:solidFill>
              <a:latin typeface="Calibri" pitchFamily="34" charset="0"/>
              <a:ea typeface="+mn-ea"/>
              <a:cs typeface="Arial" pitchFamily="34" charset="0"/>
            </a:endParaRPr>
          </a:p>
        </p:txBody>
      </p:sp>
      <p:sp>
        <p:nvSpPr>
          <p:cNvPr id="8499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84997" name="Rectangle 6"/>
          <p:cNvSpPr>
            <a:spLocks noChangeArrowheads="1"/>
          </p:cNvSpPr>
          <p:nvPr/>
        </p:nvSpPr>
        <p:spPr bwMode="auto">
          <a:xfrm>
            <a:off x="971600" y="1124744"/>
            <a:ext cx="7620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spcBef>
                <a:spcPct val="20000"/>
              </a:spcBef>
              <a:buChar char="•"/>
              <a:tabLst>
                <a:tab pos="6858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Data mining</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Optical character recognition</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Credit assessment</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Estimating product performance in the market</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Route planning for robots and intelligent machines.</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Speed and finger print recognition</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Controlling robot manipulation</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Estimating life-time of mechanical parts </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Noise filtering in communication</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Classification of radar and sonar information</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Production planning and scheduling</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Blood analysis</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Identifying the cancer diseases </a:t>
            </a:r>
          </a:p>
          <a:p>
            <a:pPr eaLnBrk="1" hangingPunct="1">
              <a:spcBef>
                <a:spcPct val="0"/>
              </a:spcBef>
              <a:buFont typeface="Wingdings" panose="05000000000000000000" pitchFamily="2" charset="2"/>
              <a:buChar char="Ø"/>
            </a:pPr>
            <a:r>
              <a:rPr lang="en-US" altLang="tr-TR" sz="2000" b="1" dirty="0" smtClean="0">
                <a:ea typeface="Arial Unicode MS" panose="020B0604020202020204" pitchFamily="34" charset="-128"/>
                <a:cs typeface="Arial Unicode MS" panose="020B0604020202020204" pitchFamily="34" charset="-128"/>
              </a:rPr>
              <a:t>....</a:t>
            </a:r>
          </a:p>
          <a:p>
            <a:pPr eaLnBrk="1" hangingPunct="1">
              <a:spcBef>
                <a:spcPct val="0"/>
              </a:spcBef>
              <a:buFont typeface="Wingdings" panose="05000000000000000000" pitchFamily="2" charset="2"/>
              <a:buChar char="Ø"/>
            </a:pPr>
            <a:endParaRPr lang="en-US" altLang="tr-TR" sz="2000" b="1"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40794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ctrTitle"/>
          </p:nvPr>
        </p:nvSpPr>
        <p:spPr>
          <a:xfrm>
            <a:off x="179512" y="260648"/>
            <a:ext cx="7978775"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Biologic Neuron- Mammalian neuron</a:t>
            </a:r>
            <a:endParaRPr lang="en-US" altLang="tr-TR" sz="2400" b="1" u="sng" dirty="0">
              <a:solidFill>
                <a:srgbClr val="984807"/>
              </a:solidFill>
              <a:latin typeface="Calibri" pitchFamily="34" charset="0"/>
              <a:ea typeface="+mn-ea"/>
              <a:cs typeface="Arial" pitchFamily="34" charset="0"/>
            </a:endParaRPr>
          </a:p>
        </p:txBody>
      </p:sp>
      <p:sp>
        <p:nvSpPr>
          <p:cNvPr id="9220" name="Rectangle 6"/>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pic>
        <p:nvPicPr>
          <p:cNvPr id="92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700213"/>
            <a:ext cx="46799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5"/>
          <p:cNvSpPr>
            <a:spLocks noChangeArrowheads="1"/>
          </p:cNvSpPr>
          <p:nvPr/>
        </p:nvSpPr>
        <p:spPr bwMode="auto">
          <a:xfrm>
            <a:off x="4716463" y="1484313"/>
            <a:ext cx="42481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1800" dirty="0"/>
              <a:t>1. The majority of </a:t>
            </a:r>
            <a:r>
              <a:rPr lang="en-US" altLang="tr-TR" sz="1800" i="1" u="sng" dirty="0">
                <a:solidFill>
                  <a:srgbClr val="FF0000"/>
                </a:solidFill>
              </a:rPr>
              <a:t>neurons</a:t>
            </a:r>
            <a:r>
              <a:rPr lang="en-US" altLang="tr-TR" sz="1800" i="1" dirty="0"/>
              <a:t> encode their</a:t>
            </a:r>
          </a:p>
          <a:p>
            <a:pPr eaLnBrk="1" hangingPunct="1">
              <a:spcBef>
                <a:spcPct val="0"/>
              </a:spcBef>
              <a:buFontTx/>
              <a:buNone/>
            </a:pPr>
            <a:r>
              <a:rPr lang="en-US" altLang="tr-TR" sz="1800" dirty="0"/>
              <a:t>outputs or activations as a series of</a:t>
            </a:r>
          </a:p>
          <a:p>
            <a:pPr eaLnBrk="1" hangingPunct="1">
              <a:spcBef>
                <a:spcPct val="0"/>
              </a:spcBef>
              <a:buFontTx/>
              <a:buNone/>
            </a:pPr>
            <a:r>
              <a:rPr lang="en-US" altLang="tr-TR" sz="1800" dirty="0"/>
              <a:t>brief </a:t>
            </a:r>
            <a:r>
              <a:rPr lang="en-US" altLang="tr-TR" sz="1800" dirty="0" err="1"/>
              <a:t>electical</a:t>
            </a:r>
            <a:r>
              <a:rPr lang="en-US" altLang="tr-TR" sz="1800" dirty="0"/>
              <a:t> pulses (i.e. spikes or</a:t>
            </a:r>
          </a:p>
          <a:p>
            <a:pPr eaLnBrk="1" hangingPunct="1">
              <a:spcBef>
                <a:spcPct val="0"/>
              </a:spcBef>
              <a:buFontTx/>
              <a:buNone/>
            </a:pPr>
            <a:r>
              <a:rPr lang="tr-TR" altLang="tr-TR" sz="1800" dirty="0" err="1"/>
              <a:t>action</a:t>
            </a:r>
            <a:r>
              <a:rPr lang="tr-TR" altLang="tr-TR" sz="1800" dirty="0"/>
              <a:t> </a:t>
            </a:r>
            <a:r>
              <a:rPr lang="tr-TR" altLang="tr-TR" sz="1800" dirty="0" err="1"/>
              <a:t>potentials</a:t>
            </a:r>
            <a:r>
              <a:rPr lang="tr-TR" altLang="tr-TR" sz="1800" dirty="0"/>
              <a:t>).</a:t>
            </a:r>
          </a:p>
          <a:p>
            <a:pPr eaLnBrk="1" hangingPunct="1">
              <a:spcBef>
                <a:spcPct val="0"/>
              </a:spcBef>
              <a:buFontTx/>
              <a:buNone/>
            </a:pPr>
            <a:r>
              <a:rPr lang="en-US" altLang="tr-TR" sz="1800" dirty="0"/>
              <a:t>2. </a:t>
            </a:r>
            <a:r>
              <a:rPr lang="en-US" altLang="tr-TR" sz="1800" i="1" u="sng" dirty="0">
                <a:solidFill>
                  <a:srgbClr val="FF0000"/>
                </a:solidFill>
              </a:rPr>
              <a:t>Dendrites</a:t>
            </a:r>
            <a:r>
              <a:rPr lang="en-US" altLang="tr-TR" sz="1800" i="1" dirty="0"/>
              <a:t> are the receptive zones that</a:t>
            </a:r>
          </a:p>
          <a:p>
            <a:pPr eaLnBrk="1" hangingPunct="1">
              <a:spcBef>
                <a:spcPct val="0"/>
              </a:spcBef>
              <a:buFontTx/>
              <a:buNone/>
            </a:pPr>
            <a:r>
              <a:rPr lang="en-US" altLang="tr-TR" sz="1800" dirty="0"/>
              <a:t>receive activation from other neurons.</a:t>
            </a:r>
          </a:p>
          <a:p>
            <a:pPr eaLnBrk="1" hangingPunct="1">
              <a:spcBef>
                <a:spcPct val="0"/>
              </a:spcBef>
              <a:buFontTx/>
              <a:buNone/>
            </a:pPr>
            <a:r>
              <a:rPr lang="en-US" altLang="tr-TR" sz="1800" dirty="0"/>
              <a:t>3. The </a:t>
            </a:r>
            <a:r>
              <a:rPr lang="en-US" altLang="tr-TR" sz="1800" i="1" u="sng" dirty="0">
                <a:solidFill>
                  <a:srgbClr val="FF0000"/>
                </a:solidFill>
              </a:rPr>
              <a:t>cell body </a:t>
            </a:r>
            <a:r>
              <a:rPr lang="en-US" altLang="tr-TR" sz="1800" i="1" dirty="0"/>
              <a:t>(soma) of the neuron’s</a:t>
            </a:r>
          </a:p>
          <a:p>
            <a:pPr eaLnBrk="1" hangingPunct="1">
              <a:spcBef>
                <a:spcPct val="0"/>
              </a:spcBef>
              <a:buFontTx/>
              <a:buNone/>
            </a:pPr>
            <a:r>
              <a:rPr lang="en-US" altLang="tr-TR" sz="1800" dirty="0"/>
              <a:t>processes the incoming activations and</a:t>
            </a:r>
          </a:p>
          <a:p>
            <a:pPr eaLnBrk="1" hangingPunct="1">
              <a:spcBef>
                <a:spcPct val="0"/>
              </a:spcBef>
              <a:buFontTx/>
              <a:buNone/>
            </a:pPr>
            <a:r>
              <a:rPr lang="en-US" altLang="tr-TR" sz="1800" dirty="0"/>
              <a:t>converts them into output activations.</a:t>
            </a:r>
          </a:p>
          <a:p>
            <a:pPr eaLnBrk="1" hangingPunct="1">
              <a:spcBef>
                <a:spcPct val="0"/>
              </a:spcBef>
              <a:buFontTx/>
              <a:buNone/>
            </a:pPr>
            <a:r>
              <a:rPr lang="en-US" altLang="tr-TR" sz="1800" dirty="0"/>
              <a:t>4. </a:t>
            </a:r>
            <a:r>
              <a:rPr lang="en-US" altLang="tr-TR" sz="1800" i="1" u="sng" dirty="0">
                <a:solidFill>
                  <a:srgbClr val="FF0000"/>
                </a:solidFill>
              </a:rPr>
              <a:t>Axons </a:t>
            </a:r>
            <a:r>
              <a:rPr lang="en-US" altLang="tr-TR" sz="1800" i="1" dirty="0"/>
              <a:t>are transmission lines that send</a:t>
            </a:r>
          </a:p>
          <a:p>
            <a:pPr eaLnBrk="1" hangingPunct="1">
              <a:spcBef>
                <a:spcPct val="0"/>
              </a:spcBef>
              <a:buFontTx/>
              <a:buNone/>
            </a:pPr>
            <a:r>
              <a:rPr lang="tr-TR" altLang="tr-TR" sz="1800" dirty="0" err="1"/>
              <a:t>activation</a:t>
            </a:r>
            <a:r>
              <a:rPr lang="tr-TR" altLang="tr-TR" sz="1800" dirty="0"/>
              <a:t> </a:t>
            </a:r>
            <a:r>
              <a:rPr lang="tr-TR" altLang="tr-TR" sz="1800" dirty="0" err="1"/>
              <a:t>to</a:t>
            </a:r>
            <a:r>
              <a:rPr lang="tr-TR" altLang="tr-TR" sz="1800" dirty="0"/>
              <a:t> </a:t>
            </a:r>
            <a:r>
              <a:rPr lang="tr-TR" altLang="tr-TR" sz="1800" dirty="0" err="1"/>
              <a:t>other</a:t>
            </a:r>
            <a:r>
              <a:rPr lang="tr-TR" altLang="tr-TR" sz="1800" dirty="0"/>
              <a:t> </a:t>
            </a:r>
            <a:r>
              <a:rPr lang="tr-TR" altLang="tr-TR" sz="1800" dirty="0" err="1"/>
              <a:t>neurons</a:t>
            </a:r>
            <a:r>
              <a:rPr lang="tr-TR" altLang="tr-TR" sz="1800" dirty="0"/>
              <a:t>.</a:t>
            </a:r>
          </a:p>
          <a:p>
            <a:pPr eaLnBrk="1" hangingPunct="1">
              <a:spcBef>
                <a:spcPct val="0"/>
              </a:spcBef>
              <a:buFontTx/>
              <a:buNone/>
            </a:pPr>
            <a:r>
              <a:rPr lang="en-US" altLang="tr-TR" sz="1800" dirty="0"/>
              <a:t>5. </a:t>
            </a:r>
            <a:r>
              <a:rPr lang="en-US" altLang="tr-TR" sz="1800" i="1" u="sng" dirty="0">
                <a:solidFill>
                  <a:srgbClr val="FF0000"/>
                </a:solidFill>
              </a:rPr>
              <a:t>Synapses </a:t>
            </a:r>
            <a:r>
              <a:rPr lang="en-US" altLang="tr-TR" sz="1800" i="1" dirty="0"/>
              <a:t>allow weighted transmission</a:t>
            </a:r>
          </a:p>
          <a:p>
            <a:pPr eaLnBrk="1" hangingPunct="1">
              <a:spcBef>
                <a:spcPct val="0"/>
              </a:spcBef>
              <a:buFontTx/>
              <a:buNone/>
            </a:pPr>
            <a:r>
              <a:rPr lang="tr-TR" altLang="tr-TR" sz="1800" dirty="0"/>
              <a:t>of </a:t>
            </a:r>
            <a:r>
              <a:rPr lang="tr-TR" altLang="tr-TR" sz="1800" dirty="0" err="1"/>
              <a:t>signals</a:t>
            </a:r>
            <a:r>
              <a:rPr lang="tr-TR" altLang="tr-TR" sz="1800" dirty="0"/>
              <a:t> (</a:t>
            </a:r>
            <a:r>
              <a:rPr lang="tr-TR" altLang="tr-TR" sz="1800" dirty="0" err="1"/>
              <a:t>using</a:t>
            </a:r>
            <a:r>
              <a:rPr lang="tr-TR" altLang="tr-TR" sz="1800" dirty="0"/>
              <a:t> </a:t>
            </a:r>
            <a:r>
              <a:rPr lang="tr-TR" altLang="tr-TR" sz="1800" i="1" dirty="0" err="1"/>
              <a:t>neurotransmitters</a:t>
            </a:r>
            <a:r>
              <a:rPr lang="tr-TR" altLang="tr-TR" sz="1800" i="1" dirty="0"/>
              <a:t>)</a:t>
            </a:r>
          </a:p>
          <a:p>
            <a:pPr eaLnBrk="1" hangingPunct="1">
              <a:spcBef>
                <a:spcPct val="0"/>
              </a:spcBef>
              <a:buFontTx/>
              <a:buNone/>
            </a:pPr>
            <a:r>
              <a:rPr lang="en-US" altLang="tr-TR" sz="1800" dirty="0"/>
              <a:t>between axons and dendrites to build</a:t>
            </a:r>
          </a:p>
          <a:p>
            <a:pPr eaLnBrk="1" hangingPunct="1">
              <a:spcBef>
                <a:spcPct val="0"/>
              </a:spcBef>
              <a:buFontTx/>
              <a:buNone/>
            </a:pPr>
            <a:r>
              <a:rPr lang="tr-TR" altLang="tr-TR" sz="1800" dirty="0" err="1"/>
              <a:t>up</a:t>
            </a:r>
            <a:r>
              <a:rPr lang="tr-TR" altLang="tr-TR" sz="1800" dirty="0"/>
              <a:t> </a:t>
            </a:r>
            <a:r>
              <a:rPr lang="tr-TR" altLang="tr-TR" sz="1800" dirty="0" err="1"/>
              <a:t>large</a:t>
            </a:r>
            <a:r>
              <a:rPr lang="tr-TR" altLang="tr-TR" sz="1800" dirty="0"/>
              <a:t> </a:t>
            </a:r>
            <a:r>
              <a:rPr lang="tr-TR" altLang="tr-TR" sz="1800" dirty="0" err="1"/>
              <a:t>neural</a:t>
            </a:r>
            <a:r>
              <a:rPr lang="tr-TR" altLang="tr-TR" sz="1800" dirty="0"/>
              <a:t> </a:t>
            </a:r>
            <a:r>
              <a:rPr lang="tr-TR" altLang="tr-TR" sz="1800" dirty="0" err="1"/>
              <a:t>networks</a:t>
            </a:r>
            <a:r>
              <a:rPr lang="tr-TR" altLang="tr-TR" sz="1800" dirty="0"/>
              <a:t>.</a:t>
            </a:r>
          </a:p>
        </p:txBody>
      </p:sp>
    </p:spTree>
    <p:extLst>
      <p:ext uri="{BB962C8B-B14F-4D97-AF65-F5344CB8AC3E}">
        <p14:creationId xmlns:p14="http://schemas.microsoft.com/office/powerpoint/2010/main" val="41629858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ctrTitle"/>
          </p:nvPr>
        </p:nvSpPr>
        <p:spPr>
          <a:xfrm>
            <a:off x="539552" y="155104"/>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Real life </a:t>
            </a:r>
            <a:r>
              <a:rPr lang="tr-TR" altLang="tr-TR" sz="2400" b="1" u="sng" dirty="0" err="1">
                <a:solidFill>
                  <a:srgbClr val="984807"/>
                </a:solidFill>
                <a:latin typeface="Calibri" pitchFamily="34" charset="0"/>
                <a:ea typeface="+mn-ea"/>
                <a:cs typeface="Arial" pitchFamily="34" charset="0"/>
              </a:rPr>
              <a:t>examples</a:t>
            </a:r>
            <a:r>
              <a:rPr lang="tr-TR" altLang="tr-TR" sz="2400" b="1" u="sng" dirty="0">
                <a:solidFill>
                  <a:srgbClr val="984807"/>
                </a:solidFill>
                <a:latin typeface="Calibri" pitchFamily="34" charset="0"/>
                <a:ea typeface="+mn-ea"/>
                <a:cs typeface="Arial" pitchFamily="34" charset="0"/>
              </a:rPr>
              <a:t>...</a:t>
            </a:r>
            <a:endParaRPr lang="en-US" altLang="tr-TR" sz="2400" b="1" u="sng" dirty="0">
              <a:solidFill>
                <a:srgbClr val="984807"/>
              </a:solidFill>
              <a:latin typeface="Calibri" pitchFamily="34" charset="0"/>
              <a:ea typeface="+mn-ea"/>
              <a:cs typeface="Arial" pitchFamily="34" charset="0"/>
            </a:endParaRPr>
          </a:p>
        </p:txBody>
      </p:sp>
      <p:sp>
        <p:nvSpPr>
          <p:cNvPr id="8704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87045" name="Text Box 4"/>
          <p:cNvSpPr txBox="1">
            <a:spLocks noChangeArrowheads="1"/>
          </p:cNvSpPr>
          <p:nvPr/>
        </p:nvSpPr>
        <p:spPr bwMode="auto">
          <a:xfrm>
            <a:off x="395536" y="836712"/>
            <a:ext cx="8136632"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7850" indent="-2968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n-US" altLang="tr-TR" sz="2800" dirty="0" smtClean="0"/>
              <a:t>Noise filtering in telecommunication (</a:t>
            </a:r>
            <a:r>
              <a:rPr lang="en-US" altLang="tr-TR" sz="2000" dirty="0" smtClean="0"/>
              <a:t>IEE Alexander Graham </a:t>
            </a:r>
            <a:r>
              <a:rPr lang="tr-TR" altLang="tr-TR" sz="2000" dirty="0" smtClean="0"/>
              <a:t>Award</a:t>
            </a:r>
            <a:r>
              <a:rPr lang="en-US" altLang="tr-TR" sz="2000" dirty="0" smtClean="0"/>
              <a:t>)-  Prevents echoes from the lines and  helps error free transmission.</a:t>
            </a:r>
            <a:endParaRPr lang="en-US" altLang="tr-TR" sz="1600" dirty="0" smtClean="0"/>
          </a:p>
          <a:p>
            <a:pPr eaLnBrk="1" hangingPunct="1">
              <a:lnSpc>
                <a:spcPct val="70000"/>
              </a:lnSpc>
              <a:spcBef>
                <a:spcPct val="50000"/>
              </a:spcBef>
              <a:buFontTx/>
              <a:buNone/>
            </a:pPr>
            <a:r>
              <a:rPr lang="en-US" altLang="tr-TR" sz="2800" dirty="0" smtClean="0"/>
              <a:t>GTE proses Control</a:t>
            </a:r>
            <a:r>
              <a:rPr lang="en-US" altLang="tr-TR" sz="2000" dirty="0" smtClean="0"/>
              <a:t> (GTE laboratory)- Monitoring and diagnosing process faults. </a:t>
            </a:r>
            <a:endParaRPr lang="en-US" altLang="tr-TR" sz="1600" dirty="0" smtClean="0"/>
          </a:p>
          <a:p>
            <a:pPr eaLnBrk="1" hangingPunct="1">
              <a:lnSpc>
                <a:spcPct val="70000"/>
              </a:lnSpc>
              <a:spcBef>
                <a:spcPct val="50000"/>
              </a:spcBef>
              <a:buFontTx/>
              <a:buNone/>
            </a:pPr>
            <a:r>
              <a:rPr lang="en-US" altLang="tr-TR" sz="2800" dirty="0" smtClean="0"/>
              <a:t>Bomb sniffer </a:t>
            </a:r>
            <a:r>
              <a:rPr lang="en-US" altLang="tr-TR" sz="2000" dirty="0" smtClean="0"/>
              <a:t>(New York JFK Int. Airport)- diagnosing bombs through </a:t>
            </a:r>
            <a:r>
              <a:rPr lang="en-US" altLang="tr-TR" sz="1600" dirty="0" smtClean="0"/>
              <a:t>Gamma-ray analysis. </a:t>
            </a:r>
          </a:p>
          <a:p>
            <a:pPr eaLnBrk="1" hangingPunct="1">
              <a:lnSpc>
                <a:spcPct val="70000"/>
              </a:lnSpc>
              <a:spcBef>
                <a:spcPct val="50000"/>
              </a:spcBef>
              <a:buFontTx/>
              <a:buNone/>
            </a:pPr>
            <a:r>
              <a:rPr lang="en-US" altLang="tr-TR" sz="2800" dirty="0" smtClean="0"/>
              <a:t>Credit assessment</a:t>
            </a:r>
            <a:r>
              <a:rPr lang="en-US" altLang="tr-TR" sz="2000" dirty="0" smtClean="0"/>
              <a:t>(Nestor Inc.)- identifies those who will not probably pay back</a:t>
            </a:r>
            <a:r>
              <a:rPr lang="en-US" altLang="tr-TR" sz="1600" dirty="0" smtClean="0"/>
              <a:t>.</a:t>
            </a:r>
          </a:p>
          <a:p>
            <a:pPr eaLnBrk="1" hangingPunct="1">
              <a:lnSpc>
                <a:spcPct val="70000"/>
              </a:lnSpc>
              <a:spcBef>
                <a:spcPct val="50000"/>
              </a:spcBef>
              <a:buFontTx/>
              <a:buNone/>
            </a:pPr>
            <a:r>
              <a:rPr lang="en-US" altLang="tr-TR" sz="2800" dirty="0" smtClean="0"/>
              <a:t>Airline marketing </a:t>
            </a:r>
            <a:r>
              <a:rPr lang="en-US" altLang="tr-TR" sz="2000" dirty="0" smtClean="0"/>
              <a:t> (Behave heuristics Inc.)- provide recommendations to reservation system</a:t>
            </a:r>
          </a:p>
          <a:p>
            <a:pPr eaLnBrk="1" hangingPunct="1">
              <a:lnSpc>
                <a:spcPct val="70000"/>
              </a:lnSpc>
              <a:spcBef>
                <a:spcPct val="50000"/>
              </a:spcBef>
              <a:buFontTx/>
              <a:buNone/>
            </a:pPr>
            <a:r>
              <a:rPr lang="en-US" altLang="tr-TR" sz="2800" dirty="0" smtClean="0"/>
              <a:t>Voice recognition </a:t>
            </a:r>
            <a:r>
              <a:rPr lang="en-US" altLang="tr-TR" sz="1600" dirty="0" smtClean="0"/>
              <a:t>(</a:t>
            </a:r>
            <a:r>
              <a:rPr lang="en-US" altLang="tr-TR" sz="2000" dirty="0" smtClean="0"/>
              <a:t>mobile phones)-  automatic dialing  upon voice request. </a:t>
            </a:r>
            <a:endParaRPr lang="en-US" altLang="tr-TR" sz="2000" dirty="0"/>
          </a:p>
        </p:txBody>
      </p:sp>
    </p:spTree>
    <p:extLst>
      <p:ext uri="{BB962C8B-B14F-4D97-AF65-F5344CB8AC3E}">
        <p14:creationId xmlns:p14="http://schemas.microsoft.com/office/powerpoint/2010/main" val="89220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ctrTitle"/>
          </p:nvPr>
        </p:nvSpPr>
        <p:spPr>
          <a:xfrm>
            <a:off x="467544" y="260648"/>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Recommended resources...</a:t>
            </a:r>
            <a:endParaRPr lang="en-US" altLang="tr-TR" sz="2400" b="1" u="sng" dirty="0">
              <a:solidFill>
                <a:srgbClr val="984807"/>
              </a:solidFill>
              <a:latin typeface="Calibri" pitchFamily="34" charset="0"/>
              <a:ea typeface="+mn-ea"/>
              <a:cs typeface="Arial" pitchFamily="34" charset="0"/>
            </a:endParaRPr>
          </a:p>
        </p:txBody>
      </p:sp>
      <p:sp>
        <p:nvSpPr>
          <p:cNvPr id="8909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89093" name="Text Box 4"/>
          <p:cNvSpPr txBox="1">
            <a:spLocks noChangeArrowheads="1"/>
          </p:cNvSpPr>
          <p:nvPr/>
        </p:nvSpPr>
        <p:spPr bwMode="auto">
          <a:xfrm>
            <a:off x="251520" y="1052736"/>
            <a:ext cx="889248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7850" indent="-2968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2000" b="1" dirty="0" smtClean="0"/>
              <a:t>Artificial neural networks for intelligent manufacturing </a:t>
            </a:r>
          </a:p>
          <a:p>
            <a:pPr eaLnBrk="1" hangingPunct="1">
              <a:spcBef>
                <a:spcPct val="50000"/>
              </a:spcBef>
              <a:buFontTx/>
              <a:buNone/>
            </a:pPr>
            <a:r>
              <a:rPr lang="en-US" altLang="tr-TR" sz="2000" b="1" dirty="0" smtClean="0"/>
              <a:t>	(Cihan Dağlı, Chapman and Hall)</a:t>
            </a:r>
          </a:p>
          <a:p>
            <a:pPr eaLnBrk="1" hangingPunct="1">
              <a:spcBef>
                <a:spcPct val="50000"/>
              </a:spcBef>
              <a:buFontTx/>
              <a:buNone/>
            </a:pPr>
            <a:r>
              <a:rPr lang="en-US" altLang="tr-TR" sz="2000" b="1" dirty="0" smtClean="0"/>
              <a:t>Neural networks for  identification prediction and control</a:t>
            </a:r>
          </a:p>
          <a:p>
            <a:pPr eaLnBrk="1" hangingPunct="1">
              <a:spcBef>
                <a:spcPct val="50000"/>
              </a:spcBef>
              <a:buFontTx/>
              <a:buNone/>
            </a:pPr>
            <a:r>
              <a:rPr lang="tr-TR" altLang="tr-TR" sz="2000" b="1" dirty="0" smtClean="0"/>
              <a:t>     </a:t>
            </a:r>
            <a:r>
              <a:rPr lang="en-US" altLang="tr-TR" sz="2000" b="1" dirty="0" smtClean="0"/>
              <a:t>(D.T. Pham an</a:t>
            </a:r>
            <a:r>
              <a:rPr lang="tr-TR" altLang="tr-TR" sz="2000" b="1" dirty="0" smtClean="0"/>
              <a:t>d</a:t>
            </a:r>
            <a:r>
              <a:rPr lang="en-US" altLang="tr-TR" sz="2000" b="1" dirty="0" smtClean="0"/>
              <a:t> X. Liu Springer Verlag)</a:t>
            </a:r>
          </a:p>
          <a:p>
            <a:pPr eaLnBrk="1" hangingPunct="1">
              <a:spcBef>
                <a:spcPct val="50000"/>
              </a:spcBef>
              <a:buFontTx/>
              <a:buNone/>
            </a:pPr>
            <a:r>
              <a:rPr lang="en-US" altLang="tr-TR" sz="2000" b="1" dirty="0" smtClean="0"/>
              <a:t>Neural networks for optimization</a:t>
            </a:r>
          </a:p>
          <a:p>
            <a:pPr eaLnBrk="1" hangingPunct="1">
              <a:spcBef>
                <a:spcPct val="50000"/>
              </a:spcBef>
              <a:buFontTx/>
              <a:buNone/>
            </a:pPr>
            <a:r>
              <a:rPr lang="en-US" altLang="tr-TR" sz="2000" b="1" dirty="0" smtClean="0"/>
              <a:t>	(D.T. Pham ve D. Karaboğa, Springer Verlag)</a:t>
            </a:r>
          </a:p>
          <a:p>
            <a:pPr eaLnBrk="1" hangingPunct="1">
              <a:spcBef>
                <a:spcPct val="50000"/>
              </a:spcBef>
              <a:buFontTx/>
              <a:buNone/>
            </a:pPr>
            <a:endParaRPr lang="en-US" altLang="tr-TR" sz="2000" b="1" dirty="0">
              <a:solidFill>
                <a:srgbClr val="FF0000"/>
              </a:solidFill>
            </a:endParaRPr>
          </a:p>
        </p:txBody>
      </p:sp>
    </p:spTree>
    <p:extLst>
      <p:ext uri="{BB962C8B-B14F-4D97-AF65-F5344CB8AC3E}">
        <p14:creationId xmlns:p14="http://schemas.microsoft.com/office/powerpoint/2010/main" val="16670362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ctrTitle"/>
          </p:nvPr>
        </p:nvSpPr>
        <p:spPr>
          <a:xfrm>
            <a:off x="395536" y="404664"/>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An </a:t>
            </a:r>
            <a:r>
              <a:rPr lang="tr-TR" altLang="tr-TR" sz="2400" b="1" u="sng" dirty="0" smtClean="0">
                <a:solidFill>
                  <a:srgbClr val="984807"/>
                </a:solidFill>
                <a:latin typeface="Calibri" pitchFamily="34" charset="0"/>
                <a:ea typeface="+mn-ea"/>
                <a:cs typeface="Arial" pitchFamily="34" charset="0"/>
              </a:rPr>
              <a:t>Business </a:t>
            </a:r>
            <a:r>
              <a:rPr lang="tr-TR" altLang="tr-TR" sz="2400" b="1" u="sng" dirty="0" err="1" smtClean="0">
                <a:solidFill>
                  <a:srgbClr val="984807"/>
                </a:solidFill>
                <a:latin typeface="Calibri" pitchFamily="34" charset="0"/>
                <a:ea typeface="+mn-ea"/>
                <a:cs typeface="Arial" pitchFamily="34" charset="0"/>
              </a:rPr>
              <a:t>Example</a:t>
            </a:r>
            <a:r>
              <a:rPr lang="tr-TR" altLang="tr-TR" sz="2400" b="1" u="sng" dirty="0">
                <a:solidFill>
                  <a:srgbClr val="984807"/>
                </a:solidFill>
                <a:latin typeface="Calibri" pitchFamily="34" charset="0"/>
                <a:ea typeface="+mn-ea"/>
                <a:cs typeface="Arial" pitchFamily="34" charset="0"/>
              </a:rPr>
              <a:t>...</a:t>
            </a:r>
            <a:endParaRPr lang="en-US" altLang="tr-TR" sz="2400" b="1" u="sng" dirty="0">
              <a:solidFill>
                <a:srgbClr val="984807"/>
              </a:solidFill>
              <a:latin typeface="Calibri" pitchFamily="34" charset="0"/>
              <a:ea typeface="+mn-ea"/>
              <a:cs typeface="Arial" pitchFamily="34" charset="0"/>
            </a:endParaRPr>
          </a:p>
        </p:txBody>
      </p:sp>
      <p:sp>
        <p:nvSpPr>
          <p:cNvPr id="91140"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91141" name="Text Box 4"/>
          <p:cNvSpPr txBox="1">
            <a:spLocks noChangeArrowheads="1"/>
          </p:cNvSpPr>
          <p:nvPr/>
        </p:nvSpPr>
        <p:spPr bwMode="auto">
          <a:xfrm>
            <a:off x="179512" y="1124744"/>
            <a:ext cx="9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3600" b="1" dirty="0" smtClean="0"/>
              <a:t>Utilizing neural networks for quality design. </a:t>
            </a:r>
            <a:endParaRPr lang="tr-TR" altLang="tr-TR" sz="3600" b="1" dirty="0" smtClean="0"/>
          </a:p>
        </p:txBody>
      </p:sp>
      <p:sp>
        <p:nvSpPr>
          <p:cNvPr id="6" name="Rectangle 2"/>
          <p:cNvSpPr txBox="1">
            <a:spLocks noChangeArrowheads="1"/>
          </p:cNvSpPr>
          <p:nvPr/>
        </p:nvSpPr>
        <p:spPr bwMode="auto">
          <a:xfrm>
            <a:off x="323528" y="1988840"/>
            <a:ext cx="6096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tr-TR" altLang="tr-TR" sz="2400" b="1" u="sng" dirty="0" smtClean="0">
                <a:solidFill>
                  <a:srgbClr val="984807"/>
                </a:solidFill>
                <a:latin typeface="Calibri" pitchFamily="34" charset="0"/>
                <a:ea typeface="+mn-ea"/>
                <a:cs typeface="Arial" pitchFamily="34" charset="0"/>
              </a:rPr>
              <a:t>Problem</a:t>
            </a:r>
            <a:endParaRPr lang="en-US" altLang="tr-TR" sz="2400" b="1" u="sng" dirty="0">
              <a:solidFill>
                <a:srgbClr val="984807"/>
              </a:solidFill>
              <a:latin typeface="Calibri" pitchFamily="34" charset="0"/>
              <a:ea typeface="+mn-ea"/>
              <a:cs typeface="Arial" pitchFamily="34" charset="0"/>
            </a:endParaRPr>
          </a:p>
        </p:txBody>
      </p:sp>
      <p:sp>
        <p:nvSpPr>
          <p:cNvPr id="7" name="Text Box 4"/>
          <p:cNvSpPr txBox="1">
            <a:spLocks noChangeArrowheads="1"/>
          </p:cNvSpPr>
          <p:nvPr/>
        </p:nvSpPr>
        <p:spPr bwMode="auto">
          <a:xfrm>
            <a:off x="323528" y="2636912"/>
            <a:ext cx="882047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2800" b="1" dirty="0" smtClean="0"/>
              <a:t>Preventing bending (so called </a:t>
            </a:r>
            <a:r>
              <a:rPr lang="en-US" altLang="tr-TR" sz="2800" b="1" dirty="0" err="1" smtClean="0"/>
              <a:t>sehim</a:t>
            </a:r>
            <a:r>
              <a:rPr lang="en-US" altLang="tr-TR" sz="2800" b="1" dirty="0" smtClean="0"/>
              <a:t>) in car pistons occurring after casting.</a:t>
            </a:r>
            <a:endParaRPr lang="en-US" altLang="tr-TR" sz="2800" b="1" dirty="0"/>
          </a:p>
        </p:txBody>
      </p:sp>
    </p:spTree>
    <p:extLst>
      <p:ext uri="{BB962C8B-B14F-4D97-AF65-F5344CB8AC3E}">
        <p14:creationId xmlns:p14="http://schemas.microsoft.com/office/powerpoint/2010/main" val="4158332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ctrTitle"/>
          </p:nvPr>
        </p:nvSpPr>
        <p:spPr>
          <a:xfrm>
            <a:off x="251520" y="260648"/>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Factors and respective values</a:t>
            </a:r>
            <a:endParaRPr lang="en-US" altLang="tr-TR" sz="2400" b="1" u="sng" dirty="0">
              <a:solidFill>
                <a:srgbClr val="984807"/>
              </a:solidFill>
              <a:latin typeface="Calibri" pitchFamily="34" charset="0"/>
              <a:ea typeface="+mn-ea"/>
              <a:cs typeface="Arial" pitchFamily="34" charset="0"/>
            </a:endParaRPr>
          </a:p>
        </p:txBody>
      </p:sp>
      <p:sp>
        <p:nvSpPr>
          <p:cNvPr id="9523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95237" name="Group 81"/>
          <p:cNvGrpSpPr>
            <a:grpSpLocks/>
          </p:cNvGrpSpPr>
          <p:nvPr/>
        </p:nvGrpSpPr>
        <p:grpSpPr bwMode="auto">
          <a:xfrm>
            <a:off x="395536" y="1124744"/>
            <a:ext cx="8640335" cy="4414838"/>
            <a:chOff x="-3" y="-3"/>
            <a:chExt cx="3005" cy="3227"/>
          </a:xfrm>
        </p:grpSpPr>
        <p:grpSp>
          <p:nvGrpSpPr>
            <p:cNvPr id="95238" name="Group 79"/>
            <p:cNvGrpSpPr>
              <a:grpSpLocks/>
            </p:cNvGrpSpPr>
            <p:nvPr/>
          </p:nvGrpSpPr>
          <p:grpSpPr bwMode="auto">
            <a:xfrm>
              <a:off x="0" y="0"/>
              <a:ext cx="3002" cy="3224"/>
              <a:chOff x="0" y="0"/>
              <a:chExt cx="3002" cy="3224"/>
            </a:xfrm>
          </p:grpSpPr>
          <p:grpSp>
            <p:nvGrpSpPr>
              <p:cNvPr id="95240" name="Group 32"/>
              <p:cNvGrpSpPr>
                <a:grpSpLocks/>
              </p:cNvGrpSpPr>
              <p:nvPr/>
            </p:nvGrpSpPr>
            <p:grpSpPr bwMode="auto">
              <a:xfrm>
                <a:off x="0" y="0"/>
                <a:ext cx="1324" cy="403"/>
                <a:chOff x="0" y="0"/>
                <a:chExt cx="1324" cy="403"/>
              </a:xfrm>
            </p:grpSpPr>
            <p:sp>
              <p:nvSpPr>
                <p:cNvPr id="95268" name="Rectangle 7"/>
                <p:cNvSpPr>
                  <a:spLocks noChangeArrowheads="1"/>
                </p:cNvSpPr>
                <p:nvPr/>
              </p:nvSpPr>
              <p:spPr bwMode="auto">
                <a:xfrm>
                  <a:off x="43" y="0"/>
                  <a:ext cx="123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dirty="0" err="1" smtClean="0">
                      <a:solidFill>
                        <a:srgbClr val="FF0000"/>
                      </a:solidFill>
                      <a:cs typeface="Times New Roman" panose="02020603050405020304" pitchFamily="18" charset="0"/>
                    </a:rPr>
                    <a:t>Factors</a:t>
                  </a:r>
                  <a:endParaRPr lang="en-US" altLang="tr-TR" sz="1800" b="1" dirty="0">
                    <a:solidFill>
                      <a:srgbClr val="FF0000"/>
                    </a:solidFill>
                    <a:cs typeface="Times New Roman" panose="02020603050405020304" pitchFamily="18" charset="0"/>
                  </a:endParaRPr>
                </a:p>
                <a:p>
                  <a:pPr>
                    <a:spcBef>
                      <a:spcPct val="0"/>
                    </a:spcBef>
                    <a:buFontTx/>
                    <a:buNone/>
                  </a:pPr>
                  <a:endParaRPr lang="en-US" altLang="tr-TR" sz="1800" b="1" dirty="0"/>
                </a:p>
              </p:txBody>
            </p:sp>
            <p:sp>
              <p:nvSpPr>
                <p:cNvPr id="95269" name="Rectangle 31"/>
                <p:cNvSpPr>
                  <a:spLocks noChangeArrowheads="1"/>
                </p:cNvSpPr>
                <p:nvPr/>
              </p:nvSpPr>
              <p:spPr bwMode="auto">
                <a:xfrm>
                  <a:off x="0" y="0"/>
                  <a:ext cx="1324"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1800" b="1"/>
                </a:p>
              </p:txBody>
            </p:sp>
          </p:grpSp>
          <p:grpSp>
            <p:nvGrpSpPr>
              <p:cNvPr id="95241" name="Group 34"/>
              <p:cNvGrpSpPr>
                <a:grpSpLocks/>
              </p:cNvGrpSpPr>
              <p:nvPr/>
            </p:nvGrpSpPr>
            <p:grpSpPr bwMode="auto">
              <a:xfrm>
                <a:off x="1324" y="0"/>
                <a:ext cx="763" cy="403"/>
                <a:chOff x="1324" y="0"/>
                <a:chExt cx="763" cy="403"/>
              </a:xfrm>
            </p:grpSpPr>
            <p:sp>
              <p:nvSpPr>
                <p:cNvPr id="95266" name="Rectangle 8"/>
                <p:cNvSpPr>
                  <a:spLocks noChangeArrowheads="1"/>
                </p:cNvSpPr>
                <p:nvPr/>
              </p:nvSpPr>
              <p:spPr bwMode="auto">
                <a:xfrm>
                  <a:off x="1367" y="0"/>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solidFill>
                        <a:srgbClr val="FF0000"/>
                      </a:solidFill>
                      <a:cs typeface="Times New Roman" panose="02020603050405020304" pitchFamily="18" charset="0"/>
                    </a:rPr>
                    <a:t>Value 1</a:t>
                  </a:r>
                  <a:endParaRPr lang="en-US" altLang="tr-TR" sz="1800" b="1">
                    <a:solidFill>
                      <a:srgbClr val="FF0000"/>
                    </a:solidFill>
                    <a:cs typeface="Times New Roman" panose="02020603050405020304" pitchFamily="18" charset="0"/>
                  </a:endParaRPr>
                </a:p>
                <a:p>
                  <a:pPr>
                    <a:spcBef>
                      <a:spcPct val="0"/>
                    </a:spcBef>
                    <a:buFontTx/>
                    <a:buNone/>
                  </a:pPr>
                  <a:endParaRPr lang="en-US" altLang="tr-TR" sz="1800" b="1">
                    <a:solidFill>
                      <a:srgbClr val="FF0000"/>
                    </a:solidFill>
                  </a:endParaRPr>
                </a:p>
              </p:txBody>
            </p:sp>
            <p:sp>
              <p:nvSpPr>
                <p:cNvPr id="95267" name="Rectangle 33"/>
                <p:cNvSpPr>
                  <a:spLocks noChangeArrowheads="1"/>
                </p:cNvSpPr>
                <p:nvPr/>
              </p:nvSpPr>
              <p:spPr bwMode="auto">
                <a:xfrm>
                  <a:off x="1324" y="0"/>
                  <a:ext cx="76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1800" b="1"/>
                </a:p>
              </p:txBody>
            </p:sp>
          </p:grpSp>
          <p:grpSp>
            <p:nvGrpSpPr>
              <p:cNvPr id="95242" name="Group 36"/>
              <p:cNvGrpSpPr>
                <a:grpSpLocks/>
              </p:cNvGrpSpPr>
              <p:nvPr/>
            </p:nvGrpSpPr>
            <p:grpSpPr bwMode="auto">
              <a:xfrm>
                <a:off x="2087" y="0"/>
                <a:ext cx="734" cy="403"/>
                <a:chOff x="2087" y="0"/>
                <a:chExt cx="734" cy="403"/>
              </a:xfrm>
            </p:grpSpPr>
            <p:sp>
              <p:nvSpPr>
                <p:cNvPr id="95264" name="Rectangle 9"/>
                <p:cNvSpPr>
                  <a:spLocks noChangeArrowheads="1"/>
                </p:cNvSpPr>
                <p:nvPr/>
              </p:nvSpPr>
              <p:spPr bwMode="auto">
                <a:xfrm>
                  <a:off x="2130" y="0"/>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solidFill>
                        <a:srgbClr val="FF0000"/>
                      </a:solidFill>
                      <a:cs typeface="Times New Roman" panose="02020603050405020304" pitchFamily="18" charset="0"/>
                    </a:rPr>
                    <a:t>Value 2</a:t>
                  </a:r>
                  <a:endParaRPr lang="en-US" altLang="tr-TR" sz="1800" b="1">
                    <a:solidFill>
                      <a:srgbClr val="FF0000"/>
                    </a:solidFill>
                    <a:cs typeface="Times New Roman" panose="02020603050405020304" pitchFamily="18" charset="0"/>
                  </a:endParaRPr>
                </a:p>
                <a:p>
                  <a:pPr>
                    <a:spcBef>
                      <a:spcPct val="0"/>
                    </a:spcBef>
                    <a:buFontTx/>
                    <a:buNone/>
                  </a:pPr>
                  <a:endParaRPr lang="en-US" altLang="tr-TR" sz="1800" b="1">
                    <a:solidFill>
                      <a:srgbClr val="FF0000"/>
                    </a:solidFill>
                  </a:endParaRPr>
                </a:p>
              </p:txBody>
            </p:sp>
            <p:sp>
              <p:nvSpPr>
                <p:cNvPr id="95265" name="Rectangle 35"/>
                <p:cNvSpPr>
                  <a:spLocks noChangeArrowheads="1"/>
                </p:cNvSpPr>
                <p:nvPr/>
              </p:nvSpPr>
              <p:spPr bwMode="auto">
                <a:xfrm>
                  <a:off x="2087" y="0"/>
                  <a:ext cx="734"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1800" b="1"/>
                </a:p>
              </p:txBody>
            </p:sp>
          </p:grpSp>
          <p:sp>
            <p:nvSpPr>
              <p:cNvPr id="95243" name="Rectangle 10"/>
              <p:cNvSpPr>
                <a:spLocks noChangeArrowheads="1"/>
              </p:cNvSpPr>
              <p:nvPr/>
            </p:nvSpPr>
            <p:spPr bwMode="auto">
              <a:xfrm>
                <a:off x="43" y="472"/>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A- Colding time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44" name="Rectangle 11"/>
              <p:cNvSpPr>
                <a:spLocks noChangeArrowheads="1"/>
              </p:cNvSpPr>
              <p:nvPr/>
            </p:nvSpPr>
            <p:spPr bwMode="auto">
              <a:xfrm>
                <a:off x="1492" y="403"/>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dirty="0">
                    <a:cs typeface="Times New Roman" panose="02020603050405020304" pitchFamily="18" charset="0"/>
                  </a:rPr>
                  <a:t>70 </a:t>
                </a:r>
                <a:r>
                  <a:rPr lang="tr-TR" altLang="tr-TR" sz="1800" b="1" dirty="0" err="1" smtClean="0">
                    <a:cs typeface="Times New Roman" panose="02020603050405020304" pitchFamily="18" charset="0"/>
                  </a:rPr>
                  <a:t>sc</a:t>
                </a:r>
                <a:endParaRPr lang="en-US" altLang="tr-TR" sz="1800" b="1" dirty="0">
                  <a:cs typeface="Times New Roman" panose="02020603050405020304" pitchFamily="18" charset="0"/>
                </a:endParaRPr>
              </a:p>
              <a:p>
                <a:pPr>
                  <a:spcBef>
                    <a:spcPct val="0"/>
                  </a:spcBef>
                  <a:buFontTx/>
                  <a:buNone/>
                </a:pPr>
                <a:endParaRPr lang="en-US" altLang="tr-TR" sz="1800" b="1" dirty="0"/>
              </a:p>
            </p:txBody>
          </p:sp>
          <p:sp>
            <p:nvSpPr>
              <p:cNvPr id="95245" name="Rectangle 12"/>
              <p:cNvSpPr>
                <a:spLocks noChangeArrowheads="1"/>
              </p:cNvSpPr>
              <p:nvPr/>
            </p:nvSpPr>
            <p:spPr bwMode="auto">
              <a:xfrm>
                <a:off x="2255" y="403"/>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dirty="0">
                    <a:cs typeface="Times New Roman" panose="02020603050405020304" pitchFamily="18" charset="0"/>
                  </a:rPr>
                  <a:t>85 </a:t>
                </a:r>
                <a:r>
                  <a:rPr lang="tr-TR" altLang="tr-TR" sz="1800" b="1" dirty="0" err="1" smtClean="0">
                    <a:cs typeface="Times New Roman" panose="02020603050405020304" pitchFamily="18" charset="0"/>
                  </a:rPr>
                  <a:t>sc</a:t>
                </a:r>
                <a:endParaRPr lang="en-US" altLang="tr-TR" sz="1800" b="1" dirty="0">
                  <a:cs typeface="Times New Roman" panose="02020603050405020304" pitchFamily="18" charset="0"/>
                </a:endParaRPr>
              </a:p>
              <a:p>
                <a:pPr>
                  <a:spcBef>
                    <a:spcPct val="0"/>
                  </a:spcBef>
                  <a:buFontTx/>
                  <a:buNone/>
                </a:pPr>
                <a:endParaRPr lang="en-US" altLang="tr-TR" sz="1800" b="1" dirty="0"/>
              </a:p>
            </p:txBody>
          </p:sp>
          <p:sp>
            <p:nvSpPr>
              <p:cNvPr id="95246" name="Rectangle 13"/>
              <p:cNvSpPr>
                <a:spLocks noChangeArrowheads="1"/>
              </p:cNvSpPr>
              <p:nvPr/>
            </p:nvSpPr>
            <p:spPr bwMode="auto">
              <a:xfrm>
                <a:off x="43" y="833"/>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1800" b="1" dirty="0" smtClean="0">
                    <a:cs typeface="Times New Roman" panose="02020603050405020304" pitchFamily="18" charset="0"/>
                  </a:rPr>
                  <a:t>B- Removing the tube from the cast</a:t>
                </a:r>
              </a:p>
              <a:p>
                <a:pPr>
                  <a:spcBef>
                    <a:spcPct val="0"/>
                  </a:spcBef>
                  <a:buFontTx/>
                  <a:buNone/>
                </a:pPr>
                <a:endParaRPr lang="en-US" altLang="tr-TR" sz="1800" b="1" dirty="0"/>
              </a:p>
            </p:txBody>
          </p:sp>
          <p:sp>
            <p:nvSpPr>
              <p:cNvPr id="95247" name="Rectangle 14"/>
              <p:cNvSpPr>
                <a:spLocks noChangeArrowheads="1"/>
              </p:cNvSpPr>
              <p:nvPr/>
            </p:nvSpPr>
            <p:spPr bwMode="auto">
              <a:xfrm>
                <a:off x="1492" y="806"/>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1800" b="1" dirty="0" smtClean="0">
                    <a:cs typeface="Times New Roman" panose="02020603050405020304" pitchFamily="18" charset="0"/>
                  </a:rPr>
                  <a:t>Entire tube</a:t>
                </a:r>
              </a:p>
              <a:p>
                <a:pPr>
                  <a:spcBef>
                    <a:spcPct val="0"/>
                  </a:spcBef>
                  <a:buFontTx/>
                  <a:buNone/>
                </a:pPr>
                <a:endParaRPr lang="en-US" altLang="tr-TR" sz="1800" b="1" dirty="0"/>
              </a:p>
            </p:txBody>
          </p:sp>
          <p:sp>
            <p:nvSpPr>
              <p:cNvPr id="95248" name="Rectangle 15"/>
              <p:cNvSpPr>
                <a:spLocks noChangeArrowheads="1"/>
              </p:cNvSpPr>
              <p:nvPr/>
            </p:nvSpPr>
            <p:spPr bwMode="auto">
              <a:xfrm>
                <a:off x="2255" y="806"/>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Half of the tube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49" name="Rectangle 16"/>
              <p:cNvSpPr>
                <a:spLocks noChangeArrowheads="1"/>
              </p:cNvSpPr>
              <p:nvPr/>
            </p:nvSpPr>
            <p:spPr bwMode="auto">
              <a:xfrm>
                <a:off x="43" y="1278"/>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1800" b="1" dirty="0" smtClean="0">
                    <a:cs typeface="Times New Roman" panose="02020603050405020304" pitchFamily="18" charset="0"/>
                  </a:rPr>
                  <a:t>C- Gripping calibration</a:t>
                </a:r>
              </a:p>
              <a:p>
                <a:pPr>
                  <a:spcBef>
                    <a:spcPct val="0"/>
                  </a:spcBef>
                  <a:buFontTx/>
                  <a:buNone/>
                </a:pPr>
                <a:endParaRPr lang="en-US" altLang="tr-TR" sz="1800" b="1" dirty="0"/>
              </a:p>
            </p:txBody>
          </p:sp>
          <p:sp>
            <p:nvSpPr>
              <p:cNvPr id="95250" name="Rectangle 17"/>
              <p:cNvSpPr>
                <a:spLocks noChangeArrowheads="1"/>
              </p:cNvSpPr>
              <p:nvPr/>
            </p:nvSpPr>
            <p:spPr bwMode="auto">
              <a:xfrm>
                <a:off x="1492" y="1209"/>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Calibrated</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1" name="Rectangle 18"/>
              <p:cNvSpPr>
                <a:spLocks noChangeArrowheads="1"/>
              </p:cNvSpPr>
              <p:nvPr/>
            </p:nvSpPr>
            <p:spPr bwMode="auto">
              <a:xfrm>
                <a:off x="2255" y="1209"/>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Not Calibrated</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2" name="Rectangle 19"/>
              <p:cNvSpPr>
                <a:spLocks noChangeArrowheads="1"/>
              </p:cNvSpPr>
              <p:nvPr/>
            </p:nvSpPr>
            <p:spPr bwMode="auto">
              <a:xfrm>
                <a:off x="43" y="1681"/>
                <a:ext cx="14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1800" b="1" dirty="0" smtClean="0">
                    <a:cs typeface="Times New Roman" panose="02020603050405020304" pitchFamily="18" charset="0"/>
                  </a:rPr>
                  <a:t>D- Heat transfer  capability of the table</a:t>
                </a:r>
              </a:p>
              <a:p>
                <a:pPr>
                  <a:spcBef>
                    <a:spcPct val="0"/>
                  </a:spcBef>
                  <a:buFontTx/>
                  <a:buNone/>
                </a:pPr>
                <a:endParaRPr lang="en-US" altLang="tr-TR" sz="1800" b="1" dirty="0"/>
              </a:p>
            </p:txBody>
          </p:sp>
          <p:sp>
            <p:nvSpPr>
              <p:cNvPr id="95253" name="Rectangle 20"/>
              <p:cNvSpPr>
                <a:spLocks noChangeArrowheads="1"/>
              </p:cNvSpPr>
              <p:nvPr/>
            </p:nvSpPr>
            <p:spPr bwMode="auto">
              <a:xfrm>
                <a:off x="1492" y="1612"/>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Painted Table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4" name="Rectangle 21"/>
              <p:cNvSpPr>
                <a:spLocks noChangeArrowheads="1"/>
              </p:cNvSpPr>
              <p:nvPr/>
            </p:nvSpPr>
            <p:spPr bwMode="auto">
              <a:xfrm>
                <a:off x="2255" y="1612"/>
                <a:ext cx="7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Not painted Table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5" name="Rectangle 22"/>
              <p:cNvSpPr>
                <a:spLocks noChangeArrowheads="1"/>
              </p:cNvSpPr>
              <p:nvPr/>
            </p:nvSpPr>
            <p:spPr bwMode="auto">
              <a:xfrm>
                <a:off x="43" y="2015"/>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E- door of the cast house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6" name="Rectangle 23"/>
              <p:cNvSpPr>
                <a:spLocks noChangeArrowheads="1"/>
              </p:cNvSpPr>
              <p:nvPr/>
            </p:nvSpPr>
            <p:spPr bwMode="auto">
              <a:xfrm>
                <a:off x="1492" y="2015"/>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Open</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7" name="Rectangle 24"/>
              <p:cNvSpPr>
                <a:spLocks noChangeArrowheads="1"/>
              </p:cNvSpPr>
              <p:nvPr/>
            </p:nvSpPr>
            <p:spPr bwMode="auto">
              <a:xfrm>
                <a:off x="2255" y="2015"/>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Closed</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8" name="Rectangle 25"/>
              <p:cNvSpPr>
                <a:spLocks noChangeArrowheads="1"/>
              </p:cNvSpPr>
              <p:nvPr/>
            </p:nvSpPr>
            <p:spPr bwMode="auto">
              <a:xfrm>
                <a:off x="43" y="2418"/>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F- Cast painting time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59" name="Rectangle 26"/>
              <p:cNvSpPr>
                <a:spLocks noChangeArrowheads="1"/>
              </p:cNvSpPr>
              <p:nvPr/>
            </p:nvSpPr>
            <p:spPr bwMode="auto">
              <a:xfrm>
                <a:off x="1492" y="2418"/>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dirty="0">
                    <a:cs typeface="Times New Roman" panose="02020603050405020304" pitchFamily="18" charset="0"/>
                  </a:rPr>
                  <a:t>50 </a:t>
                </a:r>
                <a:r>
                  <a:rPr lang="tr-TR" altLang="tr-TR" sz="1800" b="1" dirty="0" err="1" smtClean="0">
                    <a:cs typeface="Times New Roman" panose="02020603050405020304" pitchFamily="18" charset="0"/>
                  </a:rPr>
                  <a:t>sc</a:t>
                </a:r>
                <a:endParaRPr lang="en-US" altLang="tr-TR" sz="1800" b="1" dirty="0">
                  <a:cs typeface="Times New Roman" panose="02020603050405020304" pitchFamily="18" charset="0"/>
                </a:endParaRPr>
              </a:p>
              <a:p>
                <a:pPr>
                  <a:spcBef>
                    <a:spcPct val="0"/>
                  </a:spcBef>
                  <a:buFontTx/>
                  <a:buNone/>
                </a:pPr>
                <a:endParaRPr lang="en-US" altLang="tr-TR" sz="1800" b="1" dirty="0"/>
              </a:p>
            </p:txBody>
          </p:sp>
          <p:sp>
            <p:nvSpPr>
              <p:cNvPr id="95260" name="Rectangle 27"/>
              <p:cNvSpPr>
                <a:spLocks noChangeArrowheads="1"/>
              </p:cNvSpPr>
              <p:nvPr/>
            </p:nvSpPr>
            <p:spPr bwMode="auto">
              <a:xfrm>
                <a:off x="2255" y="2418"/>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dirty="0">
                    <a:cs typeface="Times New Roman" panose="02020603050405020304" pitchFamily="18" charset="0"/>
                  </a:rPr>
                  <a:t>40 </a:t>
                </a:r>
                <a:r>
                  <a:rPr lang="tr-TR" altLang="tr-TR" sz="1800" b="1" dirty="0" err="1" smtClean="0">
                    <a:cs typeface="Times New Roman" panose="02020603050405020304" pitchFamily="18" charset="0"/>
                  </a:rPr>
                  <a:t>sc</a:t>
                </a:r>
                <a:endParaRPr lang="en-US" altLang="tr-TR" sz="1800" b="1" dirty="0">
                  <a:cs typeface="Times New Roman" panose="02020603050405020304" pitchFamily="18" charset="0"/>
                </a:endParaRPr>
              </a:p>
              <a:p>
                <a:pPr>
                  <a:spcBef>
                    <a:spcPct val="0"/>
                  </a:spcBef>
                  <a:buFontTx/>
                  <a:buNone/>
                </a:pPr>
                <a:endParaRPr lang="en-US" altLang="tr-TR" sz="1800" b="1" dirty="0"/>
              </a:p>
            </p:txBody>
          </p:sp>
          <p:sp>
            <p:nvSpPr>
              <p:cNvPr id="95261" name="Rectangle 28"/>
              <p:cNvSpPr>
                <a:spLocks noChangeArrowheads="1"/>
              </p:cNvSpPr>
              <p:nvPr/>
            </p:nvSpPr>
            <p:spPr bwMode="auto">
              <a:xfrm>
                <a:off x="43" y="2821"/>
                <a:ext cx="1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G- Melting temperature</a:t>
                </a:r>
                <a:endParaRPr lang="en-US" altLang="tr-TR" sz="1800" b="1"/>
              </a:p>
            </p:txBody>
          </p:sp>
          <p:sp>
            <p:nvSpPr>
              <p:cNvPr id="95262" name="Rectangle 29"/>
              <p:cNvSpPr>
                <a:spLocks noChangeArrowheads="1"/>
              </p:cNvSpPr>
              <p:nvPr/>
            </p:nvSpPr>
            <p:spPr bwMode="auto">
              <a:xfrm>
                <a:off x="1492" y="2821"/>
                <a:ext cx="6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1450 C  degree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95263" name="Rectangle 30"/>
              <p:cNvSpPr>
                <a:spLocks noChangeArrowheads="1"/>
              </p:cNvSpPr>
              <p:nvPr/>
            </p:nvSpPr>
            <p:spPr bwMode="auto">
              <a:xfrm>
                <a:off x="2255" y="2821"/>
                <a:ext cx="6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1430 C degree</a:t>
                </a:r>
                <a:endParaRPr lang="en-US" altLang="tr-TR" sz="1800" b="1">
                  <a:cs typeface="Times New Roman" panose="02020603050405020304" pitchFamily="18" charset="0"/>
                </a:endParaRPr>
              </a:p>
              <a:p>
                <a:pPr>
                  <a:spcBef>
                    <a:spcPct val="0"/>
                  </a:spcBef>
                  <a:buFontTx/>
                  <a:buNone/>
                </a:pPr>
                <a:endParaRPr lang="en-US" altLang="tr-TR" sz="1800" b="1"/>
              </a:p>
            </p:txBody>
          </p:sp>
        </p:grpSp>
        <p:sp>
          <p:nvSpPr>
            <p:cNvPr id="95239" name="Rectangle 80"/>
            <p:cNvSpPr>
              <a:spLocks noChangeArrowheads="1"/>
            </p:cNvSpPr>
            <p:nvPr/>
          </p:nvSpPr>
          <p:spPr bwMode="auto">
            <a:xfrm>
              <a:off x="-3" y="-3"/>
              <a:ext cx="2827" cy="27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1800" b="1"/>
            </a:p>
          </p:txBody>
        </p:sp>
      </p:grpSp>
    </p:spTree>
    <p:extLst>
      <p:ext uri="{BB962C8B-B14F-4D97-AF65-F5344CB8AC3E}">
        <p14:creationId xmlns:p14="http://schemas.microsoft.com/office/powerpoint/2010/main" val="230886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ctrTitle"/>
          </p:nvPr>
        </p:nvSpPr>
        <p:spPr>
          <a:xfrm>
            <a:off x="467544" y="404664"/>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Example set</a:t>
            </a:r>
            <a:endParaRPr lang="en-US" altLang="tr-TR" sz="2400" b="1" u="sng" dirty="0">
              <a:solidFill>
                <a:srgbClr val="984807"/>
              </a:solidFill>
              <a:latin typeface="Calibri" pitchFamily="34" charset="0"/>
              <a:ea typeface="+mn-ea"/>
              <a:cs typeface="Arial" pitchFamily="34" charset="0"/>
            </a:endParaRPr>
          </a:p>
        </p:txBody>
      </p:sp>
      <p:sp>
        <p:nvSpPr>
          <p:cNvPr id="9728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97285" name="Rectangle 7"/>
          <p:cNvSpPr>
            <a:spLocks noChangeArrowheads="1"/>
          </p:cNvSpPr>
          <p:nvPr/>
        </p:nvSpPr>
        <p:spPr bwMode="auto">
          <a:xfrm>
            <a:off x="0" y="-547688"/>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200" b="0">
                <a:cs typeface="Times New Roman" panose="02020603050405020304" pitchFamily="18" charset="0"/>
              </a:rPr>
              <a:t>Tablo 5.2: L8 Ortogonal dizisine göre belirlenmiş örnekler</a:t>
            </a:r>
            <a:endParaRPr lang="en-US" altLang="tr-TR" sz="1200" b="0">
              <a:cs typeface="Times New Roman" panose="02020603050405020304" pitchFamily="18" charset="0"/>
            </a:endParaRPr>
          </a:p>
          <a:p>
            <a:pPr>
              <a:spcBef>
                <a:spcPct val="0"/>
              </a:spcBef>
              <a:buFontTx/>
              <a:buNone/>
            </a:pPr>
            <a:endParaRPr lang="en-US" altLang="tr-TR" sz="2400" b="0"/>
          </a:p>
        </p:txBody>
      </p:sp>
      <p:sp>
        <p:nvSpPr>
          <p:cNvPr id="97286" name="Rectangle 254"/>
          <p:cNvSpPr>
            <a:spLocks noChangeArrowheads="1"/>
          </p:cNvSpPr>
          <p:nvPr/>
        </p:nvSpPr>
        <p:spPr bwMode="auto">
          <a:xfrm>
            <a:off x="0" y="6767513"/>
            <a:ext cx="9144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200">
                <a:cs typeface="Times New Roman" panose="02020603050405020304" pitchFamily="18" charset="0"/>
              </a:rPr>
              <a:t> </a:t>
            </a:r>
            <a:endParaRPr lang="en-US" altLang="tr-TR" sz="1200" b="0">
              <a:cs typeface="Times New Roman" panose="02020603050405020304" pitchFamily="18" charset="0"/>
            </a:endParaRPr>
          </a:p>
          <a:p>
            <a:pPr>
              <a:spcBef>
                <a:spcPct val="0"/>
              </a:spcBef>
              <a:buFontTx/>
              <a:buNone/>
            </a:pPr>
            <a:endParaRPr lang="en-US" altLang="tr-TR" sz="2400" b="0"/>
          </a:p>
        </p:txBody>
      </p:sp>
      <p:grpSp>
        <p:nvGrpSpPr>
          <p:cNvPr id="97287" name="Group 500"/>
          <p:cNvGrpSpPr>
            <a:grpSpLocks/>
          </p:cNvGrpSpPr>
          <p:nvPr/>
        </p:nvGrpSpPr>
        <p:grpSpPr bwMode="auto">
          <a:xfrm>
            <a:off x="453330" y="1124744"/>
            <a:ext cx="8439150" cy="4264458"/>
            <a:chOff x="-3" y="-3"/>
            <a:chExt cx="3795" cy="4665"/>
          </a:xfrm>
        </p:grpSpPr>
        <p:grpSp>
          <p:nvGrpSpPr>
            <p:cNvPr id="97288" name="Group 498"/>
            <p:cNvGrpSpPr>
              <a:grpSpLocks/>
            </p:cNvGrpSpPr>
            <p:nvPr/>
          </p:nvGrpSpPr>
          <p:grpSpPr bwMode="auto">
            <a:xfrm>
              <a:off x="0" y="0"/>
              <a:ext cx="3792" cy="4662"/>
              <a:chOff x="0" y="0"/>
              <a:chExt cx="3792" cy="4662"/>
            </a:xfrm>
          </p:grpSpPr>
          <p:grpSp>
            <p:nvGrpSpPr>
              <p:cNvPr id="97290" name="Group 337"/>
              <p:cNvGrpSpPr>
                <a:grpSpLocks/>
              </p:cNvGrpSpPr>
              <p:nvPr/>
            </p:nvGrpSpPr>
            <p:grpSpPr bwMode="auto">
              <a:xfrm>
                <a:off x="0" y="0"/>
                <a:ext cx="489" cy="518"/>
                <a:chOff x="0" y="0"/>
                <a:chExt cx="489" cy="518"/>
              </a:xfrm>
            </p:grpSpPr>
            <p:sp>
              <p:nvSpPr>
                <p:cNvPr id="97531" name="Rectangle 255"/>
                <p:cNvSpPr>
                  <a:spLocks noChangeArrowheads="1"/>
                </p:cNvSpPr>
                <p:nvPr/>
              </p:nvSpPr>
              <p:spPr bwMode="auto">
                <a:xfrm>
                  <a:off x="43" y="0"/>
                  <a:ext cx="4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200" b="1" dirty="0" smtClean="0">
                      <a:cs typeface="Times New Roman" panose="02020603050405020304" pitchFamily="18" charset="0"/>
                    </a:rPr>
                    <a:t>Experiment</a:t>
                  </a:r>
                  <a:endParaRPr lang="en-US" altLang="tr-TR" sz="1200" b="1" dirty="0">
                    <a:cs typeface="Times New Roman" panose="02020603050405020304" pitchFamily="18" charset="0"/>
                  </a:endParaRPr>
                </a:p>
                <a:p>
                  <a:pPr>
                    <a:spcBef>
                      <a:spcPct val="0"/>
                    </a:spcBef>
                    <a:buFontTx/>
                    <a:buNone/>
                  </a:pPr>
                  <a:endParaRPr lang="en-US" altLang="tr-TR" sz="1200" b="1" dirty="0"/>
                </a:p>
              </p:txBody>
            </p:sp>
            <p:sp>
              <p:nvSpPr>
                <p:cNvPr id="97532" name="Rectangle 336"/>
                <p:cNvSpPr>
                  <a:spLocks noChangeArrowheads="1"/>
                </p:cNvSpPr>
                <p:nvPr/>
              </p:nvSpPr>
              <p:spPr bwMode="auto">
                <a:xfrm>
                  <a:off x="0" y="0"/>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1" name="Group 339"/>
              <p:cNvGrpSpPr>
                <a:grpSpLocks/>
              </p:cNvGrpSpPr>
              <p:nvPr/>
            </p:nvGrpSpPr>
            <p:grpSpPr bwMode="auto">
              <a:xfrm>
                <a:off x="428" y="0"/>
                <a:ext cx="310" cy="518"/>
                <a:chOff x="428" y="0"/>
                <a:chExt cx="310" cy="518"/>
              </a:xfrm>
            </p:grpSpPr>
            <p:sp>
              <p:nvSpPr>
                <p:cNvPr id="97529" name="Rectangle 256"/>
                <p:cNvSpPr>
                  <a:spLocks noChangeArrowheads="1"/>
                </p:cNvSpPr>
                <p:nvPr/>
              </p:nvSpPr>
              <p:spPr bwMode="auto">
                <a:xfrm>
                  <a:off x="471" y="0"/>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A</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30" name="Rectangle 338"/>
                <p:cNvSpPr>
                  <a:spLocks noChangeArrowheads="1"/>
                </p:cNvSpPr>
                <p:nvPr/>
              </p:nvSpPr>
              <p:spPr bwMode="auto">
                <a:xfrm>
                  <a:off x="428" y="0"/>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2" name="Group 341"/>
              <p:cNvGrpSpPr>
                <a:grpSpLocks/>
              </p:cNvGrpSpPr>
              <p:nvPr/>
            </p:nvGrpSpPr>
            <p:grpSpPr bwMode="auto">
              <a:xfrm>
                <a:off x="738" y="0"/>
                <a:ext cx="446" cy="518"/>
                <a:chOff x="738" y="0"/>
                <a:chExt cx="446" cy="518"/>
              </a:xfrm>
            </p:grpSpPr>
            <p:sp>
              <p:nvSpPr>
                <p:cNvPr id="97527" name="Rectangle 257"/>
                <p:cNvSpPr>
                  <a:spLocks noChangeArrowheads="1"/>
                </p:cNvSpPr>
                <p:nvPr/>
              </p:nvSpPr>
              <p:spPr bwMode="auto">
                <a:xfrm>
                  <a:off x="781" y="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28" name="Rectangle 340"/>
                <p:cNvSpPr>
                  <a:spLocks noChangeArrowheads="1"/>
                </p:cNvSpPr>
                <p:nvPr/>
              </p:nvSpPr>
              <p:spPr bwMode="auto">
                <a:xfrm>
                  <a:off x="738" y="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3" name="Group 343"/>
              <p:cNvGrpSpPr>
                <a:grpSpLocks/>
              </p:cNvGrpSpPr>
              <p:nvPr/>
            </p:nvGrpSpPr>
            <p:grpSpPr bwMode="auto">
              <a:xfrm>
                <a:off x="1184" y="0"/>
                <a:ext cx="471" cy="518"/>
                <a:chOff x="1184" y="0"/>
                <a:chExt cx="471" cy="518"/>
              </a:xfrm>
            </p:grpSpPr>
            <p:sp>
              <p:nvSpPr>
                <p:cNvPr id="97525" name="Rectangle 258"/>
                <p:cNvSpPr>
                  <a:spLocks noChangeArrowheads="1"/>
                </p:cNvSpPr>
                <p:nvPr/>
              </p:nvSpPr>
              <p:spPr bwMode="auto">
                <a:xfrm>
                  <a:off x="1227" y="0"/>
                  <a:ext cx="3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26" name="Rectangle 342"/>
                <p:cNvSpPr>
                  <a:spLocks noChangeArrowheads="1"/>
                </p:cNvSpPr>
                <p:nvPr/>
              </p:nvSpPr>
              <p:spPr bwMode="auto">
                <a:xfrm>
                  <a:off x="1184" y="0"/>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4" name="Group 345"/>
              <p:cNvGrpSpPr>
                <a:grpSpLocks/>
              </p:cNvGrpSpPr>
              <p:nvPr/>
            </p:nvGrpSpPr>
            <p:grpSpPr bwMode="auto">
              <a:xfrm>
                <a:off x="1655" y="0"/>
                <a:ext cx="506" cy="518"/>
                <a:chOff x="1655" y="0"/>
                <a:chExt cx="506" cy="518"/>
              </a:xfrm>
            </p:grpSpPr>
            <p:sp>
              <p:nvSpPr>
                <p:cNvPr id="97523" name="Rectangle 259"/>
                <p:cNvSpPr>
                  <a:spLocks noChangeArrowheads="1"/>
                </p:cNvSpPr>
                <p:nvPr/>
              </p:nvSpPr>
              <p:spPr bwMode="auto">
                <a:xfrm>
                  <a:off x="1698" y="0"/>
                  <a:ext cx="4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24" name="Rectangle 344"/>
                <p:cNvSpPr>
                  <a:spLocks noChangeArrowheads="1"/>
                </p:cNvSpPr>
                <p:nvPr/>
              </p:nvSpPr>
              <p:spPr bwMode="auto">
                <a:xfrm>
                  <a:off x="1655" y="0"/>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5" name="Group 347"/>
              <p:cNvGrpSpPr>
                <a:grpSpLocks/>
              </p:cNvGrpSpPr>
              <p:nvPr/>
            </p:nvGrpSpPr>
            <p:grpSpPr bwMode="auto">
              <a:xfrm>
                <a:off x="2161" y="0"/>
                <a:ext cx="446" cy="518"/>
                <a:chOff x="2161" y="0"/>
                <a:chExt cx="446" cy="518"/>
              </a:xfrm>
            </p:grpSpPr>
            <p:sp>
              <p:nvSpPr>
                <p:cNvPr id="97521" name="Rectangle 260"/>
                <p:cNvSpPr>
                  <a:spLocks noChangeArrowheads="1"/>
                </p:cNvSpPr>
                <p:nvPr/>
              </p:nvSpPr>
              <p:spPr bwMode="auto">
                <a:xfrm>
                  <a:off x="2204" y="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22" name="Rectangle 346"/>
                <p:cNvSpPr>
                  <a:spLocks noChangeArrowheads="1"/>
                </p:cNvSpPr>
                <p:nvPr/>
              </p:nvSpPr>
              <p:spPr bwMode="auto">
                <a:xfrm>
                  <a:off x="2161" y="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6" name="Group 349"/>
              <p:cNvGrpSpPr>
                <a:grpSpLocks/>
              </p:cNvGrpSpPr>
              <p:nvPr/>
            </p:nvGrpSpPr>
            <p:grpSpPr bwMode="auto">
              <a:xfrm>
                <a:off x="2607" y="0"/>
                <a:ext cx="302" cy="518"/>
                <a:chOff x="2607" y="0"/>
                <a:chExt cx="302" cy="518"/>
              </a:xfrm>
            </p:grpSpPr>
            <p:sp>
              <p:nvSpPr>
                <p:cNvPr id="97519" name="Rectangle 261"/>
                <p:cNvSpPr>
                  <a:spLocks noChangeArrowheads="1"/>
                </p:cNvSpPr>
                <p:nvPr/>
              </p:nvSpPr>
              <p:spPr bwMode="auto">
                <a:xfrm>
                  <a:off x="2650" y="0"/>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F</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20" name="Rectangle 348"/>
                <p:cNvSpPr>
                  <a:spLocks noChangeArrowheads="1"/>
                </p:cNvSpPr>
                <p:nvPr/>
              </p:nvSpPr>
              <p:spPr bwMode="auto">
                <a:xfrm>
                  <a:off x="2607" y="0"/>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7" name="Group 351"/>
              <p:cNvGrpSpPr>
                <a:grpSpLocks/>
              </p:cNvGrpSpPr>
              <p:nvPr/>
            </p:nvGrpSpPr>
            <p:grpSpPr bwMode="auto">
              <a:xfrm>
                <a:off x="2909" y="0"/>
                <a:ext cx="374" cy="518"/>
                <a:chOff x="2909" y="0"/>
                <a:chExt cx="374" cy="518"/>
              </a:xfrm>
            </p:grpSpPr>
            <p:sp>
              <p:nvSpPr>
                <p:cNvPr id="97517" name="Rectangle 262"/>
                <p:cNvSpPr>
                  <a:spLocks noChangeArrowheads="1"/>
                </p:cNvSpPr>
                <p:nvPr/>
              </p:nvSpPr>
              <p:spPr bwMode="auto">
                <a:xfrm>
                  <a:off x="2952"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G</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18" name="Rectangle 350"/>
                <p:cNvSpPr>
                  <a:spLocks noChangeArrowheads="1"/>
                </p:cNvSpPr>
                <p:nvPr/>
              </p:nvSpPr>
              <p:spPr bwMode="auto">
                <a:xfrm>
                  <a:off x="2909" y="0"/>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8" name="Group 353"/>
              <p:cNvGrpSpPr>
                <a:grpSpLocks/>
              </p:cNvGrpSpPr>
              <p:nvPr/>
            </p:nvGrpSpPr>
            <p:grpSpPr bwMode="auto">
              <a:xfrm>
                <a:off x="3283" y="0"/>
                <a:ext cx="509" cy="518"/>
                <a:chOff x="3283" y="0"/>
                <a:chExt cx="509" cy="518"/>
              </a:xfrm>
            </p:grpSpPr>
            <p:sp>
              <p:nvSpPr>
                <p:cNvPr id="97515" name="Rectangle 263"/>
                <p:cNvSpPr>
                  <a:spLocks noChangeArrowheads="1"/>
                </p:cNvSpPr>
                <p:nvPr/>
              </p:nvSpPr>
              <p:spPr bwMode="auto">
                <a:xfrm>
                  <a:off x="3326" y="0"/>
                  <a:ext cx="46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Bending</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16" name="Rectangle 352"/>
                <p:cNvSpPr>
                  <a:spLocks noChangeArrowheads="1"/>
                </p:cNvSpPr>
                <p:nvPr/>
              </p:nvSpPr>
              <p:spPr bwMode="auto">
                <a:xfrm>
                  <a:off x="3283" y="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299" name="Group 355"/>
              <p:cNvGrpSpPr>
                <a:grpSpLocks/>
              </p:cNvGrpSpPr>
              <p:nvPr/>
            </p:nvGrpSpPr>
            <p:grpSpPr bwMode="auto">
              <a:xfrm>
                <a:off x="0" y="518"/>
                <a:ext cx="428" cy="518"/>
                <a:chOff x="0" y="518"/>
                <a:chExt cx="428" cy="518"/>
              </a:xfrm>
            </p:grpSpPr>
            <p:sp>
              <p:nvSpPr>
                <p:cNvPr id="97513" name="Rectangle 264"/>
                <p:cNvSpPr>
                  <a:spLocks noChangeArrowheads="1"/>
                </p:cNvSpPr>
                <p:nvPr/>
              </p:nvSpPr>
              <p:spPr bwMode="auto">
                <a:xfrm>
                  <a:off x="43" y="518"/>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14" name="Rectangle 354"/>
                <p:cNvSpPr>
                  <a:spLocks noChangeArrowheads="1"/>
                </p:cNvSpPr>
                <p:nvPr/>
              </p:nvSpPr>
              <p:spPr bwMode="auto">
                <a:xfrm>
                  <a:off x="0" y="518"/>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0" name="Group 357"/>
              <p:cNvGrpSpPr>
                <a:grpSpLocks/>
              </p:cNvGrpSpPr>
              <p:nvPr/>
            </p:nvGrpSpPr>
            <p:grpSpPr bwMode="auto">
              <a:xfrm>
                <a:off x="428" y="518"/>
                <a:ext cx="310" cy="518"/>
                <a:chOff x="428" y="518"/>
                <a:chExt cx="310" cy="518"/>
              </a:xfrm>
            </p:grpSpPr>
            <p:sp>
              <p:nvSpPr>
                <p:cNvPr id="97511" name="Rectangle 265"/>
                <p:cNvSpPr>
                  <a:spLocks noChangeArrowheads="1"/>
                </p:cNvSpPr>
                <p:nvPr/>
              </p:nvSpPr>
              <p:spPr bwMode="auto">
                <a:xfrm>
                  <a:off x="471" y="518"/>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70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12" name="Rectangle 356"/>
                <p:cNvSpPr>
                  <a:spLocks noChangeArrowheads="1"/>
                </p:cNvSpPr>
                <p:nvPr/>
              </p:nvSpPr>
              <p:spPr bwMode="auto">
                <a:xfrm>
                  <a:off x="428" y="518"/>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1" name="Group 359"/>
              <p:cNvGrpSpPr>
                <a:grpSpLocks/>
              </p:cNvGrpSpPr>
              <p:nvPr/>
            </p:nvGrpSpPr>
            <p:grpSpPr bwMode="auto">
              <a:xfrm>
                <a:off x="738" y="518"/>
                <a:ext cx="446" cy="518"/>
                <a:chOff x="738" y="518"/>
                <a:chExt cx="446" cy="518"/>
              </a:xfrm>
            </p:grpSpPr>
            <p:sp>
              <p:nvSpPr>
                <p:cNvPr id="97509" name="Rectangle 266"/>
                <p:cNvSpPr>
                  <a:spLocks noChangeArrowheads="1"/>
                </p:cNvSpPr>
                <p:nvPr/>
              </p:nvSpPr>
              <p:spPr bwMode="auto">
                <a:xfrm>
                  <a:off x="781" y="51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10" name="Rectangle 358"/>
                <p:cNvSpPr>
                  <a:spLocks noChangeArrowheads="1"/>
                </p:cNvSpPr>
                <p:nvPr/>
              </p:nvSpPr>
              <p:spPr bwMode="auto">
                <a:xfrm>
                  <a:off x="738" y="51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2" name="Group 361"/>
              <p:cNvGrpSpPr>
                <a:grpSpLocks/>
              </p:cNvGrpSpPr>
              <p:nvPr/>
            </p:nvGrpSpPr>
            <p:grpSpPr bwMode="auto">
              <a:xfrm>
                <a:off x="1184" y="518"/>
                <a:ext cx="471" cy="518"/>
                <a:chOff x="1184" y="518"/>
                <a:chExt cx="471" cy="518"/>
              </a:xfrm>
            </p:grpSpPr>
            <p:sp>
              <p:nvSpPr>
                <p:cNvPr id="97507" name="Rectangle 267"/>
                <p:cNvSpPr>
                  <a:spLocks noChangeArrowheads="1"/>
                </p:cNvSpPr>
                <p:nvPr/>
              </p:nvSpPr>
              <p:spPr bwMode="auto">
                <a:xfrm>
                  <a:off x="1227" y="518"/>
                  <a:ext cx="4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Uncalib.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08" name="Rectangle 360"/>
                <p:cNvSpPr>
                  <a:spLocks noChangeArrowheads="1"/>
                </p:cNvSpPr>
                <p:nvPr/>
              </p:nvSpPr>
              <p:spPr bwMode="auto">
                <a:xfrm>
                  <a:off x="1184" y="518"/>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3" name="Group 363"/>
              <p:cNvGrpSpPr>
                <a:grpSpLocks/>
              </p:cNvGrpSpPr>
              <p:nvPr/>
            </p:nvGrpSpPr>
            <p:grpSpPr bwMode="auto">
              <a:xfrm>
                <a:off x="1655" y="518"/>
                <a:ext cx="506" cy="518"/>
                <a:chOff x="1655" y="518"/>
                <a:chExt cx="506" cy="518"/>
              </a:xfrm>
            </p:grpSpPr>
            <p:sp>
              <p:nvSpPr>
                <p:cNvPr id="97505" name="Rectangle 268"/>
                <p:cNvSpPr>
                  <a:spLocks noChangeArrowheads="1"/>
                </p:cNvSpPr>
                <p:nvPr/>
              </p:nvSpPr>
              <p:spPr bwMode="auto">
                <a:xfrm>
                  <a:off x="1698" y="518"/>
                  <a:ext cx="4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No-paint</a:t>
                  </a:r>
                  <a:endParaRPr lang="en-US" altLang="tr-TR" sz="1600" b="1"/>
                </a:p>
              </p:txBody>
            </p:sp>
            <p:sp>
              <p:nvSpPr>
                <p:cNvPr id="97506" name="Rectangle 362"/>
                <p:cNvSpPr>
                  <a:spLocks noChangeArrowheads="1"/>
                </p:cNvSpPr>
                <p:nvPr/>
              </p:nvSpPr>
              <p:spPr bwMode="auto">
                <a:xfrm>
                  <a:off x="1655" y="518"/>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4" name="Group 365"/>
              <p:cNvGrpSpPr>
                <a:grpSpLocks/>
              </p:cNvGrpSpPr>
              <p:nvPr/>
            </p:nvGrpSpPr>
            <p:grpSpPr bwMode="auto">
              <a:xfrm>
                <a:off x="2161" y="518"/>
                <a:ext cx="446" cy="518"/>
                <a:chOff x="2161" y="518"/>
                <a:chExt cx="446" cy="518"/>
              </a:xfrm>
            </p:grpSpPr>
            <p:sp>
              <p:nvSpPr>
                <p:cNvPr id="97503" name="Rectangle 269"/>
                <p:cNvSpPr>
                  <a:spLocks noChangeArrowheads="1"/>
                </p:cNvSpPr>
                <p:nvPr/>
              </p:nvSpPr>
              <p:spPr bwMode="auto">
                <a:xfrm>
                  <a:off x="2204" y="51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Open</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04" name="Rectangle 364"/>
                <p:cNvSpPr>
                  <a:spLocks noChangeArrowheads="1"/>
                </p:cNvSpPr>
                <p:nvPr/>
              </p:nvSpPr>
              <p:spPr bwMode="auto">
                <a:xfrm>
                  <a:off x="2161" y="51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5" name="Group 367"/>
              <p:cNvGrpSpPr>
                <a:grpSpLocks/>
              </p:cNvGrpSpPr>
              <p:nvPr/>
            </p:nvGrpSpPr>
            <p:grpSpPr bwMode="auto">
              <a:xfrm>
                <a:off x="2607" y="518"/>
                <a:ext cx="302" cy="518"/>
                <a:chOff x="2607" y="518"/>
                <a:chExt cx="302" cy="518"/>
              </a:xfrm>
            </p:grpSpPr>
            <p:sp>
              <p:nvSpPr>
                <p:cNvPr id="97501" name="Rectangle 270"/>
                <p:cNvSpPr>
                  <a:spLocks noChangeArrowheads="1"/>
                </p:cNvSpPr>
                <p:nvPr/>
              </p:nvSpPr>
              <p:spPr bwMode="auto">
                <a:xfrm>
                  <a:off x="2650" y="518"/>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02" name="Rectangle 366"/>
                <p:cNvSpPr>
                  <a:spLocks noChangeArrowheads="1"/>
                </p:cNvSpPr>
                <p:nvPr/>
              </p:nvSpPr>
              <p:spPr bwMode="auto">
                <a:xfrm>
                  <a:off x="2607" y="518"/>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6" name="Group 369"/>
              <p:cNvGrpSpPr>
                <a:grpSpLocks/>
              </p:cNvGrpSpPr>
              <p:nvPr/>
            </p:nvGrpSpPr>
            <p:grpSpPr bwMode="auto">
              <a:xfrm>
                <a:off x="2909" y="518"/>
                <a:ext cx="374" cy="518"/>
                <a:chOff x="2909" y="518"/>
                <a:chExt cx="374" cy="518"/>
              </a:xfrm>
            </p:grpSpPr>
            <p:sp>
              <p:nvSpPr>
                <p:cNvPr id="97499" name="Rectangle 271"/>
                <p:cNvSpPr>
                  <a:spLocks noChangeArrowheads="1"/>
                </p:cNvSpPr>
                <p:nvPr/>
              </p:nvSpPr>
              <p:spPr bwMode="auto">
                <a:xfrm>
                  <a:off x="2952" y="518"/>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500" name="Rectangle 368"/>
                <p:cNvSpPr>
                  <a:spLocks noChangeArrowheads="1"/>
                </p:cNvSpPr>
                <p:nvPr/>
              </p:nvSpPr>
              <p:spPr bwMode="auto">
                <a:xfrm>
                  <a:off x="2909" y="518"/>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7" name="Group 371"/>
              <p:cNvGrpSpPr>
                <a:grpSpLocks/>
              </p:cNvGrpSpPr>
              <p:nvPr/>
            </p:nvGrpSpPr>
            <p:grpSpPr bwMode="auto">
              <a:xfrm>
                <a:off x="3283" y="518"/>
                <a:ext cx="446" cy="518"/>
                <a:chOff x="3283" y="518"/>
                <a:chExt cx="446" cy="518"/>
              </a:xfrm>
            </p:grpSpPr>
            <p:sp>
              <p:nvSpPr>
                <p:cNvPr id="97497" name="Rectangle 272"/>
                <p:cNvSpPr>
                  <a:spLocks noChangeArrowheads="1"/>
                </p:cNvSpPr>
                <p:nvPr/>
              </p:nvSpPr>
              <p:spPr bwMode="auto">
                <a:xfrm>
                  <a:off x="3326" y="51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1.70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98" name="Rectangle 370"/>
                <p:cNvSpPr>
                  <a:spLocks noChangeArrowheads="1"/>
                </p:cNvSpPr>
                <p:nvPr/>
              </p:nvSpPr>
              <p:spPr bwMode="auto">
                <a:xfrm>
                  <a:off x="3283" y="51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8" name="Group 373"/>
              <p:cNvGrpSpPr>
                <a:grpSpLocks/>
              </p:cNvGrpSpPr>
              <p:nvPr/>
            </p:nvGrpSpPr>
            <p:grpSpPr bwMode="auto">
              <a:xfrm>
                <a:off x="0" y="1036"/>
                <a:ext cx="428" cy="518"/>
                <a:chOff x="0" y="1036"/>
                <a:chExt cx="428" cy="518"/>
              </a:xfrm>
            </p:grpSpPr>
            <p:sp>
              <p:nvSpPr>
                <p:cNvPr id="97495" name="Rectangle 273"/>
                <p:cNvSpPr>
                  <a:spLocks noChangeArrowheads="1"/>
                </p:cNvSpPr>
                <p:nvPr/>
              </p:nvSpPr>
              <p:spPr bwMode="auto">
                <a:xfrm>
                  <a:off x="43" y="1036"/>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2</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96" name="Rectangle 372"/>
                <p:cNvSpPr>
                  <a:spLocks noChangeArrowheads="1"/>
                </p:cNvSpPr>
                <p:nvPr/>
              </p:nvSpPr>
              <p:spPr bwMode="auto">
                <a:xfrm>
                  <a:off x="0" y="1036"/>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09" name="Group 375"/>
              <p:cNvGrpSpPr>
                <a:grpSpLocks/>
              </p:cNvGrpSpPr>
              <p:nvPr/>
            </p:nvGrpSpPr>
            <p:grpSpPr bwMode="auto">
              <a:xfrm>
                <a:off x="428" y="1036"/>
                <a:ext cx="310" cy="518"/>
                <a:chOff x="428" y="1036"/>
                <a:chExt cx="310" cy="518"/>
              </a:xfrm>
            </p:grpSpPr>
            <p:sp>
              <p:nvSpPr>
                <p:cNvPr id="97493" name="Rectangle 274"/>
                <p:cNvSpPr>
                  <a:spLocks noChangeArrowheads="1"/>
                </p:cNvSpPr>
                <p:nvPr/>
              </p:nvSpPr>
              <p:spPr bwMode="auto">
                <a:xfrm>
                  <a:off x="471" y="1036"/>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70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94" name="Rectangle 374"/>
                <p:cNvSpPr>
                  <a:spLocks noChangeArrowheads="1"/>
                </p:cNvSpPr>
                <p:nvPr/>
              </p:nvSpPr>
              <p:spPr bwMode="auto">
                <a:xfrm>
                  <a:off x="428" y="1036"/>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0" name="Group 377"/>
              <p:cNvGrpSpPr>
                <a:grpSpLocks/>
              </p:cNvGrpSpPr>
              <p:nvPr/>
            </p:nvGrpSpPr>
            <p:grpSpPr bwMode="auto">
              <a:xfrm>
                <a:off x="738" y="1036"/>
                <a:ext cx="446" cy="518"/>
                <a:chOff x="738" y="1036"/>
                <a:chExt cx="446" cy="518"/>
              </a:xfrm>
            </p:grpSpPr>
            <p:sp>
              <p:nvSpPr>
                <p:cNvPr id="97491" name="Rectangle 275"/>
                <p:cNvSpPr>
                  <a:spLocks noChangeArrowheads="1"/>
                </p:cNvSpPr>
                <p:nvPr/>
              </p:nvSpPr>
              <p:spPr bwMode="auto">
                <a:xfrm>
                  <a:off x="781" y="103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92" name="Rectangle 376"/>
                <p:cNvSpPr>
                  <a:spLocks noChangeArrowheads="1"/>
                </p:cNvSpPr>
                <p:nvPr/>
              </p:nvSpPr>
              <p:spPr bwMode="auto">
                <a:xfrm>
                  <a:off x="738" y="103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1" name="Group 379"/>
              <p:cNvGrpSpPr>
                <a:grpSpLocks/>
              </p:cNvGrpSpPr>
              <p:nvPr/>
            </p:nvGrpSpPr>
            <p:grpSpPr bwMode="auto">
              <a:xfrm>
                <a:off x="1184" y="1036"/>
                <a:ext cx="471" cy="518"/>
                <a:chOff x="1184" y="1036"/>
                <a:chExt cx="471" cy="518"/>
              </a:xfrm>
            </p:grpSpPr>
            <p:sp>
              <p:nvSpPr>
                <p:cNvPr id="97489" name="Rectangle 276"/>
                <p:cNvSpPr>
                  <a:spLocks noChangeArrowheads="1"/>
                </p:cNvSpPr>
                <p:nvPr/>
              </p:nvSpPr>
              <p:spPr bwMode="auto">
                <a:xfrm>
                  <a:off x="1227" y="1036"/>
                  <a:ext cx="4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500" b="1">
                      <a:cs typeface="Times New Roman" panose="02020603050405020304" pitchFamily="18" charset="0"/>
                    </a:rPr>
                    <a:t>Unccalib.</a:t>
                  </a:r>
                  <a:endParaRPr lang="en-US" altLang="tr-TR" sz="1500" b="1">
                    <a:cs typeface="Times New Roman" panose="02020603050405020304" pitchFamily="18" charset="0"/>
                  </a:endParaRPr>
                </a:p>
                <a:p>
                  <a:pPr>
                    <a:spcBef>
                      <a:spcPct val="0"/>
                    </a:spcBef>
                    <a:buFontTx/>
                    <a:buNone/>
                  </a:pPr>
                  <a:endParaRPr lang="en-US" altLang="tr-TR" sz="1500" b="1"/>
                </a:p>
              </p:txBody>
            </p:sp>
            <p:sp>
              <p:nvSpPr>
                <p:cNvPr id="97490" name="Rectangle 378"/>
                <p:cNvSpPr>
                  <a:spLocks noChangeArrowheads="1"/>
                </p:cNvSpPr>
                <p:nvPr/>
              </p:nvSpPr>
              <p:spPr bwMode="auto">
                <a:xfrm>
                  <a:off x="1184" y="1036"/>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2" name="Group 381"/>
              <p:cNvGrpSpPr>
                <a:grpSpLocks/>
              </p:cNvGrpSpPr>
              <p:nvPr/>
            </p:nvGrpSpPr>
            <p:grpSpPr bwMode="auto">
              <a:xfrm>
                <a:off x="1655" y="1036"/>
                <a:ext cx="506" cy="518"/>
                <a:chOff x="1655" y="1036"/>
                <a:chExt cx="506" cy="518"/>
              </a:xfrm>
            </p:grpSpPr>
            <p:sp>
              <p:nvSpPr>
                <p:cNvPr id="97487" name="Rectangle 277"/>
                <p:cNvSpPr>
                  <a:spLocks noChangeArrowheads="1"/>
                </p:cNvSpPr>
                <p:nvPr/>
              </p:nvSpPr>
              <p:spPr bwMode="auto">
                <a:xfrm>
                  <a:off x="1698" y="1036"/>
                  <a:ext cx="4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Painted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88" name="Rectangle 380"/>
                <p:cNvSpPr>
                  <a:spLocks noChangeArrowheads="1"/>
                </p:cNvSpPr>
                <p:nvPr/>
              </p:nvSpPr>
              <p:spPr bwMode="auto">
                <a:xfrm>
                  <a:off x="1655" y="1036"/>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3" name="Group 383"/>
              <p:cNvGrpSpPr>
                <a:grpSpLocks/>
              </p:cNvGrpSpPr>
              <p:nvPr/>
            </p:nvGrpSpPr>
            <p:grpSpPr bwMode="auto">
              <a:xfrm>
                <a:off x="2161" y="1036"/>
                <a:ext cx="446" cy="518"/>
                <a:chOff x="2161" y="1036"/>
                <a:chExt cx="446" cy="518"/>
              </a:xfrm>
            </p:grpSpPr>
            <p:sp>
              <p:nvSpPr>
                <p:cNvPr id="97485" name="Rectangle 278"/>
                <p:cNvSpPr>
                  <a:spLocks noChangeArrowheads="1"/>
                </p:cNvSpPr>
                <p:nvPr/>
              </p:nvSpPr>
              <p:spPr bwMode="auto">
                <a:xfrm>
                  <a:off x="2204" y="103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Closed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86" name="Rectangle 382"/>
                <p:cNvSpPr>
                  <a:spLocks noChangeArrowheads="1"/>
                </p:cNvSpPr>
                <p:nvPr/>
              </p:nvSpPr>
              <p:spPr bwMode="auto">
                <a:xfrm>
                  <a:off x="2161" y="103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4" name="Group 385"/>
              <p:cNvGrpSpPr>
                <a:grpSpLocks/>
              </p:cNvGrpSpPr>
              <p:nvPr/>
            </p:nvGrpSpPr>
            <p:grpSpPr bwMode="auto">
              <a:xfrm>
                <a:off x="2607" y="1036"/>
                <a:ext cx="302" cy="518"/>
                <a:chOff x="2607" y="1036"/>
                <a:chExt cx="302" cy="518"/>
              </a:xfrm>
            </p:grpSpPr>
            <p:sp>
              <p:nvSpPr>
                <p:cNvPr id="97483" name="Rectangle 279"/>
                <p:cNvSpPr>
                  <a:spLocks noChangeArrowheads="1"/>
                </p:cNvSpPr>
                <p:nvPr/>
              </p:nvSpPr>
              <p:spPr bwMode="auto">
                <a:xfrm>
                  <a:off x="2650" y="1036"/>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40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84" name="Rectangle 384"/>
                <p:cNvSpPr>
                  <a:spLocks noChangeArrowheads="1"/>
                </p:cNvSpPr>
                <p:nvPr/>
              </p:nvSpPr>
              <p:spPr bwMode="auto">
                <a:xfrm>
                  <a:off x="2607" y="1036"/>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5" name="Group 387"/>
              <p:cNvGrpSpPr>
                <a:grpSpLocks/>
              </p:cNvGrpSpPr>
              <p:nvPr/>
            </p:nvGrpSpPr>
            <p:grpSpPr bwMode="auto">
              <a:xfrm>
                <a:off x="2909" y="1036"/>
                <a:ext cx="374" cy="518"/>
                <a:chOff x="2909" y="1036"/>
                <a:chExt cx="374" cy="518"/>
              </a:xfrm>
            </p:grpSpPr>
            <p:sp>
              <p:nvSpPr>
                <p:cNvPr id="97481" name="Rectangle 280"/>
                <p:cNvSpPr>
                  <a:spLocks noChangeArrowheads="1"/>
                </p:cNvSpPr>
                <p:nvPr/>
              </p:nvSpPr>
              <p:spPr bwMode="auto">
                <a:xfrm>
                  <a:off x="2952" y="1036"/>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1430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82" name="Rectangle 386"/>
                <p:cNvSpPr>
                  <a:spLocks noChangeArrowheads="1"/>
                </p:cNvSpPr>
                <p:nvPr/>
              </p:nvSpPr>
              <p:spPr bwMode="auto">
                <a:xfrm>
                  <a:off x="2909" y="1036"/>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6" name="Group 389"/>
              <p:cNvGrpSpPr>
                <a:grpSpLocks/>
              </p:cNvGrpSpPr>
              <p:nvPr/>
            </p:nvGrpSpPr>
            <p:grpSpPr bwMode="auto">
              <a:xfrm>
                <a:off x="3283" y="1036"/>
                <a:ext cx="446" cy="518"/>
                <a:chOff x="3283" y="1036"/>
                <a:chExt cx="446" cy="518"/>
              </a:xfrm>
            </p:grpSpPr>
            <p:sp>
              <p:nvSpPr>
                <p:cNvPr id="97479" name="Rectangle 281"/>
                <p:cNvSpPr>
                  <a:spLocks noChangeArrowheads="1"/>
                </p:cNvSpPr>
                <p:nvPr/>
              </p:nvSpPr>
              <p:spPr bwMode="auto">
                <a:xfrm>
                  <a:off x="3326" y="103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1.84</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80" name="Rectangle 388"/>
                <p:cNvSpPr>
                  <a:spLocks noChangeArrowheads="1"/>
                </p:cNvSpPr>
                <p:nvPr/>
              </p:nvSpPr>
              <p:spPr bwMode="auto">
                <a:xfrm>
                  <a:off x="3283" y="103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7" name="Group 391"/>
              <p:cNvGrpSpPr>
                <a:grpSpLocks/>
              </p:cNvGrpSpPr>
              <p:nvPr/>
            </p:nvGrpSpPr>
            <p:grpSpPr bwMode="auto">
              <a:xfrm>
                <a:off x="0" y="1554"/>
                <a:ext cx="428" cy="518"/>
                <a:chOff x="0" y="1554"/>
                <a:chExt cx="428" cy="518"/>
              </a:xfrm>
            </p:grpSpPr>
            <p:sp>
              <p:nvSpPr>
                <p:cNvPr id="97477" name="Rectangle 282"/>
                <p:cNvSpPr>
                  <a:spLocks noChangeArrowheads="1"/>
                </p:cNvSpPr>
                <p:nvPr/>
              </p:nvSpPr>
              <p:spPr bwMode="auto">
                <a:xfrm>
                  <a:off x="43" y="1554"/>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3</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78" name="Rectangle 390"/>
                <p:cNvSpPr>
                  <a:spLocks noChangeArrowheads="1"/>
                </p:cNvSpPr>
                <p:nvPr/>
              </p:nvSpPr>
              <p:spPr bwMode="auto">
                <a:xfrm>
                  <a:off x="0" y="1554"/>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8" name="Group 393"/>
              <p:cNvGrpSpPr>
                <a:grpSpLocks/>
              </p:cNvGrpSpPr>
              <p:nvPr/>
            </p:nvGrpSpPr>
            <p:grpSpPr bwMode="auto">
              <a:xfrm>
                <a:off x="428" y="1554"/>
                <a:ext cx="310" cy="518"/>
                <a:chOff x="428" y="1554"/>
                <a:chExt cx="310" cy="518"/>
              </a:xfrm>
            </p:grpSpPr>
            <p:sp>
              <p:nvSpPr>
                <p:cNvPr id="97475" name="Rectangle 283"/>
                <p:cNvSpPr>
                  <a:spLocks noChangeArrowheads="1"/>
                </p:cNvSpPr>
                <p:nvPr/>
              </p:nvSpPr>
              <p:spPr bwMode="auto">
                <a:xfrm>
                  <a:off x="471" y="1554"/>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70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76" name="Rectangle 392"/>
                <p:cNvSpPr>
                  <a:spLocks noChangeArrowheads="1"/>
                </p:cNvSpPr>
                <p:nvPr/>
              </p:nvSpPr>
              <p:spPr bwMode="auto">
                <a:xfrm>
                  <a:off x="428" y="1554"/>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19" name="Group 395"/>
              <p:cNvGrpSpPr>
                <a:grpSpLocks/>
              </p:cNvGrpSpPr>
              <p:nvPr/>
            </p:nvGrpSpPr>
            <p:grpSpPr bwMode="auto">
              <a:xfrm>
                <a:off x="738" y="1554"/>
                <a:ext cx="446" cy="518"/>
                <a:chOff x="738" y="1554"/>
                <a:chExt cx="446" cy="518"/>
              </a:xfrm>
            </p:grpSpPr>
            <p:sp>
              <p:nvSpPr>
                <p:cNvPr id="97473" name="Rectangle 284"/>
                <p:cNvSpPr>
                  <a:spLocks noChangeArrowheads="1"/>
                </p:cNvSpPr>
                <p:nvPr/>
              </p:nvSpPr>
              <p:spPr bwMode="auto">
                <a:xfrm>
                  <a:off x="781" y="155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Half</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74" name="Rectangle 394"/>
                <p:cNvSpPr>
                  <a:spLocks noChangeArrowheads="1"/>
                </p:cNvSpPr>
                <p:nvPr/>
              </p:nvSpPr>
              <p:spPr bwMode="auto">
                <a:xfrm>
                  <a:off x="738" y="155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0" name="Group 397"/>
              <p:cNvGrpSpPr>
                <a:grpSpLocks/>
              </p:cNvGrpSpPr>
              <p:nvPr/>
            </p:nvGrpSpPr>
            <p:grpSpPr bwMode="auto">
              <a:xfrm>
                <a:off x="1184" y="1554"/>
                <a:ext cx="471" cy="518"/>
                <a:chOff x="1184" y="1554"/>
                <a:chExt cx="471" cy="518"/>
              </a:xfrm>
            </p:grpSpPr>
            <p:sp>
              <p:nvSpPr>
                <p:cNvPr id="97471" name="Rectangle 285"/>
                <p:cNvSpPr>
                  <a:spLocks noChangeArrowheads="1"/>
                </p:cNvSpPr>
                <p:nvPr/>
              </p:nvSpPr>
              <p:spPr bwMode="auto">
                <a:xfrm>
                  <a:off x="1227" y="1554"/>
                  <a:ext cx="3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72" name="Rectangle 396"/>
                <p:cNvSpPr>
                  <a:spLocks noChangeArrowheads="1"/>
                </p:cNvSpPr>
                <p:nvPr/>
              </p:nvSpPr>
              <p:spPr bwMode="auto">
                <a:xfrm>
                  <a:off x="1184" y="1554"/>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1" name="Group 399"/>
              <p:cNvGrpSpPr>
                <a:grpSpLocks/>
              </p:cNvGrpSpPr>
              <p:nvPr/>
            </p:nvGrpSpPr>
            <p:grpSpPr bwMode="auto">
              <a:xfrm>
                <a:off x="1655" y="1554"/>
                <a:ext cx="518" cy="518"/>
                <a:chOff x="1655" y="1554"/>
                <a:chExt cx="518" cy="518"/>
              </a:xfrm>
            </p:grpSpPr>
            <p:sp>
              <p:nvSpPr>
                <p:cNvPr id="97469" name="Rectangle 286"/>
                <p:cNvSpPr>
                  <a:spLocks noChangeArrowheads="1"/>
                </p:cNvSpPr>
                <p:nvPr/>
              </p:nvSpPr>
              <p:spPr bwMode="auto">
                <a:xfrm>
                  <a:off x="1698" y="1554"/>
                  <a:ext cx="4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No-paint</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70" name="Rectangle 398"/>
                <p:cNvSpPr>
                  <a:spLocks noChangeArrowheads="1"/>
                </p:cNvSpPr>
                <p:nvPr/>
              </p:nvSpPr>
              <p:spPr bwMode="auto">
                <a:xfrm>
                  <a:off x="1655" y="1554"/>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2" name="Group 401"/>
              <p:cNvGrpSpPr>
                <a:grpSpLocks/>
              </p:cNvGrpSpPr>
              <p:nvPr/>
            </p:nvGrpSpPr>
            <p:grpSpPr bwMode="auto">
              <a:xfrm>
                <a:off x="2161" y="1554"/>
                <a:ext cx="446" cy="518"/>
                <a:chOff x="2161" y="1554"/>
                <a:chExt cx="446" cy="518"/>
              </a:xfrm>
            </p:grpSpPr>
            <p:sp>
              <p:nvSpPr>
                <p:cNvPr id="97467" name="Rectangle 287"/>
                <p:cNvSpPr>
                  <a:spLocks noChangeArrowheads="1"/>
                </p:cNvSpPr>
                <p:nvPr/>
              </p:nvSpPr>
              <p:spPr bwMode="auto">
                <a:xfrm>
                  <a:off x="2204" y="155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Open</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68" name="Rectangle 400"/>
                <p:cNvSpPr>
                  <a:spLocks noChangeArrowheads="1"/>
                </p:cNvSpPr>
                <p:nvPr/>
              </p:nvSpPr>
              <p:spPr bwMode="auto">
                <a:xfrm>
                  <a:off x="2161" y="155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3" name="Group 403"/>
              <p:cNvGrpSpPr>
                <a:grpSpLocks/>
              </p:cNvGrpSpPr>
              <p:nvPr/>
            </p:nvGrpSpPr>
            <p:grpSpPr bwMode="auto">
              <a:xfrm>
                <a:off x="2607" y="1554"/>
                <a:ext cx="302" cy="518"/>
                <a:chOff x="2607" y="1554"/>
                <a:chExt cx="302" cy="518"/>
              </a:xfrm>
            </p:grpSpPr>
            <p:sp>
              <p:nvSpPr>
                <p:cNvPr id="97465" name="Rectangle 288"/>
                <p:cNvSpPr>
                  <a:spLocks noChangeArrowheads="1"/>
                </p:cNvSpPr>
                <p:nvPr/>
              </p:nvSpPr>
              <p:spPr bwMode="auto">
                <a:xfrm>
                  <a:off x="2650" y="1554"/>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40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66" name="Rectangle 402"/>
                <p:cNvSpPr>
                  <a:spLocks noChangeArrowheads="1"/>
                </p:cNvSpPr>
                <p:nvPr/>
              </p:nvSpPr>
              <p:spPr bwMode="auto">
                <a:xfrm>
                  <a:off x="2607" y="1554"/>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4" name="Group 405"/>
              <p:cNvGrpSpPr>
                <a:grpSpLocks/>
              </p:cNvGrpSpPr>
              <p:nvPr/>
            </p:nvGrpSpPr>
            <p:grpSpPr bwMode="auto">
              <a:xfrm>
                <a:off x="2909" y="1554"/>
                <a:ext cx="374" cy="518"/>
                <a:chOff x="2909" y="1554"/>
                <a:chExt cx="374" cy="518"/>
              </a:xfrm>
            </p:grpSpPr>
            <p:sp>
              <p:nvSpPr>
                <p:cNvPr id="97463" name="Rectangle 289"/>
                <p:cNvSpPr>
                  <a:spLocks noChangeArrowheads="1"/>
                </p:cNvSpPr>
                <p:nvPr/>
              </p:nvSpPr>
              <p:spPr bwMode="auto">
                <a:xfrm>
                  <a:off x="2952" y="1554"/>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1430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64" name="Rectangle 404"/>
                <p:cNvSpPr>
                  <a:spLocks noChangeArrowheads="1"/>
                </p:cNvSpPr>
                <p:nvPr/>
              </p:nvSpPr>
              <p:spPr bwMode="auto">
                <a:xfrm>
                  <a:off x="2909" y="1554"/>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5" name="Group 407"/>
              <p:cNvGrpSpPr>
                <a:grpSpLocks/>
              </p:cNvGrpSpPr>
              <p:nvPr/>
            </p:nvGrpSpPr>
            <p:grpSpPr bwMode="auto">
              <a:xfrm>
                <a:off x="3283" y="1554"/>
                <a:ext cx="446" cy="518"/>
                <a:chOff x="3283" y="1554"/>
                <a:chExt cx="446" cy="518"/>
              </a:xfrm>
            </p:grpSpPr>
            <p:sp>
              <p:nvSpPr>
                <p:cNvPr id="97461" name="Rectangle 290"/>
                <p:cNvSpPr>
                  <a:spLocks noChangeArrowheads="1"/>
                </p:cNvSpPr>
                <p:nvPr/>
              </p:nvSpPr>
              <p:spPr bwMode="auto">
                <a:xfrm>
                  <a:off x="3326" y="155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1.60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62" name="Rectangle 406"/>
                <p:cNvSpPr>
                  <a:spLocks noChangeArrowheads="1"/>
                </p:cNvSpPr>
                <p:nvPr/>
              </p:nvSpPr>
              <p:spPr bwMode="auto">
                <a:xfrm>
                  <a:off x="3283" y="155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6" name="Group 409"/>
              <p:cNvGrpSpPr>
                <a:grpSpLocks/>
              </p:cNvGrpSpPr>
              <p:nvPr/>
            </p:nvGrpSpPr>
            <p:grpSpPr bwMode="auto">
              <a:xfrm>
                <a:off x="0" y="2072"/>
                <a:ext cx="428" cy="518"/>
                <a:chOff x="0" y="2072"/>
                <a:chExt cx="428" cy="518"/>
              </a:xfrm>
            </p:grpSpPr>
            <p:sp>
              <p:nvSpPr>
                <p:cNvPr id="97459" name="Rectangle 291"/>
                <p:cNvSpPr>
                  <a:spLocks noChangeArrowheads="1"/>
                </p:cNvSpPr>
                <p:nvPr/>
              </p:nvSpPr>
              <p:spPr bwMode="auto">
                <a:xfrm>
                  <a:off x="43" y="2072"/>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4</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60" name="Rectangle 408"/>
                <p:cNvSpPr>
                  <a:spLocks noChangeArrowheads="1"/>
                </p:cNvSpPr>
                <p:nvPr/>
              </p:nvSpPr>
              <p:spPr bwMode="auto">
                <a:xfrm>
                  <a:off x="0" y="2072"/>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7" name="Group 411"/>
              <p:cNvGrpSpPr>
                <a:grpSpLocks/>
              </p:cNvGrpSpPr>
              <p:nvPr/>
            </p:nvGrpSpPr>
            <p:grpSpPr bwMode="auto">
              <a:xfrm>
                <a:off x="428" y="2072"/>
                <a:ext cx="310" cy="518"/>
                <a:chOff x="428" y="2072"/>
                <a:chExt cx="310" cy="518"/>
              </a:xfrm>
            </p:grpSpPr>
            <p:sp>
              <p:nvSpPr>
                <p:cNvPr id="97457" name="Rectangle 292"/>
                <p:cNvSpPr>
                  <a:spLocks noChangeArrowheads="1"/>
                </p:cNvSpPr>
                <p:nvPr/>
              </p:nvSpPr>
              <p:spPr bwMode="auto">
                <a:xfrm>
                  <a:off x="471" y="2072"/>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70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58" name="Rectangle 410"/>
                <p:cNvSpPr>
                  <a:spLocks noChangeArrowheads="1"/>
                </p:cNvSpPr>
                <p:nvPr/>
              </p:nvSpPr>
              <p:spPr bwMode="auto">
                <a:xfrm>
                  <a:off x="428" y="2072"/>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8" name="Group 413"/>
              <p:cNvGrpSpPr>
                <a:grpSpLocks/>
              </p:cNvGrpSpPr>
              <p:nvPr/>
            </p:nvGrpSpPr>
            <p:grpSpPr bwMode="auto">
              <a:xfrm>
                <a:off x="738" y="2072"/>
                <a:ext cx="446" cy="518"/>
                <a:chOff x="738" y="2072"/>
                <a:chExt cx="446" cy="518"/>
              </a:xfrm>
            </p:grpSpPr>
            <p:sp>
              <p:nvSpPr>
                <p:cNvPr id="97455" name="Rectangle 293"/>
                <p:cNvSpPr>
                  <a:spLocks noChangeArrowheads="1"/>
                </p:cNvSpPr>
                <p:nvPr/>
              </p:nvSpPr>
              <p:spPr bwMode="auto">
                <a:xfrm>
                  <a:off x="781" y="2072"/>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Half</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56" name="Rectangle 412"/>
                <p:cNvSpPr>
                  <a:spLocks noChangeArrowheads="1"/>
                </p:cNvSpPr>
                <p:nvPr/>
              </p:nvSpPr>
              <p:spPr bwMode="auto">
                <a:xfrm>
                  <a:off x="738" y="2072"/>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29" name="Group 415"/>
              <p:cNvGrpSpPr>
                <a:grpSpLocks/>
              </p:cNvGrpSpPr>
              <p:nvPr/>
            </p:nvGrpSpPr>
            <p:grpSpPr bwMode="auto">
              <a:xfrm>
                <a:off x="1184" y="2072"/>
                <a:ext cx="471" cy="518"/>
                <a:chOff x="1184" y="2072"/>
                <a:chExt cx="471" cy="518"/>
              </a:xfrm>
            </p:grpSpPr>
            <p:sp>
              <p:nvSpPr>
                <p:cNvPr id="97453" name="Rectangle 294"/>
                <p:cNvSpPr>
                  <a:spLocks noChangeArrowheads="1"/>
                </p:cNvSpPr>
                <p:nvPr/>
              </p:nvSpPr>
              <p:spPr bwMode="auto">
                <a:xfrm>
                  <a:off x="1227" y="2072"/>
                  <a:ext cx="3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54" name="Rectangle 414"/>
                <p:cNvSpPr>
                  <a:spLocks noChangeArrowheads="1"/>
                </p:cNvSpPr>
                <p:nvPr/>
              </p:nvSpPr>
              <p:spPr bwMode="auto">
                <a:xfrm>
                  <a:off x="1184" y="2072"/>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0" name="Group 417"/>
              <p:cNvGrpSpPr>
                <a:grpSpLocks/>
              </p:cNvGrpSpPr>
              <p:nvPr/>
            </p:nvGrpSpPr>
            <p:grpSpPr bwMode="auto">
              <a:xfrm>
                <a:off x="1655" y="2072"/>
                <a:ext cx="506" cy="518"/>
                <a:chOff x="1655" y="2072"/>
                <a:chExt cx="506" cy="518"/>
              </a:xfrm>
            </p:grpSpPr>
            <p:sp>
              <p:nvSpPr>
                <p:cNvPr id="97451" name="Rectangle 295"/>
                <p:cNvSpPr>
                  <a:spLocks noChangeArrowheads="1"/>
                </p:cNvSpPr>
                <p:nvPr/>
              </p:nvSpPr>
              <p:spPr bwMode="auto">
                <a:xfrm>
                  <a:off x="1698" y="2072"/>
                  <a:ext cx="4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Painted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52" name="Rectangle 416"/>
                <p:cNvSpPr>
                  <a:spLocks noChangeArrowheads="1"/>
                </p:cNvSpPr>
                <p:nvPr/>
              </p:nvSpPr>
              <p:spPr bwMode="auto">
                <a:xfrm>
                  <a:off x="1655" y="2072"/>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1" name="Group 419"/>
              <p:cNvGrpSpPr>
                <a:grpSpLocks/>
              </p:cNvGrpSpPr>
              <p:nvPr/>
            </p:nvGrpSpPr>
            <p:grpSpPr bwMode="auto">
              <a:xfrm>
                <a:off x="2161" y="2072"/>
                <a:ext cx="446" cy="518"/>
                <a:chOff x="2161" y="2072"/>
                <a:chExt cx="446" cy="518"/>
              </a:xfrm>
            </p:grpSpPr>
            <p:sp>
              <p:nvSpPr>
                <p:cNvPr id="97449" name="Rectangle 296"/>
                <p:cNvSpPr>
                  <a:spLocks noChangeArrowheads="1"/>
                </p:cNvSpPr>
                <p:nvPr/>
              </p:nvSpPr>
              <p:spPr bwMode="auto">
                <a:xfrm>
                  <a:off x="2204" y="2072"/>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Closed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50" name="Rectangle 418"/>
                <p:cNvSpPr>
                  <a:spLocks noChangeArrowheads="1"/>
                </p:cNvSpPr>
                <p:nvPr/>
              </p:nvSpPr>
              <p:spPr bwMode="auto">
                <a:xfrm>
                  <a:off x="2161" y="2072"/>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2" name="Group 421"/>
              <p:cNvGrpSpPr>
                <a:grpSpLocks/>
              </p:cNvGrpSpPr>
              <p:nvPr/>
            </p:nvGrpSpPr>
            <p:grpSpPr bwMode="auto">
              <a:xfrm>
                <a:off x="2607" y="2072"/>
                <a:ext cx="302" cy="518"/>
                <a:chOff x="2607" y="2072"/>
                <a:chExt cx="302" cy="518"/>
              </a:xfrm>
            </p:grpSpPr>
            <p:sp>
              <p:nvSpPr>
                <p:cNvPr id="97447" name="Rectangle 297"/>
                <p:cNvSpPr>
                  <a:spLocks noChangeArrowheads="1"/>
                </p:cNvSpPr>
                <p:nvPr/>
              </p:nvSpPr>
              <p:spPr bwMode="auto">
                <a:xfrm>
                  <a:off x="2650" y="2072"/>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48" name="Rectangle 420"/>
                <p:cNvSpPr>
                  <a:spLocks noChangeArrowheads="1"/>
                </p:cNvSpPr>
                <p:nvPr/>
              </p:nvSpPr>
              <p:spPr bwMode="auto">
                <a:xfrm>
                  <a:off x="2607" y="2072"/>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3" name="Group 423"/>
              <p:cNvGrpSpPr>
                <a:grpSpLocks/>
              </p:cNvGrpSpPr>
              <p:nvPr/>
            </p:nvGrpSpPr>
            <p:grpSpPr bwMode="auto">
              <a:xfrm>
                <a:off x="2909" y="2072"/>
                <a:ext cx="374" cy="518"/>
                <a:chOff x="2909" y="2072"/>
                <a:chExt cx="374" cy="518"/>
              </a:xfrm>
            </p:grpSpPr>
            <p:sp>
              <p:nvSpPr>
                <p:cNvPr id="97445" name="Rectangle 298"/>
                <p:cNvSpPr>
                  <a:spLocks noChangeArrowheads="1"/>
                </p:cNvSpPr>
                <p:nvPr/>
              </p:nvSpPr>
              <p:spPr bwMode="auto">
                <a:xfrm>
                  <a:off x="2952" y="2072"/>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46" name="Rectangle 422"/>
                <p:cNvSpPr>
                  <a:spLocks noChangeArrowheads="1"/>
                </p:cNvSpPr>
                <p:nvPr/>
              </p:nvSpPr>
              <p:spPr bwMode="auto">
                <a:xfrm>
                  <a:off x="2909" y="2072"/>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4" name="Group 425"/>
              <p:cNvGrpSpPr>
                <a:grpSpLocks/>
              </p:cNvGrpSpPr>
              <p:nvPr/>
            </p:nvGrpSpPr>
            <p:grpSpPr bwMode="auto">
              <a:xfrm>
                <a:off x="3283" y="2072"/>
                <a:ext cx="446" cy="518"/>
                <a:chOff x="3283" y="2072"/>
                <a:chExt cx="446" cy="518"/>
              </a:xfrm>
            </p:grpSpPr>
            <p:sp>
              <p:nvSpPr>
                <p:cNvPr id="97443" name="Rectangle 299"/>
                <p:cNvSpPr>
                  <a:spLocks noChangeArrowheads="1"/>
                </p:cNvSpPr>
                <p:nvPr/>
              </p:nvSpPr>
              <p:spPr bwMode="auto">
                <a:xfrm>
                  <a:off x="3326" y="2072"/>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1.44</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44" name="Rectangle 424"/>
                <p:cNvSpPr>
                  <a:spLocks noChangeArrowheads="1"/>
                </p:cNvSpPr>
                <p:nvPr/>
              </p:nvSpPr>
              <p:spPr bwMode="auto">
                <a:xfrm>
                  <a:off x="3283" y="2072"/>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5" name="Group 427"/>
              <p:cNvGrpSpPr>
                <a:grpSpLocks/>
              </p:cNvGrpSpPr>
              <p:nvPr/>
            </p:nvGrpSpPr>
            <p:grpSpPr bwMode="auto">
              <a:xfrm>
                <a:off x="0" y="2590"/>
                <a:ext cx="428" cy="518"/>
                <a:chOff x="0" y="2590"/>
                <a:chExt cx="428" cy="518"/>
              </a:xfrm>
            </p:grpSpPr>
            <p:sp>
              <p:nvSpPr>
                <p:cNvPr id="97441" name="Rectangle 300"/>
                <p:cNvSpPr>
                  <a:spLocks noChangeArrowheads="1"/>
                </p:cNvSpPr>
                <p:nvPr/>
              </p:nvSpPr>
              <p:spPr bwMode="auto">
                <a:xfrm>
                  <a:off x="43" y="2590"/>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5</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42" name="Rectangle 426"/>
                <p:cNvSpPr>
                  <a:spLocks noChangeArrowheads="1"/>
                </p:cNvSpPr>
                <p:nvPr/>
              </p:nvSpPr>
              <p:spPr bwMode="auto">
                <a:xfrm>
                  <a:off x="0" y="2590"/>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6" name="Group 429"/>
              <p:cNvGrpSpPr>
                <a:grpSpLocks/>
              </p:cNvGrpSpPr>
              <p:nvPr/>
            </p:nvGrpSpPr>
            <p:grpSpPr bwMode="auto">
              <a:xfrm>
                <a:off x="428" y="2590"/>
                <a:ext cx="310" cy="518"/>
                <a:chOff x="428" y="2590"/>
                <a:chExt cx="310" cy="518"/>
              </a:xfrm>
            </p:grpSpPr>
            <p:sp>
              <p:nvSpPr>
                <p:cNvPr id="97439" name="Rectangle 301"/>
                <p:cNvSpPr>
                  <a:spLocks noChangeArrowheads="1"/>
                </p:cNvSpPr>
                <p:nvPr/>
              </p:nvSpPr>
              <p:spPr bwMode="auto">
                <a:xfrm>
                  <a:off x="471" y="2590"/>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85</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40" name="Rectangle 428"/>
                <p:cNvSpPr>
                  <a:spLocks noChangeArrowheads="1"/>
                </p:cNvSpPr>
                <p:nvPr/>
              </p:nvSpPr>
              <p:spPr bwMode="auto">
                <a:xfrm>
                  <a:off x="428" y="2590"/>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7" name="Group 431"/>
              <p:cNvGrpSpPr>
                <a:grpSpLocks/>
              </p:cNvGrpSpPr>
              <p:nvPr/>
            </p:nvGrpSpPr>
            <p:grpSpPr bwMode="auto">
              <a:xfrm>
                <a:off x="738" y="2590"/>
                <a:ext cx="446" cy="518"/>
                <a:chOff x="738" y="2590"/>
                <a:chExt cx="446" cy="518"/>
              </a:xfrm>
            </p:grpSpPr>
            <p:sp>
              <p:nvSpPr>
                <p:cNvPr id="97437" name="Rectangle 302"/>
                <p:cNvSpPr>
                  <a:spLocks noChangeArrowheads="1"/>
                </p:cNvSpPr>
                <p:nvPr/>
              </p:nvSpPr>
              <p:spPr bwMode="auto">
                <a:xfrm>
                  <a:off x="781" y="259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38" name="Rectangle 430"/>
                <p:cNvSpPr>
                  <a:spLocks noChangeArrowheads="1"/>
                </p:cNvSpPr>
                <p:nvPr/>
              </p:nvSpPr>
              <p:spPr bwMode="auto">
                <a:xfrm>
                  <a:off x="738" y="259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8" name="Group 433"/>
              <p:cNvGrpSpPr>
                <a:grpSpLocks/>
              </p:cNvGrpSpPr>
              <p:nvPr/>
            </p:nvGrpSpPr>
            <p:grpSpPr bwMode="auto">
              <a:xfrm>
                <a:off x="1184" y="2590"/>
                <a:ext cx="471" cy="518"/>
                <a:chOff x="1184" y="2590"/>
                <a:chExt cx="471" cy="518"/>
              </a:xfrm>
            </p:grpSpPr>
            <p:sp>
              <p:nvSpPr>
                <p:cNvPr id="97435" name="Rectangle 303"/>
                <p:cNvSpPr>
                  <a:spLocks noChangeArrowheads="1"/>
                </p:cNvSpPr>
                <p:nvPr/>
              </p:nvSpPr>
              <p:spPr bwMode="auto">
                <a:xfrm>
                  <a:off x="1227" y="2590"/>
                  <a:ext cx="3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36" name="Rectangle 432"/>
                <p:cNvSpPr>
                  <a:spLocks noChangeArrowheads="1"/>
                </p:cNvSpPr>
                <p:nvPr/>
              </p:nvSpPr>
              <p:spPr bwMode="auto">
                <a:xfrm>
                  <a:off x="1184" y="2590"/>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39" name="Group 435"/>
              <p:cNvGrpSpPr>
                <a:grpSpLocks/>
              </p:cNvGrpSpPr>
              <p:nvPr/>
            </p:nvGrpSpPr>
            <p:grpSpPr bwMode="auto">
              <a:xfrm>
                <a:off x="1655" y="2590"/>
                <a:ext cx="518" cy="518"/>
                <a:chOff x="1655" y="2590"/>
                <a:chExt cx="518" cy="518"/>
              </a:xfrm>
            </p:grpSpPr>
            <p:sp>
              <p:nvSpPr>
                <p:cNvPr id="97433" name="Rectangle 304"/>
                <p:cNvSpPr>
                  <a:spLocks noChangeArrowheads="1"/>
                </p:cNvSpPr>
                <p:nvPr/>
              </p:nvSpPr>
              <p:spPr bwMode="auto">
                <a:xfrm>
                  <a:off x="1698" y="2590"/>
                  <a:ext cx="4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No-paint</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34" name="Rectangle 434"/>
                <p:cNvSpPr>
                  <a:spLocks noChangeArrowheads="1"/>
                </p:cNvSpPr>
                <p:nvPr/>
              </p:nvSpPr>
              <p:spPr bwMode="auto">
                <a:xfrm>
                  <a:off x="1655" y="2590"/>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0" name="Group 437"/>
              <p:cNvGrpSpPr>
                <a:grpSpLocks/>
              </p:cNvGrpSpPr>
              <p:nvPr/>
            </p:nvGrpSpPr>
            <p:grpSpPr bwMode="auto">
              <a:xfrm>
                <a:off x="2161" y="2590"/>
                <a:ext cx="446" cy="518"/>
                <a:chOff x="2161" y="2590"/>
                <a:chExt cx="446" cy="518"/>
              </a:xfrm>
            </p:grpSpPr>
            <p:sp>
              <p:nvSpPr>
                <p:cNvPr id="97431" name="Rectangle 305"/>
                <p:cNvSpPr>
                  <a:spLocks noChangeArrowheads="1"/>
                </p:cNvSpPr>
                <p:nvPr/>
              </p:nvSpPr>
              <p:spPr bwMode="auto">
                <a:xfrm>
                  <a:off x="2204" y="259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Open</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32" name="Rectangle 436"/>
                <p:cNvSpPr>
                  <a:spLocks noChangeArrowheads="1"/>
                </p:cNvSpPr>
                <p:nvPr/>
              </p:nvSpPr>
              <p:spPr bwMode="auto">
                <a:xfrm>
                  <a:off x="2161" y="259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1" name="Group 439"/>
              <p:cNvGrpSpPr>
                <a:grpSpLocks/>
              </p:cNvGrpSpPr>
              <p:nvPr/>
            </p:nvGrpSpPr>
            <p:grpSpPr bwMode="auto">
              <a:xfrm>
                <a:off x="2607" y="2590"/>
                <a:ext cx="302" cy="518"/>
                <a:chOff x="2607" y="2590"/>
                <a:chExt cx="302" cy="518"/>
              </a:xfrm>
            </p:grpSpPr>
            <p:sp>
              <p:nvSpPr>
                <p:cNvPr id="97429" name="Rectangle 306"/>
                <p:cNvSpPr>
                  <a:spLocks noChangeArrowheads="1"/>
                </p:cNvSpPr>
                <p:nvPr/>
              </p:nvSpPr>
              <p:spPr bwMode="auto">
                <a:xfrm>
                  <a:off x="2650" y="2590"/>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30" name="Rectangle 438"/>
                <p:cNvSpPr>
                  <a:spLocks noChangeArrowheads="1"/>
                </p:cNvSpPr>
                <p:nvPr/>
              </p:nvSpPr>
              <p:spPr bwMode="auto">
                <a:xfrm>
                  <a:off x="2607" y="2590"/>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2" name="Group 441"/>
              <p:cNvGrpSpPr>
                <a:grpSpLocks/>
              </p:cNvGrpSpPr>
              <p:nvPr/>
            </p:nvGrpSpPr>
            <p:grpSpPr bwMode="auto">
              <a:xfrm>
                <a:off x="2909" y="2590"/>
                <a:ext cx="374" cy="518"/>
                <a:chOff x="2909" y="2590"/>
                <a:chExt cx="374" cy="518"/>
              </a:xfrm>
            </p:grpSpPr>
            <p:sp>
              <p:nvSpPr>
                <p:cNvPr id="97427" name="Rectangle 307"/>
                <p:cNvSpPr>
                  <a:spLocks noChangeArrowheads="1"/>
                </p:cNvSpPr>
                <p:nvPr/>
              </p:nvSpPr>
              <p:spPr bwMode="auto">
                <a:xfrm>
                  <a:off x="2952" y="259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1430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28" name="Rectangle 440"/>
                <p:cNvSpPr>
                  <a:spLocks noChangeArrowheads="1"/>
                </p:cNvSpPr>
                <p:nvPr/>
              </p:nvSpPr>
              <p:spPr bwMode="auto">
                <a:xfrm>
                  <a:off x="2909" y="2590"/>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3" name="Group 443"/>
              <p:cNvGrpSpPr>
                <a:grpSpLocks/>
              </p:cNvGrpSpPr>
              <p:nvPr/>
            </p:nvGrpSpPr>
            <p:grpSpPr bwMode="auto">
              <a:xfrm>
                <a:off x="3283" y="2590"/>
                <a:ext cx="446" cy="518"/>
                <a:chOff x="3283" y="2590"/>
                <a:chExt cx="446" cy="518"/>
              </a:xfrm>
            </p:grpSpPr>
            <p:sp>
              <p:nvSpPr>
                <p:cNvPr id="97425" name="Rectangle 308"/>
                <p:cNvSpPr>
                  <a:spLocks noChangeArrowheads="1"/>
                </p:cNvSpPr>
                <p:nvPr/>
              </p:nvSpPr>
              <p:spPr bwMode="auto">
                <a:xfrm>
                  <a:off x="3326" y="2590"/>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1.42</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26" name="Rectangle 442"/>
                <p:cNvSpPr>
                  <a:spLocks noChangeArrowheads="1"/>
                </p:cNvSpPr>
                <p:nvPr/>
              </p:nvSpPr>
              <p:spPr bwMode="auto">
                <a:xfrm>
                  <a:off x="3283" y="2590"/>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4" name="Group 445"/>
              <p:cNvGrpSpPr>
                <a:grpSpLocks/>
              </p:cNvGrpSpPr>
              <p:nvPr/>
            </p:nvGrpSpPr>
            <p:grpSpPr bwMode="auto">
              <a:xfrm>
                <a:off x="0" y="3108"/>
                <a:ext cx="428" cy="518"/>
                <a:chOff x="0" y="3108"/>
                <a:chExt cx="428" cy="518"/>
              </a:xfrm>
            </p:grpSpPr>
            <p:sp>
              <p:nvSpPr>
                <p:cNvPr id="97423" name="Rectangle 309"/>
                <p:cNvSpPr>
                  <a:spLocks noChangeArrowheads="1"/>
                </p:cNvSpPr>
                <p:nvPr/>
              </p:nvSpPr>
              <p:spPr bwMode="auto">
                <a:xfrm>
                  <a:off x="43" y="3108"/>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6</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24" name="Rectangle 444"/>
                <p:cNvSpPr>
                  <a:spLocks noChangeArrowheads="1"/>
                </p:cNvSpPr>
                <p:nvPr/>
              </p:nvSpPr>
              <p:spPr bwMode="auto">
                <a:xfrm>
                  <a:off x="0" y="3108"/>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5" name="Group 447"/>
              <p:cNvGrpSpPr>
                <a:grpSpLocks/>
              </p:cNvGrpSpPr>
              <p:nvPr/>
            </p:nvGrpSpPr>
            <p:grpSpPr bwMode="auto">
              <a:xfrm>
                <a:off x="428" y="3108"/>
                <a:ext cx="310" cy="518"/>
                <a:chOff x="428" y="3108"/>
                <a:chExt cx="310" cy="518"/>
              </a:xfrm>
            </p:grpSpPr>
            <p:sp>
              <p:nvSpPr>
                <p:cNvPr id="97421" name="Rectangle 310"/>
                <p:cNvSpPr>
                  <a:spLocks noChangeArrowheads="1"/>
                </p:cNvSpPr>
                <p:nvPr/>
              </p:nvSpPr>
              <p:spPr bwMode="auto">
                <a:xfrm>
                  <a:off x="471" y="3108"/>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85</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22" name="Rectangle 446"/>
                <p:cNvSpPr>
                  <a:spLocks noChangeArrowheads="1"/>
                </p:cNvSpPr>
                <p:nvPr/>
              </p:nvSpPr>
              <p:spPr bwMode="auto">
                <a:xfrm>
                  <a:off x="428" y="3108"/>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6" name="Group 449"/>
              <p:cNvGrpSpPr>
                <a:grpSpLocks/>
              </p:cNvGrpSpPr>
              <p:nvPr/>
            </p:nvGrpSpPr>
            <p:grpSpPr bwMode="auto">
              <a:xfrm>
                <a:off x="738" y="3108"/>
                <a:ext cx="446" cy="518"/>
                <a:chOff x="738" y="3108"/>
                <a:chExt cx="446" cy="518"/>
              </a:xfrm>
            </p:grpSpPr>
            <p:sp>
              <p:nvSpPr>
                <p:cNvPr id="97419" name="Rectangle 311"/>
                <p:cNvSpPr>
                  <a:spLocks noChangeArrowheads="1"/>
                </p:cNvSpPr>
                <p:nvPr/>
              </p:nvSpPr>
              <p:spPr bwMode="auto">
                <a:xfrm>
                  <a:off x="781" y="310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20" name="Rectangle 448"/>
                <p:cNvSpPr>
                  <a:spLocks noChangeArrowheads="1"/>
                </p:cNvSpPr>
                <p:nvPr/>
              </p:nvSpPr>
              <p:spPr bwMode="auto">
                <a:xfrm>
                  <a:off x="738" y="310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7" name="Group 451"/>
              <p:cNvGrpSpPr>
                <a:grpSpLocks/>
              </p:cNvGrpSpPr>
              <p:nvPr/>
            </p:nvGrpSpPr>
            <p:grpSpPr bwMode="auto">
              <a:xfrm>
                <a:off x="1184" y="3108"/>
                <a:ext cx="471" cy="518"/>
                <a:chOff x="1184" y="3108"/>
                <a:chExt cx="471" cy="518"/>
              </a:xfrm>
            </p:grpSpPr>
            <p:sp>
              <p:nvSpPr>
                <p:cNvPr id="97417" name="Rectangle 312"/>
                <p:cNvSpPr>
                  <a:spLocks noChangeArrowheads="1"/>
                </p:cNvSpPr>
                <p:nvPr/>
              </p:nvSpPr>
              <p:spPr bwMode="auto">
                <a:xfrm>
                  <a:off x="1227" y="3108"/>
                  <a:ext cx="3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18" name="Rectangle 450"/>
                <p:cNvSpPr>
                  <a:spLocks noChangeArrowheads="1"/>
                </p:cNvSpPr>
                <p:nvPr/>
              </p:nvSpPr>
              <p:spPr bwMode="auto">
                <a:xfrm>
                  <a:off x="1184" y="3108"/>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8" name="Group 453"/>
              <p:cNvGrpSpPr>
                <a:grpSpLocks/>
              </p:cNvGrpSpPr>
              <p:nvPr/>
            </p:nvGrpSpPr>
            <p:grpSpPr bwMode="auto">
              <a:xfrm>
                <a:off x="1655" y="3108"/>
                <a:ext cx="506" cy="518"/>
                <a:chOff x="1655" y="3108"/>
                <a:chExt cx="506" cy="518"/>
              </a:xfrm>
            </p:grpSpPr>
            <p:sp>
              <p:nvSpPr>
                <p:cNvPr id="97415" name="Rectangle 313"/>
                <p:cNvSpPr>
                  <a:spLocks noChangeArrowheads="1"/>
                </p:cNvSpPr>
                <p:nvPr/>
              </p:nvSpPr>
              <p:spPr bwMode="auto">
                <a:xfrm>
                  <a:off x="1698" y="3108"/>
                  <a:ext cx="4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Painted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16" name="Rectangle 452"/>
                <p:cNvSpPr>
                  <a:spLocks noChangeArrowheads="1"/>
                </p:cNvSpPr>
                <p:nvPr/>
              </p:nvSpPr>
              <p:spPr bwMode="auto">
                <a:xfrm>
                  <a:off x="1655" y="3108"/>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49" name="Group 455"/>
              <p:cNvGrpSpPr>
                <a:grpSpLocks/>
              </p:cNvGrpSpPr>
              <p:nvPr/>
            </p:nvGrpSpPr>
            <p:grpSpPr bwMode="auto">
              <a:xfrm>
                <a:off x="2161" y="3108"/>
                <a:ext cx="446" cy="518"/>
                <a:chOff x="2161" y="3108"/>
                <a:chExt cx="446" cy="518"/>
              </a:xfrm>
            </p:grpSpPr>
            <p:sp>
              <p:nvSpPr>
                <p:cNvPr id="97413" name="Rectangle 314"/>
                <p:cNvSpPr>
                  <a:spLocks noChangeArrowheads="1"/>
                </p:cNvSpPr>
                <p:nvPr/>
              </p:nvSpPr>
              <p:spPr bwMode="auto">
                <a:xfrm>
                  <a:off x="2204" y="310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Closed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14" name="Rectangle 454"/>
                <p:cNvSpPr>
                  <a:spLocks noChangeArrowheads="1"/>
                </p:cNvSpPr>
                <p:nvPr/>
              </p:nvSpPr>
              <p:spPr bwMode="auto">
                <a:xfrm>
                  <a:off x="2161" y="310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0" name="Group 457"/>
              <p:cNvGrpSpPr>
                <a:grpSpLocks/>
              </p:cNvGrpSpPr>
              <p:nvPr/>
            </p:nvGrpSpPr>
            <p:grpSpPr bwMode="auto">
              <a:xfrm>
                <a:off x="2607" y="3108"/>
                <a:ext cx="302" cy="518"/>
                <a:chOff x="2607" y="3108"/>
                <a:chExt cx="302" cy="518"/>
              </a:xfrm>
            </p:grpSpPr>
            <p:sp>
              <p:nvSpPr>
                <p:cNvPr id="97411" name="Rectangle 315"/>
                <p:cNvSpPr>
                  <a:spLocks noChangeArrowheads="1"/>
                </p:cNvSpPr>
                <p:nvPr/>
              </p:nvSpPr>
              <p:spPr bwMode="auto">
                <a:xfrm>
                  <a:off x="2650" y="3108"/>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40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12" name="Rectangle 456"/>
                <p:cNvSpPr>
                  <a:spLocks noChangeArrowheads="1"/>
                </p:cNvSpPr>
                <p:nvPr/>
              </p:nvSpPr>
              <p:spPr bwMode="auto">
                <a:xfrm>
                  <a:off x="2607" y="3108"/>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1" name="Group 459"/>
              <p:cNvGrpSpPr>
                <a:grpSpLocks/>
              </p:cNvGrpSpPr>
              <p:nvPr/>
            </p:nvGrpSpPr>
            <p:grpSpPr bwMode="auto">
              <a:xfrm>
                <a:off x="2909" y="3108"/>
                <a:ext cx="374" cy="518"/>
                <a:chOff x="2909" y="3108"/>
                <a:chExt cx="374" cy="518"/>
              </a:xfrm>
            </p:grpSpPr>
            <p:sp>
              <p:nvSpPr>
                <p:cNvPr id="97409" name="Rectangle 316"/>
                <p:cNvSpPr>
                  <a:spLocks noChangeArrowheads="1"/>
                </p:cNvSpPr>
                <p:nvPr/>
              </p:nvSpPr>
              <p:spPr bwMode="auto">
                <a:xfrm>
                  <a:off x="2952" y="3108"/>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10" name="Rectangle 458"/>
                <p:cNvSpPr>
                  <a:spLocks noChangeArrowheads="1"/>
                </p:cNvSpPr>
                <p:nvPr/>
              </p:nvSpPr>
              <p:spPr bwMode="auto">
                <a:xfrm>
                  <a:off x="2909" y="3108"/>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2" name="Group 461"/>
              <p:cNvGrpSpPr>
                <a:grpSpLocks/>
              </p:cNvGrpSpPr>
              <p:nvPr/>
            </p:nvGrpSpPr>
            <p:grpSpPr bwMode="auto">
              <a:xfrm>
                <a:off x="3283" y="3108"/>
                <a:ext cx="446" cy="518"/>
                <a:chOff x="3283" y="3108"/>
                <a:chExt cx="446" cy="518"/>
              </a:xfrm>
            </p:grpSpPr>
            <p:sp>
              <p:nvSpPr>
                <p:cNvPr id="97407" name="Rectangle 317"/>
                <p:cNvSpPr>
                  <a:spLocks noChangeArrowheads="1"/>
                </p:cNvSpPr>
                <p:nvPr/>
              </p:nvSpPr>
              <p:spPr bwMode="auto">
                <a:xfrm>
                  <a:off x="3326" y="3108"/>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1.54</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08" name="Rectangle 460"/>
                <p:cNvSpPr>
                  <a:spLocks noChangeArrowheads="1"/>
                </p:cNvSpPr>
                <p:nvPr/>
              </p:nvSpPr>
              <p:spPr bwMode="auto">
                <a:xfrm>
                  <a:off x="3283" y="3108"/>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3" name="Group 463"/>
              <p:cNvGrpSpPr>
                <a:grpSpLocks/>
              </p:cNvGrpSpPr>
              <p:nvPr/>
            </p:nvGrpSpPr>
            <p:grpSpPr bwMode="auto">
              <a:xfrm>
                <a:off x="0" y="3626"/>
                <a:ext cx="428" cy="518"/>
                <a:chOff x="0" y="3626"/>
                <a:chExt cx="428" cy="518"/>
              </a:xfrm>
            </p:grpSpPr>
            <p:sp>
              <p:nvSpPr>
                <p:cNvPr id="97405" name="Rectangle 318"/>
                <p:cNvSpPr>
                  <a:spLocks noChangeArrowheads="1"/>
                </p:cNvSpPr>
                <p:nvPr/>
              </p:nvSpPr>
              <p:spPr bwMode="auto">
                <a:xfrm>
                  <a:off x="43" y="3626"/>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7</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06" name="Rectangle 462"/>
                <p:cNvSpPr>
                  <a:spLocks noChangeArrowheads="1"/>
                </p:cNvSpPr>
                <p:nvPr/>
              </p:nvSpPr>
              <p:spPr bwMode="auto">
                <a:xfrm>
                  <a:off x="0" y="3626"/>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4" name="Group 465"/>
              <p:cNvGrpSpPr>
                <a:grpSpLocks/>
              </p:cNvGrpSpPr>
              <p:nvPr/>
            </p:nvGrpSpPr>
            <p:grpSpPr bwMode="auto">
              <a:xfrm>
                <a:off x="428" y="3626"/>
                <a:ext cx="310" cy="518"/>
                <a:chOff x="428" y="3626"/>
                <a:chExt cx="310" cy="518"/>
              </a:xfrm>
            </p:grpSpPr>
            <p:sp>
              <p:nvSpPr>
                <p:cNvPr id="97403" name="Rectangle 319"/>
                <p:cNvSpPr>
                  <a:spLocks noChangeArrowheads="1"/>
                </p:cNvSpPr>
                <p:nvPr/>
              </p:nvSpPr>
              <p:spPr bwMode="auto">
                <a:xfrm>
                  <a:off x="471" y="3626"/>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85</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04" name="Rectangle 464"/>
                <p:cNvSpPr>
                  <a:spLocks noChangeArrowheads="1"/>
                </p:cNvSpPr>
                <p:nvPr/>
              </p:nvSpPr>
              <p:spPr bwMode="auto">
                <a:xfrm>
                  <a:off x="428" y="3626"/>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5" name="Group 467"/>
              <p:cNvGrpSpPr>
                <a:grpSpLocks/>
              </p:cNvGrpSpPr>
              <p:nvPr/>
            </p:nvGrpSpPr>
            <p:grpSpPr bwMode="auto">
              <a:xfrm>
                <a:off x="738" y="3626"/>
                <a:ext cx="446" cy="518"/>
                <a:chOff x="738" y="3626"/>
                <a:chExt cx="446" cy="518"/>
              </a:xfrm>
            </p:grpSpPr>
            <p:sp>
              <p:nvSpPr>
                <p:cNvPr id="97401" name="Rectangle 320"/>
                <p:cNvSpPr>
                  <a:spLocks noChangeArrowheads="1"/>
                </p:cNvSpPr>
                <p:nvPr/>
              </p:nvSpPr>
              <p:spPr bwMode="auto">
                <a:xfrm>
                  <a:off x="781" y="362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02" name="Rectangle 466"/>
                <p:cNvSpPr>
                  <a:spLocks noChangeArrowheads="1"/>
                </p:cNvSpPr>
                <p:nvPr/>
              </p:nvSpPr>
              <p:spPr bwMode="auto">
                <a:xfrm>
                  <a:off x="738" y="362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6" name="Group 469"/>
              <p:cNvGrpSpPr>
                <a:grpSpLocks/>
              </p:cNvGrpSpPr>
              <p:nvPr/>
            </p:nvGrpSpPr>
            <p:grpSpPr bwMode="auto">
              <a:xfrm>
                <a:off x="1184" y="3626"/>
                <a:ext cx="471" cy="518"/>
                <a:chOff x="1184" y="3626"/>
                <a:chExt cx="471" cy="518"/>
              </a:xfrm>
            </p:grpSpPr>
            <p:sp>
              <p:nvSpPr>
                <p:cNvPr id="97399" name="Rectangle 321"/>
                <p:cNvSpPr>
                  <a:spLocks noChangeArrowheads="1"/>
                </p:cNvSpPr>
                <p:nvPr/>
              </p:nvSpPr>
              <p:spPr bwMode="auto">
                <a:xfrm>
                  <a:off x="1227" y="3626"/>
                  <a:ext cx="4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Uncalib.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400" name="Rectangle 468"/>
                <p:cNvSpPr>
                  <a:spLocks noChangeArrowheads="1"/>
                </p:cNvSpPr>
                <p:nvPr/>
              </p:nvSpPr>
              <p:spPr bwMode="auto">
                <a:xfrm>
                  <a:off x="1184" y="3626"/>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7" name="Group 471"/>
              <p:cNvGrpSpPr>
                <a:grpSpLocks/>
              </p:cNvGrpSpPr>
              <p:nvPr/>
            </p:nvGrpSpPr>
            <p:grpSpPr bwMode="auto">
              <a:xfrm>
                <a:off x="1655" y="3626"/>
                <a:ext cx="518" cy="518"/>
                <a:chOff x="1655" y="3626"/>
                <a:chExt cx="518" cy="518"/>
              </a:xfrm>
            </p:grpSpPr>
            <p:sp>
              <p:nvSpPr>
                <p:cNvPr id="97397" name="Rectangle 322"/>
                <p:cNvSpPr>
                  <a:spLocks noChangeArrowheads="1"/>
                </p:cNvSpPr>
                <p:nvPr/>
              </p:nvSpPr>
              <p:spPr bwMode="auto">
                <a:xfrm>
                  <a:off x="1698" y="3626"/>
                  <a:ext cx="4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No-paint</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98" name="Rectangle 470"/>
                <p:cNvSpPr>
                  <a:spLocks noChangeArrowheads="1"/>
                </p:cNvSpPr>
                <p:nvPr/>
              </p:nvSpPr>
              <p:spPr bwMode="auto">
                <a:xfrm>
                  <a:off x="1655" y="3626"/>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8" name="Group 473"/>
              <p:cNvGrpSpPr>
                <a:grpSpLocks/>
              </p:cNvGrpSpPr>
              <p:nvPr/>
            </p:nvGrpSpPr>
            <p:grpSpPr bwMode="auto">
              <a:xfrm>
                <a:off x="2161" y="3626"/>
                <a:ext cx="446" cy="518"/>
                <a:chOff x="2161" y="3626"/>
                <a:chExt cx="446" cy="518"/>
              </a:xfrm>
            </p:grpSpPr>
            <p:sp>
              <p:nvSpPr>
                <p:cNvPr id="97395" name="Rectangle 323"/>
                <p:cNvSpPr>
                  <a:spLocks noChangeArrowheads="1"/>
                </p:cNvSpPr>
                <p:nvPr/>
              </p:nvSpPr>
              <p:spPr bwMode="auto">
                <a:xfrm>
                  <a:off x="2204" y="362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Open</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96" name="Rectangle 472"/>
                <p:cNvSpPr>
                  <a:spLocks noChangeArrowheads="1"/>
                </p:cNvSpPr>
                <p:nvPr/>
              </p:nvSpPr>
              <p:spPr bwMode="auto">
                <a:xfrm>
                  <a:off x="2161" y="362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59" name="Group 475"/>
              <p:cNvGrpSpPr>
                <a:grpSpLocks/>
              </p:cNvGrpSpPr>
              <p:nvPr/>
            </p:nvGrpSpPr>
            <p:grpSpPr bwMode="auto">
              <a:xfrm>
                <a:off x="2607" y="3626"/>
                <a:ext cx="302" cy="518"/>
                <a:chOff x="2607" y="3626"/>
                <a:chExt cx="302" cy="518"/>
              </a:xfrm>
            </p:grpSpPr>
            <p:sp>
              <p:nvSpPr>
                <p:cNvPr id="97393" name="Rectangle 324"/>
                <p:cNvSpPr>
                  <a:spLocks noChangeArrowheads="1"/>
                </p:cNvSpPr>
                <p:nvPr/>
              </p:nvSpPr>
              <p:spPr bwMode="auto">
                <a:xfrm>
                  <a:off x="2650" y="3626"/>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40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94" name="Rectangle 474"/>
                <p:cNvSpPr>
                  <a:spLocks noChangeArrowheads="1"/>
                </p:cNvSpPr>
                <p:nvPr/>
              </p:nvSpPr>
              <p:spPr bwMode="auto">
                <a:xfrm>
                  <a:off x="2607" y="3626"/>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0" name="Group 477"/>
              <p:cNvGrpSpPr>
                <a:grpSpLocks/>
              </p:cNvGrpSpPr>
              <p:nvPr/>
            </p:nvGrpSpPr>
            <p:grpSpPr bwMode="auto">
              <a:xfrm>
                <a:off x="2909" y="3626"/>
                <a:ext cx="374" cy="518"/>
                <a:chOff x="2909" y="3626"/>
                <a:chExt cx="374" cy="518"/>
              </a:xfrm>
            </p:grpSpPr>
            <p:sp>
              <p:nvSpPr>
                <p:cNvPr id="97391" name="Rectangle 325"/>
                <p:cNvSpPr>
                  <a:spLocks noChangeArrowheads="1"/>
                </p:cNvSpPr>
                <p:nvPr/>
              </p:nvSpPr>
              <p:spPr bwMode="auto">
                <a:xfrm>
                  <a:off x="2952" y="3626"/>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92" name="Rectangle 476"/>
                <p:cNvSpPr>
                  <a:spLocks noChangeArrowheads="1"/>
                </p:cNvSpPr>
                <p:nvPr/>
              </p:nvSpPr>
              <p:spPr bwMode="auto">
                <a:xfrm>
                  <a:off x="2909" y="3626"/>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1" name="Group 479"/>
              <p:cNvGrpSpPr>
                <a:grpSpLocks/>
              </p:cNvGrpSpPr>
              <p:nvPr/>
            </p:nvGrpSpPr>
            <p:grpSpPr bwMode="auto">
              <a:xfrm>
                <a:off x="3283" y="3626"/>
                <a:ext cx="446" cy="518"/>
                <a:chOff x="3283" y="3626"/>
                <a:chExt cx="446" cy="518"/>
              </a:xfrm>
            </p:grpSpPr>
            <p:sp>
              <p:nvSpPr>
                <p:cNvPr id="97389" name="Rectangle 326"/>
                <p:cNvSpPr>
                  <a:spLocks noChangeArrowheads="1"/>
                </p:cNvSpPr>
                <p:nvPr/>
              </p:nvSpPr>
              <p:spPr bwMode="auto">
                <a:xfrm>
                  <a:off x="3326" y="3626"/>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1.22</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90" name="Rectangle 478"/>
                <p:cNvSpPr>
                  <a:spLocks noChangeArrowheads="1"/>
                </p:cNvSpPr>
                <p:nvPr/>
              </p:nvSpPr>
              <p:spPr bwMode="auto">
                <a:xfrm>
                  <a:off x="3283" y="3626"/>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2" name="Group 481"/>
              <p:cNvGrpSpPr>
                <a:grpSpLocks/>
              </p:cNvGrpSpPr>
              <p:nvPr/>
            </p:nvGrpSpPr>
            <p:grpSpPr bwMode="auto">
              <a:xfrm>
                <a:off x="0" y="4144"/>
                <a:ext cx="428" cy="518"/>
                <a:chOff x="0" y="4144"/>
                <a:chExt cx="428" cy="518"/>
              </a:xfrm>
            </p:grpSpPr>
            <p:sp>
              <p:nvSpPr>
                <p:cNvPr id="97387" name="Rectangle 327"/>
                <p:cNvSpPr>
                  <a:spLocks noChangeArrowheads="1"/>
                </p:cNvSpPr>
                <p:nvPr/>
              </p:nvSpPr>
              <p:spPr bwMode="auto">
                <a:xfrm>
                  <a:off x="43" y="4144"/>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8</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88" name="Rectangle 480"/>
                <p:cNvSpPr>
                  <a:spLocks noChangeArrowheads="1"/>
                </p:cNvSpPr>
                <p:nvPr/>
              </p:nvSpPr>
              <p:spPr bwMode="auto">
                <a:xfrm>
                  <a:off x="0" y="4144"/>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3" name="Group 483"/>
              <p:cNvGrpSpPr>
                <a:grpSpLocks/>
              </p:cNvGrpSpPr>
              <p:nvPr/>
            </p:nvGrpSpPr>
            <p:grpSpPr bwMode="auto">
              <a:xfrm>
                <a:off x="428" y="4144"/>
                <a:ext cx="310" cy="518"/>
                <a:chOff x="428" y="4144"/>
                <a:chExt cx="310" cy="518"/>
              </a:xfrm>
            </p:grpSpPr>
            <p:sp>
              <p:nvSpPr>
                <p:cNvPr id="97385" name="Rectangle 328"/>
                <p:cNvSpPr>
                  <a:spLocks noChangeArrowheads="1"/>
                </p:cNvSpPr>
                <p:nvPr/>
              </p:nvSpPr>
              <p:spPr bwMode="auto">
                <a:xfrm>
                  <a:off x="471" y="4144"/>
                  <a:ext cx="2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85</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86" name="Rectangle 482"/>
                <p:cNvSpPr>
                  <a:spLocks noChangeArrowheads="1"/>
                </p:cNvSpPr>
                <p:nvPr/>
              </p:nvSpPr>
              <p:spPr bwMode="auto">
                <a:xfrm>
                  <a:off x="428" y="4144"/>
                  <a:ext cx="31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4" name="Group 485"/>
              <p:cNvGrpSpPr>
                <a:grpSpLocks/>
              </p:cNvGrpSpPr>
              <p:nvPr/>
            </p:nvGrpSpPr>
            <p:grpSpPr bwMode="auto">
              <a:xfrm>
                <a:off x="738" y="4144"/>
                <a:ext cx="446" cy="518"/>
                <a:chOff x="738" y="4144"/>
                <a:chExt cx="446" cy="518"/>
              </a:xfrm>
            </p:grpSpPr>
            <p:sp>
              <p:nvSpPr>
                <p:cNvPr id="97383" name="Rectangle 329"/>
                <p:cNvSpPr>
                  <a:spLocks noChangeArrowheads="1"/>
                </p:cNvSpPr>
                <p:nvPr/>
              </p:nvSpPr>
              <p:spPr bwMode="auto">
                <a:xfrm>
                  <a:off x="781" y="414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Entire</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84" name="Rectangle 484"/>
                <p:cNvSpPr>
                  <a:spLocks noChangeArrowheads="1"/>
                </p:cNvSpPr>
                <p:nvPr/>
              </p:nvSpPr>
              <p:spPr bwMode="auto">
                <a:xfrm>
                  <a:off x="738" y="414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5" name="Group 487"/>
              <p:cNvGrpSpPr>
                <a:grpSpLocks/>
              </p:cNvGrpSpPr>
              <p:nvPr/>
            </p:nvGrpSpPr>
            <p:grpSpPr bwMode="auto">
              <a:xfrm>
                <a:off x="1184" y="4144"/>
                <a:ext cx="471" cy="518"/>
                <a:chOff x="1184" y="4144"/>
                <a:chExt cx="471" cy="518"/>
              </a:xfrm>
            </p:grpSpPr>
            <p:sp>
              <p:nvSpPr>
                <p:cNvPr id="97381" name="Rectangle 330"/>
                <p:cNvSpPr>
                  <a:spLocks noChangeArrowheads="1"/>
                </p:cNvSpPr>
                <p:nvPr/>
              </p:nvSpPr>
              <p:spPr bwMode="auto">
                <a:xfrm>
                  <a:off x="1227" y="4144"/>
                  <a:ext cx="4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Uncalib.</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82" name="Rectangle 486"/>
                <p:cNvSpPr>
                  <a:spLocks noChangeArrowheads="1"/>
                </p:cNvSpPr>
                <p:nvPr/>
              </p:nvSpPr>
              <p:spPr bwMode="auto">
                <a:xfrm>
                  <a:off x="1184" y="4144"/>
                  <a:ext cx="471"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6" name="Group 489"/>
              <p:cNvGrpSpPr>
                <a:grpSpLocks/>
              </p:cNvGrpSpPr>
              <p:nvPr/>
            </p:nvGrpSpPr>
            <p:grpSpPr bwMode="auto">
              <a:xfrm>
                <a:off x="1655" y="4144"/>
                <a:ext cx="506" cy="518"/>
                <a:chOff x="1655" y="4144"/>
                <a:chExt cx="506" cy="518"/>
              </a:xfrm>
            </p:grpSpPr>
            <p:sp>
              <p:nvSpPr>
                <p:cNvPr id="97379" name="Rectangle 331"/>
                <p:cNvSpPr>
                  <a:spLocks noChangeArrowheads="1"/>
                </p:cNvSpPr>
                <p:nvPr/>
              </p:nvSpPr>
              <p:spPr bwMode="auto">
                <a:xfrm>
                  <a:off x="1698" y="4144"/>
                  <a:ext cx="4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Painted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80" name="Rectangle 488"/>
                <p:cNvSpPr>
                  <a:spLocks noChangeArrowheads="1"/>
                </p:cNvSpPr>
                <p:nvPr/>
              </p:nvSpPr>
              <p:spPr bwMode="auto">
                <a:xfrm>
                  <a:off x="1655" y="4144"/>
                  <a:ext cx="5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7" name="Group 491"/>
              <p:cNvGrpSpPr>
                <a:grpSpLocks/>
              </p:cNvGrpSpPr>
              <p:nvPr/>
            </p:nvGrpSpPr>
            <p:grpSpPr bwMode="auto">
              <a:xfrm>
                <a:off x="2161" y="4144"/>
                <a:ext cx="446" cy="518"/>
                <a:chOff x="2161" y="4144"/>
                <a:chExt cx="446" cy="518"/>
              </a:xfrm>
            </p:grpSpPr>
            <p:sp>
              <p:nvSpPr>
                <p:cNvPr id="97377" name="Rectangle 332"/>
                <p:cNvSpPr>
                  <a:spLocks noChangeArrowheads="1"/>
                </p:cNvSpPr>
                <p:nvPr/>
              </p:nvSpPr>
              <p:spPr bwMode="auto">
                <a:xfrm>
                  <a:off x="2204" y="414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Closed</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78" name="Rectangle 490"/>
                <p:cNvSpPr>
                  <a:spLocks noChangeArrowheads="1"/>
                </p:cNvSpPr>
                <p:nvPr/>
              </p:nvSpPr>
              <p:spPr bwMode="auto">
                <a:xfrm>
                  <a:off x="2161" y="414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8" name="Group 493"/>
              <p:cNvGrpSpPr>
                <a:grpSpLocks/>
              </p:cNvGrpSpPr>
              <p:nvPr/>
            </p:nvGrpSpPr>
            <p:grpSpPr bwMode="auto">
              <a:xfrm>
                <a:off x="2607" y="4144"/>
                <a:ext cx="302" cy="518"/>
                <a:chOff x="2607" y="4144"/>
                <a:chExt cx="302" cy="518"/>
              </a:xfrm>
            </p:grpSpPr>
            <p:sp>
              <p:nvSpPr>
                <p:cNvPr id="97375" name="Rectangle 333"/>
                <p:cNvSpPr>
                  <a:spLocks noChangeArrowheads="1"/>
                </p:cNvSpPr>
                <p:nvPr/>
              </p:nvSpPr>
              <p:spPr bwMode="auto">
                <a:xfrm>
                  <a:off x="2650" y="4144"/>
                  <a:ext cx="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50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76" name="Rectangle 492"/>
                <p:cNvSpPr>
                  <a:spLocks noChangeArrowheads="1"/>
                </p:cNvSpPr>
                <p:nvPr/>
              </p:nvSpPr>
              <p:spPr bwMode="auto">
                <a:xfrm>
                  <a:off x="2607" y="4144"/>
                  <a:ext cx="30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69" name="Group 495"/>
              <p:cNvGrpSpPr>
                <a:grpSpLocks/>
              </p:cNvGrpSpPr>
              <p:nvPr/>
            </p:nvGrpSpPr>
            <p:grpSpPr bwMode="auto">
              <a:xfrm>
                <a:off x="2909" y="4144"/>
                <a:ext cx="374" cy="518"/>
                <a:chOff x="2909" y="4144"/>
                <a:chExt cx="374" cy="518"/>
              </a:xfrm>
            </p:grpSpPr>
            <p:sp>
              <p:nvSpPr>
                <p:cNvPr id="97373" name="Rectangle 334"/>
                <p:cNvSpPr>
                  <a:spLocks noChangeArrowheads="1"/>
                </p:cNvSpPr>
                <p:nvPr/>
              </p:nvSpPr>
              <p:spPr bwMode="auto">
                <a:xfrm>
                  <a:off x="2952" y="4144"/>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1430</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74" name="Rectangle 494"/>
                <p:cNvSpPr>
                  <a:spLocks noChangeArrowheads="1"/>
                </p:cNvSpPr>
                <p:nvPr/>
              </p:nvSpPr>
              <p:spPr bwMode="auto">
                <a:xfrm>
                  <a:off x="2909" y="4144"/>
                  <a:ext cx="37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97370" name="Group 497"/>
              <p:cNvGrpSpPr>
                <a:grpSpLocks/>
              </p:cNvGrpSpPr>
              <p:nvPr/>
            </p:nvGrpSpPr>
            <p:grpSpPr bwMode="auto">
              <a:xfrm>
                <a:off x="3283" y="4144"/>
                <a:ext cx="446" cy="518"/>
                <a:chOff x="3283" y="4144"/>
                <a:chExt cx="446" cy="518"/>
              </a:xfrm>
            </p:grpSpPr>
            <p:sp>
              <p:nvSpPr>
                <p:cNvPr id="97371" name="Rectangle 335"/>
                <p:cNvSpPr>
                  <a:spLocks noChangeArrowheads="1"/>
                </p:cNvSpPr>
                <p:nvPr/>
              </p:nvSpPr>
              <p:spPr bwMode="auto">
                <a:xfrm>
                  <a:off x="3326" y="4144"/>
                  <a:ext cx="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b="1">
                      <a:cs typeface="Times New Roman" panose="02020603050405020304" pitchFamily="18" charset="0"/>
                    </a:rPr>
                    <a:t>1.57</a:t>
                  </a:r>
                  <a:endParaRPr lang="en-US" altLang="tr-TR" sz="1600" b="1">
                    <a:cs typeface="Times New Roman" panose="02020603050405020304" pitchFamily="18" charset="0"/>
                  </a:endParaRPr>
                </a:p>
                <a:p>
                  <a:pPr>
                    <a:spcBef>
                      <a:spcPct val="0"/>
                    </a:spcBef>
                    <a:buFontTx/>
                    <a:buNone/>
                  </a:pPr>
                  <a:endParaRPr lang="en-US" altLang="tr-TR" sz="1600" b="1"/>
                </a:p>
              </p:txBody>
            </p:sp>
            <p:sp>
              <p:nvSpPr>
                <p:cNvPr id="97372" name="Rectangle 496"/>
                <p:cNvSpPr>
                  <a:spLocks noChangeArrowheads="1"/>
                </p:cNvSpPr>
                <p:nvPr/>
              </p:nvSpPr>
              <p:spPr bwMode="auto">
                <a:xfrm>
                  <a:off x="3283" y="4144"/>
                  <a:ext cx="44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sp>
          <p:nvSpPr>
            <p:cNvPr id="97289" name="Rectangle 499"/>
            <p:cNvSpPr>
              <a:spLocks noChangeArrowheads="1"/>
            </p:cNvSpPr>
            <p:nvPr/>
          </p:nvSpPr>
          <p:spPr bwMode="auto">
            <a:xfrm>
              <a:off x="-3" y="-3"/>
              <a:ext cx="3735" cy="50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spTree>
    <p:extLst>
      <p:ext uri="{BB962C8B-B14F-4D97-AF65-F5344CB8AC3E}">
        <p14:creationId xmlns:p14="http://schemas.microsoft.com/office/powerpoint/2010/main" val="42943100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ctrTitle"/>
          </p:nvPr>
        </p:nvSpPr>
        <p:spPr>
          <a:xfrm>
            <a:off x="179512" y="332656"/>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Numerical representation</a:t>
            </a:r>
            <a:endParaRPr lang="en-US" altLang="tr-TR" sz="2400" b="1" u="sng" dirty="0">
              <a:solidFill>
                <a:srgbClr val="984807"/>
              </a:solidFill>
              <a:latin typeface="Calibri" pitchFamily="34" charset="0"/>
              <a:ea typeface="+mn-ea"/>
              <a:cs typeface="Arial" pitchFamily="34" charset="0"/>
            </a:endParaRPr>
          </a:p>
        </p:txBody>
      </p:sp>
      <p:sp>
        <p:nvSpPr>
          <p:cNvPr id="9933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99333" name="Group 572"/>
          <p:cNvGrpSpPr>
            <a:grpSpLocks/>
          </p:cNvGrpSpPr>
          <p:nvPr/>
        </p:nvGrpSpPr>
        <p:grpSpPr bwMode="auto">
          <a:xfrm>
            <a:off x="1043608" y="1268760"/>
            <a:ext cx="6300788" cy="3736975"/>
            <a:chOff x="-3" y="-3"/>
            <a:chExt cx="2555" cy="3748"/>
          </a:xfrm>
        </p:grpSpPr>
        <p:grpSp>
          <p:nvGrpSpPr>
            <p:cNvPr id="99334" name="Group 570"/>
            <p:cNvGrpSpPr>
              <a:grpSpLocks/>
            </p:cNvGrpSpPr>
            <p:nvPr/>
          </p:nvGrpSpPr>
          <p:grpSpPr bwMode="auto">
            <a:xfrm>
              <a:off x="0" y="0"/>
              <a:ext cx="2552" cy="3742"/>
              <a:chOff x="0" y="0"/>
              <a:chExt cx="2552" cy="3742"/>
            </a:xfrm>
          </p:grpSpPr>
          <p:grpSp>
            <p:nvGrpSpPr>
              <p:cNvPr id="99336" name="Group 409"/>
              <p:cNvGrpSpPr>
                <a:grpSpLocks/>
              </p:cNvGrpSpPr>
              <p:nvPr/>
            </p:nvGrpSpPr>
            <p:grpSpPr bwMode="auto">
              <a:xfrm>
                <a:off x="0" y="0"/>
                <a:ext cx="428" cy="518"/>
                <a:chOff x="0" y="0"/>
                <a:chExt cx="428" cy="518"/>
              </a:xfrm>
            </p:grpSpPr>
            <p:sp>
              <p:nvSpPr>
                <p:cNvPr id="99577" name="Rectangle 327"/>
                <p:cNvSpPr>
                  <a:spLocks noChangeArrowheads="1"/>
                </p:cNvSpPr>
                <p:nvPr/>
              </p:nvSpPr>
              <p:spPr bwMode="auto">
                <a:xfrm>
                  <a:off x="43" y="0"/>
                  <a:ext cx="3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Exper.</a:t>
                  </a:r>
                  <a:endParaRPr lang="en-US" altLang="tr-TR" sz="1800">
                    <a:cs typeface="Times New Roman" panose="02020603050405020304" pitchFamily="18" charset="0"/>
                  </a:endParaRPr>
                </a:p>
                <a:p>
                  <a:pPr>
                    <a:spcBef>
                      <a:spcPct val="0"/>
                    </a:spcBef>
                    <a:buFontTx/>
                    <a:buNone/>
                  </a:pPr>
                  <a:endParaRPr lang="en-US" altLang="tr-TR" sz="1800"/>
                </a:p>
              </p:txBody>
            </p:sp>
            <p:sp>
              <p:nvSpPr>
                <p:cNvPr id="99578" name="Rectangle 408"/>
                <p:cNvSpPr>
                  <a:spLocks noChangeArrowheads="1"/>
                </p:cNvSpPr>
                <p:nvPr/>
              </p:nvSpPr>
              <p:spPr bwMode="auto">
                <a:xfrm>
                  <a:off x="0" y="0"/>
                  <a:ext cx="4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37" name="Group 411"/>
              <p:cNvGrpSpPr>
                <a:grpSpLocks/>
              </p:cNvGrpSpPr>
              <p:nvPr/>
            </p:nvGrpSpPr>
            <p:grpSpPr bwMode="auto">
              <a:xfrm>
                <a:off x="428" y="0"/>
                <a:ext cx="242" cy="518"/>
                <a:chOff x="428" y="0"/>
                <a:chExt cx="242" cy="518"/>
              </a:xfrm>
            </p:grpSpPr>
            <p:sp>
              <p:nvSpPr>
                <p:cNvPr id="99575" name="Rectangle 328"/>
                <p:cNvSpPr>
                  <a:spLocks noChangeArrowheads="1"/>
                </p:cNvSpPr>
                <p:nvPr/>
              </p:nvSpPr>
              <p:spPr bwMode="auto">
                <a:xfrm>
                  <a:off x="471" y="0"/>
                  <a:ext cx="1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A</a:t>
                  </a:r>
                  <a:endParaRPr lang="en-US" altLang="tr-TR" sz="1800">
                    <a:cs typeface="Times New Roman" panose="02020603050405020304" pitchFamily="18" charset="0"/>
                  </a:endParaRPr>
                </a:p>
                <a:p>
                  <a:pPr>
                    <a:spcBef>
                      <a:spcPct val="0"/>
                    </a:spcBef>
                    <a:buFontTx/>
                    <a:buNone/>
                  </a:pPr>
                  <a:endParaRPr lang="en-US" altLang="tr-TR" sz="1800"/>
                </a:p>
              </p:txBody>
            </p:sp>
            <p:sp>
              <p:nvSpPr>
                <p:cNvPr id="99576" name="Rectangle 410"/>
                <p:cNvSpPr>
                  <a:spLocks noChangeArrowheads="1"/>
                </p:cNvSpPr>
                <p:nvPr/>
              </p:nvSpPr>
              <p:spPr bwMode="auto">
                <a:xfrm>
                  <a:off x="428" y="0"/>
                  <a:ext cx="24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38" name="Group 413"/>
              <p:cNvGrpSpPr>
                <a:grpSpLocks/>
              </p:cNvGrpSpPr>
              <p:nvPr/>
            </p:nvGrpSpPr>
            <p:grpSpPr bwMode="auto">
              <a:xfrm>
                <a:off x="670" y="0"/>
                <a:ext cx="237" cy="518"/>
                <a:chOff x="670" y="0"/>
                <a:chExt cx="237" cy="518"/>
              </a:xfrm>
            </p:grpSpPr>
            <p:sp>
              <p:nvSpPr>
                <p:cNvPr id="99573" name="Rectangle 329"/>
                <p:cNvSpPr>
                  <a:spLocks noChangeArrowheads="1"/>
                </p:cNvSpPr>
                <p:nvPr/>
              </p:nvSpPr>
              <p:spPr bwMode="auto">
                <a:xfrm>
                  <a:off x="713" y="0"/>
                  <a:ext cx="1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B</a:t>
                  </a:r>
                  <a:endParaRPr lang="en-US" altLang="tr-TR" sz="1800">
                    <a:cs typeface="Times New Roman" panose="02020603050405020304" pitchFamily="18" charset="0"/>
                  </a:endParaRPr>
                </a:p>
                <a:p>
                  <a:pPr>
                    <a:spcBef>
                      <a:spcPct val="0"/>
                    </a:spcBef>
                    <a:buFontTx/>
                    <a:buNone/>
                  </a:pPr>
                  <a:endParaRPr lang="en-US" altLang="tr-TR" sz="1800"/>
                </a:p>
              </p:txBody>
            </p:sp>
            <p:sp>
              <p:nvSpPr>
                <p:cNvPr id="99574" name="Rectangle 412"/>
                <p:cNvSpPr>
                  <a:spLocks noChangeArrowheads="1"/>
                </p:cNvSpPr>
                <p:nvPr/>
              </p:nvSpPr>
              <p:spPr bwMode="auto">
                <a:xfrm>
                  <a:off x="670" y="0"/>
                  <a:ext cx="23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39" name="Group 415"/>
              <p:cNvGrpSpPr>
                <a:grpSpLocks/>
              </p:cNvGrpSpPr>
              <p:nvPr/>
            </p:nvGrpSpPr>
            <p:grpSpPr bwMode="auto">
              <a:xfrm>
                <a:off x="907" y="0"/>
                <a:ext cx="242" cy="518"/>
                <a:chOff x="907" y="0"/>
                <a:chExt cx="242" cy="518"/>
              </a:xfrm>
            </p:grpSpPr>
            <p:sp>
              <p:nvSpPr>
                <p:cNvPr id="99571" name="Rectangle 330"/>
                <p:cNvSpPr>
                  <a:spLocks noChangeArrowheads="1"/>
                </p:cNvSpPr>
                <p:nvPr/>
              </p:nvSpPr>
              <p:spPr bwMode="auto">
                <a:xfrm>
                  <a:off x="950" y="0"/>
                  <a:ext cx="1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C</a:t>
                  </a:r>
                  <a:endParaRPr lang="en-US" altLang="tr-TR" sz="1800">
                    <a:cs typeface="Times New Roman" panose="02020603050405020304" pitchFamily="18" charset="0"/>
                  </a:endParaRPr>
                </a:p>
                <a:p>
                  <a:pPr>
                    <a:spcBef>
                      <a:spcPct val="0"/>
                    </a:spcBef>
                    <a:buFontTx/>
                    <a:buNone/>
                  </a:pPr>
                  <a:endParaRPr lang="en-US" altLang="tr-TR" sz="1800"/>
                </a:p>
              </p:txBody>
            </p:sp>
            <p:sp>
              <p:nvSpPr>
                <p:cNvPr id="99572" name="Rectangle 414"/>
                <p:cNvSpPr>
                  <a:spLocks noChangeArrowheads="1"/>
                </p:cNvSpPr>
                <p:nvPr/>
              </p:nvSpPr>
              <p:spPr bwMode="auto">
                <a:xfrm>
                  <a:off x="907" y="0"/>
                  <a:ext cx="24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0" name="Group 417"/>
              <p:cNvGrpSpPr>
                <a:grpSpLocks/>
              </p:cNvGrpSpPr>
              <p:nvPr/>
            </p:nvGrpSpPr>
            <p:grpSpPr bwMode="auto">
              <a:xfrm>
                <a:off x="1149" y="0"/>
                <a:ext cx="242" cy="518"/>
                <a:chOff x="1149" y="0"/>
                <a:chExt cx="242" cy="518"/>
              </a:xfrm>
            </p:grpSpPr>
            <p:sp>
              <p:nvSpPr>
                <p:cNvPr id="99569" name="Rectangle 331"/>
                <p:cNvSpPr>
                  <a:spLocks noChangeArrowheads="1"/>
                </p:cNvSpPr>
                <p:nvPr/>
              </p:nvSpPr>
              <p:spPr bwMode="auto">
                <a:xfrm>
                  <a:off x="1192" y="0"/>
                  <a:ext cx="1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D</a:t>
                  </a:r>
                  <a:endParaRPr lang="en-US" altLang="tr-TR" sz="1800">
                    <a:cs typeface="Times New Roman" panose="02020603050405020304" pitchFamily="18" charset="0"/>
                  </a:endParaRPr>
                </a:p>
                <a:p>
                  <a:pPr>
                    <a:spcBef>
                      <a:spcPct val="0"/>
                    </a:spcBef>
                    <a:buFontTx/>
                    <a:buNone/>
                  </a:pPr>
                  <a:endParaRPr lang="en-US" altLang="tr-TR" sz="1800"/>
                </a:p>
              </p:txBody>
            </p:sp>
            <p:sp>
              <p:nvSpPr>
                <p:cNvPr id="99570" name="Rectangle 416"/>
                <p:cNvSpPr>
                  <a:spLocks noChangeArrowheads="1"/>
                </p:cNvSpPr>
                <p:nvPr/>
              </p:nvSpPr>
              <p:spPr bwMode="auto">
                <a:xfrm>
                  <a:off x="1149" y="0"/>
                  <a:ext cx="24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1" name="Group 419"/>
              <p:cNvGrpSpPr>
                <a:grpSpLocks/>
              </p:cNvGrpSpPr>
              <p:nvPr/>
            </p:nvGrpSpPr>
            <p:grpSpPr bwMode="auto">
              <a:xfrm>
                <a:off x="1391" y="0"/>
                <a:ext cx="237" cy="518"/>
                <a:chOff x="1391" y="0"/>
                <a:chExt cx="237" cy="518"/>
              </a:xfrm>
            </p:grpSpPr>
            <p:sp>
              <p:nvSpPr>
                <p:cNvPr id="99567" name="Rectangle 332"/>
                <p:cNvSpPr>
                  <a:spLocks noChangeArrowheads="1"/>
                </p:cNvSpPr>
                <p:nvPr/>
              </p:nvSpPr>
              <p:spPr bwMode="auto">
                <a:xfrm>
                  <a:off x="1434" y="0"/>
                  <a:ext cx="1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E</a:t>
                  </a:r>
                  <a:endParaRPr lang="en-US" altLang="tr-TR" sz="1800">
                    <a:cs typeface="Times New Roman" panose="02020603050405020304" pitchFamily="18" charset="0"/>
                  </a:endParaRPr>
                </a:p>
                <a:p>
                  <a:pPr>
                    <a:spcBef>
                      <a:spcPct val="0"/>
                    </a:spcBef>
                    <a:buFontTx/>
                    <a:buNone/>
                  </a:pPr>
                  <a:endParaRPr lang="en-US" altLang="tr-TR" sz="1800"/>
                </a:p>
              </p:txBody>
            </p:sp>
            <p:sp>
              <p:nvSpPr>
                <p:cNvPr id="99568" name="Rectangle 418"/>
                <p:cNvSpPr>
                  <a:spLocks noChangeArrowheads="1"/>
                </p:cNvSpPr>
                <p:nvPr/>
              </p:nvSpPr>
              <p:spPr bwMode="auto">
                <a:xfrm>
                  <a:off x="1391" y="0"/>
                  <a:ext cx="23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2" name="Group 421"/>
              <p:cNvGrpSpPr>
                <a:grpSpLocks/>
              </p:cNvGrpSpPr>
              <p:nvPr/>
            </p:nvGrpSpPr>
            <p:grpSpPr bwMode="auto">
              <a:xfrm>
                <a:off x="1628" y="0"/>
                <a:ext cx="236" cy="518"/>
                <a:chOff x="1628" y="0"/>
                <a:chExt cx="236" cy="518"/>
              </a:xfrm>
            </p:grpSpPr>
            <p:sp>
              <p:nvSpPr>
                <p:cNvPr id="99565" name="Rectangle 333"/>
                <p:cNvSpPr>
                  <a:spLocks noChangeArrowheads="1"/>
                </p:cNvSpPr>
                <p:nvPr/>
              </p:nvSpPr>
              <p:spPr bwMode="auto">
                <a:xfrm>
                  <a:off x="1671" y="0"/>
                  <a:ext cx="1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F</a:t>
                  </a:r>
                  <a:endParaRPr lang="en-US" altLang="tr-TR" sz="1800">
                    <a:cs typeface="Times New Roman" panose="02020603050405020304" pitchFamily="18" charset="0"/>
                  </a:endParaRPr>
                </a:p>
                <a:p>
                  <a:pPr>
                    <a:spcBef>
                      <a:spcPct val="0"/>
                    </a:spcBef>
                    <a:buFontTx/>
                    <a:buNone/>
                  </a:pPr>
                  <a:endParaRPr lang="en-US" altLang="tr-TR" sz="1800"/>
                </a:p>
              </p:txBody>
            </p:sp>
            <p:sp>
              <p:nvSpPr>
                <p:cNvPr id="99566" name="Rectangle 420"/>
                <p:cNvSpPr>
                  <a:spLocks noChangeArrowheads="1"/>
                </p:cNvSpPr>
                <p:nvPr/>
              </p:nvSpPr>
              <p:spPr bwMode="auto">
                <a:xfrm>
                  <a:off x="1628" y="0"/>
                  <a:ext cx="2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3" name="Group 423"/>
              <p:cNvGrpSpPr>
                <a:grpSpLocks/>
              </p:cNvGrpSpPr>
              <p:nvPr/>
            </p:nvGrpSpPr>
            <p:grpSpPr bwMode="auto">
              <a:xfrm>
                <a:off x="1864" y="0"/>
                <a:ext cx="247" cy="518"/>
                <a:chOff x="1864" y="0"/>
                <a:chExt cx="247" cy="518"/>
              </a:xfrm>
            </p:grpSpPr>
            <p:sp>
              <p:nvSpPr>
                <p:cNvPr id="99563" name="Rectangle 334"/>
                <p:cNvSpPr>
                  <a:spLocks noChangeArrowheads="1"/>
                </p:cNvSpPr>
                <p:nvPr/>
              </p:nvSpPr>
              <p:spPr bwMode="auto">
                <a:xfrm>
                  <a:off x="1907" y="0"/>
                  <a:ext cx="16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G</a:t>
                  </a:r>
                  <a:endParaRPr lang="en-US" altLang="tr-TR" sz="1800">
                    <a:cs typeface="Times New Roman" panose="02020603050405020304" pitchFamily="18" charset="0"/>
                  </a:endParaRPr>
                </a:p>
                <a:p>
                  <a:pPr>
                    <a:spcBef>
                      <a:spcPct val="0"/>
                    </a:spcBef>
                    <a:buFontTx/>
                    <a:buNone/>
                  </a:pPr>
                  <a:endParaRPr lang="en-US" altLang="tr-TR" sz="1800"/>
                </a:p>
              </p:txBody>
            </p:sp>
            <p:sp>
              <p:nvSpPr>
                <p:cNvPr id="99564" name="Rectangle 422"/>
                <p:cNvSpPr>
                  <a:spLocks noChangeArrowheads="1"/>
                </p:cNvSpPr>
                <p:nvPr/>
              </p:nvSpPr>
              <p:spPr bwMode="auto">
                <a:xfrm>
                  <a:off x="1864" y="0"/>
                  <a:ext cx="24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4" name="Group 425"/>
              <p:cNvGrpSpPr>
                <a:grpSpLocks/>
              </p:cNvGrpSpPr>
              <p:nvPr/>
            </p:nvGrpSpPr>
            <p:grpSpPr bwMode="auto">
              <a:xfrm>
                <a:off x="2111" y="0"/>
                <a:ext cx="441" cy="518"/>
                <a:chOff x="2111" y="0"/>
                <a:chExt cx="441" cy="518"/>
              </a:xfrm>
            </p:grpSpPr>
            <p:sp>
              <p:nvSpPr>
                <p:cNvPr id="99561" name="Rectangle 335"/>
                <p:cNvSpPr>
                  <a:spLocks noChangeArrowheads="1"/>
                </p:cNvSpPr>
                <p:nvPr/>
              </p:nvSpPr>
              <p:spPr bwMode="auto">
                <a:xfrm>
                  <a:off x="2154" y="0"/>
                  <a:ext cx="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bending</a:t>
                  </a:r>
                  <a:endParaRPr lang="en-US" altLang="tr-TR" sz="1800">
                    <a:cs typeface="Times New Roman" panose="02020603050405020304" pitchFamily="18" charset="0"/>
                  </a:endParaRPr>
                </a:p>
                <a:p>
                  <a:pPr>
                    <a:spcBef>
                      <a:spcPct val="0"/>
                    </a:spcBef>
                    <a:buFontTx/>
                    <a:buNone/>
                  </a:pPr>
                  <a:endParaRPr lang="en-US" altLang="tr-TR" sz="1800"/>
                </a:p>
              </p:txBody>
            </p:sp>
            <p:sp>
              <p:nvSpPr>
                <p:cNvPr id="99562" name="Rectangle 424"/>
                <p:cNvSpPr>
                  <a:spLocks noChangeArrowheads="1"/>
                </p:cNvSpPr>
                <p:nvPr/>
              </p:nvSpPr>
              <p:spPr bwMode="auto">
                <a:xfrm>
                  <a:off x="2111" y="0"/>
                  <a:ext cx="4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5" name="Group 427"/>
              <p:cNvGrpSpPr>
                <a:grpSpLocks/>
              </p:cNvGrpSpPr>
              <p:nvPr/>
            </p:nvGrpSpPr>
            <p:grpSpPr bwMode="auto">
              <a:xfrm>
                <a:off x="0" y="518"/>
                <a:ext cx="428" cy="403"/>
                <a:chOff x="0" y="518"/>
                <a:chExt cx="428" cy="403"/>
              </a:xfrm>
            </p:grpSpPr>
            <p:sp>
              <p:nvSpPr>
                <p:cNvPr id="99559" name="Rectangle 336"/>
                <p:cNvSpPr>
                  <a:spLocks noChangeArrowheads="1"/>
                </p:cNvSpPr>
                <p:nvPr/>
              </p:nvSpPr>
              <p:spPr bwMode="auto">
                <a:xfrm>
                  <a:off x="43" y="518"/>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60" name="Rectangle 426"/>
                <p:cNvSpPr>
                  <a:spLocks noChangeArrowheads="1"/>
                </p:cNvSpPr>
                <p:nvPr/>
              </p:nvSpPr>
              <p:spPr bwMode="auto">
                <a:xfrm>
                  <a:off x="0" y="518"/>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6" name="Group 429"/>
              <p:cNvGrpSpPr>
                <a:grpSpLocks/>
              </p:cNvGrpSpPr>
              <p:nvPr/>
            </p:nvGrpSpPr>
            <p:grpSpPr bwMode="auto">
              <a:xfrm>
                <a:off x="428" y="518"/>
                <a:ext cx="242" cy="403"/>
                <a:chOff x="428" y="518"/>
                <a:chExt cx="242" cy="403"/>
              </a:xfrm>
            </p:grpSpPr>
            <p:sp>
              <p:nvSpPr>
                <p:cNvPr id="99557" name="Rectangle 337"/>
                <p:cNvSpPr>
                  <a:spLocks noChangeArrowheads="1"/>
                </p:cNvSpPr>
                <p:nvPr/>
              </p:nvSpPr>
              <p:spPr bwMode="auto">
                <a:xfrm>
                  <a:off x="471" y="518"/>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58" name="Rectangle 428"/>
                <p:cNvSpPr>
                  <a:spLocks noChangeArrowheads="1"/>
                </p:cNvSpPr>
                <p:nvPr/>
              </p:nvSpPr>
              <p:spPr bwMode="auto">
                <a:xfrm>
                  <a:off x="428" y="518"/>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7" name="Group 431"/>
              <p:cNvGrpSpPr>
                <a:grpSpLocks/>
              </p:cNvGrpSpPr>
              <p:nvPr/>
            </p:nvGrpSpPr>
            <p:grpSpPr bwMode="auto">
              <a:xfrm>
                <a:off x="670" y="518"/>
                <a:ext cx="237" cy="403"/>
                <a:chOff x="670" y="518"/>
                <a:chExt cx="237" cy="403"/>
              </a:xfrm>
            </p:grpSpPr>
            <p:sp>
              <p:nvSpPr>
                <p:cNvPr id="99555" name="Rectangle 338"/>
                <p:cNvSpPr>
                  <a:spLocks noChangeArrowheads="1"/>
                </p:cNvSpPr>
                <p:nvPr/>
              </p:nvSpPr>
              <p:spPr bwMode="auto">
                <a:xfrm>
                  <a:off x="713" y="518"/>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56" name="Rectangle 430"/>
                <p:cNvSpPr>
                  <a:spLocks noChangeArrowheads="1"/>
                </p:cNvSpPr>
                <p:nvPr/>
              </p:nvSpPr>
              <p:spPr bwMode="auto">
                <a:xfrm>
                  <a:off x="670" y="518"/>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8" name="Group 433"/>
              <p:cNvGrpSpPr>
                <a:grpSpLocks/>
              </p:cNvGrpSpPr>
              <p:nvPr/>
            </p:nvGrpSpPr>
            <p:grpSpPr bwMode="auto">
              <a:xfrm>
                <a:off x="907" y="518"/>
                <a:ext cx="242" cy="403"/>
                <a:chOff x="907" y="518"/>
                <a:chExt cx="242" cy="403"/>
              </a:xfrm>
            </p:grpSpPr>
            <p:sp>
              <p:nvSpPr>
                <p:cNvPr id="99553" name="Rectangle 339"/>
                <p:cNvSpPr>
                  <a:spLocks noChangeArrowheads="1"/>
                </p:cNvSpPr>
                <p:nvPr/>
              </p:nvSpPr>
              <p:spPr bwMode="auto">
                <a:xfrm>
                  <a:off x="950" y="518"/>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54" name="Rectangle 432"/>
                <p:cNvSpPr>
                  <a:spLocks noChangeArrowheads="1"/>
                </p:cNvSpPr>
                <p:nvPr/>
              </p:nvSpPr>
              <p:spPr bwMode="auto">
                <a:xfrm>
                  <a:off x="907" y="518"/>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49" name="Group 435"/>
              <p:cNvGrpSpPr>
                <a:grpSpLocks/>
              </p:cNvGrpSpPr>
              <p:nvPr/>
            </p:nvGrpSpPr>
            <p:grpSpPr bwMode="auto">
              <a:xfrm>
                <a:off x="1149" y="518"/>
                <a:ext cx="242" cy="403"/>
                <a:chOff x="1149" y="518"/>
                <a:chExt cx="242" cy="403"/>
              </a:xfrm>
            </p:grpSpPr>
            <p:sp>
              <p:nvSpPr>
                <p:cNvPr id="99551" name="Rectangle 340"/>
                <p:cNvSpPr>
                  <a:spLocks noChangeArrowheads="1"/>
                </p:cNvSpPr>
                <p:nvPr/>
              </p:nvSpPr>
              <p:spPr bwMode="auto">
                <a:xfrm>
                  <a:off x="1192" y="518"/>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52" name="Rectangle 434"/>
                <p:cNvSpPr>
                  <a:spLocks noChangeArrowheads="1"/>
                </p:cNvSpPr>
                <p:nvPr/>
              </p:nvSpPr>
              <p:spPr bwMode="auto">
                <a:xfrm>
                  <a:off x="1149" y="518"/>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0" name="Group 437"/>
              <p:cNvGrpSpPr>
                <a:grpSpLocks/>
              </p:cNvGrpSpPr>
              <p:nvPr/>
            </p:nvGrpSpPr>
            <p:grpSpPr bwMode="auto">
              <a:xfrm>
                <a:off x="1391" y="518"/>
                <a:ext cx="237" cy="403"/>
                <a:chOff x="1391" y="518"/>
                <a:chExt cx="237" cy="403"/>
              </a:xfrm>
            </p:grpSpPr>
            <p:sp>
              <p:nvSpPr>
                <p:cNvPr id="99549" name="Rectangle 341"/>
                <p:cNvSpPr>
                  <a:spLocks noChangeArrowheads="1"/>
                </p:cNvSpPr>
                <p:nvPr/>
              </p:nvSpPr>
              <p:spPr bwMode="auto">
                <a:xfrm>
                  <a:off x="1434" y="518"/>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50" name="Rectangle 436"/>
                <p:cNvSpPr>
                  <a:spLocks noChangeArrowheads="1"/>
                </p:cNvSpPr>
                <p:nvPr/>
              </p:nvSpPr>
              <p:spPr bwMode="auto">
                <a:xfrm>
                  <a:off x="1391" y="518"/>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1" name="Group 439"/>
              <p:cNvGrpSpPr>
                <a:grpSpLocks/>
              </p:cNvGrpSpPr>
              <p:nvPr/>
            </p:nvGrpSpPr>
            <p:grpSpPr bwMode="auto">
              <a:xfrm>
                <a:off x="1628" y="518"/>
                <a:ext cx="236" cy="403"/>
                <a:chOff x="1628" y="518"/>
                <a:chExt cx="236" cy="403"/>
              </a:xfrm>
            </p:grpSpPr>
            <p:sp>
              <p:nvSpPr>
                <p:cNvPr id="99547" name="Rectangle 342"/>
                <p:cNvSpPr>
                  <a:spLocks noChangeArrowheads="1"/>
                </p:cNvSpPr>
                <p:nvPr/>
              </p:nvSpPr>
              <p:spPr bwMode="auto">
                <a:xfrm>
                  <a:off x="1671" y="518"/>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48" name="Rectangle 438"/>
                <p:cNvSpPr>
                  <a:spLocks noChangeArrowheads="1"/>
                </p:cNvSpPr>
                <p:nvPr/>
              </p:nvSpPr>
              <p:spPr bwMode="auto">
                <a:xfrm>
                  <a:off x="1628" y="518"/>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2" name="Group 441"/>
              <p:cNvGrpSpPr>
                <a:grpSpLocks/>
              </p:cNvGrpSpPr>
              <p:nvPr/>
            </p:nvGrpSpPr>
            <p:grpSpPr bwMode="auto">
              <a:xfrm>
                <a:off x="1864" y="518"/>
                <a:ext cx="247" cy="403"/>
                <a:chOff x="1864" y="518"/>
                <a:chExt cx="247" cy="403"/>
              </a:xfrm>
            </p:grpSpPr>
            <p:sp>
              <p:nvSpPr>
                <p:cNvPr id="99545" name="Rectangle 343"/>
                <p:cNvSpPr>
                  <a:spLocks noChangeArrowheads="1"/>
                </p:cNvSpPr>
                <p:nvPr/>
              </p:nvSpPr>
              <p:spPr bwMode="auto">
                <a:xfrm>
                  <a:off x="1907" y="518"/>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46" name="Rectangle 440"/>
                <p:cNvSpPr>
                  <a:spLocks noChangeArrowheads="1"/>
                </p:cNvSpPr>
                <p:nvPr/>
              </p:nvSpPr>
              <p:spPr bwMode="auto">
                <a:xfrm>
                  <a:off x="1864" y="518"/>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3" name="Group 443"/>
              <p:cNvGrpSpPr>
                <a:grpSpLocks/>
              </p:cNvGrpSpPr>
              <p:nvPr/>
            </p:nvGrpSpPr>
            <p:grpSpPr bwMode="auto">
              <a:xfrm>
                <a:off x="2111" y="518"/>
                <a:ext cx="435" cy="403"/>
                <a:chOff x="2111" y="518"/>
                <a:chExt cx="435" cy="403"/>
              </a:xfrm>
            </p:grpSpPr>
            <p:sp>
              <p:nvSpPr>
                <p:cNvPr id="99543" name="Rectangle 344"/>
                <p:cNvSpPr>
                  <a:spLocks noChangeArrowheads="1"/>
                </p:cNvSpPr>
                <p:nvPr/>
              </p:nvSpPr>
              <p:spPr bwMode="auto">
                <a:xfrm>
                  <a:off x="2154" y="518"/>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1.70</a:t>
                  </a:r>
                  <a:endParaRPr lang="en-US" altLang="tr-TR" sz="1800">
                    <a:cs typeface="Times New Roman" panose="02020603050405020304" pitchFamily="18" charset="0"/>
                  </a:endParaRPr>
                </a:p>
                <a:p>
                  <a:pPr>
                    <a:spcBef>
                      <a:spcPct val="0"/>
                    </a:spcBef>
                    <a:buFontTx/>
                    <a:buNone/>
                  </a:pPr>
                  <a:endParaRPr lang="en-US" altLang="tr-TR" sz="1800"/>
                </a:p>
              </p:txBody>
            </p:sp>
            <p:sp>
              <p:nvSpPr>
                <p:cNvPr id="99544" name="Rectangle 442"/>
                <p:cNvSpPr>
                  <a:spLocks noChangeArrowheads="1"/>
                </p:cNvSpPr>
                <p:nvPr/>
              </p:nvSpPr>
              <p:spPr bwMode="auto">
                <a:xfrm>
                  <a:off x="2111" y="518"/>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4" name="Group 445"/>
              <p:cNvGrpSpPr>
                <a:grpSpLocks/>
              </p:cNvGrpSpPr>
              <p:nvPr/>
            </p:nvGrpSpPr>
            <p:grpSpPr bwMode="auto">
              <a:xfrm>
                <a:off x="0" y="921"/>
                <a:ext cx="428" cy="403"/>
                <a:chOff x="0" y="921"/>
                <a:chExt cx="428" cy="403"/>
              </a:xfrm>
            </p:grpSpPr>
            <p:sp>
              <p:nvSpPr>
                <p:cNvPr id="99541" name="Rectangle 345"/>
                <p:cNvSpPr>
                  <a:spLocks noChangeArrowheads="1"/>
                </p:cNvSpPr>
                <p:nvPr/>
              </p:nvSpPr>
              <p:spPr bwMode="auto">
                <a:xfrm>
                  <a:off x="43" y="921"/>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42" name="Rectangle 444"/>
                <p:cNvSpPr>
                  <a:spLocks noChangeArrowheads="1"/>
                </p:cNvSpPr>
                <p:nvPr/>
              </p:nvSpPr>
              <p:spPr bwMode="auto">
                <a:xfrm>
                  <a:off x="0" y="921"/>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5" name="Group 447"/>
              <p:cNvGrpSpPr>
                <a:grpSpLocks/>
              </p:cNvGrpSpPr>
              <p:nvPr/>
            </p:nvGrpSpPr>
            <p:grpSpPr bwMode="auto">
              <a:xfrm>
                <a:off x="428" y="921"/>
                <a:ext cx="242" cy="403"/>
                <a:chOff x="428" y="921"/>
                <a:chExt cx="242" cy="403"/>
              </a:xfrm>
            </p:grpSpPr>
            <p:sp>
              <p:nvSpPr>
                <p:cNvPr id="99539" name="Rectangle 346"/>
                <p:cNvSpPr>
                  <a:spLocks noChangeArrowheads="1"/>
                </p:cNvSpPr>
                <p:nvPr/>
              </p:nvSpPr>
              <p:spPr bwMode="auto">
                <a:xfrm>
                  <a:off x="471" y="921"/>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40" name="Rectangle 446"/>
                <p:cNvSpPr>
                  <a:spLocks noChangeArrowheads="1"/>
                </p:cNvSpPr>
                <p:nvPr/>
              </p:nvSpPr>
              <p:spPr bwMode="auto">
                <a:xfrm>
                  <a:off x="428" y="921"/>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6" name="Group 449"/>
              <p:cNvGrpSpPr>
                <a:grpSpLocks/>
              </p:cNvGrpSpPr>
              <p:nvPr/>
            </p:nvGrpSpPr>
            <p:grpSpPr bwMode="auto">
              <a:xfrm>
                <a:off x="670" y="921"/>
                <a:ext cx="237" cy="403"/>
                <a:chOff x="670" y="921"/>
                <a:chExt cx="237" cy="403"/>
              </a:xfrm>
            </p:grpSpPr>
            <p:sp>
              <p:nvSpPr>
                <p:cNvPr id="99537" name="Rectangle 347"/>
                <p:cNvSpPr>
                  <a:spLocks noChangeArrowheads="1"/>
                </p:cNvSpPr>
                <p:nvPr/>
              </p:nvSpPr>
              <p:spPr bwMode="auto">
                <a:xfrm>
                  <a:off x="713" y="921"/>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38" name="Rectangle 448"/>
                <p:cNvSpPr>
                  <a:spLocks noChangeArrowheads="1"/>
                </p:cNvSpPr>
                <p:nvPr/>
              </p:nvSpPr>
              <p:spPr bwMode="auto">
                <a:xfrm>
                  <a:off x="670" y="921"/>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7" name="Group 451"/>
              <p:cNvGrpSpPr>
                <a:grpSpLocks/>
              </p:cNvGrpSpPr>
              <p:nvPr/>
            </p:nvGrpSpPr>
            <p:grpSpPr bwMode="auto">
              <a:xfrm>
                <a:off x="907" y="921"/>
                <a:ext cx="242" cy="403"/>
                <a:chOff x="907" y="921"/>
                <a:chExt cx="242" cy="403"/>
              </a:xfrm>
            </p:grpSpPr>
            <p:sp>
              <p:nvSpPr>
                <p:cNvPr id="99535" name="Rectangle 348"/>
                <p:cNvSpPr>
                  <a:spLocks noChangeArrowheads="1"/>
                </p:cNvSpPr>
                <p:nvPr/>
              </p:nvSpPr>
              <p:spPr bwMode="auto">
                <a:xfrm>
                  <a:off x="950" y="921"/>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36" name="Rectangle 450"/>
                <p:cNvSpPr>
                  <a:spLocks noChangeArrowheads="1"/>
                </p:cNvSpPr>
                <p:nvPr/>
              </p:nvSpPr>
              <p:spPr bwMode="auto">
                <a:xfrm>
                  <a:off x="907" y="921"/>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8" name="Group 453"/>
              <p:cNvGrpSpPr>
                <a:grpSpLocks/>
              </p:cNvGrpSpPr>
              <p:nvPr/>
            </p:nvGrpSpPr>
            <p:grpSpPr bwMode="auto">
              <a:xfrm>
                <a:off x="1149" y="921"/>
                <a:ext cx="242" cy="403"/>
                <a:chOff x="1149" y="921"/>
                <a:chExt cx="242" cy="403"/>
              </a:xfrm>
            </p:grpSpPr>
            <p:sp>
              <p:nvSpPr>
                <p:cNvPr id="99533" name="Rectangle 349"/>
                <p:cNvSpPr>
                  <a:spLocks noChangeArrowheads="1"/>
                </p:cNvSpPr>
                <p:nvPr/>
              </p:nvSpPr>
              <p:spPr bwMode="auto">
                <a:xfrm>
                  <a:off x="1192" y="921"/>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34" name="Rectangle 452"/>
                <p:cNvSpPr>
                  <a:spLocks noChangeArrowheads="1"/>
                </p:cNvSpPr>
                <p:nvPr/>
              </p:nvSpPr>
              <p:spPr bwMode="auto">
                <a:xfrm>
                  <a:off x="1149" y="921"/>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59" name="Group 455"/>
              <p:cNvGrpSpPr>
                <a:grpSpLocks/>
              </p:cNvGrpSpPr>
              <p:nvPr/>
            </p:nvGrpSpPr>
            <p:grpSpPr bwMode="auto">
              <a:xfrm>
                <a:off x="1391" y="921"/>
                <a:ext cx="237" cy="403"/>
                <a:chOff x="1391" y="921"/>
                <a:chExt cx="237" cy="403"/>
              </a:xfrm>
            </p:grpSpPr>
            <p:sp>
              <p:nvSpPr>
                <p:cNvPr id="99531" name="Rectangle 350"/>
                <p:cNvSpPr>
                  <a:spLocks noChangeArrowheads="1"/>
                </p:cNvSpPr>
                <p:nvPr/>
              </p:nvSpPr>
              <p:spPr bwMode="auto">
                <a:xfrm>
                  <a:off x="1434" y="921"/>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32" name="Rectangle 454"/>
                <p:cNvSpPr>
                  <a:spLocks noChangeArrowheads="1"/>
                </p:cNvSpPr>
                <p:nvPr/>
              </p:nvSpPr>
              <p:spPr bwMode="auto">
                <a:xfrm>
                  <a:off x="1391" y="921"/>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0" name="Group 457"/>
              <p:cNvGrpSpPr>
                <a:grpSpLocks/>
              </p:cNvGrpSpPr>
              <p:nvPr/>
            </p:nvGrpSpPr>
            <p:grpSpPr bwMode="auto">
              <a:xfrm>
                <a:off x="1628" y="921"/>
                <a:ext cx="236" cy="403"/>
                <a:chOff x="1628" y="921"/>
                <a:chExt cx="236" cy="403"/>
              </a:xfrm>
            </p:grpSpPr>
            <p:sp>
              <p:nvSpPr>
                <p:cNvPr id="99529" name="Rectangle 351"/>
                <p:cNvSpPr>
                  <a:spLocks noChangeArrowheads="1"/>
                </p:cNvSpPr>
                <p:nvPr/>
              </p:nvSpPr>
              <p:spPr bwMode="auto">
                <a:xfrm>
                  <a:off x="1671" y="921"/>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30" name="Rectangle 456"/>
                <p:cNvSpPr>
                  <a:spLocks noChangeArrowheads="1"/>
                </p:cNvSpPr>
                <p:nvPr/>
              </p:nvSpPr>
              <p:spPr bwMode="auto">
                <a:xfrm>
                  <a:off x="1628" y="921"/>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1" name="Group 459"/>
              <p:cNvGrpSpPr>
                <a:grpSpLocks/>
              </p:cNvGrpSpPr>
              <p:nvPr/>
            </p:nvGrpSpPr>
            <p:grpSpPr bwMode="auto">
              <a:xfrm>
                <a:off x="1864" y="921"/>
                <a:ext cx="247" cy="403"/>
                <a:chOff x="1864" y="921"/>
                <a:chExt cx="247" cy="403"/>
              </a:xfrm>
            </p:grpSpPr>
            <p:sp>
              <p:nvSpPr>
                <p:cNvPr id="99527" name="Rectangle 352"/>
                <p:cNvSpPr>
                  <a:spLocks noChangeArrowheads="1"/>
                </p:cNvSpPr>
                <p:nvPr/>
              </p:nvSpPr>
              <p:spPr bwMode="auto">
                <a:xfrm>
                  <a:off x="1907" y="921"/>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28" name="Rectangle 458"/>
                <p:cNvSpPr>
                  <a:spLocks noChangeArrowheads="1"/>
                </p:cNvSpPr>
                <p:nvPr/>
              </p:nvSpPr>
              <p:spPr bwMode="auto">
                <a:xfrm>
                  <a:off x="1864" y="921"/>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2" name="Group 461"/>
              <p:cNvGrpSpPr>
                <a:grpSpLocks/>
              </p:cNvGrpSpPr>
              <p:nvPr/>
            </p:nvGrpSpPr>
            <p:grpSpPr bwMode="auto">
              <a:xfrm>
                <a:off x="2111" y="921"/>
                <a:ext cx="435" cy="403"/>
                <a:chOff x="2111" y="921"/>
                <a:chExt cx="435" cy="403"/>
              </a:xfrm>
            </p:grpSpPr>
            <p:sp>
              <p:nvSpPr>
                <p:cNvPr id="99525" name="Rectangle 353"/>
                <p:cNvSpPr>
                  <a:spLocks noChangeArrowheads="1"/>
                </p:cNvSpPr>
                <p:nvPr/>
              </p:nvSpPr>
              <p:spPr bwMode="auto">
                <a:xfrm>
                  <a:off x="2154" y="921"/>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1.84</a:t>
                  </a:r>
                  <a:endParaRPr lang="en-US" altLang="tr-TR" sz="1800">
                    <a:cs typeface="Times New Roman" panose="02020603050405020304" pitchFamily="18" charset="0"/>
                  </a:endParaRPr>
                </a:p>
                <a:p>
                  <a:pPr>
                    <a:spcBef>
                      <a:spcPct val="0"/>
                    </a:spcBef>
                    <a:buFontTx/>
                    <a:buNone/>
                  </a:pPr>
                  <a:endParaRPr lang="en-US" altLang="tr-TR" sz="1800"/>
                </a:p>
              </p:txBody>
            </p:sp>
            <p:sp>
              <p:nvSpPr>
                <p:cNvPr id="99526" name="Rectangle 460"/>
                <p:cNvSpPr>
                  <a:spLocks noChangeArrowheads="1"/>
                </p:cNvSpPr>
                <p:nvPr/>
              </p:nvSpPr>
              <p:spPr bwMode="auto">
                <a:xfrm>
                  <a:off x="2111" y="921"/>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3" name="Group 463"/>
              <p:cNvGrpSpPr>
                <a:grpSpLocks/>
              </p:cNvGrpSpPr>
              <p:nvPr/>
            </p:nvGrpSpPr>
            <p:grpSpPr bwMode="auto">
              <a:xfrm>
                <a:off x="0" y="1324"/>
                <a:ext cx="428" cy="403"/>
                <a:chOff x="0" y="1324"/>
                <a:chExt cx="428" cy="403"/>
              </a:xfrm>
            </p:grpSpPr>
            <p:sp>
              <p:nvSpPr>
                <p:cNvPr id="99523" name="Rectangle 354"/>
                <p:cNvSpPr>
                  <a:spLocks noChangeArrowheads="1"/>
                </p:cNvSpPr>
                <p:nvPr/>
              </p:nvSpPr>
              <p:spPr bwMode="auto">
                <a:xfrm>
                  <a:off x="43" y="1324"/>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3</a:t>
                  </a:r>
                  <a:endParaRPr lang="en-US" altLang="tr-TR" sz="1800">
                    <a:cs typeface="Times New Roman" panose="02020603050405020304" pitchFamily="18" charset="0"/>
                  </a:endParaRPr>
                </a:p>
                <a:p>
                  <a:pPr>
                    <a:spcBef>
                      <a:spcPct val="0"/>
                    </a:spcBef>
                    <a:buFontTx/>
                    <a:buNone/>
                  </a:pPr>
                  <a:endParaRPr lang="en-US" altLang="tr-TR" sz="1800"/>
                </a:p>
              </p:txBody>
            </p:sp>
            <p:sp>
              <p:nvSpPr>
                <p:cNvPr id="99524" name="Rectangle 462"/>
                <p:cNvSpPr>
                  <a:spLocks noChangeArrowheads="1"/>
                </p:cNvSpPr>
                <p:nvPr/>
              </p:nvSpPr>
              <p:spPr bwMode="auto">
                <a:xfrm>
                  <a:off x="0" y="1324"/>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4" name="Group 465"/>
              <p:cNvGrpSpPr>
                <a:grpSpLocks/>
              </p:cNvGrpSpPr>
              <p:nvPr/>
            </p:nvGrpSpPr>
            <p:grpSpPr bwMode="auto">
              <a:xfrm>
                <a:off x="428" y="1324"/>
                <a:ext cx="242" cy="403"/>
                <a:chOff x="428" y="1324"/>
                <a:chExt cx="242" cy="403"/>
              </a:xfrm>
            </p:grpSpPr>
            <p:sp>
              <p:nvSpPr>
                <p:cNvPr id="99521" name="Rectangle 355"/>
                <p:cNvSpPr>
                  <a:spLocks noChangeArrowheads="1"/>
                </p:cNvSpPr>
                <p:nvPr/>
              </p:nvSpPr>
              <p:spPr bwMode="auto">
                <a:xfrm>
                  <a:off x="471" y="1324"/>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22" name="Rectangle 464"/>
                <p:cNvSpPr>
                  <a:spLocks noChangeArrowheads="1"/>
                </p:cNvSpPr>
                <p:nvPr/>
              </p:nvSpPr>
              <p:spPr bwMode="auto">
                <a:xfrm>
                  <a:off x="428" y="1324"/>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5" name="Group 467"/>
              <p:cNvGrpSpPr>
                <a:grpSpLocks/>
              </p:cNvGrpSpPr>
              <p:nvPr/>
            </p:nvGrpSpPr>
            <p:grpSpPr bwMode="auto">
              <a:xfrm>
                <a:off x="670" y="1324"/>
                <a:ext cx="237" cy="403"/>
                <a:chOff x="670" y="1324"/>
                <a:chExt cx="237" cy="403"/>
              </a:xfrm>
            </p:grpSpPr>
            <p:sp>
              <p:nvSpPr>
                <p:cNvPr id="99519" name="Rectangle 356"/>
                <p:cNvSpPr>
                  <a:spLocks noChangeArrowheads="1"/>
                </p:cNvSpPr>
                <p:nvPr/>
              </p:nvSpPr>
              <p:spPr bwMode="auto">
                <a:xfrm>
                  <a:off x="713" y="1324"/>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20" name="Rectangle 466"/>
                <p:cNvSpPr>
                  <a:spLocks noChangeArrowheads="1"/>
                </p:cNvSpPr>
                <p:nvPr/>
              </p:nvSpPr>
              <p:spPr bwMode="auto">
                <a:xfrm>
                  <a:off x="670" y="1324"/>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6" name="Group 469"/>
              <p:cNvGrpSpPr>
                <a:grpSpLocks/>
              </p:cNvGrpSpPr>
              <p:nvPr/>
            </p:nvGrpSpPr>
            <p:grpSpPr bwMode="auto">
              <a:xfrm>
                <a:off x="907" y="1324"/>
                <a:ext cx="242" cy="403"/>
                <a:chOff x="907" y="1324"/>
                <a:chExt cx="242" cy="403"/>
              </a:xfrm>
            </p:grpSpPr>
            <p:sp>
              <p:nvSpPr>
                <p:cNvPr id="99517" name="Rectangle 357"/>
                <p:cNvSpPr>
                  <a:spLocks noChangeArrowheads="1"/>
                </p:cNvSpPr>
                <p:nvPr/>
              </p:nvSpPr>
              <p:spPr bwMode="auto">
                <a:xfrm>
                  <a:off x="950" y="1324"/>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18" name="Rectangle 468"/>
                <p:cNvSpPr>
                  <a:spLocks noChangeArrowheads="1"/>
                </p:cNvSpPr>
                <p:nvPr/>
              </p:nvSpPr>
              <p:spPr bwMode="auto">
                <a:xfrm>
                  <a:off x="907" y="1324"/>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7" name="Group 471"/>
              <p:cNvGrpSpPr>
                <a:grpSpLocks/>
              </p:cNvGrpSpPr>
              <p:nvPr/>
            </p:nvGrpSpPr>
            <p:grpSpPr bwMode="auto">
              <a:xfrm>
                <a:off x="1149" y="1324"/>
                <a:ext cx="242" cy="403"/>
                <a:chOff x="1149" y="1324"/>
                <a:chExt cx="242" cy="403"/>
              </a:xfrm>
            </p:grpSpPr>
            <p:sp>
              <p:nvSpPr>
                <p:cNvPr id="99515" name="Rectangle 358"/>
                <p:cNvSpPr>
                  <a:spLocks noChangeArrowheads="1"/>
                </p:cNvSpPr>
                <p:nvPr/>
              </p:nvSpPr>
              <p:spPr bwMode="auto">
                <a:xfrm>
                  <a:off x="1192" y="1324"/>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16" name="Rectangle 470"/>
                <p:cNvSpPr>
                  <a:spLocks noChangeArrowheads="1"/>
                </p:cNvSpPr>
                <p:nvPr/>
              </p:nvSpPr>
              <p:spPr bwMode="auto">
                <a:xfrm>
                  <a:off x="1149" y="1324"/>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8" name="Group 473"/>
              <p:cNvGrpSpPr>
                <a:grpSpLocks/>
              </p:cNvGrpSpPr>
              <p:nvPr/>
            </p:nvGrpSpPr>
            <p:grpSpPr bwMode="auto">
              <a:xfrm>
                <a:off x="1391" y="1324"/>
                <a:ext cx="237" cy="403"/>
                <a:chOff x="1391" y="1324"/>
                <a:chExt cx="237" cy="403"/>
              </a:xfrm>
            </p:grpSpPr>
            <p:sp>
              <p:nvSpPr>
                <p:cNvPr id="99513" name="Rectangle 359"/>
                <p:cNvSpPr>
                  <a:spLocks noChangeArrowheads="1"/>
                </p:cNvSpPr>
                <p:nvPr/>
              </p:nvSpPr>
              <p:spPr bwMode="auto">
                <a:xfrm>
                  <a:off x="1434" y="1324"/>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14" name="Rectangle 472"/>
                <p:cNvSpPr>
                  <a:spLocks noChangeArrowheads="1"/>
                </p:cNvSpPr>
                <p:nvPr/>
              </p:nvSpPr>
              <p:spPr bwMode="auto">
                <a:xfrm>
                  <a:off x="1391" y="1324"/>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69" name="Group 475"/>
              <p:cNvGrpSpPr>
                <a:grpSpLocks/>
              </p:cNvGrpSpPr>
              <p:nvPr/>
            </p:nvGrpSpPr>
            <p:grpSpPr bwMode="auto">
              <a:xfrm>
                <a:off x="1628" y="1324"/>
                <a:ext cx="236" cy="403"/>
                <a:chOff x="1628" y="1324"/>
                <a:chExt cx="236" cy="403"/>
              </a:xfrm>
            </p:grpSpPr>
            <p:sp>
              <p:nvSpPr>
                <p:cNvPr id="99511" name="Rectangle 360"/>
                <p:cNvSpPr>
                  <a:spLocks noChangeArrowheads="1"/>
                </p:cNvSpPr>
                <p:nvPr/>
              </p:nvSpPr>
              <p:spPr bwMode="auto">
                <a:xfrm>
                  <a:off x="1671" y="1324"/>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12" name="Rectangle 474"/>
                <p:cNvSpPr>
                  <a:spLocks noChangeArrowheads="1"/>
                </p:cNvSpPr>
                <p:nvPr/>
              </p:nvSpPr>
              <p:spPr bwMode="auto">
                <a:xfrm>
                  <a:off x="1628" y="1324"/>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0" name="Group 477"/>
              <p:cNvGrpSpPr>
                <a:grpSpLocks/>
              </p:cNvGrpSpPr>
              <p:nvPr/>
            </p:nvGrpSpPr>
            <p:grpSpPr bwMode="auto">
              <a:xfrm>
                <a:off x="1864" y="1324"/>
                <a:ext cx="247" cy="403"/>
                <a:chOff x="1864" y="1324"/>
                <a:chExt cx="247" cy="403"/>
              </a:xfrm>
            </p:grpSpPr>
            <p:sp>
              <p:nvSpPr>
                <p:cNvPr id="99509" name="Rectangle 361"/>
                <p:cNvSpPr>
                  <a:spLocks noChangeArrowheads="1"/>
                </p:cNvSpPr>
                <p:nvPr/>
              </p:nvSpPr>
              <p:spPr bwMode="auto">
                <a:xfrm>
                  <a:off x="1907" y="1324"/>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10" name="Rectangle 476"/>
                <p:cNvSpPr>
                  <a:spLocks noChangeArrowheads="1"/>
                </p:cNvSpPr>
                <p:nvPr/>
              </p:nvSpPr>
              <p:spPr bwMode="auto">
                <a:xfrm>
                  <a:off x="1864" y="1324"/>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1" name="Group 479"/>
              <p:cNvGrpSpPr>
                <a:grpSpLocks/>
              </p:cNvGrpSpPr>
              <p:nvPr/>
            </p:nvGrpSpPr>
            <p:grpSpPr bwMode="auto">
              <a:xfrm>
                <a:off x="2111" y="1324"/>
                <a:ext cx="435" cy="403"/>
                <a:chOff x="2111" y="1324"/>
                <a:chExt cx="435" cy="403"/>
              </a:xfrm>
            </p:grpSpPr>
            <p:sp>
              <p:nvSpPr>
                <p:cNvPr id="99507" name="Rectangle 362"/>
                <p:cNvSpPr>
                  <a:spLocks noChangeArrowheads="1"/>
                </p:cNvSpPr>
                <p:nvPr/>
              </p:nvSpPr>
              <p:spPr bwMode="auto">
                <a:xfrm>
                  <a:off x="2154" y="1324"/>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1.60</a:t>
                  </a:r>
                  <a:endParaRPr lang="en-US" altLang="tr-TR" sz="1800">
                    <a:cs typeface="Times New Roman" panose="02020603050405020304" pitchFamily="18" charset="0"/>
                  </a:endParaRPr>
                </a:p>
                <a:p>
                  <a:pPr>
                    <a:spcBef>
                      <a:spcPct val="0"/>
                    </a:spcBef>
                    <a:buFontTx/>
                    <a:buNone/>
                  </a:pPr>
                  <a:endParaRPr lang="en-US" altLang="tr-TR" sz="1800"/>
                </a:p>
              </p:txBody>
            </p:sp>
            <p:sp>
              <p:nvSpPr>
                <p:cNvPr id="99508" name="Rectangle 478"/>
                <p:cNvSpPr>
                  <a:spLocks noChangeArrowheads="1"/>
                </p:cNvSpPr>
                <p:nvPr/>
              </p:nvSpPr>
              <p:spPr bwMode="auto">
                <a:xfrm>
                  <a:off x="2111" y="1324"/>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2" name="Group 481"/>
              <p:cNvGrpSpPr>
                <a:grpSpLocks/>
              </p:cNvGrpSpPr>
              <p:nvPr/>
            </p:nvGrpSpPr>
            <p:grpSpPr bwMode="auto">
              <a:xfrm>
                <a:off x="0" y="1727"/>
                <a:ext cx="428" cy="403"/>
                <a:chOff x="0" y="1727"/>
                <a:chExt cx="428" cy="403"/>
              </a:xfrm>
            </p:grpSpPr>
            <p:sp>
              <p:nvSpPr>
                <p:cNvPr id="99505" name="Rectangle 363"/>
                <p:cNvSpPr>
                  <a:spLocks noChangeArrowheads="1"/>
                </p:cNvSpPr>
                <p:nvPr/>
              </p:nvSpPr>
              <p:spPr bwMode="auto">
                <a:xfrm>
                  <a:off x="43" y="1727"/>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4</a:t>
                  </a:r>
                  <a:endParaRPr lang="en-US" altLang="tr-TR" sz="1800">
                    <a:cs typeface="Times New Roman" panose="02020603050405020304" pitchFamily="18" charset="0"/>
                  </a:endParaRPr>
                </a:p>
                <a:p>
                  <a:pPr>
                    <a:spcBef>
                      <a:spcPct val="0"/>
                    </a:spcBef>
                    <a:buFontTx/>
                    <a:buNone/>
                  </a:pPr>
                  <a:endParaRPr lang="en-US" altLang="tr-TR" sz="1800"/>
                </a:p>
              </p:txBody>
            </p:sp>
            <p:sp>
              <p:nvSpPr>
                <p:cNvPr id="99506" name="Rectangle 480"/>
                <p:cNvSpPr>
                  <a:spLocks noChangeArrowheads="1"/>
                </p:cNvSpPr>
                <p:nvPr/>
              </p:nvSpPr>
              <p:spPr bwMode="auto">
                <a:xfrm>
                  <a:off x="0" y="1727"/>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3" name="Group 483"/>
              <p:cNvGrpSpPr>
                <a:grpSpLocks/>
              </p:cNvGrpSpPr>
              <p:nvPr/>
            </p:nvGrpSpPr>
            <p:grpSpPr bwMode="auto">
              <a:xfrm>
                <a:off x="428" y="1727"/>
                <a:ext cx="242" cy="403"/>
                <a:chOff x="428" y="1727"/>
                <a:chExt cx="242" cy="403"/>
              </a:xfrm>
            </p:grpSpPr>
            <p:sp>
              <p:nvSpPr>
                <p:cNvPr id="99503" name="Rectangle 364"/>
                <p:cNvSpPr>
                  <a:spLocks noChangeArrowheads="1"/>
                </p:cNvSpPr>
                <p:nvPr/>
              </p:nvSpPr>
              <p:spPr bwMode="auto">
                <a:xfrm>
                  <a:off x="471" y="1727"/>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504" name="Rectangle 482"/>
                <p:cNvSpPr>
                  <a:spLocks noChangeArrowheads="1"/>
                </p:cNvSpPr>
                <p:nvPr/>
              </p:nvSpPr>
              <p:spPr bwMode="auto">
                <a:xfrm>
                  <a:off x="428" y="1727"/>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4" name="Group 485"/>
              <p:cNvGrpSpPr>
                <a:grpSpLocks/>
              </p:cNvGrpSpPr>
              <p:nvPr/>
            </p:nvGrpSpPr>
            <p:grpSpPr bwMode="auto">
              <a:xfrm>
                <a:off x="670" y="1727"/>
                <a:ext cx="237" cy="403"/>
                <a:chOff x="670" y="1727"/>
                <a:chExt cx="237" cy="403"/>
              </a:xfrm>
            </p:grpSpPr>
            <p:sp>
              <p:nvSpPr>
                <p:cNvPr id="99501" name="Rectangle 365"/>
                <p:cNvSpPr>
                  <a:spLocks noChangeArrowheads="1"/>
                </p:cNvSpPr>
                <p:nvPr/>
              </p:nvSpPr>
              <p:spPr bwMode="auto">
                <a:xfrm>
                  <a:off x="713" y="1727"/>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02" name="Rectangle 484"/>
                <p:cNvSpPr>
                  <a:spLocks noChangeArrowheads="1"/>
                </p:cNvSpPr>
                <p:nvPr/>
              </p:nvSpPr>
              <p:spPr bwMode="auto">
                <a:xfrm>
                  <a:off x="670" y="1727"/>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5" name="Group 487"/>
              <p:cNvGrpSpPr>
                <a:grpSpLocks/>
              </p:cNvGrpSpPr>
              <p:nvPr/>
            </p:nvGrpSpPr>
            <p:grpSpPr bwMode="auto">
              <a:xfrm>
                <a:off x="907" y="1727"/>
                <a:ext cx="242" cy="403"/>
                <a:chOff x="907" y="1727"/>
                <a:chExt cx="242" cy="403"/>
              </a:xfrm>
            </p:grpSpPr>
            <p:sp>
              <p:nvSpPr>
                <p:cNvPr id="99499" name="Rectangle 366"/>
                <p:cNvSpPr>
                  <a:spLocks noChangeArrowheads="1"/>
                </p:cNvSpPr>
                <p:nvPr/>
              </p:nvSpPr>
              <p:spPr bwMode="auto">
                <a:xfrm>
                  <a:off x="950" y="1727"/>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500" name="Rectangle 486"/>
                <p:cNvSpPr>
                  <a:spLocks noChangeArrowheads="1"/>
                </p:cNvSpPr>
                <p:nvPr/>
              </p:nvSpPr>
              <p:spPr bwMode="auto">
                <a:xfrm>
                  <a:off x="907" y="1727"/>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6" name="Group 489"/>
              <p:cNvGrpSpPr>
                <a:grpSpLocks/>
              </p:cNvGrpSpPr>
              <p:nvPr/>
            </p:nvGrpSpPr>
            <p:grpSpPr bwMode="auto">
              <a:xfrm>
                <a:off x="1149" y="1727"/>
                <a:ext cx="242" cy="403"/>
                <a:chOff x="1149" y="1727"/>
                <a:chExt cx="242" cy="403"/>
              </a:xfrm>
            </p:grpSpPr>
            <p:sp>
              <p:nvSpPr>
                <p:cNvPr id="99497" name="Rectangle 367"/>
                <p:cNvSpPr>
                  <a:spLocks noChangeArrowheads="1"/>
                </p:cNvSpPr>
                <p:nvPr/>
              </p:nvSpPr>
              <p:spPr bwMode="auto">
                <a:xfrm>
                  <a:off x="1192" y="1727"/>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98" name="Rectangle 488"/>
                <p:cNvSpPr>
                  <a:spLocks noChangeArrowheads="1"/>
                </p:cNvSpPr>
                <p:nvPr/>
              </p:nvSpPr>
              <p:spPr bwMode="auto">
                <a:xfrm>
                  <a:off x="1149" y="1727"/>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7" name="Group 491"/>
              <p:cNvGrpSpPr>
                <a:grpSpLocks/>
              </p:cNvGrpSpPr>
              <p:nvPr/>
            </p:nvGrpSpPr>
            <p:grpSpPr bwMode="auto">
              <a:xfrm>
                <a:off x="1391" y="1727"/>
                <a:ext cx="237" cy="403"/>
                <a:chOff x="1391" y="1727"/>
                <a:chExt cx="237" cy="403"/>
              </a:xfrm>
            </p:grpSpPr>
            <p:sp>
              <p:nvSpPr>
                <p:cNvPr id="99495" name="Rectangle 368"/>
                <p:cNvSpPr>
                  <a:spLocks noChangeArrowheads="1"/>
                </p:cNvSpPr>
                <p:nvPr/>
              </p:nvSpPr>
              <p:spPr bwMode="auto">
                <a:xfrm>
                  <a:off x="1434" y="1727"/>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96" name="Rectangle 490"/>
                <p:cNvSpPr>
                  <a:spLocks noChangeArrowheads="1"/>
                </p:cNvSpPr>
                <p:nvPr/>
              </p:nvSpPr>
              <p:spPr bwMode="auto">
                <a:xfrm>
                  <a:off x="1391" y="1727"/>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8" name="Group 493"/>
              <p:cNvGrpSpPr>
                <a:grpSpLocks/>
              </p:cNvGrpSpPr>
              <p:nvPr/>
            </p:nvGrpSpPr>
            <p:grpSpPr bwMode="auto">
              <a:xfrm>
                <a:off x="1628" y="1727"/>
                <a:ext cx="236" cy="403"/>
                <a:chOff x="1628" y="1727"/>
                <a:chExt cx="236" cy="403"/>
              </a:xfrm>
            </p:grpSpPr>
            <p:sp>
              <p:nvSpPr>
                <p:cNvPr id="99493" name="Rectangle 369"/>
                <p:cNvSpPr>
                  <a:spLocks noChangeArrowheads="1"/>
                </p:cNvSpPr>
                <p:nvPr/>
              </p:nvSpPr>
              <p:spPr bwMode="auto">
                <a:xfrm>
                  <a:off x="1671" y="1727"/>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94" name="Rectangle 492"/>
                <p:cNvSpPr>
                  <a:spLocks noChangeArrowheads="1"/>
                </p:cNvSpPr>
                <p:nvPr/>
              </p:nvSpPr>
              <p:spPr bwMode="auto">
                <a:xfrm>
                  <a:off x="1628" y="1727"/>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79" name="Group 495"/>
              <p:cNvGrpSpPr>
                <a:grpSpLocks/>
              </p:cNvGrpSpPr>
              <p:nvPr/>
            </p:nvGrpSpPr>
            <p:grpSpPr bwMode="auto">
              <a:xfrm>
                <a:off x="1864" y="1727"/>
                <a:ext cx="247" cy="403"/>
                <a:chOff x="1864" y="1727"/>
                <a:chExt cx="247" cy="403"/>
              </a:xfrm>
            </p:grpSpPr>
            <p:sp>
              <p:nvSpPr>
                <p:cNvPr id="99491" name="Rectangle 370"/>
                <p:cNvSpPr>
                  <a:spLocks noChangeArrowheads="1"/>
                </p:cNvSpPr>
                <p:nvPr/>
              </p:nvSpPr>
              <p:spPr bwMode="auto">
                <a:xfrm>
                  <a:off x="1907" y="1727"/>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92" name="Rectangle 494"/>
                <p:cNvSpPr>
                  <a:spLocks noChangeArrowheads="1"/>
                </p:cNvSpPr>
                <p:nvPr/>
              </p:nvSpPr>
              <p:spPr bwMode="auto">
                <a:xfrm>
                  <a:off x="1864" y="1727"/>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0" name="Group 497"/>
              <p:cNvGrpSpPr>
                <a:grpSpLocks/>
              </p:cNvGrpSpPr>
              <p:nvPr/>
            </p:nvGrpSpPr>
            <p:grpSpPr bwMode="auto">
              <a:xfrm>
                <a:off x="2111" y="1727"/>
                <a:ext cx="435" cy="403"/>
                <a:chOff x="2111" y="1727"/>
                <a:chExt cx="435" cy="403"/>
              </a:xfrm>
            </p:grpSpPr>
            <p:sp>
              <p:nvSpPr>
                <p:cNvPr id="99489" name="Rectangle 371"/>
                <p:cNvSpPr>
                  <a:spLocks noChangeArrowheads="1"/>
                </p:cNvSpPr>
                <p:nvPr/>
              </p:nvSpPr>
              <p:spPr bwMode="auto">
                <a:xfrm>
                  <a:off x="2154" y="1727"/>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1.44</a:t>
                  </a:r>
                  <a:endParaRPr lang="en-US" altLang="tr-TR" sz="1800">
                    <a:cs typeface="Times New Roman" panose="02020603050405020304" pitchFamily="18" charset="0"/>
                  </a:endParaRPr>
                </a:p>
                <a:p>
                  <a:pPr>
                    <a:spcBef>
                      <a:spcPct val="0"/>
                    </a:spcBef>
                    <a:buFontTx/>
                    <a:buNone/>
                  </a:pPr>
                  <a:endParaRPr lang="en-US" altLang="tr-TR" sz="1800"/>
                </a:p>
              </p:txBody>
            </p:sp>
            <p:sp>
              <p:nvSpPr>
                <p:cNvPr id="99490" name="Rectangle 496"/>
                <p:cNvSpPr>
                  <a:spLocks noChangeArrowheads="1"/>
                </p:cNvSpPr>
                <p:nvPr/>
              </p:nvSpPr>
              <p:spPr bwMode="auto">
                <a:xfrm>
                  <a:off x="2111" y="1727"/>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1" name="Group 499"/>
              <p:cNvGrpSpPr>
                <a:grpSpLocks/>
              </p:cNvGrpSpPr>
              <p:nvPr/>
            </p:nvGrpSpPr>
            <p:grpSpPr bwMode="auto">
              <a:xfrm>
                <a:off x="0" y="2130"/>
                <a:ext cx="428" cy="403"/>
                <a:chOff x="0" y="2130"/>
                <a:chExt cx="428" cy="403"/>
              </a:xfrm>
            </p:grpSpPr>
            <p:sp>
              <p:nvSpPr>
                <p:cNvPr id="99487" name="Rectangle 372"/>
                <p:cNvSpPr>
                  <a:spLocks noChangeArrowheads="1"/>
                </p:cNvSpPr>
                <p:nvPr/>
              </p:nvSpPr>
              <p:spPr bwMode="auto">
                <a:xfrm>
                  <a:off x="43" y="2130"/>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5</a:t>
                  </a:r>
                  <a:endParaRPr lang="en-US" altLang="tr-TR" sz="1800">
                    <a:cs typeface="Times New Roman" panose="02020603050405020304" pitchFamily="18" charset="0"/>
                  </a:endParaRPr>
                </a:p>
                <a:p>
                  <a:pPr>
                    <a:spcBef>
                      <a:spcPct val="0"/>
                    </a:spcBef>
                    <a:buFontTx/>
                    <a:buNone/>
                  </a:pPr>
                  <a:endParaRPr lang="en-US" altLang="tr-TR" sz="1800"/>
                </a:p>
              </p:txBody>
            </p:sp>
            <p:sp>
              <p:nvSpPr>
                <p:cNvPr id="99488" name="Rectangle 498"/>
                <p:cNvSpPr>
                  <a:spLocks noChangeArrowheads="1"/>
                </p:cNvSpPr>
                <p:nvPr/>
              </p:nvSpPr>
              <p:spPr bwMode="auto">
                <a:xfrm>
                  <a:off x="0" y="2130"/>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2" name="Group 501"/>
              <p:cNvGrpSpPr>
                <a:grpSpLocks/>
              </p:cNvGrpSpPr>
              <p:nvPr/>
            </p:nvGrpSpPr>
            <p:grpSpPr bwMode="auto">
              <a:xfrm>
                <a:off x="428" y="2130"/>
                <a:ext cx="242" cy="403"/>
                <a:chOff x="428" y="2130"/>
                <a:chExt cx="242" cy="403"/>
              </a:xfrm>
            </p:grpSpPr>
            <p:sp>
              <p:nvSpPr>
                <p:cNvPr id="99485" name="Rectangle 373"/>
                <p:cNvSpPr>
                  <a:spLocks noChangeArrowheads="1"/>
                </p:cNvSpPr>
                <p:nvPr/>
              </p:nvSpPr>
              <p:spPr bwMode="auto">
                <a:xfrm>
                  <a:off x="471" y="2130"/>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86" name="Rectangle 500"/>
                <p:cNvSpPr>
                  <a:spLocks noChangeArrowheads="1"/>
                </p:cNvSpPr>
                <p:nvPr/>
              </p:nvSpPr>
              <p:spPr bwMode="auto">
                <a:xfrm>
                  <a:off x="428" y="2130"/>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3" name="Group 503"/>
              <p:cNvGrpSpPr>
                <a:grpSpLocks/>
              </p:cNvGrpSpPr>
              <p:nvPr/>
            </p:nvGrpSpPr>
            <p:grpSpPr bwMode="auto">
              <a:xfrm>
                <a:off x="670" y="2130"/>
                <a:ext cx="237" cy="403"/>
                <a:chOff x="670" y="2130"/>
                <a:chExt cx="237" cy="403"/>
              </a:xfrm>
            </p:grpSpPr>
            <p:sp>
              <p:nvSpPr>
                <p:cNvPr id="99483" name="Rectangle 374"/>
                <p:cNvSpPr>
                  <a:spLocks noChangeArrowheads="1"/>
                </p:cNvSpPr>
                <p:nvPr/>
              </p:nvSpPr>
              <p:spPr bwMode="auto">
                <a:xfrm>
                  <a:off x="713" y="2130"/>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84" name="Rectangle 502"/>
                <p:cNvSpPr>
                  <a:spLocks noChangeArrowheads="1"/>
                </p:cNvSpPr>
                <p:nvPr/>
              </p:nvSpPr>
              <p:spPr bwMode="auto">
                <a:xfrm>
                  <a:off x="670" y="2130"/>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4" name="Group 505"/>
              <p:cNvGrpSpPr>
                <a:grpSpLocks/>
              </p:cNvGrpSpPr>
              <p:nvPr/>
            </p:nvGrpSpPr>
            <p:grpSpPr bwMode="auto">
              <a:xfrm>
                <a:off x="907" y="2130"/>
                <a:ext cx="242" cy="403"/>
                <a:chOff x="907" y="2130"/>
                <a:chExt cx="242" cy="403"/>
              </a:xfrm>
            </p:grpSpPr>
            <p:sp>
              <p:nvSpPr>
                <p:cNvPr id="99481" name="Rectangle 375"/>
                <p:cNvSpPr>
                  <a:spLocks noChangeArrowheads="1"/>
                </p:cNvSpPr>
                <p:nvPr/>
              </p:nvSpPr>
              <p:spPr bwMode="auto">
                <a:xfrm>
                  <a:off x="950" y="2130"/>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82" name="Rectangle 504"/>
                <p:cNvSpPr>
                  <a:spLocks noChangeArrowheads="1"/>
                </p:cNvSpPr>
                <p:nvPr/>
              </p:nvSpPr>
              <p:spPr bwMode="auto">
                <a:xfrm>
                  <a:off x="907" y="2130"/>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5" name="Group 507"/>
              <p:cNvGrpSpPr>
                <a:grpSpLocks/>
              </p:cNvGrpSpPr>
              <p:nvPr/>
            </p:nvGrpSpPr>
            <p:grpSpPr bwMode="auto">
              <a:xfrm>
                <a:off x="1149" y="2130"/>
                <a:ext cx="242" cy="403"/>
                <a:chOff x="1149" y="2130"/>
                <a:chExt cx="242" cy="403"/>
              </a:xfrm>
            </p:grpSpPr>
            <p:sp>
              <p:nvSpPr>
                <p:cNvPr id="99479" name="Rectangle 376"/>
                <p:cNvSpPr>
                  <a:spLocks noChangeArrowheads="1"/>
                </p:cNvSpPr>
                <p:nvPr/>
              </p:nvSpPr>
              <p:spPr bwMode="auto">
                <a:xfrm>
                  <a:off x="1192" y="2130"/>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80" name="Rectangle 506"/>
                <p:cNvSpPr>
                  <a:spLocks noChangeArrowheads="1"/>
                </p:cNvSpPr>
                <p:nvPr/>
              </p:nvSpPr>
              <p:spPr bwMode="auto">
                <a:xfrm>
                  <a:off x="1149" y="2130"/>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6" name="Group 509"/>
              <p:cNvGrpSpPr>
                <a:grpSpLocks/>
              </p:cNvGrpSpPr>
              <p:nvPr/>
            </p:nvGrpSpPr>
            <p:grpSpPr bwMode="auto">
              <a:xfrm>
                <a:off x="1391" y="2130"/>
                <a:ext cx="237" cy="403"/>
                <a:chOff x="1391" y="2130"/>
                <a:chExt cx="237" cy="403"/>
              </a:xfrm>
            </p:grpSpPr>
            <p:sp>
              <p:nvSpPr>
                <p:cNvPr id="99477" name="Rectangle 377"/>
                <p:cNvSpPr>
                  <a:spLocks noChangeArrowheads="1"/>
                </p:cNvSpPr>
                <p:nvPr/>
              </p:nvSpPr>
              <p:spPr bwMode="auto">
                <a:xfrm>
                  <a:off x="1434" y="2130"/>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78" name="Rectangle 508"/>
                <p:cNvSpPr>
                  <a:spLocks noChangeArrowheads="1"/>
                </p:cNvSpPr>
                <p:nvPr/>
              </p:nvSpPr>
              <p:spPr bwMode="auto">
                <a:xfrm>
                  <a:off x="1391" y="2130"/>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7" name="Group 511"/>
              <p:cNvGrpSpPr>
                <a:grpSpLocks/>
              </p:cNvGrpSpPr>
              <p:nvPr/>
            </p:nvGrpSpPr>
            <p:grpSpPr bwMode="auto">
              <a:xfrm>
                <a:off x="1628" y="2130"/>
                <a:ext cx="236" cy="403"/>
                <a:chOff x="1628" y="2130"/>
                <a:chExt cx="236" cy="403"/>
              </a:xfrm>
            </p:grpSpPr>
            <p:sp>
              <p:nvSpPr>
                <p:cNvPr id="99475" name="Rectangle 378"/>
                <p:cNvSpPr>
                  <a:spLocks noChangeArrowheads="1"/>
                </p:cNvSpPr>
                <p:nvPr/>
              </p:nvSpPr>
              <p:spPr bwMode="auto">
                <a:xfrm>
                  <a:off x="1671" y="2130"/>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76" name="Rectangle 510"/>
                <p:cNvSpPr>
                  <a:spLocks noChangeArrowheads="1"/>
                </p:cNvSpPr>
                <p:nvPr/>
              </p:nvSpPr>
              <p:spPr bwMode="auto">
                <a:xfrm>
                  <a:off x="1628" y="2130"/>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8" name="Group 513"/>
              <p:cNvGrpSpPr>
                <a:grpSpLocks/>
              </p:cNvGrpSpPr>
              <p:nvPr/>
            </p:nvGrpSpPr>
            <p:grpSpPr bwMode="auto">
              <a:xfrm>
                <a:off x="1864" y="2130"/>
                <a:ext cx="247" cy="403"/>
                <a:chOff x="1864" y="2130"/>
                <a:chExt cx="247" cy="403"/>
              </a:xfrm>
            </p:grpSpPr>
            <p:sp>
              <p:nvSpPr>
                <p:cNvPr id="99473" name="Rectangle 379"/>
                <p:cNvSpPr>
                  <a:spLocks noChangeArrowheads="1"/>
                </p:cNvSpPr>
                <p:nvPr/>
              </p:nvSpPr>
              <p:spPr bwMode="auto">
                <a:xfrm>
                  <a:off x="1907" y="2130"/>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74" name="Rectangle 512"/>
                <p:cNvSpPr>
                  <a:spLocks noChangeArrowheads="1"/>
                </p:cNvSpPr>
                <p:nvPr/>
              </p:nvSpPr>
              <p:spPr bwMode="auto">
                <a:xfrm>
                  <a:off x="1864" y="2130"/>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89" name="Group 515"/>
              <p:cNvGrpSpPr>
                <a:grpSpLocks/>
              </p:cNvGrpSpPr>
              <p:nvPr/>
            </p:nvGrpSpPr>
            <p:grpSpPr bwMode="auto">
              <a:xfrm>
                <a:off x="2111" y="2130"/>
                <a:ext cx="435" cy="403"/>
                <a:chOff x="2111" y="2130"/>
                <a:chExt cx="435" cy="403"/>
              </a:xfrm>
            </p:grpSpPr>
            <p:sp>
              <p:nvSpPr>
                <p:cNvPr id="99471" name="Rectangle 380"/>
                <p:cNvSpPr>
                  <a:spLocks noChangeArrowheads="1"/>
                </p:cNvSpPr>
                <p:nvPr/>
              </p:nvSpPr>
              <p:spPr bwMode="auto">
                <a:xfrm>
                  <a:off x="2154" y="2130"/>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1.42</a:t>
                  </a:r>
                  <a:endParaRPr lang="en-US" altLang="tr-TR" sz="1800">
                    <a:cs typeface="Times New Roman" panose="02020603050405020304" pitchFamily="18" charset="0"/>
                  </a:endParaRPr>
                </a:p>
                <a:p>
                  <a:pPr>
                    <a:spcBef>
                      <a:spcPct val="0"/>
                    </a:spcBef>
                    <a:buFontTx/>
                    <a:buNone/>
                  </a:pPr>
                  <a:endParaRPr lang="en-US" altLang="tr-TR" sz="1800"/>
                </a:p>
              </p:txBody>
            </p:sp>
            <p:sp>
              <p:nvSpPr>
                <p:cNvPr id="99472" name="Rectangle 514"/>
                <p:cNvSpPr>
                  <a:spLocks noChangeArrowheads="1"/>
                </p:cNvSpPr>
                <p:nvPr/>
              </p:nvSpPr>
              <p:spPr bwMode="auto">
                <a:xfrm>
                  <a:off x="2111" y="2130"/>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0" name="Group 517"/>
              <p:cNvGrpSpPr>
                <a:grpSpLocks/>
              </p:cNvGrpSpPr>
              <p:nvPr/>
            </p:nvGrpSpPr>
            <p:grpSpPr bwMode="auto">
              <a:xfrm>
                <a:off x="0" y="2533"/>
                <a:ext cx="428" cy="403"/>
                <a:chOff x="0" y="2533"/>
                <a:chExt cx="428" cy="403"/>
              </a:xfrm>
            </p:grpSpPr>
            <p:sp>
              <p:nvSpPr>
                <p:cNvPr id="99469" name="Rectangle 381"/>
                <p:cNvSpPr>
                  <a:spLocks noChangeArrowheads="1"/>
                </p:cNvSpPr>
                <p:nvPr/>
              </p:nvSpPr>
              <p:spPr bwMode="auto">
                <a:xfrm>
                  <a:off x="43" y="2533"/>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6</a:t>
                  </a:r>
                  <a:endParaRPr lang="en-US" altLang="tr-TR" sz="1800">
                    <a:cs typeface="Times New Roman" panose="02020603050405020304" pitchFamily="18" charset="0"/>
                  </a:endParaRPr>
                </a:p>
                <a:p>
                  <a:pPr>
                    <a:spcBef>
                      <a:spcPct val="0"/>
                    </a:spcBef>
                    <a:buFontTx/>
                    <a:buNone/>
                  </a:pPr>
                  <a:endParaRPr lang="en-US" altLang="tr-TR" sz="1800"/>
                </a:p>
              </p:txBody>
            </p:sp>
            <p:sp>
              <p:nvSpPr>
                <p:cNvPr id="99470" name="Rectangle 516"/>
                <p:cNvSpPr>
                  <a:spLocks noChangeArrowheads="1"/>
                </p:cNvSpPr>
                <p:nvPr/>
              </p:nvSpPr>
              <p:spPr bwMode="auto">
                <a:xfrm>
                  <a:off x="0" y="2533"/>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1" name="Group 519"/>
              <p:cNvGrpSpPr>
                <a:grpSpLocks/>
              </p:cNvGrpSpPr>
              <p:nvPr/>
            </p:nvGrpSpPr>
            <p:grpSpPr bwMode="auto">
              <a:xfrm>
                <a:off x="428" y="2533"/>
                <a:ext cx="242" cy="403"/>
                <a:chOff x="428" y="2533"/>
                <a:chExt cx="242" cy="403"/>
              </a:xfrm>
            </p:grpSpPr>
            <p:sp>
              <p:nvSpPr>
                <p:cNvPr id="99467" name="Rectangle 382"/>
                <p:cNvSpPr>
                  <a:spLocks noChangeArrowheads="1"/>
                </p:cNvSpPr>
                <p:nvPr/>
              </p:nvSpPr>
              <p:spPr bwMode="auto">
                <a:xfrm>
                  <a:off x="471" y="2533"/>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68" name="Rectangle 518"/>
                <p:cNvSpPr>
                  <a:spLocks noChangeArrowheads="1"/>
                </p:cNvSpPr>
                <p:nvPr/>
              </p:nvSpPr>
              <p:spPr bwMode="auto">
                <a:xfrm>
                  <a:off x="428" y="2533"/>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2" name="Group 521"/>
              <p:cNvGrpSpPr>
                <a:grpSpLocks/>
              </p:cNvGrpSpPr>
              <p:nvPr/>
            </p:nvGrpSpPr>
            <p:grpSpPr bwMode="auto">
              <a:xfrm>
                <a:off x="670" y="2533"/>
                <a:ext cx="237" cy="403"/>
                <a:chOff x="670" y="2533"/>
                <a:chExt cx="237" cy="403"/>
              </a:xfrm>
            </p:grpSpPr>
            <p:sp>
              <p:nvSpPr>
                <p:cNvPr id="99465" name="Rectangle 383"/>
                <p:cNvSpPr>
                  <a:spLocks noChangeArrowheads="1"/>
                </p:cNvSpPr>
                <p:nvPr/>
              </p:nvSpPr>
              <p:spPr bwMode="auto">
                <a:xfrm>
                  <a:off x="713" y="2533"/>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66" name="Rectangle 520"/>
                <p:cNvSpPr>
                  <a:spLocks noChangeArrowheads="1"/>
                </p:cNvSpPr>
                <p:nvPr/>
              </p:nvSpPr>
              <p:spPr bwMode="auto">
                <a:xfrm>
                  <a:off x="670" y="2533"/>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3" name="Group 523"/>
              <p:cNvGrpSpPr>
                <a:grpSpLocks/>
              </p:cNvGrpSpPr>
              <p:nvPr/>
            </p:nvGrpSpPr>
            <p:grpSpPr bwMode="auto">
              <a:xfrm>
                <a:off x="907" y="2533"/>
                <a:ext cx="242" cy="403"/>
                <a:chOff x="907" y="2533"/>
                <a:chExt cx="242" cy="403"/>
              </a:xfrm>
            </p:grpSpPr>
            <p:sp>
              <p:nvSpPr>
                <p:cNvPr id="99463" name="Rectangle 384"/>
                <p:cNvSpPr>
                  <a:spLocks noChangeArrowheads="1"/>
                </p:cNvSpPr>
                <p:nvPr/>
              </p:nvSpPr>
              <p:spPr bwMode="auto">
                <a:xfrm>
                  <a:off x="950" y="2533"/>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64" name="Rectangle 522"/>
                <p:cNvSpPr>
                  <a:spLocks noChangeArrowheads="1"/>
                </p:cNvSpPr>
                <p:nvPr/>
              </p:nvSpPr>
              <p:spPr bwMode="auto">
                <a:xfrm>
                  <a:off x="907" y="2533"/>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4" name="Group 525"/>
              <p:cNvGrpSpPr>
                <a:grpSpLocks/>
              </p:cNvGrpSpPr>
              <p:nvPr/>
            </p:nvGrpSpPr>
            <p:grpSpPr bwMode="auto">
              <a:xfrm>
                <a:off x="1149" y="2533"/>
                <a:ext cx="242" cy="403"/>
                <a:chOff x="1149" y="2533"/>
                <a:chExt cx="242" cy="403"/>
              </a:xfrm>
            </p:grpSpPr>
            <p:sp>
              <p:nvSpPr>
                <p:cNvPr id="99461" name="Rectangle 385"/>
                <p:cNvSpPr>
                  <a:spLocks noChangeArrowheads="1"/>
                </p:cNvSpPr>
                <p:nvPr/>
              </p:nvSpPr>
              <p:spPr bwMode="auto">
                <a:xfrm>
                  <a:off x="1192" y="2533"/>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62" name="Rectangle 524"/>
                <p:cNvSpPr>
                  <a:spLocks noChangeArrowheads="1"/>
                </p:cNvSpPr>
                <p:nvPr/>
              </p:nvSpPr>
              <p:spPr bwMode="auto">
                <a:xfrm>
                  <a:off x="1149" y="2533"/>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5" name="Group 527"/>
              <p:cNvGrpSpPr>
                <a:grpSpLocks/>
              </p:cNvGrpSpPr>
              <p:nvPr/>
            </p:nvGrpSpPr>
            <p:grpSpPr bwMode="auto">
              <a:xfrm>
                <a:off x="1391" y="2533"/>
                <a:ext cx="237" cy="403"/>
                <a:chOff x="1391" y="2533"/>
                <a:chExt cx="237" cy="403"/>
              </a:xfrm>
            </p:grpSpPr>
            <p:sp>
              <p:nvSpPr>
                <p:cNvPr id="99459" name="Rectangle 386"/>
                <p:cNvSpPr>
                  <a:spLocks noChangeArrowheads="1"/>
                </p:cNvSpPr>
                <p:nvPr/>
              </p:nvSpPr>
              <p:spPr bwMode="auto">
                <a:xfrm>
                  <a:off x="1434" y="2533"/>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60" name="Rectangle 526"/>
                <p:cNvSpPr>
                  <a:spLocks noChangeArrowheads="1"/>
                </p:cNvSpPr>
                <p:nvPr/>
              </p:nvSpPr>
              <p:spPr bwMode="auto">
                <a:xfrm>
                  <a:off x="1391" y="2533"/>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6" name="Group 529"/>
              <p:cNvGrpSpPr>
                <a:grpSpLocks/>
              </p:cNvGrpSpPr>
              <p:nvPr/>
            </p:nvGrpSpPr>
            <p:grpSpPr bwMode="auto">
              <a:xfrm>
                <a:off x="1628" y="2533"/>
                <a:ext cx="236" cy="403"/>
                <a:chOff x="1628" y="2533"/>
                <a:chExt cx="236" cy="403"/>
              </a:xfrm>
            </p:grpSpPr>
            <p:sp>
              <p:nvSpPr>
                <p:cNvPr id="99457" name="Rectangle 387"/>
                <p:cNvSpPr>
                  <a:spLocks noChangeArrowheads="1"/>
                </p:cNvSpPr>
                <p:nvPr/>
              </p:nvSpPr>
              <p:spPr bwMode="auto">
                <a:xfrm>
                  <a:off x="1671" y="2533"/>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58" name="Rectangle 528"/>
                <p:cNvSpPr>
                  <a:spLocks noChangeArrowheads="1"/>
                </p:cNvSpPr>
                <p:nvPr/>
              </p:nvSpPr>
              <p:spPr bwMode="auto">
                <a:xfrm>
                  <a:off x="1628" y="2533"/>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7" name="Group 531"/>
              <p:cNvGrpSpPr>
                <a:grpSpLocks/>
              </p:cNvGrpSpPr>
              <p:nvPr/>
            </p:nvGrpSpPr>
            <p:grpSpPr bwMode="auto">
              <a:xfrm>
                <a:off x="1864" y="2533"/>
                <a:ext cx="247" cy="403"/>
                <a:chOff x="1864" y="2533"/>
                <a:chExt cx="247" cy="403"/>
              </a:xfrm>
            </p:grpSpPr>
            <p:sp>
              <p:nvSpPr>
                <p:cNvPr id="99455" name="Rectangle 388"/>
                <p:cNvSpPr>
                  <a:spLocks noChangeArrowheads="1"/>
                </p:cNvSpPr>
                <p:nvPr/>
              </p:nvSpPr>
              <p:spPr bwMode="auto">
                <a:xfrm>
                  <a:off x="1907" y="2533"/>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56" name="Rectangle 530"/>
                <p:cNvSpPr>
                  <a:spLocks noChangeArrowheads="1"/>
                </p:cNvSpPr>
                <p:nvPr/>
              </p:nvSpPr>
              <p:spPr bwMode="auto">
                <a:xfrm>
                  <a:off x="1864" y="2533"/>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8" name="Group 533"/>
              <p:cNvGrpSpPr>
                <a:grpSpLocks/>
              </p:cNvGrpSpPr>
              <p:nvPr/>
            </p:nvGrpSpPr>
            <p:grpSpPr bwMode="auto">
              <a:xfrm>
                <a:off x="2111" y="2533"/>
                <a:ext cx="435" cy="403"/>
                <a:chOff x="2111" y="2533"/>
                <a:chExt cx="435" cy="403"/>
              </a:xfrm>
            </p:grpSpPr>
            <p:sp>
              <p:nvSpPr>
                <p:cNvPr id="99453" name="Rectangle 389"/>
                <p:cNvSpPr>
                  <a:spLocks noChangeArrowheads="1"/>
                </p:cNvSpPr>
                <p:nvPr/>
              </p:nvSpPr>
              <p:spPr bwMode="auto">
                <a:xfrm>
                  <a:off x="2154" y="2533"/>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1.54</a:t>
                  </a:r>
                  <a:endParaRPr lang="en-US" altLang="tr-TR" sz="1800">
                    <a:cs typeface="Times New Roman" panose="02020603050405020304" pitchFamily="18" charset="0"/>
                  </a:endParaRPr>
                </a:p>
                <a:p>
                  <a:pPr>
                    <a:spcBef>
                      <a:spcPct val="0"/>
                    </a:spcBef>
                    <a:buFontTx/>
                    <a:buNone/>
                  </a:pPr>
                  <a:endParaRPr lang="en-US" altLang="tr-TR" sz="1800"/>
                </a:p>
              </p:txBody>
            </p:sp>
            <p:sp>
              <p:nvSpPr>
                <p:cNvPr id="99454" name="Rectangle 532"/>
                <p:cNvSpPr>
                  <a:spLocks noChangeArrowheads="1"/>
                </p:cNvSpPr>
                <p:nvPr/>
              </p:nvSpPr>
              <p:spPr bwMode="auto">
                <a:xfrm>
                  <a:off x="2111" y="2533"/>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399" name="Group 535"/>
              <p:cNvGrpSpPr>
                <a:grpSpLocks/>
              </p:cNvGrpSpPr>
              <p:nvPr/>
            </p:nvGrpSpPr>
            <p:grpSpPr bwMode="auto">
              <a:xfrm>
                <a:off x="0" y="2936"/>
                <a:ext cx="428" cy="403"/>
                <a:chOff x="0" y="2936"/>
                <a:chExt cx="428" cy="403"/>
              </a:xfrm>
            </p:grpSpPr>
            <p:sp>
              <p:nvSpPr>
                <p:cNvPr id="99451" name="Rectangle 390"/>
                <p:cNvSpPr>
                  <a:spLocks noChangeArrowheads="1"/>
                </p:cNvSpPr>
                <p:nvPr/>
              </p:nvSpPr>
              <p:spPr bwMode="auto">
                <a:xfrm>
                  <a:off x="43" y="2936"/>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7</a:t>
                  </a:r>
                  <a:endParaRPr lang="en-US" altLang="tr-TR" sz="1800">
                    <a:cs typeface="Times New Roman" panose="02020603050405020304" pitchFamily="18" charset="0"/>
                  </a:endParaRPr>
                </a:p>
                <a:p>
                  <a:pPr>
                    <a:spcBef>
                      <a:spcPct val="0"/>
                    </a:spcBef>
                    <a:buFontTx/>
                    <a:buNone/>
                  </a:pPr>
                  <a:endParaRPr lang="en-US" altLang="tr-TR" sz="1800"/>
                </a:p>
              </p:txBody>
            </p:sp>
            <p:sp>
              <p:nvSpPr>
                <p:cNvPr id="99452" name="Rectangle 534"/>
                <p:cNvSpPr>
                  <a:spLocks noChangeArrowheads="1"/>
                </p:cNvSpPr>
                <p:nvPr/>
              </p:nvSpPr>
              <p:spPr bwMode="auto">
                <a:xfrm>
                  <a:off x="0" y="2936"/>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0" name="Group 537"/>
              <p:cNvGrpSpPr>
                <a:grpSpLocks/>
              </p:cNvGrpSpPr>
              <p:nvPr/>
            </p:nvGrpSpPr>
            <p:grpSpPr bwMode="auto">
              <a:xfrm>
                <a:off x="428" y="2936"/>
                <a:ext cx="242" cy="403"/>
                <a:chOff x="428" y="2936"/>
                <a:chExt cx="242" cy="403"/>
              </a:xfrm>
            </p:grpSpPr>
            <p:sp>
              <p:nvSpPr>
                <p:cNvPr id="99449" name="Rectangle 391"/>
                <p:cNvSpPr>
                  <a:spLocks noChangeArrowheads="1"/>
                </p:cNvSpPr>
                <p:nvPr/>
              </p:nvSpPr>
              <p:spPr bwMode="auto">
                <a:xfrm>
                  <a:off x="471" y="2936"/>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50" name="Rectangle 536"/>
                <p:cNvSpPr>
                  <a:spLocks noChangeArrowheads="1"/>
                </p:cNvSpPr>
                <p:nvPr/>
              </p:nvSpPr>
              <p:spPr bwMode="auto">
                <a:xfrm>
                  <a:off x="428" y="2936"/>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1" name="Group 539"/>
              <p:cNvGrpSpPr>
                <a:grpSpLocks/>
              </p:cNvGrpSpPr>
              <p:nvPr/>
            </p:nvGrpSpPr>
            <p:grpSpPr bwMode="auto">
              <a:xfrm>
                <a:off x="670" y="2936"/>
                <a:ext cx="237" cy="403"/>
                <a:chOff x="670" y="2936"/>
                <a:chExt cx="237" cy="403"/>
              </a:xfrm>
            </p:grpSpPr>
            <p:sp>
              <p:nvSpPr>
                <p:cNvPr id="99447" name="Rectangle 392"/>
                <p:cNvSpPr>
                  <a:spLocks noChangeArrowheads="1"/>
                </p:cNvSpPr>
                <p:nvPr/>
              </p:nvSpPr>
              <p:spPr bwMode="auto">
                <a:xfrm>
                  <a:off x="713" y="2936"/>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48" name="Rectangle 538"/>
                <p:cNvSpPr>
                  <a:spLocks noChangeArrowheads="1"/>
                </p:cNvSpPr>
                <p:nvPr/>
              </p:nvSpPr>
              <p:spPr bwMode="auto">
                <a:xfrm>
                  <a:off x="670" y="2936"/>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2" name="Group 541"/>
              <p:cNvGrpSpPr>
                <a:grpSpLocks/>
              </p:cNvGrpSpPr>
              <p:nvPr/>
            </p:nvGrpSpPr>
            <p:grpSpPr bwMode="auto">
              <a:xfrm>
                <a:off x="907" y="2936"/>
                <a:ext cx="242" cy="403"/>
                <a:chOff x="907" y="2936"/>
                <a:chExt cx="242" cy="403"/>
              </a:xfrm>
            </p:grpSpPr>
            <p:sp>
              <p:nvSpPr>
                <p:cNvPr id="99445" name="Rectangle 393"/>
                <p:cNvSpPr>
                  <a:spLocks noChangeArrowheads="1"/>
                </p:cNvSpPr>
                <p:nvPr/>
              </p:nvSpPr>
              <p:spPr bwMode="auto">
                <a:xfrm>
                  <a:off x="950" y="2936"/>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46" name="Rectangle 540"/>
                <p:cNvSpPr>
                  <a:spLocks noChangeArrowheads="1"/>
                </p:cNvSpPr>
                <p:nvPr/>
              </p:nvSpPr>
              <p:spPr bwMode="auto">
                <a:xfrm>
                  <a:off x="907" y="2936"/>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3" name="Group 543"/>
              <p:cNvGrpSpPr>
                <a:grpSpLocks/>
              </p:cNvGrpSpPr>
              <p:nvPr/>
            </p:nvGrpSpPr>
            <p:grpSpPr bwMode="auto">
              <a:xfrm>
                <a:off x="1149" y="2936"/>
                <a:ext cx="242" cy="403"/>
                <a:chOff x="1149" y="2936"/>
                <a:chExt cx="242" cy="403"/>
              </a:xfrm>
            </p:grpSpPr>
            <p:sp>
              <p:nvSpPr>
                <p:cNvPr id="99443" name="Rectangle 394"/>
                <p:cNvSpPr>
                  <a:spLocks noChangeArrowheads="1"/>
                </p:cNvSpPr>
                <p:nvPr/>
              </p:nvSpPr>
              <p:spPr bwMode="auto">
                <a:xfrm>
                  <a:off x="1192" y="2936"/>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44" name="Rectangle 542"/>
                <p:cNvSpPr>
                  <a:spLocks noChangeArrowheads="1"/>
                </p:cNvSpPr>
                <p:nvPr/>
              </p:nvSpPr>
              <p:spPr bwMode="auto">
                <a:xfrm>
                  <a:off x="1149" y="2936"/>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4" name="Group 545"/>
              <p:cNvGrpSpPr>
                <a:grpSpLocks/>
              </p:cNvGrpSpPr>
              <p:nvPr/>
            </p:nvGrpSpPr>
            <p:grpSpPr bwMode="auto">
              <a:xfrm>
                <a:off x="1391" y="2936"/>
                <a:ext cx="237" cy="403"/>
                <a:chOff x="1391" y="2936"/>
                <a:chExt cx="237" cy="403"/>
              </a:xfrm>
            </p:grpSpPr>
            <p:sp>
              <p:nvSpPr>
                <p:cNvPr id="99441" name="Rectangle 395"/>
                <p:cNvSpPr>
                  <a:spLocks noChangeArrowheads="1"/>
                </p:cNvSpPr>
                <p:nvPr/>
              </p:nvSpPr>
              <p:spPr bwMode="auto">
                <a:xfrm>
                  <a:off x="1434" y="2936"/>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42" name="Rectangle 544"/>
                <p:cNvSpPr>
                  <a:spLocks noChangeArrowheads="1"/>
                </p:cNvSpPr>
                <p:nvPr/>
              </p:nvSpPr>
              <p:spPr bwMode="auto">
                <a:xfrm>
                  <a:off x="1391" y="2936"/>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5" name="Group 547"/>
              <p:cNvGrpSpPr>
                <a:grpSpLocks/>
              </p:cNvGrpSpPr>
              <p:nvPr/>
            </p:nvGrpSpPr>
            <p:grpSpPr bwMode="auto">
              <a:xfrm>
                <a:off x="1628" y="2936"/>
                <a:ext cx="236" cy="403"/>
                <a:chOff x="1628" y="2936"/>
                <a:chExt cx="236" cy="403"/>
              </a:xfrm>
            </p:grpSpPr>
            <p:sp>
              <p:nvSpPr>
                <p:cNvPr id="99439" name="Rectangle 396"/>
                <p:cNvSpPr>
                  <a:spLocks noChangeArrowheads="1"/>
                </p:cNvSpPr>
                <p:nvPr/>
              </p:nvSpPr>
              <p:spPr bwMode="auto">
                <a:xfrm>
                  <a:off x="1671" y="2936"/>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40" name="Rectangle 546"/>
                <p:cNvSpPr>
                  <a:spLocks noChangeArrowheads="1"/>
                </p:cNvSpPr>
                <p:nvPr/>
              </p:nvSpPr>
              <p:spPr bwMode="auto">
                <a:xfrm>
                  <a:off x="1628" y="2936"/>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6" name="Group 549"/>
              <p:cNvGrpSpPr>
                <a:grpSpLocks/>
              </p:cNvGrpSpPr>
              <p:nvPr/>
            </p:nvGrpSpPr>
            <p:grpSpPr bwMode="auto">
              <a:xfrm>
                <a:off x="1864" y="2936"/>
                <a:ext cx="247" cy="403"/>
                <a:chOff x="1864" y="2936"/>
                <a:chExt cx="247" cy="403"/>
              </a:xfrm>
            </p:grpSpPr>
            <p:sp>
              <p:nvSpPr>
                <p:cNvPr id="99437" name="Rectangle 397"/>
                <p:cNvSpPr>
                  <a:spLocks noChangeArrowheads="1"/>
                </p:cNvSpPr>
                <p:nvPr/>
              </p:nvSpPr>
              <p:spPr bwMode="auto">
                <a:xfrm>
                  <a:off x="1907" y="2936"/>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38" name="Rectangle 548"/>
                <p:cNvSpPr>
                  <a:spLocks noChangeArrowheads="1"/>
                </p:cNvSpPr>
                <p:nvPr/>
              </p:nvSpPr>
              <p:spPr bwMode="auto">
                <a:xfrm>
                  <a:off x="1864" y="2936"/>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7" name="Group 551"/>
              <p:cNvGrpSpPr>
                <a:grpSpLocks/>
              </p:cNvGrpSpPr>
              <p:nvPr/>
            </p:nvGrpSpPr>
            <p:grpSpPr bwMode="auto">
              <a:xfrm>
                <a:off x="2111" y="2936"/>
                <a:ext cx="435" cy="403"/>
                <a:chOff x="2111" y="2936"/>
                <a:chExt cx="435" cy="403"/>
              </a:xfrm>
            </p:grpSpPr>
            <p:sp>
              <p:nvSpPr>
                <p:cNvPr id="99435" name="Rectangle 398"/>
                <p:cNvSpPr>
                  <a:spLocks noChangeArrowheads="1"/>
                </p:cNvSpPr>
                <p:nvPr/>
              </p:nvSpPr>
              <p:spPr bwMode="auto">
                <a:xfrm>
                  <a:off x="2154" y="2936"/>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1.22</a:t>
                  </a:r>
                  <a:endParaRPr lang="en-US" altLang="tr-TR" sz="1800">
                    <a:cs typeface="Times New Roman" panose="02020603050405020304" pitchFamily="18" charset="0"/>
                  </a:endParaRPr>
                </a:p>
                <a:p>
                  <a:pPr>
                    <a:spcBef>
                      <a:spcPct val="0"/>
                    </a:spcBef>
                    <a:buFontTx/>
                    <a:buNone/>
                  </a:pPr>
                  <a:endParaRPr lang="en-US" altLang="tr-TR" sz="1800"/>
                </a:p>
              </p:txBody>
            </p:sp>
            <p:sp>
              <p:nvSpPr>
                <p:cNvPr id="99436" name="Rectangle 550"/>
                <p:cNvSpPr>
                  <a:spLocks noChangeArrowheads="1"/>
                </p:cNvSpPr>
                <p:nvPr/>
              </p:nvSpPr>
              <p:spPr bwMode="auto">
                <a:xfrm>
                  <a:off x="2111" y="2936"/>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8" name="Group 553"/>
              <p:cNvGrpSpPr>
                <a:grpSpLocks/>
              </p:cNvGrpSpPr>
              <p:nvPr/>
            </p:nvGrpSpPr>
            <p:grpSpPr bwMode="auto">
              <a:xfrm>
                <a:off x="0" y="3339"/>
                <a:ext cx="428" cy="403"/>
                <a:chOff x="0" y="3339"/>
                <a:chExt cx="428" cy="403"/>
              </a:xfrm>
            </p:grpSpPr>
            <p:sp>
              <p:nvSpPr>
                <p:cNvPr id="99433" name="Rectangle 399"/>
                <p:cNvSpPr>
                  <a:spLocks noChangeArrowheads="1"/>
                </p:cNvSpPr>
                <p:nvPr/>
              </p:nvSpPr>
              <p:spPr bwMode="auto">
                <a:xfrm>
                  <a:off x="43" y="3339"/>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8</a:t>
                  </a:r>
                  <a:endParaRPr lang="en-US" altLang="tr-TR" sz="1800">
                    <a:cs typeface="Times New Roman" panose="02020603050405020304" pitchFamily="18" charset="0"/>
                  </a:endParaRPr>
                </a:p>
                <a:p>
                  <a:pPr>
                    <a:spcBef>
                      <a:spcPct val="0"/>
                    </a:spcBef>
                    <a:buFontTx/>
                    <a:buNone/>
                  </a:pPr>
                  <a:endParaRPr lang="en-US" altLang="tr-TR" sz="1800"/>
                </a:p>
              </p:txBody>
            </p:sp>
            <p:sp>
              <p:nvSpPr>
                <p:cNvPr id="99434" name="Rectangle 552"/>
                <p:cNvSpPr>
                  <a:spLocks noChangeArrowheads="1"/>
                </p:cNvSpPr>
                <p:nvPr/>
              </p:nvSpPr>
              <p:spPr bwMode="auto">
                <a:xfrm>
                  <a:off x="0" y="3339"/>
                  <a:ext cx="42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09" name="Group 555"/>
              <p:cNvGrpSpPr>
                <a:grpSpLocks/>
              </p:cNvGrpSpPr>
              <p:nvPr/>
            </p:nvGrpSpPr>
            <p:grpSpPr bwMode="auto">
              <a:xfrm>
                <a:off x="428" y="3339"/>
                <a:ext cx="242" cy="403"/>
                <a:chOff x="428" y="3339"/>
                <a:chExt cx="242" cy="403"/>
              </a:xfrm>
            </p:grpSpPr>
            <p:sp>
              <p:nvSpPr>
                <p:cNvPr id="99431" name="Rectangle 400"/>
                <p:cNvSpPr>
                  <a:spLocks noChangeArrowheads="1"/>
                </p:cNvSpPr>
                <p:nvPr/>
              </p:nvSpPr>
              <p:spPr bwMode="auto">
                <a:xfrm>
                  <a:off x="471" y="3339"/>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32" name="Rectangle 554"/>
                <p:cNvSpPr>
                  <a:spLocks noChangeArrowheads="1"/>
                </p:cNvSpPr>
                <p:nvPr/>
              </p:nvSpPr>
              <p:spPr bwMode="auto">
                <a:xfrm>
                  <a:off x="428" y="3339"/>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0" name="Group 557"/>
              <p:cNvGrpSpPr>
                <a:grpSpLocks/>
              </p:cNvGrpSpPr>
              <p:nvPr/>
            </p:nvGrpSpPr>
            <p:grpSpPr bwMode="auto">
              <a:xfrm>
                <a:off x="670" y="3339"/>
                <a:ext cx="237" cy="403"/>
                <a:chOff x="670" y="3339"/>
                <a:chExt cx="237" cy="403"/>
              </a:xfrm>
            </p:grpSpPr>
            <p:sp>
              <p:nvSpPr>
                <p:cNvPr id="99429" name="Rectangle 401"/>
                <p:cNvSpPr>
                  <a:spLocks noChangeArrowheads="1"/>
                </p:cNvSpPr>
                <p:nvPr/>
              </p:nvSpPr>
              <p:spPr bwMode="auto">
                <a:xfrm>
                  <a:off x="713" y="3339"/>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30" name="Rectangle 556"/>
                <p:cNvSpPr>
                  <a:spLocks noChangeArrowheads="1"/>
                </p:cNvSpPr>
                <p:nvPr/>
              </p:nvSpPr>
              <p:spPr bwMode="auto">
                <a:xfrm>
                  <a:off x="670" y="3339"/>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1" name="Group 559"/>
              <p:cNvGrpSpPr>
                <a:grpSpLocks/>
              </p:cNvGrpSpPr>
              <p:nvPr/>
            </p:nvGrpSpPr>
            <p:grpSpPr bwMode="auto">
              <a:xfrm>
                <a:off x="907" y="3339"/>
                <a:ext cx="242" cy="403"/>
                <a:chOff x="907" y="3339"/>
                <a:chExt cx="242" cy="403"/>
              </a:xfrm>
            </p:grpSpPr>
            <p:sp>
              <p:nvSpPr>
                <p:cNvPr id="99427" name="Rectangle 402"/>
                <p:cNvSpPr>
                  <a:spLocks noChangeArrowheads="1"/>
                </p:cNvSpPr>
                <p:nvPr/>
              </p:nvSpPr>
              <p:spPr bwMode="auto">
                <a:xfrm>
                  <a:off x="950" y="3339"/>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28" name="Rectangle 558"/>
                <p:cNvSpPr>
                  <a:spLocks noChangeArrowheads="1"/>
                </p:cNvSpPr>
                <p:nvPr/>
              </p:nvSpPr>
              <p:spPr bwMode="auto">
                <a:xfrm>
                  <a:off x="907" y="3339"/>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2" name="Group 561"/>
              <p:cNvGrpSpPr>
                <a:grpSpLocks/>
              </p:cNvGrpSpPr>
              <p:nvPr/>
            </p:nvGrpSpPr>
            <p:grpSpPr bwMode="auto">
              <a:xfrm>
                <a:off x="1149" y="3339"/>
                <a:ext cx="242" cy="403"/>
                <a:chOff x="1149" y="3339"/>
                <a:chExt cx="242" cy="403"/>
              </a:xfrm>
            </p:grpSpPr>
            <p:sp>
              <p:nvSpPr>
                <p:cNvPr id="99425" name="Rectangle 403"/>
                <p:cNvSpPr>
                  <a:spLocks noChangeArrowheads="1"/>
                </p:cNvSpPr>
                <p:nvPr/>
              </p:nvSpPr>
              <p:spPr bwMode="auto">
                <a:xfrm>
                  <a:off x="1192" y="3339"/>
                  <a:ext cx="1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2</a:t>
                  </a:r>
                  <a:endParaRPr lang="en-US" altLang="tr-TR" sz="1800">
                    <a:cs typeface="Times New Roman" panose="02020603050405020304" pitchFamily="18" charset="0"/>
                  </a:endParaRPr>
                </a:p>
                <a:p>
                  <a:pPr>
                    <a:spcBef>
                      <a:spcPct val="0"/>
                    </a:spcBef>
                    <a:buFontTx/>
                    <a:buNone/>
                  </a:pPr>
                  <a:endParaRPr lang="en-US" altLang="tr-TR" sz="1800"/>
                </a:p>
              </p:txBody>
            </p:sp>
            <p:sp>
              <p:nvSpPr>
                <p:cNvPr id="99426" name="Rectangle 560"/>
                <p:cNvSpPr>
                  <a:spLocks noChangeArrowheads="1"/>
                </p:cNvSpPr>
                <p:nvPr/>
              </p:nvSpPr>
              <p:spPr bwMode="auto">
                <a:xfrm>
                  <a:off x="1149" y="3339"/>
                  <a:ext cx="2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3" name="Group 563"/>
              <p:cNvGrpSpPr>
                <a:grpSpLocks/>
              </p:cNvGrpSpPr>
              <p:nvPr/>
            </p:nvGrpSpPr>
            <p:grpSpPr bwMode="auto">
              <a:xfrm>
                <a:off x="1391" y="3339"/>
                <a:ext cx="237" cy="403"/>
                <a:chOff x="1391" y="3339"/>
                <a:chExt cx="237" cy="403"/>
              </a:xfrm>
            </p:grpSpPr>
            <p:sp>
              <p:nvSpPr>
                <p:cNvPr id="99423" name="Rectangle 404"/>
                <p:cNvSpPr>
                  <a:spLocks noChangeArrowheads="1"/>
                </p:cNvSpPr>
                <p:nvPr/>
              </p:nvSpPr>
              <p:spPr bwMode="auto">
                <a:xfrm>
                  <a:off x="1434" y="3339"/>
                  <a:ext cx="15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24" name="Rectangle 562"/>
                <p:cNvSpPr>
                  <a:spLocks noChangeArrowheads="1"/>
                </p:cNvSpPr>
                <p:nvPr/>
              </p:nvSpPr>
              <p:spPr bwMode="auto">
                <a:xfrm>
                  <a:off x="1391" y="3339"/>
                  <a:ext cx="23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4" name="Group 565"/>
              <p:cNvGrpSpPr>
                <a:grpSpLocks/>
              </p:cNvGrpSpPr>
              <p:nvPr/>
            </p:nvGrpSpPr>
            <p:grpSpPr bwMode="auto">
              <a:xfrm>
                <a:off x="1628" y="3339"/>
                <a:ext cx="236" cy="403"/>
                <a:chOff x="1628" y="3339"/>
                <a:chExt cx="236" cy="403"/>
              </a:xfrm>
            </p:grpSpPr>
            <p:sp>
              <p:nvSpPr>
                <p:cNvPr id="99421" name="Rectangle 405"/>
                <p:cNvSpPr>
                  <a:spLocks noChangeArrowheads="1"/>
                </p:cNvSpPr>
                <p:nvPr/>
              </p:nvSpPr>
              <p:spPr bwMode="auto">
                <a:xfrm>
                  <a:off x="1671" y="3339"/>
                  <a:ext cx="1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22" name="Rectangle 564"/>
                <p:cNvSpPr>
                  <a:spLocks noChangeArrowheads="1"/>
                </p:cNvSpPr>
                <p:nvPr/>
              </p:nvSpPr>
              <p:spPr bwMode="auto">
                <a:xfrm>
                  <a:off x="1628" y="3339"/>
                  <a:ext cx="23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5" name="Group 567"/>
              <p:cNvGrpSpPr>
                <a:grpSpLocks/>
              </p:cNvGrpSpPr>
              <p:nvPr/>
            </p:nvGrpSpPr>
            <p:grpSpPr bwMode="auto">
              <a:xfrm>
                <a:off x="1864" y="3339"/>
                <a:ext cx="247" cy="403"/>
                <a:chOff x="1864" y="3339"/>
                <a:chExt cx="247" cy="403"/>
              </a:xfrm>
            </p:grpSpPr>
            <p:sp>
              <p:nvSpPr>
                <p:cNvPr id="99419" name="Rectangle 406"/>
                <p:cNvSpPr>
                  <a:spLocks noChangeArrowheads="1"/>
                </p:cNvSpPr>
                <p:nvPr/>
              </p:nvSpPr>
              <p:spPr bwMode="auto">
                <a:xfrm>
                  <a:off x="1907" y="3339"/>
                  <a:ext cx="16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a:t>
                  </a:r>
                  <a:endParaRPr lang="en-US" altLang="tr-TR" sz="1800">
                    <a:cs typeface="Times New Roman" panose="02020603050405020304" pitchFamily="18" charset="0"/>
                  </a:endParaRPr>
                </a:p>
                <a:p>
                  <a:pPr>
                    <a:spcBef>
                      <a:spcPct val="0"/>
                    </a:spcBef>
                    <a:buFontTx/>
                    <a:buNone/>
                  </a:pPr>
                  <a:endParaRPr lang="en-US" altLang="tr-TR" sz="1800"/>
                </a:p>
              </p:txBody>
            </p:sp>
            <p:sp>
              <p:nvSpPr>
                <p:cNvPr id="99420" name="Rectangle 566"/>
                <p:cNvSpPr>
                  <a:spLocks noChangeArrowheads="1"/>
                </p:cNvSpPr>
                <p:nvPr/>
              </p:nvSpPr>
              <p:spPr bwMode="auto">
                <a:xfrm>
                  <a:off x="1864" y="3339"/>
                  <a:ext cx="2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99416" name="Group 569"/>
              <p:cNvGrpSpPr>
                <a:grpSpLocks/>
              </p:cNvGrpSpPr>
              <p:nvPr/>
            </p:nvGrpSpPr>
            <p:grpSpPr bwMode="auto">
              <a:xfrm>
                <a:off x="2111" y="3339"/>
                <a:ext cx="435" cy="403"/>
                <a:chOff x="2111" y="3339"/>
                <a:chExt cx="435" cy="403"/>
              </a:xfrm>
            </p:grpSpPr>
            <p:sp>
              <p:nvSpPr>
                <p:cNvPr id="99417" name="Rectangle 407"/>
                <p:cNvSpPr>
                  <a:spLocks noChangeArrowheads="1"/>
                </p:cNvSpPr>
                <p:nvPr/>
              </p:nvSpPr>
              <p:spPr bwMode="auto">
                <a:xfrm>
                  <a:off x="2154" y="3339"/>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cs typeface="Times New Roman" panose="02020603050405020304" pitchFamily="18" charset="0"/>
                    </a:rPr>
                    <a:t>1.57</a:t>
                  </a:r>
                  <a:endParaRPr lang="en-US" altLang="tr-TR" sz="1800">
                    <a:cs typeface="Times New Roman" panose="02020603050405020304" pitchFamily="18" charset="0"/>
                  </a:endParaRPr>
                </a:p>
                <a:p>
                  <a:pPr>
                    <a:spcBef>
                      <a:spcPct val="0"/>
                    </a:spcBef>
                    <a:buFontTx/>
                    <a:buNone/>
                  </a:pPr>
                  <a:endParaRPr lang="en-US" altLang="tr-TR" sz="1800"/>
                </a:p>
              </p:txBody>
            </p:sp>
            <p:sp>
              <p:nvSpPr>
                <p:cNvPr id="99418" name="Rectangle 568"/>
                <p:cNvSpPr>
                  <a:spLocks noChangeArrowheads="1"/>
                </p:cNvSpPr>
                <p:nvPr/>
              </p:nvSpPr>
              <p:spPr bwMode="auto">
                <a:xfrm>
                  <a:off x="2111" y="3339"/>
                  <a:ext cx="43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sp>
          <p:nvSpPr>
            <p:cNvPr id="99335" name="Rectangle 571"/>
            <p:cNvSpPr>
              <a:spLocks noChangeArrowheads="1"/>
            </p:cNvSpPr>
            <p:nvPr/>
          </p:nvSpPr>
          <p:spPr bwMode="auto">
            <a:xfrm>
              <a:off x="-3" y="-3"/>
              <a:ext cx="2552" cy="374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spTree>
    <p:extLst>
      <p:ext uri="{BB962C8B-B14F-4D97-AF65-F5344CB8AC3E}">
        <p14:creationId xmlns:p14="http://schemas.microsoft.com/office/powerpoint/2010/main" val="2181880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ctrTitle"/>
          </p:nvPr>
        </p:nvSpPr>
        <p:spPr>
          <a:xfrm>
            <a:off x="395536" y="404664"/>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Scaled inputs and output</a:t>
            </a:r>
            <a:endParaRPr lang="en-US" altLang="tr-TR" sz="2400" b="1" u="sng" dirty="0">
              <a:solidFill>
                <a:srgbClr val="984807"/>
              </a:solidFill>
              <a:latin typeface="Calibri" pitchFamily="34" charset="0"/>
              <a:ea typeface="+mn-ea"/>
              <a:cs typeface="Arial" pitchFamily="34" charset="0"/>
            </a:endParaRPr>
          </a:p>
        </p:txBody>
      </p:sp>
      <p:sp>
        <p:nvSpPr>
          <p:cNvPr id="101380"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101381" name="Group 743"/>
          <p:cNvGrpSpPr>
            <a:grpSpLocks/>
          </p:cNvGrpSpPr>
          <p:nvPr/>
        </p:nvGrpSpPr>
        <p:grpSpPr bwMode="auto">
          <a:xfrm>
            <a:off x="323528" y="1340768"/>
            <a:ext cx="8686800" cy="3862010"/>
            <a:chOff x="-3" y="-3"/>
            <a:chExt cx="3667" cy="3796"/>
          </a:xfrm>
        </p:grpSpPr>
        <p:grpSp>
          <p:nvGrpSpPr>
            <p:cNvPr id="101382" name="Group 741"/>
            <p:cNvGrpSpPr>
              <a:grpSpLocks/>
            </p:cNvGrpSpPr>
            <p:nvPr/>
          </p:nvGrpSpPr>
          <p:grpSpPr bwMode="auto">
            <a:xfrm>
              <a:off x="0" y="0"/>
              <a:ext cx="3664" cy="3793"/>
              <a:chOff x="0" y="0"/>
              <a:chExt cx="3664" cy="3793"/>
            </a:xfrm>
          </p:grpSpPr>
          <p:grpSp>
            <p:nvGrpSpPr>
              <p:cNvPr id="101384" name="Group 580"/>
              <p:cNvGrpSpPr>
                <a:grpSpLocks/>
              </p:cNvGrpSpPr>
              <p:nvPr/>
            </p:nvGrpSpPr>
            <p:grpSpPr bwMode="auto">
              <a:xfrm>
                <a:off x="0" y="0"/>
                <a:ext cx="428" cy="518"/>
                <a:chOff x="0" y="0"/>
                <a:chExt cx="428" cy="518"/>
              </a:xfrm>
            </p:grpSpPr>
            <p:sp>
              <p:nvSpPr>
                <p:cNvPr id="101625" name="Rectangle 498"/>
                <p:cNvSpPr>
                  <a:spLocks noChangeArrowheads="1"/>
                </p:cNvSpPr>
                <p:nvPr/>
              </p:nvSpPr>
              <p:spPr bwMode="auto">
                <a:xfrm>
                  <a:off x="43" y="0"/>
                  <a:ext cx="3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Experi.</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26" name="Rectangle 579"/>
                <p:cNvSpPr>
                  <a:spLocks noChangeArrowheads="1"/>
                </p:cNvSpPr>
                <p:nvPr/>
              </p:nvSpPr>
              <p:spPr bwMode="auto">
                <a:xfrm>
                  <a:off x="0" y="0"/>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85" name="Group 582"/>
              <p:cNvGrpSpPr>
                <a:grpSpLocks/>
              </p:cNvGrpSpPr>
              <p:nvPr/>
            </p:nvGrpSpPr>
            <p:grpSpPr bwMode="auto">
              <a:xfrm>
                <a:off x="428" y="0"/>
                <a:ext cx="401" cy="518"/>
                <a:chOff x="428" y="0"/>
                <a:chExt cx="401" cy="518"/>
              </a:xfrm>
            </p:grpSpPr>
            <p:sp>
              <p:nvSpPr>
                <p:cNvPr id="101623" name="Rectangle 499"/>
                <p:cNvSpPr>
                  <a:spLocks noChangeArrowheads="1"/>
                </p:cNvSpPr>
                <p:nvPr/>
              </p:nvSpPr>
              <p:spPr bwMode="auto">
                <a:xfrm>
                  <a:off x="471" y="0"/>
                  <a:ext cx="31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A</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24" name="Rectangle 581"/>
                <p:cNvSpPr>
                  <a:spLocks noChangeArrowheads="1"/>
                </p:cNvSpPr>
                <p:nvPr/>
              </p:nvSpPr>
              <p:spPr bwMode="auto">
                <a:xfrm>
                  <a:off x="428" y="0"/>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86" name="Group 584"/>
              <p:cNvGrpSpPr>
                <a:grpSpLocks/>
              </p:cNvGrpSpPr>
              <p:nvPr/>
            </p:nvGrpSpPr>
            <p:grpSpPr bwMode="auto">
              <a:xfrm>
                <a:off x="829" y="0"/>
                <a:ext cx="355" cy="518"/>
                <a:chOff x="829" y="0"/>
                <a:chExt cx="355" cy="518"/>
              </a:xfrm>
            </p:grpSpPr>
            <p:sp>
              <p:nvSpPr>
                <p:cNvPr id="101621" name="Rectangle 500"/>
                <p:cNvSpPr>
                  <a:spLocks noChangeArrowheads="1"/>
                </p:cNvSpPr>
                <p:nvPr/>
              </p:nvSpPr>
              <p:spPr bwMode="auto">
                <a:xfrm>
                  <a:off x="872" y="0"/>
                  <a:ext cx="2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B</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22" name="Rectangle 583"/>
                <p:cNvSpPr>
                  <a:spLocks noChangeArrowheads="1"/>
                </p:cNvSpPr>
                <p:nvPr/>
              </p:nvSpPr>
              <p:spPr bwMode="auto">
                <a:xfrm>
                  <a:off x="829" y="0"/>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87" name="Group 586"/>
              <p:cNvGrpSpPr>
                <a:grpSpLocks/>
              </p:cNvGrpSpPr>
              <p:nvPr/>
            </p:nvGrpSpPr>
            <p:grpSpPr bwMode="auto">
              <a:xfrm>
                <a:off x="1184" y="0"/>
                <a:ext cx="374" cy="518"/>
                <a:chOff x="1184" y="0"/>
                <a:chExt cx="374" cy="518"/>
              </a:xfrm>
            </p:grpSpPr>
            <p:sp>
              <p:nvSpPr>
                <p:cNvPr id="101619" name="Rectangle 501"/>
                <p:cNvSpPr>
                  <a:spLocks noChangeArrowheads="1"/>
                </p:cNvSpPr>
                <p:nvPr/>
              </p:nvSpPr>
              <p:spPr bwMode="auto">
                <a:xfrm>
                  <a:off x="1227"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C</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20" name="Rectangle 585"/>
                <p:cNvSpPr>
                  <a:spLocks noChangeArrowheads="1"/>
                </p:cNvSpPr>
                <p:nvPr/>
              </p:nvSpPr>
              <p:spPr bwMode="auto">
                <a:xfrm>
                  <a:off x="1184" y="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88" name="Group 588"/>
              <p:cNvGrpSpPr>
                <a:grpSpLocks/>
              </p:cNvGrpSpPr>
              <p:nvPr/>
            </p:nvGrpSpPr>
            <p:grpSpPr bwMode="auto">
              <a:xfrm>
                <a:off x="1558" y="0"/>
                <a:ext cx="374" cy="518"/>
                <a:chOff x="1558" y="0"/>
                <a:chExt cx="374" cy="518"/>
              </a:xfrm>
            </p:grpSpPr>
            <p:sp>
              <p:nvSpPr>
                <p:cNvPr id="101617" name="Rectangle 502"/>
                <p:cNvSpPr>
                  <a:spLocks noChangeArrowheads="1"/>
                </p:cNvSpPr>
                <p:nvPr/>
              </p:nvSpPr>
              <p:spPr bwMode="auto">
                <a:xfrm>
                  <a:off x="1601"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D</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18" name="Rectangle 587"/>
                <p:cNvSpPr>
                  <a:spLocks noChangeArrowheads="1"/>
                </p:cNvSpPr>
                <p:nvPr/>
              </p:nvSpPr>
              <p:spPr bwMode="auto">
                <a:xfrm>
                  <a:off x="1558" y="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89" name="Group 590"/>
              <p:cNvGrpSpPr>
                <a:grpSpLocks/>
              </p:cNvGrpSpPr>
              <p:nvPr/>
            </p:nvGrpSpPr>
            <p:grpSpPr bwMode="auto">
              <a:xfrm>
                <a:off x="1932" y="0"/>
                <a:ext cx="374" cy="518"/>
                <a:chOff x="1932" y="0"/>
                <a:chExt cx="374" cy="518"/>
              </a:xfrm>
            </p:grpSpPr>
            <p:sp>
              <p:nvSpPr>
                <p:cNvPr id="101615" name="Rectangle 503"/>
                <p:cNvSpPr>
                  <a:spLocks noChangeArrowheads="1"/>
                </p:cNvSpPr>
                <p:nvPr/>
              </p:nvSpPr>
              <p:spPr bwMode="auto">
                <a:xfrm>
                  <a:off x="1975"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E</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16" name="Rectangle 589"/>
                <p:cNvSpPr>
                  <a:spLocks noChangeArrowheads="1"/>
                </p:cNvSpPr>
                <p:nvPr/>
              </p:nvSpPr>
              <p:spPr bwMode="auto">
                <a:xfrm>
                  <a:off x="1932" y="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0" name="Group 592"/>
              <p:cNvGrpSpPr>
                <a:grpSpLocks/>
              </p:cNvGrpSpPr>
              <p:nvPr/>
            </p:nvGrpSpPr>
            <p:grpSpPr bwMode="auto">
              <a:xfrm>
                <a:off x="2306" y="0"/>
                <a:ext cx="374" cy="518"/>
                <a:chOff x="2306" y="0"/>
                <a:chExt cx="374" cy="518"/>
              </a:xfrm>
            </p:grpSpPr>
            <p:sp>
              <p:nvSpPr>
                <p:cNvPr id="101613" name="Rectangle 504"/>
                <p:cNvSpPr>
                  <a:spLocks noChangeArrowheads="1"/>
                </p:cNvSpPr>
                <p:nvPr/>
              </p:nvSpPr>
              <p:spPr bwMode="auto">
                <a:xfrm>
                  <a:off x="2349"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F</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14" name="Rectangle 591"/>
                <p:cNvSpPr>
                  <a:spLocks noChangeArrowheads="1"/>
                </p:cNvSpPr>
                <p:nvPr/>
              </p:nvSpPr>
              <p:spPr bwMode="auto">
                <a:xfrm>
                  <a:off x="2306" y="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1" name="Group 594"/>
              <p:cNvGrpSpPr>
                <a:grpSpLocks/>
              </p:cNvGrpSpPr>
              <p:nvPr/>
            </p:nvGrpSpPr>
            <p:grpSpPr bwMode="auto">
              <a:xfrm>
                <a:off x="2680" y="0"/>
                <a:ext cx="374" cy="518"/>
                <a:chOff x="2680" y="0"/>
                <a:chExt cx="374" cy="518"/>
              </a:xfrm>
            </p:grpSpPr>
            <p:sp>
              <p:nvSpPr>
                <p:cNvPr id="101611" name="Rectangle 505"/>
                <p:cNvSpPr>
                  <a:spLocks noChangeArrowheads="1"/>
                </p:cNvSpPr>
                <p:nvPr/>
              </p:nvSpPr>
              <p:spPr bwMode="auto">
                <a:xfrm>
                  <a:off x="2723" y="0"/>
                  <a:ext cx="2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G</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12" name="Rectangle 593"/>
                <p:cNvSpPr>
                  <a:spLocks noChangeArrowheads="1"/>
                </p:cNvSpPr>
                <p:nvPr/>
              </p:nvSpPr>
              <p:spPr bwMode="auto">
                <a:xfrm>
                  <a:off x="2680" y="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2" name="Group 596"/>
              <p:cNvGrpSpPr>
                <a:grpSpLocks/>
              </p:cNvGrpSpPr>
              <p:nvPr/>
            </p:nvGrpSpPr>
            <p:grpSpPr bwMode="auto">
              <a:xfrm>
                <a:off x="3054" y="0"/>
                <a:ext cx="610" cy="518"/>
                <a:chOff x="3054" y="0"/>
                <a:chExt cx="610" cy="518"/>
              </a:xfrm>
            </p:grpSpPr>
            <p:sp>
              <p:nvSpPr>
                <p:cNvPr id="101609" name="Rectangle 506"/>
                <p:cNvSpPr>
                  <a:spLocks noChangeArrowheads="1"/>
                </p:cNvSpPr>
                <p:nvPr/>
              </p:nvSpPr>
              <p:spPr bwMode="auto">
                <a:xfrm>
                  <a:off x="3097" y="0"/>
                  <a:ext cx="56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Bending</a:t>
                  </a:r>
                  <a:endParaRPr lang="en-US" altLang="tr-TR" sz="1800" b="1"/>
                </a:p>
              </p:txBody>
            </p:sp>
            <p:sp>
              <p:nvSpPr>
                <p:cNvPr id="101610" name="Rectangle 595"/>
                <p:cNvSpPr>
                  <a:spLocks noChangeArrowheads="1"/>
                </p:cNvSpPr>
                <p:nvPr/>
              </p:nvSpPr>
              <p:spPr bwMode="auto">
                <a:xfrm>
                  <a:off x="3054" y="0"/>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3" name="Group 598"/>
              <p:cNvGrpSpPr>
                <a:grpSpLocks/>
              </p:cNvGrpSpPr>
              <p:nvPr/>
            </p:nvGrpSpPr>
            <p:grpSpPr bwMode="auto">
              <a:xfrm>
                <a:off x="0" y="518"/>
                <a:ext cx="428" cy="454"/>
                <a:chOff x="0" y="518"/>
                <a:chExt cx="428" cy="454"/>
              </a:xfrm>
            </p:grpSpPr>
            <p:sp>
              <p:nvSpPr>
                <p:cNvPr id="101607" name="Rectangle 507"/>
                <p:cNvSpPr>
                  <a:spLocks noChangeArrowheads="1"/>
                </p:cNvSpPr>
                <p:nvPr/>
              </p:nvSpPr>
              <p:spPr bwMode="auto">
                <a:xfrm>
                  <a:off x="43" y="518"/>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08" name="Rectangle 597"/>
                <p:cNvSpPr>
                  <a:spLocks noChangeArrowheads="1"/>
                </p:cNvSpPr>
                <p:nvPr/>
              </p:nvSpPr>
              <p:spPr bwMode="auto">
                <a:xfrm>
                  <a:off x="0" y="518"/>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4" name="Group 600"/>
              <p:cNvGrpSpPr>
                <a:grpSpLocks/>
              </p:cNvGrpSpPr>
              <p:nvPr/>
            </p:nvGrpSpPr>
            <p:grpSpPr bwMode="auto">
              <a:xfrm>
                <a:off x="428" y="518"/>
                <a:ext cx="401" cy="454"/>
                <a:chOff x="428" y="518"/>
                <a:chExt cx="401" cy="454"/>
              </a:xfrm>
            </p:grpSpPr>
            <p:sp>
              <p:nvSpPr>
                <p:cNvPr id="101605" name="Rectangle 508"/>
                <p:cNvSpPr>
                  <a:spLocks noChangeArrowheads="1"/>
                </p:cNvSpPr>
                <p:nvPr/>
              </p:nvSpPr>
              <p:spPr bwMode="auto">
                <a:xfrm>
                  <a:off x="471" y="518"/>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06" name="Rectangle 599"/>
                <p:cNvSpPr>
                  <a:spLocks noChangeArrowheads="1"/>
                </p:cNvSpPr>
                <p:nvPr/>
              </p:nvSpPr>
              <p:spPr bwMode="auto">
                <a:xfrm>
                  <a:off x="428" y="518"/>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5" name="Group 602"/>
              <p:cNvGrpSpPr>
                <a:grpSpLocks/>
              </p:cNvGrpSpPr>
              <p:nvPr/>
            </p:nvGrpSpPr>
            <p:grpSpPr bwMode="auto">
              <a:xfrm>
                <a:off x="829" y="518"/>
                <a:ext cx="355" cy="454"/>
                <a:chOff x="829" y="518"/>
                <a:chExt cx="355" cy="454"/>
              </a:xfrm>
            </p:grpSpPr>
            <p:sp>
              <p:nvSpPr>
                <p:cNvPr id="101603" name="Rectangle 509"/>
                <p:cNvSpPr>
                  <a:spLocks noChangeArrowheads="1"/>
                </p:cNvSpPr>
                <p:nvPr/>
              </p:nvSpPr>
              <p:spPr bwMode="auto">
                <a:xfrm>
                  <a:off x="872" y="518"/>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04" name="Rectangle 601"/>
                <p:cNvSpPr>
                  <a:spLocks noChangeArrowheads="1"/>
                </p:cNvSpPr>
                <p:nvPr/>
              </p:nvSpPr>
              <p:spPr bwMode="auto">
                <a:xfrm>
                  <a:off x="829" y="518"/>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6" name="Group 604"/>
              <p:cNvGrpSpPr>
                <a:grpSpLocks/>
              </p:cNvGrpSpPr>
              <p:nvPr/>
            </p:nvGrpSpPr>
            <p:grpSpPr bwMode="auto">
              <a:xfrm>
                <a:off x="1184" y="518"/>
                <a:ext cx="374" cy="454"/>
                <a:chOff x="1184" y="518"/>
                <a:chExt cx="374" cy="454"/>
              </a:xfrm>
            </p:grpSpPr>
            <p:sp>
              <p:nvSpPr>
                <p:cNvPr id="101601" name="Rectangle 510"/>
                <p:cNvSpPr>
                  <a:spLocks noChangeArrowheads="1"/>
                </p:cNvSpPr>
                <p:nvPr/>
              </p:nvSpPr>
              <p:spPr bwMode="auto">
                <a:xfrm>
                  <a:off x="1227" y="518"/>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02" name="Rectangle 603"/>
                <p:cNvSpPr>
                  <a:spLocks noChangeArrowheads="1"/>
                </p:cNvSpPr>
                <p:nvPr/>
              </p:nvSpPr>
              <p:spPr bwMode="auto">
                <a:xfrm>
                  <a:off x="1184" y="518"/>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7" name="Group 606"/>
              <p:cNvGrpSpPr>
                <a:grpSpLocks/>
              </p:cNvGrpSpPr>
              <p:nvPr/>
            </p:nvGrpSpPr>
            <p:grpSpPr bwMode="auto">
              <a:xfrm>
                <a:off x="1558" y="518"/>
                <a:ext cx="374" cy="454"/>
                <a:chOff x="1558" y="518"/>
                <a:chExt cx="374" cy="454"/>
              </a:xfrm>
            </p:grpSpPr>
            <p:sp>
              <p:nvSpPr>
                <p:cNvPr id="101599" name="Rectangle 511"/>
                <p:cNvSpPr>
                  <a:spLocks noChangeArrowheads="1"/>
                </p:cNvSpPr>
                <p:nvPr/>
              </p:nvSpPr>
              <p:spPr bwMode="auto">
                <a:xfrm>
                  <a:off x="1601" y="518"/>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600" name="Rectangle 605"/>
                <p:cNvSpPr>
                  <a:spLocks noChangeArrowheads="1"/>
                </p:cNvSpPr>
                <p:nvPr/>
              </p:nvSpPr>
              <p:spPr bwMode="auto">
                <a:xfrm>
                  <a:off x="1558" y="518"/>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8" name="Group 608"/>
              <p:cNvGrpSpPr>
                <a:grpSpLocks/>
              </p:cNvGrpSpPr>
              <p:nvPr/>
            </p:nvGrpSpPr>
            <p:grpSpPr bwMode="auto">
              <a:xfrm>
                <a:off x="1932" y="518"/>
                <a:ext cx="374" cy="454"/>
                <a:chOff x="1932" y="518"/>
                <a:chExt cx="374" cy="454"/>
              </a:xfrm>
            </p:grpSpPr>
            <p:sp>
              <p:nvSpPr>
                <p:cNvPr id="101597" name="Rectangle 512"/>
                <p:cNvSpPr>
                  <a:spLocks noChangeArrowheads="1"/>
                </p:cNvSpPr>
                <p:nvPr/>
              </p:nvSpPr>
              <p:spPr bwMode="auto">
                <a:xfrm>
                  <a:off x="1975" y="518"/>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98" name="Rectangle 607"/>
                <p:cNvSpPr>
                  <a:spLocks noChangeArrowheads="1"/>
                </p:cNvSpPr>
                <p:nvPr/>
              </p:nvSpPr>
              <p:spPr bwMode="auto">
                <a:xfrm>
                  <a:off x="1932" y="518"/>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399" name="Group 610"/>
              <p:cNvGrpSpPr>
                <a:grpSpLocks/>
              </p:cNvGrpSpPr>
              <p:nvPr/>
            </p:nvGrpSpPr>
            <p:grpSpPr bwMode="auto">
              <a:xfrm>
                <a:off x="2306" y="518"/>
                <a:ext cx="374" cy="454"/>
                <a:chOff x="2306" y="518"/>
                <a:chExt cx="374" cy="454"/>
              </a:xfrm>
            </p:grpSpPr>
            <p:sp>
              <p:nvSpPr>
                <p:cNvPr id="101595" name="Rectangle 513"/>
                <p:cNvSpPr>
                  <a:spLocks noChangeArrowheads="1"/>
                </p:cNvSpPr>
                <p:nvPr/>
              </p:nvSpPr>
              <p:spPr bwMode="auto">
                <a:xfrm>
                  <a:off x="2349" y="518"/>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96" name="Rectangle 609"/>
                <p:cNvSpPr>
                  <a:spLocks noChangeArrowheads="1"/>
                </p:cNvSpPr>
                <p:nvPr/>
              </p:nvSpPr>
              <p:spPr bwMode="auto">
                <a:xfrm>
                  <a:off x="2306" y="518"/>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0" name="Group 612"/>
              <p:cNvGrpSpPr>
                <a:grpSpLocks/>
              </p:cNvGrpSpPr>
              <p:nvPr/>
            </p:nvGrpSpPr>
            <p:grpSpPr bwMode="auto">
              <a:xfrm>
                <a:off x="2680" y="518"/>
                <a:ext cx="374" cy="454"/>
                <a:chOff x="2680" y="518"/>
                <a:chExt cx="374" cy="454"/>
              </a:xfrm>
            </p:grpSpPr>
            <p:sp>
              <p:nvSpPr>
                <p:cNvPr id="101593" name="Rectangle 514"/>
                <p:cNvSpPr>
                  <a:spLocks noChangeArrowheads="1"/>
                </p:cNvSpPr>
                <p:nvPr/>
              </p:nvSpPr>
              <p:spPr bwMode="auto">
                <a:xfrm>
                  <a:off x="2723" y="518"/>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94" name="Rectangle 611"/>
                <p:cNvSpPr>
                  <a:spLocks noChangeArrowheads="1"/>
                </p:cNvSpPr>
                <p:nvPr/>
              </p:nvSpPr>
              <p:spPr bwMode="auto">
                <a:xfrm>
                  <a:off x="2680" y="518"/>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1" name="Group 614"/>
              <p:cNvGrpSpPr>
                <a:grpSpLocks/>
              </p:cNvGrpSpPr>
              <p:nvPr/>
            </p:nvGrpSpPr>
            <p:grpSpPr bwMode="auto">
              <a:xfrm>
                <a:off x="3054" y="518"/>
                <a:ext cx="446" cy="454"/>
                <a:chOff x="3054" y="518"/>
                <a:chExt cx="446" cy="454"/>
              </a:xfrm>
            </p:grpSpPr>
            <p:sp>
              <p:nvSpPr>
                <p:cNvPr id="101591" name="Rectangle 515"/>
                <p:cNvSpPr>
                  <a:spLocks noChangeArrowheads="1"/>
                </p:cNvSpPr>
                <p:nvPr/>
              </p:nvSpPr>
              <p:spPr bwMode="auto">
                <a:xfrm>
                  <a:off x="3097" y="518"/>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0.170</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92" name="Rectangle 613"/>
                <p:cNvSpPr>
                  <a:spLocks noChangeArrowheads="1"/>
                </p:cNvSpPr>
                <p:nvPr/>
              </p:nvSpPr>
              <p:spPr bwMode="auto">
                <a:xfrm>
                  <a:off x="3054" y="518"/>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2" name="Group 616"/>
              <p:cNvGrpSpPr>
                <a:grpSpLocks/>
              </p:cNvGrpSpPr>
              <p:nvPr/>
            </p:nvGrpSpPr>
            <p:grpSpPr bwMode="auto">
              <a:xfrm>
                <a:off x="0" y="921"/>
                <a:ext cx="428" cy="454"/>
                <a:chOff x="0" y="921"/>
                <a:chExt cx="428" cy="454"/>
              </a:xfrm>
            </p:grpSpPr>
            <p:sp>
              <p:nvSpPr>
                <p:cNvPr id="101589" name="Rectangle 516"/>
                <p:cNvSpPr>
                  <a:spLocks noChangeArrowheads="1"/>
                </p:cNvSpPr>
                <p:nvPr/>
              </p:nvSpPr>
              <p:spPr bwMode="auto">
                <a:xfrm>
                  <a:off x="43" y="921"/>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90" name="Rectangle 615"/>
                <p:cNvSpPr>
                  <a:spLocks noChangeArrowheads="1"/>
                </p:cNvSpPr>
                <p:nvPr/>
              </p:nvSpPr>
              <p:spPr bwMode="auto">
                <a:xfrm>
                  <a:off x="0" y="921"/>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3" name="Group 618"/>
              <p:cNvGrpSpPr>
                <a:grpSpLocks/>
              </p:cNvGrpSpPr>
              <p:nvPr/>
            </p:nvGrpSpPr>
            <p:grpSpPr bwMode="auto">
              <a:xfrm>
                <a:off x="428" y="921"/>
                <a:ext cx="401" cy="454"/>
                <a:chOff x="428" y="921"/>
                <a:chExt cx="401" cy="454"/>
              </a:xfrm>
            </p:grpSpPr>
            <p:sp>
              <p:nvSpPr>
                <p:cNvPr id="101587" name="Rectangle 517"/>
                <p:cNvSpPr>
                  <a:spLocks noChangeArrowheads="1"/>
                </p:cNvSpPr>
                <p:nvPr/>
              </p:nvSpPr>
              <p:spPr bwMode="auto">
                <a:xfrm>
                  <a:off x="471" y="921"/>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88" name="Rectangle 617"/>
                <p:cNvSpPr>
                  <a:spLocks noChangeArrowheads="1"/>
                </p:cNvSpPr>
                <p:nvPr/>
              </p:nvSpPr>
              <p:spPr bwMode="auto">
                <a:xfrm>
                  <a:off x="428" y="921"/>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4" name="Group 620"/>
              <p:cNvGrpSpPr>
                <a:grpSpLocks/>
              </p:cNvGrpSpPr>
              <p:nvPr/>
            </p:nvGrpSpPr>
            <p:grpSpPr bwMode="auto">
              <a:xfrm>
                <a:off x="829" y="921"/>
                <a:ext cx="355" cy="454"/>
                <a:chOff x="829" y="921"/>
                <a:chExt cx="355" cy="454"/>
              </a:xfrm>
            </p:grpSpPr>
            <p:sp>
              <p:nvSpPr>
                <p:cNvPr id="101585" name="Rectangle 518"/>
                <p:cNvSpPr>
                  <a:spLocks noChangeArrowheads="1"/>
                </p:cNvSpPr>
                <p:nvPr/>
              </p:nvSpPr>
              <p:spPr bwMode="auto">
                <a:xfrm>
                  <a:off x="872" y="921"/>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86" name="Rectangle 619"/>
                <p:cNvSpPr>
                  <a:spLocks noChangeArrowheads="1"/>
                </p:cNvSpPr>
                <p:nvPr/>
              </p:nvSpPr>
              <p:spPr bwMode="auto">
                <a:xfrm>
                  <a:off x="829" y="921"/>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5" name="Group 622"/>
              <p:cNvGrpSpPr>
                <a:grpSpLocks/>
              </p:cNvGrpSpPr>
              <p:nvPr/>
            </p:nvGrpSpPr>
            <p:grpSpPr bwMode="auto">
              <a:xfrm>
                <a:off x="1184" y="921"/>
                <a:ext cx="374" cy="454"/>
                <a:chOff x="1184" y="921"/>
                <a:chExt cx="374" cy="454"/>
              </a:xfrm>
            </p:grpSpPr>
            <p:sp>
              <p:nvSpPr>
                <p:cNvPr id="101583" name="Rectangle 519"/>
                <p:cNvSpPr>
                  <a:spLocks noChangeArrowheads="1"/>
                </p:cNvSpPr>
                <p:nvPr/>
              </p:nvSpPr>
              <p:spPr bwMode="auto">
                <a:xfrm>
                  <a:off x="1227" y="921"/>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84" name="Rectangle 621"/>
                <p:cNvSpPr>
                  <a:spLocks noChangeArrowheads="1"/>
                </p:cNvSpPr>
                <p:nvPr/>
              </p:nvSpPr>
              <p:spPr bwMode="auto">
                <a:xfrm>
                  <a:off x="1184" y="921"/>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6" name="Group 624"/>
              <p:cNvGrpSpPr>
                <a:grpSpLocks/>
              </p:cNvGrpSpPr>
              <p:nvPr/>
            </p:nvGrpSpPr>
            <p:grpSpPr bwMode="auto">
              <a:xfrm>
                <a:off x="1558" y="921"/>
                <a:ext cx="374" cy="454"/>
                <a:chOff x="1558" y="921"/>
                <a:chExt cx="374" cy="454"/>
              </a:xfrm>
            </p:grpSpPr>
            <p:sp>
              <p:nvSpPr>
                <p:cNvPr id="101581" name="Rectangle 520"/>
                <p:cNvSpPr>
                  <a:spLocks noChangeArrowheads="1"/>
                </p:cNvSpPr>
                <p:nvPr/>
              </p:nvSpPr>
              <p:spPr bwMode="auto">
                <a:xfrm>
                  <a:off x="1601" y="921"/>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82" name="Rectangle 623"/>
                <p:cNvSpPr>
                  <a:spLocks noChangeArrowheads="1"/>
                </p:cNvSpPr>
                <p:nvPr/>
              </p:nvSpPr>
              <p:spPr bwMode="auto">
                <a:xfrm>
                  <a:off x="1558" y="921"/>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7" name="Group 626"/>
              <p:cNvGrpSpPr>
                <a:grpSpLocks/>
              </p:cNvGrpSpPr>
              <p:nvPr/>
            </p:nvGrpSpPr>
            <p:grpSpPr bwMode="auto">
              <a:xfrm>
                <a:off x="1932" y="921"/>
                <a:ext cx="374" cy="454"/>
                <a:chOff x="1932" y="921"/>
                <a:chExt cx="374" cy="454"/>
              </a:xfrm>
            </p:grpSpPr>
            <p:sp>
              <p:nvSpPr>
                <p:cNvPr id="101579" name="Rectangle 521"/>
                <p:cNvSpPr>
                  <a:spLocks noChangeArrowheads="1"/>
                </p:cNvSpPr>
                <p:nvPr/>
              </p:nvSpPr>
              <p:spPr bwMode="auto">
                <a:xfrm>
                  <a:off x="1975" y="921"/>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80" name="Rectangle 625"/>
                <p:cNvSpPr>
                  <a:spLocks noChangeArrowheads="1"/>
                </p:cNvSpPr>
                <p:nvPr/>
              </p:nvSpPr>
              <p:spPr bwMode="auto">
                <a:xfrm>
                  <a:off x="1932" y="921"/>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8" name="Group 628"/>
              <p:cNvGrpSpPr>
                <a:grpSpLocks/>
              </p:cNvGrpSpPr>
              <p:nvPr/>
            </p:nvGrpSpPr>
            <p:grpSpPr bwMode="auto">
              <a:xfrm>
                <a:off x="2306" y="921"/>
                <a:ext cx="374" cy="454"/>
                <a:chOff x="2306" y="921"/>
                <a:chExt cx="374" cy="454"/>
              </a:xfrm>
            </p:grpSpPr>
            <p:sp>
              <p:nvSpPr>
                <p:cNvPr id="101577" name="Rectangle 522"/>
                <p:cNvSpPr>
                  <a:spLocks noChangeArrowheads="1"/>
                </p:cNvSpPr>
                <p:nvPr/>
              </p:nvSpPr>
              <p:spPr bwMode="auto">
                <a:xfrm>
                  <a:off x="2349" y="921"/>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78" name="Rectangle 627"/>
                <p:cNvSpPr>
                  <a:spLocks noChangeArrowheads="1"/>
                </p:cNvSpPr>
                <p:nvPr/>
              </p:nvSpPr>
              <p:spPr bwMode="auto">
                <a:xfrm>
                  <a:off x="2306" y="921"/>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09" name="Group 630"/>
              <p:cNvGrpSpPr>
                <a:grpSpLocks/>
              </p:cNvGrpSpPr>
              <p:nvPr/>
            </p:nvGrpSpPr>
            <p:grpSpPr bwMode="auto">
              <a:xfrm>
                <a:off x="2680" y="921"/>
                <a:ext cx="374" cy="454"/>
                <a:chOff x="2680" y="921"/>
                <a:chExt cx="374" cy="454"/>
              </a:xfrm>
            </p:grpSpPr>
            <p:sp>
              <p:nvSpPr>
                <p:cNvPr id="101575" name="Rectangle 523"/>
                <p:cNvSpPr>
                  <a:spLocks noChangeArrowheads="1"/>
                </p:cNvSpPr>
                <p:nvPr/>
              </p:nvSpPr>
              <p:spPr bwMode="auto">
                <a:xfrm>
                  <a:off x="2723" y="921"/>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76" name="Rectangle 629"/>
                <p:cNvSpPr>
                  <a:spLocks noChangeArrowheads="1"/>
                </p:cNvSpPr>
                <p:nvPr/>
              </p:nvSpPr>
              <p:spPr bwMode="auto">
                <a:xfrm>
                  <a:off x="2680" y="921"/>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0" name="Group 632"/>
              <p:cNvGrpSpPr>
                <a:grpSpLocks/>
              </p:cNvGrpSpPr>
              <p:nvPr/>
            </p:nvGrpSpPr>
            <p:grpSpPr bwMode="auto">
              <a:xfrm>
                <a:off x="3054" y="921"/>
                <a:ext cx="446" cy="454"/>
                <a:chOff x="3054" y="921"/>
                <a:chExt cx="446" cy="454"/>
              </a:xfrm>
            </p:grpSpPr>
            <p:sp>
              <p:nvSpPr>
                <p:cNvPr id="101573" name="Rectangle 524"/>
                <p:cNvSpPr>
                  <a:spLocks noChangeArrowheads="1"/>
                </p:cNvSpPr>
                <p:nvPr/>
              </p:nvSpPr>
              <p:spPr bwMode="auto">
                <a:xfrm>
                  <a:off x="3097" y="921"/>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0.184</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74" name="Rectangle 631"/>
                <p:cNvSpPr>
                  <a:spLocks noChangeArrowheads="1"/>
                </p:cNvSpPr>
                <p:nvPr/>
              </p:nvSpPr>
              <p:spPr bwMode="auto">
                <a:xfrm>
                  <a:off x="3054" y="921"/>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1" name="Group 634"/>
              <p:cNvGrpSpPr>
                <a:grpSpLocks/>
              </p:cNvGrpSpPr>
              <p:nvPr/>
            </p:nvGrpSpPr>
            <p:grpSpPr bwMode="auto">
              <a:xfrm>
                <a:off x="0" y="1324"/>
                <a:ext cx="428" cy="454"/>
                <a:chOff x="0" y="1324"/>
                <a:chExt cx="428" cy="454"/>
              </a:xfrm>
            </p:grpSpPr>
            <p:sp>
              <p:nvSpPr>
                <p:cNvPr id="101571" name="Rectangle 525"/>
                <p:cNvSpPr>
                  <a:spLocks noChangeArrowheads="1"/>
                </p:cNvSpPr>
                <p:nvPr/>
              </p:nvSpPr>
              <p:spPr bwMode="auto">
                <a:xfrm>
                  <a:off x="43" y="1324"/>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3</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72" name="Rectangle 633"/>
                <p:cNvSpPr>
                  <a:spLocks noChangeArrowheads="1"/>
                </p:cNvSpPr>
                <p:nvPr/>
              </p:nvSpPr>
              <p:spPr bwMode="auto">
                <a:xfrm>
                  <a:off x="0" y="1324"/>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2" name="Group 636"/>
              <p:cNvGrpSpPr>
                <a:grpSpLocks/>
              </p:cNvGrpSpPr>
              <p:nvPr/>
            </p:nvGrpSpPr>
            <p:grpSpPr bwMode="auto">
              <a:xfrm>
                <a:off x="428" y="1324"/>
                <a:ext cx="401" cy="454"/>
                <a:chOff x="428" y="1324"/>
                <a:chExt cx="401" cy="454"/>
              </a:xfrm>
            </p:grpSpPr>
            <p:sp>
              <p:nvSpPr>
                <p:cNvPr id="101569" name="Rectangle 526"/>
                <p:cNvSpPr>
                  <a:spLocks noChangeArrowheads="1"/>
                </p:cNvSpPr>
                <p:nvPr/>
              </p:nvSpPr>
              <p:spPr bwMode="auto">
                <a:xfrm>
                  <a:off x="471" y="1324"/>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70" name="Rectangle 635"/>
                <p:cNvSpPr>
                  <a:spLocks noChangeArrowheads="1"/>
                </p:cNvSpPr>
                <p:nvPr/>
              </p:nvSpPr>
              <p:spPr bwMode="auto">
                <a:xfrm>
                  <a:off x="428" y="1324"/>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3" name="Group 638"/>
              <p:cNvGrpSpPr>
                <a:grpSpLocks/>
              </p:cNvGrpSpPr>
              <p:nvPr/>
            </p:nvGrpSpPr>
            <p:grpSpPr bwMode="auto">
              <a:xfrm>
                <a:off x="829" y="1324"/>
                <a:ext cx="355" cy="454"/>
                <a:chOff x="829" y="1324"/>
                <a:chExt cx="355" cy="454"/>
              </a:xfrm>
            </p:grpSpPr>
            <p:sp>
              <p:nvSpPr>
                <p:cNvPr id="101567" name="Rectangle 527"/>
                <p:cNvSpPr>
                  <a:spLocks noChangeArrowheads="1"/>
                </p:cNvSpPr>
                <p:nvPr/>
              </p:nvSpPr>
              <p:spPr bwMode="auto">
                <a:xfrm>
                  <a:off x="872" y="1324"/>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68" name="Rectangle 637"/>
                <p:cNvSpPr>
                  <a:spLocks noChangeArrowheads="1"/>
                </p:cNvSpPr>
                <p:nvPr/>
              </p:nvSpPr>
              <p:spPr bwMode="auto">
                <a:xfrm>
                  <a:off x="829" y="1324"/>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4" name="Group 640"/>
              <p:cNvGrpSpPr>
                <a:grpSpLocks/>
              </p:cNvGrpSpPr>
              <p:nvPr/>
            </p:nvGrpSpPr>
            <p:grpSpPr bwMode="auto">
              <a:xfrm>
                <a:off x="1184" y="1324"/>
                <a:ext cx="374" cy="454"/>
                <a:chOff x="1184" y="1324"/>
                <a:chExt cx="374" cy="454"/>
              </a:xfrm>
            </p:grpSpPr>
            <p:sp>
              <p:nvSpPr>
                <p:cNvPr id="101565" name="Rectangle 528"/>
                <p:cNvSpPr>
                  <a:spLocks noChangeArrowheads="1"/>
                </p:cNvSpPr>
                <p:nvPr/>
              </p:nvSpPr>
              <p:spPr bwMode="auto">
                <a:xfrm>
                  <a:off x="1227" y="1324"/>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66" name="Rectangle 639"/>
                <p:cNvSpPr>
                  <a:spLocks noChangeArrowheads="1"/>
                </p:cNvSpPr>
                <p:nvPr/>
              </p:nvSpPr>
              <p:spPr bwMode="auto">
                <a:xfrm>
                  <a:off x="1184" y="1324"/>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5" name="Group 642"/>
              <p:cNvGrpSpPr>
                <a:grpSpLocks/>
              </p:cNvGrpSpPr>
              <p:nvPr/>
            </p:nvGrpSpPr>
            <p:grpSpPr bwMode="auto">
              <a:xfrm>
                <a:off x="1558" y="1324"/>
                <a:ext cx="374" cy="454"/>
                <a:chOff x="1558" y="1324"/>
                <a:chExt cx="374" cy="454"/>
              </a:xfrm>
            </p:grpSpPr>
            <p:sp>
              <p:nvSpPr>
                <p:cNvPr id="101563" name="Rectangle 529"/>
                <p:cNvSpPr>
                  <a:spLocks noChangeArrowheads="1"/>
                </p:cNvSpPr>
                <p:nvPr/>
              </p:nvSpPr>
              <p:spPr bwMode="auto">
                <a:xfrm>
                  <a:off x="1601" y="1324"/>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64" name="Rectangle 641"/>
                <p:cNvSpPr>
                  <a:spLocks noChangeArrowheads="1"/>
                </p:cNvSpPr>
                <p:nvPr/>
              </p:nvSpPr>
              <p:spPr bwMode="auto">
                <a:xfrm>
                  <a:off x="1558" y="1324"/>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6" name="Group 644"/>
              <p:cNvGrpSpPr>
                <a:grpSpLocks/>
              </p:cNvGrpSpPr>
              <p:nvPr/>
            </p:nvGrpSpPr>
            <p:grpSpPr bwMode="auto">
              <a:xfrm>
                <a:off x="1932" y="1324"/>
                <a:ext cx="374" cy="454"/>
                <a:chOff x="1932" y="1324"/>
                <a:chExt cx="374" cy="454"/>
              </a:xfrm>
            </p:grpSpPr>
            <p:sp>
              <p:nvSpPr>
                <p:cNvPr id="101561" name="Rectangle 530"/>
                <p:cNvSpPr>
                  <a:spLocks noChangeArrowheads="1"/>
                </p:cNvSpPr>
                <p:nvPr/>
              </p:nvSpPr>
              <p:spPr bwMode="auto">
                <a:xfrm>
                  <a:off x="1975" y="1324"/>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62" name="Rectangle 643"/>
                <p:cNvSpPr>
                  <a:spLocks noChangeArrowheads="1"/>
                </p:cNvSpPr>
                <p:nvPr/>
              </p:nvSpPr>
              <p:spPr bwMode="auto">
                <a:xfrm>
                  <a:off x="1932" y="1324"/>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7" name="Group 646"/>
              <p:cNvGrpSpPr>
                <a:grpSpLocks/>
              </p:cNvGrpSpPr>
              <p:nvPr/>
            </p:nvGrpSpPr>
            <p:grpSpPr bwMode="auto">
              <a:xfrm>
                <a:off x="2306" y="1324"/>
                <a:ext cx="374" cy="454"/>
                <a:chOff x="2306" y="1324"/>
                <a:chExt cx="374" cy="454"/>
              </a:xfrm>
            </p:grpSpPr>
            <p:sp>
              <p:nvSpPr>
                <p:cNvPr id="101559" name="Rectangle 531"/>
                <p:cNvSpPr>
                  <a:spLocks noChangeArrowheads="1"/>
                </p:cNvSpPr>
                <p:nvPr/>
              </p:nvSpPr>
              <p:spPr bwMode="auto">
                <a:xfrm>
                  <a:off x="2349" y="1324"/>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60" name="Rectangle 645"/>
                <p:cNvSpPr>
                  <a:spLocks noChangeArrowheads="1"/>
                </p:cNvSpPr>
                <p:nvPr/>
              </p:nvSpPr>
              <p:spPr bwMode="auto">
                <a:xfrm>
                  <a:off x="2306" y="1324"/>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8" name="Group 648"/>
              <p:cNvGrpSpPr>
                <a:grpSpLocks/>
              </p:cNvGrpSpPr>
              <p:nvPr/>
            </p:nvGrpSpPr>
            <p:grpSpPr bwMode="auto">
              <a:xfrm>
                <a:off x="2680" y="1324"/>
                <a:ext cx="374" cy="454"/>
                <a:chOff x="2680" y="1324"/>
                <a:chExt cx="374" cy="454"/>
              </a:xfrm>
            </p:grpSpPr>
            <p:sp>
              <p:nvSpPr>
                <p:cNvPr id="101557" name="Rectangle 532"/>
                <p:cNvSpPr>
                  <a:spLocks noChangeArrowheads="1"/>
                </p:cNvSpPr>
                <p:nvPr/>
              </p:nvSpPr>
              <p:spPr bwMode="auto">
                <a:xfrm>
                  <a:off x="2723" y="1324"/>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58" name="Rectangle 647"/>
                <p:cNvSpPr>
                  <a:spLocks noChangeArrowheads="1"/>
                </p:cNvSpPr>
                <p:nvPr/>
              </p:nvSpPr>
              <p:spPr bwMode="auto">
                <a:xfrm>
                  <a:off x="2680" y="1324"/>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19" name="Group 650"/>
              <p:cNvGrpSpPr>
                <a:grpSpLocks/>
              </p:cNvGrpSpPr>
              <p:nvPr/>
            </p:nvGrpSpPr>
            <p:grpSpPr bwMode="auto">
              <a:xfrm>
                <a:off x="3054" y="1324"/>
                <a:ext cx="446" cy="454"/>
                <a:chOff x="3054" y="1324"/>
                <a:chExt cx="446" cy="454"/>
              </a:xfrm>
            </p:grpSpPr>
            <p:sp>
              <p:nvSpPr>
                <p:cNvPr id="101555" name="Rectangle 533"/>
                <p:cNvSpPr>
                  <a:spLocks noChangeArrowheads="1"/>
                </p:cNvSpPr>
                <p:nvPr/>
              </p:nvSpPr>
              <p:spPr bwMode="auto">
                <a:xfrm>
                  <a:off x="3097" y="1324"/>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0.160</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56" name="Rectangle 649"/>
                <p:cNvSpPr>
                  <a:spLocks noChangeArrowheads="1"/>
                </p:cNvSpPr>
                <p:nvPr/>
              </p:nvSpPr>
              <p:spPr bwMode="auto">
                <a:xfrm>
                  <a:off x="3054" y="1324"/>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0" name="Group 652"/>
              <p:cNvGrpSpPr>
                <a:grpSpLocks/>
              </p:cNvGrpSpPr>
              <p:nvPr/>
            </p:nvGrpSpPr>
            <p:grpSpPr bwMode="auto">
              <a:xfrm>
                <a:off x="0" y="1727"/>
                <a:ext cx="428" cy="454"/>
                <a:chOff x="0" y="1727"/>
                <a:chExt cx="428" cy="454"/>
              </a:xfrm>
            </p:grpSpPr>
            <p:sp>
              <p:nvSpPr>
                <p:cNvPr id="101553" name="Rectangle 534"/>
                <p:cNvSpPr>
                  <a:spLocks noChangeArrowheads="1"/>
                </p:cNvSpPr>
                <p:nvPr/>
              </p:nvSpPr>
              <p:spPr bwMode="auto">
                <a:xfrm>
                  <a:off x="43" y="1727"/>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4</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54" name="Rectangle 651"/>
                <p:cNvSpPr>
                  <a:spLocks noChangeArrowheads="1"/>
                </p:cNvSpPr>
                <p:nvPr/>
              </p:nvSpPr>
              <p:spPr bwMode="auto">
                <a:xfrm>
                  <a:off x="0" y="1727"/>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1" name="Group 654"/>
              <p:cNvGrpSpPr>
                <a:grpSpLocks/>
              </p:cNvGrpSpPr>
              <p:nvPr/>
            </p:nvGrpSpPr>
            <p:grpSpPr bwMode="auto">
              <a:xfrm>
                <a:off x="428" y="1727"/>
                <a:ext cx="401" cy="454"/>
                <a:chOff x="428" y="1727"/>
                <a:chExt cx="401" cy="454"/>
              </a:xfrm>
            </p:grpSpPr>
            <p:sp>
              <p:nvSpPr>
                <p:cNvPr id="101551" name="Rectangle 535"/>
                <p:cNvSpPr>
                  <a:spLocks noChangeArrowheads="1"/>
                </p:cNvSpPr>
                <p:nvPr/>
              </p:nvSpPr>
              <p:spPr bwMode="auto">
                <a:xfrm>
                  <a:off x="471" y="1727"/>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52" name="Rectangle 653"/>
                <p:cNvSpPr>
                  <a:spLocks noChangeArrowheads="1"/>
                </p:cNvSpPr>
                <p:nvPr/>
              </p:nvSpPr>
              <p:spPr bwMode="auto">
                <a:xfrm>
                  <a:off x="428" y="1727"/>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2" name="Group 656"/>
              <p:cNvGrpSpPr>
                <a:grpSpLocks/>
              </p:cNvGrpSpPr>
              <p:nvPr/>
            </p:nvGrpSpPr>
            <p:grpSpPr bwMode="auto">
              <a:xfrm>
                <a:off x="829" y="1727"/>
                <a:ext cx="355" cy="454"/>
                <a:chOff x="829" y="1727"/>
                <a:chExt cx="355" cy="454"/>
              </a:xfrm>
            </p:grpSpPr>
            <p:sp>
              <p:nvSpPr>
                <p:cNvPr id="101549" name="Rectangle 536"/>
                <p:cNvSpPr>
                  <a:spLocks noChangeArrowheads="1"/>
                </p:cNvSpPr>
                <p:nvPr/>
              </p:nvSpPr>
              <p:spPr bwMode="auto">
                <a:xfrm>
                  <a:off x="872" y="1727"/>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50" name="Rectangle 655"/>
                <p:cNvSpPr>
                  <a:spLocks noChangeArrowheads="1"/>
                </p:cNvSpPr>
                <p:nvPr/>
              </p:nvSpPr>
              <p:spPr bwMode="auto">
                <a:xfrm>
                  <a:off x="829" y="1727"/>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3" name="Group 658"/>
              <p:cNvGrpSpPr>
                <a:grpSpLocks/>
              </p:cNvGrpSpPr>
              <p:nvPr/>
            </p:nvGrpSpPr>
            <p:grpSpPr bwMode="auto">
              <a:xfrm>
                <a:off x="1184" y="1727"/>
                <a:ext cx="374" cy="454"/>
                <a:chOff x="1184" y="1727"/>
                <a:chExt cx="374" cy="454"/>
              </a:xfrm>
            </p:grpSpPr>
            <p:sp>
              <p:nvSpPr>
                <p:cNvPr id="101547" name="Rectangle 537"/>
                <p:cNvSpPr>
                  <a:spLocks noChangeArrowheads="1"/>
                </p:cNvSpPr>
                <p:nvPr/>
              </p:nvSpPr>
              <p:spPr bwMode="auto">
                <a:xfrm>
                  <a:off x="1227" y="1727"/>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48" name="Rectangle 657"/>
                <p:cNvSpPr>
                  <a:spLocks noChangeArrowheads="1"/>
                </p:cNvSpPr>
                <p:nvPr/>
              </p:nvSpPr>
              <p:spPr bwMode="auto">
                <a:xfrm>
                  <a:off x="1184" y="1727"/>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4" name="Group 660"/>
              <p:cNvGrpSpPr>
                <a:grpSpLocks/>
              </p:cNvGrpSpPr>
              <p:nvPr/>
            </p:nvGrpSpPr>
            <p:grpSpPr bwMode="auto">
              <a:xfrm>
                <a:off x="1558" y="1727"/>
                <a:ext cx="374" cy="454"/>
                <a:chOff x="1558" y="1727"/>
                <a:chExt cx="374" cy="454"/>
              </a:xfrm>
            </p:grpSpPr>
            <p:sp>
              <p:nvSpPr>
                <p:cNvPr id="101545" name="Rectangle 538"/>
                <p:cNvSpPr>
                  <a:spLocks noChangeArrowheads="1"/>
                </p:cNvSpPr>
                <p:nvPr/>
              </p:nvSpPr>
              <p:spPr bwMode="auto">
                <a:xfrm>
                  <a:off x="1601" y="1727"/>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46" name="Rectangle 659"/>
                <p:cNvSpPr>
                  <a:spLocks noChangeArrowheads="1"/>
                </p:cNvSpPr>
                <p:nvPr/>
              </p:nvSpPr>
              <p:spPr bwMode="auto">
                <a:xfrm>
                  <a:off x="1558" y="1727"/>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5" name="Group 662"/>
              <p:cNvGrpSpPr>
                <a:grpSpLocks/>
              </p:cNvGrpSpPr>
              <p:nvPr/>
            </p:nvGrpSpPr>
            <p:grpSpPr bwMode="auto">
              <a:xfrm>
                <a:off x="1932" y="1727"/>
                <a:ext cx="374" cy="454"/>
                <a:chOff x="1932" y="1727"/>
                <a:chExt cx="374" cy="454"/>
              </a:xfrm>
            </p:grpSpPr>
            <p:sp>
              <p:nvSpPr>
                <p:cNvPr id="101543" name="Rectangle 539"/>
                <p:cNvSpPr>
                  <a:spLocks noChangeArrowheads="1"/>
                </p:cNvSpPr>
                <p:nvPr/>
              </p:nvSpPr>
              <p:spPr bwMode="auto">
                <a:xfrm>
                  <a:off x="1975" y="1727"/>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44" name="Rectangle 661"/>
                <p:cNvSpPr>
                  <a:spLocks noChangeArrowheads="1"/>
                </p:cNvSpPr>
                <p:nvPr/>
              </p:nvSpPr>
              <p:spPr bwMode="auto">
                <a:xfrm>
                  <a:off x="1932" y="1727"/>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6" name="Group 664"/>
              <p:cNvGrpSpPr>
                <a:grpSpLocks/>
              </p:cNvGrpSpPr>
              <p:nvPr/>
            </p:nvGrpSpPr>
            <p:grpSpPr bwMode="auto">
              <a:xfrm>
                <a:off x="2306" y="1727"/>
                <a:ext cx="374" cy="454"/>
                <a:chOff x="2306" y="1727"/>
                <a:chExt cx="374" cy="454"/>
              </a:xfrm>
            </p:grpSpPr>
            <p:sp>
              <p:nvSpPr>
                <p:cNvPr id="101541" name="Rectangle 540"/>
                <p:cNvSpPr>
                  <a:spLocks noChangeArrowheads="1"/>
                </p:cNvSpPr>
                <p:nvPr/>
              </p:nvSpPr>
              <p:spPr bwMode="auto">
                <a:xfrm>
                  <a:off x="2349" y="1727"/>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42" name="Rectangle 663"/>
                <p:cNvSpPr>
                  <a:spLocks noChangeArrowheads="1"/>
                </p:cNvSpPr>
                <p:nvPr/>
              </p:nvSpPr>
              <p:spPr bwMode="auto">
                <a:xfrm>
                  <a:off x="2306" y="1727"/>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7" name="Group 666"/>
              <p:cNvGrpSpPr>
                <a:grpSpLocks/>
              </p:cNvGrpSpPr>
              <p:nvPr/>
            </p:nvGrpSpPr>
            <p:grpSpPr bwMode="auto">
              <a:xfrm>
                <a:off x="2680" y="1727"/>
                <a:ext cx="374" cy="454"/>
                <a:chOff x="2680" y="1727"/>
                <a:chExt cx="374" cy="454"/>
              </a:xfrm>
            </p:grpSpPr>
            <p:sp>
              <p:nvSpPr>
                <p:cNvPr id="101539" name="Rectangle 541"/>
                <p:cNvSpPr>
                  <a:spLocks noChangeArrowheads="1"/>
                </p:cNvSpPr>
                <p:nvPr/>
              </p:nvSpPr>
              <p:spPr bwMode="auto">
                <a:xfrm>
                  <a:off x="2723" y="1727"/>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40" name="Rectangle 665"/>
                <p:cNvSpPr>
                  <a:spLocks noChangeArrowheads="1"/>
                </p:cNvSpPr>
                <p:nvPr/>
              </p:nvSpPr>
              <p:spPr bwMode="auto">
                <a:xfrm>
                  <a:off x="2680" y="1727"/>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8" name="Group 668"/>
              <p:cNvGrpSpPr>
                <a:grpSpLocks/>
              </p:cNvGrpSpPr>
              <p:nvPr/>
            </p:nvGrpSpPr>
            <p:grpSpPr bwMode="auto">
              <a:xfrm>
                <a:off x="3054" y="1727"/>
                <a:ext cx="446" cy="454"/>
                <a:chOff x="3054" y="1727"/>
                <a:chExt cx="446" cy="454"/>
              </a:xfrm>
            </p:grpSpPr>
            <p:sp>
              <p:nvSpPr>
                <p:cNvPr id="101537" name="Rectangle 542"/>
                <p:cNvSpPr>
                  <a:spLocks noChangeArrowheads="1"/>
                </p:cNvSpPr>
                <p:nvPr/>
              </p:nvSpPr>
              <p:spPr bwMode="auto">
                <a:xfrm>
                  <a:off x="3097" y="1727"/>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0.144</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38" name="Rectangle 667"/>
                <p:cNvSpPr>
                  <a:spLocks noChangeArrowheads="1"/>
                </p:cNvSpPr>
                <p:nvPr/>
              </p:nvSpPr>
              <p:spPr bwMode="auto">
                <a:xfrm>
                  <a:off x="3054" y="1727"/>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29" name="Group 670"/>
              <p:cNvGrpSpPr>
                <a:grpSpLocks/>
              </p:cNvGrpSpPr>
              <p:nvPr/>
            </p:nvGrpSpPr>
            <p:grpSpPr bwMode="auto">
              <a:xfrm>
                <a:off x="0" y="2130"/>
                <a:ext cx="428" cy="454"/>
                <a:chOff x="0" y="2130"/>
                <a:chExt cx="428" cy="454"/>
              </a:xfrm>
            </p:grpSpPr>
            <p:sp>
              <p:nvSpPr>
                <p:cNvPr id="101535" name="Rectangle 543"/>
                <p:cNvSpPr>
                  <a:spLocks noChangeArrowheads="1"/>
                </p:cNvSpPr>
                <p:nvPr/>
              </p:nvSpPr>
              <p:spPr bwMode="auto">
                <a:xfrm>
                  <a:off x="43" y="2130"/>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5</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36" name="Rectangle 669"/>
                <p:cNvSpPr>
                  <a:spLocks noChangeArrowheads="1"/>
                </p:cNvSpPr>
                <p:nvPr/>
              </p:nvSpPr>
              <p:spPr bwMode="auto">
                <a:xfrm>
                  <a:off x="0" y="2130"/>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0" name="Group 672"/>
              <p:cNvGrpSpPr>
                <a:grpSpLocks/>
              </p:cNvGrpSpPr>
              <p:nvPr/>
            </p:nvGrpSpPr>
            <p:grpSpPr bwMode="auto">
              <a:xfrm>
                <a:off x="428" y="2130"/>
                <a:ext cx="401" cy="454"/>
                <a:chOff x="428" y="2130"/>
                <a:chExt cx="401" cy="454"/>
              </a:xfrm>
            </p:grpSpPr>
            <p:sp>
              <p:nvSpPr>
                <p:cNvPr id="101533" name="Rectangle 544"/>
                <p:cNvSpPr>
                  <a:spLocks noChangeArrowheads="1"/>
                </p:cNvSpPr>
                <p:nvPr/>
              </p:nvSpPr>
              <p:spPr bwMode="auto">
                <a:xfrm>
                  <a:off x="471" y="213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34" name="Rectangle 671"/>
                <p:cNvSpPr>
                  <a:spLocks noChangeArrowheads="1"/>
                </p:cNvSpPr>
                <p:nvPr/>
              </p:nvSpPr>
              <p:spPr bwMode="auto">
                <a:xfrm>
                  <a:off x="428" y="2130"/>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1" name="Group 674"/>
              <p:cNvGrpSpPr>
                <a:grpSpLocks/>
              </p:cNvGrpSpPr>
              <p:nvPr/>
            </p:nvGrpSpPr>
            <p:grpSpPr bwMode="auto">
              <a:xfrm>
                <a:off x="829" y="2130"/>
                <a:ext cx="355" cy="454"/>
                <a:chOff x="829" y="2130"/>
                <a:chExt cx="355" cy="454"/>
              </a:xfrm>
            </p:grpSpPr>
            <p:sp>
              <p:nvSpPr>
                <p:cNvPr id="101531" name="Rectangle 545"/>
                <p:cNvSpPr>
                  <a:spLocks noChangeArrowheads="1"/>
                </p:cNvSpPr>
                <p:nvPr/>
              </p:nvSpPr>
              <p:spPr bwMode="auto">
                <a:xfrm>
                  <a:off x="872" y="2130"/>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32" name="Rectangle 673"/>
                <p:cNvSpPr>
                  <a:spLocks noChangeArrowheads="1"/>
                </p:cNvSpPr>
                <p:nvPr/>
              </p:nvSpPr>
              <p:spPr bwMode="auto">
                <a:xfrm>
                  <a:off x="829" y="2130"/>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2" name="Group 676"/>
              <p:cNvGrpSpPr>
                <a:grpSpLocks/>
              </p:cNvGrpSpPr>
              <p:nvPr/>
            </p:nvGrpSpPr>
            <p:grpSpPr bwMode="auto">
              <a:xfrm>
                <a:off x="1184" y="2130"/>
                <a:ext cx="374" cy="454"/>
                <a:chOff x="1184" y="2130"/>
                <a:chExt cx="374" cy="454"/>
              </a:xfrm>
            </p:grpSpPr>
            <p:sp>
              <p:nvSpPr>
                <p:cNvPr id="101529" name="Rectangle 546"/>
                <p:cNvSpPr>
                  <a:spLocks noChangeArrowheads="1"/>
                </p:cNvSpPr>
                <p:nvPr/>
              </p:nvSpPr>
              <p:spPr bwMode="auto">
                <a:xfrm>
                  <a:off x="1227" y="2130"/>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30" name="Rectangle 675"/>
                <p:cNvSpPr>
                  <a:spLocks noChangeArrowheads="1"/>
                </p:cNvSpPr>
                <p:nvPr/>
              </p:nvSpPr>
              <p:spPr bwMode="auto">
                <a:xfrm>
                  <a:off x="1184" y="213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3" name="Group 678"/>
              <p:cNvGrpSpPr>
                <a:grpSpLocks/>
              </p:cNvGrpSpPr>
              <p:nvPr/>
            </p:nvGrpSpPr>
            <p:grpSpPr bwMode="auto">
              <a:xfrm>
                <a:off x="1558" y="2130"/>
                <a:ext cx="374" cy="454"/>
                <a:chOff x="1558" y="2130"/>
                <a:chExt cx="374" cy="454"/>
              </a:xfrm>
            </p:grpSpPr>
            <p:sp>
              <p:nvSpPr>
                <p:cNvPr id="101527" name="Rectangle 547"/>
                <p:cNvSpPr>
                  <a:spLocks noChangeArrowheads="1"/>
                </p:cNvSpPr>
                <p:nvPr/>
              </p:nvSpPr>
              <p:spPr bwMode="auto">
                <a:xfrm>
                  <a:off x="1601" y="2130"/>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28" name="Rectangle 677"/>
                <p:cNvSpPr>
                  <a:spLocks noChangeArrowheads="1"/>
                </p:cNvSpPr>
                <p:nvPr/>
              </p:nvSpPr>
              <p:spPr bwMode="auto">
                <a:xfrm>
                  <a:off x="1558" y="213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4" name="Group 680"/>
              <p:cNvGrpSpPr>
                <a:grpSpLocks/>
              </p:cNvGrpSpPr>
              <p:nvPr/>
            </p:nvGrpSpPr>
            <p:grpSpPr bwMode="auto">
              <a:xfrm>
                <a:off x="1932" y="2130"/>
                <a:ext cx="374" cy="454"/>
                <a:chOff x="1932" y="2130"/>
                <a:chExt cx="374" cy="454"/>
              </a:xfrm>
            </p:grpSpPr>
            <p:sp>
              <p:nvSpPr>
                <p:cNvPr id="101525" name="Rectangle 548"/>
                <p:cNvSpPr>
                  <a:spLocks noChangeArrowheads="1"/>
                </p:cNvSpPr>
                <p:nvPr/>
              </p:nvSpPr>
              <p:spPr bwMode="auto">
                <a:xfrm>
                  <a:off x="1975" y="2130"/>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26" name="Rectangle 679"/>
                <p:cNvSpPr>
                  <a:spLocks noChangeArrowheads="1"/>
                </p:cNvSpPr>
                <p:nvPr/>
              </p:nvSpPr>
              <p:spPr bwMode="auto">
                <a:xfrm>
                  <a:off x="1932" y="213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5" name="Group 682"/>
              <p:cNvGrpSpPr>
                <a:grpSpLocks/>
              </p:cNvGrpSpPr>
              <p:nvPr/>
            </p:nvGrpSpPr>
            <p:grpSpPr bwMode="auto">
              <a:xfrm>
                <a:off x="2306" y="2130"/>
                <a:ext cx="374" cy="454"/>
                <a:chOff x="2306" y="2130"/>
                <a:chExt cx="374" cy="454"/>
              </a:xfrm>
            </p:grpSpPr>
            <p:sp>
              <p:nvSpPr>
                <p:cNvPr id="101523" name="Rectangle 549"/>
                <p:cNvSpPr>
                  <a:spLocks noChangeArrowheads="1"/>
                </p:cNvSpPr>
                <p:nvPr/>
              </p:nvSpPr>
              <p:spPr bwMode="auto">
                <a:xfrm>
                  <a:off x="2349" y="2130"/>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24" name="Rectangle 681"/>
                <p:cNvSpPr>
                  <a:spLocks noChangeArrowheads="1"/>
                </p:cNvSpPr>
                <p:nvPr/>
              </p:nvSpPr>
              <p:spPr bwMode="auto">
                <a:xfrm>
                  <a:off x="2306" y="213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6" name="Group 684"/>
              <p:cNvGrpSpPr>
                <a:grpSpLocks/>
              </p:cNvGrpSpPr>
              <p:nvPr/>
            </p:nvGrpSpPr>
            <p:grpSpPr bwMode="auto">
              <a:xfrm>
                <a:off x="2680" y="2130"/>
                <a:ext cx="374" cy="454"/>
                <a:chOff x="2680" y="2130"/>
                <a:chExt cx="374" cy="454"/>
              </a:xfrm>
            </p:grpSpPr>
            <p:sp>
              <p:nvSpPr>
                <p:cNvPr id="101521" name="Rectangle 550"/>
                <p:cNvSpPr>
                  <a:spLocks noChangeArrowheads="1"/>
                </p:cNvSpPr>
                <p:nvPr/>
              </p:nvSpPr>
              <p:spPr bwMode="auto">
                <a:xfrm>
                  <a:off x="2723" y="2130"/>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22" name="Rectangle 683"/>
                <p:cNvSpPr>
                  <a:spLocks noChangeArrowheads="1"/>
                </p:cNvSpPr>
                <p:nvPr/>
              </p:nvSpPr>
              <p:spPr bwMode="auto">
                <a:xfrm>
                  <a:off x="2680" y="2130"/>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7" name="Group 686"/>
              <p:cNvGrpSpPr>
                <a:grpSpLocks/>
              </p:cNvGrpSpPr>
              <p:nvPr/>
            </p:nvGrpSpPr>
            <p:grpSpPr bwMode="auto">
              <a:xfrm>
                <a:off x="3054" y="2130"/>
                <a:ext cx="446" cy="454"/>
                <a:chOff x="3054" y="2130"/>
                <a:chExt cx="446" cy="454"/>
              </a:xfrm>
            </p:grpSpPr>
            <p:sp>
              <p:nvSpPr>
                <p:cNvPr id="101519" name="Rectangle 551"/>
                <p:cNvSpPr>
                  <a:spLocks noChangeArrowheads="1"/>
                </p:cNvSpPr>
                <p:nvPr/>
              </p:nvSpPr>
              <p:spPr bwMode="auto">
                <a:xfrm>
                  <a:off x="3097" y="2130"/>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0.142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20" name="Rectangle 685"/>
                <p:cNvSpPr>
                  <a:spLocks noChangeArrowheads="1"/>
                </p:cNvSpPr>
                <p:nvPr/>
              </p:nvSpPr>
              <p:spPr bwMode="auto">
                <a:xfrm>
                  <a:off x="3054" y="2130"/>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8" name="Group 688"/>
              <p:cNvGrpSpPr>
                <a:grpSpLocks/>
              </p:cNvGrpSpPr>
              <p:nvPr/>
            </p:nvGrpSpPr>
            <p:grpSpPr bwMode="auto">
              <a:xfrm>
                <a:off x="0" y="2533"/>
                <a:ext cx="428" cy="454"/>
                <a:chOff x="0" y="2533"/>
                <a:chExt cx="428" cy="454"/>
              </a:xfrm>
            </p:grpSpPr>
            <p:sp>
              <p:nvSpPr>
                <p:cNvPr id="101517" name="Rectangle 552"/>
                <p:cNvSpPr>
                  <a:spLocks noChangeArrowheads="1"/>
                </p:cNvSpPr>
                <p:nvPr/>
              </p:nvSpPr>
              <p:spPr bwMode="auto">
                <a:xfrm>
                  <a:off x="43" y="2533"/>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6</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18" name="Rectangle 687"/>
                <p:cNvSpPr>
                  <a:spLocks noChangeArrowheads="1"/>
                </p:cNvSpPr>
                <p:nvPr/>
              </p:nvSpPr>
              <p:spPr bwMode="auto">
                <a:xfrm>
                  <a:off x="0" y="2533"/>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39" name="Group 690"/>
              <p:cNvGrpSpPr>
                <a:grpSpLocks/>
              </p:cNvGrpSpPr>
              <p:nvPr/>
            </p:nvGrpSpPr>
            <p:grpSpPr bwMode="auto">
              <a:xfrm>
                <a:off x="428" y="2533"/>
                <a:ext cx="401" cy="454"/>
                <a:chOff x="428" y="2533"/>
                <a:chExt cx="401" cy="454"/>
              </a:xfrm>
            </p:grpSpPr>
            <p:sp>
              <p:nvSpPr>
                <p:cNvPr id="101515" name="Rectangle 553"/>
                <p:cNvSpPr>
                  <a:spLocks noChangeArrowheads="1"/>
                </p:cNvSpPr>
                <p:nvPr/>
              </p:nvSpPr>
              <p:spPr bwMode="auto">
                <a:xfrm>
                  <a:off x="471" y="2533"/>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16" name="Rectangle 689"/>
                <p:cNvSpPr>
                  <a:spLocks noChangeArrowheads="1"/>
                </p:cNvSpPr>
                <p:nvPr/>
              </p:nvSpPr>
              <p:spPr bwMode="auto">
                <a:xfrm>
                  <a:off x="428" y="2533"/>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0" name="Group 692"/>
              <p:cNvGrpSpPr>
                <a:grpSpLocks/>
              </p:cNvGrpSpPr>
              <p:nvPr/>
            </p:nvGrpSpPr>
            <p:grpSpPr bwMode="auto">
              <a:xfrm>
                <a:off x="829" y="2533"/>
                <a:ext cx="355" cy="454"/>
                <a:chOff x="829" y="2533"/>
                <a:chExt cx="355" cy="454"/>
              </a:xfrm>
            </p:grpSpPr>
            <p:sp>
              <p:nvSpPr>
                <p:cNvPr id="101513" name="Rectangle 554"/>
                <p:cNvSpPr>
                  <a:spLocks noChangeArrowheads="1"/>
                </p:cNvSpPr>
                <p:nvPr/>
              </p:nvSpPr>
              <p:spPr bwMode="auto">
                <a:xfrm>
                  <a:off x="872" y="2533"/>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14" name="Rectangle 691"/>
                <p:cNvSpPr>
                  <a:spLocks noChangeArrowheads="1"/>
                </p:cNvSpPr>
                <p:nvPr/>
              </p:nvSpPr>
              <p:spPr bwMode="auto">
                <a:xfrm>
                  <a:off x="829" y="2533"/>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1" name="Group 694"/>
              <p:cNvGrpSpPr>
                <a:grpSpLocks/>
              </p:cNvGrpSpPr>
              <p:nvPr/>
            </p:nvGrpSpPr>
            <p:grpSpPr bwMode="auto">
              <a:xfrm>
                <a:off x="1184" y="2533"/>
                <a:ext cx="374" cy="454"/>
                <a:chOff x="1184" y="2533"/>
                <a:chExt cx="374" cy="454"/>
              </a:xfrm>
            </p:grpSpPr>
            <p:sp>
              <p:nvSpPr>
                <p:cNvPr id="101511" name="Rectangle 555"/>
                <p:cNvSpPr>
                  <a:spLocks noChangeArrowheads="1"/>
                </p:cNvSpPr>
                <p:nvPr/>
              </p:nvSpPr>
              <p:spPr bwMode="auto">
                <a:xfrm>
                  <a:off x="1227" y="253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12" name="Rectangle 693"/>
                <p:cNvSpPr>
                  <a:spLocks noChangeArrowheads="1"/>
                </p:cNvSpPr>
                <p:nvPr/>
              </p:nvSpPr>
              <p:spPr bwMode="auto">
                <a:xfrm>
                  <a:off x="1184" y="2533"/>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2" name="Group 696"/>
              <p:cNvGrpSpPr>
                <a:grpSpLocks/>
              </p:cNvGrpSpPr>
              <p:nvPr/>
            </p:nvGrpSpPr>
            <p:grpSpPr bwMode="auto">
              <a:xfrm>
                <a:off x="1558" y="2533"/>
                <a:ext cx="374" cy="454"/>
                <a:chOff x="1558" y="2533"/>
                <a:chExt cx="374" cy="454"/>
              </a:xfrm>
            </p:grpSpPr>
            <p:sp>
              <p:nvSpPr>
                <p:cNvPr id="101509" name="Rectangle 556"/>
                <p:cNvSpPr>
                  <a:spLocks noChangeArrowheads="1"/>
                </p:cNvSpPr>
                <p:nvPr/>
              </p:nvSpPr>
              <p:spPr bwMode="auto">
                <a:xfrm>
                  <a:off x="1601" y="253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10" name="Rectangle 695"/>
                <p:cNvSpPr>
                  <a:spLocks noChangeArrowheads="1"/>
                </p:cNvSpPr>
                <p:nvPr/>
              </p:nvSpPr>
              <p:spPr bwMode="auto">
                <a:xfrm>
                  <a:off x="1558" y="2533"/>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3" name="Group 698"/>
              <p:cNvGrpSpPr>
                <a:grpSpLocks/>
              </p:cNvGrpSpPr>
              <p:nvPr/>
            </p:nvGrpSpPr>
            <p:grpSpPr bwMode="auto">
              <a:xfrm>
                <a:off x="1932" y="2533"/>
                <a:ext cx="374" cy="454"/>
                <a:chOff x="1932" y="2533"/>
                <a:chExt cx="374" cy="454"/>
              </a:xfrm>
            </p:grpSpPr>
            <p:sp>
              <p:nvSpPr>
                <p:cNvPr id="101507" name="Rectangle 557"/>
                <p:cNvSpPr>
                  <a:spLocks noChangeArrowheads="1"/>
                </p:cNvSpPr>
                <p:nvPr/>
              </p:nvSpPr>
              <p:spPr bwMode="auto">
                <a:xfrm>
                  <a:off x="1975" y="253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08" name="Rectangle 697"/>
                <p:cNvSpPr>
                  <a:spLocks noChangeArrowheads="1"/>
                </p:cNvSpPr>
                <p:nvPr/>
              </p:nvSpPr>
              <p:spPr bwMode="auto">
                <a:xfrm>
                  <a:off x="1932" y="2533"/>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4" name="Group 700"/>
              <p:cNvGrpSpPr>
                <a:grpSpLocks/>
              </p:cNvGrpSpPr>
              <p:nvPr/>
            </p:nvGrpSpPr>
            <p:grpSpPr bwMode="auto">
              <a:xfrm>
                <a:off x="2306" y="2533"/>
                <a:ext cx="374" cy="454"/>
                <a:chOff x="2306" y="2533"/>
                <a:chExt cx="374" cy="454"/>
              </a:xfrm>
            </p:grpSpPr>
            <p:sp>
              <p:nvSpPr>
                <p:cNvPr id="101505" name="Rectangle 558"/>
                <p:cNvSpPr>
                  <a:spLocks noChangeArrowheads="1"/>
                </p:cNvSpPr>
                <p:nvPr/>
              </p:nvSpPr>
              <p:spPr bwMode="auto">
                <a:xfrm>
                  <a:off x="2349" y="253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06" name="Rectangle 699"/>
                <p:cNvSpPr>
                  <a:spLocks noChangeArrowheads="1"/>
                </p:cNvSpPr>
                <p:nvPr/>
              </p:nvSpPr>
              <p:spPr bwMode="auto">
                <a:xfrm>
                  <a:off x="2306" y="2533"/>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5" name="Group 702"/>
              <p:cNvGrpSpPr>
                <a:grpSpLocks/>
              </p:cNvGrpSpPr>
              <p:nvPr/>
            </p:nvGrpSpPr>
            <p:grpSpPr bwMode="auto">
              <a:xfrm>
                <a:off x="2680" y="2533"/>
                <a:ext cx="374" cy="454"/>
                <a:chOff x="2680" y="2533"/>
                <a:chExt cx="374" cy="454"/>
              </a:xfrm>
            </p:grpSpPr>
            <p:sp>
              <p:nvSpPr>
                <p:cNvPr id="101503" name="Rectangle 559"/>
                <p:cNvSpPr>
                  <a:spLocks noChangeArrowheads="1"/>
                </p:cNvSpPr>
                <p:nvPr/>
              </p:nvSpPr>
              <p:spPr bwMode="auto">
                <a:xfrm>
                  <a:off x="2723" y="253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04" name="Rectangle 701"/>
                <p:cNvSpPr>
                  <a:spLocks noChangeArrowheads="1"/>
                </p:cNvSpPr>
                <p:nvPr/>
              </p:nvSpPr>
              <p:spPr bwMode="auto">
                <a:xfrm>
                  <a:off x="2680" y="2533"/>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6" name="Group 704"/>
              <p:cNvGrpSpPr>
                <a:grpSpLocks/>
              </p:cNvGrpSpPr>
              <p:nvPr/>
            </p:nvGrpSpPr>
            <p:grpSpPr bwMode="auto">
              <a:xfrm>
                <a:off x="3054" y="2533"/>
                <a:ext cx="446" cy="454"/>
                <a:chOff x="3054" y="2533"/>
                <a:chExt cx="446" cy="454"/>
              </a:xfrm>
            </p:grpSpPr>
            <p:sp>
              <p:nvSpPr>
                <p:cNvPr id="101501" name="Rectangle 560"/>
                <p:cNvSpPr>
                  <a:spLocks noChangeArrowheads="1"/>
                </p:cNvSpPr>
                <p:nvPr/>
              </p:nvSpPr>
              <p:spPr bwMode="auto">
                <a:xfrm>
                  <a:off x="3097" y="2533"/>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0.154</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02" name="Rectangle 703"/>
                <p:cNvSpPr>
                  <a:spLocks noChangeArrowheads="1"/>
                </p:cNvSpPr>
                <p:nvPr/>
              </p:nvSpPr>
              <p:spPr bwMode="auto">
                <a:xfrm>
                  <a:off x="3054" y="2533"/>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7" name="Group 706"/>
              <p:cNvGrpSpPr>
                <a:grpSpLocks/>
              </p:cNvGrpSpPr>
              <p:nvPr/>
            </p:nvGrpSpPr>
            <p:grpSpPr bwMode="auto">
              <a:xfrm>
                <a:off x="0" y="2936"/>
                <a:ext cx="428" cy="454"/>
                <a:chOff x="0" y="2936"/>
                <a:chExt cx="428" cy="454"/>
              </a:xfrm>
            </p:grpSpPr>
            <p:sp>
              <p:nvSpPr>
                <p:cNvPr id="101499" name="Rectangle 561"/>
                <p:cNvSpPr>
                  <a:spLocks noChangeArrowheads="1"/>
                </p:cNvSpPr>
                <p:nvPr/>
              </p:nvSpPr>
              <p:spPr bwMode="auto">
                <a:xfrm>
                  <a:off x="43" y="2936"/>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7</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500" name="Rectangle 705"/>
                <p:cNvSpPr>
                  <a:spLocks noChangeArrowheads="1"/>
                </p:cNvSpPr>
                <p:nvPr/>
              </p:nvSpPr>
              <p:spPr bwMode="auto">
                <a:xfrm>
                  <a:off x="0" y="2936"/>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8" name="Group 708"/>
              <p:cNvGrpSpPr>
                <a:grpSpLocks/>
              </p:cNvGrpSpPr>
              <p:nvPr/>
            </p:nvGrpSpPr>
            <p:grpSpPr bwMode="auto">
              <a:xfrm>
                <a:off x="428" y="2936"/>
                <a:ext cx="401" cy="454"/>
                <a:chOff x="428" y="2936"/>
                <a:chExt cx="401" cy="454"/>
              </a:xfrm>
            </p:grpSpPr>
            <p:sp>
              <p:nvSpPr>
                <p:cNvPr id="101497" name="Rectangle 562"/>
                <p:cNvSpPr>
                  <a:spLocks noChangeArrowheads="1"/>
                </p:cNvSpPr>
                <p:nvPr/>
              </p:nvSpPr>
              <p:spPr bwMode="auto">
                <a:xfrm>
                  <a:off x="471" y="2936"/>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98" name="Rectangle 707"/>
                <p:cNvSpPr>
                  <a:spLocks noChangeArrowheads="1"/>
                </p:cNvSpPr>
                <p:nvPr/>
              </p:nvSpPr>
              <p:spPr bwMode="auto">
                <a:xfrm>
                  <a:off x="428" y="2936"/>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49" name="Group 710"/>
              <p:cNvGrpSpPr>
                <a:grpSpLocks/>
              </p:cNvGrpSpPr>
              <p:nvPr/>
            </p:nvGrpSpPr>
            <p:grpSpPr bwMode="auto">
              <a:xfrm>
                <a:off x="829" y="2936"/>
                <a:ext cx="355" cy="454"/>
                <a:chOff x="829" y="2936"/>
                <a:chExt cx="355" cy="454"/>
              </a:xfrm>
            </p:grpSpPr>
            <p:sp>
              <p:nvSpPr>
                <p:cNvPr id="101495" name="Rectangle 563"/>
                <p:cNvSpPr>
                  <a:spLocks noChangeArrowheads="1"/>
                </p:cNvSpPr>
                <p:nvPr/>
              </p:nvSpPr>
              <p:spPr bwMode="auto">
                <a:xfrm>
                  <a:off x="872" y="2936"/>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96" name="Rectangle 709"/>
                <p:cNvSpPr>
                  <a:spLocks noChangeArrowheads="1"/>
                </p:cNvSpPr>
                <p:nvPr/>
              </p:nvSpPr>
              <p:spPr bwMode="auto">
                <a:xfrm>
                  <a:off x="829" y="2936"/>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0" name="Group 712"/>
              <p:cNvGrpSpPr>
                <a:grpSpLocks/>
              </p:cNvGrpSpPr>
              <p:nvPr/>
            </p:nvGrpSpPr>
            <p:grpSpPr bwMode="auto">
              <a:xfrm>
                <a:off x="1184" y="2936"/>
                <a:ext cx="374" cy="454"/>
                <a:chOff x="1184" y="2936"/>
                <a:chExt cx="374" cy="454"/>
              </a:xfrm>
            </p:grpSpPr>
            <p:sp>
              <p:nvSpPr>
                <p:cNvPr id="101493" name="Rectangle 564"/>
                <p:cNvSpPr>
                  <a:spLocks noChangeArrowheads="1"/>
                </p:cNvSpPr>
                <p:nvPr/>
              </p:nvSpPr>
              <p:spPr bwMode="auto">
                <a:xfrm>
                  <a:off x="1227" y="2936"/>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94" name="Rectangle 711"/>
                <p:cNvSpPr>
                  <a:spLocks noChangeArrowheads="1"/>
                </p:cNvSpPr>
                <p:nvPr/>
              </p:nvSpPr>
              <p:spPr bwMode="auto">
                <a:xfrm>
                  <a:off x="1184" y="2936"/>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1" name="Group 714"/>
              <p:cNvGrpSpPr>
                <a:grpSpLocks/>
              </p:cNvGrpSpPr>
              <p:nvPr/>
            </p:nvGrpSpPr>
            <p:grpSpPr bwMode="auto">
              <a:xfrm>
                <a:off x="1558" y="2936"/>
                <a:ext cx="374" cy="454"/>
                <a:chOff x="1558" y="2936"/>
                <a:chExt cx="374" cy="454"/>
              </a:xfrm>
            </p:grpSpPr>
            <p:sp>
              <p:nvSpPr>
                <p:cNvPr id="101491" name="Rectangle 565"/>
                <p:cNvSpPr>
                  <a:spLocks noChangeArrowheads="1"/>
                </p:cNvSpPr>
                <p:nvPr/>
              </p:nvSpPr>
              <p:spPr bwMode="auto">
                <a:xfrm>
                  <a:off x="1601" y="2936"/>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92" name="Rectangle 713"/>
                <p:cNvSpPr>
                  <a:spLocks noChangeArrowheads="1"/>
                </p:cNvSpPr>
                <p:nvPr/>
              </p:nvSpPr>
              <p:spPr bwMode="auto">
                <a:xfrm>
                  <a:off x="1558" y="2936"/>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2" name="Group 716"/>
              <p:cNvGrpSpPr>
                <a:grpSpLocks/>
              </p:cNvGrpSpPr>
              <p:nvPr/>
            </p:nvGrpSpPr>
            <p:grpSpPr bwMode="auto">
              <a:xfrm>
                <a:off x="1932" y="2936"/>
                <a:ext cx="374" cy="454"/>
                <a:chOff x="1932" y="2936"/>
                <a:chExt cx="374" cy="454"/>
              </a:xfrm>
            </p:grpSpPr>
            <p:sp>
              <p:nvSpPr>
                <p:cNvPr id="101489" name="Rectangle 566"/>
                <p:cNvSpPr>
                  <a:spLocks noChangeArrowheads="1"/>
                </p:cNvSpPr>
                <p:nvPr/>
              </p:nvSpPr>
              <p:spPr bwMode="auto">
                <a:xfrm>
                  <a:off x="1975" y="2936"/>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90" name="Rectangle 715"/>
                <p:cNvSpPr>
                  <a:spLocks noChangeArrowheads="1"/>
                </p:cNvSpPr>
                <p:nvPr/>
              </p:nvSpPr>
              <p:spPr bwMode="auto">
                <a:xfrm>
                  <a:off x="1932" y="2936"/>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3" name="Group 718"/>
              <p:cNvGrpSpPr>
                <a:grpSpLocks/>
              </p:cNvGrpSpPr>
              <p:nvPr/>
            </p:nvGrpSpPr>
            <p:grpSpPr bwMode="auto">
              <a:xfrm>
                <a:off x="2306" y="2936"/>
                <a:ext cx="374" cy="454"/>
                <a:chOff x="2306" y="2936"/>
                <a:chExt cx="374" cy="454"/>
              </a:xfrm>
            </p:grpSpPr>
            <p:sp>
              <p:nvSpPr>
                <p:cNvPr id="101487" name="Rectangle 567"/>
                <p:cNvSpPr>
                  <a:spLocks noChangeArrowheads="1"/>
                </p:cNvSpPr>
                <p:nvPr/>
              </p:nvSpPr>
              <p:spPr bwMode="auto">
                <a:xfrm>
                  <a:off x="2349" y="2936"/>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88" name="Rectangle 717"/>
                <p:cNvSpPr>
                  <a:spLocks noChangeArrowheads="1"/>
                </p:cNvSpPr>
                <p:nvPr/>
              </p:nvSpPr>
              <p:spPr bwMode="auto">
                <a:xfrm>
                  <a:off x="2306" y="2936"/>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4" name="Group 720"/>
              <p:cNvGrpSpPr>
                <a:grpSpLocks/>
              </p:cNvGrpSpPr>
              <p:nvPr/>
            </p:nvGrpSpPr>
            <p:grpSpPr bwMode="auto">
              <a:xfrm>
                <a:off x="2680" y="2936"/>
                <a:ext cx="374" cy="454"/>
                <a:chOff x="2680" y="2936"/>
                <a:chExt cx="374" cy="454"/>
              </a:xfrm>
            </p:grpSpPr>
            <p:sp>
              <p:nvSpPr>
                <p:cNvPr id="101485" name="Rectangle 568"/>
                <p:cNvSpPr>
                  <a:spLocks noChangeArrowheads="1"/>
                </p:cNvSpPr>
                <p:nvPr/>
              </p:nvSpPr>
              <p:spPr bwMode="auto">
                <a:xfrm>
                  <a:off x="2723" y="2936"/>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86" name="Rectangle 719"/>
                <p:cNvSpPr>
                  <a:spLocks noChangeArrowheads="1"/>
                </p:cNvSpPr>
                <p:nvPr/>
              </p:nvSpPr>
              <p:spPr bwMode="auto">
                <a:xfrm>
                  <a:off x="2680" y="2936"/>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5" name="Group 722"/>
              <p:cNvGrpSpPr>
                <a:grpSpLocks/>
              </p:cNvGrpSpPr>
              <p:nvPr/>
            </p:nvGrpSpPr>
            <p:grpSpPr bwMode="auto">
              <a:xfrm>
                <a:off x="3054" y="2936"/>
                <a:ext cx="446" cy="454"/>
                <a:chOff x="3054" y="2936"/>
                <a:chExt cx="446" cy="454"/>
              </a:xfrm>
            </p:grpSpPr>
            <p:sp>
              <p:nvSpPr>
                <p:cNvPr id="101483" name="Rectangle 569"/>
                <p:cNvSpPr>
                  <a:spLocks noChangeArrowheads="1"/>
                </p:cNvSpPr>
                <p:nvPr/>
              </p:nvSpPr>
              <p:spPr bwMode="auto">
                <a:xfrm>
                  <a:off x="3097" y="2936"/>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0.122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84" name="Rectangle 721"/>
                <p:cNvSpPr>
                  <a:spLocks noChangeArrowheads="1"/>
                </p:cNvSpPr>
                <p:nvPr/>
              </p:nvSpPr>
              <p:spPr bwMode="auto">
                <a:xfrm>
                  <a:off x="3054" y="2936"/>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6" name="Group 724"/>
              <p:cNvGrpSpPr>
                <a:grpSpLocks/>
              </p:cNvGrpSpPr>
              <p:nvPr/>
            </p:nvGrpSpPr>
            <p:grpSpPr bwMode="auto">
              <a:xfrm>
                <a:off x="0" y="3339"/>
                <a:ext cx="428" cy="454"/>
                <a:chOff x="0" y="3339"/>
                <a:chExt cx="428" cy="454"/>
              </a:xfrm>
            </p:grpSpPr>
            <p:sp>
              <p:nvSpPr>
                <p:cNvPr id="101481" name="Rectangle 570"/>
                <p:cNvSpPr>
                  <a:spLocks noChangeArrowheads="1"/>
                </p:cNvSpPr>
                <p:nvPr/>
              </p:nvSpPr>
              <p:spPr bwMode="auto">
                <a:xfrm>
                  <a:off x="43" y="3339"/>
                  <a:ext cx="3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8</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82" name="Rectangle 723"/>
                <p:cNvSpPr>
                  <a:spLocks noChangeArrowheads="1"/>
                </p:cNvSpPr>
                <p:nvPr/>
              </p:nvSpPr>
              <p:spPr bwMode="auto">
                <a:xfrm>
                  <a:off x="0" y="3339"/>
                  <a:ext cx="428"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7" name="Group 726"/>
              <p:cNvGrpSpPr>
                <a:grpSpLocks/>
              </p:cNvGrpSpPr>
              <p:nvPr/>
            </p:nvGrpSpPr>
            <p:grpSpPr bwMode="auto">
              <a:xfrm>
                <a:off x="428" y="3339"/>
                <a:ext cx="401" cy="454"/>
                <a:chOff x="428" y="3339"/>
                <a:chExt cx="401" cy="454"/>
              </a:xfrm>
            </p:grpSpPr>
            <p:sp>
              <p:nvSpPr>
                <p:cNvPr id="101479" name="Rectangle 571"/>
                <p:cNvSpPr>
                  <a:spLocks noChangeArrowheads="1"/>
                </p:cNvSpPr>
                <p:nvPr/>
              </p:nvSpPr>
              <p:spPr bwMode="auto">
                <a:xfrm>
                  <a:off x="471" y="3339"/>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80" name="Rectangle 725"/>
                <p:cNvSpPr>
                  <a:spLocks noChangeArrowheads="1"/>
                </p:cNvSpPr>
                <p:nvPr/>
              </p:nvSpPr>
              <p:spPr bwMode="auto">
                <a:xfrm>
                  <a:off x="428" y="3339"/>
                  <a:ext cx="401"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8" name="Group 728"/>
              <p:cNvGrpSpPr>
                <a:grpSpLocks/>
              </p:cNvGrpSpPr>
              <p:nvPr/>
            </p:nvGrpSpPr>
            <p:grpSpPr bwMode="auto">
              <a:xfrm>
                <a:off x="829" y="3339"/>
                <a:ext cx="355" cy="454"/>
                <a:chOff x="829" y="3339"/>
                <a:chExt cx="355" cy="454"/>
              </a:xfrm>
            </p:grpSpPr>
            <p:sp>
              <p:nvSpPr>
                <p:cNvPr id="101477" name="Rectangle 572"/>
                <p:cNvSpPr>
                  <a:spLocks noChangeArrowheads="1"/>
                </p:cNvSpPr>
                <p:nvPr/>
              </p:nvSpPr>
              <p:spPr bwMode="auto">
                <a:xfrm>
                  <a:off x="872" y="3339"/>
                  <a:ext cx="26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78" name="Rectangle 727"/>
                <p:cNvSpPr>
                  <a:spLocks noChangeArrowheads="1"/>
                </p:cNvSpPr>
                <p:nvPr/>
              </p:nvSpPr>
              <p:spPr bwMode="auto">
                <a:xfrm>
                  <a:off x="829" y="3339"/>
                  <a:ext cx="355"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59" name="Group 730"/>
              <p:cNvGrpSpPr>
                <a:grpSpLocks/>
              </p:cNvGrpSpPr>
              <p:nvPr/>
            </p:nvGrpSpPr>
            <p:grpSpPr bwMode="auto">
              <a:xfrm>
                <a:off x="1184" y="3339"/>
                <a:ext cx="374" cy="454"/>
                <a:chOff x="1184" y="3339"/>
                <a:chExt cx="374" cy="454"/>
              </a:xfrm>
            </p:grpSpPr>
            <p:sp>
              <p:nvSpPr>
                <p:cNvPr id="101475" name="Rectangle 573"/>
                <p:cNvSpPr>
                  <a:spLocks noChangeArrowheads="1"/>
                </p:cNvSpPr>
                <p:nvPr/>
              </p:nvSpPr>
              <p:spPr bwMode="auto">
                <a:xfrm>
                  <a:off x="1227" y="3339"/>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76" name="Rectangle 729"/>
                <p:cNvSpPr>
                  <a:spLocks noChangeArrowheads="1"/>
                </p:cNvSpPr>
                <p:nvPr/>
              </p:nvSpPr>
              <p:spPr bwMode="auto">
                <a:xfrm>
                  <a:off x="1184" y="3339"/>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60" name="Group 732"/>
              <p:cNvGrpSpPr>
                <a:grpSpLocks/>
              </p:cNvGrpSpPr>
              <p:nvPr/>
            </p:nvGrpSpPr>
            <p:grpSpPr bwMode="auto">
              <a:xfrm>
                <a:off x="1558" y="3339"/>
                <a:ext cx="374" cy="454"/>
                <a:chOff x="1558" y="3339"/>
                <a:chExt cx="374" cy="454"/>
              </a:xfrm>
            </p:grpSpPr>
            <p:sp>
              <p:nvSpPr>
                <p:cNvPr id="101473" name="Rectangle 574"/>
                <p:cNvSpPr>
                  <a:spLocks noChangeArrowheads="1"/>
                </p:cNvSpPr>
                <p:nvPr/>
              </p:nvSpPr>
              <p:spPr bwMode="auto">
                <a:xfrm>
                  <a:off x="1601" y="3339"/>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0.2</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74" name="Rectangle 731"/>
                <p:cNvSpPr>
                  <a:spLocks noChangeArrowheads="1"/>
                </p:cNvSpPr>
                <p:nvPr/>
              </p:nvSpPr>
              <p:spPr bwMode="auto">
                <a:xfrm>
                  <a:off x="1558" y="3339"/>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61" name="Group 734"/>
              <p:cNvGrpSpPr>
                <a:grpSpLocks/>
              </p:cNvGrpSpPr>
              <p:nvPr/>
            </p:nvGrpSpPr>
            <p:grpSpPr bwMode="auto">
              <a:xfrm>
                <a:off x="1932" y="3339"/>
                <a:ext cx="374" cy="454"/>
                <a:chOff x="1932" y="3339"/>
                <a:chExt cx="374" cy="454"/>
              </a:xfrm>
            </p:grpSpPr>
            <p:sp>
              <p:nvSpPr>
                <p:cNvPr id="101471" name="Rectangle 575"/>
                <p:cNvSpPr>
                  <a:spLocks noChangeArrowheads="1"/>
                </p:cNvSpPr>
                <p:nvPr/>
              </p:nvSpPr>
              <p:spPr bwMode="auto">
                <a:xfrm>
                  <a:off x="1975" y="3339"/>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72" name="Rectangle 733"/>
                <p:cNvSpPr>
                  <a:spLocks noChangeArrowheads="1"/>
                </p:cNvSpPr>
                <p:nvPr/>
              </p:nvSpPr>
              <p:spPr bwMode="auto">
                <a:xfrm>
                  <a:off x="1932" y="3339"/>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62" name="Group 736"/>
              <p:cNvGrpSpPr>
                <a:grpSpLocks/>
              </p:cNvGrpSpPr>
              <p:nvPr/>
            </p:nvGrpSpPr>
            <p:grpSpPr bwMode="auto">
              <a:xfrm>
                <a:off x="2306" y="3339"/>
                <a:ext cx="374" cy="454"/>
                <a:chOff x="2306" y="3339"/>
                <a:chExt cx="374" cy="454"/>
              </a:xfrm>
            </p:grpSpPr>
            <p:sp>
              <p:nvSpPr>
                <p:cNvPr id="101469" name="Rectangle 576"/>
                <p:cNvSpPr>
                  <a:spLocks noChangeArrowheads="1"/>
                </p:cNvSpPr>
                <p:nvPr/>
              </p:nvSpPr>
              <p:spPr bwMode="auto">
                <a:xfrm>
                  <a:off x="2349" y="3339"/>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70" name="Rectangle 735"/>
                <p:cNvSpPr>
                  <a:spLocks noChangeArrowheads="1"/>
                </p:cNvSpPr>
                <p:nvPr/>
              </p:nvSpPr>
              <p:spPr bwMode="auto">
                <a:xfrm>
                  <a:off x="2306" y="3339"/>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63" name="Group 738"/>
              <p:cNvGrpSpPr>
                <a:grpSpLocks/>
              </p:cNvGrpSpPr>
              <p:nvPr/>
            </p:nvGrpSpPr>
            <p:grpSpPr bwMode="auto">
              <a:xfrm>
                <a:off x="2680" y="3339"/>
                <a:ext cx="374" cy="454"/>
                <a:chOff x="2680" y="3339"/>
                <a:chExt cx="374" cy="454"/>
              </a:xfrm>
            </p:grpSpPr>
            <p:sp>
              <p:nvSpPr>
                <p:cNvPr id="101467" name="Rectangle 577"/>
                <p:cNvSpPr>
                  <a:spLocks noChangeArrowheads="1"/>
                </p:cNvSpPr>
                <p:nvPr/>
              </p:nvSpPr>
              <p:spPr bwMode="auto">
                <a:xfrm>
                  <a:off x="2723" y="3339"/>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68" name="Rectangle 737"/>
                <p:cNvSpPr>
                  <a:spLocks noChangeArrowheads="1"/>
                </p:cNvSpPr>
                <p:nvPr/>
              </p:nvSpPr>
              <p:spPr bwMode="auto">
                <a:xfrm>
                  <a:off x="2680" y="3339"/>
                  <a:ext cx="374"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1464" name="Group 740"/>
              <p:cNvGrpSpPr>
                <a:grpSpLocks/>
              </p:cNvGrpSpPr>
              <p:nvPr/>
            </p:nvGrpSpPr>
            <p:grpSpPr bwMode="auto">
              <a:xfrm>
                <a:off x="3054" y="3339"/>
                <a:ext cx="446" cy="454"/>
                <a:chOff x="3054" y="3339"/>
                <a:chExt cx="446" cy="454"/>
              </a:xfrm>
            </p:grpSpPr>
            <p:sp>
              <p:nvSpPr>
                <p:cNvPr id="101465" name="Rectangle 578"/>
                <p:cNvSpPr>
                  <a:spLocks noChangeArrowheads="1"/>
                </p:cNvSpPr>
                <p:nvPr/>
              </p:nvSpPr>
              <p:spPr bwMode="auto">
                <a:xfrm>
                  <a:off x="3097" y="3339"/>
                  <a:ext cx="36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b="1">
                      <a:cs typeface="Times New Roman" panose="02020603050405020304" pitchFamily="18" charset="0"/>
                    </a:rPr>
                    <a:t>0.157</a:t>
                  </a:r>
                  <a:endParaRPr lang="en-US" altLang="tr-TR" sz="1800" b="1">
                    <a:cs typeface="Times New Roman" panose="02020603050405020304" pitchFamily="18" charset="0"/>
                  </a:endParaRPr>
                </a:p>
                <a:p>
                  <a:pPr>
                    <a:spcBef>
                      <a:spcPct val="0"/>
                    </a:spcBef>
                    <a:buFontTx/>
                    <a:buNone/>
                  </a:pPr>
                  <a:endParaRPr lang="en-US" altLang="tr-TR" sz="1800" b="1"/>
                </a:p>
              </p:txBody>
            </p:sp>
            <p:sp>
              <p:nvSpPr>
                <p:cNvPr id="101466" name="Rectangle 739"/>
                <p:cNvSpPr>
                  <a:spLocks noChangeArrowheads="1"/>
                </p:cNvSpPr>
                <p:nvPr/>
              </p:nvSpPr>
              <p:spPr bwMode="auto">
                <a:xfrm>
                  <a:off x="3054" y="3339"/>
                  <a:ext cx="446" cy="4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sp>
          <p:nvSpPr>
            <p:cNvPr id="101383" name="Rectangle 742"/>
            <p:cNvSpPr>
              <a:spLocks noChangeArrowheads="1"/>
            </p:cNvSpPr>
            <p:nvPr/>
          </p:nvSpPr>
          <p:spPr bwMode="auto">
            <a:xfrm>
              <a:off x="-3" y="-3"/>
              <a:ext cx="3506" cy="45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spTree>
    <p:extLst>
      <p:ext uri="{BB962C8B-B14F-4D97-AF65-F5344CB8AC3E}">
        <p14:creationId xmlns:p14="http://schemas.microsoft.com/office/powerpoint/2010/main" val="36073542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ctrTitle"/>
          </p:nvPr>
        </p:nvSpPr>
        <p:spPr>
          <a:xfrm>
            <a:off x="107504" y="116632"/>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MLP Network</a:t>
            </a:r>
            <a:endParaRPr lang="en-US" altLang="tr-TR" sz="2400" b="1" u="sng" dirty="0">
              <a:solidFill>
                <a:srgbClr val="984807"/>
              </a:solidFill>
              <a:latin typeface="Calibri" pitchFamily="34" charset="0"/>
              <a:ea typeface="+mn-ea"/>
              <a:cs typeface="Arial" pitchFamily="34" charset="0"/>
            </a:endParaRPr>
          </a:p>
        </p:txBody>
      </p:sp>
      <p:sp>
        <p:nvSpPr>
          <p:cNvPr id="103428"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03429" name="Rectangle 253"/>
          <p:cNvSpPr>
            <a:spLocks noChangeArrowheads="1"/>
          </p:cNvSpPr>
          <p:nvPr/>
        </p:nvSpPr>
        <p:spPr bwMode="auto">
          <a:xfrm>
            <a:off x="2138363" y="1371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103430" name="Object 252"/>
          <p:cNvGraphicFramePr>
            <a:graphicFrameLocks noChangeAspect="1"/>
          </p:cNvGraphicFramePr>
          <p:nvPr>
            <p:extLst>
              <p:ext uri="{D42A27DB-BD31-4B8C-83A1-F6EECF244321}">
                <p14:modId xmlns:p14="http://schemas.microsoft.com/office/powerpoint/2010/main" val="3967426242"/>
              </p:ext>
            </p:extLst>
          </p:nvPr>
        </p:nvGraphicFramePr>
        <p:xfrm>
          <a:off x="1763688" y="404664"/>
          <a:ext cx="5637212" cy="4762500"/>
        </p:xfrm>
        <a:graphic>
          <a:graphicData uri="http://schemas.openxmlformats.org/presentationml/2006/ole">
            <mc:AlternateContent xmlns:mc="http://schemas.openxmlformats.org/markup-compatibility/2006">
              <mc:Choice xmlns:v="urn:schemas-microsoft-com:vml" Requires="v">
                <p:oleObj spid="_x0000_s45069" name="Picture" r:id="rId4" imgW="4864100" imgH="4546600" progId="Word.Picture.8">
                  <p:embed/>
                </p:oleObj>
              </mc:Choice>
              <mc:Fallback>
                <p:oleObj name="Picture" r:id="rId4" imgW="4864100" imgH="4546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04664"/>
                        <a:ext cx="5637212"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287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ctrTitle"/>
          </p:nvPr>
        </p:nvSpPr>
        <p:spPr>
          <a:xfrm>
            <a:off x="251520" y="404664"/>
            <a:ext cx="6096000" cy="609600"/>
          </a:xfrm>
          <a:noFill/>
        </p:spPr>
        <p:txBody>
          <a:bodyPr/>
          <a:lstStyle/>
          <a:p>
            <a:pPr algn="l" eaLnBrk="1" hangingPunct="1"/>
            <a:r>
              <a:rPr lang="tr-TR" altLang="tr-TR" sz="2400" b="1" u="sng" dirty="0">
                <a:solidFill>
                  <a:srgbClr val="984807"/>
                </a:solidFill>
                <a:latin typeface="Calibri" pitchFamily="34" charset="0"/>
                <a:ea typeface="+mn-ea"/>
                <a:cs typeface="Arial" pitchFamily="34" charset="0"/>
              </a:rPr>
              <a:t>Network </a:t>
            </a:r>
            <a:r>
              <a:rPr lang="tr-TR" altLang="tr-TR" sz="2400" b="1" u="sng" dirty="0" err="1">
                <a:solidFill>
                  <a:srgbClr val="984807"/>
                </a:solidFill>
                <a:latin typeface="Calibri" pitchFamily="34" charset="0"/>
                <a:ea typeface="+mn-ea"/>
                <a:cs typeface="Arial" pitchFamily="34" charset="0"/>
              </a:rPr>
              <a:t>Parameters</a:t>
            </a:r>
            <a:endParaRPr lang="en-US" altLang="tr-TR" sz="2400" b="1" u="sng" dirty="0">
              <a:solidFill>
                <a:srgbClr val="984807"/>
              </a:solidFill>
              <a:latin typeface="Calibri" pitchFamily="34" charset="0"/>
              <a:ea typeface="+mn-ea"/>
              <a:cs typeface="Arial" pitchFamily="34" charset="0"/>
            </a:endParaRPr>
          </a:p>
        </p:txBody>
      </p:sp>
      <p:sp>
        <p:nvSpPr>
          <p:cNvPr id="10547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105477" name="Group 290"/>
          <p:cNvGrpSpPr>
            <a:grpSpLocks/>
          </p:cNvGrpSpPr>
          <p:nvPr/>
        </p:nvGrpSpPr>
        <p:grpSpPr bwMode="auto">
          <a:xfrm>
            <a:off x="899592" y="1556792"/>
            <a:ext cx="7086600" cy="2698239"/>
            <a:chOff x="-3" y="-3"/>
            <a:chExt cx="2741" cy="2435"/>
          </a:xfrm>
        </p:grpSpPr>
        <p:grpSp>
          <p:nvGrpSpPr>
            <p:cNvPr id="105478" name="Group 288"/>
            <p:cNvGrpSpPr>
              <a:grpSpLocks/>
            </p:cNvGrpSpPr>
            <p:nvPr/>
          </p:nvGrpSpPr>
          <p:grpSpPr bwMode="auto">
            <a:xfrm>
              <a:off x="0" y="0"/>
              <a:ext cx="2735" cy="2432"/>
              <a:chOff x="0" y="0"/>
              <a:chExt cx="2735" cy="2432"/>
            </a:xfrm>
          </p:grpSpPr>
          <p:grpSp>
            <p:nvGrpSpPr>
              <p:cNvPr id="105480" name="Group 265"/>
              <p:cNvGrpSpPr>
                <a:grpSpLocks/>
              </p:cNvGrpSpPr>
              <p:nvPr/>
            </p:nvGrpSpPr>
            <p:grpSpPr bwMode="auto">
              <a:xfrm>
                <a:off x="0" y="0"/>
                <a:ext cx="1281" cy="417"/>
                <a:chOff x="0" y="0"/>
                <a:chExt cx="1281" cy="417"/>
              </a:xfrm>
            </p:grpSpPr>
            <p:sp>
              <p:nvSpPr>
                <p:cNvPr id="105514" name="Rectangle 252"/>
                <p:cNvSpPr>
                  <a:spLocks noChangeArrowheads="1"/>
                </p:cNvSpPr>
                <p:nvPr/>
              </p:nvSpPr>
              <p:spPr bwMode="auto">
                <a:xfrm>
                  <a:off x="43" y="0"/>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Parameter</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15" name="Rectangle 264"/>
                <p:cNvSpPr>
                  <a:spLocks noChangeArrowheads="1"/>
                </p:cNvSpPr>
                <p:nvPr/>
              </p:nvSpPr>
              <p:spPr bwMode="auto">
                <a:xfrm>
                  <a:off x="0" y="0"/>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1" name="Group 267"/>
              <p:cNvGrpSpPr>
                <a:grpSpLocks/>
              </p:cNvGrpSpPr>
              <p:nvPr/>
            </p:nvGrpSpPr>
            <p:grpSpPr bwMode="auto">
              <a:xfrm>
                <a:off x="1281" y="0"/>
                <a:ext cx="1454" cy="417"/>
                <a:chOff x="1281" y="0"/>
                <a:chExt cx="1454" cy="417"/>
              </a:xfrm>
            </p:grpSpPr>
            <p:sp>
              <p:nvSpPr>
                <p:cNvPr id="105512" name="Rectangle 253"/>
                <p:cNvSpPr>
                  <a:spLocks noChangeArrowheads="1"/>
                </p:cNvSpPr>
                <p:nvPr/>
              </p:nvSpPr>
              <p:spPr bwMode="auto">
                <a:xfrm>
                  <a:off x="1324" y="0"/>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Value</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13" name="Rectangle 266"/>
                <p:cNvSpPr>
                  <a:spLocks noChangeArrowheads="1"/>
                </p:cNvSpPr>
                <p:nvPr/>
              </p:nvSpPr>
              <p:spPr bwMode="auto">
                <a:xfrm>
                  <a:off x="1281" y="0"/>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2" name="Group 269"/>
              <p:cNvGrpSpPr>
                <a:grpSpLocks/>
              </p:cNvGrpSpPr>
              <p:nvPr/>
            </p:nvGrpSpPr>
            <p:grpSpPr bwMode="auto">
              <a:xfrm>
                <a:off x="0" y="403"/>
                <a:ext cx="1281" cy="417"/>
                <a:chOff x="0" y="403"/>
                <a:chExt cx="1281" cy="417"/>
              </a:xfrm>
            </p:grpSpPr>
            <p:sp>
              <p:nvSpPr>
                <p:cNvPr id="105510" name="Rectangle 254"/>
                <p:cNvSpPr>
                  <a:spLocks noChangeArrowheads="1"/>
                </p:cNvSpPr>
                <p:nvPr/>
              </p:nvSpPr>
              <p:spPr bwMode="auto">
                <a:xfrm>
                  <a:off x="43" y="403"/>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Learning Coefficient</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11" name="Rectangle 268"/>
                <p:cNvSpPr>
                  <a:spLocks noChangeArrowheads="1"/>
                </p:cNvSpPr>
                <p:nvPr/>
              </p:nvSpPr>
              <p:spPr bwMode="auto">
                <a:xfrm>
                  <a:off x="0" y="403"/>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3" name="Group 271"/>
              <p:cNvGrpSpPr>
                <a:grpSpLocks/>
              </p:cNvGrpSpPr>
              <p:nvPr/>
            </p:nvGrpSpPr>
            <p:grpSpPr bwMode="auto">
              <a:xfrm>
                <a:off x="1281" y="403"/>
                <a:ext cx="1454" cy="417"/>
                <a:chOff x="1281" y="403"/>
                <a:chExt cx="1454" cy="417"/>
              </a:xfrm>
            </p:grpSpPr>
            <p:sp>
              <p:nvSpPr>
                <p:cNvPr id="105508" name="Rectangle 255"/>
                <p:cNvSpPr>
                  <a:spLocks noChangeArrowheads="1"/>
                </p:cNvSpPr>
                <p:nvPr/>
              </p:nvSpPr>
              <p:spPr bwMode="auto">
                <a:xfrm>
                  <a:off x="1324" y="403"/>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0.2</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09" name="Rectangle 270"/>
                <p:cNvSpPr>
                  <a:spLocks noChangeArrowheads="1"/>
                </p:cNvSpPr>
                <p:nvPr/>
              </p:nvSpPr>
              <p:spPr bwMode="auto">
                <a:xfrm>
                  <a:off x="1281" y="403"/>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4" name="Group 273"/>
              <p:cNvGrpSpPr>
                <a:grpSpLocks/>
              </p:cNvGrpSpPr>
              <p:nvPr/>
            </p:nvGrpSpPr>
            <p:grpSpPr bwMode="auto">
              <a:xfrm>
                <a:off x="0" y="806"/>
                <a:ext cx="1281" cy="417"/>
                <a:chOff x="0" y="806"/>
                <a:chExt cx="1281" cy="417"/>
              </a:xfrm>
            </p:grpSpPr>
            <p:sp>
              <p:nvSpPr>
                <p:cNvPr id="105506" name="Rectangle 256"/>
                <p:cNvSpPr>
                  <a:spLocks noChangeArrowheads="1"/>
                </p:cNvSpPr>
                <p:nvPr/>
              </p:nvSpPr>
              <p:spPr bwMode="auto">
                <a:xfrm>
                  <a:off x="43" y="806"/>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Momentum  Coefficient</a:t>
                  </a:r>
                  <a:endParaRPr lang="en-US" altLang="tr-TR" sz="2000" b="1"/>
                </a:p>
              </p:txBody>
            </p:sp>
            <p:sp>
              <p:nvSpPr>
                <p:cNvPr id="105507" name="Rectangle 272"/>
                <p:cNvSpPr>
                  <a:spLocks noChangeArrowheads="1"/>
                </p:cNvSpPr>
                <p:nvPr/>
              </p:nvSpPr>
              <p:spPr bwMode="auto">
                <a:xfrm>
                  <a:off x="0" y="806"/>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5" name="Group 275"/>
              <p:cNvGrpSpPr>
                <a:grpSpLocks/>
              </p:cNvGrpSpPr>
              <p:nvPr/>
            </p:nvGrpSpPr>
            <p:grpSpPr bwMode="auto">
              <a:xfrm>
                <a:off x="1281" y="806"/>
                <a:ext cx="1454" cy="417"/>
                <a:chOff x="1281" y="806"/>
                <a:chExt cx="1454" cy="417"/>
              </a:xfrm>
            </p:grpSpPr>
            <p:sp>
              <p:nvSpPr>
                <p:cNvPr id="105504" name="Rectangle 257"/>
                <p:cNvSpPr>
                  <a:spLocks noChangeArrowheads="1"/>
                </p:cNvSpPr>
                <p:nvPr/>
              </p:nvSpPr>
              <p:spPr bwMode="auto">
                <a:xfrm>
                  <a:off x="1324" y="806"/>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0.8</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05" name="Rectangle 274"/>
                <p:cNvSpPr>
                  <a:spLocks noChangeArrowheads="1"/>
                </p:cNvSpPr>
                <p:nvPr/>
              </p:nvSpPr>
              <p:spPr bwMode="auto">
                <a:xfrm>
                  <a:off x="1281" y="806"/>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6" name="Group 277"/>
              <p:cNvGrpSpPr>
                <a:grpSpLocks/>
              </p:cNvGrpSpPr>
              <p:nvPr/>
            </p:nvGrpSpPr>
            <p:grpSpPr bwMode="auto">
              <a:xfrm>
                <a:off x="0" y="1209"/>
                <a:ext cx="1281" cy="417"/>
                <a:chOff x="0" y="1209"/>
                <a:chExt cx="1281" cy="417"/>
              </a:xfrm>
            </p:grpSpPr>
            <p:sp>
              <p:nvSpPr>
                <p:cNvPr id="105502" name="Rectangle 258"/>
                <p:cNvSpPr>
                  <a:spLocks noChangeArrowheads="1"/>
                </p:cNvSpPr>
                <p:nvPr/>
              </p:nvSpPr>
              <p:spPr bwMode="auto">
                <a:xfrm>
                  <a:off x="43" y="1209"/>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Initial Values</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503" name="Rectangle 276"/>
                <p:cNvSpPr>
                  <a:spLocks noChangeArrowheads="1"/>
                </p:cNvSpPr>
                <p:nvPr/>
              </p:nvSpPr>
              <p:spPr bwMode="auto">
                <a:xfrm>
                  <a:off x="0" y="1209"/>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7" name="Group 279"/>
              <p:cNvGrpSpPr>
                <a:grpSpLocks/>
              </p:cNvGrpSpPr>
              <p:nvPr/>
            </p:nvGrpSpPr>
            <p:grpSpPr bwMode="auto">
              <a:xfrm>
                <a:off x="1281" y="1209"/>
                <a:ext cx="1454" cy="417"/>
                <a:chOff x="1281" y="1209"/>
                <a:chExt cx="1454" cy="417"/>
              </a:xfrm>
            </p:grpSpPr>
            <p:sp>
              <p:nvSpPr>
                <p:cNvPr id="105500" name="Rectangle 259"/>
                <p:cNvSpPr>
                  <a:spLocks noChangeArrowheads="1"/>
                </p:cNvSpPr>
                <p:nvPr/>
              </p:nvSpPr>
              <p:spPr bwMode="auto">
                <a:xfrm>
                  <a:off x="1324" y="1209"/>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dirty="0">
                      <a:cs typeface="Times New Roman" panose="02020603050405020304" pitchFamily="18" charset="0"/>
                    </a:rPr>
                    <a:t>-0.1  </a:t>
                  </a:r>
                  <a:r>
                    <a:rPr lang="tr-TR" altLang="tr-TR" sz="2000" b="1" dirty="0" err="1" smtClean="0">
                      <a:cs typeface="Times New Roman" panose="02020603050405020304" pitchFamily="18" charset="0"/>
                    </a:rPr>
                    <a:t>to</a:t>
                  </a:r>
                  <a:r>
                    <a:rPr lang="tr-TR" altLang="tr-TR" sz="2000" b="1" dirty="0" smtClean="0">
                      <a:cs typeface="Times New Roman" panose="02020603050405020304" pitchFamily="18" charset="0"/>
                    </a:rPr>
                    <a:t> 0.1 </a:t>
                  </a:r>
                  <a:r>
                    <a:rPr lang="tr-TR" altLang="tr-TR" sz="2000" b="1" dirty="0">
                      <a:cs typeface="Times New Roman" panose="02020603050405020304" pitchFamily="18" charset="0"/>
                    </a:rPr>
                    <a:t>(</a:t>
                  </a:r>
                  <a:r>
                    <a:rPr lang="tr-TR" altLang="tr-TR" sz="2000" b="1" dirty="0" err="1">
                      <a:cs typeface="Times New Roman" panose="02020603050405020304" pitchFamily="18" charset="0"/>
                    </a:rPr>
                    <a:t>random</a:t>
                  </a:r>
                  <a:r>
                    <a:rPr lang="tr-TR" altLang="tr-TR" sz="2000" b="1" dirty="0">
                      <a:cs typeface="Times New Roman" panose="02020603050405020304" pitchFamily="18" charset="0"/>
                    </a:rPr>
                    <a:t>)</a:t>
                  </a:r>
                  <a:endParaRPr lang="en-US" altLang="tr-TR" sz="2000" b="1" dirty="0">
                    <a:cs typeface="Times New Roman" panose="02020603050405020304" pitchFamily="18" charset="0"/>
                  </a:endParaRPr>
                </a:p>
                <a:p>
                  <a:pPr>
                    <a:spcBef>
                      <a:spcPct val="0"/>
                    </a:spcBef>
                    <a:buFontTx/>
                    <a:buNone/>
                  </a:pPr>
                  <a:endParaRPr lang="en-US" altLang="tr-TR" sz="2000" b="1" dirty="0"/>
                </a:p>
              </p:txBody>
            </p:sp>
            <p:sp>
              <p:nvSpPr>
                <p:cNvPr id="105501" name="Rectangle 278"/>
                <p:cNvSpPr>
                  <a:spLocks noChangeArrowheads="1"/>
                </p:cNvSpPr>
                <p:nvPr/>
              </p:nvSpPr>
              <p:spPr bwMode="auto">
                <a:xfrm>
                  <a:off x="1281" y="1209"/>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8" name="Group 281"/>
              <p:cNvGrpSpPr>
                <a:grpSpLocks/>
              </p:cNvGrpSpPr>
              <p:nvPr/>
            </p:nvGrpSpPr>
            <p:grpSpPr bwMode="auto">
              <a:xfrm>
                <a:off x="0" y="1612"/>
                <a:ext cx="1281" cy="417"/>
                <a:chOff x="0" y="1612"/>
                <a:chExt cx="1281" cy="417"/>
              </a:xfrm>
            </p:grpSpPr>
            <p:sp>
              <p:nvSpPr>
                <p:cNvPr id="105498" name="Rectangle 260"/>
                <p:cNvSpPr>
                  <a:spLocks noChangeArrowheads="1"/>
                </p:cNvSpPr>
                <p:nvPr/>
              </p:nvSpPr>
              <p:spPr bwMode="auto">
                <a:xfrm>
                  <a:off x="43" y="1612"/>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Sample representation</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499" name="Rectangle 280"/>
                <p:cNvSpPr>
                  <a:spLocks noChangeArrowheads="1"/>
                </p:cNvSpPr>
                <p:nvPr/>
              </p:nvSpPr>
              <p:spPr bwMode="auto">
                <a:xfrm>
                  <a:off x="0" y="1612"/>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89" name="Group 283"/>
              <p:cNvGrpSpPr>
                <a:grpSpLocks/>
              </p:cNvGrpSpPr>
              <p:nvPr/>
            </p:nvGrpSpPr>
            <p:grpSpPr bwMode="auto">
              <a:xfrm>
                <a:off x="1281" y="1612"/>
                <a:ext cx="1454" cy="417"/>
                <a:chOff x="1281" y="1612"/>
                <a:chExt cx="1454" cy="417"/>
              </a:xfrm>
            </p:grpSpPr>
            <p:sp>
              <p:nvSpPr>
                <p:cNvPr id="105496" name="Rectangle 261"/>
                <p:cNvSpPr>
                  <a:spLocks noChangeArrowheads="1"/>
                </p:cNvSpPr>
                <p:nvPr/>
              </p:nvSpPr>
              <p:spPr bwMode="auto">
                <a:xfrm>
                  <a:off x="1324" y="1612"/>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Sequencial</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497" name="Rectangle 282"/>
                <p:cNvSpPr>
                  <a:spLocks noChangeArrowheads="1"/>
                </p:cNvSpPr>
                <p:nvPr/>
              </p:nvSpPr>
              <p:spPr bwMode="auto">
                <a:xfrm>
                  <a:off x="1281" y="1612"/>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90" name="Group 285"/>
              <p:cNvGrpSpPr>
                <a:grpSpLocks/>
              </p:cNvGrpSpPr>
              <p:nvPr/>
            </p:nvGrpSpPr>
            <p:grpSpPr bwMode="auto">
              <a:xfrm>
                <a:off x="0" y="2015"/>
                <a:ext cx="1281" cy="417"/>
                <a:chOff x="0" y="2015"/>
                <a:chExt cx="1281" cy="417"/>
              </a:xfrm>
            </p:grpSpPr>
            <p:sp>
              <p:nvSpPr>
                <p:cNvPr id="105494" name="Rectangle 262"/>
                <p:cNvSpPr>
                  <a:spLocks noChangeArrowheads="1"/>
                </p:cNvSpPr>
                <p:nvPr/>
              </p:nvSpPr>
              <p:spPr bwMode="auto">
                <a:xfrm>
                  <a:off x="43" y="2015"/>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Number of iteration</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495" name="Rectangle 284"/>
                <p:cNvSpPr>
                  <a:spLocks noChangeArrowheads="1"/>
                </p:cNvSpPr>
                <p:nvPr/>
              </p:nvSpPr>
              <p:spPr bwMode="auto">
                <a:xfrm>
                  <a:off x="0" y="2015"/>
                  <a:ext cx="1281"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nvGrpSpPr>
              <p:cNvPr id="105491" name="Group 287"/>
              <p:cNvGrpSpPr>
                <a:grpSpLocks/>
              </p:cNvGrpSpPr>
              <p:nvPr/>
            </p:nvGrpSpPr>
            <p:grpSpPr bwMode="auto">
              <a:xfrm>
                <a:off x="1281" y="2015"/>
                <a:ext cx="1454" cy="417"/>
                <a:chOff x="1281" y="2015"/>
                <a:chExt cx="1454" cy="417"/>
              </a:xfrm>
            </p:grpSpPr>
            <p:sp>
              <p:nvSpPr>
                <p:cNvPr id="105492" name="Rectangle 263"/>
                <p:cNvSpPr>
                  <a:spLocks noChangeArrowheads="1"/>
                </p:cNvSpPr>
                <p:nvPr/>
              </p:nvSpPr>
              <p:spPr bwMode="auto">
                <a:xfrm>
                  <a:off x="1324" y="2015"/>
                  <a:ext cx="136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2000" b="1">
                      <a:cs typeface="Times New Roman" panose="02020603050405020304" pitchFamily="18" charset="0"/>
                    </a:rPr>
                    <a:t>2000</a:t>
                  </a:r>
                  <a:endParaRPr lang="en-US" altLang="tr-TR" sz="2000" b="1">
                    <a:cs typeface="Times New Roman" panose="02020603050405020304" pitchFamily="18" charset="0"/>
                  </a:endParaRPr>
                </a:p>
                <a:p>
                  <a:pPr>
                    <a:spcBef>
                      <a:spcPct val="0"/>
                    </a:spcBef>
                    <a:buFontTx/>
                    <a:buNone/>
                  </a:pPr>
                  <a:endParaRPr lang="en-US" altLang="tr-TR" sz="2000" b="1"/>
                </a:p>
              </p:txBody>
            </p:sp>
            <p:sp>
              <p:nvSpPr>
                <p:cNvPr id="105493" name="Rectangle 286"/>
                <p:cNvSpPr>
                  <a:spLocks noChangeArrowheads="1"/>
                </p:cNvSpPr>
                <p:nvPr/>
              </p:nvSpPr>
              <p:spPr bwMode="auto">
                <a:xfrm>
                  <a:off x="1281" y="2015"/>
                  <a:ext cx="1454" cy="41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grpSp>
        <p:sp>
          <p:nvSpPr>
            <p:cNvPr id="105479" name="Rectangle 289"/>
            <p:cNvSpPr>
              <a:spLocks noChangeArrowheads="1"/>
            </p:cNvSpPr>
            <p:nvPr/>
          </p:nvSpPr>
          <p:spPr bwMode="auto">
            <a:xfrm>
              <a:off x="-3" y="-3"/>
              <a:ext cx="2741" cy="417"/>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b="1"/>
            </a:p>
          </p:txBody>
        </p:sp>
      </p:grpSp>
    </p:spTree>
    <p:extLst>
      <p:ext uri="{BB962C8B-B14F-4D97-AF65-F5344CB8AC3E}">
        <p14:creationId xmlns:p14="http://schemas.microsoft.com/office/powerpoint/2010/main" val="3098489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ctrTitle"/>
          </p:nvPr>
        </p:nvSpPr>
        <p:spPr>
          <a:xfrm>
            <a:off x="914400" y="457200"/>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Results of learning</a:t>
            </a:r>
            <a:endParaRPr lang="en-US" altLang="tr-TR" sz="2400" b="1" u="sng" dirty="0">
              <a:solidFill>
                <a:srgbClr val="984807"/>
              </a:solidFill>
              <a:latin typeface="Calibri" pitchFamily="34" charset="0"/>
              <a:ea typeface="+mn-ea"/>
              <a:cs typeface="Arial" pitchFamily="34" charset="0"/>
            </a:endParaRPr>
          </a:p>
        </p:txBody>
      </p:sp>
      <p:sp>
        <p:nvSpPr>
          <p:cNvPr id="107524"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07525" name="Rectangle 6"/>
          <p:cNvSpPr>
            <a:spLocks noChangeArrowheads="1"/>
          </p:cNvSpPr>
          <p:nvPr/>
        </p:nvSpPr>
        <p:spPr bwMode="auto">
          <a:xfrm>
            <a:off x="304800" y="17526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tr-TR" sz="2000" b="1" dirty="0" smtClean="0"/>
              <a:t>The Best Design:</a:t>
            </a:r>
            <a:r>
              <a:rPr lang="tr-TR" altLang="tr-TR" sz="2000" b="1" dirty="0" smtClean="0"/>
              <a:t> </a:t>
            </a:r>
            <a:r>
              <a:rPr lang="en-US" altLang="tr-TR" sz="2000" b="1" dirty="0" smtClean="0"/>
              <a:t>  A</a:t>
            </a:r>
            <a:r>
              <a:rPr lang="en-US" altLang="tr-TR" sz="2000" b="1" baseline="-25000" dirty="0" smtClean="0"/>
              <a:t>2</a:t>
            </a:r>
            <a:r>
              <a:rPr lang="en-US" altLang="tr-TR" sz="2000" b="1" dirty="0" smtClean="0"/>
              <a:t>B</a:t>
            </a:r>
            <a:r>
              <a:rPr lang="en-US" altLang="tr-TR" sz="2000" b="1" baseline="-25000" dirty="0" smtClean="0"/>
              <a:t>2</a:t>
            </a:r>
            <a:r>
              <a:rPr lang="en-US" altLang="tr-TR" sz="2000" b="1" dirty="0" smtClean="0"/>
              <a:t>C</a:t>
            </a:r>
            <a:r>
              <a:rPr lang="en-US" altLang="tr-TR" sz="2000" b="1" baseline="-25000" dirty="0" smtClean="0"/>
              <a:t>2</a:t>
            </a:r>
            <a:r>
              <a:rPr lang="en-US" altLang="tr-TR" sz="2000" b="1" dirty="0" smtClean="0"/>
              <a:t>D</a:t>
            </a:r>
            <a:r>
              <a:rPr lang="en-US" altLang="tr-TR" sz="2000" b="1" baseline="-25000" dirty="0" smtClean="0"/>
              <a:t>1</a:t>
            </a:r>
            <a:r>
              <a:rPr lang="en-US" altLang="tr-TR" sz="2000" b="1" dirty="0" smtClean="0"/>
              <a:t>E</a:t>
            </a:r>
            <a:r>
              <a:rPr lang="en-US" altLang="tr-TR" sz="2000" b="1" baseline="-25000" dirty="0" smtClean="0"/>
              <a:t>1</a:t>
            </a:r>
            <a:r>
              <a:rPr lang="en-US" altLang="tr-TR" sz="2000" b="1" dirty="0" smtClean="0"/>
              <a:t>F</a:t>
            </a:r>
            <a:r>
              <a:rPr lang="en-US" altLang="tr-TR" sz="2000" b="1" baseline="-25000" dirty="0" smtClean="0"/>
              <a:t>2</a:t>
            </a:r>
            <a:r>
              <a:rPr lang="en-US" altLang="tr-TR" sz="2000" b="1" dirty="0" smtClean="0"/>
              <a:t>G</a:t>
            </a:r>
            <a:r>
              <a:rPr lang="en-US" altLang="tr-TR" sz="2000" b="1" baseline="-25000" dirty="0" smtClean="0"/>
              <a:t>1</a:t>
            </a:r>
            <a:r>
              <a:rPr lang="en-US" altLang="tr-TR" sz="2000" b="1" dirty="0" smtClean="0"/>
              <a:t>    </a:t>
            </a:r>
          </a:p>
          <a:p>
            <a:pPr eaLnBrk="1" hangingPunct="1">
              <a:spcBef>
                <a:spcPct val="0"/>
              </a:spcBef>
            </a:pPr>
            <a:endParaRPr lang="en-US" altLang="tr-TR" sz="2000" b="1" dirty="0" smtClean="0"/>
          </a:p>
          <a:p>
            <a:pPr eaLnBrk="1" hangingPunct="1">
              <a:spcBef>
                <a:spcPct val="0"/>
              </a:spcBef>
              <a:buFontTx/>
              <a:buNone/>
            </a:pPr>
            <a:r>
              <a:rPr lang="en-US" altLang="tr-TR" sz="2000" b="1" dirty="0" smtClean="0"/>
              <a:t>Most effective factor: A</a:t>
            </a:r>
          </a:p>
          <a:p>
            <a:pPr eaLnBrk="1" hangingPunct="1">
              <a:spcBef>
                <a:spcPct val="0"/>
              </a:spcBef>
              <a:buFontTx/>
              <a:buNone/>
            </a:pPr>
            <a:r>
              <a:rPr lang="en-US" altLang="tr-TR" sz="2000" b="1" dirty="0" smtClean="0"/>
              <a:t>Least effective factor: </a:t>
            </a:r>
            <a:r>
              <a:rPr lang="tr-TR" altLang="tr-TR" sz="2000" b="1" dirty="0" smtClean="0"/>
              <a:t>E</a:t>
            </a:r>
            <a:endParaRPr lang="en-US" altLang="tr-TR" sz="2000" b="1" dirty="0" smtClean="0"/>
          </a:p>
          <a:p>
            <a:pPr eaLnBrk="1" hangingPunct="1">
              <a:spcBef>
                <a:spcPct val="0"/>
              </a:spcBef>
            </a:pPr>
            <a:endParaRPr lang="en-US" altLang="tr-TR" sz="2000" b="1" dirty="0" smtClean="0"/>
          </a:p>
          <a:p>
            <a:pPr eaLnBrk="1" hangingPunct="1">
              <a:spcBef>
                <a:spcPct val="0"/>
              </a:spcBef>
              <a:buFontTx/>
              <a:buNone/>
            </a:pPr>
            <a:r>
              <a:rPr lang="en-US" altLang="tr-TR" sz="2000" b="1" dirty="0" smtClean="0">
                <a:solidFill>
                  <a:srgbClr val="FF0000"/>
                </a:solidFill>
              </a:rPr>
              <a:t>Solution</a:t>
            </a:r>
            <a:r>
              <a:rPr lang="en-US" altLang="tr-TR" sz="2000" b="1" dirty="0" smtClean="0"/>
              <a:t>:</a:t>
            </a:r>
          </a:p>
          <a:p>
            <a:pPr eaLnBrk="1" hangingPunct="1">
              <a:spcBef>
                <a:spcPct val="0"/>
              </a:spcBef>
              <a:buFontTx/>
              <a:buNone/>
            </a:pPr>
            <a:r>
              <a:rPr lang="en-US" altLang="tr-TR" sz="2000" b="1" dirty="0" smtClean="0"/>
              <a:t>		Real   : 1.17 mm</a:t>
            </a:r>
          </a:p>
          <a:p>
            <a:pPr eaLnBrk="1" hangingPunct="1">
              <a:spcBef>
                <a:spcPct val="0"/>
              </a:spcBef>
              <a:buFontTx/>
              <a:buNone/>
            </a:pPr>
            <a:r>
              <a:rPr lang="en-US" altLang="tr-TR" sz="2000" b="1" dirty="0" smtClean="0"/>
              <a:t>		Taguchi : 1.228 mm</a:t>
            </a:r>
          </a:p>
          <a:p>
            <a:pPr eaLnBrk="1" hangingPunct="1">
              <a:spcBef>
                <a:spcPct val="0"/>
              </a:spcBef>
              <a:buFontTx/>
              <a:buNone/>
            </a:pPr>
            <a:r>
              <a:rPr lang="en-US" altLang="tr-TR" sz="2000" b="1" dirty="0" smtClean="0"/>
              <a:t>		MLP      : 1.173</a:t>
            </a:r>
            <a:endParaRPr lang="en-US" altLang="tr-TR" sz="2000" b="1" dirty="0"/>
          </a:p>
        </p:txBody>
      </p:sp>
    </p:spTree>
    <p:extLst>
      <p:ext uri="{BB962C8B-B14F-4D97-AF65-F5344CB8AC3E}">
        <p14:creationId xmlns:p14="http://schemas.microsoft.com/office/powerpoint/2010/main" val="284538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107504" y="83096"/>
            <a:ext cx="7545388"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Artificial Neuron- Process elements</a:t>
            </a:r>
            <a:endParaRPr lang="en-US" altLang="tr-TR" sz="2400" b="1" u="sng" dirty="0">
              <a:solidFill>
                <a:srgbClr val="984807"/>
              </a:solidFill>
              <a:latin typeface="Calibri" pitchFamily="34" charset="0"/>
              <a:ea typeface="+mn-ea"/>
              <a:cs typeface="Arial" pitchFamily="34" charset="0"/>
            </a:endParaRPr>
          </a:p>
        </p:txBody>
      </p:sp>
      <p:sp>
        <p:nvSpPr>
          <p:cNvPr id="11268"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69" name="Rectangle 7"/>
          <p:cNvSpPr>
            <a:spLocks noChangeArrowheads="1"/>
          </p:cNvSpPr>
          <p:nvPr/>
        </p:nvSpPr>
        <p:spPr bwMode="auto">
          <a:xfrm>
            <a:off x="266700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nvGrpSpPr>
          <p:cNvPr id="2" name="Group 1"/>
          <p:cNvGrpSpPr/>
          <p:nvPr/>
        </p:nvGrpSpPr>
        <p:grpSpPr>
          <a:xfrm>
            <a:off x="762000" y="1182786"/>
            <a:ext cx="7652246" cy="4262438"/>
            <a:chOff x="762000" y="1700808"/>
            <a:chExt cx="7652246" cy="4262438"/>
          </a:xfrm>
        </p:grpSpPr>
        <p:sp>
          <p:nvSpPr>
            <p:cNvPr id="11270" name="Rectangle 10"/>
            <p:cNvSpPr>
              <a:spLocks noChangeArrowheads="1"/>
            </p:cNvSpPr>
            <p:nvPr/>
          </p:nvSpPr>
          <p:spPr bwMode="auto">
            <a:xfrm>
              <a:off x="762000" y="1814513"/>
              <a:ext cx="128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sp>
          <p:nvSpPr>
            <p:cNvPr id="11271" name="Oval 11"/>
            <p:cNvSpPr>
              <a:spLocks noChangeArrowheads="1"/>
            </p:cNvSpPr>
            <p:nvPr/>
          </p:nvSpPr>
          <p:spPr bwMode="auto">
            <a:xfrm>
              <a:off x="827584" y="1700808"/>
              <a:ext cx="7586662" cy="4262438"/>
            </a:xfrm>
            <a:prstGeom prst="ellipse">
              <a:avLst/>
            </a:prstGeom>
            <a:solidFill>
              <a:srgbClr val="00FFFF"/>
            </a:solidFill>
            <a:ln w="11113">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72" name="Rectangle 12"/>
            <p:cNvSpPr>
              <a:spLocks noChangeArrowheads="1"/>
            </p:cNvSpPr>
            <p:nvPr/>
          </p:nvSpPr>
          <p:spPr bwMode="auto">
            <a:xfrm>
              <a:off x="2914650" y="4570413"/>
              <a:ext cx="1138238" cy="5175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73" name="Rectangle 13"/>
            <p:cNvSpPr>
              <a:spLocks noChangeArrowheads="1"/>
            </p:cNvSpPr>
            <p:nvPr/>
          </p:nvSpPr>
          <p:spPr bwMode="auto">
            <a:xfrm>
              <a:off x="3027363" y="4640263"/>
              <a:ext cx="5921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200" b="0">
                  <a:solidFill>
                    <a:srgbClr val="000000"/>
                  </a:solidFill>
                </a:rPr>
                <a:t>Weight </a:t>
              </a:r>
              <a:r>
                <a:rPr lang="en-US" altLang="tr-TR" sz="1200" b="0">
                  <a:solidFill>
                    <a:srgbClr val="000000"/>
                  </a:solidFill>
                </a:rPr>
                <a:t>N</a:t>
              </a:r>
              <a:endParaRPr lang="en-US" altLang="tr-TR" sz="2400" b="0"/>
            </a:p>
          </p:txBody>
        </p:sp>
        <p:sp>
          <p:nvSpPr>
            <p:cNvPr id="11274" name="Rectangle 14"/>
            <p:cNvSpPr>
              <a:spLocks noChangeArrowheads="1"/>
            </p:cNvSpPr>
            <p:nvPr/>
          </p:nvSpPr>
          <p:spPr bwMode="auto">
            <a:xfrm>
              <a:off x="3513138" y="4640263"/>
              <a:ext cx="793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200" b="0">
                  <a:solidFill>
                    <a:srgbClr val="000000"/>
                  </a:solidFill>
                </a:rPr>
                <a:t> </a:t>
              </a:r>
              <a:endParaRPr lang="en-US" altLang="tr-TR" sz="2400" b="0"/>
            </a:p>
          </p:txBody>
        </p:sp>
        <p:sp>
          <p:nvSpPr>
            <p:cNvPr id="11275" name="Rectangle 15"/>
            <p:cNvSpPr>
              <a:spLocks noChangeArrowheads="1"/>
            </p:cNvSpPr>
            <p:nvPr/>
          </p:nvSpPr>
          <p:spPr bwMode="auto">
            <a:xfrm>
              <a:off x="2754313" y="3649663"/>
              <a:ext cx="1138237" cy="5191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76" name="Rectangle 16"/>
            <p:cNvSpPr>
              <a:spLocks noChangeArrowheads="1"/>
            </p:cNvSpPr>
            <p:nvPr/>
          </p:nvSpPr>
          <p:spPr bwMode="auto">
            <a:xfrm>
              <a:off x="2868613" y="3719513"/>
              <a:ext cx="55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200" b="0">
                  <a:solidFill>
                    <a:srgbClr val="000000"/>
                  </a:solidFill>
                </a:rPr>
                <a:t>Weight </a:t>
              </a:r>
              <a:r>
                <a:rPr lang="en-US" altLang="tr-TR" sz="1200" b="0">
                  <a:solidFill>
                    <a:srgbClr val="000000"/>
                  </a:solidFill>
                </a:rPr>
                <a:t>3</a:t>
              </a:r>
              <a:endParaRPr lang="en-US" altLang="tr-TR" sz="2400" b="0"/>
            </a:p>
          </p:txBody>
        </p:sp>
        <p:sp>
          <p:nvSpPr>
            <p:cNvPr id="11277" name="Rectangle 17"/>
            <p:cNvSpPr>
              <a:spLocks noChangeArrowheads="1"/>
            </p:cNvSpPr>
            <p:nvPr/>
          </p:nvSpPr>
          <p:spPr bwMode="auto">
            <a:xfrm>
              <a:off x="3327400" y="3719513"/>
              <a:ext cx="793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200" b="0">
                  <a:solidFill>
                    <a:srgbClr val="000000"/>
                  </a:solidFill>
                </a:rPr>
                <a:t> </a:t>
              </a:r>
              <a:endParaRPr lang="en-US" altLang="tr-TR" sz="2400" b="0"/>
            </a:p>
          </p:txBody>
        </p:sp>
        <p:sp>
          <p:nvSpPr>
            <p:cNvPr id="11278" name="Rectangle 18"/>
            <p:cNvSpPr>
              <a:spLocks noChangeArrowheads="1"/>
            </p:cNvSpPr>
            <p:nvPr/>
          </p:nvSpPr>
          <p:spPr bwMode="auto">
            <a:xfrm>
              <a:off x="2754313" y="3182938"/>
              <a:ext cx="1138237" cy="5175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79" name="Rectangle 19"/>
            <p:cNvSpPr>
              <a:spLocks noChangeArrowheads="1"/>
            </p:cNvSpPr>
            <p:nvPr/>
          </p:nvSpPr>
          <p:spPr bwMode="auto">
            <a:xfrm>
              <a:off x="2868613" y="3252788"/>
              <a:ext cx="55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200" b="0">
                  <a:solidFill>
                    <a:srgbClr val="000000"/>
                  </a:solidFill>
                </a:rPr>
                <a:t>Weight </a:t>
              </a:r>
              <a:r>
                <a:rPr lang="en-US" altLang="tr-TR" sz="1200" b="0">
                  <a:solidFill>
                    <a:srgbClr val="000000"/>
                  </a:solidFill>
                </a:rPr>
                <a:t>2</a:t>
              </a:r>
              <a:endParaRPr lang="en-US" altLang="tr-TR" sz="2400" b="0"/>
            </a:p>
          </p:txBody>
        </p:sp>
        <p:sp>
          <p:nvSpPr>
            <p:cNvPr id="11280" name="Rectangle 20"/>
            <p:cNvSpPr>
              <a:spLocks noChangeArrowheads="1"/>
            </p:cNvSpPr>
            <p:nvPr/>
          </p:nvSpPr>
          <p:spPr bwMode="auto">
            <a:xfrm>
              <a:off x="3327400" y="3252788"/>
              <a:ext cx="793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200" b="0">
                  <a:solidFill>
                    <a:srgbClr val="000000"/>
                  </a:solidFill>
                </a:rPr>
                <a:t> </a:t>
              </a:r>
              <a:endParaRPr lang="en-US" altLang="tr-TR" sz="2400" b="0"/>
            </a:p>
          </p:txBody>
        </p:sp>
        <p:sp>
          <p:nvSpPr>
            <p:cNvPr id="11281" name="Rectangle 21"/>
            <p:cNvSpPr>
              <a:spLocks noChangeArrowheads="1"/>
            </p:cNvSpPr>
            <p:nvPr/>
          </p:nvSpPr>
          <p:spPr bwMode="auto">
            <a:xfrm>
              <a:off x="2754313" y="2489200"/>
              <a:ext cx="1138237" cy="5175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82" name="Rectangle 22"/>
            <p:cNvSpPr>
              <a:spLocks noChangeArrowheads="1"/>
            </p:cNvSpPr>
            <p:nvPr/>
          </p:nvSpPr>
          <p:spPr bwMode="auto">
            <a:xfrm>
              <a:off x="3048000" y="2819400"/>
              <a:ext cx="55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200" b="0">
                  <a:solidFill>
                    <a:srgbClr val="000000"/>
                  </a:solidFill>
                </a:rPr>
                <a:t>Weight</a:t>
              </a:r>
              <a:r>
                <a:rPr lang="en-US" altLang="tr-TR" sz="1200" b="0">
                  <a:solidFill>
                    <a:srgbClr val="000000"/>
                  </a:solidFill>
                </a:rPr>
                <a:t> 1</a:t>
              </a:r>
              <a:endParaRPr lang="en-US" altLang="tr-TR" sz="2400" b="0"/>
            </a:p>
          </p:txBody>
        </p:sp>
        <p:sp>
          <p:nvSpPr>
            <p:cNvPr id="11283" name="Rectangle 23"/>
            <p:cNvSpPr>
              <a:spLocks noChangeArrowheads="1"/>
            </p:cNvSpPr>
            <p:nvPr/>
          </p:nvSpPr>
          <p:spPr bwMode="auto">
            <a:xfrm>
              <a:off x="3327400" y="2559050"/>
              <a:ext cx="793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200" b="0">
                  <a:solidFill>
                    <a:srgbClr val="000000"/>
                  </a:solidFill>
                </a:rPr>
                <a:t> </a:t>
              </a:r>
              <a:endParaRPr lang="en-US" altLang="tr-TR" sz="2400" b="0"/>
            </a:p>
          </p:txBody>
        </p:sp>
        <p:sp>
          <p:nvSpPr>
            <p:cNvPr id="11284" name="Rectangle 24"/>
            <p:cNvSpPr>
              <a:spLocks noChangeArrowheads="1"/>
            </p:cNvSpPr>
            <p:nvPr/>
          </p:nvSpPr>
          <p:spPr bwMode="auto">
            <a:xfrm>
              <a:off x="2112963" y="3978275"/>
              <a:ext cx="903287" cy="11096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85" name="Rectangle 25"/>
            <p:cNvSpPr>
              <a:spLocks noChangeArrowheads="1"/>
            </p:cNvSpPr>
            <p:nvPr/>
          </p:nvSpPr>
          <p:spPr bwMode="auto">
            <a:xfrm>
              <a:off x="2227263" y="4043363"/>
              <a:ext cx="17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a:t>
              </a:r>
              <a:endParaRPr lang="en-US" altLang="tr-TR" sz="2400" b="0"/>
            </a:p>
          </p:txBody>
        </p:sp>
        <p:sp>
          <p:nvSpPr>
            <p:cNvPr id="11286" name="Rectangle 26"/>
            <p:cNvSpPr>
              <a:spLocks noChangeArrowheads="1"/>
            </p:cNvSpPr>
            <p:nvPr/>
          </p:nvSpPr>
          <p:spPr bwMode="auto">
            <a:xfrm>
              <a:off x="2325688" y="4043363"/>
              <a:ext cx="128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sp>
          <p:nvSpPr>
            <p:cNvPr id="11287" name="Rectangle 27"/>
            <p:cNvSpPr>
              <a:spLocks noChangeArrowheads="1"/>
            </p:cNvSpPr>
            <p:nvPr/>
          </p:nvSpPr>
          <p:spPr bwMode="auto">
            <a:xfrm>
              <a:off x="2227263" y="4311650"/>
              <a:ext cx="17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a:t>
              </a:r>
              <a:endParaRPr lang="en-US" altLang="tr-TR" sz="2400" b="0"/>
            </a:p>
          </p:txBody>
        </p:sp>
        <p:sp>
          <p:nvSpPr>
            <p:cNvPr id="11288" name="Rectangle 28"/>
            <p:cNvSpPr>
              <a:spLocks noChangeArrowheads="1"/>
            </p:cNvSpPr>
            <p:nvPr/>
          </p:nvSpPr>
          <p:spPr bwMode="auto">
            <a:xfrm>
              <a:off x="2325688" y="4311650"/>
              <a:ext cx="128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sp>
          <p:nvSpPr>
            <p:cNvPr id="11289" name="Rectangle 29"/>
            <p:cNvSpPr>
              <a:spLocks noChangeArrowheads="1"/>
            </p:cNvSpPr>
            <p:nvPr/>
          </p:nvSpPr>
          <p:spPr bwMode="auto">
            <a:xfrm>
              <a:off x="2227263" y="4579938"/>
              <a:ext cx="17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a:t>
              </a:r>
              <a:endParaRPr lang="en-US" altLang="tr-TR" sz="2400" b="0"/>
            </a:p>
          </p:txBody>
        </p:sp>
        <p:sp>
          <p:nvSpPr>
            <p:cNvPr id="11290" name="Rectangle 30"/>
            <p:cNvSpPr>
              <a:spLocks noChangeArrowheads="1"/>
            </p:cNvSpPr>
            <p:nvPr/>
          </p:nvSpPr>
          <p:spPr bwMode="auto">
            <a:xfrm>
              <a:off x="2325688" y="4579938"/>
              <a:ext cx="128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sp>
          <p:nvSpPr>
            <p:cNvPr id="11291" name="Rectangle 31"/>
            <p:cNvSpPr>
              <a:spLocks noChangeArrowheads="1"/>
            </p:cNvSpPr>
            <p:nvPr/>
          </p:nvSpPr>
          <p:spPr bwMode="auto">
            <a:xfrm>
              <a:off x="1900238" y="3649663"/>
              <a:ext cx="900112" cy="4587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92" name="Rectangle 32"/>
            <p:cNvSpPr>
              <a:spLocks noChangeArrowheads="1"/>
            </p:cNvSpPr>
            <p:nvPr/>
          </p:nvSpPr>
          <p:spPr bwMode="auto">
            <a:xfrm>
              <a:off x="2014538" y="3724275"/>
              <a:ext cx="66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solidFill>
                    <a:srgbClr val="000000"/>
                  </a:solidFill>
                </a:rPr>
                <a:t>Input</a:t>
              </a:r>
              <a:r>
                <a:rPr lang="en-US" altLang="tr-TR" sz="1800" b="0">
                  <a:solidFill>
                    <a:srgbClr val="000000"/>
                  </a:solidFill>
                </a:rPr>
                <a:t> 3</a:t>
              </a:r>
              <a:endParaRPr lang="en-US" altLang="tr-TR" sz="2400" b="0"/>
            </a:p>
          </p:txBody>
        </p:sp>
        <p:sp>
          <p:nvSpPr>
            <p:cNvPr id="11293" name="Rectangle 33"/>
            <p:cNvSpPr>
              <a:spLocks noChangeArrowheads="1"/>
            </p:cNvSpPr>
            <p:nvPr/>
          </p:nvSpPr>
          <p:spPr bwMode="auto">
            <a:xfrm>
              <a:off x="2552700" y="3724275"/>
              <a:ext cx="12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sp>
          <p:nvSpPr>
            <p:cNvPr id="11294" name="Rectangle 34"/>
            <p:cNvSpPr>
              <a:spLocks noChangeArrowheads="1"/>
            </p:cNvSpPr>
            <p:nvPr/>
          </p:nvSpPr>
          <p:spPr bwMode="auto">
            <a:xfrm>
              <a:off x="1935163" y="3057525"/>
              <a:ext cx="898525" cy="4587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95" name="Rectangle 35"/>
            <p:cNvSpPr>
              <a:spLocks noChangeArrowheads="1"/>
            </p:cNvSpPr>
            <p:nvPr/>
          </p:nvSpPr>
          <p:spPr bwMode="auto">
            <a:xfrm>
              <a:off x="1966913" y="3141663"/>
              <a:ext cx="66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solidFill>
                    <a:srgbClr val="000000"/>
                  </a:solidFill>
                </a:rPr>
                <a:t>Input </a:t>
              </a:r>
              <a:r>
                <a:rPr lang="en-US" altLang="tr-TR" sz="1800" b="0">
                  <a:solidFill>
                    <a:srgbClr val="000000"/>
                  </a:solidFill>
                </a:rPr>
                <a:t>2</a:t>
              </a:r>
              <a:endParaRPr lang="en-US" altLang="tr-TR" sz="2400" b="0"/>
            </a:p>
          </p:txBody>
        </p:sp>
        <p:sp>
          <p:nvSpPr>
            <p:cNvPr id="11296" name="Rectangle 37"/>
            <p:cNvSpPr>
              <a:spLocks noChangeArrowheads="1"/>
            </p:cNvSpPr>
            <p:nvPr/>
          </p:nvSpPr>
          <p:spPr bwMode="auto">
            <a:xfrm>
              <a:off x="1935163" y="2535238"/>
              <a:ext cx="898525" cy="4587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297" name="Rectangle 38"/>
            <p:cNvSpPr>
              <a:spLocks noChangeArrowheads="1"/>
            </p:cNvSpPr>
            <p:nvPr/>
          </p:nvSpPr>
          <p:spPr bwMode="auto">
            <a:xfrm>
              <a:off x="2047875" y="2609850"/>
              <a:ext cx="66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solidFill>
                    <a:srgbClr val="000000"/>
                  </a:solidFill>
                </a:rPr>
                <a:t>Input</a:t>
              </a:r>
              <a:r>
                <a:rPr lang="en-US" altLang="tr-TR" sz="1800" b="0">
                  <a:solidFill>
                    <a:srgbClr val="000000"/>
                  </a:solidFill>
                </a:rPr>
                <a:t> 1</a:t>
              </a:r>
              <a:endParaRPr lang="en-US" altLang="tr-TR" sz="2400" b="0"/>
            </a:p>
          </p:txBody>
        </p:sp>
        <p:sp>
          <p:nvSpPr>
            <p:cNvPr id="11298" name="Rectangle 39"/>
            <p:cNvSpPr>
              <a:spLocks noChangeArrowheads="1"/>
            </p:cNvSpPr>
            <p:nvPr/>
          </p:nvSpPr>
          <p:spPr bwMode="auto">
            <a:xfrm>
              <a:off x="2587625" y="2609850"/>
              <a:ext cx="12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grpSp>
          <p:nvGrpSpPr>
            <p:cNvPr id="11299" name="Group 189"/>
            <p:cNvGrpSpPr>
              <a:grpSpLocks/>
            </p:cNvGrpSpPr>
            <p:nvPr/>
          </p:nvGrpSpPr>
          <p:grpSpPr bwMode="auto">
            <a:xfrm>
              <a:off x="3482975" y="2819400"/>
              <a:ext cx="1774825" cy="1981200"/>
              <a:chOff x="2099" y="1938"/>
              <a:chExt cx="1118" cy="938"/>
            </a:xfrm>
          </p:grpSpPr>
          <p:sp>
            <p:nvSpPr>
              <p:cNvPr id="11341" name="Freeform 40"/>
              <p:cNvSpPr>
                <a:spLocks/>
              </p:cNvSpPr>
              <p:nvPr/>
            </p:nvSpPr>
            <p:spPr bwMode="auto">
              <a:xfrm>
                <a:off x="2543" y="1938"/>
                <a:ext cx="179" cy="157"/>
              </a:xfrm>
              <a:custGeom>
                <a:avLst/>
                <a:gdLst>
                  <a:gd name="T0" fmla="*/ 50 w 179"/>
                  <a:gd name="T1" fmla="*/ 155 h 157"/>
                  <a:gd name="T2" fmla="*/ 0 w 179"/>
                  <a:gd name="T3" fmla="*/ 157 h 157"/>
                  <a:gd name="T4" fmla="*/ 127 w 179"/>
                  <a:gd name="T5" fmla="*/ 0 h 157"/>
                  <a:gd name="T6" fmla="*/ 179 w 179"/>
                  <a:gd name="T7" fmla="*/ 0 h 157"/>
                  <a:gd name="T8" fmla="*/ 50 w 179"/>
                  <a:gd name="T9" fmla="*/ 155 h 157"/>
                  <a:gd name="T10" fmla="*/ 0 60000 65536"/>
                  <a:gd name="T11" fmla="*/ 0 60000 65536"/>
                  <a:gd name="T12" fmla="*/ 0 60000 65536"/>
                  <a:gd name="T13" fmla="*/ 0 60000 65536"/>
                  <a:gd name="T14" fmla="*/ 0 60000 65536"/>
                  <a:gd name="T15" fmla="*/ 0 w 179"/>
                  <a:gd name="T16" fmla="*/ 0 h 157"/>
                  <a:gd name="T17" fmla="*/ 179 w 179"/>
                  <a:gd name="T18" fmla="*/ 157 h 157"/>
                </a:gdLst>
                <a:ahLst/>
                <a:cxnLst>
                  <a:cxn ang="T10">
                    <a:pos x="T0" y="T1"/>
                  </a:cxn>
                  <a:cxn ang="T11">
                    <a:pos x="T2" y="T3"/>
                  </a:cxn>
                  <a:cxn ang="T12">
                    <a:pos x="T4" y="T5"/>
                  </a:cxn>
                  <a:cxn ang="T13">
                    <a:pos x="T6" y="T7"/>
                  </a:cxn>
                  <a:cxn ang="T14">
                    <a:pos x="T8" y="T9"/>
                  </a:cxn>
                </a:cxnLst>
                <a:rect l="T15" t="T16" r="T17" b="T18"/>
                <a:pathLst>
                  <a:path w="179" h="157">
                    <a:moveTo>
                      <a:pt x="50" y="155"/>
                    </a:moveTo>
                    <a:lnTo>
                      <a:pt x="0" y="157"/>
                    </a:lnTo>
                    <a:lnTo>
                      <a:pt x="127" y="0"/>
                    </a:lnTo>
                    <a:lnTo>
                      <a:pt x="179" y="0"/>
                    </a:lnTo>
                    <a:lnTo>
                      <a:pt x="50" y="155"/>
                    </a:lnTo>
                    <a:close/>
                  </a:path>
                </a:pathLst>
              </a:custGeom>
              <a:solidFill>
                <a:srgbClr val="00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2" name="Freeform 41"/>
              <p:cNvSpPr>
                <a:spLocks/>
              </p:cNvSpPr>
              <p:nvPr/>
            </p:nvSpPr>
            <p:spPr bwMode="auto">
              <a:xfrm>
                <a:off x="2584" y="1938"/>
                <a:ext cx="138" cy="155"/>
              </a:xfrm>
              <a:custGeom>
                <a:avLst/>
                <a:gdLst>
                  <a:gd name="T0" fmla="*/ 9 w 138"/>
                  <a:gd name="T1" fmla="*/ 155 h 155"/>
                  <a:gd name="T2" fmla="*/ 0 w 138"/>
                  <a:gd name="T3" fmla="*/ 155 h 155"/>
                  <a:gd name="T4" fmla="*/ 127 w 138"/>
                  <a:gd name="T5" fmla="*/ 0 h 155"/>
                  <a:gd name="T6" fmla="*/ 138 w 138"/>
                  <a:gd name="T7" fmla="*/ 0 h 155"/>
                  <a:gd name="T8" fmla="*/ 9 w 138"/>
                  <a:gd name="T9" fmla="*/ 155 h 155"/>
                  <a:gd name="T10" fmla="*/ 0 60000 65536"/>
                  <a:gd name="T11" fmla="*/ 0 60000 65536"/>
                  <a:gd name="T12" fmla="*/ 0 60000 65536"/>
                  <a:gd name="T13" fmla="*/ 0 60000 65536"/>
                  <a:gd name="T14" fmla="*/ 0 60000 65536"/>
                  <a:gd name="T15" fmla="*/ 0 w 138"/>
                  <a:gd name="T16" fmla="*/ 0 h 155"/>
                  <a:gd name="T17" fmla="*/ 138 w 138"/>
                  <a:gd name="T18" fmla="*/ 155 h 155"/>
                </a:gdLst>
                <a:ahLst/>
                <a:cxnLst>
                  <a:cxn ang="T10">
                    <a:pos x="T0" y="T1"/>
                  </a:cxn>
                  <a:cxn ang="T11">
                    <a:pos x="T2" y="T3"/>
                  </a:cxn>
                  <a:cxn ang="T12">
                    <a:pos x="T4" y="T5"/>
                  </a:cxn>
                  <a:cxn ang="T13">
                    <a:pos x="T6" y="T7"/>
                  </a:cxn>
                  <a:cxn ang="T14">
                    <a:pos x="T8" y="T9"/>
                  </a:cxn>
                </a:cxnLst>
                <a:rect l="T15" t="T16" r="T17" b="T18"/>
                <a:pathLst>
                  <a:path w="138" h="155">
                    <a:moveTo>
                      <a:pt x="9" y="155"/>
                    </a:moveTo>
                    <a:lnTo>
                      <a:pt x="0" y="155"/>
                    </a:lnTo>
                    <a:lnTo>
                      <a:pt x="127" y="0"/>
                    </a:lnTo>
                    <a:lnTo>
                      <a:pt x="138" y="0"/>
                    </a:lnTo>
                    <a:lnTo>
                      <a:pt x="9" y="155"/>
                    </a:lnTo>
                    <a:close/>
                  </a:path>
                </a:pathLst>
              </a:custGeom>
              <a:solidFill>
                <a:srgbClr val="00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3" name="Freeform 42"/>
              <p:cNvSpPr>
                <a:spLocks/>
              </p:cNvSpPr>
              <p:nvPr/>
            </p:nvSpPr>
            <p:spPr bwMode="auto">
              <a:xfrm>
                <a:off x="2574" y="1938"/>
                <a:ext cx="137" cy="155"/>
              </a:xfrm>
              <a:custGeom>
                <a:avLst/>
                <a:gdLst>
                  <a:gd name="T0" fmla="*/ 10 w 137"/>
                  <a:gd name="T1" fmla="*/ 155 h 155"/>
                  <a:gd name="T2" fmla="*/ 0 w 137"/>
                  <a:gd name="T3" fmla="*/ 155 h 155"/>
                  <a:gd name="T4" fmla="*/ 127 w 137"/>
                  <a:gd name="T5" fmla="*/ 0 h 155"/>
                  <a:gd name="T6" fmla="*/ 137 w 137"/>
                  <a:gd name="T7" fmla="*/ 0 h 155"/>
                  <a:gd name="T8" fmla="*/ 10 w 137"/>
                  <a:gd name="T9" fmla="*/ 155 h 155"/>
                  <a:gd name="T10" fmla="*/ 0 60000 65536"/>
                  <a:gd name="T11" fmla="*/ 0 60000 65536"/>
                  <a:gd name="T12" fmla="*/ 0 60000 65536"/>
                  <a:gd name="T13" fmla="*/ 0 60000 65536"/>
                  <a:gd name="T14" fmla="*/ 0 60000 65536"/>
                  <a:gd name="T15" fmla="*/ 0 w 137"/>
                  <a:gd name="T16" fmla="*/ 0 h 155"/>
                  <a:gd name="T17" fmla="*/ 137 w 137"/>
                  <a:gd name="T18" fmla="*/ 155 h 155"/>
                </a:gdLst>
                <a:ahLst/>
                <a:cxnLst>
                  <a:cxn ang="T10">
                    <a:pos x="T0" y="T1"/>
                  </a:cxn>
                  <a:cxn ang="T11">
                    <a:pos x="T2" y="T3"/>
                  </a:cxn>
                  <a:cxn ang="T12">
                    <a:pos x="T4" y="T5"/>
                  </a:cxn>
                  <a:cxn ang="T13">
                    <a:pos x="T6" y="T7"/>
                  </a:cxn>
                  <a:cxn ang="T14">
                    <a:pos x="T8" y="T9"/>
                  </a:cxn>
                </a:cxnLst>
                <a:rect l="T15" t="T16" r="T17" b="T18"/>
                <a:pathLst>
                  <a:path w="137" h="155">
                    <a:moveTo>
                      <a:pt x="10" y="155"/>
                    </a:moveTo>
                    <a:lnTo>
                      <a:pt x="0" y="155"/>
                    </a:lnTo>
                    <a:lnTo>
                      <a:pt x="127" y="0"/>
                    </a:lnTo>
                    <a:lnTo>
                      <a:pt x="137" y="0"/>
                    </a:lnTo>
                    <a:lnTo>
                      <a:pt x="10" y="155"/>
                    </a:lnTo>
                    <a:close/>
                  </a:path>
                </a:pathLst>
              </a:custGeom>
              <a:solidFill>
                <a:srgbClr val="00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4" name="Freeform 43"/>
              <p:cNvSpPr>
                <a:spLocks/>
              </p:cNvSpPr>
              <p:nvPr/>
            </p:nvSpPr>
            <p:spPr bwMode="auto">
              <a:xfrm>
                <a:off x="2565" y="1938"/>
                <a:ext cx="136" cy="155"/>
              </a:xfrm>
              <a:custGeom>
                <a:avLst/>
                <a:gdLst>
                  <a:gd name="T0" fmla="*/ 9 w 136"/>
                  <a:gd name="T1" fmla="*/ 155 h 155"/>
                  <a:gd name="T2" fmla="*/ 0 w 136"/>
                  <a:gd name="T3" fmla="*/ 155 h 155"/>
                  <a:gd name="T4" fmla="*/ 126 w 136"/>
                  <a:gd name="T5" fmla="*/ 0 h 155"/>
                  <a:gd name="T6" fmla="*/ 136 w 136"/>
                  <a:gd name="T7" fmla="*/ 0 h 155"/>
                  <a:gd name="T8" fmla="*/ 9 w 136"/>
                  <a:gd name="T9" fmla="*/ 155 h 155"/>
                  <a:gd name="T10" fmla="*/ 0 60000 65536"/>
                  <a:gd name="T11" fmla="*/ 0 60000 65536"/>
                  <a:gd name="T12" fmla="*/ 0 60000 65536"/>
                  <a:gd name="T13" fmla="*/ 0 60000 65536"/>
                  <a:gd name="T14" fmla="*/ 0 60000 65536"/>
                  <a:gd name="T15" fmla="*/ 0 w 136"/>
                  <a:gd name="T16" fmla="*/ 0 h 155"/>
                  <a:gd name="T17" fmla="*/ 136 w 136"/>
                  <a:gd name="T18" fmla="*/ 155 h 155"/>
                </a:gdLst>
                <a:ahLst/>
                <a:cxnLst>
                  <a:cxn ang="T10">
                    <a:pos x="T0" y="T1"/>
                  </a:cxn>
                  <a:cxn ang="T11">
                    <a:pos x="T2" y="T3"/>
                  </a:cxn>
                  <a:cxn ang="T12">
                    <a:pos x="T4" y="T5"/>
                  </a:cxn>
                  <a:cxn ang="T13">
                    <a:pos x="T6" y="T7"/>
                  </a:cxn>
                  <a:cxn ang="T14">
                    <a:pos x="T8" y="T9"/>
                  </a:cxn>
                </a:cxnLst>
                <a:rect l="T15" t="T16" r="T17" b="T18"/>
                <a:pathLst>
                  <a:path w="136" h="155">
                    <a:moveTo>
                      <a:pt x="9" y="155"/>
                    </a:moveTo>
                    <a:lnTo>
                      <a:pt x="0" y="155"/>
                    </a:lnTo>
                    <a:lnTo>
                      <a:pt x="126" y="0"/>
                    </a:lnTo>
                    <a:lnTo>
                      <a:pt x="136" y="0"/>
                    </a:lnTo>
                    <a:lnTo>
                      <a:pt x="9" y="1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5" name="Freeform 44"/>
              <p:cNvSpPr>
                <a:spLocks/>
              </p:cNvSpPr>
              <p:nvPr/>
            </p:nvSpPr>
            <p:spPr bwMode="auto">
              <a:xfrm>
                <a:off x="2553" y="1938"/>
                <a:ext cx="138" cy="155"/>
              </a:xfrm>
              <a:custGeom>
                <a:avLst/>
                <a:gdLst>
                  <a:gd name="T0" fmla="*/ 12 w 138"/>
                  <a:gd name="T1" fmla="*/ 155 h 155"/>
                  <a:gd name="T2" fmla="*/ 0 w 138"/>
                  <a:gd name="T3" fmla="*/ 155 h 155"/>
                  <a:gd name="T4" fmla="*/ 129 w 138"/>
                  <a:gd name="T5" fmla="*/ 0 h 155"/>
                  <a:gd name="T6" fmla="*/ 138 w 138"/>
                  <a:gd name="T7" fmla="*/ 0 h 155"/>
                  <a:gd name="T8" fmla="*/ 12 w 138"/>
                  <a:gd name="T9" fmla="*/ 155 h 155"/>
                  <a:gd name="T10" fmla="*/ 0 60000 65536"/>
                  <a:gd name="T11" fmla="*/ 0 60000 65536"/>
                  <a:gd name="T12" fmla="*/ 0 60000 65536"/>
                  <a:gd name="T13" fmla="*/ 0 60000 65536"/>
                  <a:gd name="T14" fmla="*/ 0 60000 65536"/>
                  <a:gd name="T15" fmla="*/ 0 w 138"/>
                  <a:gd name="T16" fmla="*/ 0 h 155"/>
                  <a:gd name="T17" fmla="*/ 138 w 138"/>
                  <a:gd name="T18" fmla="*/ 155 h 155"/>
                </a:gdLst>
                <a:ahLst/>
                <a:cxnLst>
                  <a:cxn ang="T10">
                    <a:pos x="T0" y="T1"/>
                  </a:cxn>
                  <a:cxn ang="T11">
                    <a:pos x="T2" y="T3"/>
                  </a:cxn>
                  <a:cxn ang="T12">
                    <a:pos x="T4" y="T5"/>
                  </a:cxn>
                  <a:cxn ang="T13">
                    <a:pos x="T6" y="T7"/>
                  </a:cxn>
                  <a:cxn ang="T14">
                    <a:pos x="T8" y="T9"/>
                  </a:cxn>
                </a:cxnLst>
                <a:rect l="T15" t="T16" r="T17" b="T18"/>
                <a:pathLst>
                  <a:path w="138" h="155">
                    <a:moveTo>
                      <a:pt x="12" y="155"/>
                    </a:moveTo>
                    <a:lnTo>
                      <a:pt x="0" y="155"/>
                    </a:lnTo>
                    <a:lnTo>
                      <a:pt x="129" y="0"/>
                    </a:lnTo>
                    <a:lnTo>
                      <a:pt x="138" y="0"/>
                    </a:lnTo>
                    <a:lnTo>
                      <a:pt x="12" y="155"/>
                    </a:lnTo>
                    <a:close/>
                  </a:path>
                </a:pathLst>
              </a:custGeom>
              <a:solidFill>
                <a:srgbClr val="00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6" name="Freeform 45"/>
              <p:cNvSpPr>
                <a:spLocks/>
              </p:cNvSpPr>
              <p:nvPr/>
            </p:nvSpPr>
            <p:spPr bwMode="auto">
              <a:xfrm>
                <a:off x="2543" y="1938"/>
                <a:ext cx="139" cy="157"/>
              </a:xfrm>
              <a:custGeom>
                <a:avLst/>
                <a:gdLst>
                  <a:gd name="T0" fmla="*/ 10 w 139"/>
                  <a:gd name="T1" fmla="*/ 155 h 157"/>
                  <a:gd name="T2" fmla="*/ 0 w 139"/>
                  <a:gd name="T3" fmla="*/ 157 h 157"/>
                  <a:gd name="T4" fmla="*/ 127 w 139"/>
                  <a:gd name="T5" fmla="*/ 0 h 157"/>
                  <a:gd name="T6" fmla="*/ 139 w 139"/>
                  <a:gd name="T7" fmla="*/ 0 h 157"/>
                  <a:gd name="T8" fmla="*/ 10 w 139"/>
                  <a:gd name="T9" fmla="*/ 155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0" y="155"/>
                    </a:moveTo>
                    <a:lnTo>
                      <a:pt x="0" y="157"/>
                    </a:lnTo>
                    <a:lnTo>
                      <a:pt x="127" y="0"/>
                    </a:lnTo>
                    <a:lnTo>
                      <a:pt x="139" y="0"/>
                    </a:lnTo>
                    <a:lnTo>
                      <a:pt x="10" y="155"/>
                    </a:lnTo>
                    <a:close/>
                  </a:path>
                </a:pathLst>
              </a:custGeom>
              <a:solidFill>
                <a:srgbClr val="00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7" name="Freeform 46"/>
              <p:cNvSpPr>
                <a:spLocks/>
              </p:cNvSpPr>
              <p:nvPr/>
            </p:nvSpPr>
            <p:spPr bwMode="auto">
              <a:xfrm>
                <a:off x="2495" y="1938"/>
                <a:ext cx="175" cy="163"/>
              </a:xfrm>
              <a:custGeom>
                <a:avLst/>
                <a:gdLst>
                  <a:gd name="T0" fmla="*/ 48 w 175"/>
                  <a:gd name="T1" fmla="*/ 157 h 163"/>
                  <a:gd name="T2" fmla="*/ 0 w 175"/>
                  <a:gd name="T3" fmla="*/ 163 h 163"/>
                  <a:gd name="T4" fmla="*/ 127 w 175"/>
                  <a:gd name="T5" fmla="*/ 9 h 163"/>
                  <a:gd name="T6" fmla="*/ 175 w 175"/>
                  <a:gd name="T7" fmla="*/ 0 h 163"/>
                  <a:gd name="T8" fmla="*/ 48 w 175"/>
                  <a:gd name="T9" fmla="*/ 157 h 163"/>
                  <a:gd name="T10" fmla="*/ 0 60000 65536"/>
                  <a:gd name="T11" fmla="*/ 0 60000 65536"/>
                  <a:gd name="T12" fmla="*/ 0 60000 65536"/>
                  <a:gd name="T13" fmla="*/ 0 60000 65536"/>
                  <a:gd name="T14" fmla="*/ 0 60000 65536"/>
                  <a:gd name="T15" fmla="*/ 0 w 175"/>
                  <a:gd name="T16" fmla="*/ 0 h 163"/>
                  <a:gd name="T17" fmla="*/ 175 w 175"/>
                  <a:gd name="T18" fmla="*/ 163 h 163"/>
                </a:gdLst>
                <a:ahLst/>
                <a:cxnLst>
                  <a:cxn ang="T10">
                    <a:pos x="T0" y="T1"/>
                  </a:cxn>
                  <a:cxn ang="T11">
                    <a:pos x="T2" y="T3"/>
                  </a:cxn>
                  <a:cxn ang="T12">
                    <a:pos x="T4" y="T5"/>
                  </a:cxn>
                  <a:cxn ang="T13">
                    <a:pos x="T6" y="T7"/>
                  </a:cxn>
                  <a:cxn ang="T14">
                    <a:pos x="T8" y="T9"/>
                  </a:cxn>
                </a:cxnLst>
                <a:rect l="T15" t="T16" r="T17" b="T18"/>
                <a:pathLst>
                  <a:path w="175" h="163">
                    <a:moveTo>
                      <a:pt x="48" y="157"/>
                    </a:moveTo>
                    <a:lnTo>
                      <a:pt x="0" y="163"/>
                    </a:lnTo>
                    <a:lnTo>
                      <a:pt x="127" y="9"/>
                    </a:lnTo>
                    <a:lnTo>
                      <a:pt x="175" y="0"/>
                    </a:lnTo>
                    <a:lnTo>
                      <a:pt x="48" y="157"/>
                    </a:lnTo>
                    <a:close/>
                  </a:path>
                </a:pathLst>
              </a:custGeom>
              <a:solidFill>
                <a:srgbClr val="00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8" name="Freeform 47"/>
              <p:cNvSpPr>
                <a:spLocks/>
              </p:cNvSpPr>
              <p:nvPr/>
            </p:nvSpPr>
            <p:spPr bwMode="auto">
              <a:xfrm>
                <a:off x="2531" y="1938"/>
                <a:ext cx="139" cy="157"/>
              </a:xfrm>
              <a:custGeom>
                <a:avLst/>
                <a:gdLst>
                  <a:gd name="T0" fmla="*/ 12 w 139"/>
                  <a:gd name="T1" fmla="*/ 157 h 157"/>
                  <a:gd name="T2" fmla="*/ 0 w 139"/>
                  <a:gd name="T3" fmla="*/ 157 h 157"/>
                  <a:gd name="T4" fmla="*/ 127 w 139"/>
                  <a:gd name="T5" fmla="*/ 3 h 157"/>
                  <a:gd name="T6" fmla="*/ 139 w 139"/>
                  <a:gd name="T7" fmla="*/ 0 h 157"/>
                  <a:gd name="T8" fmla="*/ 12 w 139"/>
                  <a:gd name="T9" fmla="*/ 157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7"/>
                    </a:moveTo>
                    <a:lnTo>
                      <a:pt x="0" y="157"/>
                    </a:lnTo>
                    <a:lnTo>
                      <a:pt x="127" y="3"/>
                    </a:lnTo>
                    <a:lnTo>
                      <a:pt x="139" y="0"/>
                    </a:lnTo>
                    <a:lnTo>
                      <a:pt x="12" y="157"/>
                    </a:lnTo>
                    <a:close/>
                  </a:path>
                </a:pathLst>
              </a:custGeom>
              <a:solidFill>
                <a:srgbClr val="00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9" name="Freeform 48"/>
              <p:cNvSpPr>
                <a:spLocks/>
              </p:cNvSpPr>
              <p:nvPr/>
            </p:nvSpPr>
            <p:spPr bwMode="auto">
              <a:xfrm>
                <a:off x="2519" y="1941"/>
                <a:ext cx="139" cy="157"/>
              </a:xfrm>
              <a:custGeom>
                <a:avLst/>
                <a:gdLst>
                  <a:gd name="T0" fmla="*/ 12 w 139"/>
                  <a:gd name="T1" fmla="*/ 154 h 157"/>
                  <a:gd name="T2" fmla="*/ 0 w 139"/>
                  <a:gd name="T3" fmla="*/ 157 h 157"/>
                  <a:gd name="T4" fmla="*/ 127 w 139"/>
                  <a:gd name="T5" fmla="*/ 3 h 157"/>
                  <a:gd name="T6" fmla="*/ 139 w 139"/>
                  <a:gd name="T7" fmla="*/ 0 h 157"/>
                  <a:gd name="T8" fmla="*/ 12 w 139"/>
                  <a:gd name="T9" fmla="*/ 154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4"/>
                    </a:moveTo>
                    <a:lnTo>
                      <a:pt x="0" y="157"/>
                    </a:lnTo>
                    <a:lnTo>
                      <a:pt x="127" y="3"/>
                    </a:lnTo>
                    <a:lnTo>
                      <a:pt x="139" y="0"/>
                    </a:lnTo>
                    <a:lnTo>
                      <a:pt x="12" y="154"/>
                    </a:lnTo>
                    <a:close/>
                  </a:path>
                </a:pathLst>
              </a:custGeom>
              <a:solidFill>
                <a:srgbClr val="00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0" name="Freeform 49"/>
              <p:cNvSpPr>
                <a:spLocks/>
              </p:cNvSpPr>
              <p:nvPr/>
            </p:nvSpPr>
            <p:spPr bwMode="auto">
              <a:xfrm>
                <a:off x="2507" y="1944"/>
                <a:ext cx="139" cy="154"/>
              </a:xfrm>
              <a:custGeom>
                <a:avLst/>
                <a:gdLst>
                  <a:gd name="T0" fmla="*/ 12 w 139"/>
                  <a:gd name="T1" fmla="*/ 154 h 154"/>
                  <a:gd name="T2" fmla="*/ 0 w 139"/>
                  <a:gd name="T3" fmla="*/ 154 h 154"/>
                  <a:gd name="T4" fmla="*/ 127 w 139"/>
                  <a:gd name="T5" fmla="*/ 0 h 154"/>
                  <a:gd name="T6" fmla="*/ 139 w 139"/>
                  <a:gd name="T7" fmla="*/ 0 h 154"/>
                  <a:gd name="T8" fmla="*/ 12 w 139"/>
                  <a:gd name="T9" fmla="*/ 154 h 154"/>
                  <a:gd name="T10" fmla="*/ 0 60000 65536"/>
                  <a:gd name="T11" fmla="*/ 0 60000 65536"/>
                  <a:gd name="T12" fmla="*/ 0 60000 65536"/>
                  <a:gd name="T13" fmla="*/ 0 60000 65536"/>
                  <a:gd name="T14" fmla="*/ 0 60000 65536"/>
                  <a:gd name="T15" fmla="*/ 0 w 139"/>
                  <a:gd name="T16" fmla="*/ 0 h 154"/>
                  <a:gd name="T17" fmla="*/ 139 w 139"/>
                  <a:gd name="T18" fmla="*/ 154 h 154"/>
                </a:gdLst>
                <a:ahLst/>
                <a:cxnLst>
                  <a:cxn ang="T10">
                    <a:pos x="T0" y="T1"/>
                  </a:cxn>
                  <a:cxn ang="T11">
                    <a:pos x="T2" y="T3"/>
                  </a:cxn>
                  <a:cxn ang="T12">
                    <a:pos x="T4" y="T5"/>
                  </a:cxn>
                  <a:cxn ang="T13">
                    <a:pos x="T6" y="T7"/>
                  </a:cxn>
                  <a:cxn ang="T14">
                    <a:pos x="T8" y="T9"/>
                  </a:cxn>
                </a:cxnLst>
                <a:rect l="T15" t="T16" r="T17" b="T18"/>
                <a:pathLst>
                  <a:path w="139" h="154">
                    <a:moveTo>
                      <a:pt x="12" y="154"/>
                    </a:moveTo>
                    <a:lnTo>
                      <a:pt x="0" y="154"/>
                    </a:lnTo>
                    <a:lnTo>
                      <a:pt x="127" y="0"/>
                    </a:lnTo>
                    <a:lnTo>
                      <a:pt x="139" y="0"/>
                    </a:lnTo>
                    <a:lnTo>
                      <a:pt x="12" y="154"/>
                    </a:lnTo>
                    <a:close/>
                  </a:path>
                </a:pathLst>
              </a:custGeom>
              <a:solidFill>
                <a:srgbClr val="00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1" name="Freeform 50"/>
              <p:cNvSpPr>
                <a:spLocks/>
              </p:cNvSpPr>
              <p:nvPr/>
            </p:nvSpPr>
            <p:spPr bwMode="auto">
              <a:xfrm>
                <a:off x="2495" y="1944"/>
                <a:ext cx="139" cy="157"/>
              </a:xfrm>
              <a:custGeom>
                <a:avLst/>
                <a:gdLst>
                  <a:gd name="T0" fmla="*/ 12 w 139"/>
                  <a:gd name="T1" fmla="*/ 154 h 157"/>
                  <a:gd name="T2" fmla="*/ 0 w 139"/>
                  <a:gd name="T3" fmla="*/ 157 h 157"/>
                  <a:gd name="T4" fmla="*/ 127 w 139"/>
                  <a:gd name="T5" fmla="*/ 3 h 157"/>
                  <a:gd name="T6" fmla="*/ 139 w 139"/>
                  <a:gd name="T7" fmla="*/ 0 h 157"/>
                  <a:gd name="T8" fmla="*/ 12 w 139"/>
                  <a:gd name="T9" fmla="*/ 154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4"/>
                    </a:moveTo>
                    <a:lnTo>
                      <a:pt x="0" y="157"/>
                    </a:lnTo>
                    <a:lnTo>
                      <a:pt x="127" y="3"/>
                    </a:lnTo>
                    <a:lnTo>
                      <a:pt x="139" y="0"/>
                    </a:lnTo>
                    <a:lnTo>
                      <a:pt x="12" y="154"/>
                    </a:lnTo>
                    <a:close/>
                  </a:path>
                </a:pathLst>
              </a:custGeom>
              <a:solidFill>
                <a:srgbClr val="0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2" name="Freeform 51"/>
              <p:cNvSpPr>
                <a:spLocks/>
              </p:cNvSpPr>
              <p:nvPr/>
            </p:nvSpPr>
            <p:spPr bwMode="auto">
              <a:xfrm>
                <a:off x="2448" y="1947"/>
                <a:ext cx="174" cy="163"/>
              </a:xfrm>
              <a:custGeom>
                <a:avLst/>
                <a:gdLst>
                  <a:gd name="T0" fmla="*/ 47 w 174"/>
                  <a:gd name="T1" fmla="*/ 154 h 163"/>
                  <a:gd name="T2" fmla="*/ 0 w 174"/>
                  <a:gd name="T3" fmla="*/ 163 h 163"/>
                  <a:gd name="T4" fmla="*/ 126 w 174"/>
                  <a:gd name="T5" fmla="*/ 9 h 163"/>
                  <a:gd name="T6" fmla="*/ 174 w 174"/>
                  <a:gd name="T7" fmla="*/ 0 h 163"/>
                  <a:gd name="T8" fmla="*/ 47 w 174"/>
                  <a:gd name="T9" fmla="*/ 154 h 163"/>
                  <a:gd name="T10" fmla="*/ 0 60000 65536"/>
                  <a:gd name="T11" fmla="*/ 0 60000 65536"/>
                  <a:gd name="T12" fmla="*/ 0 60000 65536"/>
                  <a:gd name="T13" fmla="*/ 0 60000 65536"/>
                  <a:gd name="T14" fmla="*/ 0 60000 65536"/>
                  <a:gd name="T15" fmla="*/ 0 w 174"/>
                  <a:gd name="T16" fmla="*/ 0 h 163"/>
                  <a:gd name="T17" fmla="*/ 174 w 174"/>
                  <a:gd name="T18" fmla="*/ 163 h 163"/>
                </a:gdLst>
                <a:ahLst/>
                <a:cxnLst>
                  <a:cxn ang="T10">
                    <a:pos x="T0" y="T1"/>
                  </a:cxn>
                  <a:cxn ang="T11">
                    <a:pos x="T2" y="T3"/>
                  </a:cxn>
                  <a:cxn ang="T12">
                    <a:pos x="T4" y="T5"/>
                  </a:cxn>
                  <a:cxn ang="T13">
                    <a:pos x="T6" y="T7"/>
                  </a:cxn>
                  <a:cxn ang="T14">
                    <a:pos x="T8" y="T9"/>
                  </a:cxn>
                </a:cxnLst>
                <a:rect l="T15" t="T16" r="T17" b="T18"/>
                <a:pathLst>
                  <a:path w="174" h="163">
                    <a:moveTo>
                      <a:pt x="47" y="154"/>
                    </a:moveTo>
                    <a:lnTo>
                      <a:pt x="0" y="163"/>
                    </a:lnTo>
                    <a:lnTo>
                      <a:pt x="126" y="9"/>
                    </a:lnTo>
                    <a:lnTo>
                      <a:pt x="174" y="0"/>
                    </a:lnTo>
                    <a:lnTo>
                      <a:pt x="47" y="154"/>
                    </a:lnTo>
                    <a:close/>
                  </a:path>
                </a:pathLst>
              </a:custGeom>
              <a:solidFill>
                <a:srgbClr val="00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3" name="Freeform 52"/>
              <p:cNvSpPr>
                <a:spLocks/>
              </p:cNvSpPr>
              <p:nvPr/>
            </p:nvSpPr>
            <p:spPr bwMode="auto">
              <a:xfrm>
                <a:off x="2486" y="1947"/>
                <a:ext cx="136" cy="154"/>
              </a:xfrm>
              <a:custGeom>
                <a:avLst/>
                <a:gdLst>
                  <a:gd name="T0" fmla="*/ 9 w 136"/>
                  <a:gd name="T1" fmla="*/ 154 h 154"/>
                  <a:gd name="T2" fmla="*/ 0 w 136"/>
                  <a:gd name="T3" fmla="*/ 154 h 154"/>
                  <a:gd name="T4" fmla="*/ 127 w 136"/>
                  <a:gd name="T5" fmla="*/ 0 h 154"/>
                  <a:gd name="T6" fmla="*/ 136 w 136"/>
                  <a:gd name="T7" fmla="*/ 0 h 154"/>
                  <a:gd name="T8" fmla="*/ 9 w 136"/>
                  <a:gd name="T9" fmla="*/ 154 h 154"/>
                  <a:gd name="T10" fmla="*/ 0 60000 65536"/>
                  <a:gd name="T11" fmla="*/ 0 60000 65536"/>
                  <a:gd name="T12" fmla="*/ 0 60000 65536"/>
                  <a:gd name="T13" fmla="*/ 0 60000 65536"/>
                  <a:gd name="T14" fmla="*/ 0 60000 65536"/>
                  <a:gd name="T15" fmla="*/ 0 w 136"/>
                  <a:gd name="T16" fmla="*/ 0 h 154"/>
                  <a:gd name="T17" fmla="*/ 136 w 136"/>
                  <a:gd name="T18" fmla="*/ 154 h 154"/>
                </a:gdLst>
                <a:ahLst/>
                <a:cxnLst>
                  <a:cxn ang="T10">
                    <a:pos x="T0" y="T1"/>
                  </a:cxn>
                  <a:cxn ang="T11">
                    <a:pos x="T2" y="T3"/>
                  </a:cxn>
                  <a:cxn ang="T12">
                    <a:pos x="T4" y="T5"/>
                  </a:cxn>
                  <a:cxn ang="T13">
                    <a:pos x="T6" y="T7"/>
                  </a:cxn>
                  <a:cxn ang="T14">
                    <a:pos x="T8" y="T9"/>
                  </a:cxn>
                </a:cxnLst>
                <a:rect l="T15" t="T16" r="T17" b="T18"/>
                <a:pathLst>
                  <a:path w="136" h="154">
                    <a:moveTo>
                      <a:pt x="9" y="154"/>
                    </a:moveTo>
                    <a:lnTo>
                      <a:pt x="0" y="154"/>
                    </a:lnTo>
                    <a:lnTo>
                      <a:pt x="127" y="0"/>
                    </a:lnTo>
                    <a:lnTo>
                      <a:pt x="136" y="0"/>
                    </a:lnTo>
                    <a:lnTo>
                      <a:pt x="9" y="154"/>
                    </a:lnTo>
                    <a:close/>
                  </a:path>
                </a:pathLst>
              </a:custGeom>
              <a:solidFill>
                <a:srgbClr val="00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4" name="Freeform 53"/>
              <p:cNvSpPr>
                <a:spLocks/>
              </p:cNvSpPr>
              <p:nvPr/>
            </p:nvSpPr>
            <p:spPr bwMode="auto">
              <a:xfrm>
                <a:off x="2476" y="1947"/>
                <a:ext cx="137" cy="157"/>
              </a:xfrm>
              <a:custGeom>
                <a:avLst/>
                <a:gdLst>
                  <a:gd name="T0" fmla="*/ 10 w 137"/>
                  <a:gd name="T1" fmla="*/ 154 h 157"/>
                  <a:gd name="T2" fmla="*/ 0 w 137"/>
                  <a:gd name="T3" fmla="*/ 157 h 157"/>
                  <a:gd name="T4" fmla="*/ 127 w 137"/>
                  <a:gd name="T5" fmla="*/ 3 h 157"/>
                  <a:gd name="T6" fmla="*/ 137 w 137"/>
                  <a:gd name="T7" fmla="*/ 0 h 157"/>
                  <a:gd name="T8" fmla="*/ 10 w 137"/>
                  <a:gd name="T9" fmla="*/ 154 h 157"/>
                  <a:gd name="T10" fmla="*/ 0 60000 65536"/>
                  <a:gd name="T11" fmla="*/ 0 60000 65536"/>
                  <a:gd name="T12" fmla="*/ 0 60000 65536"/>
                  <a:gd name="T13" fmla="*/ 0 60000 65536"/>
                  <a:gd name="T14" fmla="*/ 0 60000 65536"/>
                  <a:gd name="T15" fmla="*/ 0 w 137"/>
                  <a:gd name="T16" fmla="*/ 0 h 157"/>
                  <a:gd name="T17" fmla="*/ 137 w 137"/>
                  <a:gd name="T18" fmla="*/ 157 h 157"/>
                </a:gdLst>
                <a:ahLst/>
                <a:cxnLst>
                  <a:cxn ang="T10">
                    <a:pos x="T0" y="T1"/>
                  </a:cxn>
                  <a:cxn ang="T11">
                    <a:pos x="T2" y="T3"/>
                  </a:cxn>
                  <a:cxn ang="T12">
                    <a:pos x="T4" y="T5"/>
                  </a:cxn>
                  <a:cxn ang="T13">
                    <a:pos x="T6" y="T7"/>
                  </a:cxn>
                  <a:cxn ang="T14">
                    <a:pos x="T8" y="T9"/>
                  </a:cxn>
                </a:cxnLst>
                <a:rect l="T15" t="T16" r="T17" b="T18"/>
                <a:pathLst>
                  <a:path w="137" h="157">
                    <a:moveTo>
                      <a:pt x="10" y="154"/>
                    </a:moveTo>
                    <a:lnTo>
                      <a:pt x="0" y="157"/>
                    </a:lnTo>
                    <a:lnTo>
                      <a:pt x="127" y="3"/>
                    </a:lnTo>
                    <a:lnTo>
                      <a:pt x="137" y="0"/>
                    </a:lnTo>
                    <a:lnTo>
                      <a:pt x="10" y="154"/>
                    </a:lnTo>
                    <a:close/>
                  </a:path>
                </a:pathLst>
              </a:custGeom>
              <a:solidFill>
                <a:srgbClr val="00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5" name="Freeform 54"/>
              <p:cNvSpPr>
                <a:spLocks/>
              </p:cNvSpPr>
              <p:nvPr/>
            </p:nvSpPr>
            <p:spPr bwMode="auto">
              <a:xfrm>
                <a:off x="2467" y="1950"/>
                <a:ext cx="136" cy="157"/>
              </a:xfrm>
              <a:custGeom>
                <a:avLst/>
                <a:gdLst>
                  <a:gd name="T0" fmla="*/ 9 w 136"/>
                  <a:gd name="T1" fmla="*/ 154 h 157"/>
                  <a:gd name="T2" fmla="*/ 0 w 136"/>
                  <a:gd name="T3" fmla="*/ 157 h 157"/>
                  <a:gd name="T4" fmla="*/ 126 w 136"/>
                  <a:gd name="T5" fmla="*/ 3 h 157"/>
                  <a:gd name="T6" fmla="*/ 136 w 136"/>
                  <a:gd name="T7" fmla="*/ 0 h 157"/>
                  <a:gd name="T8" fmla="*/ 9 w 136"/>
                  <a:gd name="T9" fmla="*/ 154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4"/>
                    </a:moveTo>
                    <a:lnTo>
                      <a:pt x="0" y="157"/>
                    </a:lnTo>
                    <a:lnTo>
                      <a:pt x="126" y="3"/>
                    </a:lnTo>
                    <a:lnTo>
                      <a:pt x="136" y="0"/>
                    </a:lnTo>
                    <a:lnTo>
                      <a:pt x="9" y="154"/>
                    </a:lnTo>
                    <a:close/>
                  </a:path>
                </a:pathLst>
              </a:custGeom>
              <a:solidFill>
                <a:srgbClr val="00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6" name="Freeform 55"/>
              <p:cNvSpPr>
                <a:spLocks/>
              </p:cNvSpPr>
              <p:nvPr/>
            </p:nvSpPr>
            <p:spPr bwMode="auto">
              <a:xfrm>
                <a:off x="2457" y="1953"/>
                <a:ext cx="136" cy="154"/>
              </a:xfrm>
              <a:custGeom>
                <a:avLst/>
                <a:gdLst>
                  <a:gd name="T0" fmla="*/ 10 w 136"/>
                  <a:gd name="T1" fmla="*/ 154 h 154"/>
                  <a:gd name="T2" fmla="*/ 0 w 136"/>
                  <a:gd name="T3" fmla="*/ 154 h 154"/>
                  <a:gd name="T4" fmla="*/ 127 w 136"/>
                  <a:gd name="T5" fmla="*/ 0 h 154"/>
                  <a:gd name="T6" fmla="*/ 136 w 136"/>
                  <a:gd name="T7" fmla="*/ 0 h 154"/>
                  <a:gd name="T8" fmla="*/ 10 w 136"/>
                  <a:gd name="T9" fmla="*/ 154 h 154"/>
                  <a:gd name="T10" fmla="*/ 0 60000 65536"/>
                  <a:gd name="T11" fmla="*/ 0 60000 65536"/>
                  <a:gd name="T12" fmla="*/ 0 60000 65536"/>
                  <a:gd name="T13" fmla="*/ 0 60000 65536"/>
                  <a:gd name="T14" fmla="*/ 0 60000 65536"/>
                  <a:gd name="T15" fmla="*/ 0 w 136"/>
                  <a:gd name="T16" fmla="*/ 0 h 154"/>
                  <a:gd name="T17" fmla="*/ 136 w 136"/>
                  <a:gd name="T18" fmla="*/ 154 h 154"/>
                </a:gdLst>
                <a:ahLst/>
                <a:cxnLst>
                  <a:cxn ang="T10">
                    <a:pos x="T0" y="T1"/>
                  </a:cxn>
                  <a:cxn ang="T11">
                    <a:pos x="T2" y="T3"/>
                  </a:cxn>
                  <a:cxn ang="T12">
                    <a:pos x="T4" y="T5"/>
                  </a:cxn>
                  <a:cxn ang="T13">
                    <a:pos x="T6" y="T7"/>
                  </a:cxn>
                  <a:cxn ang="T14">
                    <a:pos x="T8" y="T9"/>
                  </a:cxn>
                </a:cxnLst>
                <a:rect l="T15" t="T16" r="T17" b="T18"/>
                <a:pathLst>
                  <a:path w="136" h="154">
                    <a:moveTo>
                      <a:pt x="10" y="154"/>
                    </a:moveTo>
                    <a:lnTo>
                      <a:pt x="0" y="154"/>
                    </a:lnTo>
                    <a:lnTo>
                      <a:pt x="127" y="0"/>
                    </a:lnTo>
                    <a:lnTo>
                      <a:pt x="136" y="0"/>
                    </a:lnTo>
                    <a:lnTo>
                      <a:pt x="10" y="154"/>
                    </a:lnTo>
                    <a:close/>
                  </a:path>
                </a:pathLst>
              </a:custGeom>
              <a:solidFill>
                <a:srgbClr val="00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7" name="Freeform 56"/>
              <p:cNvSpPr>
                <a:spLocks/>
              </p:cNvSpPr>
              <p:nvPr/>
            </p:nvSpPr>
            <p:spPr bwMode="auto">
              <a:xfrm>
                <a:off x="2448" y="1953"/>
                <a:ext cx="136" cy="157"/>
              </a:xfrm>
              <a:custGeom>
                <a:avLst/>
                <a:gdLst>
                  <a:gd name="T0" fmla="*/ 9 w 136"/>
                  <a:gd name="T1" fmla="*/ 154 h 157"/>
                  <a:gd name="T2" fmla="*/ 0 w 136"/>
                  <a:gd name="T3" fmla="*/ 157 h 157"/>
                  <a:gd name="T4" fmla="*/ 126 w 136"/>
                  <a:gd name="T5" fmla="*/ 3 h 157"/>
                  <a:gd name="T6" fmla="*/ 136 w 136"/>
                  <a:gd name="T7" fmla="*/ 0 h 157"/>
                  <a:gd name="T8" fmla="*/ 9 w 136"/>
                  <a:gd name="T9" fmla="*/ 154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4"/>
                    </a:moveTo>
                    <a:lnTo>
                      <a:pt x="0" y="157"/>
                    </a:lnTo>
                    <a:lnTo>
                      <a:pt x="126" y="3"/>
                    </a:lnTo>
                    <a:lnTo>
                      <a:pt x="136" y="0"/>
                    </a:lnTo>
                    <a:lnTo>
                      <a:pt x="9" y="154"/>
                    </a:lnTo>
                    <a:close/>
                  </a:path>
                </a:pathLst>
              </a:custGeom>
              <a:solidFill>
                <a:srgbClr val="00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8" name="Freeform 57"/>
              <p:cNvSpPr>
                <a:spLocks/>
              </p:cNvSpPr>
              <p:nvPr/>
            </p:nvSpPr>
            <p:spPr bwMode="auto">
              <a:xfrm>
                <a:off x="2402" y="1956"/>
                <a:ext cx="172" cy="166"/>
              </a:xfrm>
              <a:custGeom>
                <a:avLst/>
                <a:gdLst>
                  <a:gd name="T0" fmla="*/ 46 w 172"/>
                  <a:gd name="T1" fmla="*/ 154 h 166"/>
                  <a:gd name="T2" fmla="*/ 0 w 172"/>
                  <a:gd name="T3" fmla="*/ 166 h 166"/>
                  <a:gd name="T4" fmla="*/ 127 w 172"/>
                  <a:gd name="T5" fmla="*/ 11 h 166"/>
                  <a:gd name="T6" fmla="*/ 172 w 172"/>
                  <a:gd name="T7" fmla="*/ 0 h 166"/>
                  <a:gd name="T8" fmla="*/ 46 w 172"/>
                  <a:gd name="T9" fmla="*/ 154 h 166"/>
                  <a:gd name="T10" fmla="*/ 0 60000 65536"/>
                  <a:gd name="T11" fmla="*/ 0 60000 65536"/>
                  <a:gd name="T12" fmla="*/ 0 60000 65536"/>
                  <a:gd name="T13" fmla="*/ 0 60000 65536"/>
                  <a:gd name="T14" fmla="*/ 0 60000 65536"/>
                  <a:gd name="T15" fmla="*/ 0 w 172"/>
                  <a:gd name="T16" fmla="*/ 0 h 166"/>
                  <a:gd name="T17" fmla="*/ 172 w 172"/>
                  <a:gd name="T18" fmla="*/ 166 h 166"/>
                </a:gdLst>
                <a:ahLst/>
                <a:cxnLst>
                  <a:cxn ang="T10">
                    <a:pos x="T0" y="T1"/>
                  </a:cxn>
                  <a:cxn ang="T11">
                    <a:pos x="T2" y="T3"/>
                  </a:cxn>
                  <a:cxn ang="T12">
                    <a:pos x="T4" y="T5"/>
                  </a:cxn>
                  <a:cxn ang="T13">
                    <a:pos x="T6" y="T7"/>
                  </a:cxn>
                  <a:cxn ang="T14">
                    <a:pos x="T8" y="T9"/>
                  </a:cxn>
                </a:cxnLst>
                <a:rect l="T15" t="T16" r="T17" b="T18"/>
                <a:pathLst>
                  <a:path w="172" h="166">
                    <a:moveTo>
                      <a:pt x="46" y="154"/>
                    </a:moveTo>
                    <a:lnTo>
                      <a:pt x="0" y="166"/>
                    </a:lnTo>
                    <a:lnTo>
                      <a:pt x="127" y="11"/>
                    </a:lnTo>
                    <a:lnTo>
                      <a:pt x="172" y="0"/>
                    </a:lnTo>
                    <a:lnTo>
                      <a:pt x="46" y="154"/>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59" name="Freeform 58"/>
              <p:cNvSpPr>
                <a:spLocks/>
              </p:cNvSpPr>
              <p:nvPr/>
            </p:nvSpPr>
            <p:spPr bwMode="auto">
              <a:xfrm>
                <a:off x="2438" y="1956"/>
                <a:ext cx="136" cy="157"/>
              </a:xfrm>
              <a:custGeom>
                <a:avLst/>
                <a:gdLst>
                  <a:gd name="T0" fmla="*/ 10 w 136"/>
                  <a:gd name="T1" fmla="*/ 154 h 157"/>
                  <a:gd name="T2" fmla="*/ 0 w 136"/>
                  <a:gd name="T3" fmla="*/ 157 h 157"/>
                  <a:gd name="T4" fmla="*/ 127 w 136"/>
                  <a:gd name="T5" fmla="*/ 3 h 157"/>
                  <a:gd name="T6" fmla="*/ 136 w 136"/>
                  <a:gd name="T7" fmla="*/ 0 h 157"/>
                  <a:gd name="T8" fmla="*/ 10 w 136"/>
                  <a:gd name="T9" fmla="*/ 154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10" y="154"/>
                    </a:moveTo>
                    <a:lnTo>
                      <a:pt x="0" y="157"/>
                    </a:lnTo>
                    <a:lnTo>
                      <a:pt x="127" y="3"/>
                    </a:lnTo>
                    <a:lnTo>
                      <a:pt x="136" y="0"/>
                    </a:lnTo>
                    <a:lnTo>
                      <a:pt x="10" y="154"/>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0" name="Freeform 59"/>
              <p:cNvSpPr>
                <a:spLocks/>
              </p:cNvSpPr>
              <p:nvPr/>
            </p:nvSpPr>
            <p:spPr bwMode="auto">
              <a:xfrm>
                <a:off x="2428" y="1959"/>
                <a:ext cx="137" cy="157"/>
              </a:xfrm>
              <a:custGeom>
                <a:avLst/>
                <a:gdLst>
                  <a:gd name="T0" fmla="*/ 10 w 137"/>
                  <a:gd name="T1" fmla="*/ 154 h 157"/>
                  <a:gd name="T2" fmla="*/ 0 w 137"/>
                  <a:gd name="T3" fmla="*/ 157 h 157"/>
                  <a:gd name="T4" fmla="*/ 127 w 137"/>
                  <a:gd name="T5" fmla="*/ 2 h 157"/>
                  <a:gd name="T6" fmla="*/ 137 w 137"/>
                  <a:gd name="T7" fmla="*/ 0 h 157"/>
                  <a:gd name="T8" fmla="*/ 10 w 137"/>
                  <a:gd name="T9" fmla="*/ 154 h 157"/>
                  <a:gd name="T10" fmla="*/ 0 60000 65536"/>
                  <a:gd name="T11" fmla="*/ 0 60000 65536"/>
                  <a:gd name="T12" fmla="*/ 0 60000 65536"/>
                  <a:gd name="T13" fmla="*/ 0 60000 65536"/>
                  <a:gd name="T14" fmla="*/ 0 60000 65536"/>
                  <a:gd name="T15" fmla="*/ 0 w 137"/>
                  <a:gd name="T16" fmla="*/ 0 h 157"/>
                  <a:gd name="T17" fmla="*/ 137 w 137"/>
                  <a:gd name="T18" fmla="*/ 157 h 157"/>
                </a:gdLst>
                <a:ahLst/>
                <a:cxnLst>
                  <a:cxn ang="T10">
                    <a:pos x="T0" y="T1"/>
                  </a:cxn>
                  <a:cxn ang="T11">
                    <a:pos x="T2" y="T3"/>
                  </a:cxn>
                  <a:cxn ang="T12">
                    <a:pos x="T4" y="T5"/>
                  </a:cxn>
                  <a:cxn ang="T13">
                    <a:pos x="T6" y="T7"/>
                  </a:cxn>
                  <a:cxn ang="T14">
                    <a:pos x="T8" y="T9"/>
                  </a:cxn>
                </a:cxnLst>
                <a:rect l="T15" t="T16" r="T17" b="T18"/>
                <a:pathLst>
                  <a:path w="137" h="157">
                    <a:moveTo>
                      <a:pt x="10" y="154"/>
                    </a:moveTo>
                    <a:lnTo>
                      <a:pt x="0" y="157"/>
                    </a:lnTo>
                    <a:lnTo>
                      <a:pt x="127" y="2"/>
                    </a:lnTo>
                    <a:lnTo>
                      <a:pt x="137" y="0"/>
                    </a:lnTo>
                    <a:lnTo>
                      <a:pt x="10" y="154"/>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1" name="Freeform 60"/>
              <p:cNvSpPr>
                <a:spLocks/>
              </p:cNvSpPr>
              <p:nvPr/>
            </p:nvSpPr>
            <p:spPr bwMode="auto">
              <a:xfrm>
                <a:off x="2419" y="1961"/>
                <a:ext cx="136" cy="158"/>
              </a:xfrm>
              <a:custGeom>
                <a:avLst/>
                <a:gdLst>
                  <a:gd name="T0" fmla="*/ 9 w 136"/>
                  <a:gd name="T1" fmla="*/ 155 h 158"/>
                  <a:gd name="T2" fmla="*/ 0 w 136"/>
                  <a:gd name="T3" fmla="*/ 158 h 158"/>
                  <a:gd name="T4" fmla="*/ 127 w 136"/>
                  <a:gd name="T5" fmla="*/ 3 h 158"/>
                  <a:gd name="T6" fmla="*/ 136 w 136"/>
                  <a:gd name="T7" fmla="*/ 0 h 158"/>
                  <a:gd name="T8" fmla="*/ 9 w 136"/>
                  <a:gd name="T9" fmla="*/ 155 h 158"/>
                  <a:gd name="T10" fmla="*/ 0 60000 65536"/>
                  <a:gd name="T11" fmla="*/ 0 60000 65536"/>
                  <a:gd name="T12" fmla="*/ 0 60000 65536"/>
                  <a:gd name="T13" fmla="*/ 0 60000 65536"/>
                  <a:gd name="T14" fmla="*/ 0 60000 65536"/>
                  <a:gd name="T15" fmla="*/ 0 w 136"/>
                  <a:gd name="T16" fmla="*/ 0 h 158"/>
                  <a:gd name="T17" fmla="*/ 136 w 136"/>
                  <a:gd name="T18" fmla="*/ 158 h 158"/>
                </a:gdLst>
                <a:ahLst/>
                <a:cxnLst>
                  <a:cxn ang="T10">
                    <a:pos x="T0" y="T1"/>
                  </a:cxn>
                  <a:cxn ang="T11">
                    <a:pos x="T2" y="T3"/>
                  </a:cxn>
                  <a:cxn ang="T12">
                    <a:pos x="T4" y="T5"/>
                  </a:cxn>
                  <a:cxn ang="T13">
                    <a:pos x="T6" y="T7"/>
                  </a:cxn>
                  <a:cxn ang="T14">
                    <a:pos x="T8" y="T9"/>
                  </a:cxn>
                </a:cxnLst>
                <a:rect l="T15" t="T16" r="T17" b="T18"/>
                <a:pathLst>
                  <a:path w="136" h="158">
                    <a:moveTo>
                      <a:pt x="9" y="155"/>
                    </a:moveTo>
                    <a:lnTo>
                      <a:pt x="0" y="158"/>
                    </a:lnTo>
                    <a:lnTo>
                      <a:pt x="127" y="3"/>
                    </a:lnTo>
                    <a:lnTo>
                      <a:pt x="136" y="0"/>
                    </a:lnTo>
                    <a:lnTo>
                      <a:pt x="9" y="155"/>
                    </a:lnTo>
                    <a:close/>
                  </a:path>
                </a:pathLst>
              </a:custGeom>
              <a:solidFill>
                <a:srgbClr val="00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2" name="Freeform 61"/>
              <p:cNvSpPr>
                <a:spLocks/>
              </p:cNvSpPr>
              <p:nvPr/>
            </p:nvSpPr>
            <p:spPr bwMode="auto">
              <a:xfrm>
                <a:off x="2409" y="1964"/>
                <a:ext cx="137" cy="158"/>
              </a:xfrm>
              <a:custGeom>
                <a:avLst/>
                <a:gdLst>
                  <a:gd name="T0" fmla="*/ 10 w 137"/>
                  <a:gd name="T1" fmla="*/ 155 h 158"/>
                  <a:gd name="T2" fmla="*/ 0 w 137"/>
                  <a:gd name="T3" fmla="*/ 158 h 158"/>
                  <a:gd name="T4" fmla="*/ 127 w 137"/>
                  <a:gd name="T5" fmla="*/ 0 h 158"/>
                  <a:gd name="T6" fmla="*/ 137 w 137"/>
                  <a:gd name="T7" fmla="*/ 0 h 158"/>
                  <a:gd name="T8" fmla="*/ 10 w 137"/>
                  <a:gd name="T9" fmla="*/ 155 h 158"/>
                  <a:gd name="T10" fmla="*/ 0 60000 65536"/>
                  <a:gd name="T11" fmla="*/ 0 60000 65536"/>
                  <a:gd name="T12" fmla="*/ 0 60000 65536"/>
                  <a:gd name="T13" fmla="*/ 0 60000 65536"/>
                  <a:gd name="T14" fmla="*/ 0 60000 65536"/>
                  <a:gd name="T15" fmla="*/ 0 w 137"/>
                  <a:gd name="T16" fmla="*/ 0 h 158"/>
                  <a:gd name="T17" fmla="*/ 137 w 137"/>
                  <a:gd name="T18" fmla="*/ 158 h 158"/>
                </a:gdLst>
                <a:ahLst/>
                <a:cxnLst>
                  <a:cxn ang="T10">
                    <a:pos x="T0" y="T1"/>
                  </a:cxn>
                  <a:cxn ang="T11">
                    <a:pos x="T2" y="T3"/>
                  </a:cxn>
                  <a:cxn ang="T12">
                    <a:pos x="T4" y="T5"/>
                  </a:cxn>
                  <a:cxn ang="T13">
                    <a:pos x="T6" y="T7"/>
                  </a:cxn>
                  <a:cxn ang="T14">
                    <a:pos x="T8" y="T9"/>
                  </a:cxn>
                </a:cxnLst>
                <a:rect l="T15" t="T16" r="T17" b="T18"/>
                <a:pathLst>
                  <a:path w="137" h="158">
                    <a:moveTo>
                      <a:pt x="10" y="155"/>
                    </a:moveTo>
                    <a:lnTo>
                      <a:pt x="0" y="158"/>
                    </a:lnTo>
                    <a:lnTo>
                      <a:pt x="127" y="0"/>
                    </a:lnTo>
                    <a:lnTo>
                      <a:pt x="137" y="0"/>
                    </a:lnTo>
                    <a:lnTo>
                      <a:pt x="10" y="155"/>
                    </a:lnTo>
                    <a:close/>
                  </a:path>
                </a:pathLst>
              </a:custGeom>
              <a:solidFill>
                <a:srgbClr val="00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3" name="Freeform 62"/>
              <p:cNvSpPr>
                <a:spLocks/>
              </p:cNvSpPr>
              <p:nvPr/>
            </p:nvSpPr>
            <p:spPr bwMode="auto">
              <a:xfrm>
                <a:off x="2402" y="1964"/>
                <a:ext cx="134" cy="158"/>
              </a:xfrm>
              <a:custGeom>
                <a:avLst/>
                <a:gdLst>
                  <a:gd name="T0" fmla="*/ 7 w 134"/>
                  <a:gd name="T1" fmla="*/ 158 h 158"/>
                  <a:gd name="T2" fmla="*/ 0 w 134"/>
                  <a:gd name="T3" fmla="*/ 158 h 158"/>
                  <a:gd name="T4" fmla="*/ 127 w 134"/>
                  <a:gd name="T5" fmla="*/ 3 h 158"/>
                  <a:gd name="T6" fmla="*/ 134 w 134"/>
                  <a:gd name="T7" fmla="*/ 0 h 158"/>
                  <a:gd name="T8" fmla="*/ 7 w 134"/>
                  <a:gd name="T9" fmla="*/ 158 h 158"/>
                  <a:gd name="T10" fmla="*/ 0 60000 65536"/>
                  <a:gd name="T11" fmla="*/ 0 60000 65536"/>
                  <a:gd name="T12" fmla="*/ 0 60000 65536"/>
                  <a:gd name="T13" fmla="*/ 0 60000 65536"/>
                  <a:gd name="T14" fmla="*/ 0 60000 65536"/>
                  <a:gd name="T15" fmla="*/ 0 w 134"/>
                  <a:gd name="T16" fmla="*/ 0 h 158"/>
                  <a:gd name="T17" fmla="*/ 134 w 134"/>
                  <a:gd name="T18" fmla="*/ 158 h 158"/>
                </a:gdLst>
                <a:ahLst/>
                <a:cxnLst>
                  <a:cxn ang="T10">
                    <a:pos x="T0" y="T1"/>
                  </a:cxn>
                  <a:cxn ang="T11">
                    <a:pos x="T2" y="T3"/>
                  </a:cxn>
                  <a:cxn ang="T12">
                    <a:pos x="T4" y="T5"/>
                  </a:cxn>
                  <a:cxn ang="T13">
                    <a:pos x="T6" y="T7"/>
                  </a:cxn>
                  <a:cxn ang="T14">
                    <a:pos x="T8" y="T9"/>
                  </a:cxn>
                </a:cxnLst>
                <a:rect l="T15" t="T16" r="T17" b="T18"/>
                <a:pathLst>
                  <a:path w="134" h="158">
                    <a:moveTo>
                      <a:pt x="7" y="158"/>
                    </a:moveTo>
                    <a:lnTo>
                      <a:pt x="0" y="158"/>
                    </a:lnTo>
                    <a:lnTo>
                      <a:pt x="127" y="3"/>
                    </a:lnTo>
                    <a:lnTo>
                      <a:pt x="134" y="0"/>
                    </a:lnTo>
                    <a:lnTo>
                      <a:pt x="7" y="158"/>
                    </a:lnTo>
                    <a:close/>
                  </a:path>
                </a:pathLst>
              </a:custGeom>
              <a:solidFill>
                <a:srgbClr val="00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4" name="Freeform 63"/>
              <p:cNvSpPr>
                <a:spLocks/>
              </p:cNvSpPr>
              <p:nvPr/>
            </p:nvSpPr>
            <p:spPr bwMode="auto">
              <a:xfrm>
                <a:off x="2357" y="1967"/>
                <a:ext cx="172" cy="172"/>
              </a:xfrm>
              <a:custGeom>
                <a:avLst/>
                <a:gdLst>
                  <a:gd name="T0" fmla="*/ 45 w 172"/>
                  <a:gd name="T1" fmla="*/ 155 h 172"/>
                  <a:gd name="T2" fmla="*/ 0 w 172"/>
                  <a:gd name="T3" fmla="*/ 172 h 172"/>
                  <a:gd name="T4" fmla="*/ 126 w 172"/>
                  <a:gd name="T5" fmla="*/ 18 h 172"/>
                  <a:gd name="T6" fmla="*/ 172 w 172"/>
                  <a:gd name="T7" fmla="*/ 0 h 172"/>
                  <a:gd name="T8" fmla="*/ 45 w 172"/>
                  <a:gd name="T9" fmla="*/ 155 h 172"/>
                  <a:gd name="T10" fmla="*/ 0 60000 65536"/>
                  <a:gd name="T11" fmla="*/ 0 60000 65536"/>
                  <a:gd name="T12" fmla="*/ 0 60000 65536"/>
                  <a:gd name="T13" fmla="*/ 0 60000 65536"/>
                  <a:gd name="T14" fmla="*/ 0 60000 65536"/>
                  <a:gd name="T15" fmla="*/ 0 w 172"/>
                  <a:gd name="T16" fmla="*/ 0 h 172"/>
                  <a:gd name="T17" fmla="*/ 172 w 172"/>
                  <a:gd name="T18" fmla="*/ 172 h 172"/>
                </a:gdLst>
                <a:ahLst/>
                <a:cxnLst>
                  <a:cxn ang="T10">
                    <a:pos x="T0" y="T1"/>
                  </a:cxn>
                  <a:cxn ang="T11">
                    <a:pos x="T2" y="T3"/>
                  </a:cxn>
                  <a:cxn ang="T12">
                    <a:pos x="T4" y="T5"/>
                  </a:cxn>
                  <a:cxn ang="T13">
                    <a:pos x="T6" y="T7"/>
                  </a:cxn>
                  <a:cxn ang="T14">
                    <a:pos x="T8" y="T9"/>
                  </a:cxn>
                </a:cxnLst>
                <a:rect l="T15" t="T16" r="T17" b="T18"/>
                <a:pathLst>
                  <a:path w="172" h="172">
                    <a:moveTo>
                      <a:pt x="45" y="155"/>
                    </a:moveTo>
                    <a:lnTo>
                      <a:pt x="0" y="172"/>
                    </a:lnTo>
                    <a:lnTo>
                      <a:pt x="126" y="18"/>
                    </a:lnTo>
                    <a:lnTo>
                      <a:pt x="172" y="0"/>
                    </a:lnTo>
                    <a:lnTo>
                      <a:pt x="45" y="155"/>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5" name="Freeform 64"/>
              <p:cNvSpPr>
                <a:spLocks/>
              </p:cNvSpPr>
              <p:nvPr/>
            </p:nvSpPr>
            <p:spPr bwMode="auto">
              <a:xfrm>
                <a:off x="2393" y="1967"/>
                <a:ext cx="136" cy="160"/>
              </a:xfrm>
              <a:custGeom>
                <a:avLst/>
                <a:gdLst>
                  <a:gd name="T0" fmla="*/ 9 w 136"/>
                  <a:gd name="T1" fmla="*/ 155 h 160"/>
                  <a:gd name="T2" fmla="*/ 0 w 136"/>
                  <a:gd name="T3" fmla="*/ 160 h 160"/>
                  <a:gd name="T4" fmla="*/ 126 w 136"/>
                  <a:gd name="T5" fmla="*/ 6 h 160"/>
                  <a:gd name="T6" fmla="*/ 136 w 136"/>
                  <a:gd name="T7" fmla="*/ 0 h 160"/>
                  <a:gd name="T8" fmla="*/ 9 w 136"/>
                  <a:gd name="T9" fmla="*/ 155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9" y="155"/>
                    </a:moveTo>
                    <a:lnTo>
                      <a:pt x="0" y="160"/>
                    </a:lnTo>
                    <a:lnTo>
                      <a:pt x="126" y="6"/>
                    </a:lnTo>
                    <a:lnTo>
                      <a:pt x="136" y="0"/>
                    </a:lnTo>
                    <a:lnTo>
                      <a:pt x="9" y="155"/>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6" name="Freeform 65"/>
              <p:cNvSpPr>
                <a:spLocks/>
              </p:cNvSpPr>
              <p:nvPr/>
            </p:nvSpPr>
            <p:spPr bwMode="auto">
              <a:xfrm>
                <a:off x="2383" y="1973"/>
                <a:ext cx="136" cy="157"/>
              </a:xfrm>
              <a:custGeom>
                <a:avLst/>
                <a:gdLst>
                  <a:gd name="T0" fmla="*/ 10 w 136"/>
                  <a:gd name="T1" fmla="*/ 154 h 157"/>
                  <a:gd name="T2" fmla="*/ 0 w 136"/>
                  <a:gd name="T3" fmla="*/ 157 h 157"/>
                  <a:gd name="T4" fmla="*/ 127 w 136"/>
                  <a:gd name="T5" fmla="*/ 3 h 157"/>
                  <a:gd name="T6" fmla="*/ 136 w 136"/>
                  <a:gd name="T7" fmla="*/ 0 h 157"/>
                  <a:gd name="T8" fmla="*/ 10 w 136"/>
                  <a:gd name="T9" fmla="*/ 154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10" y="154"/>
                    </a:moveTo>
                    <a:lnTo>
                      <a:pt x="0" y="157"/>
                    </a:lnTo>
                    <a:lnTo>
                      <a:pt x="127" y="3"/>
                    </a:lnTo>
                    <a:lnTo>
                      <a:pt x="136" y="0"/>
                    </a:lnTo>
                    <a:lnTo>
                      <a:pt x="10" y="154"/>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7" name="Freeform 66"/>
              <p:cNvSpPr>
                <a:spLocks/>
              </p:cNvSpPr>
              <p:nvPr/>
            </p:nvSpPr>
            <p:spPr bwMode="auto">
              <a:xfrm>
                <a:off x="2376" y="1976"/>
                <a:ext cx="134" cy="157"/>
              </a:xfrm>
              <a:custGeom>
                <a:avLst/>
                <a:gdLst>
                  <a:gd name="T0" fmla="*/ 7 w 134"/>
                  <a:gd name="T1" fmla="*/ 154 h 157"/>
                  <a:gd name="T2" fmla="*/ 0 w 134"/>
                  <a:gd name="T3" fmla="*/ 157 h 157"/>
                  <a:gd name="T4" fmla="*/ 127 w 134"/>
                  <a:gd name="T5" fmla="*/ 3 h 157"/>
                  <a:gd name="T6" fmla="*/ 134 w 134"/>
                  <a:gd name="T7" fmla="*/ 0 h 157"/>
                  <a:gd name="T8" fmla="*/ 7 w 134"/>
                  <a:gd name="T9" fmla="*/ 154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7" y="154"/>
                    </a:moveTo>
                    <a:lnTo>
                      <a:pt x="0" y="157"/>
                    </a:lnTo>
                    <a:lnTo>
                      <a:pt x="127" y="3"/>
                    </a:lnTo>
                    <a:lnTo>
                      <a:pt x="134" y="0"/>
                    </a:lnTo>
                    <a:lnTo>
                      <a:pt x="7" y="154"/>
                    </a:lnTo>
                    <a:close/>
                  </a:path>
                </a:pathLst>
              </a:custGeom>
              <a:solidFill>
                <a:srgbClr val="00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8" name="Freeform 67"/>
              <p:cNvSpPr>
                <a:spLocks/>
              </p:cNvSpPr>
              <p:nvPr/>
            </p:nvSpPr>
            <p:spPr bwMode="auto">
              <a:xfrm>
                <a:off x="2366" y="1979"/>
                <a:ext cx="137" cy="157"/>
              </a:xfrm>
              <a:custGeom>
                <a:avLst/>
                <a:gdLst>
                  <a:gd name="T0" fmla="*/ 10 w 137"/>
                  <a:gd name="T1" fmla="*/ 154 h 157"/>
                  <a:gd name="T2" fmla="*/ 0 w 137"/>
                  <a:gd name="T3" fmla="*/ 157 h 157"/>
                  <a:gd name="T4" fmla="*/ 127 w 137"/>
                  <a:gd name="T5" fmla="*/ 3 h 157"/>
                  <a:gd name="T6" fmla="*/ 137 w 137"/>
                  <a:gd name="T7" fmla="*/ 0 h 157"/>
                  <a:gd name="T8" fmla="*/ 10 w 137"/>
                  <a:gd name="T9" fmla="*/ 154 h 157"/>
                  <a:gd name="T10" fmla="*/ 0 60000 65536"/>
                  <a:gd name="T11" fmla="*/ 0 60000 65536"/>
                  <a:gd name="T12" fmla="*/ 0 60000 65536"/>
                  <a:gd name="T13" fmla="*/ 0 60000 65536"/>
                  <a:gd name="T14" fmla="*/ 0 60000 65536"/>
                  <a:gd name="T15" fmla="*/ 0 w 137"/>
                  <a:gd name="T16" fmla="*/ 0 h 157"/>
                  <a:gd name="T17" fmla="*/ 137 w 137"/>
                  <a:gd name="T18" fmla="*/ 157 h 157"/>
                </a:gdLst>
                <a:ahLst/>
                <a:cxnLst>
                  <a:cxn ang="T10">
                    <a:pos x="T0" y="T1"/>
                  </a:cxn>
                  <a:cxn ang="T11">
                    <a:pos x="T2" y="T3"/>
                  </a:cxn>
                  <a:cxn ang="T12">
                    <a:pos x="T4" y="T5"/>
                  </a:cxn>
                  <a:cxn ang="T13">
                    <a:pos x="T6" y="T7"/>
                  </a:cxn>
                  <a:cxn ang="T14">
                    <a:pos x="T8" y="T9"/>
                  </a:cxn>
                </a:cxnLst>
                <a:rect l="T15" t="T16" r="T17" b="T18"/>
                <a:pathLst>
                  <a:path w="137" h="157">
                    <a:moveTo>
                      <a:pt x="10" y="154"/>
                    </a:moveTo>
                    <a:lnTo>
                      <a:pt x="0" y="157"/>
                    </a:lnTo>
                    <a:lnTo>
                      <a:pt x="127" y="3"/>
                    </a:lnTo>
                    <a:lnTo>
                      <a:pt x="137" y="0"/>
                    </a:lnTo>
                    <a:lnTo>
                      <a:pt x="10" y="154"/>
                    </a:lnTo>
                    <a:close/>
                  </a:path>
                </a:pathLst>
              </a:custGeom>
              <a:solidFill>
                <a:srgbClr val="00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69" name="Freeform 68"/>
              <p:cNvSpPr>
                <a:spLocks/>
              </p:cNvSpPr>
              <p:nvPr/>
            </p:nvSpPr>
            <p:spPr bwMode="auto">
              <a:xfrm>
                <a:off x="2357" y="1982"/>
                <a:ext cx="136" cy="157"/>
              </a:xfrm>
              <a:custGeom>
                <a:avLst/>
                <a:gdLst>
                  <a:gd name="T0" fmla="*/ 9 w 136"/>
                  <a:gd name="T1" fmla="*/ 154 h 157"/>
                  <a:gd name="T2" fmla="*/ 0 w 136"/>
                  <a:gd name="T3" fmla="*/ 157 h 157"/>
                  <a:gd name="T4" fmla="*/ 126 w 136"/>
                  <a:gd name="T5" fmla="*/ 3 h 157"/>
                  <a:gd name="T6" fmla="*/ 136 w 136"/>
                  <a:gd name="T7" fmla="*/ 0 h 157"/>
                  <a:gd name="T8" fmla="*/ 9 w 136"/>
                  <a:gd name="T9" fmla="*/ 154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4"/>
                    </a:moveTo>
                    <a:lnTo>
                      <a:pt x="0" y="157"/>
                    </a:lnTo>
                    <a:lnTo>
                      <a:pt x="126" y="3"/>
                    </a:lnTo>
                    <a:lnTo>
                      <a:pt x="136" y="0"/>
                    </a:lnTo>
                    <a:lnTo>
                      <a:pt x="9" y="154"/>
                    </a:lnTo>
                    <a:close/>
                  </a:path>
                </a:pathLst>
              </a:custGeom>
              <a:solidFill>
                <a:srgbClr val="00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0" name="Freeform 69"/>
              <p:cNvSpPr>
                <a:spLocks/>
              </p:cNvSpPr>
              <p:nvPr/>
            </p:nvSpPr>
            <p:spPr bwMode="auto">
              <a:xfrm>
                <a:off x="2316" y="1985"/>
                <a:ext cx="167" cy="174"/>
              </a:xfrm>
              <a:custGeom>
                <a:avLst/>
                <a:gdLst>
                  <a:gd name="T0" fmla="*/ 41 w 167"/>
                  <a:gd name="T1" fmla="*/ 154 h 174"/>
                  <a:gd name="T2" fmla="*/ 0 w 167"/>
                  <a:gd name="T3" fmla="*/ 174 h 174"/>
                  <a:gd name="T4" fmla="*/ 127 w 167"/>
                  <a:gd name="T5" fmla="*/ 20 h 174"/>
                  <a:gd name="T6" fmla="*/ 167 w 167"/>
                  <a:gd name="T7" fmla="*/ 0 h 174"/>
                  <a:gd name="T8" fmla="*/ 41 w 167"/>
                  <a:gd name="T9" fmla="*/ 154 h 174"/>
                  <a:gd name="T10" fmla="*/ 0 60000 65536"/>
                  <a:gd name="T11" fmla="*/ 0 60000 65536"/>
                  <a:gd name="T12" fmla="*/ 0 60000 65536"/>
                  <a:gd name="T13" fmla="*/ 0 60000 65536"/>
                  <a:gd name="T14" fmla="*/ 0 60000 65536"/>
                  <a:gd name="T15" fmla="*/ 0 w 167"/>
                  <a:gd name="T16" fmla="*/ 0 h 174"/>
                  <a:gd name="T17" fmla="*/ 167 w 167"/>
                  <a:gd name="T18" fmla="*/ 174 h 174"/>
                </a:gdLst>
                <a:ahLst/>
                <a:cxnLst>
                  <a:cxn ang="T10">
                    <a:pos x="T0" y="T1"/>
                  </a:cxn>
                  <a:cxn ang="T11">
                    <a:pos x="T2" y="T3"/>
                  </a:cxn>
                  <a:cxn ang="T12">
                    <a:pos x="T4" y="T5"/>
                  </a:cxn>
                  <a:cxn ang="T13">
                    <a:pos x="T6" y="T7"/>
                  </a:cxn>
                  <a:cxn ang="T14">
                    <a:pos x="T8" y="T9"/>
                  </a:cxn>
                </a:cxnLst>
                <a:rect l="T15" t="T16" r="T17" b="T18"/>
                <a:pathLst>
                  <a:path w="167" h="174">
                    <a:moveTo>
                      <a:pt x="41" y="154"/>
                    </a:moveTo>
                    <a:lnTo>
                      <a:pt x="0" y="174"/>
                    </a:lnTo>
                    <a:lnTo>
                      <a:pt x="127" y="20"/>
                    </a:lnTo>
                    <a:lnTo>
                      <a:pt x="167" y="0"/>
                    </a:lnTo>
                    <a:lnTo>
                      <a:pt x="41" y="154"/>
                    </a:lnTo>
                    <a:close/>
                  </a:path>
                </a:pathLst>
              </a:custGeom>
              <a:solidFill>
                <a:srgbClr val="0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1" name="Freeform 70"/>
              <p:cNvSpPr>
                <a:spLocks/>
              </p:cNvSpPr>
              <p:nvPr/>
            </p:nvSpPr>
            <p:spPr bwMode="auto">
              <a:xfrm>
                <a:off x="2350" y="1985"/>
                <a:ext cx="133" cy="157"/>
              </a:xfrm>
              <a:custGeom>
                <a:avLst/>
                <a:gdLst>
                  <a:gd name="T0" fmla="*/ 7 w 133"/>
                  <a:gd name="T1" fmla="*/ 154 h 157"/>
                  <a:gd name="T2" fmla="*/ 0 w 133"/>
                  <a:gd name="T3" fmla="*/ 157 h 157"/>
                  <a:gd name="T4" fmla="*/ 126 w 133"/>
                  <a:gd name="T5" fmla="*/ 3 h 157"/>
                  <a:gd name="T6" fmla="*/ 133 w 133"/>
                  <a:gd name="T7" fmla="*/ 0 h 157"/>
                  <a:gd name="T8" fmla="*/ 7 w 133"/>
                  <a:gd name="T9" fmla="*/ 154 h 157"/>
                  <a:gd name="T10" fmla="*/ 0 60000 65536"/>
                  <a:gd name="T11" fmla="*/ 0 60000 65536"/>
                  <a:gd name="T12" fmla="*/ 0 60000 65536"/>
                  <a:gd name="T13" fmla="*/ 0 60000 65536"/>
                  <a:gd name="T14" fmla="*/ 0 60000 65536"/>
                  <a:gd name="T15" fmla="*/ 0 w 133"/>
                  <a:gd name="T16" fmla="*/ 0 h 157"/>
                  <a:gd name="T17" fmla="*/ 133 w 133"/>
                  <a:gd name="T18" fmla="*/ 157 h 157"/>
                </a:gdLst>
                <a:ahLst/>
                <a:cxnLst>
                  <a:cxn ang="T10">
                    <a:pos x="T0" y="T1"/>
                  </a:cxn>
                  <a:cxn ang="T11">
                    <a:pos x="T2" y="T3"/>
                  </a:cxn>
                  <a:cxn ang="T12">
                    <a:pos x="T4" y="T5"/>
                  </a:cxn>
                  <a:cxn ang="T13">
                    <a:pos x="T6" y="T7"/>
                  </a:cxn>
                  <a:cxn ang="T14">
                    <a:pos x="T8" y="T9"/>
                  </a:cxn>
                </a:cxnLst>
                <a:rect l="T15" t="T16" r="T17" b="T18"/>
                <a:pathLst>
                  <a:path w="133" h="157">
                    <a:moveTo>
                      <a:pt x="7" y="154"/>
                    </a:moveTo>
                    <a:lnTo>
                      <a:pt x="0" y="157"/>
                    </a:lnTo>
                    <a:lnTo>
                      <a:pt x="126" y="3"/>
                    </a:lnTo>
                    <a:lnTo>
                      <a:pt x="133" y="0"/>
                    </a:lnTo>
                    <a:lnTo>
                      <a:pt x="7" y="154"/>
                    </a:lnTo>
                    <a:close/>
                  </a:path>
                </a:pathLst>
              </a:custGeom>
              <a:solidFill>
                <a:srgbClr val="0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2" name="Freeform 71"/>
              <p:cNvSpPr>
                <a:spLocks/>
              </p:cNvSpPr>
              <p:nvPr/>
            </p:nvSpPr>
            <p:spPr bwMode="auto">
              <a:xfrm>
                <a:off x="2342" y="1988"/>
                <a:ext cx="134" cy="160"/>
              </a:xfrm>
              <a:custGeom>
                <a:avLst/>
                <a:gdLst>
                  <a:gd name="T0" fmla="*/ 8 w 134"/>
                  <a:gd name="T1" fmla="*/ 154 h 160"/>
                  <a:gd name="T2" fmla="*/ 0 w 134"/>
                  <a:gd name="T3" fmla="*/ 160 h 160"/>
                  <a:gd name="T4" fmla="*/ 127 w 134"/>
                  <a:gd name="T5" fmla="*/ 5 h 160"/>
                  <a:gd name="T6" fmla="*/ 134 w 134"/>
                  <a:gd name="T7" fmla="*/ 0 h 160"/>
                  <a:gd name="T8" fmla="*/ 8 w 134"/>
                  <a:gd name="T9" fmla="*/ 154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8" y="154"/>
                    </a:moveTo>
                    <a:lnTo>
                      <a:pt x="0" y="160"/>
                    </a:lnTo>
                    <a:lnTo>
                      <a:pt x="127" y="5"/>
                    </a:lnTo>
                    <a:lnTo>
                      <a:pt x="134" y="0"/>
                    </a:lnTo>
                    <a:lnTo>
                      <a:pt x="8" y="154"/>
                    </a:lnTo>
                    <a:close/>
                  </a:path>
                </a:pathLst>
              </a:custGeom>
              <a:solidFill>
                <a:srgbClr val="0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3" name="Freeform 72"/>
              <p:cNvSpPr>
                <a:spLocks/>
              </p:cNvSpPr>
              <p:nvPr/>
            </p:nvSpPr>
            <p:spPr bwMode="auto">
              <a:xfrm>
                <a:off x="2333" y="1993"/>
                <a:ext cx="136" cy="158"/>
              </a:xfrm>
              <a:custGeom>
                <a:avLst/>
                <a:gdLst>
                  <a:gd name="T0" fmla="*/ 9 w 136"/>
                  <a:gd name="T1" fmla="*/ 155 h 158"/>
                  <a:gd name="T2" fmla="*/ 0 w 136"/>
                  <a:gd name="T3" fmla="*/ 158 h 158"/>
                  <a:gd name="T4" fmla="*/ 127 w 136"/>
                  <a:gd name="T5" fmla="*/ 3 h 158"/>
                  <a:gd name="T6" fmla="*/ 136 w 136"/>
                  <a:gd name="T7" fmla="*/ 0 h 158"/>
                  <a:gd name="T8" fmla="*/ 9 w 136"/>
                  <a:gd name="T9" fmla="*/ 155 h 158"/>
                  <a:gd name="T10" fmla="*/ 0 60000 65536"/>
                  <a:gd name="T11" fmla="*/ 0 60000 65536"/>
                  <a:gd name="T12" fmla="*/ 0 60000 65536"/>
                  <a:gd name="T13" fmla="*/ 0 60000 65536"/>
                  <a:gd name="T14" fmla="*/ 0 60000 65536"/>
                  <a:gd name="T15" fmla="*/ 0 w 136"/>
                  <a:gd name="T16" fmla="*/ 0 h 158"/>
                  <a:gd name="T17" fmla="*/ 136 w 136"/>
                  <a:gd name="T18" fmla="*/ 158 h 158"/>
                </a:gdLst>
                <a:ahLst/>
                <a:cxnLst>
                  <a:cxn ang="T10">
                    <a:pos x="T0" y="T1"/>
                  </a:cxn>
                  <a:cxn ang="T11">
                    <a:pos x="T2" y="T3"/>
                  </a:cxn>
                  <a:cxn ang="T12">
                    <a:pos x="T4" y="T5"/>
                  </a:cxn>
                  <a:cxn ang="T13">
                    <a:pos x="T6" y="T7"/>
                  </a:cxn>
                  <a:cxn ang="T14">
                    <a:pos x="T8" y="T9"/>
                  </a:cxn>
                </a:cxnLst>
                <a:rect l="T15" t="T16" r="T17" b="T18"/>
                <a:pathLst>
                  <a:path w="136" h="158">
                    <a:moveTo>
                      <a:pt x="9" y="155"/>
                    </a:moveTo>
                    <a:lnTo>
                      <a:pt x="0" y="158"/>
                    </a:lnTo>
                    <a:lnTo>
                      <a:pt x="127" y="3"/>
                    </a:lnTo>
                    <a:lnTo>
                      <a:pt x="136" y="0"/>
                    </a:lnTo>
                    <a:lnTo>
                      <a:pt x="9" y="155"/>
                    </a:lnTo>
                    <a:close/>
                  </a:path>
                </a:pathLst>
              </a:custGeom>
              <a:solidFill>
                <a:srgbClr val="00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4" name="Freeform 73"/>
              <p:cNvSpPr>
                <a:spLocks/>
              </p:cNvSpPr>
              <p:nvPr/>
            </p:nvSpPr>
            <p:spPr bwMode="auto">
              <a:xfrm>
                <a:off x="2326" y="1996"/>
                <a:ext cx="134" cy="158"/>
              </a:xfrm>
              <a:custGeom>
                <a:avLst/>
                <a:gdLst>
                  <a:gd name="T0" fmla="*/ 7 w 134"/>
                  <a:gd name="T1" fmla="*/ 155 h 158"/>
                  <a:gd name="T2" fmla="*/ 0 w 134"/>
                  <a:gd name="T3" fmla="*/ 158 h 158"/>
                  <a:gd name="T4" fmla="*/ 126 w 134"/>
                  <a:gd name="T5" fmla="*/ 3 h 158"/>
                  <a:gd name="T6" fmla="*/ 134 w 134"/>
                  <a:gd name="T7" fmla="*/ 0 h 158"/>
                  <a:gd name="T8" fmla="*/ 7 w 134"/>
                  <a:gd name="T9" fmla="*/ 155 h 158"/>
                  <a:gd name="T10" fmla="*/ 0 60000 65536"/>
                  <a:gd name="T11" fmla="*/ 0 60000 65536"/>
                  <a:gd name="T12" fmla="*/ 0 60000 65536"/>
                  <a:gd name="T13" fmla="*/ 0 60000 65536"/>
                  <a:gd name="T14" fmla="*/ 0 60000 65536"/>
                  <a:gd name="T15" fmla="*/ 0 w 134"/>
                  <a:gd name="T16" fmla="*/ 0 h 158"/>
                  <a:gd name="T17" fmla="*/ 134 w 134"/>
                  <a:gd name="T18" fmla="*/ 158 h 158"/>
                </a:gdLst>
                <a:ahLst/>
                <a:cxnLst>
                  <a:cxn ang="T10">
                    <a:pos x="T0" y="T1"/>
                  </a:cxn>
                  <a:cxn ang="T11">
                    <a:pos x="T2" y="T3"/>
                  </a:cxn>
                  <a:cxn ang="T12">
                    <a:pos x="T4" y="T5"/>
                  </a:cxn>
                  <a:cxn ang="T13">
                    <a:pos x="T6" y="T7"/>
                  </a:cxn>
                  <a:cxn ang="T14">
                    <a:pos x="T8" y="T9"/>
                  </a:cxn>
                </a:cxnLst>
                <a:rect l="T15" t="T16" r="T17" b="T18"/>
                <a:pathLst>
                  <a:path w="134" h="158">
                    <a:moveTo>
                      <a:pt x="7" y="155"/>
                    </a:moveTo>
                    <a:lnTo>
                      <a:pt x="0" y="158"/>
                    </a:lnTo>
                    <a:lnTo>
                      <a:pt x="126" y="3"/>
                    </a:lnTo>
                    <a:lnTo>
                      <a:pt x="134" y="0"/>
                    </a:lnTo>
                    <a:lnTo>
                      <a:pt x="7" y="155"/>
                    </a:lnTo>
                    <a:close/>
                  </a:path>
                </a:pathLst>
              </a:custGeom>
              <a:solidFill>
                <a:srgbClr val="0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5" name="Freeform 74"/>
              <p:cNvSpPr>
                <a:spLocks/>
              </p:cNvSpPr>
              <p:nvPr/>
            </p:nvSpPr>
            <p:spPr bwMode="auto">
              <a:xfrm>
                <a:off x="2316" y="1999"/>
                <a:ext cx="136" cy="160"/>
              </a:xfrm>
              <a:custGeom>
                <a:avLst/>
                <a:gdLst>
                  <a:gd name="T0" fmla="*/ 10 w 136"/>
                  <a:gd name="T1" fmla="*/ 155 h 160"/>
                  <a:gd name="T2" fmla="*/ 0 w 136"/>
                  <a:gd name="T3" fmla="*/ 160 h 160"/>
                  <a:gd name="T4" fmla="*/ 127 w 136"/>
                  <a:gd name="T5" fmla="*/ 6 h 160"/>
                  <a:gd name="T6" fmla="*/ 136 w 136"/>
                  <a:gd name="T7" fmla="*/ 0 h 160"/>
                  <a:gd name="T8" fmla="*/ 10 w 136"/>
                  <a:gd name="T9" fmla="*/ 155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10" y="155"/>
                    </a:moveTo>
                    <a:lnTo>
                      <a:pt x="0" y="160"/>
                    </a:lnTo>
                    <a:lnTo>
                      <a:pt x="127" y="6"/>
                    </a:lnTo>
                    <a:lnTo>
                      <a:pt x="136" y="0"/>
                    </a:lnTo>
                    <a:lnTo>
                      <a:pt x="10" y="155"/>
                    </a:lnTo>
                    <a:close/>
                  </a:path>
                </a:pathLst>
              </a:custGeom>
              <a:solidFill>
                <a:srgbClr val="00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6" name="Freeform 75"/>
              <p:cNvSpPr>
                <a:spLocks/>
              </p:cNvSpPr>
              <p:nvPr/>
            </p:nvSpPr>
            <p:spPr bwMode="auto">
              <a:xfrm>
                <a:off x="2278" y="2005"/>
                <a:ext cx="165" cy="178"/>
              </a:xfrm>
              <a:custGeom>
                <a:avLst/>
                <a:gdLst>
                  <a:gd name="T0" fmla="*/ 38 w 165"/>
                  <a:gd name="T1" fmla="*/ 154 h 178"/>
                  <a:gd name="T2" fmla="*/ 0 w 165"/>
                  <a:gd name="T3" fmla="*/ 178 h 178"/>
                  <a:gd name="T4" fmla="*/ 127 w 165"/>
                  <a:gd name="T5" fmla="*/ 23 h 178"/>
                  <a:gd name="T6" fmla="*/ 165 w 165"/>
                  <a:gd name="T7" fmla="*/ 0 h 178"/>
                  <a:gd name="T8" fmla="*/ 38 w 165"/>
                  <a:gd name="T9" fmla="*/ 154 h 178"/>
                  <a:gd name="T10" fmla="*/ 0 60000 65536"/>
                  <a:gd name="T11" fmla="*/ 0 60000 65536"/>
                  <a:gd name="T12" fmla="*/ 0 60000 65536"/>
                  <a:gd name="T13" fmla="*/ 0 60000 65536"/>
                  <a:gd name="T14" fmla="*/ 0 60000 65536"/>
                  <a:gd name="T15" fmla="*/ 0 w 165"/>
                  <a:gd name="T16" fmla="*/ 0 h 178"/>
                  <a:gd name="T17" fmla="*/ 165 w 165"/>
                  <a:gd name="T18" fmla="*/ 178 h 178"/>
                </a:gdLst>
                <a:ahLst/>
                <a:cxnLst>
                  <a:cxn ang="T10">
                    <a:pos x="T0" y="T1"/>
                  </a:cxn>
                  <a:cxn ang="T11">
                    <a:pos x="T2" y="T3"/>
                  </a:cxn>
                  <a:cxn ang="T12">
                    <a:pos x="T4" y="T5"/>
                  </a:cxn>
                  <a:cxn ang="T13">
                    <a:pos x="T6" y="T7"/>
                  </a:cxn>
                  <a:cxn ang="T14">
                    <a:pos x="T8" y="T9"/>
                  </a:cxn>
                </a:cxnLst>
                <a:rect l="T15" t="T16" r="T17" b="T18"/>
                <a:pathLst>
                  <a:path w="165" h="178">
                    <a:moveTo>
                      <a:pt x="38" y="154"/>
                    </a:moveTo>
                    <a:lnTo>
                      <a:pt x="0" y="178"/>
                    </a:lnTo>
                    <a:lnTo>
                      <a:pt x="127" y="23"/>
                    </a:lnTo>
                    <a:lnTo>
                      <a:pt x="165" y="0"/>
                    </a:lnTo>
                    <a:lnTo>
                      <a:pt x="38" y="154"/>
                    </a:lnTo>
                    <a:close/>
                  </a:path>
                </a:pathLst>
              </a:custGeom>
              <a:solidFill>
                <a:srgbClr val="00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7" name="Freeform 76"/>
              <p:cNvSpPr>
                <a:spLocks/>
              </p:cNvSpPr>
              <p:nvPr/>
            </p:nvSpPr>
            <p:spPr bwMode="auto">
              <a:xfrm>
                <a:off x="2307" y="2005"/>
                <a:ext cx="136" cy="160"/>
              </a:xfrm>
              <a:custGeom>
                <a:avLst/>
                <a:gdLst>
                  <a:gd name="T0" fmla="*/ 9 w 136"/>
                  <a:gd name="T1" fmla="*/ 154 h 160"/>
                  <a:gd name="T2" fmla="*/ 0 w 136"/>
                  <a:gd name="T3" fmla="*/ 160 h 160"/>
                  <a:gd name="T4" fmla="*/ 126 w 136"/>
                  <a:gd name="T5" fmla="*/ 6 h 160"/>
                  <a:gd name="T6" fmla="*/ 136 w 136"/>
                  <a:gd name="T7" fmla="*/ 0 h 160"/>
                  <a:gd name="T8" fmla="*/ 9 w 136"/>
                  <a:gd name="T9" fmla="*/ 154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9" y="154"/>
                    </a:moveTo>
                    <a:lnTo>
                      <a:pt x="0" y="160"/>
                    </a:lnTo>
                    <a:lnTo>
                      <a:pt x="126" y="6"/>
                    </a:lnTo>
                    <a:lnTo>
                      <a:pt x="136" y="0"/>
                    </a:lnTo>
                    <a:lnTo>
                      <a:pt x="9" y="154"/>
                    </a:lnTo>
                    <a:close/>
                  </a:path>
                </a:pathLst>
              </a:custGeom>
              <a:solidFill>
                <a:srgbClr val="00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8" name="Freeform 77"/>
              <p:cNvSpPr>
                <a:spLocks/>
              </p:cNvSpPr>
              <p:nvPr/>
            </p:nvSpPr>
            <p:spPr bwMode="auto">
              <a:xfrm>
                <a:off x="2297" y="2011"/>
                <a:ext cx="136" cy="160"/>
              </a:xfrm>
              <a:custGeom>
                <a:avLst/>
                <a:gdLst>
                  <a:gd name="T0" fmla="*/ 10 w 136"/>
                  <a:gd name="T1" fmla="*/ 154 h 160"/>
                  <a:gd name="T2" fmla="*/ 0 w 136"/>
                  <a:gd name="T3" fmla="*/ 160 h 160"/>
                  <a:gd name="T4" fmla="*/ 127 w 136"/>
                  <a:gd name="T5" fmla="*/ 6 h 160"/>
                  <a:gd name="T6" fmla="*/ 136 w 136"/>
                  <a:gd name="T7" fmla="*/ 0 h 160"/>
                  <a:gd name="T8" fmla="*/ 10 w 136"/>
                  <a:gd name="T9" fmla="*/ 154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10" y="154"/>
                    </a:moveTo>
                    <a:lnTo>
                      <a:pt x="0" y="160"/>
                    </a:lnTo>
                    <a:lnTo>
                      <a:pt x="127" y="6"/>
                    </a:lnTo>
                    <a:lnTo>
                      <a:pt x="136" y="0"/>
                    </a:lnTo>
                    <a:lnTo>
                      <a:pt x="10" y="154"/>
                    </a:lnTo>
                    <a:close/>
                  </a:path>
                </a:pathLst>
              </a:custGeom>
              <a:solidFill>
                <a:srgbClr val="00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79" name="Freeform 78"/>
              <p:cNvSpPr>
                <a:spLocks/>
              </p:cNvSpPr>
              <p:nvPr/>
            </p:nvSpPr>
            <p:spPr bwMode="auto">
              <a:xfrm>
                <a:off x="2287" y="2017"/>
                <a:ext cx="137" cy="160"/>
              </a:xfrm>
              <a:custGeom>
                <a:avLst/>
                <a:gdLst>
                  <a:gd name="T0" fmla="*/ 10 w 137"/>
                  <a:gd name="T1" fmla="*/ 154 h 160"/>
                  <a:gd name="T2" fmla="*/ 0 w 137"/>
                  <a:gd name="T3" fmla="*/ 160 h 160"/>
                  <a:gd name="T4" fmla="*/ 127 w 137"/>
                  <a:gd name="T5" fmla="*/ 6 h 160"/>
                  <a:gd name="T6" fmla="*/ 137 w 137"/>
                  <a:gd name="T7" fmla="*/ 0 h 160"/>
                  <a:gd name="T8" fmla="*/ 10 w 137"/>
                  <a:gd name="T9" fmla="*/ 154 h 160"/>
                  <a:gd name="T10" fmla="*/ 0 60000 65536"/>
                  <a:gd name="T11" fmla="*/ 0 60000 65536"/>
                  <a:gd name="T12" fmla="*/ 0 60000 65536"/>
                  <a:gd name="T13" fmla="*/ 0 60000 65536"/>
                  <a:gd name="T14" fmla="*/ 0 60000 65536"/>
                  <a:gd name="T15" fmla="*/ 0 w 137"/>
                  <a:gd name="T16" fmla="*/ 0 h 160"/>
                  <a:gd name="T17" fmla="*/ 137 w 137"/>
                  <a:gd name="T18" fmla="*/ 160 h 160"/>
                </a:gdLst>
                <a:ahLst/>
                <a:cxnLst>
                  <a:cxn ang="T10">
                    <a:pos x="T0" y="T1"/>
                  </a:cxn>
                  <a:cxn ang="T11">
                    <a:pos x="T2" y="T3"/>
                  </a:cxn>
                  <a:cxn ang="T12">
                    <a:pos x="T4" y="T5"/>
                  </a:cxn>
                  <a:cxn ang="T13">
                    <a:pos x="T6" y="T7"/>
                  </a:cxn>
                  <a:cxn ang="T14">
                    <a:pos x="T8" y="T9"/>
                  </a:cxn>
                </a:cxnLst>
                <a:rect l="T15" t="T16" r="T17" b="T18"/>
                <a:pathLst>
                  <a:path w="137" h="160">
                    <a:moveTo>
                      <a:pt x="10" y="154"/>
                    </a:moveTo>
                    <a:lnTo>
                      <a:pt x="0" y="160"/>
                    </a:lnTo>
                    <a:lnTo>
                      <a:pt x="127" y="6"/>
                    </a:lnTo>
                    <a:lnTo>
                      <a:pt x="137" y="0"/>
                    </a:lnTo>
                    <a:lnTo>
                      <a:pt x="10" y="154"/>
                    </a:lnTo>
                    <a:close/>
                  </a:path>
                </a:pathLst>
              </a:custGeom>
              <a:solidFill>
                <a:srgbClr val="00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0" name="Freeform 79"/>
              <p:cNvSpPr>
                <a:spLocks/>
              </p:cNvSpPr>
              <p:nvPr/>
            </p:nvSpPr>
            <p:spPr bwMode="auto">
              <a:xfrm>
                <a:off x="2278" y="2023"/>
                <a:ext cx="136" cy="160"/>
              </a:xfrm>
              <a:custGeom>
                <a:avLst/>
                <a:gdLst>
                  <a:gd name="T0" fmla="*/ 9 w 136"/>
                  <a:gd name="T1" fmla="*/ 154 h 160"/>
                  <a:gd name="T2" fmla="*/ 0 w 136"/>
                  <a:gd name="T3" fmla="*/ 160 h 160"/>
                  <a:gd name="T4" fmla="*/ 127 w 136"/>
                  <a:gd name="T5" fmla="*/ 5 h 160"/>
                  <a:gd name="T6" fmla="*/ 136 w 136"/>
                  <a:gd name="T7" fmla="*/ 0 h 160"/>
                  <a:gd name="T8" fmla="*/ 9 w 136"/>
                  <a:gd name="T9" fmla="*/ 154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9" y="154"/>
                    </a:moveTo>
                    <a:lnTo>
                      <a:pt x="0" y="160"/>
                    </a:lnTo>
                    <a:lnTo>
                      <a:pt x="127" y="5"/>
                    </a:lnTo>
                    <a:lnTo>
                      <a:pt x="136" y="0"/>
                    </a:lnTo>
                    <a:lnTo>
                      <a:pt x="9" y="154"/>
                    </a:lnTo>
                    <a:close/>
                  </a:path>
                </a:pathLst>
              </a:custGeom>
              <a:solidFill>
                <a:srgbClr val="00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1" name="Freeform 80"/>
              <p:cNvSpPr>
                <a:spLocks/>
              </p:cNvSpPr>
              <p:nvPr/>
            </p:nvSpPr>
            <p:spPr bwMode="auto">
              <a:xfrm>
                <a:off x="2244" y="2028"/>
                <a:ext cx="161" cy="178"/>
              </a:xfrm>
              <a:custGeom>
                <a:avLst/>
                <a:gdLst>
                  <a:gd name="T0" fmla="*/ 34 w 161"/>
                  <a:gd name="T1" fmla="*/ 155 h 178"/>
                  <a:gd name="T2" fmla="*/ 0 w 161"/>
                  <a:gd name="T3" fmla="*/ 178 h 178"/>
                  <a:gd name="T4" fmla="*/ 127 w 161"/>
                  <a:gd name="T5" fmla="*/ 24 h 178"/>
                  <a:gd name="T6" fmla="*/ 161 w 161"/>
                  <a:gd name="T7" fmla="*/ 0 h 178"/>
                  <a:gd name="T8" fmla="*/ 34 w 161"/>
                  <a:gd name="T9" fmla="*/ 155 h 178"/>
                  <a:gd name="T10" fmla="*/ 0 60000 65536"/>
                  <a:gd name="T11" fmla="*/ 0 60000 65536"/>
                  <a:gd name="T12" fmla="*/ 0 60000 65536"/>
                  <a:gd name="T13" fmla="*/ 0 60000 65536"/>
                  <a:gd name="T14" fmla="*/ 0 60000 65536"/>
                  <a:gd name="T15" fmla="*/ 0 w 161"/>
                  <a:gd name="T16" fmla="*/ 0 h 178"/>
                  <a:gd name="T17" fmla="*/ 161 w 161"/>
                  <a:gd name="T18" fmla="*/ 178 h 178"/>
                </a:gdLst>
                <a:ahLst/>
                <a:cxnLst>
                  <a:cxn ang="T10">
                    <a:pos x="T0" y="T1"/>
                  </a:cxn>
                  <a:cxn ang="T11">
                    <a:pos x="T2" y="T3"/>
                  </a:cxn>
                  <a:cxn ang="T12">
                    <a:pos x="T4" y="T5"/>
                  </a:cxn>
                  <a:cxn ang="T13">
                    <a:pos x="T6" y="T7"/>
                  </a:cxn>
                  <a:cxn ang="T14">
                    <a:pos x="T8" y="T9"/>
                  </a:cxn>
                </a:cxnLst>
                <a:rect l="T15" t="T16" r="T17" b="T18"/>
                <a:pathLst>
                  <a:path w="161" h="178">
                    <a:moveTo>
                      <a:pt x="34" y="155"/>
                    </a:moveTo>
                    <a:lnTo>
                      <a:pt x="0" y="178"/>
                    </a:lnTo>
                    <a:lnTo>
                      <a:pt x="127" y="24"/>
                    </a:lnTo>
                    <a:lnTo>
                      <a:pt x="161" y="0"/>
                    </a:lnTo>
                    <a:lnTo>
                      <a:pt x="34" y="155"/>
                    </a:lnTo>
                    <a:close/>
                  </a:path>
                </a:pathLst>
              </a:custGeom>
              <a:solidFill>
                <a:srgbClr val="00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2" name="Freeform 81"/>
              <p:cNvSpPr>
                <a:spLocks/>
              </p:cNvSpPr>
              <p:nvPr/>
            </p:nvSpPr>
            <p:spPr bwMode="auto">
              <a:xfrm>
                <a:off x="2266" y="2028"/>
                <a:ext cx="139" cy="161"/>
              </a:xfrm>
              <a:custGeom>
                <a:avLst/>
                <a:gdLst>
                  <a:gd name="T0" fmla="*/ 12 w 139"/>
                  <a:gd name="T1" fmla="*/ 155 h 161"/>
                  <a:gd name="T2" fmla="*/ 0 w 139"/>
                  <a:gd name="T3" fmla="*/ 161 h 161"/>
                  <a:gd name="T4" fmla="*/ 127 w 139"/>
                  <a:gd name="T5" fmla="*/ 6 h 161"/>
                  <a:gd name="T6" fmla="*/ 139 w 139"/>
                  <a:gd name="T7" fmla="*/ 0 h 161"/>
                  <a:gd name="T8" fmla="*/ 12 w 139"/>
                  <a:gd name="T9" fmla="*/ 155 h 161"/>
                  <a:gd name="T10" fmla="*/ 0 60000 65536"/>
                  <a:gd name="T11" fmla="*/ 0 60000 65536"/>
                  <a:gd name="T12" fmla="*/ 0 60000 65536"/>
                  <a:gd name="T13" fmla="*/ 0 60000 65536"/>
                  <a:gd name="T14" fmla="*/ 0 60000 65536"/>
                  <a:gd name="T15" fmla="*/ 0 w 139"/>
                  <a:gd name="T16" fmla="*/ 0 h 161"/>
                  <a:gd name="T17" fmla="*/ 139 w 139"/>
                  <a:gd name="T18" fmla="*/ 161 h 161"/>
                </a:gdLst>
                <a:ahLst/>
                <a:cxnLst>
                  <a:cxn ang="T10">
                    <a:pos x="T0" y="T1"/>
                  </a:cxn>
                  <a:cxn ang="T11">
                    <a:pos x="T2" y="T3"/>
                  </a:cxn>
                  <a:cxn ang="T12">
                    <a:pos x="T4" y="T5"/>
                  </a:cxn>
                  <a:cxn ang="T13">
                    <a:pos x="T6" y="T7"/>
                  </a:cxn>
                  <a:cxn ang="T14">
                    <a:pos x="T8" y="T9"/>
                  </a:cxn>
                </a:cxnLst>
                <a:rect l="T15" t="T16" r="T17" b="T18"/>
                <a:pathLst>
                  <a:path w="139" h="161">
                    <a:moveTo>
                      <a:pt x="12" y="155"/>
                    </a:moveTo>
                    <a:lnTo>
                      <a:pt x="0" y="161"/>
                    </a:lnTo>
                    <a:lnTo>
                      <a:pt x="127" y="6"/>
                    </a:lnTo>
                    <a:lnTo>
                      <a:pt x="139" y="0"/>
                    </a:lnTo>
                    <a:lnTo>
                      <a:pt x="12" y="155"/>
                    </a:lnTo>
                    <a:close/>
                  </a:path>
                </a:pathLst>
              </a:custGeom>
              <a:solidFill>
                <a:srgbClr val="00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3" name="Freeform 82"/>
              <p:cNvSpPr>
                <a:spLocks/>
              </p:cNvSpPr>
              <p:nvPr/>
            </p:nvSpPr>
            <p:spPr bwMode="auto">
              <a:xfrm>
                <a:off x="2254" y="2034"/>
                <a:ext cx="139" cy="163"/>
              </a:xfrm>
              <a:custGeom>
                <a:avLst/>
                <a:gdLst>
                  <a:gd name="T0" fmla="*/ 12 w 139"/>
                  <a:gd name="T1" fmla="*/ 155 h 163"/>
                  <a:gd name="T2" fmla="*/ 0 w 139"/>
                  <a:gd name="T3" fmla="*/ 163 h 163"/>
                  <a:gd name="T4" fmla="*/ 127 w 139"/>
                  <a:gd name="T5" fmla="*/ 9 h 163"/>
                  <a:gd name="T6" fmla="*/ 139 w 139"/>
                  <a:gd name="T7" fmla="*/ 0 h 163"/>
                  <a:gd name="T8" fmla="*/ 12 w 139"/>
                  <a:gd name="T9" fmla="*/ 155 h 163"/>
                  <a:gd name="T10" fmla="*/ 0 60000 65536"/>
                  <a:gd name="T11" fmla="*/ 0 60000 65536"/>
                  <a:gd name="T12" fmla="*/ 0 60000 65536"/>
                  <a:gd name="T13" fmla="*/ 0 60000 65536"/>
                  <a:gd name="T14" fmla="*/ 0 60000 65536"/>
                  <a:gd name="T15" fmla="*/ 0 w 139"/>
                  <a:gd name="T16" fmla="*/ 0 h 163"/>
                  <a:gd name="T17" fmla="*/ 139 w 139"/>
                  <a:gd name="T18" fmla="*/ 163 h 163"/>
                </a:gdLst>
                <a:ahLst/>
                <a:cxnLst>
                  <a:cxn ang="T10">
                    <a:pos x="T0" y="T1"/>
                  </a:cxn>
                  <a:cxn ang="T11">
                    <a:pos x="T2" y="T3"/>
                  </a:cxn>
                  <a:cxn ang="T12">
                    <a:pos x="T4" y="T5"/>
                  </a:cxn>
                  <a:cxn ang="T13">
                    <a:pos x="T6" y="T7"/>
                  </a:cxn>
                  <a:cxn ang="T14">
                    <a:pos x="T8" y="T9"/>
                  </a:cxn>
                </a:cxnLst>
                <a:rect l="T15" t="T16" r="T17" b="T18"/>
                <a:pathLst>
                  <a:path w="139" h="163">
                    <a:moveTo>
                      <a:pt x="12" y="155"/>
                    </a:moveTo>
                    <a:lnTo>
                      <a:pt x="0" y="163"/>
                    </a:lnTo>
                    <a:lnTo>
                      <a:pt x="127" y="9"/>
                    </a:lnTo>
                    <a:lnTo>
                      <a:pt x="139" y="0"/>
                    </a:lnTo>
                    <a:lnTo>
                      <a:pt x="12" y="155"/>
                    </a:lnTo>
                    <a:close/>
                  </a:path>
                </a:pathLst>
              </a:custGeom>
              <a:solidFill>
                <a:srgbClr val="00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4" name="Freeform 83"/>
              <p:cNvSpPr>
                <a:spLocks/>
              </p:cNvSpPr>
              <p:nvPr/>
            </p:nvSpPr>
            <p:spPr bwMode="auto">
              <a:xfrm>
                <a:off x="2244" y="2043"/>
                <a:ext cx="137" cy="163"/>
              </a:xfrm>
              <a:custGeom>
                <a:avLst/>
                <a:gdLst>
                  <a:gd name="T0" fmla="*/ 10 w 137"/>
                  <a:gd name="T1" fmla="*/ 154 h 163"/>
                  <a:gd name="T2" fmla="*/ 0 w 137"/>
                  <a:gd name="T3" fmla="*/ 163 h 163"/>
                  <a:gd name="T4" fmla="*/ 127 w 137"/>
                  <a:gd name="T5" fmla="*/ 9 h 163"/>
                  <a:gd name="T6" fmla="*/ 137 w 137"/>
                  <a:gd name="T7" fmla="*/ 0 h 163"/>
                  <a:gd name="T8" fmla="*/ 10 w 137"/>
                  <a:gd name="T9" fmla="*/ 154 h 163"/>
                  <a:gd name="T10" fmla="*/ 0 60000 65536"/>
                  <a:gd name="T11" fmla="*/ 0 60000 65536"/>
                  <a:gd name="T12" fmla="*/ 0 60000 65536"/>
                  <a:gd name="T13" fmla="*/ 0 60000 65536"/>
                  <a:gd name="T14" fmla="*/ 0 60000 65536"/>
                  <a:gd name="T15" fmla="*/ 0 w 137"/>
                  <a:gd name="T16" fmla="*/ 0 h 163"/>
                  <a:gd name="T17" fmla="*/ 137 w 137"/>
                  <a:gd name="T18" fmla="*/ 163 h 163"/>
                </a:gdLst>
                <a:ahLst/>
                <a:cxnLst>
                  <a:cxn ang="T10">
                    <a:pos x="T0" y="T1"/>
                  </a:cxn>
                  <a:cxn ang="T11">
                    <a:pos x="T2" y="T3"/>
                  </a:cxn>
                  <a:cxn ang="T12">
                    <a:pos x="T4" y="T5"/>
                  </a:cxn>
                  <a:cxn ang="T13">
                    <a:pos x="T6" y="T7"/>
                  </a:cxn>
                  <a:cxn ang="T14">
                    <a:pos x="T8" y="T9"/>
                  </a:cxn>
                </a:cxnLst>
                <a:rect l="T15" t="T16" r="T17" b="T18"/>
                <a:pathLst>
                  <a:path w="137" h="163">
                    <a:moveTo>
                      <a:pt x="10" y="154"/>
                    </a:moveTo>
                    <a:lnTo>
                      <a:pt x="0" y="163"/>
                    </a:lnTo>
                    <a:lnTo>
                      <a:pt x="127" y="9"/>
                    </a:lnTo>
                    <a:lnTo>
                      <a:pt x="137" y="0"/>
                    </a:lnTo>
                    <a:lnTo>
                      <a:pt x="10" y="154"/>
                    </a:lnTo>
                    <a:close/>
                  </a:path>
                </a:pathLst>
              </a:custGeom>
              <a:solidFill>
                <a:srgbClr val="00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5" name="Freeform 84"/>
              <p:cNvSpPr>
                <a:spLocks/>
              </p:cNvSpPr>
              <p:nvPr/>
            </p:nvSpPr>
            <p:spPr bwMode="auto">
              <a:xfrm>
                <a:off x="2211" y="2052"/>
                <a:ext cx="160" cy="183"/>
              </a:xfrm>
              <a:custGeom>
                <a:avLst/>
                <a:gdLst>
                  <a:gd name="T0" fmla="*/ 33 w 160"/>
                  <a:gd name="T1" fmla="*/ 154 h 183"/>
                  <a:gd name="T2" fmla="*/ 0 w 160"/>
                  <a:gd name="T3" fmla="*/ 183 h 183"/>
                  <a:gd name="T4" fmla="*/ 127 w 160"/>
                  <a:gd name="T5" fmla="*/ 29 h 183"/>
                  <a:gd name="T6" fmla="*/ 160 w 160"/>
                  <a:gd name="T7" fmla="*/ 0 h 183"/>
                  <a:gd name="T8" fmla="*/ 33 w 160"/>
                  <a:gd name="T9" fmla="*/ 154 h 183"/>
                  <a:gd name="T10" fmla="*/ 0 60000 65536"/>
                  <a:gd name="T11" fmla="*/ 0 60000 65536"/>
                  <a:gd name="T12" fmla="*/ 0 60000 65536"/>
                  <a:gd name="T13" fmla="*/ 0 60000 65536"/>
                  <a:gd name="T14" fmla="*/ 0 60000 65536"/>
                  <a:gd name="T15" fmla="*/ 0 w 160"/>
                  <a:gd name="T16" fmla="*/ 0 h 183"/>
                  <a:gd name="T17" fmla="*/ 160 w 160"/>
                  <a:gd name="T18" fmla="*/ 183 h 183"/>
                </a:gdLst>
                <a:ahLst/>
                <a:cxnLst>
                  <a:cxn ang="T10">
                    <a:pos x="T0" y="T1"/>
                  </a:cxn>
                  <a:cxn ang="T11">
                    <a:pos x="T2" y="T3"/>
                  </a:cxn>
                  <a:cxn ang="T12">
                    <a:pos x="T4" y="T5"/>
                  </a:cxn>
                  <a:cxn ang="T13">
                    <a:pos x="T6" y="T7"/>
                  </a:cxn>
                  <a:cxn ang="T14">
                    <a:pos x="T8" y="T9"/>
                  </a:cxn>
                </a:cxnLst>
                <a:rect l="T15" t="T16" r="T17" b="T18"/>
                <a:pathLst>
                  <a:path w="160" h="183">
                    <a:moveTo>
                      <a:pt x="33" y="154"/>
                    </a:moveTo>
                    <a:lnTo>
                      <a:pt x="0" y="183"/>
                    </a:lnTo>
                    <a:lnTo>
                      <a:pt x="127" y="29"/>
                    </a:lnTo>
                    <a:lnTo>
                      <a:pt x="160" y="0"/>
                    </a:lnTo>
                    <a:lnTo>
                      <a:pt x="33" y="154"/>
                    </a:lnTo>
                    <a:close/>
                  </a:path>
                </a:pathLst>
              </a:custGeom>
              <a:solidFill>
                <a:srgbClr val="00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6" name="Freeform 85"/>
              <p:cNvSpPr>
                <a:spLocks/>
              </p:cNvSpPr>
              <p:nvPr/>
            </p:nvSpPr>
            <p:spPr bwMode="auto">
              <a:xfrm>
                <a:off x="2182" y="2081"/>
                <a:ext cx="156" cy="183"/>
              </a:xfrm>
              <a:custGeom>
                <a:avLst/>
                <a:gdLst>
                  <a:gd name="T0" fmla="*/ 29 w 156"/>
                  <a:gd name="T1" fmla="*/ 154 h 183"/>
                  <a:gd name="T2" fmla="*/ 0 w 156"/>
                  <a:gd name="T3" fmla="*/ 183 h 183"/>
                  <a:gd name="T4" fmla="*/ 127 w 156"/>
                  <a:gd name="T5" fmla="*/ 29 h 183"/>
                  <a:gd name="T6" fmla="*/ 156 w 156"/>
                  <a:gd name="T7" fmla="*/ 0 h 183"/>
                  <a:gd name="T8" fmla="*/ 29 w 156"/>
                  <a:gd name="T9" fmla="*/ 154 h 183"/>
                  <a:gd name="T10" fmla="*/ 0 60000 65536"/>
                  <a:gd name="T11" fmla="*/ 0 60000 65536"/>
                  <a:gd name="T12" fmla="*/ 0 60000 65536"/>
                  <a:gd name="T13" fmla="*/ 0 60000 65536"/>
                  <a:gd name="T14" fmla="*/ 0 60000 65536"/>
                  <a:gd name="T15" fmla="*/ 0 w 156"/>
                  <a:gd name="T16" fmla="*/ 0 h 183"/>
                  <a:gd name="T17" fmla="*/ 156 w 156"/>
                  <a:gd name="T18" fmla="*/ 183 h 183"/>
                </a:gdLst>
                <a:ahLst/>
                <a:cxnLst>
                  <a:cxn ang="T10">
                    <a:pos x="T0" y="T1"/>
                  </a:cxn>
                  <a:cxn ang="T11">
                    <a:pos x="T2" y="T3"/>
                  </a:cxn>
                  <a:cxn ang="T12">
                    <a:pos x="T4" y="T5"/>
                  </a:cxn>
                  <a:cxn ang="T13">
                    <a:pos x="T6" y="T7"/>
                  </a:cxn>
                  <a:cxn ang="T14">
                    <a:pos x="T8" y="T9"/>
                  </a:cxn>
                </a:cxnLst>
                <a:rect l="T15" t="T16" r="T17" b="T18"/>
                <a:pathLst>
                  <a:path w="156" h="183">
                    <a:moveTo>
                      <a:pt x="29" y="154"/>
                    </a:moveTo>
                    <a:lnTo>
                      <a:pt x="0" y="183"/>
                    </a:lnTo>
                    <a:lnTo>
                      <a:pt x="127" y="29"/>
                    </a:lnTo>
                    <a:lnTo>
                      <a:pt x="156" y="0"/>
                    </a:lnTo>
                    <a:lnTo>
                      <a:pt x="29" y="154"/>
                    </a:lnTo>
                    <a:close/>
                  </a:path>
                </a:pathLst>
              </a:custGeom>
              <a:solidFill>
                <a:srgbClr val="00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7" name="Freeform 86"/>
              <p:cNvSpPr>
                <a:spLocks/>
              </p:cNvSpPr>
              <p:nvPr/>
            </p:nvSpPr>
            <p:spPr bwMode="auto">
              <a:xfrm>
                <a:off x="3007" y="2518"/>
                <a:ext cx="151" cy="186"/>
              </a:xfrm>
              <a:custGeom>
                <a:avLst/>
                <a:gdLst>
                  <a:gd name="T0" fmla="*/ 0 w 151"/>
                  <a:gd name="T1" fmla="*/ 186 h 186"/>
                  <a:gd name="T2" fmla="*/ 24 w 151"/>
                  <a:gd name="T3" fmla="*/ 154 h 186"/>
                  <a:gd name="T4" fmla="*/ 151 w 151"/>
                  <a:gd name="T5" fmla="*/ 0 h 186"/>
                  <a:gd name="T6" fmla="*/ 127 w 151"/>
                  <a:gd name="T7" fmla="*/ 32 h 186"/>
                  <a:gd name="T8" fmla="*/ 0 w 151"/>
                  <a:gd name="T9" fmla="*/ 186 h 186"/>
                  <a:gd name="T10" fmla="*/ 0 60000 65536"/>
                  <a:gd name="T11" fmla="*/ 0 60000 65536"/>
                  <a:gd name="T12" fmla="*/ 0 60000 65536"/>
                  <a:gd name="T13" fmla="*/ 0 60000 65536"/>
                  <a:gd name="T14" fmla="*/ 0 60000 65536"/>
                  <a:gd name="T15" fmla="*/ 0 w 151"/>
                  <a:gd name="T16" fmla="*/ 0 h 186"/>
                  <a:gd name="T17" fmla="*/ 151 w 151"/>
                  <a:gd name="T18" fmla="*/ 186 h 186"/>
                </a:gdLst>
                <a:ahLst/>
                <a:cxnLst>
                  <a:cxn ang="T10">
                    <a:pos x="T0" y="T1"/>
                  </a:cxn>
                  <a:cxn ang="T11">
                    <a:pos x="T2" y="T3"/>
                  </a:cxn>
                  <a:cxn ang="T12">
                    <a:pos x="T4" y="T5"/>
                  </a:cxn>
                  <a:cxn ang="T13">
                    <a:pos x="T6" y="T7"/>
                  </a:cxn>
                  <a:cxn ang="T14">
                    <a:pos x="T8" y="T9"/>
                  </a:cxn>
                </a:cxnLst>
                <a:rect l="T15" t="T16" r="T17" b="T18"/>
                <a:pathLst>
                  <a:path w="151" h="186">
                    <a:moveTo>
                      <a:pt x="0" y="186"/>
                    </a:moveTo>
                    <a:lnTo>
                      <a:pt x="24" y="154"/>
                    </a:lnTo>
                    <a:lnTo>
                      <a:pt x="151" y="0"/>
                    </a:lnTo>
                    <a:lnTo>
                      <a:pt x="127" y="32"/>
                    </a:lnTo>
                    <a:lnTo>
                      <a:pt x="0" y="186"/>
                    </a:lnTo>
                    <a:close/>
                  </a:path>
                </a:pathLst>
              </a:custGeom>
              <a:solidFill>
                <a:srgbClr val="00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8" name="Freeform 87"/>
              <p:cNvSpPr>
                <a:spLocks/>
              </p:cNvSpPr>
              <p:nvPr/>
            </p:nvSpPr>
            <p:spPr bwMode="auto">
              <a:xfrm>
                <a:off x="3031" y="2483"/>
                <a:ext cx="148" cy="189"/>
              </a:xfrm>
              <a:custGeom>
                <a:avLst/>
                <a:gdLst>
                  <a:gd name="T0" fmla="*/ 0 w 148"/>
                  <a:gd name="T1" fmla="*/ 189 h 189"/>
                  <a:gd name="T2" fmla="*/ 21 w 148"/>
                  <a:gd name="T3" fmla="*/ 154 h 189"/>
                  <a:gd name="T4" fmla="*/ 148 w 148"/>
                  <a:gd name="T5" fmla="*/ 0 h 189"/>
                  <a:gd name="T6" fmla="*/ 127 w 148"/>
                  <a:gd name="T7" fmla="*/ 35 h 189"/>
                  <a:gd name="T8" fmla="*/ 0 w 148"/>
                  <a:gd name="T9" fmla="*/ 189 h 189"/>
                  <a:gd name="T10" fmla="*/ 0 60000 65536"/>
                  <a:gd name="T11" fmla="*/ 0 60000 65536"/>
                  <a:gd name="T12" fmla="*/ 0 60000 65536"/>
                  <a:gd name="T13" fmla="*/ 0 60000 65536"/>
                  <a:gd name="T14" fmla="*/ 0 60000 65536"/>
                  <a:gd name="T15" fmla="*/ 0 w 148"/>
                  <a:gd name="T16" fmla="*/ 0 h 189"/>
                  <a:gd name="T17" fmla="*/ 148 w 148"/>
                  <a:gd name="T18" fmla="*/ 189 h 189"/>
                </a:gdLst>
                <a:ahLst/>
                <a:cxnLst>
                  <a:cxn ang="T10">
                    <a:pos x="T0" y="T1"/>
                  </a:cxn>
                  <a:cxn ang="T11">
                    <a:pos x="T2" y="T3"/>
                  </a:cxn>
                  <a:cxn ang="T12">
                    <a:pos x="T4" y="T5"/>
                  </a:cxn>
                  <a:cxn ang="T13">
                    <a:pos x="T6" y="T7"/>
                  </a:cxn>
                  <a:cxn ang="T14">
                    <a:pos x="T8" y="T9"/>
                  </a:cxn>
                </a:cxnLst>
                <a:rect l="T15" t="T16" r="T17" b="T18"/>
                <a:pathLst>
                  <a:path w="148" h="189">
                    <a:moveTo>
                      <a:pt x="0" y="189"/>
                    </a:moveTo>
                    <a:lnTo>
                      <a:pt x="21" y="154"/>
                    </a:lnTo>
                    <a:lnTo>
                      <a:pt x="148" y="0"/>
                    </a:lnTo>
                    <a:lnTo>
                      <a:pt x="127" y="35"/>
                    </a:lnTo>
                    <a:lnTo>
                      <a:pt x="0" y="189"/>
                    </a:lnTo>
                    <a:close/>
                  </a:path>
                </a:pathLst>
              </a:custGeom>
              <a:solidFill>
                <a:srgbClr val="0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89" name="Freeform 88"/>
              <p:cNvSpPr>
                <a:spLocks/>
              </p:cNvSpPr>
              <p:nvPr/>
            </p:nvSpPr>
            <p:spPr bwMode="auto">
              <a:xfrm>
                <a:off x="3052" y="2445"/>
                <a:ext cx="144" cy="192"/>
              </a:xfrm>
              <a:custGeom>
                <a:avLst/>
                <a:gdLst>
                  <a:gd name="T0" fmla="*/ 0 w 144"/>
                  <a:gd name="T1" fmla="*/ 192 h 192"/>
                  <a:gd name="T2" fmla="*/ 17 w 144"/>
                  <a:gd name="T3" fmla="*/ 154 h 192"/>
                  <a:gd name="T4" fmla="*/ 144 w 144"/>
                  <a:gd name="T5" fmla="*/ 0 h 192"/>
                  <a:gd name="T6" fmla="*/ 127 w 144"/>
                  <a:gd name="T7" fmla="*/ 38 h 192"/>
                  <a:gd name="T8" fmla="*/ 0 w 144"/>
                  <a:gd name="T9" fmla="*/ 192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0" y="192"/>
                    </a:moveTo>
                    <a:lnTo>
                      <a:pt x="17" y="154"/>
                    </a:lnTo>
                    <a:lnTo>
                      <a:pt x="144" y="0"/>
                    </a:lnTo>
                    <a:lnTo>
                      <a:pt x="127" y="38"/>
                    </a:lnTo>
                    <a:lnTo>
                      <a:pt x="0" y="192"/>
                    </a:lnTo>
                    <a:close/>
                  </a:path>
                </a:pathLst>
              </a:custGeom>
              <a:solidFill>
                <a:srgbClr val="00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0" name="Freeform 89"/>
              <p:cNvSpPr>
                <a:spLocks/>
              </p:cNvSpPr>
              <p:nvPr/>
            </p:nvSpPr>
            <p:spPr bwMode="auto">
              <a:xfrm>
                <a:off x="3052" y="2465"/>
                <a:ext cx="134" cy="172"/>
              </a:xfrm>
              <a:custGeom>
                <a:avLst/>
                <a:gdLst>
                  <a:gd name="T0" fmla="*/ 0 w 134"/>
                  <a:gd name="T1" fmla="*/ 172 h 172"/>
                  <a:gd name="T2" fmla="*/ 8 w 134"/>
                  <a:gd name="T3" fmla="*/ 155 h 172"/>
                  <a:gd name="T4" fmla="*/ 134 w 134"/>
                  <a:gd name="T5" fmla="*/ 0 h 172"/>
                  <a:gd name="T6" fmla="*/ 127 w 134"/>
                  <a:gd name="T7" fmla="*/ 18 h 172"/>
                  <a:gd name="T8" fmla="*/ 0 w 134"/>
                  <a:gd name="T9" fmla="*/ 172 h 172"/>
                  <a:gd name="T10" fmla="*/ 0 60000 65536"/>
                  <a:gd name="T11" fmla="*/ 0 60000 65536"/>
                  <a:gd name="T12" fmla="*/ 0 60000 65536"/>
                  <a:gd name="T13" fmla="*/ 0 60000 65536"/>
                  <a:gd name="T14" fmla="*/ 0 60000 65536"/>
                  <a:gd name="T15" fmla="*/ 0 w 134"/>
                  <a:gd name="T16" fmla="*/ 0 h 172"/>
                  <a:gd name="T17" fmla="*/ 134 w 134"/>
                  <a:gd name="T18" fmla="*/ 172 h 172"/>
                </a:gdLst>
                <a:ahLst/>
                <a:cxnLst>
                  <a:cxn ang="T10">
                    <a:pos x="T0" y="T1"/>
                  </a:cxn>
                  <a:cxn ang="T11">
                    <a:pos x="T2" y="T3"/>
                  </a:cxn>
                  <a:cxn ang="T12">
                    <a:pos x="T4" y="T5"/>
                  </a:cxn>
                  <a:cxn ang="T13">
                    <a:pos x="T6" y="T7"/>
                  </a:cxn>
                  <a:cxn ang="T14">
                    <a:pos x="T8" y="T9"/>
                  </a:cxn>
                </a:cxnLst>
                <a:rect l="T15" t="T16" r="T17" b="T18"/>
                <a:pathLst>
                  <a:path w="134" h="172">
                    <a:moveTo>
                      <a:pt x="0" y="172"/>
                    </a:moveTo>
                    <a:lnTo>
                      <a:pt x="8" y="155"/>
                    </a:lnTo>
                    <a:lnTo>
                      <a:pt x="134" y="0"/>
                    </a:lnTo>
                    <a:lnTo>
                      <a:pt x="127" y="18"/>
                    </a:lnTo>
                    <a:lnTo>
                      <a:pt x="0" y="172"/>
                    </a:lnTo>
                    <a:close/>
                  </a:path>
                </a:pathLst>
              </a:custGeom>
              <a:solidFill>
                <a:srgbClr val="00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1" name="Freeform 90"/>
              <p:cNvSpPr>
                <a:spLocks/>
              </p:cNvSpPr>
              <p:nvPr/>
            </p:nvSpPr>
            <p:spPr bwMode="auto">
              <a:xfrm>
                <a:off x="3060" y="2445"/>
                <a:ext cx="136" cy="175"/>
              </a:xfrm>
              <a:custGeom>
                <a:avLst/>
                <a:gdLst>
                  <a:gd name="T0" fmla="*/ 0 w 136"/>
                  <a:gd name="T1" fmla="*/ 175 h 175"/>
                  <a:gd name="T2" fmla="*/ 9 w 136"/>
                  <a:gd name="T3" fmla="*/ 154 h 175"/>
                  <a:gd name="T4" fmla="*/ 136 w 136"/>
                  <a:gd name="T5" fmla="*/ 0 h 175"/>
                  <a:gd name="T6" fmla="*/ 126 w 136"/>
                  <a:gd name="T7" fmla="*/ 20 h 175"/>
                  <a:gd name="T8" fmla="*/ 0 w 136"/>
                  <a:gd name="T9" fmla="*/ 175 h 175"/>
                  <a:gd name="T10" fmla="*/ 0 60000 65536"/>
                  <a:gd name="T11" fmla="*/ 0 60000 65536"/>
                  <a:gd name="T12" fmla="*/ 0 60000 65536"/>
                  <a:gd name="T13" fmla="*/ 0 60000 65536"/>
                  <a:gd name="T14" fmla="*/ 0 60000 65536"/>
                  <a:gd name="T15" fmla="*/ 0 w 136"/>
                  <a:gd name="T16" fmla="*/ 0 h 175"/>
                  <a:gd name="T17" fmla="*/ 136 w 136"/>
                  <a:gd name="T18" fmla="*/ 175 h 175"/>
                </a:gdLst>
                <a:ahLst/>
                <a:cxnLst>
                  <a:cxn ang="T10">
                    <a:pos x="T0" y="T1"/>
                  </a:cxn>
                  <a:cxn ang="T11">
                    <a:pos x="T2" y="T3"/>
                  </a:cxn>
                  <a:cxn ang="T12">
                    <a:pos x="T4" y="T5"/>
                  </a:cxn>
                  <a:cxn ang="T13">
                    <a:pos x="T6" y="T7"/>
                  </a:cxn>
                  <a:cxn ang="T14">
                    <a:pos x="T8" y="T9"/>
                  </a:cxn>
                </a:cxnLst>
                <a:rect l="T15" t="T16" r="T17" b="T18"/>
                <a:pathLst>
                  <a:path w="136" h="175">
                    <a:moveTo>
                      <a:pt x="0" y="175"/>
                    </a:moveTo>
                    <a:lnTo>
                      <a:pt x="9" y="154"/>
                    </a:lnTo>
                    <a:lnTo>
                      <a:pt x="136" y="0"/>
                    </a:lnTo>
                    <a:lnTo>
                      <a:pt x="126" y="20"/>
                    </a:lnTo>
                    <a:lnTo>
                      <a:pt x="0" y="175"/>
                    </a:lnTo>
                    <a:close/>
                  </a:path>
                </a:pathLst>
              </a:custGeom>
              <a:solidFill>
                <a:srgbClr val="00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2" name="Freeform 91"/>
              <p:cNvSpPr>
                <a:spLocks/>
              </p:cNvSpPr>
              <p:nvPr/>
            </p:nvSpPr>
            <p:spPr bwMode="auto">
              <a:xfrm>
                <a:off x="3069" y="2410"/>
                <a:ext cx="139" cy="189"/>
              </a:xfrm>
              <a:custGeom>
                <a:avLst/>
                <a:gdLst>
                  <a:gd name="T0" fmla="*/ 0 w 139"/>
                  <a:gd name="T1" fmla="*/ 189 h 189"/>
                  <a:gd name="T2" fmla="*/ 12 w 139"/>
                  <a:gd name="T3" fmla="*/ 154 h 189"/>
                  <a:gd name="T4" fmla="*/ 139 w 139"/>
                  <a:gd name="T5" fmla="*/ 0 h 189"/>
                  <a:gd name="T6" fmla="*/ 127 w 139"/>
                  <a:gd name="T7" fmla="*/ 35 h 189"/>
                  <a:gd name="T8" fmla="*/ 0 w 139"/>
                  <a:gd name="T9" fmla="*/ 189 h 189"/>
                  <a:gd name="T10" fmla="*/ 0 60000 65536"/>
                  <a:gd name="T11" fmla="*/ 0 60000 65536"/>
                  <a:gd name="T12" fmla="*/ 0 60000 65536"/>
                  <a:gd name="T13" fmla="*/ 0 60000 65536"/>
                  <a:gd name="T14" fmla="*/ 0 60000 65536"/>
                  <a:gd name="T15" fmla="*/ 0 w 139"/>
                  <a:gd name="T16" fmla="*/ 0 h 189"/>
                  <a:gd name="T17" fmla="*/ 139 w 139"/>
                  <a:gd name="T18" fmla="*/ 189 h 189"/>
                </a:gdLst>
                <a:ahLst/>
                <a:cxnLst>
                  <a:cxn ang="T10">
                    <a:pos x="T0" y="T1"/>
                  </a:cxn>
                  <a:cxn ang="T11">
                    <a:pos x="T2" y="T3"/>
                  </a:cxn>
                  <a:cxn ang="T12">
                    <a:pos x="T4" y="T5"/>
                  </a:cxn>
                  <a:cxn ang="T13">
                    <a:pos x="T6" y="T7"/>
                  </a:cxn>
                  <a:cxn ang="T14">
                    <a:pos x="T8" y="T9"/>
                  </a:cxn>
                </a:cxnLst>
                <a:rect l="T15" t="T16" r="T17" b="T18"/>
                <a:pathLst>
                  <a:path w="139" h="189">
                    <a:moveTo>
                      <a:pt x="0" y="189"/>
                    </a:moveTo>
                    <a:lnTo>
                      <a:pt x="12" y="154"/>
                    </a:lnTo>
                    <a:lnTo>
                      <a:pt x="139" y="0"/>
                    </a:lnTo>
                    <a:lnTo>
                      <a:pt x="127" y="35"/>
                    </a:lnTo>
                    <a:lnTo>
                      <a:pt x="0" y="189"/>
                    </a:lnTo>
                    <a:close/>
                  </a:path>
                </a:pathLst>
              </a:custGeom>
              <a:solidFill>
                <a:srgbClr val="00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3" name="Freeform 92"/>
              <p:cNvSpPr>
                <a:spLocks/>
              </p:cNvSpPr>
              <p:nvPr/>
            </p:nvSpPr>
            <p:spPr bwMode="auto">
              <a:xfrm>
                <a:off x="3069" y="2433"/>
                <a:ext cx="132" cy="166"/>
              </a:xfrm>
              <a:custGeom>
                <a:avLst/>
                <a:gdLst>
                  <a:gd name="T0" fmla="*/ 0 w 132"/>
                  <a:gd name="T1" fmla="*/ 166 h 166"/>
                  <a:gd name="T2" fmla="*/ 5 w 132"/>
                  <a:gd name="T3" fmla="*/ 155 h 166"/>
                  <a:gd name="T4" fmla="*/ 132 w 132"/>
                  <a:gd name="T5" fmla="*/ 0 h 166"/>
                  <a:gd name="T6" fmla="*/ 127 w 132"/>
                  <a:gd name="T7" fmla="*/ 12 h 166"/>
                  <a:gd name="T8" fmla="*/ 0 w 132"/>
                  <a:gd name="T9" fmla="*/ 166 h 166"/>
                  <a:gd name="T10" fmla="*/ 0 60000 65536"/>
                  <a:gd name="T11" fmla="*/ 0 60000 65536"/>
                  <a:gd name="T12" fmla="*/ 0 60000 65536"/>
                  <a:gd name="T13" fmla="*/ 0 60000 65536"/>
                  <a:gd name="T14" fmla="*/ 0 60000 65536"/>
                  <a:gd name="T15" fmla="*/ 0 w 132"/>
                  <a:gd name="T16" fmla="*/ 0 h 166"/>
                  <a:gd name="T17" fmla="*/ 132 w 132"/>
                  <a:gd name="T18" fmla="*/ 166 h 166"/>
                </a:gdLst>
                <a:ahLst/>
                <a:cxnLst>
                  <a:cxn ang="T10">
                    <a:pos x="T0" y="T1"/>
                  </a:cxn>
                  <a:cxn ang="T11">
                    <a:pos x="T2" y="T3"/>
                  </a:cxn>
                  <a:cxn ang="T12">
                    <a:pos x="T4" y="T5"/>
                  </a:cxn>
                  <a:cxn ang="T13">
                    <a:pos x="T6" y="T7"/>
                  </a:cxn>
                  <a:cxn ang="T14">
                    <a:pos x="T8" y="T9"/>
                  </a:cxn>
                </a:cxnLst>
                <a:rect l="T15" t="T16" r="T17" b="T18"/>
                <a:pathLst>
                  <a:path w="132" h="166">
                    <a:moveTo>
                      <a:pt x="0" y="166"/>
                    </a:moveTo>
                    <a:lnTo>
                      <a:pt x="5" y="155"/>
                    </a:lnTo>
                    <a:lnTo>
                      <a:pt x="132" y="0"/>
                    </a:lnTo>
                    <a:lnTo>
                      <a:pt x="127" y="12"/>
                    </a:lnTo>
                    <a:lnTo>
                      <a:pt x="0" y="166"/>
                    </a:lnTo>
                    <a:close/>
                  </a:path>
                </a:pathLst>
              </a:custGeom>
              <a:solidFill>
                <a:srgbClr val="00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4" name="Freeform 93"/>
              <p:cNvSpPr>
                <a:spLocks/>
              </p:cNvSpPr>
              <p:nvPr/>
            </p:nvSpPr>
            <p:spPr bwMode="auto">
              <a:xfrm>
                <a:off x="3074" y="2422"/>
                <a:ext cx="129" cy="166"/>
              </a:xfrm>
              <a:custGeom>
                <a:avLst/>
                <a:gdLst>
                  <a:gd name="T0" fmla="*/ 0 w 129"/>
                  <a:gd name="T1" fmla="*/ 166 h 166"/>
                  <a:gd name="T2" fmla="*/ 2 w 129"/>
                  <a:gd name="T3" fmla="*/ 154 h 166"/>
                  <a:gd name="T4" fmla="*/ 129 w 129"/>
                  <a:gd name="T5" fmla="*/ 0 h 166"/>
                  <a:gd name="T6" fmla="*/ 127 w 129"/>
                  <a:gd name="T7" fmla="*/ 11 h 166"/>
                  <a:gd name="T8" fmla="*/ 0 w 129"/>
                  <a:gd name="T9" fmla="*/ 166 h 166"/>
                  <a:gd name="T10" fmla="*/ 0 60000 65536"/>
                  <a:gd name="T11" fmla="*/ 0 60000 65536"/>
                  <a:gd name="T12" fmla="*/ 0 60000 65536"/>
                  <a:gd name="T13" fmla="*/ 0 60000 65536"/>
                  <a:gd name="T14" fmla="*/ 0 60000 65536"/>
                  <a:gd name="T15" fmla="*/ 0 w 129"/>
                  <a:gd name="T16" fmla="*/ 0 h 166"/>
                  <a:gd name="T17" fmla="*/ 129 w 129"/>
                  <a:gd name="T18" fmla="*/ 166 h 166"/>
                </a:gdLst>
                <a:ahLst/>
                <a:cxnLst>
                  <a:cxn ang="T10">
                    <a:pos x="T0" y="T1"/>
                  </a:cxn>
                  <a:cxn ang="T11">
                    <a:pos x="T2" y="T3"/>
                  </a:cxn>
                  <a:cxn ang="T12">
                    <a:pos x="T4" y="T5"/>
                  </a:cxn>
                  <a:cxn ang="T13">
                    <a:pos x="T6" y="T7"/>
                  </a:cxn>
                  <a:cxn ang="T14">
                    <a:pos x="T8" y="T9"/>
                  </a:cxn>
                </a:cxnLst>
                <a:rect l="T15" t="T16" r="T17" b="T18"/>
                <a:pathLst>
                  <a:path w="129" h="166">
                    <a:moveTo>
                      <a:pt x="0" y="166"/>
                    </a:moveTo>
                    <a:lnTo>
                      <a:pt x="2" y="154"/>
                    </a:lnTo>
                    <a:lnTo>
                      <a:pt x="129" y="0"/>
                    </a:lnTo>
                    <a:lnTo>
                      <a:pt x="127" y="11"/>
                    </a:lnTo>
                    <a:lnTo>
                      <a:pt x="0" y="166"/>
                    </a:lnTo>
                    <a:close/>
                  </a:path>
                </a:pathLst>
              </a:custGeom>
              <a:solidFill>
                <a:srgbClr val="00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5" name="Freeform 94"/>
              <p:cNvSpPr>
                <a:spLocks/>
              </p:cNvSpPr>
              <p:nvPr/>
            </p:nvSpPr>
            <p:spPr bwMode="auto">
              <a:xfrm>
                <a:off x="3076" y="2410"/>
                <a:ext cx="132" cy="166"/>
              </a:xfrm>
              <a:custGeom>
                <a:avLst/>
                <a:gdLst>
                  <a:gd name="T0" fmla="*/ 0 w 132"/>
                  <a:gd name="T1" fmla="*/ 166 h 166"/>
                  <a:gd name="T2" fmla="*/ 5 w 132"/>
                  <a:gd name="T3" fmla="*/ 154 h 166"/>
                  <a:gd name="T4" fmla="*/ 132 w 132"/>
                  <a:gd name="T5" fmla="*/ 0 h 166"/>
                  <a:gd name="T6" fmla="*/ 127 w 132"/>
                  <a:gd name="T7" fmla="*/ 12 h 166"/>
                  <a:gd name="T8" fmla="*/ 0 w 132"/>
                  <a:gd name="T9" fmla="*/ 166 h 166"/>
                  <a:gd name="T10" fmla="*/ 0 60000 65536"/>
                  <a:gd name="T11" fmla="*/ 0 60000 65536"/>
                  <a:gd name="T12" fmla="*/ 0 60000 65536"/>
                  <a:gd name="T13" fmla="*/ 0 60000 65536"/>
                  <a:gd name="T14" fmla="*/ 0 60000 65536"/>
                  <a:gd name="T15" fmla="*/ 0 w 132"/>
                  <a:gd name="T16" fmla="*/ 0 h 166"/>
                  <a:gd name="T17" fmla="*/ 132 w 132"/>
                  <a:gd name="T18" fmla="*/ 166 h 166"/>
                </a:gdLst>
                <a:ahLst/>
                <a:cxnLst>
                  <a:cxn ang="T10">
                    <a:pos x="T0" y="T1"/>
                  </a:cxn>
                  <a:cxn ang="T11">
                    <a:pos x="T2" y="T3"/>
                  </a:cxn>
                  <a:cxn ang="T12">
                    <a:pos x="T4" y="T5"/>
                  </a:cxn>
                  <a:cxn ang="T13">
                    <a:pos x="T6" y="T7"/>
                  </a:cxn>
                  <a:cxn ang="T14">
                    <a:pos x="T8" y="T9"/>
                  </a:cxn>
                </a:cxnLst>
                <a:rect l="T15" t="T16" r="T17" b="T18"/>
                <a:pathLst>
                  <a:path w="132" h="166">
                    <a:moveTo>
                      <a:pt x="0" y="166"/>
                    </a:moveTo>
                    <a:lnTo>
                      <a:pt x="5" y="154"/>
                    </a:lnTo>
                    <a:lnTo>
                      <a:pt x="132" y="0"/>
                    </a:lnTo>
                    <a:lnTo>
                      <a:pt x="127" y="12"/>
                    </a:lnTo>
                    <a:lnTo>
                      <a:pt x="0" y="166"/>
                    </a:lnTo>
                    <a:close/>
                  </a:path>
                </a:pathLst>
              </a:custGeom>
              <a:solidFill>
                <a:srgbClr val="00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6" name="Freeform 95"/>
              <p:cNvSpPr>
                <a:spLocks/>
              </p:cNvSpPr>
              <p:nvPr/>
            </p:nvSpPr>
            <p:spPr bwMode="auto">
              <a:xfrm>
                <a:off x="3081" y="2369"/>
                <a:ext cx="134" cy="195"/>
              </a:xfrm>
              <a:custGeom>
                <a:avLst/>
                <a:gdLst>
                  <a:gd name="T0" fmla="*/ 0 w 134"/>
                  <a:gd name="T1" fmla="*/ 195 h 195"/>
                  <a:gd name="T2" fmla="*/ 7 w 134"/>
                  <a:gd name="T3" fmla="*/ 155 h 195"/>
                  <a:gd name="T4" fmla="*/ 134 w 134"/>
                  <a:gd name="T5" fmla="*/ 0 h 195"/>
                  <a:gd name="T6" fmla="*/ 127 w 134"/>
                  <a:gd name="T7" fmla="*/ 41 h 195"/>
                  <a:gd name="T8" fmla="*/ 0 w 134"/>
                  <a:gd name="T9" fmla="*/ 195 h 195"/>
                  <a:gd name="T10" fmla="*/ 0 60000 65536"/>
                  <a:gd name="T11" fmla="*/ 0 60000 65536"/>
                  <a:gd name="T12" fmla="*/ 0 60000 65536"/>
                  <a:gd name="T13" fmla="*/ 0 60000 65536"/>
                  <a:gd name="T14" fmla="*/ 0 60000 65536"/>
                  <a:gd name="T15" fmla="*/ 0 w 134"/>
                  <a:gd name="T16" fmla="*/ 0 h 195"/>
                  <a:gd name="T17" fmla="*/ 134 w 134"/>
                  <a:gd name="T18" fmla="*/ 195 h 195"/>
                </a:gdLst>
                <a:ahLst/>
                <a:cxnLst>
                  <a:cxn ang="T10">
                    <a:pos x="T0" y="T1"/>
                  </a:cxn>
                  <a:cxn ang="T11">
                    <a:pos x="T2" y="T3"/>
                  </a:cxn>
                  <a:cxn ang="T12">
                    <a:pos x="T4" y="T5"/>
                  </a:cxn>
                  <a:cxn ang="T13">
                    <a:pos x="T6" y="T7"/>
                  </a:cxn>
                  <a:cxn ang="T14">
                    <a:pos x="T8" y="T9"/>
                  </a:cxn>
                </a:cxnLst>
                <a:rect l="T15" t="T16" r="T17" b="T18"/>
                <a:pathLst>
                  <a:path w="134" h="195">
                    <a:moveTo>
                      <a:pt x="0" y="195"/>
                    </a:moveTo>
                    <a:lnTo>
                      <a:pt x="7" y="155"/>
                    </a:lnTo>
                    <a:lnTo>
                      <a:pt x="134" y="0"/>
                    </a:lnTo>
                    <a:lnTo>
                      <a:pt x="127" y="41"/>
                    </a:lnTo>
                    <a:lnTo>
                      <a:pt x="0" y="195"/>
                    </a:lnTo>
                    <a:close/>
                  </a:path>
                </a:pathLst>
              </a:custGeom>
              <a:solidFill>
                <a:srgbClr val="00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7" name="Freeform 96"/>
              <p:cNvSpPr>
                <a:spLocks/>
              </p:cNvSpPr>
              <p:nvPr/>
            </p:nvSpPr>
            <p:spPr bwMode="auto">
              <a:xfrm>
                <a:off x="3081" y="2395"/>
                <a:ext cx="129" cy="169"/>
              </a:xfrm>
              <a:custGeom>
                <a:avLst/>
                <a:gdLst>
                  <a:gd name="T0" fmla="*/ 0 w 129"/>
                  <a:gd name="T1" fmla="*/ 169 h 169"/>
                  <a:gd name="T2" fmla="*/ 2 w 129"/>
                  <a:gd name="T3" fmla="*/ 155 h 169"/>
                  <a:gd name="T4" fmla="*/ 129 w 129"/>
                  <a:gd name="T5" fmla="*/ 0 h 169"/>
                  <a:gd name="T6" fmla="*/ 127 w 129"/>
                  <a:gd name="T7" fmla="*/ 15 h 169"/>
                  <a:gd name="T8" fmla="*/ 0 w 129"/>
                  <a:gd name="T9" fmla="*/ 169 h 169"/>
                  <a:gd name="T10" fmla="*/ 0 60000 65536"/>
                  <a:gd name="T11" fmla="*/ 0 60000 65536"/>
                  <a:gd name="T12" fmla="*/ 0 60000 65536"/>
                  <a:gd name="T13" fmla="*/ 0 60000 65536"/>
                  <a:gd name="T14" fmla="*/ 0 60000 65536"/>
                  <a:gd name="T15" fmla="*/ 0 w 129"/>
                  <a:gd name="T16" fmla="*/ 0 h 169"/>
                  <a:gd name="T17" fmla="*/ 129 w 129"/>
                  <a:gd name="T18" fmla="*/ 169 h 169"/>
                </a:gdLst>
                <a:ahLst/>
                <a:cxnLst>
                  <a:cxn ang="T10">
                    <a:pos x="T0" y="T1"/>
                  </a:cxn>
                  <a:cxn ang="T11">
                    <a:pos x="T2" y="T3"/>
                  </a:cxn>
                  <a:cxn ang="T12">
                    <a:pos x="T4" y="T5"/>
                  </a:cxn>
                  <a:cxn ang="T13">
                    <a:pos x="T6" y="T7"/>
                  </a:cxn>
                  <a:cxn ang="T14">
                    <a:pos x="T8" y="T9"/>
                  </a:cxn>
                </a:cxnLst>
                <a:rect l="T15" t="T16" r="T17" b="T18"/>
                <a:pathLst>
                  <a:path w="129" h="169">
                    <a:moveTo>
                      <a:pt x="0" y="169"/>
                    </a:moveTo>
                    <a:lnTo>
                      <a:pt x="2" y="155"/>
                    </a:lnTo>
                    <a:lnTo>
                      <a:pt x="129" y="0"/>
                    </a:lnTo>
                    <a:lnTo>
                      <a:pt x="127" y="15"/>
                    </a:lnTo>
                    <a:lnTo>
                      <a:pt x="0" y="169"/>
                    </a:lnTo>
                    <a:close/>
                  </a:path>
                </a:pathLst>
              </a:custGeom>
              <a:solidFill>
                <a:srgbClr val="00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8" name="Freeform 97"/>
              <p:cNvSpPr>
                <a:spLocks/>
              </p:cNvSpPr>
              <p:nvPr/>
            </p:nvSpPr>
            <p:spPr bwMode="auto">
              <a:xfrm>
                <a:off x="3083" y="2384"/>
                <a:ext cx="130" cy="166"/>
              </a:xfrm>
              <a:custGeom>
                <a:avLst/>
                <a:gdLst>
                  <a:gd name="T0" fmla="*/ 0 w 130"/>
                  <a:gd name="T1" fmla="*/ 166 h 166"/>
                  <a:gd name="T2" fmla="*/ 3 w 130"/>
                  <a:gd name="T3" fmla="*/ 154 h 166"/>
                  <a:gd name="T4" fmla="*/ 130 w 130"/>
                  <a:gd name="T5" fmla="*/ 0 h 166"/>
                  <a:gd name="T6" fmla="*/ 127 w 130"/>
                  <a:gd name="T7" fmla="*/ 11 h 166"/>
                  <a:gd name="T8" fmla="*/ 0 w 130"/>
                  <a:gd name="T9" fmla="*/ 166 h 166"/>
                  <a:gd name="T10" fmla="*/ 0 60000 65536"/>
                  <a:gd name="T11" fmla="*/ 0 60000 65536"/>
                  <a:gd name="T12" fmla="*/ 0 60000 65536"/>
                  <a:gd name="T13" fmla="*/ 0 60000 65536"/>
                  <a:gd name="T14" fmla="*/ 0 60000 65536"/>
                  <a:gd name="T15" fmla="*/ 0 w 130"/>
                  <a:gd name="T16" fmla="*/ 0 h 166"/>
                  <a:gd name="T17" fmla="*/ 130 w 130"/>
                  <a:gd name="T18" fmla="*/ 166 h 166"/>
                </a:gdLst>
                <a:ahLst/>
                <a:cxnLst>
                  <a:cxn ang="T10">
                    <a:pos x="T0" y="T1"/>
                  </a:cxn>
                  <a:cxn ang="T11">
                    <a:pos x="T2" y="T3"/>
                  </a:cxn>
                  <a:cxn ang="T12">
                    <a:pos x="T4" y="T5"/>
                  </a:cxn>
                  <a:cxn ang="T13">
                    <a:pos x="T6" y="T7"/>
                  </a:cxn>
                  <a:cxn ang="T14">
                    <a:pos x="T8" y="T9"/>
                  </a:cxn>
                </a:cxnLst>
                <a:rect l="T15" t="T16" r="T17" b="T18"/>
                <a:pathLst>
                  <a:path w="130" h="166">
                    <a:moveTo>
                      <a:pt x="0" y="166"/>
                    </a:moveTo>
                    <a:lnTo>
                      <a:pt x="3" y="154"/>
                    </a:lnTo>
                    <a:lnTo>
                      <a:pt x="130" y="0"/>
                    </a:lnTo>
                    <a:lnTo>
                      <a:pt x="127" y="11"/>
                    </a:lnTo>
                    <a:lnTo>
                      <a:pt x="0" y="166"/>
                    </a:lnTo>
                    <a:close/>
                  </a:path>
                </a:pathLst>
              </a:custGeom>
              <a:solidFill>
                <a:srgbClr val="00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99" name="Freeform 98"/>
              <p:cNvSpPr>
                <a:spLocks/>
              </p:cNvSpPr>
              <p:nvPr/>
            </p:nvSpPr>
            <p:spPr bwMode="auto">
              <a:xfrm>
                <a:off x="3086" y="2369"/>
                <a:ext cx="129" cy="169"/>
              </a:xfrm>
              <a:custGeom>
                <a:avLst/>
                <a:gdLst>
                  <a:gd name="T0" fmla="*/ 0 w 129"/>
                  <a:gd name="T1" fmla="*/ 169 h 169"/>
                  <a:gd name="T2" fmla="*/ 2 w 129"/>
                  <a:gd name="T3" fmla="*/ 155 h 169"/>
                  <a:gd name="T4" fmla="*/ 129 w 129"/>
                  <a:gd name="T5" fmla="*/ 0 h 169"/>
                  <a:gd name="T6" fmla="*/ 127 w 129"/>
                  <a:gd name="T7" fmla="*/ 15 h 169"/>
                  <a:gd name="T8" fmla="*/ 0 w 129"/>
                  <a:gd name="T9" fmla="*/ 169 h 169"/>
                  <a:gd name="T10" fmla="*/ 0 60000 65536"/>
                  <a:gd name="T11" fmla="*/ 0 60000 65536"/>
                  <a:gd name="T12" fmla="*/ 0 60000 65536"/>
                  <a:gd name="T13" fmla="*/ 0 60000 65536"/>
                  <a:gd name="T14" fmla="*/ 0 60000 65536"/>
                  <a:gd name="T15" fmla="*/ 0 w 129"/>
                  <a:gd name="T16" fmla="*/ 0 h 169"/>
                  <a:gd name="T17" fmla="*/ 129 w 129"/>
                  <a:gd name="T18" fmla="*/ 169 h 169"/>
                </a:gdLst>
                <a:ahLst/>
                <a:cxnLst>
                  <a:cxn ang="T10">
                    <a:pos x="T0" y="T1"/>
                  </a:cxn>
                  <a:cxn ang="T11">
                    <a:pos x="T2" y="T3"/>
                  </a:cxn>
                  <a:cxn ang="T12">
                    <a:pos x="T4" y="T5"/>
                  </a:cxn>
                  <a:cxn ang="T13">
                    <a:pos x="T6" y="T7"/>
                  </a:cxn>
                  <a:cxn ang="T14">
                    <a:pos x="T8" y="T9"/>
                  </a:cxn>
                </a:cxnLst>
                <a:rect l="T15" t="T16" r="T17" b="T18"/>
                <a:pathLst>
                  <a:path w="129" h="169">
                    <a:moveTo>
                      <a:pt x="0" y="169"/>
                    </a:moveTo>
                    <a:lnTo>
                      <a:pt x="2" y="155"/>
                    </a:lnTo>
                    <a:lnTo>
                      <a:pt x="129" y="0"/>
                    </a:lnTo>
                    <a:lnTo>
                      <a:pt x="127" y="15"/>
                    </a:lnTo>
                    <a:lnTo>
                      <a:pt x="0" y="169"/>
                    </a:lnTo>
                    <a:close/>
                  </a:path>
                </a:pathLst>
              </a:custGeom>
              <a:solidFill>
                <a:srgbClr val="00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0" name="Freeform 99"/>
              <p:cNvSpPr>
                <a:spLocks/>
              </p:cNvSpPr>
              <p:nvPr/>
            </p:nvSpPr>
            <p:spPr bwMode="auto">
              <a:xfrm>
                <a:off x="3088" y="2328"/>
                <a:ext cx="129" cy="196"/>
              </a:xfrm>
              <a:custGeom>
                <a:avLst/>
                <a:gdLst>
                  <a:gd name="T0" fmla="*/ 0 w 129"/>
                  <a:gd name="T1" fmla="*/ 196 h 196"/>
                  <a:gd name="T2" fmla="*/ 3 w 129"/>
                  <a:gd name="T3" fmla="*/ 155 h 196"/>
                  <a:gd name="T4" fmla="*/ 129 w 129"/>
                  <a:gd name="T5" fmla="*/ 0 h 196"/>
                  <a:gd name="T6" fmla="*/ 127 w 129"/>
                  <a:gd name="T7" fmla="*/ 41 h 196"/>
                  <a:gd name="T8" fmla="*/ 0 w 129"/>
                  <a:gd name="T9" fmla="*/ 196 h 196"/>
                  <a:gd name="T10" fmla="*/ 0 60000 65536"/>
                  <a:gd name="T11" fmla="*/ 0 60000 65536"/>
                  <a:gd name="T12" fmla="*/ 0 60000 65536"/>
                  <a:gd name="T13" fmla="*/ 0 60000 65536"/>
                  <a:gd name="T14" fmla="*/ 0 60000 65536"/>
                  <a:gd name="T15" fmla="*/ 0 w 129"/>
                  <a:gd name="T16" fmla="*/ 0 h 196"/>
                  <a:gd name="T17" fmla="*/ 129 w 129"/>
                  <a:gd name="T18" fmla="*/ 196 h 196"/>
                </a:gdLst>
                <a:ahLst/>
                <a:cxnLst>
                  <a:cxn ang="T10">
                    <a:pos x="T0" y="T1"/>
                  </a:cxn>
                  <a:cxn ang="T11">
                    <a:pos x="T2" y="T3"/>
                  </a:cxn>
                  <a:cxn ang="T12">
                    <a:pos x="T4" y="T5"/>
                  </a:cxn>
                  <a:cxn ang="T13">
                    <a:pos x="T6" y="T7"/>
                  </a:cxn>
                  <a:cxn ang="T14">
                    <a:pos x="T8" y="T9"/>
                  </a:cxn>
                </a:cxnLst>
                <a:rect l="T15" t="T16" r="T17" b="T18"/>
                <a:pathLst>
                  <a:path w="129" h="196">
                    <a:moveTo>
                      <a:pt x="0" y="196"/>
                    </a:moveTo>
                    <a:lnTo>
                      <a:pt x="3" y="155"/>
                    </a:lnTo>
                    <a:lnTo>
                      <a:pt x="129" y="0"/>
                    </a:lnTo>
                    <a:lnTo>
                      <a:pt x="127" y="41"/>
                    </a:lnTo>
                    <a:lnTo>
                      <a:pt x="0" y="196"/>
                    </a:lnTo>
                    <a:close/>
                  </a:path>
                </a:pathLst>
              </a:custGeom>
              <a:solidFill>
                <a:srgbClr val="0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1" name="Freeform 100"/>
              <p:cNvSpPr>
                <a:spLocks/>
              </p:cNvSpPr>
              <p:nvPr/>
            </p:nvSpPr>
            <p:spPr bwMode="auto">
              <a:xfrm>
                <a:off x="3088" y="2291"/>
                <a:ext cx="129" cy="192"/>
              </a:xfrm>
              <a:custGeom>
                <a:avLst/>
                <a:gdLst>
                  <a:gd name="T0" fmla="*/ 3 w 129"/>
                  <a:gd name="T1" fmla="*/ 192 h 192"/>
                  <a:gd name="T2" fmla="*/ 0 w 129"/>
                  <a:gd name="T3" fmla="*/ 154 h 192"/>
                  <a:gd name="T4" fmla="*/ 127 w 129"/>
                  <a:gd name="T5" fmla="*/ 0 h 192"/>
                  <a:gd name="T6" fmla="*/ 129 w 129"/>
                  <a:gd name="T7" fmla="*/ 37 h 192"/>
                  <a:gd name="T8" fmla="*/ 3 w 129"/>
                  <a:gd name="T9" fmla="*/ 192 h 192"/>
                  <a:gd name="T10" fmla="*/ 0 60000 65536"/>
                  <a:gd name="T11" fmla="*/ 0 60000 65536"/>
                  <a:gd name="T12" fmla="*/ 0 60000 65536"/>
                  <a:gd name="T13" fmla="*/ 0 60000 65536"/>
                  <a:gd name="T14" fmla="*/ 0 60000 65536"/>
                  <a:gd name="T15" fmla="*/ 0 w 129"/>
                  <a:gd name="T16" fmla="*/ 0 h 192"/>
                  <a:gd name="T17" fmla="*/ 129 w 129"/>
                  <a:gd name="T18" fmla="*/ 192 h 192"/>
                </a:gdLst>
                <a:ahLst/>
                <a:cxnLst>
                  <a:cxn ang="T10">
                    <a:pos x="T0" y="T1"/>
                  </a:cxn>
                  <a:cxn ang="T11">
                    <a:pos x="T2" y="T3"/>
                  </a:cxn>
                  <a:cxn ang="T12">
                    <a:pos x="T4" y="T5"/>
                  </a:cxn>
                  <a:cxn ang="T13">
                    <a:pos x="T6" y="T7"/>
                  </a:cxn>
                  <a:cxn ang="T14">
                    <a:pos x="T8" y="T9"/>
                  </a:cxn>
                </a:cxnLst>
                <a:rect l="T15" t="T16" r="T17" b="T18"/>
                <a:pathLst>
                  <a:path w="129" h="192">
                    <a:moveTo>
                      <a:pt x="3" y="192"/>
                    </a:moveTo>
                    <a:lnTo>
                      <a:pt x="0" y="154"/>
                    </a:lnTo>
                    <a:lnTo>
                      <a:pt x="127" y="0"/>
                    </a:lnTo>
                    <a:lnTo>
                      <a:pt x="129" y="37"/>
                    </a:lnTo>
                    <a:lnTo>
                      <a:pt x="3" y="192"/>
                    </a:lnTo>
                    <a:close/>
                  </a:path>
                </a:pathLst>
              </a:custGeom>
              <a:solidFill>
                <a:srgbClr val="00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2" name="Freeform 101"/>
              <p:cNvSpPr>
                <a:spLocks/>
              </p:cNvSpPr>
              <p:nvPr/>
            </p:nvSpPr>
            <p:spPr bwMode="auto">
              <a:xfrm>
                <a:off x="3081" y="2250"/>
                <a:ext cx="134" cy="195"/>
              </a:xfrm>
              <a:custGeom>
                <a:avLst/>
                <a:gdLst>
                  <a:gd name="T0" fmla="*/ 7 w 134"/>
                  <a:gd name="T1" fmla="*/ 195 h 195"/>
                  <a:gd name="T2" fmla="*/ 0 w 134"/>
                  <a:gd name="T3" fmla="*/ 154 h 195"/>
                  <a:gd name="T4" fmla="*/ 127 w 134"/>
                  <a:gd name="T5" fmla="*/ 0 h 195"/>
                  <a:gd name="T6" fmla="*/ 134 w 134"/>
                  <a:gd name="T7" fmla="*/ 41 h 195"/>
                  <a:gd name="T8" fmla="*/ 7 w 134"/>
                  <a:gd name="T9" fmla="*/ 195 h 195"/>
                  <a:gd name="T10" fmla="*/ 0 60000 65536"/>
                  <a:gd name="T11" fmla="*/ 0 60000 65536"/>
                  <a:gd name="T12" fmla="*/ 0 60000 65536"/>
                  <a:gd name="T13" fmla="*/ 0 60000 65536"/>
                  <a:gd name="T14" fmla="*/ 0 60000 65536"/>
                  <a:gd name="T15" fmla="*/ 0 w 134"/>
                  <a:gd name="T16" fmla="*/ 0 h 195"/>
                  <a:gd name="T17" fmla="*/ 134 w 134"/>
                  <a:gd name="T18" fmla="*/ 195 h 195"/>
                </a:gdLst>
                <a:ahLst/>
                <a:cxnLst>
                  <a:cxn ang="T10">
                    <a:pos x="T0" y="T1"/>
                  </a:cxn>
                  <a:cxn ang="T11">
                    <a:pos x="T2" y="T3"/>
                  </a:cxn>
                  <a:cxn ang="T12">
                    <a:pos x="T4" y="T5"/>
                  </a:cxn>
                  <a:cxn ang="T13">
                    <a:pos x="T6" y="T7"/>
                  </a:cxn>
                  <a:cxn ang="T14">
                    <a:pos x="T8" y="T9"/>
                  </a:cxn>
                </a:cxnLst>
                <a:rect l="T15" t="T16" r="T17" b="T18"/>
                <a:pathLst>
                  <a:path w="134" h="195">
                    <a:moveTo>
                      <a:pt x="7" y="195"/>
                    </a:moveTo>
                    <a:lnTo>
                      <a:pt x="0" y="154"/>
                    </a:lnTo>
                    <a:lnTo>
                      <a:pt x="127" y="0"/>
                    </a:lnTo>
                    <a:lnTo>
                      <a:pt x="134" y="41"/>
                    </a:lnTo>
                    <a:lnTo>
                      <a:pt x="7" y="195"/>
                    </a:lnTo>
                    <a:close/>
                  </a:path>
                </a:pathLst>
              </a:custGeom>
              <a:solidFill>
                <a:srgbClr val="0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3" name="Freeform 102"/>
              <p:cNvSpPr>
                <a:spLocks/>
              </p:cNvSpPr>
              <p:nvPr/>
            </p:nvSpPr>
            <p:spPr bwMode="auto">
              <a:xfrm>
                <a:off x="3086" y="2276"/>
                <a:ext cx="129" cy="169"/>
              </a:xfrm>
              <a:custGeom>
                <a:avLst/>
                <a:gdLst>
                  <a:gd name="T0" fmla="*/ 2 w 129"/>
                  <a:gd name="T1" fmla="*/ 169 h 169"/>
                  <a:gd name="T2" fmla="*/ 0 w 129"/>
                  <a:gd name="T3" fmla="*/ 154 h 169"/>
                  <a:gd name="T4" fmla="*/ 127 w 129"/>
                  <a:gd name="T5" fmla="*/ 0 h 169"/>
                  <a:gd name="T6" fmla="*/ 129 w 129"/>
                  <a:gd name="T7" fmla="*/ 15 h 169"/>
                  <a:gd name="T8" fmla="*/ 2 w 129"/>
                  <a:gd name="T9" fmla="*/ 169 h 169"/>
                  <a:gd name="T10" fmla="*/ 0 60000 65536"/>
                  <a:gd name="T11" fmla="*/ 0 60000 65536"/>
                  <a:gd name="T12" fmla="*/ 0 60000 65536"/>
                  <a:gd name="T13" fmla="*/ 0 60000 65536"/>
                  <a:gd name="T14" fmla="*/ 0 60000 65536"/>
                  <a:gd name="T15" fmla="*/ 0 w 129"/>
                  <a:gd name="T16" fmla="*/ 0 h 169"/>
                  <a:gd name="T17" fmla="*/ 129 w 129"/>
                  <a:gd name="T18" fmla="*/ 169 h 169"/>
                </a:gdLst>
                <a:ahLst/>
                <a:cxnLst>
                  <a:cxn ang="T10">
                    <a:pos x="T0" y="T1"/>
                  </a:cxn>
                  <a:cxn ang="T11">
                    <a:pos x="T2" y="T3"/>
                  </a:cxn>
                  <a:cxn ang="T12">
                    <a:pos x="T4" y="T5"/>
                  </a:cxn>
                  <a:cxn ang="T13">
                    <a:pos x="T6" y="T7"/>
                  </a:cxn>
                  <a:cxn ang="T14">
                    <a:pos x="T8" y="T9"/>
                  </a:cxn>
                </a:cxnLst>
                <a:rect l="T15" t="T16" r="T17" b="T18"/>
                <a:pathLst>
                  <a:path w="129" h="169">
                    <a:moveTo>
                      <a:pt x="2" y="169"/>
                    </a:moveTo>
                    <a:lnTo>
                      <a:pt x="0" y="154"/>
                    </a:lnTo>
                    <a:lnTo>
                      <a:pt x="127" y="0"/>
                    </a:lnTo>
                    <a:lnTo>
                      <a:pt x="129" y="15"/>
                    </a:lnTo>
                    <a:lnTo>
                      <a:pt x="2" y="169"/>
                    </a:lnTo>
                    <a:close/>
                  </a:path>
                </a:pathLst>
              </a:custGeom>
              <a:solidFill>
                <a:srgbClr val="0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4" name="Freeform 103"/>
              <p:cNvSpPr>
                <a:spLocks/>
              </p:cNvSpPr>
              <p:nvPr/>
            </p:nvSpPr>
            <p:spPr bwMode="auto">
              <a:xfrm>
                <a:off x="3083" y="2264"/>
                <a:ext cx="130" cy="166"/>
              </a:xfrm>
              <a:custGeom>
                <a:avLst/>
                <a:gdLst>
                  <a:gd name="T0" fmla="*/ 3 w 130"/>
                  <a:gd name="T1" fmla="*/ 166 h 166"/>
                  <a:gd name="T2" fmla="*/ 0 w 130"/>
                  <a:gd name="T3" fmla="*/ 155 h 166"/>
                  <a:gd name="T4" fmla="*/ 127 w 130"/>
                  <a:gd name="T5" fmla="*/ 0 h 166"/>
                  <a:gd name="T6" fmla="*/ 130 w 130"/>
                  <a:gd name="T7" fmla="*/ 12 h 166"/>
                  <a:gd name="T8" fmla="*/ 3 w 130"/>
                  <a:gd name="T9" fmla="*/ 166 h 166"/>
                  <a:gd name="T10" fmla="*/ 0 60000 65536"/>
                  <a:gd name="T11" fmla="*/ 0 60000 65536"/>
                  <a:gd name="T12" fmla="*/ 0 60000 65536"/>
                  <a:gd name="T13" fmla="*/ 0 60000 65536"/>
                  <a:gd name="T14" fmla="*/ 0 60000 65536"/>
                  <a:gd name="T15" fmla="*/ 0 w 130"/>
                  <a:gd name="T16" fmla="*/ 0 h 166"/>
                  <a:gd name="T17" fmla="*/ 130 w 130"/>
                  <a:gd name="T18" fmla="*/ 166 h 166"/>
                </a:gdLst>
                <a:ahLst/>
                <a:cxnLst>
                  <a:cxn ang="T10">
                    <a:pos x="T0" y="T1"/>
                  </a:cxn>
                  <a:cxn ang="T11">
                    <a:pos x="T2" y="T3"/>
                  </a:cxn>
                  <a:cxn ang="T12">
                    <a:pos x="T4" y="T5"/>
                  </a:cxn>
                  <a:cxn ang="T13">
                    <a:pos x="T6" y="T7"/>
                  </a:cxn>
                  <a:cxn ang="T14">
                    <a:pos x="T8" y="T9"/>
                  </a:cxn>
                </a:cxnLst>
                <a:rect l="T15" t="T16" r="T17" b="T18"/>
                <a:pathLst>
                  <a:path w="130" h="166">
                    <a:moveTo>
                      <a:pt x="3" y="166"/>
                    </a:moveTo>
                    <a:lnTo>
                      <a:pt x="0" y="155"/>
                    </a:lnTo>
                    <a:lnTo>
                      <a:pt x="127" y="0"/>
                    </a:lnTo>
                    <a:lnTo>
                      <a:pt x="130" y="12"/>
                    </a:lnTo>
                    <a:lnTo>
                      <a:pt x="3" y="166"/>
                    </a:lnTo>
                    <a:close/>
                  </a:path>
                </a:pathLst>
              </a:custGeom>
              <a:solidFill>
                <a:srgbClr val="00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5" name="Freeform 104"/>
              <p:cNvSpPr>
                <a:spLocks/>
              </p:cNvSpPr>
              <p:nvPr/>
            </p:nvSpPr>
            <p:spPr bwMode="auto">
              <a:xfrm>
                <a:off x="3081" y="2250"/>
                <a:ext cx="129" cy="169"/>
              </a:xfrm>
              <a:custGeom>
                <a:avLst/>
                <a:gdLst>
                  <a:gd name="T0" fmla="*/ 2 w 129"/>
                  <a:gd name="T1" fmla="*/ 169 h 169"/>
                  <a:gd name="T2" fmla="*/ 0 w 129"/>
                  <a:gd name="T3" fmla="*/ 154 h 169"/>
                  <a:gd name="T4" fmla="*/ 127 w 129"/>
                  <a:gd name="T5" fmla="*/ 0 h 169"/>
                  <a:gd name="T6" fmla="*/ 129 w 129"/>
                  <a:gd name="T7" fmla="*/ 14 h 169"/>
                  <a:gd name="T8" fmla="*/ 2 w 129"/>
                  <a:gd name="T9" fmla="*/ 169 h 169"/>
                  <a:gd name="T10" fmla="*/ 0 60000 65536"/>
                  <a:gd name="T11" fmla="*/ 0 60000 65536"/>
                  <a:gd name="T12" fmla="*/ 0 60000 65536"/>
                  <a:gd name="T13" fmla="*/ 0 60000 65536"/>
                  <a:gd name="T14" fmla="*/ 0 60000 65536"/>
                  <a:gd name="T15" fmla="*/ 0 w 129"/>
                  <a:gd name="T16" fmla="*/ 0 h 169"/>
                  <a:gd name="T17" fmla="*/ 129 w 129"/>
                  <a:gd name="T18" fmla="*/ 169 h 169"/>
                </a:gdLst>
                <a:ahLst/>
                <a:cxnLst>
                  <a:cxn ang="T10">
                    <a:pos x="T0" y="T1"/>
                  </a:cxn>
                  <a:cxn ang="T11">
                    <a:pos x="T2" y="T3"/>
                  </a:cxn>
                  <a:cxn ang="T12">
                    <a:pos x="T4" y="T5"/>
                  </a:cxn>
                  <a:cxn ang="T13">
                    <a:pos x="T6" y="T7"/>
                  </a:cxn>
                  <a:cxn ang="T14">
                    <a:pos x="T8" y="T9"/>
                  </a:cxn>
                </a:cxnLst>
                <a:rect l="T15" t="T16" r="T17" b="T18"/>
                <a:pathLst>
                  <a:path w="129" h="169">
                    <a:moveTo>
                      <a:pt x="2" y="169"/>
                    </a:moveTo>
                    <a:lnTo>
                      <a:pt x="0" y="154"/>
                    </a:lnTo>
                    <a:lnTo>
                      <a:pt x="127" y="0"/>
                    </a:lnTo>
                    <a:lnTo>
                      <a:pt x="129" y="14"/>
                    </a:lnTo>
                    <a:lnTo>
                      <a:pt x="2" y="169"/>
                    </a:lnTo>
                    <a:close/>
                  </a:path>
                </a:pathLst>
              </a:custGeom>
              <a:solidFill>
                <a:srgbClr val="00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6" name="Freeform 105"/>
              <p:cNvSpPr>
                <a:spLocks/>
              </p:cNvSpPr>
              <p:nvPr/>
            </p:nvSpPr>
            <p:spPr bwMode="auto">
              <a:xfrm>
                <a:off x="3069" y="2212"/>
                <a:ext cx="139" cy="192"/>
              </a:xfrm>
              <a:custGeom>
                <a:avLst/>
                <a:gdLst>
                  <a:gd name="T0" fmla="*/ 12 w 139"/>
                  <a:gd name="T1" fmla="*/ 192 h 192"/>
                  <a:gd name="T2" fmla="*/ 0 w 139"/>
                  <a:gd name="T3" fmla="*/ 154 h 192"/>
                  <a:gd name="T4" fmla="*/ 127 w 139"/>
                  <a:gd name="T5" fmla="*/ 0 h 192"/>
                  <a:gd name="T6" fmla="*/ 139 w 139"/>
                  <a:gd name="T7" fmla="*/ 38 h 192"/>
                  <a:gd name="T8" fmla="*/ 12 w 139"/>
                  <a:gd name="T9" fmla="*/ 192 h 192"/>
                  <a:gd name="T10" fmla="*/ 0 60000 65536"/>
                  <a:gd name="T11" fmla="*/ 0 60000 65536"/>
                  <a:gd name="T12" fmla="*/ 0 60000 65536"/>
                  <a:gd name="T13" fmla="*/ 0 60000 65536"/>
                  <a:gd name="T14" fmla="*/ 0 60000 65536"/>
                  <a:gd name="T15" fmla="*/ 0 w 139"/>
                  <a:gd name="T16" fmla="*/ 0 h 192"/>
                  <a:gd name="T17" fmla="*/ 139 w 139"/>
                  <a:gd name="T18" fmla="*/ 192 h 192"/>
                </a:gdLst>
                <a:ahLst/>
                <a:cxnLst>
                  <a:cxn ang="T10">
                    <a:pos x="T0" y="T1"/>
                  </a:cxn>
                  <a:cxn ang="T11">
                    <a:pos x="T2" y="T3"/>
                  </a:cxn>
                  <a:cxn ang="T12">
                    <a:pos x="T4" y="T5"/>
                  </a:cxn>
                  <a:cxn ang="T13">
                    <a:pos x="T6" y="T7"/>
                  </a:cxn>
                  <a:cxn ang="T14">
                    <a:pos x="T8" y="T9"/>
                  </a:cxn>
                </a:cxnLst>
                <a:rect l="T15" t="T16" r="T17" b="T18"/>
                <a:pathLst>
                  <a:path w="139" h="192">
                    <a:moveTo>
                      <a:pt x="12" y="192"/>
                    </a:moveTo>
                    <a:lnTo>
                      <a:pt x="0" y="154"/>
                    </a:lnTo>
                    <a:lnTo>
                      <a:pt x="127" y="0"/>
                    </a:lnTo>
                    <a:lnTo>
                      <a:pt x="139" y="38"/>
                    </a:lnTo>
                    <a:lnTo>
                      <a:pt x="12" y="192"/>
                    </a:lnTo>
                    <a:close/>
                  </a:path>
                </a:pathLst>
              </a:custGeom>
              <a:solidFill>
                <a:srgbClr val="00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7" name="Freeform 106"/>
              <p:cNvSpPr>
                <a:spLocks/>
              </p:cNvSpPr>
              <p:nvPr/>
            </p:nvSpPr>
            <p:spPr bwMode="auto">
              <a:xfrm>
                <a:off x="3079" y="2241"/>
                <a:ext cx="129" cy="163"/>
              </a:xfrm>
              <a:custGeom>
                <a:avLst/>
                <a:gdLst>
                  <a:gd name="T0" fmla="*/ 2 w 129"/>
                  <a:gd name="T1" fmla="*/ 163 h 163"/>
                  <a:gd name="T2" fmla="*/ 0 w 129"/>
                  <a:gd name="T3" fmla="*/ 154 h 163"/>
                  <a:gd name="T4" fmla="*/ 126 w 129"/>
                  <a:gd name="T5" fmla="*/ 0 h 163"/>
                  <a:gd name="T6" fmla="*/ 129 w 129"/>
                  <a:gd name="T7" fmla="*/ 9 h 163"/>
                  <a:gd name="T8" fmla="*/ 2 w 129"/>
                  <a:gd name="T9" fmla="*/ 163 h 163"/>
                  <a:gd name="T10" fmla="*/ 0 60000 65536"/>
                  <a:gd name="T11" fmla="*/ 0 60000 65536"/>
                  <a:gd name="T12" fmla="*/ 0 60000 65536"/>
                  <a:gd name="T13" fmla="*/ 0 60000 65536"/>
                  <a:gd name="T14" fmla="*/ 0 60000 65536"/>
                  <a:gd name="T15" fmla="*/ 0 w 129"/>
                  <a:gd name="T16" fmla="*/ 0 h 163"/>
                  <a:gd name="T17" fmla="*/ 129 w 129"/>
                  <a:gd name="T18" fmla="*/ 163 h 163"/>
                </a:gdLst>
                <a:ahLst/>
                <a:cxnLst>
                  <a:cxn ang="T10">
                    <a:pos x="T0" y="T1"/>
                  </a:cxn>
                  <a:cxn ang="T11">
                    <a:pos x="T2" y="T3"/>
                  </a:cxn>
                  <a:cxn ang="T12">
                    <a:pos x="T4" y="T5"/>
                  </a:cxn>
                  <a:cxn ang="T13">
                    <a:pos x="T6" y="T7"/>
                  </a:cxn>
                  <a:cxn ang="T14">
                    <a:pos x="T8" y="T9"/>
                  </a:cxn>
                </a:cxnLst>
                <a:rect l="T15" t="T16" r="T17" b="T18"/>
                <a:pathLst>
                  <a:path w="129" h="163">
                    <a:moveTo>
                      <a:pt x="2" y="163"/>
                    </a:moveTo>
                    <a:lnTo>
                      <a:pt x="0" y="154"/>
                    </a:lnTo>
                    <a:lnTo>
                      <a:pt x="126" y="0"/>
                    </a:lnTo>
                    <a:lnTo>
                      <a:pt x="129" y="9"/>
                    </a:lnTo>
                    <a:lnTo>
                      <a:pt x="2" y="163"/>
                    </a:lnTo>
                    <a:close/>
                  </a:path>
                </a:pathLst>
              </a:custGeom>
              <a:solidFill>
                <a:srgbClr val="00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8" name="Freeform 107"/>
              <p:cNvSpPr>
                <a:spLocks/>
              </p:cNvSpPr>
              <p:nvPr/>
            </p:nvSpPr>
            <p:spPr bwMode="auto">
              <a:xfrm>
                <a:off x="3076" y="2232"/>
                <a:ext cx="129" cy="163"/>
              </a:xfrm>
              <a:custGeom>
                <a:avLst/>
                <a:gdLst>
                  <a:gd name="T0" fmla="*/ 3 w 129"/>
                  <a:gd name="T1" fmla="*/ 163 h 163"/>
                  <a:gd name="T2" fmla="*/ 0 w 129"/>
                  <a:gd name="T3" fmla="*/ 155 h 163"/>
                  <a:gd name="T4" fmla="*/ 127 w 129"/>
                  <a:gd name="T5" fmla="*/ 0 h 163"/>
                  <a:gd name="T6" fmla="*/ 129 w 129"/>
                  <a:gd name="T7" fmla="*/ 9 h 163"/>
                  <a:gd name="T8" fmla="*/ 3 w 129"/>
                  <a:gd name="T9" fmla="*/ 163 h 163"/>
                  <a:gd name="T10" fmla="*/ 0 60000 65536"/>
                  <a:gd name="T11" fmla="*/ 0 60000 65536"/>
                  <a:gd name="T12" fmla="*/ 0 60000 65536"/>
                  <a:gd name="T13" fmla="*/ 0 60000 65536"/>
                  <a:gd name="T14" fmla="*/ 0 60000 65536"/>
                  <a:gd name="T15" fmla="*/ 0 w 129"/>
                  <a:gd name="T16" fmla="*/ 0 h 163"/>
                  <a:gd name="T17" fmla="*/ 129 w 129"/>
                  <a:gd name="T18" fmla="*/ 163 h 163"/>
                </a:gdLst>
                <a:ahLst/>
                <a:cxnLst>
                  <a:cxn ang="T10">
                    <a:pos x="T0" y="T1"/>
                  </a:cxn>
                  <a:cxn ang="T11">
                    <a:pos x="T2" y="T3"/>
                  </a:cxn>
                  <a:cxn ang="T12">
                    <a:pos x="T4" y="T5"/>
                  </a:cxn>
                  <a:cxn ang="T13">
                    <a:pos x="T6" y="T7"/>
                  </a:cxn>
                  <a:cxn ang="T14">
                    <a:pos x="T8" y="T9"/>
                  </a:cxn>
                </a:cxnLst>
                <a:rect l="T15" t="T16" r="T17" b="T18"/>
                <a:pathLst>
                  <a:path w="129" h="163">
                    <a:moveTo>
                      <a:pt x="3" y="163"/>
                    </a:moveTo>
                    <a:lnTo>
                      <a:pt x="0" y="155"/>
                    </a:lnTo>
                    <a:lnTo>
                      <a:pt x="127" y="0"/>
                    </a:lnTo>
                    <a:lnTo>
                      <a:pt x="129" y="9"/>
                    </a:lnTo>
                    <a:lnTo>
                      <a:pt x="3" y="163"/>
                    </a:lnTo>
                    <a:close/>
                  </a:path>
                </a:pathLst>
              </a:custGeom>
              <a:solidFill>
                <a:srgbClr val="00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09" name="Freeform 108"/>
              <p:cNvSpPr>
                <a:spLocks/>
              </p:cNvSpPr>
              <p:nvPr/>
            </p:nvSpPr>
            <p:spPr bwMode="auto">
              <a:xfrm>
                <a:off x="3072" y="2224"/>
                <a:ext cx="131" cy="163"/>
              </a:xfrm>
              <a:custGeom>
                <a:avLst/>
                <a:gdLst>
                  <a:gd name="T0" fmla="*/ 4 w 131"/>
                  <a:gd name="T1" fmla="*/ 163 h 163"/>
                  <a:gd name="T2" fmla="*/ 0 w 131"/>
                  <a:gd name="T3" fmla="*/ 154 h 163"/>
                  <a:gd name="T4" fmla="*/ 126 w 131"/>
                  <a:gd name="T5" fmla="*/ 0 h 163"/>
                  <a:gd name="T6" fmla="*/ 131 w 131"/>
                  <a:gd name="T7" fmla="*/ 8 h 163"/>
                  <a:gd name="T8" fmla="*/ 4 w 131"/>
                  <a:gd name="T9" fmla="*/ 163 h 163"/>
                  <a:gd name="T10" fmla="*/ 0 60000 65536"/>
                  <a:gd name="T11" fmla="*/ 0 60000 65536"/>
                  <a:gd name="T12" fmla="*/ 0 60000 65536"/>
                  <a:gd name="T13" fmla="*/ 0 60000 65536"/>
                  <a:gd name="T14" fmla="*/ 0 60000 65536"/>
                  <a:gd name="T15" fmla="*/ 0 w 131"/>
                  <a:gd name="T16" fmla="*/ 0 h 163"/>
                  <a:gd name="T17" fmla="*/ 131 w 131"/>
                  <a:gd name="T18" fmla="*/ 163 h 163"/>
                </a:gdLst>
                <a:ahLst/>
                <a:cxnLst>
                  <a:cxn ang="T10">
                    <a:pos x="T0" y="T1"/>
                  </a:cxn>
                  <a:cxn ang="T11">
                    <a:pos x="T2" y="T3"/>
                  </a:cxn>
                  <a:cxn ang="T12">
                    <a:pos x="T4" y="T5"/>
                  </a:cxn>
                  <a:cxn ang="T13">
                    <a:pos x="T6" y="T7"/>
                  </a:cxn>
                  <a:cxn ang="T14">
                    <a:pos x="T8" y="T9"/>
                  </a:cxn>
                </a:cxnLst>
                <a:rect l="T15" t="T16" r="T17" b="T18"/>
                <a:pathLst>
                  <a:path w="131" h="163">
                    <a:moveTo>
                      <a:pt x="4" y="163"/>
                    </a:moveTo>
                    <a:lnTo>
                      <a:pt x="0" y="154"/>
                    </a:lnTo>
                    <a:lnTo>
                      <a:pt x="126" y="0"/>
                    </a:lnTo>
                    <a:lnTo>
                      <a:pt x="131" y="8"/>
                    </a:lnTo>
                    <a:lnTo>
                      <a:pt x="4" y="163"/>
                    </a:lnTo>
                    <a:close/>
                  </a:path>
                </a:pathLst>
              </a:custGeom>
              <a:solidFill>
                <a:srgbClr val="00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0" name="Freeform 109"/>
              <p:cNvSpPr>
                <a:spLocks/>
              </p:cNvSpPr>
              <p:nvPr/>
            </p:nvSpPr>
            <p:spPr bwMode="auto">
              <a:xfrm>
                <a:off x="3069" y="2212"/>
                <a:ext cx="129" cy="166"/>
              </a:xfrm>
              <a:custGeom>
                <a:avLst/>
                <a:gdLst>
                  <a:gd name="T0" fmla="*/ 3 w 129"/>
                  <a:gd name="T1" fmla="*/ 166 h 166"/>
                  <a:gd name="T2" fmla="*/ 0 w 129"/>
                  <a:gd name="T3" fmla="*/ 154 h 166"/>
                  <a:gd name="T4" fmla="*/ 127 w 129"/>
                  <a:gd name="T5" fmla="*/ 0 h 166"/>
                  <a:gd name="T6" fmla="*/ 129 w 129"/>
                  <a:gd name="T7" fmla="*/ 12 h 166"/>
                  <a:gd name="T8" fmla="*/ 3 w 129"/>
                  <a:gd name="T9" fmla="*/ 166 h 166"/>
                  <a:gd name="T10" fmla="*/ 0 60000 65536"/>
                  <a:gd name="T11" fmla="*/ 0 60000 65536"/>
                  <a:gd name="T12" fmla="*/ 0 60000 65536"/>
                  <a:gd name="T13" fmla="*/ 0 60000 65536"/>
                  <a:gd name="T14" fmla="*/ 0 60000 65536"/>
                  <a:gd name="T15" fmla="*/ 0 w 129"/>
                  <a:gd name="T16" fmla="*/ 0 h 166"/>
                  <a:gd name="T17" fmla="*/ 129 w 129"/>
                  <a:gd name="T18" fmla="*/ 166 h 166"/>
                </a:gdLst>
                <a:ahLst/>
                <a:cxnLst>
                  <a:cxn ang="T10">
                    <a:pos x="T0" y="T1"/>
                  </a:cxn>
                  <a:cxn ang="T11">
                    <a:pos x="T2" y="T3"/>
                  </a:cxn>
                  <a:cxn ang="T12">
                    <a:pos x="T4" y="T5"/>
                  </a:cxn>
                  <a:cxn ang="T13">
                    <a:pos x="T6" y="T7"/>
                  </a:cxn>
                  <a:cxn ang="T14">
                    <a:pos x="T8" y="T9"/>
                  </a:cxn>
                </a:cxnLst>
                <a:rect l="T15" t="T16" r="T17" b="T18"/>
                <a:pathLst>
                  <a:path w="129" h="166">
                    <a:moveTo>
                      <a:pt x="3" y="166"/>
                    </a:moveTo>
                    <a:lnTo>
                      <a:pt x="0" y="154"/>
                    </a:lnTo>
                    <a:lnTo>
                      <a:pt x="127" y="0"/>
                    </a:lnTo>
                    <a:lnTo>
                      <a:pt x="129" y="12"/>
                    </a:lnTo>
                    <a:lnTo>
                      <a:pt x="3" y="166"/>
                    </a:lnTo>
                    <a:close/>
                  </a:path>
                </a:pathLst>
              </a:custGeom>
              <a:solidFill>
                <a:srgbClr val="00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1" name="Freeform 110"/>
              <p:cNvSpPr>
                <a:spLocks/>
              </p:cNvSpPr>
              <p:nvPr/>
            </p:nvSpPr>
            <p:spPr bwMode="auto">
              <a:xfrm>
                <a:off x="3052" y="2177"/>
                <a:ext cx="144" cy="189"/>
              </a:xfrm>
              <a:custGeom>
                <a:avLst/>
                <a:gdLst>
                  <a:gd name="T0" fmla="*/ 17 w 144"/>
                  <a:gd name="T1" fmla="*/ 189 h 189"/>
                  <a:gd name="T2" fmla="*/ 0 w 144"/>
                  <a:gd name="T3" fmla="*/ 154 h 189"/>
                  <a:gd name="T4" fmla="*/ 127 w 144"/>
                  <a:gd name="T5" fmla="*/ 0 h 189"/>
                  <a:gd name="T6" fmla="*/ 144 w 144"/>
                  <a:gd name="T7" fmla="*/ 35 h 189"/>
                  <a:gd name="T8" fmla="*/ 17 w 144"/>
                  <a:gd name="T9" fmla="*/ 189 h 189"/>
                  <a:gd name="T10" fmla="*/ 0 60000 65536"/>
                  <a:gd name="T11" fmla="*/ 0 60000 65536"/>
                  <a:gd name="T12" fmla="*/ 0 60000 65536"/>
                  <a:gd name="T13" fmla="*/ 0 60000 65536"/>
                  <a:gd name="T14" fmla="*/ 0 60000 65536"/>
                  <a:gd name="T15" fmla="*/ 0 w 144"/>
                  <a:gd name="T16" fmla="*/ 0 h 189"/>
                  <a:gd name="T17" fmla="*/ 144 w 144"/>
                  <a:gd name="T18" fmla="*/ 189 h 189"/>
                </a:gdLst>
                <a:ahLst/>
                <a:cxnLst>
                  <a:cxn ang="T10">
                    <a:pos x="T0" y="T1"/>
                  </a:cxn>
                  <a:cxn ang="T11">
                    <a:pos x="T2" y="T3"/>
                  </a:cxn>
                  <a:cxn ang="T12">
                    <a:pos x="T4" y="T5"/>
                  </a:cxn>
                  <a:cxn ang="T13">
                    <a:pos x="T6" y="T7"/>
                  </a:cxn>
                  <a:cxn ang="T14">
                    <a:pos x="T8" y="T9"/>
                  </a:cxn>
                </a:cxnLst>
                <a:rect l="T15" t="T16" r="T17" b="T18"/>
                <a:pathLst>
                  <a:path w="144" h="189">
                    <a:moveTo>
                      <a:pt x="17" y="189"/>
                    </a:moveTo>
                    <a:lnTo>
                      <a:pt x="0" y="154"/>
                    </a:lnTo>
                    <a:lnTo>
                      <a:pt x="127" y="0"/>
                    </a:lnTo>
                    <a:lnTo>
                      <a:pt x="144" y="35"/>
                    </a:lnTo>
                    <a:lnTo>
                      <a:pt x="17" y="189"/>
                    </a:lnTo>
                    <a:close/>
                  </a:path>
                </a:pathLst>
              </a:custGeom>
              <a:solidFill>
                <a:srgbClr val="00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2" name="Freeform 111"/>
              <p:cNvSpPr>
                <a:spLocks/>
              </p:cNvSpPr>
              <p:nvPr/>
            </p:nvSpPr>
            <p:spPr bwMode="auto">
              <a:xfrm>
                <a:off x="3064" y="2203"/>
                <a:ext cx="132" cy="163"/>
              </a:xfrm>
              <a:custGeom>
                <a:avLst/>
                <a:gdLst>
                  <a:gd name="T0" fmla="*/ 5 w 132"/>
                  <a:gd name="T1" fmla="*/ 163 h 163"/>
                  <a:gd name="T2" fmla="*/ 0 w 132"/>
                  <a:gd name="T3" fmla="*/ 155 h 163"/>
                  <a:gd name="T4" fmla="*/ 127 w 132"/>
                  <a:gd name="T5" fmla="*/ 0 h 163"/>
                  <a:gd name="T6" fmla="*/ 132 w 132"/>
                  <a:gd name="T7" fmla="*/ 9 h 163"/>
                  <a:gd name="T8" fmla="*/ 5 w 132"/>
                  <a:gd name="T9" fmla="*/ 163 h 163"/>
                  <a:gd name="T10" fmla="*/ 0 60000 65536"/>
                  <a:gd name="T11" fmla="*/ 0 60000 65536"/>
                  <a:gd name="T12" fmla="*/ 0 60000 65536"/>
                  <a:gd name="T13" fmla="*/ 0 60000 65536"/>
                  <a:gd name="T14" fmla="*/ 0 60000 65536"/>
                  <a:gd name="T15" fmla="*/ 0 w 132"/>
                  <a:gd name="T16" fmla="*/ 0 h 163"/>
                  <a:gd name="T17" fmla="*/ 132 w 132"/>
                  <a:gd name="T18" fmla="*/ 163 h 163"/>
                </a:gdLst>
                <a:ahLst/>
                <a:cxnLst>
                  <a:cxn ang="T10">
                    <a:pos x="T0" y="T1"/>
                  </a:cxn>
                  <a:cxn ang="T11">
                    <a:pos x="T2" y="T3"/>
                  </a:cxn>
                  <a:cxn ang="T12">
                    <a:pos x="T4" y="T5"/>
                  </a:cxn>
                  <a:cxn ang="T13">
                    <a:pos x="T6" y="T7"/>
                  </a:cxn>
                  <a:cxn ang="T14">
                    <a:pos x="T8" y="T9"/>
                  </a:cxn>
                </a:cxnLst>
                <a:rect l="T15" t="T16" r="T17" b="T18"/>
                <a:pathLst>
                  <a:path w="132" h="163">
                    <a:moveTo>
                      <a:pt x="5" y="163"/>
                    </a:moveTo>
                    <a:lnTo>
                      <a:pt x="0" y="155"/>
                    </a:lnTo>
                    <a:lnTo>
                      <a:pt x="127" y="0"/>
                    </a:lnTo>
                    <a:lnTo>
                      <a:pt x="132" y="9"/>
                    </a:lnTo>
                    <a:lnTo>
                      <a:pt x="5" y="163"/>
                    </a:lnTo>
                    <a:close/>
                  </a:path>
                </a:pathLst>
              </a:custGeom>
              <a:solidFill>
                <a:srgbClr val="00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3" name="Freeform 112"/>
              <p:cNvSpPr>
                <a:spLocks/>
              </p:cNvSpPr>
              <p:nvPr/>
            </p:nvSpPr>
            <p:spPr bwMode="auto">
              <a:xfrm>
                <a:off x="3060" y="2194"/>
                <a:ext cx="131" cy="164"/>
              </a:xfrm>
              <a:custGeom>
                <a:avLst/>
                <a:gdLst>
                  <a:gd name="T0" fmla="*/ 4 w 131"/>
                  <a:gd name="T1" fmla="*/ 164 h 164"/>
                  <a:gd name="T2" fmla="*/ 0 w 131"/>
                  <a:gd name="T3" fmla="*/ 155 h 164"/>
                  <a:gd name="T4" fmla="*/ 126 w 131"/>
                  <a:gd name="T5" fmla="*/ 0 h 164"/>
                  <a:gd name="T6" fmla="*/ 131 w 131"/>
                  <a:gd name="T7" fmla="*/ 9 h 164"/>
                  <a:gd name="T8" fmla="*/ 4 w 131"/>
                  <a:gd name="T9" fmla="*/ 164 h 164"/>
                  <a:gd name="T10" fmla="*/ 0 60000 65536"/>
                  <a:gd name="T11" fmla="*/ 0 60000 65536"/>
                  <a:gd name="T12" fmla="*/ 0 60000 65536"/>
                  <a:gd name="T13" fmla="*/ 0 60000 65536"/>
                  <a:gd name="T14" fmla="*/ 0 60000 65536"/>
                  <a:gd name="T15" fmla="*/ 0 w 131"/>
                  <a:gd name="T16" fmla="*/ 0 h 164"/>
                  <a:gd name="T17" fmla="*/ 131 w 131"/>
                  <a:gd name="T18" fmla="*/ 164 h 164"/>
                </a:gdLst>
                <a:ahLst/>
                <a:cxnLst>
                  <a:cxn ang="T10">
                    <a:pos x="T0" y="T1"/>
                  </a:cxn>
                  <a:cxn ang="T11">
                    <a:pos x="T2" y="T3"/>
                  </a:cxn>
                  <a:cxn ang="T12">
                    <a:pos x="T4" y="T5"/>
                  </a:cxn>
                  <a:cxn ang="T13">
                    <a:pos x="T6" y="T7"/>
                  </a:cxn>
                  <a:cxn ang="T14">
                    <a:pos x="T8" y="T9"/>
                  </a:cxn>
                </a:cxnLst>
                <a:rect l="T15" t="T16" r="T17" b="T18"/>
                <a:pathLst>
                  <a:path w="131" h="164">
                    <a:moveTo>
                      <a:pt x="4" y="164"/>
                    </a:moveTo>
                    <a:lnTo>
                      <a:pt x="0" y="155"/>
                    </a:lnTo>
                    <a:lnTo>
                      <a:pt x="126" y="0"/>
                    </a:lnTo>
                    <a:lnTo>
                      <a:pt x="131" y="9"/>
                    </a:lnTo>
                    <a:lnTo>
                      <a:pt x="4" y="164"/>
                    </a:lnTo>
                    <a:close/>
                  </a:path>
                </a:pathLst>
              </a:custGeom>
              <a:solidFill>
                <a:srgbClr val="00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4" name="Freeform 113"/>
              <p:cNvSpPr>
                <a:spLocks/>
              </p:cNvSpPr>
              <p:nvPr/>
            </p:nvSpPr>
            <p:spPr bwMode="auto">
              <a:xfrm>
                <a:off x="3057" y="2186"/>
                <a:ext cx="129" cy="163"/>
              </a:xfrm>
              <a:custGeom>
                <a:avLst/>
                <a:gdLst>
                  <a:gd name="T0" fmla="*/ 3 w 129"/>
                  <a:gd name="T1" fmla="*/ 163 h 163"/>
                  <a:gd name="T2" fmla="*/ 0 w 129"/>
                  <a:gd name="T3" fmla="*/ 154 h 163"/>
                  <a:gd name="T4" fmla="*/ 127 w 129"/>
                  <a:gd name="T5" fmla="*/ 0 h 163"/>
                  <a:gd name="T6" fmla="*/ 129 w 129"/>
                  <a:gd name="T7" fmla="*/ 8 h 163"/>
                  <a:gd name="T8" fmla="*/ 3 w 129"/>
                  <a:gd name="T9" fmla="*/ 163 h 163"/>
                  <a:gd name="T10" fmla="*/ 0 60000 65536"/>
                  <a:gd name="T11" fmla="*/ 0 60000 65536"/>
                  <a:gd name="T12" fmla="*/ 0 60000 65536"/>
                  <a:gd name="T13" fmla="*/ 0 60000 65536"/>
                  <a:gd name="T14" fmla="*/ 0 60000 65536"/>
                  <a:gd name="T15" fmla="*/ 0 w 129"/>
                  <a:gd name="T16" fmla="*/ 0 h 163"/>
                  <a:gd name="T17" fmla="*/ 129 w 129"/>
                  <a:gd name="T18" fmla="*/ 163 h 163"/>
                </a:gdLst>
                <a:ahLst/>
                <a:cxnLst>
                  <a:cxn ang="T10">
                    <a:pos x="T0" y="T1"/>
                  </a:cxn>
                  <a:cxn ang="T11">
                    <a:pos x="T2" y="T3"/>
                  </a:cxn>
                  <a:cxn ang="T12">
                    <a:pos x="T4" y="T5"/>
                  </a:cxn>
                  <a:cxn ang="T13">
                    <a:pos x="T6" y="T7"/>
                  </a:cxn>
                  <a:cxn ang="T14">
                    <a:pos x="T8" y="T9"/>
                  </a:cxn>
                </a:cxnLst>
                <a:rect l="T15" t="T16" r="T17" b="T18"/>
                <a:pathLst>
                  <a:path w="129" h="163">
                    <a:moveTo>
                      <a:pt x="3" y="163"/>
                    </a:moveTo>
                    <a:lnTo>
                      <a:pt x="0" y="154"/>
                    </a:lnTo>
                    <a:lnTo>
                      <a:pt x="127" y="0"/>
                    </a:lnTo>
                    <a:lnTo>
                      <a:pt x="129" y="8"/>
                    </a:lnTo>
                    <a:lnTo>
                      <a:pt x="3" y="163"/>
                    </a:lnTo>
                    <a:close/>
                  </a:path>
                </a:pathLst>
              </a:custGeom>
              <a:solidFill>
                <a:srgbClr val="00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5" name="Freeform 114"/>
              <p:cNvSpPr>
                <a:spLocks/>
              </p:cNvSpPr>
              <p:nvPr/>
            </p:nvSpPr>
            <p:spPr bwMode="auto">
              <a:xfrm>
                <a:off x="3052" y="2177"/>
                <a:ext cx="132" cy="163"/>
              </a:xfrm>
              <a:custGeom>
                <a:avLst/>
                <a:gdLst>
                  <a:gd name="T0" fmla="*/ 5 w 132"/>
                  <a:gd name="T1" fmla="*/ 163 h 163"/>
                  <a:gd name="T2" fmla="*/ 0 w 132"/>
                  <a:gd name="T3" fmla="*/ 154 h 163"/>
                  <a:gd name="T4" fmla="*/ 127 w 132"/>
                  <a:gd name="T5" fmla="*/ 0 h 163"/>
                  <a:gd name="T6" fmla="*/ 132 w 132"/>
                  <a:gd name="T7" fmla="*/ 9 h 163"/>
                  <a:gd name="T8" fmla="*/ 5 w 132"/>
                  <a:gd name="T9" fmla="*/ 163 h 163"/>
                  <a:gd name="T10" fmla="*/ 0 60000 65536"/>
                  <a:gd name="T11" fmla="*/ 0 60000 65536"/>
                  <a:gd name="T12" fmla="*/ 0 60000 65536"/>
                  <a:gd name="T13" fmla="*/ 0 60000 65536"/>
                  <a:gd name="T14" fmla="*/ 0 60000 65536"/>
                  <a:gd name="T15" fmla="*/ 0 w 132"/>
                  <a:gd name="T16" fmla="*/ 0 h 163"/>
                  <a:gd name="T17" fmla="*/ 132 w 132"/>
                  <a:gd name="T18" fmla="*/ 163 h 163"/>
                </a:gdLst>
                <a:ahLst/>
                <a:cxnLst>
                  <a:cxn ang="T10">
                    <a:pos x="T0" y="T1"/>
                  </a:cxn>
                  <a:cxn ang="T11">
                    <a:pos x="T2" y="T3"/>
                  </a:cxn>
                  <a:cxn ang="T12">
                    <a:pos x="T4" y="T5"/>
                  </a:cxn>
                  <a:cxn ang="T13">
                    <a:pos x="T6" y="T7"/>
                  </a:cxn>
                  <a:cxn ang="T14">
                    <a:pos x="T8" y="T9"/>
                  </a:cxn>
                </a:cxnLst>
                <a:rect l="T15" t="T16" r="T17" b="T18"/>
                <a:pathLst>
                  <a:path w="132" h="163">
                    <a:moveTo>
                      <a:pt x="5" y="163"/>
                    </a:moveTo>
                    <a:lnTo>
                      <a:pt x="0" y="154"/>
                    </a:lnTo>
                    <a:lnTo>
                      <a:pt x="127" y="0"/>
                    </a:lnTo>
                    <a:lnTo>
                      <a:pt x="132" y="9"/>
                    </a:lnTo>
                    <a:lnTo>
                      <a:pt x="5" y="163"/>
                    </a:lnTo>
                    <a:close/>
                  </a:path>
                </a:pathLst>
              </a:custGeom>
              <a:solidFill>
                <a:srgbClr val="00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6" name="Freeform 115"/>
              <p:cNvSpPr>
                <a:spLocks/>
              </p:cNvSpPr>
              <p:nvPr/>
            </p:nvSpPr>
            <p:spPr bwMode="auto">
              <a:xfrm>
                <a:off x="3031" y="2142"/>
                <a:ext cx="148" cy="189"/>
              </a:xfrm>
              <a:custGeom>
                <a:avLst/>
                <a:gdLst>
                  <a:gd name="T0" fmla="*/ 21 w 148"/>
                  <a:gd name="T1" fmla="*/ 189 h 189"/>
                  <a:gd name="T2" fmla="*/ 0 w 148"/>
                  <a:gd name="T3" fmla="*/ 154 h 189"/>
                  <a:gd name="T4" fmla="*/ 127 w 148"/>
                  <a:gd name="T5" fmla="*/ 0 h 189"/>
                  <a:gd name="T6" fmla="*/ 148 w 148"/>
                  <a:gd name="T7" fmla="*/ 35 h 189"/>
                  <a:gd name="T8" fmla="*/ 21 w 148"/>
                  <a:gd name="T9" fmla="*/ 189 h 189"/>
                  <a:gd name="T10" fmla="*/ 0 60000 65536"/>
                  <a:gd name="T11" fmla="*/ 0 60000 65536"/>
                  <a:gd name="T12" fmla="*/ 0 60000 65536"/>
                  <a:gd name="T13" fmla="*/ 0 60000 65536"/>
                  <a:gd name="T14" fmla="*/ 0 60000 65536"/>
                  <a:gd name="T15" fmla="*/ 0 w 148"/>
                  <a:gd name="T16" fmla="*/ 0 h 189"/>
                  <a:gd name="T17" fmla="*/ 148 w 148"/>
                  <a:gd name="T18" fmla="*/ 189 h 189"/>
                </a:gdLst>
                <a:ahLst/>
                <a:cxnLst>
                  <a:cxn ang="T10">
                    <a:pos x="T0" y="T1"/>
                  </a:cxn>
                  <a:cxn ang="T11">
                    <a:pos x="T2" y="T3"/>
                  </a:cxn>
                  <a:cxn ang="T12">
                    <a:pos x="T4" y="T5"/>
                  </a:cxn>
                  <a:cxn ang="T13">
                    <a:pos x="T6" y="T7"/>
                  </a:cxn>
                  <a:cxn ang="T14">
                    <a:pos x="T8" y="T9"/>
                  </a:cxn>
                </a:cxnLst>
                <a:rect l="T15" t="T16" r="T17" b="T18"/>
                <a:pathLst>
                  <a:path w="148" h="189">
                    <a:moveTo>
                      <a:pt x="21" y="189"/>
                    </a:moveTo>
                    <a:lnTo>
                      <a:pt x="0" y="154"/>
                    </a:lnTo>
                    <a:lnTo>
                      <a:pt x="127" y="0"/>
                    </a:lnTo>
                    <a:lnTo>
                      <a:pt x="148" y="35"/>
                    </a:lnTo>
                    <a:lnTo>
                      <a:pt x="21" y="189"/>
                    </a:lnTo>
                    <a:close/>
                  </a:path>
                </a:pathLst>
              </a:custGeom>
              <a:solidFill>
                <a:srgbClr val="00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7" name="Freeform 116"/>
              <p:cNvSpPr>
                <a:spLocks/>
              </p:cNvSpPr>
              <p:nvPr/>
            </p:nvSpPr>
            <p:spPr bwMode="auto">
              <a:xfrm>
                <a:off x="3048" y="2171"/>
                <a:ext cx="131" cy="160"/>
              </a:xfrm>
              <a:custGeom>
                <a:avLst/>
                <a:gdLst>
                  <a:gd name="T0" fmla="*/ 4 w 131"/>
                  <a:gd name="T1" fmla="*/ 160 h 160"/>
                  <a:gd name="T2" fmla="*/ 0 w 131"/>
                  <a:gd name="T3" fmla="*/ 155 h 160"/>
                  <a:gd name="T4" fmla="*/ 126 w 131"/>
                  <a:gd name="T5" fmla="*/ 0 h 160"/>
                  <a:gd name="T6" fmla="*/ 131 w 131"/>
                  <a:gd name="T7" fmla="*/ 6 h 160"/>
                  <a:gd name="T8" fmla="*/ 4 w 131"/>
                  <a:gd name="T9" fmla="*/ 160 h 160"/>
                  <a:gd name="T10" fmla="*/ 0 60000 65536"/>
                  <a:gd name="T11" fmla="*/ 0 60000 65536"/>
                  <a:gd name="T12" fmla="*/ 0 60000 65536"/>
                  <a:gd name="T13" fmla="*/ 0 60000 65536"/>
                  <a:gd name="T14" fmla="*/ 0 60000 65536"/>
                  <a:gd name="T15" fmla="*/ 0 w 131"/>
                  <a:gd name="T16" fmla="*/ 0 h 160"/>
                  <a:gd name="T17" fmla="*/ 131 w 131"/>
                  <a:gd name="T18" fmla="*/ 160 h 160"/>
                </a:gdLst>
                <a:ahLst/>
                <a:cxnLst>
                  <a:cxn ang="T10">
                    <a:pos x="T0" y="T1"/>
                  </a:cxn>
                  <a:cxn ang="T11">
                    <a:pos x="T2" y="T3"/>
                  </a:cxn>
                  <a:cxn ang="T12">
                    <a:pos x="T4" y="T5"/>
                  </a:cxn>
                  <a:cxn ang="T13">
                    <a:pos x="T6" y="T7"/>
                  </a:cxn>
                  <a:cxn ang="T14">
                    <a:pos x="T8" y="T9"/>
                  </a:cxn>
                </a:cxnLst>
                <a:rect l="T15" t="T16" r="T17" b="T18"/>
                <a:pathLst>
                  <a:path w="131" h="160">
                    <a:moveTo>
                      <a:pt x="4" y="160"/>
                    </a:moveTo>
                    <a:lnTo>
                      <a:pt x="0" y="155"/>
                    </a:lnTo>
                    <a:lnTo>
                      <a:pt x="126" y="0"/>
                    </a:lnTo>
                    <a:lnTo>
                      <a:pt x="131" y="6"/>
                    </a:lnTo>
                    <a:lnTo>
                      <a:pt x="4" y="160"/>
                    </a:lnTo>
                    <a:close/>
                  </a:path>
                </a:pathLst>
              </a:custGeom>
              <a:solidFill>
                <a:srgbClr val="00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8" name="Freeform 117"/>
              <p:cNvSpPr>
                <a:spLocks/>
              </p:cNvSpPr>
              <p:nvPr/>
            </p:nvSpPr>
            <p:spPr bwMode="auto">
              <a:xfrm>
                <a:off x="3043" y="2162"/>
                <a:ext cx="131" cy="164"/>
              </a:xfrm>
              <a:custGeom>
                <a:avLst/>
                <a:gdLst>
                  <a:gd name="T0" fmla="*/ 5 w 131"/>
                  <a:gd name="T1" fmla="*/ 164 h 164"/>
                  <a:gd name="T2" fmla="*/ 0 w 131"/>
                  <a:gd name="T3" fmla="*/ 155 h 164"/>
                  <a:gd name="T4" fmla="*/ 127 w 131"/>
                  <a:gd name="T5" fmla="*/ 0 h 164"/>
                  <a:gd name="T6" fmla="*/ 131 w 131"/>
                  <a:gd name="T7" fmla="*/ 9 h 164"/>
                  <a:gd name="T8" fmla="*/ 5 w 131"/>
                  <a:gd name="T9" fmla="*/ 164 h 164"/>
                  <a:gd name="T10" fmla="*/ 0 60000 65536"/>
                  <a:gd name="T11" fmla="*/ 0 60000 65536"/>
                  <a:gd name="T12" fmla="*/ 0 60000 65536"/>
                  <a:gd name="T13" fmla="*/ 0 60000 65536"/>
                  <a:gd name="T14" fmla="*/ 0 60000 65536"/>
                  <a:gd name="T15" fmla="*/ 0 w 131"/>
                  <a:gd name="T16" fmla="*/ 0 h 164"/>
                  <a:gd name="T17" fmla="*/ 131 w 131"/>
                  <a:gd name="T18" fmla="*/ 164 h 164"/>
                </a:gdLst>
                <a:ahLst/>
                <a:cxnLst>
                  <a:cxn ang="T10">
                    <a:pos x="T0" y="T1"/>
                  </a:cxn>
                  <a:cxn ang="T11">
                    <a:pos x="T2" y="T3"/>
                  </a:cxn>
                  <a:cxn ang="T12">
                    <a:pos x="T4" y="T5"/>
                  </a:cxn>
                  <a:cxn ang="T13">
                    <a:pos x="T6" y="T7"/>
                  </a:cxn>
                  <a:cxn ang="T14">
                    <a:pos x="T8" y="T9"/>
                  </a:cxn>
                </a:cxnLst>
                <a:rect l="T15" t="T16" r="T17" b="T18"/>
                <a:pathLst>
                  <a:path w="131" h="164">
                    <a:moveTo>
                      <a:pt x="5" y="164"/>
                    </a:moveTo>
                    <a:lnTo>
                      <a:pt x="0" y="155"/>
                    </a:lnTo>
                    <a:lnTo>
                      <a:pt x="127" y="0"/>
                    </a:lnTo>
                    <a:lnTo>
                      <a:pt x="131" y="9"/>
                    </a:lnTo>
                    <a:lnTo>
                      <a:pt x="5" y="164"/>
                    </a:lnTo>
                    <a:close/>
                  </a:path>
                </a:pathLst>
              </a:custGeom>
              <a:solidFill>
                <a:srgbClr val="00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19" name="Freeform 118"/>
              <p:cNvSpPr>
                <a:spLocks/>
              </p:cNvSpPr>
              <p:nvPr/>
            </p:nvSpPr>
            <p:spPr bwMode="auto">
              <a:xfrm>
                <a:off x="3040" y="2157"/>
                <a:ext cx="130" cy="160"/>
              </a:xfrm>
              <a:custGeom>
                <a:avLst/>
                <a:gdLst>
                  <a:gd name="T0" fmla="*/ 3 w 130"/>
                  <a:gd name="T1" fmla="*/ 160 h 160"/>
                  <a:gd name="T2" fmla="*/ 0 w 130"/>
                  <a:gd name="T3" fmla="*/ 154 h 160"/>
                  <a:gd name="T4" fmla="*/ 127 w 130"/>
                  <a:gd name="T5" fmla="*/ 0 h 160"/>
                  <a:gd name="T6" fmla="*/ 130 w 130"/>
                  <a:gd name="T7" fmla="*/ 5 h 160"/>
                  <a:gd name="T8" fmla="*/ 3 w 130"/>
                  <a:gd name="T9" fmla="*/ 160 h 160"/>
                  <a:gd name="T10" fmla="*/ 0 60000 65536"/>
                  <a:gd name="T11" fmla="*/ 0 60000 65536"/>
                  <a:gd name="T12" fmla="*/ 0 60000 65536"/>
                  <a:gd name="T13" fmla="*/ 0 60000 65536"/>
                  <a:gd name="T14" fmla="*/ 0 60000 65536"/>
                  <a:gd name="T15" fmla="*/ 0 w 130"/>
                  <a:gd name="T16" fmla="*/ 0 h 160"/>
                  <a:gd name="T17" fmla="*/ 130 w 130"/>
                  <a:gd name="T18" fmla="*/ 160 h 160"/>
                </a:gdLst>
                <a:ahLst/>
                <a:cxnLst>
                  <a:cxn ang="T10">
                    <a:pos x="T0" y="T1"/>
                  </a:cxn>
                  <a:cxn ang="T11">
                    <a:pos x="T2" y="T3"/>
                  </a:cxn>
                  <a:cxn ang="T12">
                    <a:pos x="T4" y="T5"/>
                  </a:cxn>
                  <a:cxn ang="T13">
                    <a:pos x="T6" y="T7"/>
                  </a:cxn>
                  <a:cxn ang="T14">
                    <a:pos x="T8" y="T9"/>
                  </a:cxn>
                </a:cxnLst>
                <a:rect l="T15" t="T16" r="T17" b="T18"/>
                <a:pathLst>
                  <a:path w="130" h="160">
                    <a:moveTo>
                      <a:pt x="3" y="160"/>
                    </a:moveTo>
                    <a:lnTo>
                      <a:pt x="0" y="154"/>
                    </a:lnTo>
                    <a:lnTo>
                      <a:pt x="127" y="0"/>
                    </a:lnTo>
                    <a:lnTo>
                      <a:pt x="130" y="5"/>
                    </a:lnTo>
                    <a:lnTo>
                      <a:pt x="3" y="160"/>
                    </a:lnTo>
                    <a:close/>
                  </a:path>
                </a:pathLst>
              </a:custGeom>
              <a:solidFill>
                <a:srgbClr val="00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0" name="Freeform 119"/>
              <p:cNvSpPr>
                <a:spLocks/>
              </p:cNvSpPr>
              <p:nvPr/>
            </p:nvSpPr>
            <p:spPr bwMode="auto">
              <a:xfrm>
                <a:off x="3036" y="2151"/>
                <a:ext cx="131" cy="160"/>
              </a:xfrm>
              <a:custGeom>
                <a:avLst/>
                <a:gdLst>
                  <a:gd name="T0" fmla="*/ 4 w 131"/>
                  <a:gd name="T1" fmla="*/ 160 h 160"/>
                  <a:gd name="T2" fmla="*/ 0 w 131"/>
                  <a:gd name="T3" fmla="*/ 154 h 160"/>
                  <a:gd name="T4" fmla="*/ 126 w 131"/>
                  <a:gd name="T5" fmla="*/ 0 h 160"/>
                  <a:gd name="T6" fmla="*/ 131 w 131"/>
                  <a:gd name="T7" fmla="*/ 6 h 160"/>
                  <a:gd name="T8" fmla="*/ 4 w 131"/>
                  <a:gd name="T9" fmla="*/ 160 h 160"/>
                  <a:gd name="T10" fmla="*/ 0 60000 65536"/>
                  <a:gd name="T11" fmla="*/ 0 60000 65536"/>
                  <a:gd name="T12" fmla="*/ 0 60000 65536"/>
                  <a:gd name="T13" fmla="*/ 0 60000 65536"/>
                  <a:gd name="T14" fmla="*/ 0 60000 65536"/>
                  <a:gd name="T15" fmla="*/ 0 w 131"/>
                  <a:gd name="T16" fmla="*/ 0 h 160"/>
                  <a:gd name="T17" fmla="*/ 131 w 131"/>
                  <a:gd name="T18" fmla="*/ 160 h 160"/>
                </a:gdLst>
                <a:ahLst/>
                <a:cxnLst>
                  <a:cxn ang="T10">
                    <a:pos x="T0" y="T1"/>
                  </a:cxn>
                  <a:cxn ang="T11">
                    <a:pos x="T2" y="T3"/>
                  </a:cxn>
                  <a:cxn ang="T12">
                    <a:pos x="T4" y="T5"/>
                  </a:cxn>
                  <a:cxn ang="T13">
                    <a:pos x="T6" y="T7"/>
                  </a:cxn>
                  <a:cxn ang="T14">
                    <a:pos x="T8" y="T9"/>
                  </a:cxn>
                </a:cxnLst>
                <a:rect l="T15" t="T16" r="T17" b="T18"/>
                <a:pathLst>
                  <a:path w="131" h="160">
                    <a:moveTo>
                      <a:pt x="4" y="160"/>
                    </a:moveTo>
                    <a:lnTo>
                      <a:pt x="0" y="154"/>
                    </a:lnTo>
                    <a:lnTo>
                      <a:pt x="126" y="0"/>
                    </a:lnTo>
                    <a:lnTo>
                      <a:pt x="131" y="6"/>
                    </a:lnTo>
                    <a:lnTo>
                      <a:pt x="4" y="160"/>
                    </a:lnTo>
                    <a:close/>
                  </a:path>
                </a:pathLst>
              </a:custGeom>
              <a:solidFill>
                <a:srgbClr val="00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1" name="Freeform 120"/>
              <p:cNvSpPr>
                <a:spLocks/>
              </p:cNvSpPr>
              <p:nvPr/>
            </p:nvSpPr>
            <p:spPr bwMode="auto">
              <a:xfrm>
                <a:off x="3031" y="2142"/>
                <a:ext cx="131" cy="163"/>
              </a:xfrm>
              <a:custGeom>
                <a:avLst/>
                <a:gdLst>
                  <a:gd name="T0" fmla="*/ 5 w 131"/>
                  <a:gd name="T1" fmla="*/ 163 h 163"/>
                  <a:gd name="T2" fmla="*/ 0 w 131"/>
                  <a:gd name="T3" fmla="*/ 154 h 163"/>
                  <a:gd name="T4" fmla="*/ 127 w 131"/>
                  <a:gd name="T5" fmla="*/ 0 h 163"/>
                  <a:gd name="T6" fmla="*/ 131 w 131"/>
                  <a:gd name="T7" fmla="*/ 9 h 163"/>
                  <a:gd name="T8" fmla="*/ 5 w 131"/>
                  <a:gd name="T9" fmla="*/ 163 h 163"/>
                  <a:gd name="T10" fmla="*/ 0 60000 65536"/>
                  <a:gd name="T11" fmla="*/ 0 60000 65536"/>
                  <a:gd name="T12" fmla="*/ 0 60000 65536"/>
                  <a:gd name="T13" fmla="*/ 0 60000 65536"/>
                  <a:gd name="T14" fmla="*/ 0 60000 65536"/>
                  <a:gd name="T15" fmla="*/ 0 w 131"/>
                  <a:gd name="T16" fmla="*/ 0 h 163"/>
                  <a:gd name="T17" fmla="*/ 131 w 131"/>
                  <a:gd name="T18" fmla="*/ 163 h 163"/>
                </a:gdLst>
                <a:ahLst/>
                <a:cxnLst>
                  <a:cxn ang="T10">
                    <a:pos x="T0" y="T1"/>
                  </a:cxn>
                  <a:cxn ang="T11">
                    <a:pos x="T2" y="T3"/>
                  </a:cxn>
                  <a:cxn ang="T12">
                    <a:pos x="T4" y="T5"/>
                  </a:cxn>
                  <a:cxn ang="T13">
                    <a:pos x="T6" y="T7"/>
                  </a:cxn>
                  <a:cxn ang="T14">
                    <a:pos x="T8" y="T9"/>
                  </a:cxn>
                </a:cxnLst>
                <a:rect l="T15" t="T16" r="T17" b="T18"/>
                <a:pathLst>
                  <a:path w="131" h="163">
                    <a:moveTo>
                      <a:pt x="5" y="163"/>
                    </a:moveTo>
                    <a:lnTo>
                      <a:pt x="0" y="154"/>
                    </a:lnTo>
                    <a:lnTo>
                      <a:pt x="127" y="0"/>
                    </a:lnTo>
                    <a:lnTo>
                      <a:pt x="131" y="9"/>
                    </a:lnTo>
                    <a:lnTo>
                      <a:pt x="5" y="163"/>
                    </a:lnTo>
                    <a:close/>
                  </a:path>
                </a:pathLst>
              </a:custGeom>
              <a:solidFill>
                <a:srgbClr val="00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2" name="Freeform 121"/>
              <p:cNvSpPr>
                <a:spLocks/>
              </p:cNvSpPr>
              <p:nvPr/>
            </p:nvSpPr>
            <p:spPr bwMode="auto">
              <a:xfrm>
                <a:off x="3007" y="2110"/>
                <a:ext cx="151" cy="186"/>
              </a:xfrm>
              <a:custGeom>
                <a:avLst/>
                <a:gdLst>
                  <a:gd name="T0" fmla="*/ 24 w 151"/>
                  <a:gd name="T1" fmla="*/ 186 h 186"/>
                  <a:gd name="T2" fmla="*/ 0 w 151"/>
                  <a:gd name="T3" fmla="*/ 154 h 186"/>
                  <a:gd name="T4" fmla="*/ 127 w 151"/>
                  <a:gd name="T5" fmla="*/ 0 h 186"/>
                  <a:gd name="T6" fmla="*/ 151 w 151"/>
                  <a:gd name="T7" fmla="*/ 32 h 186"/>
                  <a:gd name="T8" fmla="*/ 24 w 151"/>
                  <a:gd name="T9" fmla="*/ 186 h 186"/>
                  <a:gd name="T10" fmla="*/ 0 60000 65536"/>
                  <a:gd name="T11" fmla="*/ 0 60000 65536"/>
                  <a:gd name="T12" fmla="*/ 0 60000 65536"/>
                  <a:gd name="T13" fmla="*/ 0 60000 65536"/>
                  <a:gd name="T14" fmla="*/ 0 60000 65536"/>
                  <a:gd name="T15" fmla="*/ 0 w 151"/>
                  <a:gd name="T16" fmla="*/ 0 h 186"/>
                  <a:gd name="T17" fmla="*/ 151 w 151"/>
                  <a:gd name="T18" fmla="*/ 186 h 186"/>
                </a:gdLst>
                <a:ahLst/>
                <a:cxnLst>
                  <a:cxn ang="T10">
                    <a:pos x="T0" y="T1"/>
                  </a:cxn>
                  <a:cxn ang="T11">
                    <a:pos x="T2" y="T3"/>
                  </a:cxn>
                  <a:cxn ang="T12">
                    <a:pos x="T4" y="T5"/>
                  </a:cxn>
                  <a:cxn ang="T13">
                    <a:pos x="T6" y="T7"/>
                  </a:cxn>
                  <a:cxn ang="T14">
                    <a:pos x="T8" y="T9"/>
                  </a:cxn>
                </a:cxnLst>
                <a:rect l="T15" t="T16" r="T17" b="T18"/>
                <a:pathLst>
                  <a:path w="151" h="186">
                    <a:moveTo>
                      <a:pt x="24" y="186"/>
                    </a:moveTo>
                    <a:lnTo>
                      <a:pt x="0" y="154"/>
                    </a:lnTo>
                    <a:lnTo>
                      <a:pt x="127" y="0"/>
                    </a:lnTo>
                    <a:lnTo>
                      <a:pt x="151" y="32"/>
                    </a:lnTo>
                    <a:lnTo>
                      <a:pt x="24" y="186"/>
                    </a:lnTo>
                    <a:close/>
                  </a:path>
                </a:pathLst>
              </a:custGeom>
              <a:solidFill>
                <a:srgbClr val="0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3" name="Freeform 122"/>
              <p:cNvSpPr>
                <a:spLocks/>
              </p:cNvSpPr>
              <p:nvPr/>
            </p:nvSpPr>
            <p:spPr bwMode="auto">
              <a:xfrm>
                <a:off x="3026" y="2136"/>
                <a:ext cx="132" cy="160"/>
              </a:xfrm>
              <a:custGeom>
                <a:avLst/>
                <a:gdLst>
                  <a:gd name="T0" fmla="*/ 5 w 132"/>
                  <a:gd name="T1" fmla="*/ 160 h 160"/>
                  <a:gd name="T2" fmla="*/ 0 w 132"/>
                  <a:gd name="T3" fmla="*/ 155 h 160"/>
                  <a:gd name="T4" fmla="*/ 129 w 132"/>
                  <a:gd name="T5" fmla="*/ 0 h 160"/>
                  <a:gd name="T6" fmla="*/ 132 w 132"/>
                  <a:gd name="T7" fmla="*/ 6 h 160"/>
                  <a:gd name="T8" fmla="*/ 5 w 132"/>
                  <a:gd name="T9" fmla="*/ 160 h 160"/>
                  <a:gd name="T10" fmla="*/ 0 60000 65536"/>
                  <a:gd name="T11" fmla="*/ 0 60000 65536"/>
                  <a:gd name="T12" fmla="*/ 0 60000 65536"/>
                  <a:gd name="T13" fmla="*/ 0 60000 65536"/>
                  <a:gd name="T14" fmla="*/ 0 60000 65536"/>
                  <a:gd name="T15" fmla="*/ 0 w 132"/>
                  <a:gd name="T16" fmla="*/ 0 h 160"/>
                  <a:gd name="T17" fmla="*/ 132 w 132"/>
                  <a:gd name="T18" fmla="*/ 160 h 160"/>
                </a:gdLst>
                <a:ahLst/>
                <a:cxnLst>
                  <a:cxn ang="T10">
                    <a:pos x="T0" y="T1"/>
                  </a:cxn>
                  <a:cxn ang="T11">
                    <a:pos x="T2" y="T3"/>
                  </a:cxn>
                  <a:cxn ang="T12">
                    <a:pos x="T4" y="T5"/>
                  </a:cxn>
                  <a:cxn ang="T13">
                    <a:pos x="T6" y="T7"/>
                  </a:cxn>
                  <a:cxn ang="T14">
                    <a:pos x="T8" y="T9"/>
                  </a:cxn>
                </a:cxnLst>
                <a:rect l="T15" t="T16" r="T17" b="T18"/>
                <a:pathLst>
                  <a:path w="132" h="160">
                    <a:moveTo>
                      <a:pt x="5" y="160"/>
                    </a:moveTo>
                    <a:lnTo>
                      <a:pt x="0" y="155"/>
                    </a:lnTo>
                    <a:lnTo>
                      <a:pt x="129" y="0"/>
                    </a:lnTo>
                    <a:lnTo>
                      <a:pt x="132" y="6"/>
                    </a:lnTo>
                    <a:lnTo>
                      <a:pt x="5" y="160"/>
                    </a:lnTo>
                    <a:close/>
                  </a:path>
                </a:pathLst>
              </a:custGeom>
              <a:solidFill>
                <a:srgbClr val="0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4" name="Freeform 123"/>
              <p:cNvSpPr>
                <a:spLocks/>
              </p:cNvSpPr>
              <p:nvPr/>
            </p:nvSpPr>
            <p:spPr bwMode="auto">
              <a:xfrm>
                <a:off x="3024" y="2133"/>
                <a:ext cx="131" cy="158"/>
              </a:xfrm>
              <a:custGeom>
                <a:avLst/>
                <a:gdLst>
                  <a:gd name="T0" fmla="*/ 2 w 131"/>
                  <a:gd name="T1" fmla="*/ 158 h 158"/>
                  <a:gd name="T2" fmla="*/ 0 w 131"/>
                  <a:gd name="T3" fmla="*/ 155 h 158"/>
                  <a:gd name="T4" fmla="*/ 126 w 131"/>
                  <a:gd name="T5" fmla="*/ 0 h 158"/>
                  <a:gd name="T6" fmla="*/ 131 w 131"/>
                  <a:gd name="T7" fmla="*/ 3 h 158"/>
                  <a:gd name="T8" fmla="*/ 2 w 131"/>
                  <a:gd name="T9" fmla="*/ 158 h 158"/>
                  <a:gd name="T10" fmla="*/ 0 60000 65536"/>
                  <a:gd name="T11" fmla="*/ 0 60000 65536"/>
                  <a:gd name="T12" fmla="*/ 0 60000 65536"/>
                  <a:gd name="T13" fmla="*/ 0 60000 65536"/>
                  <a:gd name="T14" fmla="*/ 0 60000 65536"/>
                  <a:gd name="T15" fmla="*/ 0 w 131"/>
                  <a:gd name="T16" fmla="*/ 0 h 158"/>
                  <a:gd name="T17" fmla="*/ 131 w 131"/>
                  <a:gd name="T18" fmla="*/ 158 h 158"/>
                </a:gdLst>
                <a:ahLst/>
                <a:cxnLst>
                  <a:cxn ang="T10">
                    <a:pos x="T0" y="T1"/>
                  </a:cxn>
                  <a:cxn ang="T11">
                    <a:pos x="T2" y="T3"/>
                  </a:cxn>
                  <a:cxn ang="T12">
                    <a:pos x="T4" y="T5"/>
                  </a:cxn>
                  <a:cxn ang="T13">
                    <a:pos x="T6" y="T7"/>
                  </a:cxn>
                  <a:cxn ang="T14">
                    <a:pos x="T8" y="T9"/>
                  </a:cxn>
                </a:cxnLst>
                <a:rect l="T15" t="T16" r="T17" b="T18"/>
                <a:pathLst>
                  <a:path w="131" h="158">
                    <a:moveTo>
                      <a:pt x="2" y="158"/>
                    </a:moveTo>
                    <a:lnTo>
                      <a:pt x="0" y="155"/>
                    </a:lnTo>
                    <a:lnTo>
                      <a:pt x="126" y="0"/>
                    </a:lnTo>
                    <a:lnTo>
                      <a:pt x="131" y="3"/>
                    </a:lnTo>
                    <a:lnTo>
                      <a:pt x="2" y="158"/>
                    </a:lnTo>
                    <a:close/>
                  </a:path>
                </a:pathLst>
              </a:custGeom>
              <a:solidFill>
                <a:srgbClr val="00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5" name="Freeform 124"/>
              <p:cNvSpPr>
                <a:spLocks/>
              </p:cNvSpPr>
              <p:nvPr/>
            </p:nvSpPr>
            <p:spPr bwMode="auto">
              <a:xfrm>
                <a:off x="3019" y="2127"/>
                <a:ext cx="131" cy="161"/>
              </a:xfrm>
              <a:custGeom>
                <a:avLst/>
                <a:gdLst>
                  <a:gd name="T0" fmla="*/ 5 w 131"/>
                  <a:gd name="T1" fmla="*/ 161 h 161"/>
                  <a:gd name="T2" fmla="*/ 0 w 131"/>
                  <a:gd name="T3" fmla="*/ 155 h 161"/>
                  <a:gd name="T4" fmla="*/ 127 w 131"/>
                  <a:gd name="T5" fmla="*/ 0 h 161"/>
                  <a:gd name="T6" fmla="*/ 131 w 131"/>
                  <a:gd name="T7" fmla="*/ 6 h 161"/>
                  <a:gd name="T8" fmla="*/ 5 w 131"/>
                  <a:gd name="T9" fmla="*/ 161 h 161"/>
                  <a:gd name="T10" fmla="*/ 0 60000 65536"/>
                  <a:gd name="T11" fmla="*/ 0 60000 65536"/>
                  <a:gd name="T12" fmla="*/ 0 60000 65536"/>
                  <a:gd name="T13" fmla="*/ 0 60000 65536"/>
                  <a:gd name="T14" fmla="*/ 0 60000 65536"/>
                  <a:gd name="T15" fmla="*/ 0 w 131"/>
                  <a:gd name="T16" fmla="*/ 0 h 161"/>
                  <a:gd name="T17" fmla="*/ 131 w 131"/>
                  <a:gd name="T18" fmla="*/ 161 h 161"/>
                </a:gdLst>
                <a:ahLst/>
                <a:cxnLst>
                  <a:cxn ang="T10">
                    <a:pos x="T0" y="T1"/>
                  </a:cxn>
                  <a:cxn ang="T11">
                    <a:pos x="T2" y="T3"/>
                  </a:cxn>
                  <a:cxn ang="T12">
                    <a:pos x="T4" y="T5"/>
                  </a:cxn>
                  <a:cxn ang="T13">
                    <a:pos x="T6" y="T7"/>
                  </a:cxn>
                  <a:cxn ang="T14">
                    <a:pos x="T8" y="T9"/>
                  </a:cxn>
                </a:cxnLst>
                <a:rect l="T15" t="T16" r="T17" b="T18"/>
                <a:pathLst>
                  <a:path w="131" h="161">
                    <a:moveTo>
                      <a:pt x="5" y="161"/>
                    </a:moveTo>
                    <a:lnTo>
                      <a:pt x="0" y="155"/>
                    </a:lnTo>
                    <a:lnTo>
                      <a:pt x="127" y="0"/>
                    </a:lnTo>
                    <a:lnTo>
                      <a:pt x="131" y="6"/>
                    </a:lnTo>
                    <a:lnTo>
                      <a:pt x="5" y="161"/>
                    </a:lnTo>
                    <a:close/>
                  </a:path>
                </a:pathLst>
              </a:custGeom>
              <a:solidFill>
                <a:srgbClr val="00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6" name="Freeform 125"/>
              <p:cNvSpPr>
                <a:spLocks/>
              </p:cNvSpPr>
              <p:nvPr/>
            </p:nvSpPr>
            <p:spPr bwMode="auto">
              <a:xfrm>
                <a:off x="3014" y="2122"/>
                <a:ext cx="132" cy="160"/>
              </a:xfrm>
              <a:custGeom>
                <a:avLst/>
                <a:gdLst>
                  <a:gd name="T0" fmla="*/ 5 w 132"/>
                  <a:gd name="T1" fmla="*/ 160 h 160"/>
                  <a:gd name="T2" fmla="*/ 0 w 132"/>
                  <a:gd name="T3" fmla="*/ 154 h 160"/>
                  <a:gd name="T4" fmla="*/ 127 w 132"/>
                  <a:gd name="T5" fmla="*/ 0 h 160"/>
                  <a:gd name="T6" fmla="*/ 132 w 132"/>
                  <a:gd name="T7" fmla="*/ 5 h 160"/>
                  <a:gd name="T8" fmla="*/ 5 w 132"/>
                  <a:gd name="T9" fmla="*/ 160 h 160"/>
                  <a:gd name="T10" fmla="*/ 0 60000 65536"/>
                  <a:gd name="T11" fmla="*/ 0 60000 65536"/>
                  <a:gd name="T12" fmla="*/ 0 60000 65536"/>
                  <a:gd name="T13" fmla="*/ 0 60000 65536"/>
                  <a:gd name="T14" fmla="*/ 0 60000 65536"/>
                  <a:gd name="T15" fmla="*/ 0 w 132"/>
                  <a:gd name="T16" fmla="*/ 0 h 160"/>
                  <a:gd name="T17" fmla="*/ 132 w 132"/>
                  <a:gd name="T18" fmla="*/ 160 h 160"/>
                </a:gdLst>
                <a:ahLst/>
                <a:cxnLst>
                  <a:cxn ang="T10">
                    <a:pos x="T0" y="T1"/>
                  </a:cxn>
                  <a:cxn ang="T11">
                    <a:pos x="T2" y="T3"/>
                  </a:cxn>
                  <a:cxn ang="T12">
                    <a:pos x="T4" y="T5"/>
                  </a:cxn>
                  <a:cxn ang="T13">
                    <a:pos x="T6" y="T7"/>
                  </a:cxn>
                  <a:cxn ang="T14">
                    <a:pos x="T8" y="T9"/>
                  </a:cxn>
                </a:cxnLst>
                <a:rect l="T15" t="T16" r="T17" b="T18"/>
                <a:pathLst>
                  <a:path w="132" h="160">
                    <a:moveTo>
                      <a:pt x="5" y="160"/>
                    </a:moveTo>
                    <a:lnTo>
                      <a:pt x="0" y="154"/>
                    </a:lnTo>
                    <a:lnTo>
                      <a:pt x="127" y="0"/>
                    </a:lnTo>
                    <a:lnTo>
                      <a:pt x="132" y="5"/>
                    </a:lnTo>
                    <a:lnTo>
                      <a:pt x="5" y="160"/>
                    </a:lnTo>
                    <a:close/>
                  </a:path>
                </a:pathLst>
              </a:custGeom>
              <a:solidFill>
                <a:srgbClr val="00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7" name="Freeform 126"/>
              <p:cNvSpPr>
                <a:spLocks/>
              </p:cNvSpPr>
              <p:nvPr/>
            </p:nvSpPr>
            <p:spPr bwMode="auto">
              <a:xfrm>
                <a:off x="3012" y="2116"/>
                <a:ext cx="129" cy="160"/>
              </a:xfrm>
              <a:custGeom>
                <a:avLst/>
                <a:gdLst>
                  <a:gd name="T0" fmla="*/ 2 w 129"/>
                  <a:gd name="T1" fmla="*/ 160 h 160"/>
                  <a:gd name="T2" fmla="*/ 0 w 129"/>
                  <a:gd name="T3" fmla="*/ 154 h 160"/>
                  <a:gd name="T4" fmla="*/ 126 w 129"/>
                  <a:gd name="T5" fmla="*/ 0 h 160"/>
                  <a:gd name="T6" fmla="*/ 129 w 129"/>
                  <a:gd name="T7" fmla="*/ 6 h 160"/>
                  <a:gd name="T8" fmla="*/ 2 w 129"/>
                  <a:gd name="T9" fmla="*/ 160 h 160"/>
                  <a:gd name="T10" fmla="*/ 0 60000 65536"/>
                  <a:gd name="T11" fmla="*/ 0 60000 65536"/>
                  <a:gd name="T12" fmla="*/ 0 60000 65536"/>
                  <a:gd name="T13" fmla="*/ 0 60000 65536"/>
                  <a:gd name="T14" fmla="*/ 0 60000 65536"/>
                  <a:gd name="T15" fmla="*/ 0 w 129"/>
                  <a:gd name="T16" fmla="*/ 0 h 160"/>
                  <a:gd name="T17" fmla="*/ 129 w 129"/>
                  <a:gd name="T18" fmla="*/ 160 h 160"/>
                </a:gdLst>
                <a:ahLst/>
                <a:cxnLst>
                  <a:cxn ang="T10">
                    <a:pos x="T0" y="T1"/>
                  </a:cxn>
                  <a:cxn ang="T11">
                    <a:pos x="T2" y="T3"/>
                  </a:cxn>
                  <a:cxn ang="T12">
                    <a:pos x="T4" y="T5"/>
                  </a:cxn>
                  <a:cxn ang="T13">
                    <a:pos x="T6" y="T7"/>
                  </a:cxn>
                  <a:cxn ang="T14">
                    <a:pos x="T8" y="T9"/>
                  </a:cxn>
                </a:cxnLst>
                <a:rect l="T15" t="T16" r="T17" b="T18"/>
                <a:pathLst>
                  <a:path w="129" h="160">
                    <a:moveTo>
                      <a:pt x="2" y="160"/>
                    </a:moveTo>
                    <a:lnTo>
                      <a:pt x="0" y="154"/>
                    </a:lnTo>
                    <a:lnTo>
                      <a:pt x="126" y="0"/>
                    </a:lnTo>
                    <a:lnTo>
                      <a:pt x="129" y="6"/>
                    </a:lnTo>
                    <a:lnTo>
                      <a:pt x="2" y="160"/>
                    </a:lnTo>
                    <a:close/>
                  </a:path>
                </a:pathLst>
              </a:custGeom>
              <a:solidFill>
                <a:srgbClr val="00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8" name="Freeform 127"/>
              <p:cNvSpPr>
                <a:spLocks/>
              </p:cNvSpPr>
              <p:nvPr/>
            </p:nvSpPr>
            <p:spPr bwMode="auto">
              <a:xfrm>
                <a:off x="3007" y="2110"/>
                <a:ext cx="131" cy="160"/>
              </a:xfrm>
              <a:custGeom>
                <a:avLst/>
                <a:gdLst>
                  <a:gd name="T0" fmla="*/ 5 w 131"/>
                  <a:gd name="T1" fmla="*/ 160 h 160"/>
                  <a:gd name="T2" fmla="*/ 0 w 131"/>
                  <a:gd name="T3" fmla="*/ 154 h 160"/>
                  <a:gd name="T4" fmla="*/ 127 w 131"/>
                  <a:gd name="T5" fmla="*/ 0 h 160"/>
                  <a:gd name="T6" fmla="*/ 131 w 131"/>
                  <a:gd name="T7" fmla="*/ 6 h 160"/>
                  <a:gd name="T8" fmla="*/ 5 w 131"/>
                  <a:gd name="T9" fmla="*/ 160 h 160"/>
                  <a:gd name="T10" fmla="*/ 0 60000 65536"/>
                  <a:gd name="T11" fmla="*/ 0 60000 65536"/>
                  <a:gd name="T12" fmla="*/ 0 60000 65536"/>
                  <a:gd name="T13" fmla="*/ 0 60000 65536"/>
                  <a:gd name="T14" fmla="*/ 0 60000 65536"/>
                  <a:gd name="T15" fmla="*/ 0 w 131"/>
                  <a:gd name="T16" fmla="*/ 0 h 160"/>
                  <a:gd name="T17" fmla="*/ 131 w 131"/>
                  <a:gd name="T18" fmla="*/ 160 h 160"/>
                </a:gdLst>
                <a:ahLst/>
                <a:cxnLst>
                  <a:cxn ang="T10">
                    <a:pos x="T0" y="T1"/>
                  </a:cxn>
                  <a:cxn ang="T11">
                    <a:pos x="T2" y="T3"/>
                  </a:cxn>
                  <a:cxn ang="T12">
                    <a:pos x="T4" y="T5"/>
                  </a:cxn>
                  <a:cxn ang="T13">
                    <a:pos x="T6" y="T7"/>
                  </a:cxn>
                  <a:cxn ang="T14">
                    <a:pos x="T8" y="T9"/>
                  </a:cxn>
                </a:cxnLst>
                <a:rect l="T15" t="T16" r="T17" b="T18"/>
                <a:pathLst>
                  <a:path w="131" h="160">
                    <a:moveTo>
                      <a:pt x="5" y="160"/>
                    </a:moveTo>
                    <a:lnTo>
                      <a:pt x="0" y="154"/>
                    </a:lnTo>
                    <a:lnTo>
                      <a:pt x="127" y="0"/>
                    </a:lnTo>
                    <a:lnTo>
                      <a:pt x="131" y="6"/>
                    </a:lnTo>
                    <a:lnTo>
                      <a:pt x="5" y="160"/>
                    </a:lnTo>
                    <a:close/>
                  </a:path>
                </a:pathLst>
              </a:custGeom>
              <a:solidFill>
                <a:srgbClr val="00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29" name="Freeform 128"/>
              <p:cNvSpPr>
                <a:spLocks/>
              </p:cNvSpPr>
              <p:nvPr/>
            </p:nvSpPr>
            <p:spPr bwMode="auto">
              <a:xfrm>
                <a:off x="2978" y="2081"/>
                <a:ext cx="156" cy="183"/>
              </a:xfrm>
              <a:custGeom>
                <a:avLst/>
                <a:gdLst>
                  <a:gd name="T0" fmla="*/ 29 w 156"/>
                  <a:gd name="T1" fmla="*/ 183 h 183"/>
                  <a:gd name="T2" fmla="*/ 0 w 156"/>
                  <a:gd name="T3" fmla="*/ 154 h 183"/>
                  <a:gd name="T4" fmla="*/ 127 w 156"/>
                  <a:gd name="T5" fmla="*/ 0 h 183"/>
                  <a:gd name="T6" fmla="*/ 156 w 156"/>
                  <a:gd name="T7" fmla="*/ 29 h 183"/>
                  <a:gd name="T8" fmla="*/ 29 w 156"/>
                  <a:gd name="T9" fmla="*/ 183 h 183"/>
                  <a:gd name="T10" fmla="*/ 0 60000 65536"/>
                  <a:gd name="T11" fmla="*/ 0 60000 65536"/>
                  <a:gd name="T12" fmla="*/ 0 60000 65536"/>
                  <a:gd name="T13" fmla="*/ 0 60000 65536"/>
                  <a:gd name="T14" fmla="*/ 0 60000 65536"/>
                  <a:gd name="T15" fmla="*/ 0 w 156"/>
                  <a:gd name="T16" fmla="*/ 0 h 183"/>
                  <a:gd name="T17" fmla="*/ 156 w 156"/>
                  <a:gd name="T18" fmla="*/ 183 h 183"/>
                </a:gdLst>
                <a:ahLst/>
                <a:cxnLst>
                  <a:cxn ang="T10">
                    <a:pos x="T0" y="T1"/>
                  </a:cxn>
                  <a:cxn ang="T11">
                    <a:pos x="T2" y="T3"/>
                  </a:cxn>
                  <a:cxn ang="T12">
                    <a:pos x="T4" y="T5"/>
                  </a:cxn>
                  <a:cxn ang="T13">
                    <a:pos x="T6" y="T7"/>
                  </a:cxn>
                  <a:cxn ang="T14">
                    <a:pos x="T8" y="T9"/>
                  </a:cxn>
                </a:cxnLst>
                <a:rect l="T15" t="T16" r="T17" b="T18"/>
                <a:pathLst>
                  <a:path w="156" h="183">
                    <a:moveTo>
                      <a:pt x="29" y="183"/>
                    </a:moveTo>
                    <a:lnTo>
                      <a:pt x="0" y="154"/>
                    </a:lnTo>
                    <a:lnTo>
                      <a:pt x="127" y="0"/>
                    </a:lnTo>
                    <a:lnTo>
                      <a:pt x="156" y="29"/>
                    </a:lnTo>
                    <a:lnTo>
                      <a:pt x="29" y="183"/>
                    </a:lnTo>
                    <a:close/>
                  </a:path>
                </a:pathLst>
              </a:custGeom>
              <a:solidFill>
                <a:srgbClr val="00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0" name="Freeform 129"/>
              <p:cNvSpPr>
                <a:spLocks/>
              </p:cNvSpPr>
              <p:nvPr/>
            </p:nvSpPr>
            <p:spPr bwMode="auto">
              <a:xfrm>
                <a:off x="3000" y="2104"/>
                <a:ext cx="134" cy="160"/>
              </a:xfrm>
              <a:custGeom>
                <a:avLst/>
                <a:gdLst>
                  <a:gd name="T0" fmla="*/ 7 w 134"/>
                  <a:gd name="T1" fmla="*/ 160 h 160"/>
                  <a:gd name="T2" fmla="*/ 0 w 134"/>
                  <a:gd name="T3" fmla="*/ 155 h 160"/>
                  <a:gd name="T4" fmla="*/ 127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5"/>
                    </a:lnTo>
                    <a:lnTo>
                      <a:pt x="127" y="0"/>
                    </a:lnTo>
                    <a:lnTo>
                      <a:pt x="134" y="6"/>
                    </a:lnTo>
                    <a:lnTo>
                      <a:pt x="7" y="160"/>
                    </a:lnTo>
                    <a:close/>
                  </a:path>
                </a:pathLst>
              </a:custGeom>
              <a:solidFill>
                <a:srgbClr val="00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1" name="Freeform 130"/>
              <p:cNvSpPr>
                <a:spLocks/>
              </p:cNvSpPr>
              <p:nvPr/>
            </p:nvSpPr>
            <p:spPr bwMode="auto">
              <a:xfrm>
                <a:off x="2995" y="2098"/>
                <a:ext cx="132" cy="161"/>
              </a:xfrm>
              <a:custGeom>
                <a:avLst/>
                <a:gdLst>
                  <a:gd name="T0" fmla="*/ 5 w 132"/>
                  <a:gd name="T1" fmla="*/ 161 h 161"/>
                  <a:gd name="T2" fmla="*/ 0 w 132"/>
                  <a:gd name="T3" fmla="*/ 155 h 161"/>
                  <a:gd name="T4" fmla="*/ 127 w 132"/>
                  <a:gd name="T5" fmla="*/ 0 h 161"/>
                  <a:gd name="T6" fmla="*/ 132 w 132"/>
                  <a:gd name="T7" fmla="*/ 6 h 161"/>
                  <a:gd name="T8" fmla="*/ 5 w 132"/>
                  <a:gd name="T9" fmla="*/ 161 h 161"/>
                  <a:gd name="T10" fmla="*/ 0 60000 65536"/>
                  <a:gd name="T11" fmla="*/ 0 60000 65536"/>
                  <a:gd name="T12" fmla="*/ 0 60000 65536"/>
                  <a:gd name="T13" fmla="*/ 0 60000 65536"/>
                  <a:gd name="T14" fmla="*/ 0 60000 65536"/>
                  <a:gd name="T15" fmla="*/ 0 w 132"/>
                  <a:gd name="T16" fmla="*/ 0 h 161"/>
                  <a:gd name="T17" fmla="*/ 132 w 132"/>
                  <a:gd name="T18" fmla="*/ 161 h 161"/>
                </a:gdLst>
                <a:ahLst/>
                <a:cxnLst>
                  <a:cxn ang="T10">
                    <a:pos x="T0" y="T1"/>
                  </a:cxn>
                  <a:cxn ang="T11">
                    <a:pos x="T2" y="T3"/>
                  </a:cxn>
                  <a:cxn ang="T12">
                    <a:pos x="T4" y="T5"/>
                  </a:cxn>
                  <a:cxn ang="T13">
                    <a:pos x="T6" y="T7"/>
                  </a:cxn>
                  <a:cxn ang="T14">
                    <a:pos x="T8" y="T9"/>
                  </a:cxn>
                </a:cxnLst>
                <a:rect l="T15" t="T16" r="T17" b="T18"/>
                <a:pathLst>
                  <a:path w="132" h="161">
                    <a:moveTo>
                      <a:pt x="5" y="161"/>
                    </a:moveTo>
                    <a:lnTo>
                      <a:pt x="0" y="155"/>
                    </a:lnTo>
                    <a:lnTo>
                      <a:pt x="127" y="0"/>
                    </a:lnTo>
                    <a:lnTo>
                      <a:pt x="132" y="6"/>
                    </a:lnTo>
                    <a:lnTo>
                      <a:pt x="5" y="161"/>
                    </a:lnTo>
                    <a:close/>
                  </a:path>
                </a:pathLst>
              </a:custGeom>
              <a:solidFill>
                <a:srgbClr val="00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2" name="Freeform 131"/>
              <p:cNvSpPr>
                <a:spLocks/>
              </p:cNvSpPr>
              <p:nvPr/>
            </p:nvSpPr>
            <p:spPr bwMode="auto">
              <a:xfrm>
                <a:off x="2990" y="2093"/>
                <a:ext cx="132" cy="160"/>
              </a:xfrm>
              <a:custGeom>
                <a:avLst/>
                <a:gdLst>
                  <a:gd name="T0" fmla="*/ 5 w 132"/>
                  <a:gd name="T1" fmla="*/ 160 h 160"/>
                  <a:gd name="T2" fmla="*/ 0 w 132"/>
                  <a:gd name="T3" fmla="*/ 154 h 160"/>
                  <a:gd name="T4" fmla="*/ 127 w 132"/>
                  <a:gd name="T5" fmla="*/ 0 h 160"/>
                  <a:gd name="T6" fmla="*/ 132 w 132"/>
                  <a:gd name="T7" fmla="*/ 5 h 160"/>
                  <a:gd name="T8" fmla="*/ 5 w 132"/>
                  <a:gd name="T9" fmla="*/ 160 h 160"/>
                  <a:gd name="T10" fmla="*/ 0 60000 65536"/>
                  <a:gd name="T11" fmla="*/ 0 60000 65536"/>
                  <a:gd name="T12" fmla="*/ 0 60000 65536"/>
                  <a:gd name="T13" fmla="*/ 0 60000 65536"/>
                  <a:gd name="T14" fmla="*/ 0 60000 65536"/>
                  <a:gd name="T15" fmla="*/ 0 w 132"/>
                  <a:gd name="T16" fmla="*/ 0 h 160"/>
                  <a:gd name="T17" fmla="*/ 132 w 132"/>
                  <a:gd name="T18" fmla="*/ 160 h 160"/>
                </a:gdLst>
                <a:ahLst/>
                <a:cxnLst>
                  <a:cxn ang="T10">
                    <a:pos x="T0" y="T1"/>
                  </a:cxn>
                  <a:cxn ang="T11">
                    <a:pos x="T2" y="T3"/>
                  </a:cxn>
                  <a:cxn ang="T12">
                    <a:pos x="T4" y="T5"/>
                  </a:cxn>
                  <a:cxn ang="T13">
                    <a:pos x="T6" y="T7"/>
                  </a:cxn>
                  <a:cxn ang="T14">
                    <a:pos x="T8" y="T9"/>
                  </a:cxn>
                </a:cxnLst>
                <a:rect l="T15" t="T16" r="T17" b="T18"/>
                <a:pathLst>
                  <a:path w="132" h="160">
                    <a:moveTo>
                      <a:pt x="5" y="160"/>
                    </a:moveTo>
                    <a:lnTo>
                      <a:pt x="0" y="154"/>
                    </a:lnTo>
                    <a:lnTo>
                      <a:pt x="127" y="0"/>
                    </a:lnTo>
                    <a:lnTo>
                      <a:pt x="132" y="5"/>
                    </a:lnTo>
                    <a:lnTo>
                      <a:pt x="5" y="160"/>
                    </a:lnTo>
                    <a:close/>
                  </a:path>
                </a:pathLst>
              </a:custGeom>
              <a:solidFill>
                <a:srgbClr val="00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3" name="Freeform 132"/>
              <p:cNvSpPr>
                <a:spLocks/>
              </p:cNvSpPr>
              <p:nvPr/>
            </p:nvSpPr>
            <p:spPr bwMode="auto">
              <a:xfrm>
                <a:off x="2983" y="2087"/>
                <a:ext cx="134" cy="160"/>
              </a:xfrm>
              <a:custGeom>
                <a:avLst/>
                <a:gdLst>
                  <a:gd name="T0" fmla="*/ 7 w 134"/>
                  <a:gd name="T1" fmla="*/ 160 h 160"/>
                  <a:gd name="T2" fmla="*/ 0 w 134"/>
                  <a:gd name="T3" fmla="*/ 154 h 160"/>
                  <a:gd name="T4" fmla="*/ 127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4"/>
                    </a:lnTo>
                    <a:lnTo>
                      <a:pt x="127" y="0"/>
                    </a:lnTo>
                    <a:lnTo>
                      <a:pt x="134" y="6"/>
                    </a:lnTo>
                    <a:lnTo>
                      <a:pt x="7" y="160"/>
                    </a:lnTo>
                    <a:close/>
                  </a:path>
                </a:pathLst>
              </a:custGeom>
              <a:solidFill>
                <a:srgbClr val="00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4" name="Freeform 133"/>
              <p:cNvSpPr>
                <a:spLocks/>
              </p:cNvSpPr>
              <p:nvPr/>
            </p:nvSpPr>
            <p:spPr bwMode="auto">
              <a:xfrm>
                <a:off x="2978" y="2081"/>
                <a:ext cx="132" cy="160"/>
              </a:xfrm>
              <a:custGeom>
                <a:avLst/>
                <a:gdLst>
                  <a:gd name="T0" fmla="*/ 5 w 132"/>
                  <a:gd name="T1" fmla="*/ 160 h 160"/>
                  <a:gd name="T2" fmla="*/ 0 w 132"/>
                  <a:gd name="T3" fmla="*/ 154 h 160"/>
                  <a:gd name="T4" fmla="*/ 127 w 132"/>
                  <a:gd name="T5" fmla="*/ 0 h 160"/>
                  <a:gd name="T6" fmla="*/ 132 w 132"/>
                  <a:gd name="T7" fmla="*/ 6 h 160"/>
                  <a:gd name="T8" fmla="*/ 5 w 132"/>
                  <a:gd name="T9" fmla="*/ 160 h 160"/>
                  <a:gd name="T10" fmla="*/ 0 60000 65536"/>
                  <a:gd name="T11" fmla="*/ 0 60000 65536"/>
                  <a:gd name="T12" fmla="*/ 0 60000 65536"/>
                  <a:gd name="T13" fmla="*/ 0 60000 65536"/>
                  <a:gd name="T14" fmla="*/ 0 60000 65536"/>
                  <a:gd name="T15" fmla="*/ 0 w 132"/>
                  <a:gd name="T16" fmla="*/ 0 h 160"/>
                  <a:gd name="T17" fmla="*/ 132 w 132"/>
                  <a:gd name="T18" fmla="*/ 160 h 160"/>
                </a:gdLst>
                <a:ahLst/>
                <a:cxnLst>
                  <a:cxn ang="T10">
                    <a:pos x="T0" y="T1"/>
                  </a:cxn>
                  <a:cxn ang="T11">
                    <a:pos x="T2" y="T3"/>
                  </a:cxn>
                  <a:cxn ang="T12">
                    <a:pos x="T4" y="T5"/>
                  </a:cxn>
                  <a:cxn ang="T13">
                    <a:pos x="T6" y="T7"/>
                  </a:cxn>
                  <a:cxn ang="T14">
                    <a:pos x="T8" y="T9"/>
                  </a:cxn>
                </a:cxnLst>
                <a:rect l="T15" t="T16" r="T17" b="T18"/>
                <a:pathLst>
                  <a:path w="132" h="160">
                    <a:moveTo>
                      <a:pt x="5" y="160"/>
                    </a:moveTo>
                    <a:lnTo>
                      <a:pt x="0" y="154"/>
                    </a:lnTo>
                    <a:lnTo>
                      <a:pt x="127" y="0"/>
                    </a:lnTo>
                    <a:lnTo>
                      <a:pt x="132" y="6"/>
                    </a:lnTo>
                    <a:lnTo>
                      <a:pt x="5" y="160"/>
                    </a:lnTo>
                    <a:close/>
                  </a:path>
                </a:pathLst>
              </a:custGeom>
              <a:solidFill>
                <a:srgbClr val="00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5" name="Freeform 134"/>
              <p:cNvSpPr>
                <a:spLocks/>
              </p:cNvSpPr>
              <p:nvPr/>
            </p:nvSpPr>
            <p:spPr bwMode="auto">
              <a:xfrm>
                <a:off x="2945" y="2052"/>
                <a:ext cx="160" cy="183"/>
              </a:xfrm>
              <a:custGeom>
                <a:avLst/>
                <a:gdLst>
                  <a:gd name="T0" fmla="*/ 33 w 160"/>
                  <a:gd name="T1" fmla="*/ 183 h 183"/>
                  <a:gd name="T2" fmla="*/ 0 w 160"/>
                  <a:gd name="T3" fmla="*/ 154 h 183"/>
                  <a:gd name="T4" fmla="*/ 127 w 160"/>
                  <a:gd name="T5" fmla="*/ 0 h 183"/>
                  <a:gd name="T6" fmla="*/ 160 w 160"/>
                  <a:gd name="T7" fmla="*/ 29 h 183"/>
                  <a:gd name="T8" fmla="*/ 33 w 160"/>
                  <a:gd name="T9" fmla="*/ 183 h 183"/>
                  <a:gd name="T10" fmla="*/ 0 60000 65536"/>
                  <a:gd name="T11" fmla="*/ 0 60000 65536"/>
                  <a:gd name="T12" fmla="*/ 0 60000 65536"/>
                  <a:gd name="T13" fmla="*/ 0 60000 65536"/>
                  <a:gd name="T14" fmla="*/ 0 60000 65536"/>
                  <a:gd name="T15" fmla="*/ 0 w 160"/>
                  <a:gd name="T16" fmla="*/ 0 h 183"/>
                  <a:gd name="T17" fmla="*/ 160 w 160"/>
                  <a:gd name="T18" fmla="*/ 183 h 183"/>
                </a:gdLst>
                <a:ahLst/>
                <a:cxnLst>
                  <a:cxn ang="T10">
                    <a:pos x="T0" y="T1"/>
                  </a:cxn>
                  <a:cxn ang="T11">
                    <a:pos x="T2" y="T3"/>
                  </a:cxn>
                  <a:cxn ang="T12">
                    <a:pos x="T4" y="T5"/>
                  </a:cxn>
                  <a:cxn ang="T13">
                    <a:pos x="T6" y="T7"/>
                  </a:cxn>
                  <a:cxn ang="T14">
                    <a:pos x="T8" y="T9"/>
                  </a:cxn>
                </a:cxnLst>
                <a:rect l="T15" t="T16" r="T17" b="T18"/>
                <a:pathLst>
                  <a:path w="160" h="183">
                    <a:moveTo>
                      <a:pt x="33" y="183"/>
                    </a:moveTo>
                    <a:lnTo>
                      <a:pt x="0" y="154"/>
                    </a:lnTo>
                    <a:lnTo>
                      <a:pt x="127" y="0"/>
                    </a:lnTo>
                    <a:lnTo>
                      <a:pt x="160" y="29"/>
                    </a:lnTo>
                    <a:lnTo>
                      <a:pt x="33" y="183"/>
                    </a:lnTo>
                    <a:close/>
                  </a:path>
                </a:pathLst>
              </a:custGeom>
              <a:solidFill>
                <a:srgbClr val="00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6" name="Freeform 135"/>
              <p:cNvSpPr>
                <a:spLocks/>
              </p:cNvSpPr>
              <p:nvPr/>
            </p:nvSpPr>
            <p:spPr bwMode="auto">
              <a:xfrm>
                <a:off x="2974" y="2075"/>
                <a:ext cx="131" cy="160"/>
              </a:xfrm>
              <a:custGeom>
                <a:avLst/>
                <a:gdLst>
                  <a:gd name="T0" fmla="*/ 4 w 131"/>
                  <a:gd name="T1" fmla="*/ 160 h 160"/>
                  <a:gd name="T2" fmla="*/ 0 w 131"/>
                  <a:gd name="T3" fmla="*/ 154 h 160"/>
                  <a:gd name="T4" fmla="*/ 126 w 131"/>
                  <a:gd name="T5" fmla="*/ 0 h 160"/>
                  <a:gd name="T6" fmla="*/ 131 w 131"/>
                  <a:gd name="T7" fmla="*/ 6 h 160"/>
                  <a:gd name="T8" fmla="*/ 4 w 131"/>
                  <a:gd name="T9" fmla="*/ 160 h 160"/>
                  <a:gd name="T10" fmla="*/ 0 60000 65536"/>
                  <a:gd name="T11" fmla="*/ 0 60000 65536"/>
                  <a:gd name="T12" fmla="*/ 0 60000 65536"/>
                  <a:gd name="T13" fmla="*/ 0 60000 65536"/>
                  <a:gd name="T14" fmla="*/ 0 60000 65536"/>
                  <a:gd name="T15" fmla="*/ 0 w 131"/>
                  <a:gd name="T16" fmla="*/ 0 h 160"/>
                  <a:gd name="T17" fmla="*/ 131 w 131"/>
                  <a:gd name="T18" fmla="*/ 160 h 160"/>
                </a:gdLst>
                <a:ahLst/>
                <a:cxnLst>
                  <a:cxn ang="T10">
                    <a:pos x="T0" y="T1"/>
                  </a:cxn>
                  <a:cxn ang="T11">
                    <a:pos x="T2" y="T3"/>
                  </a:cxn>
                  <a:cxn ang="T12">
                    <a:pos x="T4" y="T5"/>
                  </a:cxn>
                  <a:cxn ang="T13">
                    <a:pos x="T6" y="T7"/>
                  </a:cxn>
                  <a:cxn ang="T14">
                    <a:pos x="T8" y="T9"/>
                  </a:cxn>
                </a:cxnLst>
                <a:rect l="T15" t="T16" r="T17" b="T18"/>
                <a:pathLst>
                  <a:path w="131" h="160">
                    <a:moveTo>
                      <a:pt x="4" y="160"/>
                    </a:moveTo>
                    <a:lnTo>
                      <a:pt x="0" y="154"/>
                    </a:lnTo>
                    <a:lnTo>
                      <a:pt x="126" y="0"/>
                    </a:lnTo>
                    <a:lnTo>
                      <a:pt x="131" y="6"/>
                    </a:lnTo>
                    <a:lnTo>
                      <a:pt x="4" y="160"/>
                    </a:lnTo>
                    <a:close/>
                  </a:path>
                </a:pathLst>
              </a:custGeom>
              <a:solidFill>
                <a:srgbClr val="00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7" name="Freeform 136"/>
              <p:cNvSpPr>
                <a:spLocks/>
              </p:cNvSpPr>
              <p:nvPr/>
            </p:nvSpPr>
            <p:spPr bwMode="auto">
              <a:xfrm>
                <a:off x="2966" y="2072"/>
                <a:ext cx="134" cy="157"/>
              </a:xfrm>
              <a:custGeom>
                <a:avLst/>
                <a:gdLst>
                  <a:gd name="T0" fmla="*/ 8 w 134"/>
                  <a:gd name="T1" fmla="*/ 157 h 157"/>
                  <a:gd name="T2" fmla="*/ 0 w 134"/>
                  <a:gd name="T3" fmla="*/ 154 h 157"/>
                  <a:gd name="T4" fmla="*/ 127 w 134"/>
                  <a:gd name="T5" fmla="*/ 0 h 157"/>
                  <a:gd name="T6" fmla="*/ 134 w 134"/>
                  <a:gd name="T7" fmla="*/ 3 h 157"/>
                  <a:gd name="T8" fmla="*/ 8 w 134"/>
                  <a:gd name="T9" fmla="*/ 157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8" y="157"/>
                    </a:moveTo>
                    <a:lnTo>
                      <a:pt x="0" y="154"/>
                    </a:lnTo>
                    <a:lnTo>
                      <a:pt x="127" y="0"/>
                    </a:lnTo>
                    <a:lnTo>
                      <a:pt x="134" y="3"/>
                    </a:lnTo>
                    <a:lnTo>
                      <a:pt x="8" y="157"/>
                    </a:lnTo>
                    <a:close/>
                  </a:path>
                </a:pathLst>
              </a:custGeom>
              <a:solidFill>
                <a:srgbClr val="00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8" name="Freeform 137"/>
              <p:cNvSpPr>
                <a:spLocks/>
              </p:cNvSpPr>
              <p:nvPr/>
            </p:nvSpPr>
            <p:spPr bwMode="auto">
              <a:xfrm>
                <a:off x="2962" y="2066"/>
                <a:ext cx="131" cy="160"/>
              </a:xfrm>
              <a:custGeom>
                <a:avLst/>
                <a:gdLst>
                  <a:gd name="T0" fmla="*/ 4 w 131"/>
                  <a:gd name="T1" fmla="*/ 160 h 160"/>
                  <a:gd name="T2" fmla="*/ 0 w 131"/>
                  <a:gd name="T3" fmla="*/ 155 h 160"/>
                  <a:gd name="T4" fmla="*/ 126 w 131"/>
                  <a:gd name="T5" fmla="*/ 0 h 160"/>
                  <a:gd name="T6" fmla="*/ 131 w 131"/>
                  <a:gd name="T7" fmla="*/ 6 h 160"/>
                  <a:gd name="T8" fmla="*/ 4 w 131"/>
                  <a:gd name="T9" fmla="*/ 160 h 160"/>
                  <a:gd name="T10" fmla="*/ 0 60000 65536"/>
                  <a:gd name="T11" fmla="*/ 0 60000 65536"/>
                  <a:gd name="T12" fmla="*/ 0 60000 65536"/>
                  <a:gd name="T13" fmla="*/ 0 60000 65536"/>
                  <a:gd name="T14" fmla="*/ 0 60000 65536"/>
                  <a:gd name="T15" fmla="*/ 0 w 131"/>
                  <a:gd name="T16" fmla="*/ 0 h 160"/>
                  <a:gd name="T17" fmla="*/ 131 w 131"/>
                  <a:gd name="T18" fmla="*/ 160 h 160"/>
                </a:gdLst>
                <a:ahLst/>
                <a:cxnLst>
                  <a:cxn ang="T10">
                    <a:pos x="T0" y="T1"/>
                  </a:cxn>
                  <a:cxn ang="T11">
                    <a:pos x="T2" y="T3"/>
                  </a:cxn>
                  <a:cxn ang="T12">
                    <a:pos x="T4" y="T5"/>
                  </a:cxn>
                  <a:cxn ang="T13">
                    <a:pos x="T6" y="T7"/>
                  </a:cxn>
                  <a:cxn ang="T14">
                    <a:pos x="T8" y="T9"/>
                  </a:cxn>
                </a:cxnLst>
                <a:rect l="T15" t="T16" r="T17" b="T18"/>
                <a:pathLst>
                  <a:path w="131" h="160">
                    <a:moveTo>
                      <a:pt x="4" y="160"/>
                    </a:moveTo>
                    <a:lnTo>
                      <a:pt x="0" y="155"/>
                    </a:lnTo>
                    <a:lnTo>
                      <a:pt x="126" y="0"/>
                    </a:lnTo>
                    <a:lnTo>
                      <a:pt x="131" y="6"/>
                    </a:lnTo>
                    <a:lnTo>
                      <a:pt x="4" y="160"/>
                    </a:lnTo>
                    <a:close/>
                  </a:path>
                </a:pathLst>
              </a:custGeom>
              <a:solidFill>
                <a:srgbClr val="00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39" name="Freeform 138"/>
              <p:cNvSpPr>
                <a:spLocks/>
              </p:cNvSpPr>
              <p:nvPr/>
            </p:nvSpPr>
            <p:spPr bwMode="auto">
              <a:xfrm>
                <a:off x="2957" y="2060"/>
                <a:ext cx="131" cy="161"/>
              </a:xfrm>
              <a:custGeom>
                <a:avLst/>
                <a:gdLst>
                  <a:gd name="T0" fmla="*/ 5 w 131"/>
                  <a:gd name="T1" fmla="*/ 161 h 161"/>
                  <a:gd name="T2" fmla="*/ 0 w 131"/>
                  <a:gd name="T3" fmla="*/ 155 h 161"/>
                  <a:gd name="T4" fmla="*/ 126 w 131"/>
                  <a:gd name="T5" fmla="*/ 0 h 161"/>
                  <a:gd name="T6" fmla="*/ 131 w 131"/>
                  <a:gd name="T7" fmla="*/ 6 h 161"/>
                  <a:gd name="T8" fmla="*/ 5 w 131"/>
                  <a:gd name="T9" fmla="*/ 161 h 161"/>
                  <a:gd name="T10" fmla="*/ 0 60000 65536"/>
                  <a:gd name="T11" fmla="*/ 0 60000 65536"/>
                  <a:gd name="T12" fmla="*/ 0 60000 65536"/>
                  <a:gd name="T13" fmla="*/ 0 60000 65536"/>
                  <a:gd name="T14" fmla="*/ 0 60000 65536"/>
                  <a:gd name="T15" fmla="*/ 0 w 131"/>
                  <a:gd name="T16" fmla="*/ 0 h 161"/>
                  <a:gd name="T17" fmla="*/ 131 w 131"/>
                  <a:gd name="T18" fmla="*/ 161 h 161"/>
                </a:gdLst>
                <a:ahLst/>
                <a:cxnLst>
                  <a:cxn ang="T10">
                    <a:pos x="T0" y="T1"/>
                  </a:cxn>
                  <a:cxn ang="T11">
                    <a:pos x="T2" y="T3"/>
                  </a:cxn>
                  <a:cxn ang="T12">
                    <a:pos x="T4" y="T5"/>
                  </a:cxn>
                  <a:cxn ang="T13">
                    <a:pos x="T6" y="T7"/>
                  </a:cxn>
                  <a:cxn ang="T14">
                    <a:pos x="T8" y="T9"/>
                  </a:cxn>
                </a:cxnLst>
                <a:rect l="T15" t="T16" r="T17" b="T18"/>
                <a:pathLst>
                  <a:path w="131" h="161">
                    <a:moveTo>
                      <a:pt x="5" y="161"/>
                    </a:moveTo>
                    <a:lnTo>
                      <a:pt x="0" y="155"/>
                    </a:lnTo>
                    <a:lnTo>
                      <a:pt x="126" y="0"/>
                    </a:lnTo>
                    <a:lnTo>
                      <a:pt x="131" y="6"/>
                    </a:lnTo>
                    <a:lnTo>
                      <a:pt x="5" y="161"/>
                    </a:lnTo>
                    <a:close/>
                  </a:path>
                </a:pathLst>
              </a:custGeom>
              <a:solidFill>
                <a:srgbClr val="00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0" name="Freeform 139"/>
              <p:cNvSpPr>
                <a:spLocks/>
              </p:cNvSpPr>
              <p:nvPr/>
            </p:nvSpPr>
            <p:spPr bwMode="auto">
              <a:xfrm>
                <a:off x="2952" y="2058"/>
                <a:ext cx="131" cy="157"/>
              </a:xfrm>
              <a:custGeom>
                <a:avLst/>
                <a:gdLst>
                  <a:gd name="T0" fmla="*/ 5 w 131"/>
                  <a:gd name="T1" fmla="*/ 157 h 157"/>
                  <a:gd name="T2" fmla="*/ 0 w 131"/>
                  <a:gd name="T3" fmla="*/ 154 h 157"/>
                  <a:gd name="T4" fmla="*/ 127 w 131"/>
                  <a:gd name="T5" fmla="*/ 0 h 157"/>
                  <a:gd name="T6" fmla="*/ 131 w 131"/>
                  <a:gd name="T7" fmla="*/ 2 h 157"/>
                  <a:gd name="T8" fmla="*/ 5 w 131"/>
                  <a:gd name="T9" fmla="*/ 157 h 157"/>
                  <a:gd name="T10" fmla="*/ 0 60000 65536"/>
                  <a:gd name="T11" fmla="*/ 0 60000 65536"/>
                  <a:gd name="T12" fmla="*/ 0 60000 65536"/>
                  <a:gd name="T13" fmla="*/ 0 60000 65536"/>
                  <a:gd name="T14" fmla="*/ 0 60000 65536"/>
                  <a:gd name="T15" fmla="*/ 0 w 131"/>
                  <a:gd name="T16" fmla="*/ 0 h 157"/>
                  <a:gd name="T17" fmla="*/ 131 w 131"/>
                  <a:gd name="T18" fmla="*/ 157 h 157"/>
                </a:gdLst>
                <a:ahLst/>
                <a:cxnLst>
                  <a:cxn ang="T10">
                    <a:pos x="T0" y="T1"/>
                  </a:cxn>
                  <a:cxn ang="T11">
                    <a:pos x="T2" y="T3"/>
                  </a:cxn>
                  <a:cxn ang="T12">
                    <a:pos x="T4" y="T5"/>
                  </a:cxn>
                  <a:cxn ang="T13">
                    <a:pos x="T6" y="T7"/>
                  </a:cxn>
                  <a:cxn ang="T14">
                    <a:pos x="T8" y="T9"/>
                  </a:cxn>
                </a:cxnLst>
                <a:rect l="T15" t="T16" r="T17" b="T18"/>
                <a:pathLst>
                  <a:path w="131" h="157">
                    <a:moveTo>
                      <a:pt x="5" y="157"/>
                    </a:moveTo>
                    <a:lnTo>
                      <a:pt x="0" y="154"/>
                    </a:lnTo>
                    <a:lnTo>
                      <a:pt x="127" y="0"/>
                    </a:lnTo>
                    <a:lnTo>
                      <a:pt x="131" y="2"/>
                    </a:lnTo>
                    <a:lnTo>
                      <a:pt x="5" y="157"/>
                    </a:lnTo>
                    <a:close/>
                  </a:path>
                </a:pathLst>
              </a:custGeom>
              <a:solidFill>
                <a:srgbClr val="00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1" name="Freeform 140"/>
              <p:cNvSpPr>
                <a:spLocks/>
              </p:cNvSpPr>
              <p:nvPr/>
            </p:nvSpPr>
            <p:spPr bwMode="auto">
              <a:xfrm>
                <a:off x="2945" y="2052"/>
                <a:ext cx="134" cy="160"/>
              </a:xfrm>
              <a:custGeom>
                <a:avLst/>
                <a:gdLst>
                  <a:gd name="T0" fmla="*/ 7 w 134"/>
                  <a:gd name="T1" fmla="*/ 160 h 160"/>
                  <a:gd name="T2" fmla="*/ 0 w 134"/>
                  <a:gd name="T3" fmla="*/ 154 h 160"/>
                  <a:gd name="T4" fmla="*/ 127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4"/>
                    </a:lnTo>
                    <a:lnTo>
                      <a:pt x="127" y="0"/>
                    </a:lnTo>
                    <a:lnTo>
                      <a:pt x="134" y="6"/>
                    </a:lnTo>
                    <a:lnTo>
                      <a:pt x="7" y="160"/>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2" name="Freeform 141"/>
              <p:cNvSpPr>
                <a:spLocks/>
              </p:cNvSpPr>
              <p:nvPr/>
            </p:nvSpPr>
            <p:spPr bwMode="auto">
              <a:xfrm>
                <a:off x="2911" y="2028"/>
                <a:ext cx="161" cy="178"/>
              </a:xfrm>
              <a:custGeom>
                <a:avLst/>
                <a:gdLst>
                  <a:gd name="T0" fmla="*/ 34 w 161"/>
                  <a:gd name="T1" fmla="*/ 178 h 178"/>
                  <a:gd name="T2" fmla="*/ 0 w 161"/>
                  <a:gd name="T3" fmla="*/ 155 h 178"/>
                  <a:gd name="T4" fmla="*/ 127 w 161"/>
                  <a:gd name="T5" fmla="*/ 0 h 178"/>
                  <a:gd name="T6" fmla="*/ 161 w 161"/>
                  <a:gd name="T7" fmla="*/ 24 h 178"/>
                  <a:gd name="T8" fmla="*/ 34 w 161"/>
                  <a:gd name="T9" fmla="*/ 178 h 178"/>
                  <a:gd name="T10" fmla="*/ 0 60000 65536"/>
                  <a:gd name="T11" fmla="*/ 0 60000 65536"/>
                  <a:gd name="T12" fmla="*/ 0 60000 65536"/>
                  <a:gd name="T13" fmla="*/ 0 60000 65536"/>
                  <a:gd name="T14" fmla="*/ 0 60000 65536"/>
                  <a:gd name="T15" fmla="*/ 0 w 161"/>
                  <a:gd name="T16" fmla="*/ 0 h 178"/>
                  <a:gd name="T17" fmla="*/ 161 w 161"/>
                  <a:gd name="T18" fmla="*/ 178 h 178"/>
                </a:gdLst>
                <a:ahLst/>
                <a:cxnLst>
                  <a:cxn ang="T10">
                    <a:pos x="T0" y="T1"/>
                  </a:cxn>
                  <a:cxn ang="T11">
                    <a:pos x="T2" y="T3"/>
                  </a:cxn>
                  <a:cxn ang="T12">
                    <a:pos x="T4" y="T5"/>
                  </a:cxn>
                  <a:cxn ang="T13">
                    <a:pos x="T6" y="T7"/>
                  </a:cxn>
                  <a:cxn ang="T14">
                    <a:pos x="T8" y="T9"/>
                  </a:cxn>
                </a:cxnLst>
                <a:rect l="T15" t="T16" r="T17" b="T18"/>
                <a:pathLst>
                  <a:path w="161" h="178">
                    <a:moveTo>
                      <a:pt x="34" y="178"/>
                    </a:moveTo>
                    <a:lnTo>
                      <a:pt x="0" y="155"/>
                    </a:lnTo>
                    <a:lnTo>
                      <a:pt x="127" y="0"/>
                    </a:lnTo>
                    <a:lnTo>
                      <a:pt x="161" y="24"/>
                    </a:lnTo>
                    <a:lnTo>
                      <a:pt x="34" y="178"/>
                    </a:lnTo>
                    <a:close/>
                  </a:path>
                </a:pathLst>
              </a:custGeom>
              <a:solidFill>
                <a:srgbClr val="00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3" name="Freeform 142"/>
              <p:cNvSpPr>
                <a:spLocks/>
              </p:cNvSpPr>
              <p:nvPr/>
            </p:nvSpPr>
            <p:spPr bwMode="auto">
              <a:xfrm>
                <a:off x="2938" y="2046"/>
                <a:ext cx="134" cy="160"/>
              </a:xfrm>
              <a:custGeom>
                <a:avLst/>
                <a:gdLst>
                  <a:gd name="T0" fmla="*/ 7 w 134"/>
                  <a:gd name="T1" fmla="*/ 160 h 160"/>
                  <a:gd name="T2" fmla="*/ 0 w 134"/>
                  <a:gd name="T3" fmla="*/ 157 h 160"/>
                  <a:gd name="T4" fmla="*/ 129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7"/>
                    </a:lnTo>
                    <a:lnTo>
                      <a:pt x="129" y="0"/>
                    </a:lnTo>
                    <a:lnTo>
                      <a:pt x="134" y="6"/>
                    </a:lnTo>
                    <a:lnTo>
                      <a:pt x="7" y="160"/>
                    </a:lnTo>
                    <a:close/>
                  </a:path>
                </a:pathLst>
              </a:custGeom>
              <a:solidFill>
                <a:srgbClr val="00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4" name="Freeform 143"/>
              <p:cNvSpPr>
                <a:spLocks/>
              </p:cNvSpPr>
              <p:nvPr/>
            </p:nvSpPr>
            <p:spPr bwMode="auto">
              <a:xfrm>
                <a:off x="2933" y="2043"/>
                <a:ext cx="134" cy="160"/>
              </a:xfrm>
              <a:custGeom>
                <a:avLst/>
                <a:gdLst>
                  <a:gd name="T0" fmla="*/ 5 w 134"/>
                  <a:gd name="T1" fmla="*/ 160 h 160"/>
                  <a:gd name="T2" fmla="*/ 0 w 134"/>
                  <a:gd name="T3" fmla="*/ 154 h 160"/>
                  <a:gd name="T4" fmla="*/ 127 w 134"/>
                  <a:gd name="T5" fmla="*/ 0 h 160"/>
                  <a:gd name="T6" fmla="*/ 134 w 134"/>
                  <a:gd name="T7" fmla="*/ 3 h 160"/>
                  <a:gd name="T8" fmla="*/ 5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5" y="160"/>
                    </a:moveTo>
                    <a:lnTo>
                      <a:pt x="0" y="154"/>
                    </a:lnTo>
                    <a:lnTo>
                      <a:pt x="127" y="0"/>
                    </a:lnTo>
                    <a:lnTo>
                      <a:pt x="134" y="3"/>
                    </a:lnTo>
                    <a:lnTo>
                      <a:pt x="5" y="160"/>
                    </a:lnTo>
                    <a:close/>
                  </a:path>
                </a:pathLst>
              </a:custGeom>
              <a:solidFill>
                <a:srgbClr val="00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5" name="Freeform 144"/>
              <p:cNvSpPr>
                <a:spLocks/>
              </p:cNvSpPr>
              <p:nvPr/>
            </p:nvSpPr>
            <p:spPr bwMode="auto">
              <a:xfrm>
                <a:off x="2926" y="2037"/>
                <a:ext cx="134" cy="160"/>
              </a:xfrm>
              <a:custGeom>
                <a:avLst/>
                <a:gdLst>
                  <a:gd name="T0" fmla="*/ 7 w 134"/>
                  <a:gd name="T1" fmla="*/ 160 h 160"/>
                  <a:gd name="T2" fmla="*/ 0 w 134"/>
                  <a:gd name="T3" fmla="*/ 155 h 160"/>
                  <a:gd name="T4" fmla="*/ 126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5"/>
                    </a:lnTo>
                    <a:lnTo>
                      <a:pt x="126" y="0"/>
                    </a:lnTo>
                    <a:lnTo>
                      <a:pt x="134" y="6"/>
                    </a:lnTo>
                    <a:lnTo>
                      <a:pt x="7" y="160"/>
                    </a:lnTo>
                    <a:close/>
                  </a:path>
                </a:pathLst>
              </a:custGeom>
              <a:solidFill>
                <a:srgbClr val="00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6" name="Freeform 145"/>
              <p:cNvSpPr>
                <a:spLocks/>
              </p:cNvSpPr>
              <p:nvPr/>
            </p:nvSpPr>
            <p:spPr bwMode="auto">
              <a:xfrm>
                <a:off x="2919" y="2031"/>
                <a:ext cx="133" cy="161"/>
              </a:xfrm>
              <a:custGeom>
                <a:avLst/>
                <a:gdLst>
                  <a:gd name="T0" fmla="*/ 7 w 133"/>
                  <a:gd name="T1" fmla="*/ 161 h 161"/>
                  <a:gd name="T2" fmla="*/ 0 w 133"/>
                  <a:gd name="T3" fmla="*/ 155 h 161"/>
                  <a:gd name="T4" fmla="*/ 126 w 133"/>
                  <a:gd name="T5" fmla="*/ 0 h 161"/>
                  <a:gd name="T6" fmla="*/ 133 w 133"/>
                  <a:gd name="T7" fmla="*/ 6 h 161"/>
                  <a:gd name="T8" fmla="*/ 7 w 133"/>
                  <a:gd name="T9" fmla="*/ 161 h 161"/>
                  <a:gd name="T10" fmla="*/ 0 60000 65536"/>
                  <a:gd name="T11" fmla="*/ 0 60000 65536"/>
                  <a:gd name="T12" fmla="*/ 0 60000 65536"/>
                  <a:gd name="T13" fmla="*/ 0 60000 65536"/>
                  <a:gd name="T14" fmla="*/ 0 60000 65536"/>
                  <a:gd name="T15" fmla="*/ 0 w 133"/>
                  <a:gd name="T16" fmla="*/ 0 h 161"/>
                  <a:gd name="T17" fmla="*/ 133 w 133"/>
                  <a:gd name="T18" fmla="*/ 161 h 161"/>
                </a:gdLst>
                <a:ahLst/>
                <a:cxnLst>
                  <a:cxn ang="T10">
                    <a:pos x="T0" y="T1"/>
                  </a:cxn>
                  <a:cxn ang="T11">
                    <a:pos x="T2" y="T3"/>
                  </a:cxn>
                  <a:cxn ang="T12">
                    <a:pos x="T4" y="T5"/>
                  </a:cxn>
                  <a:cxn ang="T13">
                    <a:pos x="T6" y="T7"/>
                  </a:cxn>
                  <a:cxn ang="T14">
                    <a:pos x="T8" y="T9"/>
                  </a:cxn>
                </a:cxnLst>
                <a:rect l="T15" t="T16" r="T17" b="T18"/>
                <a:pathLst>
                  <a:path w="133" h="161">
                    <a:moveTo>
                      <a:pt x="7" y="161"/>
                    </a:moveTo>
                    <a:lnTo>
                      <a:pt x="0" y="155"/>
                    </a:lnTo>
                    <a:lnTo>
                      <a:pt x="126" y="0"/>
                    </a:lnTo>
                    <a:lnTo>
                      <a:pt x="133" y="6"/>
                    </a:lnTo>
                    <a:lnTo>
                      <a:pt x="7" y="161"/>
                    </a:lnTo>
                    <a:close/>
                  </a:path>
                </a:pathLst>
              </a:custGeom>
              <a:solidFill>
                <a:srgbClr val="00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7" name="Freeform 146"/>
              <p:cNvSpPr>
                <a:spLocks/>
              </p:cNvSpPr>
              <p:nvPr/>
            </p:nvSpPr>
            <p:spPr bwMode="auto">
              <a:xfrm>
                <a:off x="2911" y="2028"/>
                <a:ext cx="134" cy="158"/>
              </a:xfrm>
              <a:custGeom>
                <a:avLst/>
                <a:gdLst>
                  <a:gd name="T0" fmla="*/ 8 w 134"/>
                  <a:gd name="T1" fmla="*/ 158 h 158"/>
                  <a:gd name="T2" fmla="*/ 0 w 134"/>
                  <a:gd name="T3" fmla="*/ 155 h 158"/>
                  <a:gd name="T4" fmla="*/ 127 w 134"/>
                  <a:gd name="T5" fmla="*/ 0 h 158"/>
                  <a:gd name="T6" fmla="*/ 134 w 134"/>
                  <a:gd name="T7" fmla="*/ 3 h 158"/>
                  <a:gd name="T8" fmla="*/ 8 w 134"/>
                  <a:gd name="T9" fmla="*/ 158 h 158"/>
                  <a:gd name="T10" fmla="*/ 0 60000 65536"/>
                  <a:gd name="T11" fmla="*/ 0 60000 65536"/>
                  <a:gd name="T12" fmla="*/ 0 60000 65536"/>
                  <a:gd name="T13" fmla="*/ 0 60000 65536"/>
                  <a:gd name="T14" fmla="*/ 0 60000 65536"/>
                  <a:gd name="T15" fmla="*/ 0 w 134"/>
                  <a:gd name="T16" fmla="*/ 0 h 158"/>
                  <a:gd name="T17" fmla="*/ 134 w 134"/>
                  <a:gd name="T18" fmla="*/ 158 h 158"/>
                </a:gdLst>
                <a:ahLst/>
                <a:cxnLst>
                  <a:cxn ang="T10">
                    <a:pos x="T0" y="T1"/>
                  </a:cxn>
                  <a:cxn ang="T11">
                    <a:pos x="T2" y="T3"/>
                  </a:cxn>
                  <a:cxn ang="T12">
                    <a:pos x="T4" y="T5"/>
                  </a:cxn>
                  <a:cxn ang="T13">
                    <a:pos x="T6" y="T7"/>
                  </a:cxn>
                  <a:cxn ang="T14">
                    <a:pos x="T8" y="T9"/>
                  </a:cxn>
                </a:cxnLst>
                <a:rect l="T15" t="T16" r="T17" b="T18"/>
                <a:pathLst>
                  <a:path w="134" h="158">
                    <a:moveTo>
                      <a:pt x="8" y="158"/>
                    </a:moveTo>
                    <a:lnTo>
                      <a:pt x="0" y="155"/>
                    </a:lnTo>
                    <a:lnTo>
                      <a:pt x="127" y="0"/>
                    </a:lnTo>
                    <a:lnTo>
                      <a:pt x="134" y="3"/>
                    </a:lnTo>
                    <a:lnTo>
                      <a:pt x="8" y="158"/>
                    </a:lnTo>
                    <a:close/>
                  </a:path>
                </a:pathLst>
              </a:custGeom>
              <a:solidFill>
                <a:srgbClr val="00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8" name="Freeform 147"/>
              <p:cNvSpPr>
                <a:spLocks/>
              </p:cNvSpPr>
              <p:nvPr/>
            </p:nvSpPr>
            <p:spPr bwMode="auto">
              <a:xfrm>
                <a:off x="2873" y="2005"/>
                <a:ext cx="165" cy="178"/>
              </a:xfrm>
              <a:custGeom>
                <a:avLst/>
                <a:gdLst>
                  <a:gd name="T0" fmla="*/ 38 w 165"/>
                  <a:gd name="T1" fmla="*/ 178 h 178"/>
                  <a:gd name="T2" fmla="*/ 0 w 165"/>
                  <a:gd name="T3" fmla="*/ 154 h 178"/>
                  <a:gd name="T4" fmla="*/ 127 w 165"/>
                  <a:gd name="T5" fmla="*/ 0 h 178"/>
                  <a:gd name="T6" fmla="*/ 165 w 165"/>
                  <a:gd name="T7" fmla="*/ 23 h 178"/>
                  <a:gd name="T8" fmla="*/ 38 w 165"/>
                  <a:gd name="T9" fmla="*/ 178 h 178"/>
                  <a:gd name="T10" fmla="*/ 0 60000 65536"/>
                  <a:gd name="T11" fmla="*/ 0 60000 65536"/>
                  <a:gd name="T12" fmla="*/ 0 60000 65536"/>
                  <a:gd name="T13" fmla="*/ 0 60000 65536"/>
                  <a:gd name="T14" fmla="*/ 0 60000 65536"/>
                  <a:gd name="T15" fmla="*/ 0 w 165"/>
                  <a:gd name="T16" fmla="*/ 0 h 178"/>
                  <a:gd name="T17" fmla="*/ 165 w 165"/>
                  <a:gd name="T18" fmla="*/ 178 h 178"/>
                </a:gdLst>
                <a:ahLst/>
                <a:cxnLst>
                  <a:cxn ang="T10">
                    <a:pos x="T0" y="T1"/>
                  </a:cxn>
                  <a:cxn ang="T11">
                    <a:pos x="T2" y="T3"/>
                  </a:cxn>
                  <a:cxn ang="T12">
                    <a:pos x="T4" y="T5"/>
                  </a:cxn>
                  <a:cxn ang="T13">
                    <a:pos x="T6" y="T7"/>
                  </a:cxn>
                  <a:cxn ang="T14">
                    <a:pos x="T8" y="T9"/>
                  </a:cxn>
                </a:cxnLst>
                <a:rect l="T15" t="T16" r="T17" b="T18"/>
                <a:pathLst>
                  <a:path w="165" h="178">
                    <a:moveTo>
                      <a:pt x="38" y="178"/>
                    </a:moveTo>
                    <a:lnTo>
                      <a:pt x="0" y="154"/>
                    </a:lnTo>
                    <a:lnTo>
                      <a:pt x="127" y="0"/>
                    </a:lnTo>
                    <a:lnTo>
                      <a:pt x="165" y="23"/>
                    </a:lnTo>
                    <a:lnTo>
                      <a:pt x="38" y="178"/>
                    </a:lnTo>
                    <a:close/>
                  </a:path>
                </a:pathLst>
              </a:custGeom>
              <a:solidFill>
                <a:srgbClr val="00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49" name="Freeform 148"/>
              <p:cNvSpPr>
                <a:spLocks/>
              </p:cNvSpPr>
              <p:nvPr/>
            </p:nvSpPr>
            <p:spPr bwMode="auto">
              <a:xfrm>
                <a:off x="2902" y="2023"/>
                <a:ext cx="136" cy="160"/>
              </a:xfrm>
              <a:custGeom>
                <a:avLst/>
                <a:gdLst>
                  <a:gd name="T0" fmla="*/ 9 w 136"/>
                  <a:gd name="T1" fmla="*/ 160 h 160"/>
                  <a:gd name="T2" fmla="*/ 0 w 136"/>
                  <a:gd name="T3" fmla="*/ 154 h 160"/>
                  <a:gd name="T4" fmla="*/ 129 w 136"/>
                  <a:gd name="T5" fmla="*/ 0 h 160"/>
                  <a:gd name="T6" fmla="*/ 136 w 136"/>
                  <a:gd name="T7" fmla="*/ 5 h 160"/>
                  <a:gd name="T8" fmla="*/ 9 w 136"/>
                  <a:gd name="T9" fmla="*/ 160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9" y="160"/>
                    </a:moveTo>
                    <a:lnTo>
                      <a:pt x="0" y="154"/>
                    </a:lnTo>
                    <a:lnTo>
                      <a:pt x="129" y="0"/>
                    </a:lnTo>
                    <a:lnTo>
                      <a:pt x="136" y="5"/>
                    </a:lnTo>
                    <a:lnTo>
                      <a:pt x="9" y="160"/>
                    </a:lnTo>
                    <a:close/>
                  </a:path>
                </a:pathLst>
              </a:custGeom>
              <a:solidFill>
                <a:srgbClr val="00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0" name="Freeform 149"/>
              <p:cNvSpPr>
                <a:spLocks/>
              </p:cNvSpPr>
              <p:nvPr/>
            </p:nvSpPr>
            <p:spPr bwMode="auto">
              <a:xfrm>
                <a:off x="2895" y="2017"/>
                <a:ext cx="136" cy="160"/>
              </a:xfrm>
              <a:custGeom>
                <a:avLst/>
                <a:gdLst>
                  <a:gd name="T0" fmla="*/ 7 w 136"/>
                  <a:gd name="T1" fmla="*/ 160 h 160"/>
                  <a:gd name="T2" fmla="*/ 0 w 136"/>
                  <a:gd name="T3" fmla="*/ 154 h 160"/>
                  <a:gd name="T4" fmla="*/ 126 w 136"/>
                  <a:gd name="T5" fmla="*/ 0 h 160"/>
                  <a:gd name="T6" fmla="*/ 136 w 136"/>
                  <a:gd name="T7" fmla="*/ 6 h 160"/>
                  <a:gd name="T8" fmla="*/ 7 w 136"/>
                  <a:gd name="T9" fmla="*/ 160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7" y="160"/>
                    </a:moveTo>
                    <a:lnTo>
                      <a:pt x="0" y="154"/>
                    </a:lnTo>
                    <a:lnTo>
                      <a:pt x="126" y="0"/>
                    </a:lnTo>
                    <a:lnTo>
                      <a:pt x="136" y="6"/>
                    </a:lnTo>
                    <a:lnTo>
                      <a:pt x="7" y="160"/>
                    </a:lnTo>
                    <a:close/>
                  </a:path>
                </a:pathLst>
              </a:custGeom>
              <a:solidFill>
                <a:srgbClr val="00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1" name="Freeform 150"/>
              <p:cNvSpPr>
                <a:spLocks/>
              </p:cNvSpPr>
              <p:nvPr/>
            </p:nvSpPr>
            <p:spPr bwMode="auto">
              <a:xfrm>
                <a:off x="2887" y="2014"/>
                <a:ext cx="134" cy="157"/>
              </a:xfrm>
              <a:custGeom>
                <a:avLst/>
                <a:gdLst>
                  <a:gd name="T0" fmla="*/ 8 w 134"/>
                  <a:gd name="T1" fmla="*/ 157 h 157"/>
                  <a:gd name="T2" fmla="*/ 0 w 134"/>
                  <a:gd name="T3" fmla="*/ 154 h 157"/>
                  <a:gd name="T4" fmla="*/ 127 w 134"/>
                  <a:gd name="T5" fmla="*/ 0 h 157"/>
                  <a:gd name="T6" fmla="*/ 134 w 134"/>
                  <a:gd name="T7" fmla="*/ 3 h 157"/>
                  <a:gd name="T8" fmla="*/ 8 w 134"/>
                  <a:gd name="T9" fmla="*/ 157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8" y="157"/>
                    </a:moveTo>
                    <a:lnTo>
                      <a:pt x="0" y="154"/>
                    </a:lnTo>
                    <a:lnTo>
                      <a:pt x="127" y="0"/>
                    </a:lnTo>
                    <a:lnTo>
                      <a:pt x="134" y="3"/>
                    </a:lnTo>
                    <a:lnTo>
                      <a:pt x="8" y="157"/>
                    </a:lnTo>
                    <a:close/>
                  </a:path>
                </a:pathLst>
              </a:custGeom>
              <a:solidFill>
                <a:srgbClr val="00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2" name="Freeform 151"/>
              <p:cNvSpPr>
                <a:spLocks/>
              </p:cNvSpPr>
              <p:nvPr/>
            </p:nvSpPr>
            <p:spPr bwMode="auto">
              <a:xfrm>
                <a:off x="2880" y="2008"/>
                <a:ext cx="134" cy="160"/>
              </a:xfrm>
              <a:custGeom>
                <a:avLst/>
                <a:gdLst>
                  <a:gd name="T0" fmla="*/ 7 w 134"/>
                  <a:gd name="T1" fmla="*/ 160 h 160"/>
                  <a:gd name="T2" fmla="*/ 0 w 134"/>
                  <a:gd name="T3" fmla="*/ 154 h 160"/>
                  <a:gd name="T4" fmla="*/ 127 w 134"/>
                  <a:gd name="T5" fmla="*/ 0 h 160"/>
                  <a:gd name="T6" fmla="*/ 134 w 134"/>
                  <a:gd name="T7" fmla="*/ 6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4"/>
                    </a:lnTo>
                    <a:lnTo>
                      <a:pt x="127" y="0"/>
                    </a:lnTo>
                    <a:lnTo>
                      <a:pt x="134" y="6"/>
                    </a:lnTo>
                    <a:lnTo>
                      <a:pt x="7" y="160"/>
                    </a:lnTo>
                    <a:close/>
                  </a:path>
                </a:pathLst>
              </a:custGeom>
              <a:solidFill>
                <a:srgbClr val="00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3" name="Freeform 152"/>
              <p:cNvSpPr>
                <a:spLocks/>
              </p:cNvSpPr>
              <p:nvPr/>
            </p:nvSpPr>
            <p:spPr bwMode="auto">
              <a:xfrm>
                <a:off x="2873" y="2005"/>
                <a:ext cx="134" cy="157"/>
              </a:xfrm>
              <a:custGeom>
                <a:avLst/>
                <a:gdLst>
                  <a:gd name="T0" fmla="*/ 7 w 134"/>
                  <a:gd name="T1" fmla="*/ 157 h 157"/>
                  <a:gd name="T2" fmla="*/ 0 w 134"/>
                  <a:gd name="T3" fmla="*/ 154 h 157"/>
                  <a:gd name="T4" fmla="*/ 127 w 134"/>
                  <a:gd name="T5" fmla="*/ 0 h 157"/>
                  <a:gd name="T6" fmla="*/ 134 w 134"/>
                  <a:gd name="T7" fmla="*/ 3 h 157"/>
                  <a:gd name="T8" fmla="*/ 7 w 134"/>
                  <a:gd name="T9" fmla="*/ 157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7" y="157"/>
                    </a:moveTo>
                    <a:lnTo>
                      <a:pt x="0" y="154"/>
                    </a:lnTo>
                    <a:lnTo>
                      <a:pt x="127" y="0"/>
                    </a:lnTo>
                    <a:lnTo>
                      <a:pt x="134" y="3"/>
                    </a:lnTo>
                    <a:lnTo>
                      <a:pt x="7" y="157"/>
                    </a:lnTo>
                    <a:close/>
                  </a:path>
                </a:pathLst>
              </a:custGeom>
              <a:solidFill>
                <a:srgbClr val="00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4" name="Freeform 153"/>
              <p:cNvSpPr>
                <a:spLocks/>
              </p:cNvSpPr>
              <p:nvPr/>
            </p:nvSpPr>
            <p:spPr bwMode="auto">
              <a:xfrm>
                <a:off x="2832" y="1985"/>
                <a:ext cx="168" cy="174"/>
              </a:xfrm>
              <a:custGeom>
                <a:avLst/>
                <a:gdLst>
                  <a:gd name="T0" fmla="*/ 41 w 168"/>
                  <a:gd name="T1" fmla="*/ 174 h 174"/>
                  <a:gd name="T2" fmla="*/ 0 w 168"/>
                  <a:gd name="T3" fmla="*/ 154 h 174"/>
                  <a:gd name="T4" fmla="*/ 127 w 168"/>
                  <a:gd name="T5" fmla="*/ 0 h 174"/>
                  <a:gd name="T6" fmla="*/ 168 w 168"/>
                  <a:gd name="T7" fmla="*/ 20 h 174"/>
                  <a:gd name="T8" fmla="*/ 41 w 168"/>
                  <a:gd name="T9" fmla="*/ 174 h 174"/>
                  <a:gd name="T10" fmla="*/ 0 60000 65536"/>
                  <a:gd name="T11" fmla="*/ 0 60000 65536"/>
                  <a:gd name="T12" fmla="*/ 0 60000 65536"/>
                  <a:gd name="T13" fmla="*/ 0 60000 65536"/>
                  <a:gd name="T14" fmla="*/ 0 60000 65536"/>
                  <a:gd name="T15" fmla="*/ 0 w 168"/>
                  <a:gd name="T16" fmla="*/ 0 h 174"/>
                  <a:gd name="T17" fmla="*/ 168 w 168"/>
                  <a:gd name="T18" fmla="*/ 174 h 174"/>
                </a:gdLst>
                <a:ahLst/>
                <a:cxnLst>
                  <a:cxn ang="T10">
                    <a:pos x="T0" y="T1"/>
                  </a:cxn>
                  <a:cxn ang="T11">
                    <a:pos x="T2" y="T3"/>
                  </a:cxn>
                  <a:cxn ang="T12">
                    <a:pos x="T4" y="T5"/>
                  </a:cxn>
                  <a:cxn ang="T13">
                    <a:pos x="T6" y="T7"/>
                  </a:cxn>
                  <a:cxn ang="T14">
                    <a:pos x="T8" y="T9"/>
                  </a:cxn>
                </a:cxnLst>
                <a:rect l="T15" t="T16" r="T17" b="T18"/>
                <a:pathLst>
                  <a:path w="168" h="174">
                    <a:moveTo>
                      <a:pt x="41" y="174"/>
                    </a:moveTo>
                    <a:lnTo>
                      <a:pt x="0" y="154"/>
                    </a:lnTo>
                    <a:lnTo>
                      <a:pt x="127" y="0"/>
                    </a:lnTo>
                    <a:lnTo>
                      <a:pt x="168" y="20"/>
                    </a:lnTo>
                    <a:lnTo>
                      <a:pt x="41" y="174"/>
                    </a:lnTo>
                    <a:close/>
                  </a:path>
                </a:pathLst>
              </a:custGeom>
              <a:solidFill>
                <a:srgbClr val="00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5" name="Freeform 154"/>
              <p:cNvSpPr>
                <a:spLocks/>
              </p:cNvSpPr>
              <p:nvPr/>
            </p:nvSpPr>
            <p:spPr bwMode="auto">
              <a:xfrm>
                <a:off x="2864" y="1999"/>
                <a:ext cx="136" cy="160"/>
              </a:xfrm>
              <a:custGeom>
                <a:avLst/>
                <a:gdLst>
                  <a:gd name="T0" fmla="*/ 9 w 136"/>
                  <a:gd name="T1" fmla="*/ 160 h 160"/>
                  <a:gd name="T2" fmla="*/ 0 w 136"/>
                  <a:gd name="T3" fmla="*/ 155 h 160"/>
                  <a:gd name="T4" fmla="*/ 126 w 136"/>
                  <a:gd name="T5" fmla="*/ 0 h 160"/>
                  <a:gd name="T6" fmla="*/ 136 w 136"/>
                  <a:gd name="T7" fmla="*/ 6 h 160"/>
                  <a:gd name="T8" fmla="*/ 9 w 136"/>
                  <a:gd name="T9" fmla="*/ 160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9" y="160"/>
                    </a:moveTo>
                    <a:lnTo>
                      <a:pt x="0" y="155"/>
                    </a:lnTo>
                    <a:lnTo>
                      <a:pt x="126" y="0"/>
                    </a:lnTo>
                    <a:lnTo>
                      <a:pt x="136" y="6"/>
                    </a:lnTo>
                    <a:lnTo>
                      <a:pt x="9" y="160"/>
                    </a:lnTo>
                    <a:close/>
                  </a:path>
                </a:pathLst>
              </a:custGeom>
              <a:solidFill>
                <a:srgbClr val="00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6" name="Freeform 155"/>
              <p:cNvSpPr>
                <a:spLocks/>
              </p:cNvSpPr>
              <p:nvPr/>
            </p:nvSpPr>
            <p:spPr bwMode="auto">
              <a:xfrm>
                <a:off x="2856" y="1996"/>
                <a:ext cx="134" cy="158"/>
              </a:xfrm>
              <a:custGeom>
                <a:avLst/>
                <a:gdLst>
                  <a:gd name="T0" fmla="*/ 8 w 134"/>
                  <a:gd name="T1" fmla="*/ 158 h 158"/>
                  <a:gd name="T2" fmla="*/ 0 w 134"/>
                  <a:gd name="T3" fmla="*/ 155 h 158"/>
                  <a:gd name="T4" fmla="*/ 127 w 134"/>
                  <a:gd name="T5" fmla="*/ 0 h 158"/>
                  <a:gd name="T6" fmla="*/ 134 w 134"/>
                  <a:gd name="T7" fmla="*/ 3 h 158"/>
                  <a:gd name="T8" fmla="*/ 8 w 134"/>
                  <a:gd name="T9" fmla="*/ 158 h 158"/>
                  <a:gd name="T10" fmla="*/ 0 60000 65536"/>
                  <a:gd name="T11" fmla="*/ 0 60000 65536"/>
                  <a:gd name="T12" fmla="*/ 0 60000 65536"/>
                  <a:gd name="T13" fmla="*/ 0 60000 65536"/>
                  <a:gd name="T14" fmla="*/ 0 60000 65536"/>
                  <a:gd name="T15" fmla="*/ 0 w 134"/>
                  <a:gd name="T16" fmla="*/ 0 h 158"/>
                  <a:gd name="T17" fmla="*/ 134 w 134"/>
                  <a:gd name="T18" fmla="*/ 158 h 158"/>
                </a:gdLst>
                <a:ahLst/>
                <a:cxnLst>
                  <a:cxn ang="T10">
                    <a:pos x="T0" y="T1"/>
                  </a:cxn>
                  <a:cxn ang="T11">
                    <a:pos x="T2" y="T3"/>
                  </a:cxn>
                  <a:cxn ang="T12">
                    <a:pos x="T4" y="T5"/>
                  </a:cxn>
                  <a:cxn ang="T13">
                    <a:pos x="T6" y="T7"/>
                  </a:cxn>
                  <a:cxn ang="T14">
                    <a:pos x="T8" y="T9"/>
                  </a:cxn>
                </a:cxnLst>
                <a:rect l="T15" t="T16" r="T17" b="T18"/>
                <a:pathLst>
                  <a:path w="134" h="158">
                    <a:moveTo>
                      <a:pt x="8" y="158"/>
                    </a:moveTo>
                    <a:lnTo>
                      <a:pt x="0" y="155"/>
                    </a:lnTo>
                    <a:lnTo>
                      <a:pt x="127" y="0"/>
                    </a:lnTo>
                    <a:lnTo>
                      <a:pt x="134" y="3"/>
                    </a:lnTo>
                    <a:lnTo>
                      <a:pt x="8" y="158"/>
                    </a:lnTo>
                    <a:close/>
                  </a:path>
                </a:pathLst>
              </a:custGeom>
              <a:solidFill>
                <a:srgbClr val="00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7" name="Freeform 156"/>
              <p:cNvSpPr>
                <a:spLocks/>
              </p:cNvSpPr>
              <p:nvPr/>
            </p:nvSpPr>
            <p:spPr bwMode="auto">
              <a:xfrm>
                <a:off x="2847" y="1993"/>
                <a:ext cx="136" cy="158"/>
              </a:xfrm>
              <a:custGeom>
                <a:avLst/>
                <a:gdLst>
                  <a:gd name="T0" fmla="*/ 9 w 136"/>
                  <a:gd name="T1" fmla="*/ 158 h 158"/>
                  <a:gd name="T2" fmla="*/ 0 w 136"/>
                  <a:gd name="T3" fmla="*/ 155 h 158"/>
                  <a:gd name="T4" fmla="*/ 127 w 136"/>
                  <a:gd name="T5" fmla="*/ 0 h 158"/>
                  <a:gd name="T6" fmla="*/ 136 w 136"/>
                  <a:gd name="T7" fmla="*/ 3 h 158"/>
                  <a:gd name="T8" fmla="*/ 9 w 136"/>
                  <a:gd name="T9" fmla="*/ 158 h 158"/>
                  <a:gd name="T10" fmla="*/ 0 60000 65536"/>
                  <a:gd name="T11" fmla="*/ 0 60000 65536"/>
                  <a:gd name="T12" fmla="*/ 0 60000 65536"/>
                  <a:gd name="T13" fmla="*/ 0 60000 65536"/>
                  <a:gd name="T14" fmla="*/ 0 60000 65536"/>
                  <a:gd name="T15" fmla="*/ 0 w 136"/>
                  <a:gd name="T16" fmla="*/ 0 h 158"/>
                  <a:gd name="T17" fmla="*/ 136 w 136"/>
                  <a:gd name="T18" fmla="*/ 158 h 158"/>
                </a:gdLst>
                <a:ahLst/>
                <a:cxnLst>
                  <a:cxn ang="T10">
                    <a:pos x="T0" y="T1"/>
                  </a:cxn>
                  <a:cxn ang="T11">
                    <a:pos x="T2" y="T3"/>
                  </a:cxn>
                  <a:cxn ang="T12">
                    <a:pos x="T4" y="T5"/>
                  </a:cxn>
                  <a:cxn ang="T13">
                    <a:pos x="T6" y="T7"/>
                  </a:cxn>
                  <a:cxn ang="T14">
                    <a:pos x="T8" y="T9"/>
                  </a:cxn>
                </a:cxnLst>
                <a:rect l="T15" t="T16" r="T17" b="T18"/>
                <a:pathLst>
                  <a:path w="136" h="158">
                    <a:moveTo>
                      <a:pt x="9" y="158"/>
                    </a:moveTo>
                    <a:lnTo>
                      <a:pt x="0" y="155"/>
                    </a:lnTo>
                    <a:lnTo>
                      <a:pt x="127" y="0"/>
                    </a:lnTo>
                    <a:lnTo>
                      <a:pt x="136" y="3"/>
                    </a:lnTo>
                    <a:lnTo>
                      <a:pt x="9" y="158"/>
                    </a:lnTo>
                    <a:close/>
                  </a:path>
                </a:pathLst>
              </a:custGeom>
              <a:solidFill>
                <a:srgbClr val="00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8" name="Freeform 157"/>
              <p:cNvSpPr>
                <a:spLocks/>
              </p:cNvSpPr>
              <p:nvPr/>
            </p:nvSpPr>
            <p:spPr bwMode="auto">
              <a:xfrm>
                <a:off x="2840" y="1988"/>
                <a:ext cx="134" cy="160"/>
              </a:xfrm>
              <a:custGeom>
                <a:avLst/>
                <a:gdLst>
                  <a:gd name="T0" fmla="*/ 7 w 134"/>
                  <a:gd name="T1" fmla="*/ 160 h 160"/>
                  <a:gd name="T2" fmla="*/ 0 w 134"/>
                  <a:gd name="T3" fmla="*/ 154 h 160"/>
                  <a:gd name="T4" fmla="*/ 126 w 134"/>
                  <a:gd name="T5" fmla="*/ 0 h 160"/>
                  <a:gd name="T6" fmla="*/ 134 w 134"/>
                  <a:gd name="T7" fmla="*/ 5 h 160"/>
                  <a:gd name="T8" fmla="*/ 7 w 134"/>
                  <a:gd name="T9" fmla="*/ 160 h 160"/>
                  <a:gd name="T10" fmla="*/ 0 60000 65536"/>
                  <a:gd name="T11" fmla="*/ 0 60000 65536"/>
                  <a:gd name="T12" fmla="*/ 0 60000 65536"/>
                  <a:gd name="T13" fmla="*/ 0 60000 65536"/>
                  <a:gd name="T14" fmla="*/ 0 60000 65536"/>
                  <a:gd name="T15" fmla="*/ 0 w 134"/>
                  <a:gd name="T16" fmla="*/ 0 h 160"/>
                  <a:gd name="T17" fmla="*/ 134 w 134"/>
                  <a:gd name="T18" fmla="*/ 160 h 160"/>
                </a:gdLst>
                <a:ahLst/>
                <a:cxnLst>
                  <a:cxn ang="T10">
                    <a:pos x="T0" y="T1"/>
                  </a:cxn>
                  <a:cxn ang="T11">
                    <a:pos x="T2" y="T3"/>
                  </a:cxn>
                  <a:cxn ang="T12">
                    <a:pos x="T4" y="T5"/>
                  </a:cxn>
                  <a:cxn ang="T13">
                    <a:pos x="T6" y="T7"/>
                  </a:cxn>
                  <a:cxn ang="T14">
                    <a:pos x="T8" y="T9"/>
                  </a:cxn>
                </a:cxnLst>
                <a:rect l="T15" t="T16" r="T17" b="T18"/>
                <a:pathLst>
                  <a:path w="134" h="160">
                    <a:moveTo>
                      <a:pt x="7" y="160"/>
                    </a:moveTo>
                    <a:lnTo>
                      <a:pt x="0" y="154"/>
                    </a:lnTo>
                    <a:lnTo>
                      <a:pt x="126" y="0"/>
                    </a:lnTo>
                    <a:lnTo>
                      <a:pt x="134" y="5"/>
                    </a:lnTo>
                    <a:lnTo>
                      <a:pt x="7" y="160"/>
                    </a:lnTo>
                    <a:close/>
                  </a:path>
                </a:pathLst>
              </a:custGeom>
              <a:solidFill>
                <a:srgbClr val="0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59" name="Freeform 158"/>
              <p:cNvSpPr>
                <a:spLocks/>
              </p:cNvSpPr>
              <p:nvPr/>
            </p:nvSpPr>
            <p:spPr bwMode="auto">
              <a:xfrm>
                <a:off x="2832" y="1985"/>
                <a:ext cx="134" cy="157"/>
              </a:xfrm>
              <a:custGeom>
                <a:avLst/>
                <a:gdLst>
                  <a:gd name="T0" fmla="*/ 8 w 134"/>
                  <a:gd name="T1" fmla="*/ 157 h 157"/>
                  <a:gd name="T2" fmla="*/ 0 w 134"/>
                  <a:gd name="T3" fmla="*/ 154 h 157"/>
                  <a:gd name="T4" fmla="*/ 127 w 134"/>
                  <a:gd name="T5" fmla="*/ 0 h 157"/>
                  <a:gd name="T6" fmla="*/ 134 w 134"/>
                  <a:gd name="T7" fmla="*/ 3 h 157"/>
                  <a:gd name="T8" fmla="*/ 8 w 134"/>
                  <a:gd name="T9" fmla="*/ 157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8" y="157"/>
                    </a:moveTo>
                    <a:lnTo>
                      <a:pt x="0" y="154"/>
                    </a:lnTo>
                    <a:lnTo>
                      <a:pt x="127" y="0"/>
                    </a:lnTo>
                    <a:lnTo>
                      <a:pt x="134" y="3"/>
                    </a:lnTo>
                    <a:lnTo>
                      <a:pt x="8" y="157"/>
                    </a:lnTo>
                    <a:close/>
                  </a:path>
                </a:pathLst>
              </a:custGeom>
              <a:solidFill>
                <a:srgbClr val="00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0" name="Freeform 159"/>
              <p:cNvSpPr>
                <a:spLocks/>
              </p:cNvSpPr>
              <p:nvPr/>
            </p:nvSpPr>
            <p:spPr bwMode="auto">
              <a:xfrm>
                <a:off x="2787" y="1967"/>
                <a:ext cx="172" cy="172"/>
              </a:xfrm>
              <a:custGeom>
                <a:avLst/>
                <a:gdLst>
                  <a:gd name="T0" fmla="*/ 45 w 172"/>
                  <a:gd name="T1" fmla="*/ 172 h 172"/>
                  <a:gd name="T2" fmla="*/ 0 w 172"/>
                  <a:gd name="T3" fmla="*/ 155 h 172"/>
                  <a:gd name="T4" fmla="*/ 127 w 172"/>
                  <a:gd name="T5" fmla="*/ 0 h 172"/>
                  <a:gd name="T6" fmla="*/ 172 w 172"/>
                  <a:gd name="T7" fmla="*/ 18 h 172"/>
                  <a:gd name="T8" fmla="*/ 45 w 172"/>
                  <a:gd name="T9" fmla="*/ 172 h 172"/>
                  <a:gd name="T10" fmla="*/ 0 60000 65536"/>
                  <a:gd name="T11" fmla="*/ 0 60000 65536"/>
                  <a:gd name="T12" fmla="*/ 0 60000 65536"/>
                  <a:gd name="T13" fmla="*/ 0 60000 65536"/>
                  <a:gd name="T14" fmla="*/ 0 60000 65536"/>
                  <a:gd name="T15" fmla="*/ 0 w 172"/>
                  <a:gd name="T16" fmla="*/ 0 h 172"/>
                  <a:gd name="T17" fmla="*/ 172 w 172"/>
                  <a:gd name="T18" fmla="*/ 172 h 172"/>
                </a:gdLst>
                <a:ahLst/>
                <a:cxnLst>
                  <a:cxn ang="T10">
                    <a:pos x="T0" y="T1"/>
                  </a:cxn>
                  <a:cxn ang="T11">
                    <a:pos x="T2" y="T3"/>
                  </a:cxn>
                  <a:cxn ang="T12">
                    <a:pos x="T4" y="T5"/>
                  </a:cxn>
                  <a:cxn ang="T13">
                    <a:pos x="T6" y="T7"/>
                  </a:cxn>
                  <a:cxn ang="T14">
                    <a:pos x="T8" y="T9"/>
                  </a:cxn>
                </a:cxnLst>
                <a:rect l="T15" t="T16" r="T17" b="T18"/>
                <a:pathLst>
                  <a:path w="172" h="172">
                    <a:moveTo>
                      <a:pt x="45" y="172"/>
                    </a:moveTo>
                    <a:lnTo>
                      <a:pt x="0" y="155"/>
                    </a:lnTo>
                    <a:lnTo>
                      <a:pt x="127" y="0"/>
                    </a:lnTo>
                    <a:lnTo>
                      <a:pt x="172" y="18"/>
                    </a:lnTo>
                    <a:lnTo>
                      <a:pt x="45" y="172"/>
                    </a:lnTo>
                    <a:close/>
                  </a:path>
                </a:pathLst>
              </a:custGeom>
              <a:solidFill>
                <a:srgbClr val="0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1" name="Freeform 160"/>
              <p:cNvSpPr>
                <a:spLocks/>
              </p:cNvSpPr>
              <p:nvPr/>
            </p:nvSpPr>
            <p:spPr bwMode="auto">
              <a:xfrm>
                <a:off x="2823" y="1982"/>
                <a:ext cx="136" cy="157"/>
              </a:xfrm>
              <a:custGeom>
                <a:avLst/>
                <a:gdLst>
                  <a:gd name="T0" fmla="*/ 9 w 136"/>
                  <a:gd name="T1" fmla="*/ 157 h 157"/>
                  <a:gd name="T2" fmla="*/ 0 w 136"/>
                  <a:gd name="T3" fmla="*/ 154 h 157"/>
                  <a:gd name="T4" fmla="*/ 127 w 136"/>
                  <a:gd name="T5" fmla="*/ 0 h 157"/>
                  <a:gd name="T6" fmla="*/ 136 w 136"/>
                  <a:gd name="T7" fmla="*/ 3 h 157"/>
                  <a:gd name="T8" fmla="*/ 9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7"/>
                    </a:moveTo>
                    <a:lnTo>
                      <a:pt x="0" y="154"/>
                    </a:lnTo>
                    <a:lnTo>
                      <a:pt x="127" y="0"/>
                    </a:lnTo>
                    <a:lnTo>
                      <a:pt x="136" y="3"/>
                    </a:lnTo>
                    <a:lnTo>
                      <a:pt x="9" y="157"/>
                    </a:lnTo>
                    <a:close/>
                  </a:path>
                </a:pathLst>
              </a:custGeom>
              <a:solidFill>
                <a:srgbClr val="0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2" name="Freeform 161"/>
              <p:cNvSpPr>
                <a:spLocks/>
              </p:cNvSpPr>
              <p:nvPr/>
            </p:nvSpPr>
            <p:spPr bwMode="auto">
              <a:xfrm>
                <a:off x="2813" y="1979"/>
                <a:ext cx="137" cy="157"/>
              </a:xfrm>
              <a:custGeom>
                <a:avLst/>
                <a:gdLst>
                  <a:gd name="T0" fmla="*/ 10 w 137"/>
                  <a:gd name="T1" fmla="*/ 157 h 157"/>
                  <a:gd name="T2" fmla="*/ 0 w 137"/>
                  <a:gd name="T3" fmla="*/ 154 h 157"/>
                  <a:gd name="T4" fmla="*/ 127 w 137"/>
                  <a:gd name="T5" fmla="*/ 0 h 157"/>
                  <a:gd name="T6" fmla="*/ 137 w 137"/>
                  <a:gd name="T7" fmla="*/ 3 h 157"/>
                  <a:gd name="T8" fmla="*/ 10 w 137"/>
                  <a:gd name="T9" fmla="*/ 157 h 157"/>
                  <a:gd name="T10" fmla="*/ 0 60000 65536"/>
                  <a:gd name="T11" fmla="*/ 0 60000 65536"/>
                  <a:gd name="T12" fmla="*/ 0 60000 65536"/>
                  <a:gd name="T13" fmla="*/ 0 60000 65536"/>
                  <a:gd name="T14" fmla="*/ 0 60000 65536"/>
                  <a:gd name="T15" fmla="*/ 0 w 137"/>
                  <a:gd name="T16" fmla="*/ 0 h 157"/>
                  <a:gd name="T17" fmla="*/ 137 w 137"/>
                  <a:gd name="T18" fmla="*/ 157 h 157"/>
                </a:gdLst>
                <a:ahLst/>
                <a:cxnLst>
                  <a:cxn ang="T10">
                    <a:pos x="T0" y="T1"/>
                  </a:cxn>
                  <a:cxn ang="T11">
                    <a:pos x="T2" y="T3"/>
                  </a:cxn>
                  <a:cxn ang="T12">
                    <a:pos x="T4" y="T5"/>
                  </a:cxn>
                  <a:cxn ang="T13">
                    <a:pos x="T6" y="T7"/>
                  </a:cxn>
                  <a:cxn ang="T14">
                    <a:pos x="T8" y="T9"/>
                  </a:cxn>
                </a:cxnLst>
                <a:rect l="T15" t="T16" r="T17" b="T18"/>
                <a:pathLst>
                  <a:path w="137" h="157">
                    <a:moveTo>
                      <a:pt x="10" y="157"/>
                    </a:moveTo>
                    <a:lnTo>
                      <a:pt x="0" y="154"/>
                    </a:lnTo>
                    <a:lnTo>
                      <a:pt x="127" y="0"/>
                    </a:lnTo>
                    <a:lnTo>
                      <a:pt x="137" y="3"/>
                    </a:lnTo>
                    <a:lnTo>
                      <a:pt x="10" y="157"/>
                    </a:lnTo>
                    <a:close/>
                  </a:path>
                </a:pathLst>
              </a:custGeom>
              <a:solidFill>
                <a:srgbClr val="00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3" name="Freeform 162"/>
              <p:cNvSpPr>
                <a:spLocks/>
              </p:cNvSpPr>
              <p:nvPr/>
            </p:nvSpPr>
            <p:spPr bwMode="auto">
              <a:xfrm>
                <a:off x="2806" y="1976"/>
                <a:ext cx="134" cy="157"/>
              </a:xfrm>
              <a:custGeom>
                <a:avLst/>
                <a:gdLst>
                  <a:gd name="T0" fmla="*/ 7 w 134"/>
                  <a:gd name="T1" fmla="*/ 157 h 157"/>
                  <a:gd name="T2" fmla="*/ 0 w 134"/>
                  <a:gd name="T3" fmla="*/ 154 h 157"/>
                  <a:gd name="T4" fmla="*/ 127 w 134"/>
                  <a:gd name="T5" fmla="*/ 0 h 157"/>
                  <a:gd name="T6" fmla="*/ 134 w 134"/>
                  <a:gd name="T7" fmla="*/ 3 h 157"/>
                  <a:gd name="T8" fmla="*/ 7 w 134"/>
                  <a:gd name="T9" fmla="*/ 157 h 157"/>
                  <a:gd name="T10" fmla="*/ 0 60000 65536"/>
                  <a:gd name="T11" fmla="*/ 0 60000 65536"/>
                  <a:gd name="T12" fmla="*/ 0 60000 65536"/>
                  <a:gd name="T13" fmla="*/ 0 60000 65536"/>
                  <a:gd name="T14" fmla="*/ 0 60000 65536"/>
                  <a:gd name="T15" fmla="*/ 0 w 134"/>
                  <a:gd name="T16" fmla="*/ 0 h 157"/>
                  <a:gd name="T17" fmla="*/ 134 w 134"/>
                  <a:gd name="T18" fmla="*/ 157 h 157"/>
                </a:gdLst>
                <a:ahLst/>
                <a:cxnLst>
                  <a:cxn ang="T10">
                    <a:pos x="T0" y="T1"/>
                  </a:cxn>
                  <a:cxn ang="T11">
                    <a:pos x="T2" y="T3"/>
                  </a:cxn>
                  <a:cxn ang="T12">
                    <a:pos x="T4" y="T5"/>
                  </a:cxn>
                  <a:cxn ang="T13">
                    <a:pos x="T6" y="T7"/>
                  </a:cxn>
                  <a:cxn ang="T14">
                    <a:pos x="T8" y="T9"/>
                  </a:cxn>
                </a:cxnLst>
                <a:rect l="T15" t="T16" r="T17" b="T18"/>
                <a:pathLst>
                  <a:path w="134" h="157">
                    <a:moveTo>
                      <a:pt x="7" y="157"/>
                    </a:moveTo>
                    <a:lnTo>
                      <a:pt x="0" y="154"/>
                    </a:lnTo>
                    <a:lnTo>
                      <a:pt x="127" y="0"/>
                    </a:lnTo>
                    <a:lnTo>
                      <a:pt x="134" y="3"/>
                    </a:lnTo>
                    <a:lnTo>
                      <a:pt x="7" y="157"/>
                    </a:lnTo>
                    <a:close/>
                  </a:path>
                </a:pathLst>
              </a:custGeom>
              <a:solidFill>
                <a:srgbClr val="00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4" name="Freeform 163"/>
              <p:cNvSpPr>
                <a:spLocks/>
              </p:cNvSpPr>
              <p:nvPr/>
            </p:nvSpPr>
            <p:spPr bwMode="auto">
              <a:xfrm>
                <a:off x="2797" y="1973"/>
                <a:ext cx="136" cy="157"/>
              </a:xfrm>
              <a:custGeom>
                <a:avLst/>
                <a:gdLst>
                  <a:gd name="T0" fmla="*/ 9 w 136"/>
                  <a:gd name="T1" fmla="*/ 157 h 157"/>
                  <a:gd name="T2" fmla="*/ 0 w 136"/>
                  <a:gd name="T3" fmla="*/ 154 h 157"/>
                  <a:gd name="T4" fmla="*/ 126 w 136"/>
                  <a:gd name="T5" fmla="*/ 0 h 157"/>
                  <a:gd name="T6" fmla="*/ 136 w 136"/>
                  <a:gd name="T7" fmla="*/ 3 h 157"/>
                  <a:gd name="T8" fmla="*/ 9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7"/>
                    </a:moveTo>
                    <a:lnTo>
                      <a:pt x="0" y="154"/>
                    </a:lnTo>
                    <a:lnTo>
                      <a:pt x="126" y="0"/>
                    </a:lnTo>
                    <a:lnTo>
                      <a:pt x="136" y="3"/>
                    </a:lnTo>
                    <a:lnTo>
                      <a:pt x="9" y="157"/>
                    </a:lnTo>
                    <a:close/>
                  </a:path>
                </a:pathLst>
              </a:custGeom>
              <a:solidFill>
                <a:srgbClr val="00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5" name="Freeform 164"/>
              <p:cNvSpPr>
                <a:spLocks/>
              </p:cNvSpPr>
              <p:nvPr/>
            </p:nvSpPr>
            <p:spPr bwMode="auto">
              <a:xfrm>
                <a:off x="2787" y="1967"/>
                <a:ext cx="136" cy="160"/>
              </a:xfrm>
              <a:custGeom>
                <a:avLst/>
                <a:gdLst>
                  <a:gd name="T0" fmla="*/ 10 w 136"/>
                  <a:gd name="T1" fmla="*/ 160 h 160"/>
                  <a:gd name="T2" fmla="*/ 0 w 136"/>
                  <a:gd name="T3" fmla="*/ 155 h 160"/>
                  <a:gd name="T4" fmla="*/ 127 w 136"/>
                  <a:gd name="T5" fmla="*/ 0 h 160"/>
                  <a:gd name="T6" fmla="*/ 136 w 136"/>
                  <a:gd name="T7" fmla="*/ 6 h 160"/>
                  <a:gd name="T8" fmla="*/ 10 w 136"/>
                  <a:gd name="T9" fmla="*/ 160 h 160"/>
                  <a:gd name="T10" fmla="*/ 0 60000 65536"/>
                  <a:gd name="T11" fmla="*/ 0 60000 65536"/>
                  <a:gd name="T12" fmla="*/ 0 60000 65536"/>
                  <a:gd name="T13" fmla="*/ 0 60000 65536"/>
                  <a:gd name="T14" fmla="*/ 0 60000 65536"/>
                  <a:gd name="T15" fmla="*/ 0 w 136"/>
                  <a:gd name="T16" fmla="*/ 0 h 160"/>
                  <a:gd name="T17" fmla="*/ 136 w 136"/>
                  <a:gd name="T18" fmla="*/ 160 h 160"/>
                </a:gdLst>
                <a:ahLst/>
                <a:cxnLst>
                  <a:cxn ang="T10">
                    <a:pos x="T0" y="T1"/>
                  </a:cxn>
                  <a:cxn ang="T11">
                    <a:pos x="T2" y="T3"/>
                  </a:cxn>
                  <a:cxn ang="T12">
                    <a:pos x="T4" y="T5"/>
                  </a:cxn>
                  <a:cxn ang="T13">
                    <a:pos x="T6" y="T7"/>
                  </a:cxn>
                  <a:cxn ang="T14">
                    <a:pos x="T8" y="T9"/>
                  </a:cxn>
                </a:cxnLst>
                <a:rect l="T15" t="T16" r="T17" b="T18"/>
                <a:pathLst>
                  <a:path w="136" h="160">
                    <a:moveTo>
                      <a:pt x="10" y="160"/>
                    </a:moveTo>
                    <a:lnTo>
                      <a:pt x="0" y="155"/>
                    </a:lnTo>
                    <a:lnTo>
                      <a:pt x="127" y="0"/>
                    </a:lnTo>
                    <a:lnTo>
                      <a:pt x="136" y="6"/>
                    </a:lnTo>
                    <a:lnTo>
                      <a:pt x="10" y="160"/>
                    </a:lnTo>
                    <a:close/>
                  </a:path>
                </a:pathLst>
              </a:custGeom>
              <a:solidFill>
                <a:srgbClr val="00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6" name="Freeform 165"/>
              <p:cNvSpPr>
                <a:spLocks/>
              </p:cNvSpPr>
              <p:nvPr/>
            </p:nvSpPr>
            <p:spPr bwMode="auto">
              <a:xfrm>
                <a:off x="2742" y="1956"/>
                <a:ext cx="172" cy="166"/>
              </a:xfrm>
              <a:custGeom>
                <a:avLst/>
                <a:gdLst>
                  <a:gd name="T0" fmla="*/ 45 w 172"/>
                  <a:gd name="T1" fmla="*/ 166 h 166"/>
                  <a:gd name="T2" fmla="*/ 0 w 172"/>
                  <a:gd name="T3" fmla="*/ 154 h 166"/>
                  <a:gd name="T4" fmla="*/ 126 w 172"/>
                  <a:gd name="T5" fmla="*/ 0 h 166"/>
                  <a:gd name="T6" fmla="*/ 172 w 172"/>
                  <a:gd name="T7" fmla="*/ 11 h 166"/>
                  <a:gd name="T8" fmla="*/ 45 w 172"/>
                  <a:gd name="T9" fmla="*/ 166 h 166"/>
                  <a:gd name="T10" fmla="*/ 0 60000 65536"/>
                  <a:gd name="T11" fmla="*/ 0 60000 65536"/>
                  <a:gd name="T12" fmla="*/ 0 60000 65536"/>
                  <a:gd name="T13" fmla="*/ 0 60000 65536"/>
                  <a:gd name="T14" fmla="*/ 0 60000 65536"/>
                  <a:gd name="T15" fmla="*/ 0 w 172"/>
                  <a:gd name="T16" fmla="*/ 0 h 166"/>
                  <a:gd name="T17" fmla="*/ 172 w 172"/>
                  <a:gd name="T18" fmla="*/ 166 h 166"/>
                </a:gdLst>
                <a:ahLst/>
                <a:cxnLst>
                  <a:cxn ang="T10">
                    <a:pos x="T0" y="T1"/>
                  </a:cxn>
                  <a:cxn ang="T11">
                    <a:pos x="T2" y="T3"/>
                  </a:cxn>
                  <a:cxn ang="T12">
                    <a:pos x="T4" y="T5"/>
                  </a:cxn>
                  <a:cxn ang="T13">
                    <a:pos x="T6" y="T7"/>
                  </a:cxn>
                  <a:cxn ang="T14">
                    <a:pos x="T8" y="T9"/>
                  </a:cxn>
                </a:cxnLst>
                <a:rect l="T15" t="T16" r="T17" b="T18"/>
                <a:pathLst>
                  <a:path w="172" h="166">
                    <a:moveTo>
                      <a:pt x="45" y="166"/>
                    </a:moveTo>
                    <a:lnTo>
                      <a:pt x="0" y="154"/>
                    </a:lnTo>
                    <a:lnTo>
                      <a:pt x="126" y="0"/>
                    </a:lnTo>
                    <a:lnTo>
                      <a:pt x="172" y="11"/>
                    </a:lnTo>
                    <a:lnTo>
                      <a:pt x="45" y="166"/>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7" name="Freeform 166"/>
              <p:cNvSpPr>
                <a:spLocks/>
              </p:cNvSpPr>
              <p:nvPr/>
            </p:nvSpPr>
            <p:spPr bwMode="auto">
              <a:xfrm>
                <a:off x="2780" y="1964"/>
                <a:ext cx="134" cy="158"/>
              </a:xfrm>
              <a:custGeom>
                <a:avLst/>
                <a:gdLst>
                  <a:gd name="T0" fmla="*/ 7 w 134"/>
                  <a:gd name="T1" fmla="*/ 158 h 158"/>
                  <a:gd name="T2" fmla="*/ 0 w 134"/>
                  <a:gd name="T3" fmla="*/ 158 h 158"/>
                  <a:gd name="T4" fmla="*/ 127 w 134"/>
                  <a:gd name="T5" fmla="*/ 0 h 158"/>
                  <a:gd name="T6" fmla="*/ 134 w 134"/>
                  <a:gd name="T7" fmla="*/ 3 h 158"/>
                  <a:gd name="T8" fmla="*/ 7 w 134"/>
                  <a:gd name="T9" fmla="*/ 158 h 158"/>
                  <a:gd name="T10" fmla="*/ 0 60000 65536"/>
                  <a:gd name="T11" fmla="*/ 0 60000 65536"/>
                  <a:gd name="T12" fmla="*/ 0 60000 65536"/>
                  <a:gd name="T13" fmla="*/ 0 60000 65536"/>
                  <a:gd name="T14" fmla="*/ 0 60000 65536"/>
                  <a:gd name="T15" fmla="*/ 0 w 134"/>
                  <a:gd name="T16" fmla="*/ 0 h 158"/>
                  <a:gd name="T17" fmla="*/ 134 w 134"/>
                  <a:gd name="T18" fmla="*/ 158 h 158"/>
                </a:gdLst>
                <a:ahLst/>
                <a:cxnLst>
                  <a:cxn ang="T10">
                    <a:pos x="T0" y="T1"/>
                  </a:cxn>
                  <a:cxn ang="T11">
                    <a:pos x="T2" y="T3"/>
                  </a:cxn>
                  <a:cxn ang="T12">
                    <a:pos x="T4" y="T5"/>
                  </a:cxn>
                  <a:cxn ang="T13">
                    <a:pos x="T6" y="T7"/>
                  </a:cxn>
                  <a:cxn ang="T14">
                    <a:pos x="T8" y="T9"/>
                  </a:cxn>
                </a:cxnLst>
                <a:rect l="T15" t="T16" r="T17" b="T18"/>
                <a:pathLst>
                  <a:path w="134" h="158">
                    <a:moveTo>
                      <a:pt x="7" y="158"/>
                    </a:moveTo>
                    <a:lnTo>
                      <a:pt x="0" y="158"/>
                    </a:lnTo>
                    <a:lnTo>
                      <a:pt x="127" y="0"/>
                    </a:lnTo>
                    <a:lnTo>
                      <a:pt x="134" y="3"/>
                    </a:lnTo>
                    <a:lnTo>
                      <a:pt x="7" y="158"/>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8" name="Freeform 167"/>
              <p:cNvSpPr>
                <a:spLocks/>
              </p:cNvSpPr>
              <p:nvPr/>
            </p:nvSpPr>
            <p:spPr bwMode="auto">
              <a:xfrm>
                <a:off x="2770" y="1964"/>
                <a:ext cx="137" cy="158"/>
              </a:xfrm>
              <a:custGeom>
                <a:avLst/>
                <a:gdLst>
                  <a:gd name="T0" fmla="*/ 10 w 137"/>
                  <a:gd name="T1" fmla="*/ 158 h 158"/>
                  <a:gd name="T2" fmla="*/ 0 w 137"/>
                  <a:gd name="T3" fmla="*/ 155 h 158"/>
                  <a:gd name="T4" fmla="*/ 127 w 137"/>
                  <a:gd name="T5" fmla="*/ 0 h 158"/>
                  <a:gd name="T6" fmla="*/ 137 w 137"/>
                  <a:gd name="T7" fmla="*/ 0 h 158"/>
                  <a:gd name="T8" fmla="*/ 10 w 137"/>
                  <a:gd name="T9" fmla="*/ 158 h 158"/>
                  <a:gd name="T10" fmla="*/ 0 60000 65536"/>
                  <a:gd name="T11" fmla="*/ 0 60000 65536"/>
                  <a:gd name="T12" fmla="*/ 0 60000 65536"/>
                  <a:gd name="T13" fmla="*/ 0 60000 65536"/>
                  <a:gd name="T14" fmla="*/ 0 60000 65536"/>
                  <a:gd name="T15" fmla="*/ 0 w 137"/>
                  <a:gd name="T16" fmla="*/ 0 h 158"/>
                  <a:gd name="T17" fmla="*/ 137 w 137"/>
                  <a:gd name="T18" fmla="*/ 158 h 158"/>
                </a:gdLst>
                <a:ahLst/>
                <a:cxnLst>
                  <a:cxn ang="T10">
                    <a:pos x="T0" y="T1"/>
                  </a:cxn>
                  <a:cxn ang="T11">
                    <a:pos x="T2" y="T3"/>
                  </a:cxn>
                  <a:cxn ang="T12">
                    <a:pos x="T4" y="T5"/>
                  </a:cxn>
                  <a:cxn ang="T13">
                    <a:pos x="T6" y="T7"/>
                  </a:cxn>
                  <a:cxn ang="T14">
                    <a:pos x="T8" y="T9"/>
                  </a:cxn>
                </a:cxnLst>
                <a:rect l="T15" t="T16" r="T17" b="T18"/>
                <a:pathLst>
                  <a:path w="137" h="158">
                    <a:moveTo>
                      <a:pt x="10" y="158"/>
                    </a:moveTo>
                    <a:lnTo>
                      <a:pt x="0" y="155"/>
                    </a:lnTo>
                    <a:lnTo>
                      <a:pt x="127" y="0"/>
                    </a:lnTo>
                    <a:lnTo>
                      <a:pt x="137" y="0"/>
                    </a:lnTo>
                    <a:lnTo>
                      <a:pt x="10" y="158"/>
                    </a:lnTo>
                    <a:close/>
                  </a:path>
                </a:pathLst>
              </a:custGeom>
              <a:solidFill>
                <a:srgbClr val="00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69" name="Freeform 168"/>
              <p:cNvSpPr>
                <a:spLocks/>
              </p:cNvSpPr>
              <p:nvPr/>
            </p:nvSpPr>
            <p:spPr bwMode="auto">
              <a:xfrm>
                <a:off x="2761" y="1961"/>
                <a:ext cx="136" cy="158"/>
              </a:xfrm>
              <a:custGeom>
                <a:avLst/>
                <a:gdLst>
                  <a:gd name="T0" fmla="*/ 9 w 136"/>
                  <a:gd name="T1" fmla="*/ 158 h 158"/>
                  <a:gd name="T2" fmla="*/ 0 w 136"/>
                  <a:gd name="T3" fmla="*/ 155 h 158"/>
                  <a:gd name="T4" fmla="*/ 126 w 136"/>
                  <a:gd name="T5" fmla="*/ 0 h 158"/>
                  <a:gd name="T6" fmla="*/ 136 w 136"/>
                  <a:gd name="T7" fmla="*/ 3 h 158"/>
                  <a:gd name="T8" fmla="*/ 9 w 136"/>
                  <a:gd name="T9" fmla="*/ 158 h 158"/>
                  <a:gd name="T10" fmla="*/ 0 60000 65536"/>
                  <a:gd name="T11" fmla="*/ 0 60000 65536"/>
                  <a:gd name="T12" fmla="*/ 0 60000 65536"/>
                  <a:gd name="T13" fmla="*/ 0 60000 65536"/>
                  <a:gd name="T14" fmla="*/ 0 60000 65536"/>
                  <a:gd name="T15" fmla="*/ 0 w 136"/>
                  <a:gd name="T16" fmla="*/ 0 h 158"/>
                  <a:gd name="T17" fmla="*/ 136 w 136"/>
                  <a:gd name="T18" fmla="*/ 158 h 158"/>
                </a:gdLst>
                <a:ahLst/>
                <a:cxnLst>
                  <a:cxn ang="T10">
                    <a:pos x="T0" y="T1"/>
                  </a:cxn>
                  <a:cxn ang="T11">
                    <a:pos x="T2" y="T3"/>
                  </a:cxn>
                  <a:cxn ang="T12">
                    <a:pos x="T4" y="T5"/>
                  </a:cxn>
                  <a:cxn ang="T13">
                    <a:pos x="T6" y="T7"/>
                  </a:cxn>
                  <a:cxn ang="T14">
                    <a:pos x="T8" y="T9"/>
                  </a:cxn>
                </a:cxnLst>
                <a:rect l="T15" t="T16" r="T17" b="T18"/>
                <a:pathLst>
                  <a:path w="136" h="158">
                    <a:moveTo>
                      <a:pt x="9" y="158"/>
                    </a:moveTo>
                    <a:lnTo>
                      <a:pt x="0" y="155"/>
                    </a:lnTo>
                    <a:lnTo>
                      <a:pt x="126" y="0"/>
                    </a:lnTo>
                    <a:lnTo>
                      <a:pt x="136" y="3"/>
                    </a:lnTo>
                    <a:lnTo>
                      <a:pt x="9" y="158"/>
                    </a:lnTo>
                    <a:close/>
                  </a:path>
                </a:pathLst>
              </a:custGeom>
              <a:solidFill>
                <a:srgbClr val="00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0" name="Freeform 169"/>
              <p:cNvSpPr>
                <a:spLocks/>
              </p:cNvSpPr>
              <p:nvPr/>
            </p:nvSpPr>
            <p:spPr bwMode="auto">
              <a:xfrm>
                <a:off x="2751" y="1959"/>
                <a:ext cx="136" cy="157"/>
              </a:xfrm>
              <a:custGeom>
                <a:avLst/>
                <a:gdLst>
                  <a:gd name="T0" fmla="*/ 10 w 136"/>
                  <a:gd name="T1" fmla="*/ 157 h 157"/>
                  <a:gd name="T2" fmla="*/ 0 w 136"/>
                  <a:gd name="T3" fmla="*/ 154 h 157"/>
                  <a:gd name="T4" fmla="*/ 127 w 136"/>
                  <a:gd name="T5" fmla="*/ 0 h 157"/>
                  <a:gd name="T6" fmla="*/ 136 w 136"/>
                  <a:gd name="T7" fmla="*/ 2 h 157"/>
                  <a:gd name="T8" fmla="*/ 10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10" y="157"/>
                    </a:moveTo>
                    <a:lnTo>
                      <a:pt x="0" y="154"/>
                    </a:lnTo>
                    <a:lnTo>
                      <a:pt x="127" y="0"/>
                    </a:lnTo>
                    <a:lnTo>
                      <a:pt x="136" y="2"/>
                    </a:lnTo>
                    <a:lnTo>
                      <a:pt x="10" y="157"/>
                    </a:lnTo>
                    <a:close/>
                  </a:path>
                </a:pathLst>
              </a:custGeom>
              <a:solidFill>
                <a:srgbClr val="00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1" name="Freeform 170"/>
              <p:cNvSpPr>
                <a:spLocks/>
              </p:cNvSpPr>
              <p:nvPr/>
            </p:nvSpPr>
            <p:spPr bwMode="auto">
              <a:xfrm>
                <a:off x="2742" y="1956"/>
                <a:ext cx="136" cy="157"/>
              </a:xfrm>
              <a:custGeom>
                <a:avLst/>
                <a:gdLst>
                  <a:gd name="T0" fmla="*/ 9 w 136"/>
                  <a:gd name="T1" fmla="*/ 157 h 157"/>
                  <a:gd name="T2" fmla="*/ 0 w 136"/>
                  <a:gd name="T3" fmla="*/ 154 h 157"/>
                  <a:gd name="T4" fmla="*/ 126 w 136"/>
                  <a:gd name="T5" fmla="*/ 0 h 157"/>
                  <a:gd name="T6" fmla="*/ 136 w 136"/>
                  <a:gd name="T7" fmla="*/ 3 h 157"/>
                  <a:gd name="T8" fmla="*/ 9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7"/>
                    </a:moveTo>
                    <a:lnTo>
                      <a:pt x="0" y="154"/>
                    </a:lnTo>
                    <a:lnTo>
                      <a:pt x="126" y="0"/>
                    </a:lnTo>
                    <a:lnTo>
                      <a:pt x="136" y="3"/>
                    </a:lnTo>
                    <a:lnTo>
                      <a:pt x="9" y="157"/>
                    </a:lnTo>
                    <a:close/>
                  </a:path>
                </a:pathLst>
              </a:custGeom>
              <a:solidFill>
                <a:srgbClr val="00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2" name="Freeform 171"/>
              <p:cNvSpPr>
                <a:spLocks/>
              </p:cNvSpPr>
              <p:nvPr/>
            </p:nvSpPr>
            <p:spPr bwMode="auto">
              <a:xfrm>
                <a:off x="2694" y="1947"/>
                <a:ext cx="174" cy="163"/>
              </a:xfrm>
              <a:custGeom>
                <a:avLst/>
                <a:gdLst>
                  <a:gd name="T0" fmla="*/ 48 w 174"/>
                  <a:gd name="T1" fmla="*/ 163 h 163"/>
                  <a:gd name="T2" fmla="*/ 0 w 174"/>
                  <a:gd name="T3" fmla="*/ 154 h 163"/>
                  <a:gd name="T4" fmla="*/ 127 w 174"/>
                  <a:gd name="T5" fmla="*/ 0 h 163"/>
                  <a:gd name="T6" fmla="*/ 174 w 174"/>
                  <a:gd name="T7" fmla="*/ 9 h 163"/>
                  <a:gd name="T8" fmla="*/ 48 w 174"/>
                  <a:gd name="T9" fmla="*/ 163 h 163"/>
                  <a:gd name="T10" fmla="*/ 0 60000 65536"/>
                  <a:gd name="T11" fmla="*/ 0 60000 65536"/>
                  <a:gd name="T12" fmla="*/ 0 60000 65536"/>
                  <a:gd name="T13" fmla="*/ 0 60000 65536"/>
                  <a:gd name="T14" fmla="*/ 0 60000 65536"/>
                  <a:gd name="T15" fmla="*/ 0 w 174"/>
                  <a:gd name="T16" fmla="*/ 0 h 163"/>
                  <a:gd name="T17" fmla="*/ 174 w 174"/>
                  <a:gd name="T18" fmla="*/ 163 h 163"/>
                </a:gdLst>
                <a:ahLst/>
                <a:cxnLst>
                  <a:cxn ang="T10">
                    <a:pos x="T0" y="T1"/>
                  </a:cxn>
                  <a:cxn ang="T11">
                    <a:pos x="T2" y="T3"/>
                  </a:cxn>
                  <a:cxn ang="T12">
                    <a:pos x="T4" y="T5"/>
                  </a:cxn>
                  <a:cxn ang="T13">
                    <a:pos x="T6" y="T7"/>
                  </a:cxn>
                  <a:cxn ang="T14">
                    <a:pos x="T8" y="T9"/>
                  </a:cxn>
                </a:cxnLst>
                <a:rect l="T15" t="T16" r="T17" b="T18"/>
                <a:pathLst>
                  <a:path w="174" h="163">
                    <a:moveTo>
                      <a:pt x="48" y="163"/>
                    </a:moveTo>
                    <a:lnTo>
                      <a:pt x="0" y="154"/>
                    </a:lnTo>
                    <a:lnTo>
                      <a:pt x="127" y="0"/>
                    </a:lnTo>
                    <a:lnTo>
                      <a:pt x="174" y="9"/>
                    </a:lnTo>
                    <a:lnTo>
                      <a:pt x="48" y="163"/>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3" name="Freeform 172"/>
              <p:cNvSpPr>
                <a:spLocks/>
              </p:cNvSpPr>
              <p:nvPr/>
            </p:nvSpPr>
            <p:spPr bwMode="auto">
              <a:xfrm>
                <a:off x="2732" y="1953"/>
                <a:ext cx="136" cy="157"/>
              </a:xfrm>
              <a:custGeom>
                <a:avLst/>
                <a:gdLst>
                  <a:gd name="T0" fmla="*/ 10 w 136"/>
                  <a:gd name="T1" fmla="*/ 157 h 157"/>
                  <a:gd name="T2" fmla="*/ 0 w 136"/>
                  <a:gd name="T3" fmla="*/ 154 h 157"/>
                  <a:gd name="T4" fmla="*/ 127 w 136"/>
                  <a:gd name="T5" fmla="*/ 0 h 157"/>
                  <a:gd name="T6" fmla="*/ 136 w 136"/>
                  <a:gd name="T7" fmla="*/ 3 h 157"/>
                  <a:gd name="T8" fmla="*/ 10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10" y="157"/>
                    </a:moveTo>
                    <a:lnTo>
                      <a:pt x="0" y="154"/>
                    </a:lnTo>
                    <a:lnTo>
                      <a:pt x="127" y="0"/>
                    </a:lnTo>
                    <a:lnTo>
                      <a:pt x="136" y="3"/>
                    </a:lnTo>
                    <a:lnTo>
                      <a:pt x="10" y="157"/>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4" name="Freeform 173"/>
              <p:cNvSpPr>
                <a:spLocks/>
              </p:cNvSpPr>
              <p:nvPr/>
            </p:nvSpPr>
            <p:spPr bwMode="auto">
              <a:xfrm>
                <a:off x="2722" y="1953"/>
                <a:ext cx="137" cy="154"/>
              </a:xfrm>
              <a:custGeom>
                <a:avLst/>
                <a:gdLst>
                  <a:gd name="T0" fmla="*/ 10 w 137"/>
                  <a:gd name="T1" fmla="*/ 154 h 154"/>
                  <a:gd name="T2" fmla="*/ 0 w 137"/>
                  <a:gd name="T3" fmla="*/ 154 h 154"/>
                  <a:gd name="T4" fmla="*/ 127 w 137"/>
                  <a:gd name="T5" fmla="*/ 0 h 154"/>
                  <a:gd name="T6" fmla="*/ 137 w 137"/>
                  <a:gd name="T7" fmla="*/ 0 h 154"/>
                  <a:gd name="T8" fmla="*/ 10 w 137"/>
                  <a:gd name="T9" fmla="*/ 154 h 154"/>
                  <a:gd name="T10" fmla="*/ 0 60000 65536"/>
                  <a:gd name="T11" fmla="*/ 0 60000 65536"/>
                  <a:gd name="T12" fmla="*/ 0 60000 65536"/>
                  <a:gd name="T13" fmla="*/ 0 60000 65536"/>
                  <a:gd name="T14" fmla="*/ 0 60000 65536"/>
                  <a:gd name="T15" fmla="*/ 0 w 137"/>
                  <a:gd name="T16" fmla="*/ 0 h 154"/>
                  <a:gd name="T17" fmla="*/ 137 w 137"/>
                  <a:gd name="T18" fmla="*/ 154 h 154"/>
                </a:gdLst>
                <a:ahLst/>
                <a:cxnLst>
                  <a:cxn ang="T10">
                    <a:pos x="T0" y="T1"/>
                  </a:cxn>
                  <a:cxn ang="T11">
                    <a:pos x="T2" y="T3"/>
                  </a:cxn>
                  <a:cxn ang="T12">
                    <a:pos x="T4" y="T5"/>
                  </a:cxn>
                  <a:cxn ang="T13">
                    <a:pos x="T6" y="T7"/>
                  </a:cxn>
                  <a:cxn ang="T14">
                    <a:pos x="T8" y="T9"/>
                  </a:cxn>
                </a:cxnLst>
                <a:rect l="T15" t="T16" r="T17" b="T18"/>
                <a:pathLst>
                  <a:path w="137" h="154">
                    <a:moveTo>
                      <a:pt x="10" y="154"/>
                    </a:moveTo>
                    <a:lnTo>
                      <a:pt x="0" y="154"/>
                    </a:lnTo>
                    <a:lnTo>
                      <a:pt x="127" y="0"/>
                    </a:lnTo>
                    <a:lnTo>
                      <a:pt x="137" y="0"/>
                    </a:lnTo>
                    <a:lnTo>
                      <a:pt x="10" y="154"/>
                    </a:lnTo>
                    <a:close/>
                  </a:path>
                </a:pathLst>
              </a:custGeom>
              <a:solidFill>
                <a:srgbClr val="00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5" name="Freeform 174"/>
              <p:cNvSpPr>
                <a:spLocks/>
              </p:cNvSpPr>
              <p:nvPr/>
            </p:nvSpPr>
            <p:spPr bwMode="auto">
              <a:xfrm>
                <a:off x="2713" y="1950"/>
                <a:ext cx="136" cy="157"/>
              </a:xfrm>
              <a:custGeom>
                <a:avLst/>
                <a:gdLst>
                  <a:gd name="T0" fmla="*/ 9 w 136"/>
                  <a:gd name="T1" fmla="*/ 157 h 157"/>
                  <a:gd name="T2" fmla="*/ 0 w 136"/>
                  <a:gd name="T3" fmla="*/ 154 h 157"/>
                  <a:gd name="T4" fmla="*/ 127 w 136"/>
                  <a:gd name="T5" fmla="*/ 0 h 157"/>
                  <a:gd name="T6" fmla="*/ 136 w 136"/>
                  <a:gd name="T7" fmla="*/ 3 h 157"/>
                  <a:gd name="T8" fmla="*/ 9 w 136"/>
                  <a:gd name="T9" fmla="*/ 157 h 157"/>
                  <a:gd name="T10" fmla="*/ 0 60000 65536"/>
                  <a:gd name="T11" fmla="*/ 0 60000 65536"/>
                  <a:gd name="T12" fmla="*/ 0 60000 65536"/>
                  <a:gd name="T13" fmla="*/ 0 60000 65536"/>
                  <a:gd name="T14" fmla="*/ 0 60000 65536"/>
                  <a:gd name="T15" fmla="*/ 0 w 136"/>
                  <a:gd name="T16" fmla="*/ 0 h 157"/>
                  <a:gd name="T17" fmla="*/ 136 w 136"/>
                  <a:gd name="T18" fmla="*/ 157 h 157"/>
                </a:gdLst>
                <a:ahLst/>
                <a:cxnLst>
                  <a:cxn ang="T10">
                    <a:pos x="T0" y="T1"/>
                  </a:cxn>
                  <a:cxn ang="T11">
                    <a:pos x="T2" y="T3"/>
                  </a:cxn>
                  <a:cxn ang="T12">
                    <a:pos x="T4" y="T5"/>
                  </a:cxn>
                  <a:cxn ang="T13">
                    <a:pos x="T6" y="T7"/>
                  </a:cxn>
                  <a:cxn ang="T14">
                    <a:pos x="T8" y="T9"/>
                  </a:cxn>
                </a:cxnLst>
                <a:rect l="T15" t="T16" r="T17" b="T18"/>
                <a:pathLst>
                  <a:path w="136" h="157">
                    <a:moveTo>
                      <a:pt x="9" y="157"/>
                    </a:moveTo>
                    <a:lnTo>
                      <a:pt x="0" y="154"/>
                    </a:lnTo>
                    <a:lnTo>
                      <a:pt x="127" y="0"/>
                    </a:lnTo>
                    <a:lnTo>
                      <a:pt x="136" y="3"/>
                    </a:lnTo>
                    <a:lnTo>
                      <a:pt x="9" y="157"/>
                    </a:lnTo>
                    <a:close/>
                  </a:path>
                </a:pathLst>
              </a:custGeom>
              <a:solidFill>
                <a:srgbClr val="00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6" name="Freeform 175"/>
              <p:cNvSpPr>
                <a:spLocks/>
              </p:cNvSpPr>
              <p:nvPr/>
            </p:nvSpPr>
            <p:spPr bwMode="auto">
              <a:xfrm>
                <a:off x="2703" y="1947"/>
                <a:ext cx="137" cy="157"/>
              </a:xfrm>
              <a:custGeom>
                <a:avLst/>
                <a:gdLst>
                  <a:gd name="T0" fmla="*/ 10 w 137"/>
                  <a:gd name="T1" fmla="*/ 157 h 157"/>
                  <a:gd name="T2" fmla="*/ 0 w 137"/>
                  <a:gd name="T3" fmla="*/ 154 h 157"/>
                  <a:gd name="T4" fmla="*/ 127 w 137"/>
                  <a:gd name="T5" fmla="*/ 0 h 157"/>
                  <a:gd name="T6" fmla="*/ 137 w 137"/>
                  <a:gd name="T7" fmla="*/ 3 h 157"/>
                  <a:gd name="T8" fmla="*/ 10 w 137"/>
                  <a:gd name="T9" fmla="*/ 157 h 157"/>
                  <a:gd name="T10" fmla="*/ 0 60000 65536"/>
                  <a:gd name="T11" fmla="*/ 0 60000 65536"/>
                  <a:gd name="T12" fmla="*/ 0 60000 65536"/>
                  <a:gd name="T13" fmla="*/ 0 60000 65536"/>
                  <a:gd name="T14" fmla="*/ 0 60000 65536"/>
                  <a:gd name="T15" fmla="*/ 0 w 137"/>
                  <a:gd name="T16" fmla="*/ 0 h 157"/>
                  <a:gd name="T17" fmla="*/ 137 w 137"/>
                  <a:gd name="T18" fmla="*/ 157 h 157"/>
                </a:gdLst>
                <a:ahLst/>
                <a:cxnLst>
                  <a:cxn ang="T10">
                    <a:pos x="T0" y="T1"/>
                  </a:cxn>
                  <a:cxn ang="T11">
                    <a:pos x="T2" y="T3"/>
                  </a:cxn>
                  <a:cxn ang="T12">
                    <a:pos x="T4" y="T5"/>
                  </a:cxn>
                  <a:cxn ang="T13">
                    <a:pos x="T6" y="T7"/>
                  </a:cxn>
                  <a:cxn ang="T14">
                    <a:pos x="T8" y="T9"/>
                  </a:cxn>
                </a:cxnLst>
                <a:rect l="T15" t="T16" r="T17" b="T18"/>
                <a:pathLst>
                  <a:path w="137" h="157">
                    <a:moveTo>
                      <a:pt x="10" y="157"/>
                    </a:moveTo>
                    <a:lnTo>
                      <a:pt x="0" y="154"/>
                    </a:lnTo>
                    <a:lnTo>
                      <a:pt x="127" y="0"/>
                    </a:lnTo>
                    <a:lnTo>
                      <a:pt x="137" y="3"/>
                    </a:lnTo>
                    <a:lnTo>
                      <a:pt x="10" y="157"/>
                    </a:lnTo>
                    <a:close/>
                  </a:path>
                </a:pathLst>
              </a:custGeom>
              <a:solidFill>
                <a:srgbClr val="00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7" name="Freeform 176"/>
              <p:cNvSpPr>
                <a:spLocks/>
              </p:cNvSpPr>
              <p:nvPr/>
            </p:nvSpPr>
            <p:spPr bwMode="auto">
              <a:xfrm>
                <a:off x="2694" y="1947"/>
                <a:ext cx="136" cy="154"/>
              </a:xfrm>
              <a:custGeom>
                <a:avLst/>
                <a:gdLst>
                  <a:gd name="T0" fmla="*/ 9 w 136"/>
                  <a:gd name="T1" fmla="*/ 154 h 154"/>
                  <a:gd name="T2" fmla="*/ 0 w 136"/>
                  <a:gd name="T3" fmla="*/ 154 h 154"/>
                  <a:gd name="T4" fmla="*/ 127 w 136"/>
                  <a:gd name="T5" fmla="*/ 0 h 154"/>
                  <a:gd name="T6" fmla="*/ 136 w 136"/>
                  <a:gd name="T7" fmla="*/ 0 h 154"/>
                  <a:gd name="T8" fmla="*/ 9 w 136"/>
                  <a:gd name="T9" fmla="*/ 154 h 154"/>
                  <a:gd name="T10" fmla="*/ 0 60000 65536"/>
                  <a:gd name="T11" fmla="*/ 0 60000 65536"/>
                  <a:gd name="T12" fmla="*/ 0 60000 65536"/>
                  <a:gd name="T13" fmla="*/ 0 60000 65536"/>
                  <a:gd name="T14" fmla="*/ 0 60000 65536"/>
                  <a:gd name="T15" fmla="*/ 0 w 136"/>
                  <a:gd name="T16" fmla="*/ 0 h 154"/>
                  <a:gd name="T17" fmla="*/ 136 w 136"/>
                  <a:gd name="T18" fmla="*/ 154 h 154"/>
                </a:gdLst>
                <a:ahLst/>
                <a:cxnLst>
                  <a:cxn ang="T10">
                    <a:pos x="T0" y="T1"/>
                  </a:cxn>
                  <a:cxn ang="T11">
                    <a:pos x="T2" y="T3"/>
                  </a:cxn>
                  <a:cxn ang="T12">
                    <a:pos x="T4" y="T5"/>
                  </a:cxn>
                  <a:cxn ang="T13">
                    <a:pos x="T6" y="T7"/>
                  </a:cxn>
                  <a:cxn ang="T14">
                    <a:pos x="T8" y="T9"/>
                  </a:cxn>
                </a:cxnLst>
                <a:rect l="T15" t="T16" r="T17" b="T18"/>
                <a:pathLst>
                  <a:path w="136" h="154">
                    <a:moveTo>
                      <a:pt x="9" y="154"/>
                    </a:moveTo>
                    <a:lnTo>
                      <a:pt x="0" y="154"/>
                    </a:lnTo>
                    <a:lnTo>
                      <a:pt x="127" y="0"/>
                    </a:lnTo>
                    <a:lnTo>
                      <a:pt x="136" y="0"/>
                    </a:lnTo>
                    <a:lnTo>
                      <a:pt x="9" y="154"/>
                    </a:lnTo>
                    <a:close/>
                  </a:path>
                </a:pathLst>
              </a:custGeom>
              <a:solidFill>
                <a:srgbClr val="00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8" name="Freeform 177"/>
              <p:cNvSpPr>
                <a:spLocks/>
              </p:cNvSpPr>
              <p:nvPr/>
            </p:nvSpPr>
            <p:spPr bwMode="auto">
              <a:xfrm>
                <a:off x="2646" y="1938"/>
                <a:ext cx="175" cy="163"/>
              </a:xfrm>
              <a:custGeom>
                <a:avLst/>
                <a:gdLst>
                  <a:gd name="T0" fmla="*/ 48 w 175"/>
                  <a:gd name="T1" fmla="*/ 163 h 163"/>
                  <a:gd name="T2" fmla="*/ 0 w 175"/>
                  <a:gd name="T3" fmla="*/ 157 h 163"/>
                  <a:gd name="T4" fmla="*/ 127 w 175"/>
                  <a:gd name="T5" fmla="*/ 0 h 163"/>
                  <a:gd name="T6" fmla="*/ 175 w 175"/>
                  <a:gd name="T7" fmla="*/ 9 h 163"/>
                  <a:gd name="T8" fmla="*/ 48 w 175"/>
                  <a:gd name="T9" fmla="*/ 163 h 163"/>
                  <a:gd name="T10" fmla="*/ 0 60000 65536"/>
                  <a:gd name="T11" fmla="*/ 0 60000 65536"/>
                  <a:gd name="T12" fmla="*/ 0 60000 65536"/>
                  <a:gd name="T13" fmla="*/ 0 60000 65536"/>
                  <a:gd name="T14" fmla="*/ 0 60000 65536"/>
                  <a:gd name="T15" fmla="*/ 0 w 175"/>
                  <a:gd name="T16" fmla="*/ 0 h 163"/>
                  <a:gd name="T17" fmla="*/ 175 w 175"/>
                  <a:gd name="T18" fmla="*/ 163 h 163"/>
                </a:gdLst>
                <a:ahLst/>
                <a:cxnLst>
                  <a:cxn ang="T10">
                    <a:pos x="T0" y="T1"/>
                  </a:cxn>
                  <a:cxn ang="T11">
                    <a:pos x="T2" y="T3"/>
                  </a:cxn>
                  <a:cxn ang="T12">
                    <a:pos x="T4" y="T5"/>
                  </a:cxn>
                  <a:cxn ang="T13">
                    <a:pos x="T6" y="T7"/>
                  </a:cxn>
                  <a:cxn ang="T14">
                    <a:pos x="T8" y="T9"/>
                  </a:cxn>
                </a:cxnLst>
                <a:rect l="T15" t="T16" r="T17" b="T18"/>
                <a:pathLst>
                  <a:path w="175" h="163">
                    <a:moveTo>
                      <a:pt x="48" y="163"/>
                    </a:moveTo>
                    <a:lnTo>
                      <a:pt x="0" y="157"/>
                    </a:lnTo>
                    <a:lnTo>
                      <a:pt x="127" y="0"/>
                    </a:lnTo>
                    <a:lnTo>
                      <a:pt x="175" y="9"/>
                    </a:lnTo>
                    <a:lnTo>
                      <a:pt x="48" y="163"/>
                    </a:lnTo>
                    <a:close/>
                  </a:path>
                </a:pathLst>
              </a:custGeom>
              <a:solidFill>
                <a:srgbClr val="00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79" name="Freeform 178"/>
              <p:cNvSpPr>
                <a:spLocks/>
              </p:cNvSpPr>
              <p:nvPr/>
            </p:nvSpPr>
            <p:spPr bwMode="auto">
              <a:xfrm>
                <a:off x="2682" y="1944"/>
                <a:ext cx="139" cy="157"/>
              </a:xfrm>
              <a:custGeom>
                <a:avLst/>
                <a:gdLst>
                  <a:gd name="T0" fmla="*/ 12 w 139"/>
                  <a:gd name="T1" fmla="*/ 157 h 157"/>
                  <a:gd name="T2" fmla="*/ 0 w 139"/>
                  <a:gd name="T3" fmla="*/ 154 h 157"/>
                  <a:gd name="T4" fmla="*/ 127 w 139"/>
                  <a:gd name="T5" fmla="*/ 0 h 157"/>
                  <a:gd name="T6" fmla="*/ 139 w 139"/>
                  <a:gd name="T7" fmla="*/ 3 h 157"/>
                  <a:gd name="T8" fmla="*/ 12 w 139"/>
                  <a:gd name="T9" fmla="*/ 157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7"/>
                    </a:moveTo>
                    <a:lnTo>
                      <a:pt x="0" y="154"/>
                    </a:lnTo>
                    <a:lnTo>
                      <a:pt x="127" y="0"/>
                    </a:lnTo>
                    <a:lnTo>
                      <a:pt x="139" y="3"/>
                    </a:lnTo>
                    <a:lnTo>
                      <a:pt x="12" y="157"/>
                    </a:lnTo>
                    <a:close/>
                  </a:path>
                </a:pathLst>
              </a:custGeom>
              <a:solidFill>
                <a:srgbClr val="00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0" name="Freeform 179"/>
              <p:cNvSpPr>
                <a:spLocks/>
              </p:cNvSpPr>
              <p:nvPr/>
            </p:nvSpPr>
            <p:spPr bwMode="auto">
              <a:xfrm>
                <a:off x="2670" y="1944"/>
                <a:ext cx="139" cy="154"/>
              </a:xfrm>
              <a:custGeom>
                <a:avLst/>
                <a:gdLst>
                  <a:gd name="T0" fmla="*/ 12 w 139"/>
                  <a:gd name="T1" fmla="*/ 154 h 154"/>
                  <a:gd name="T2" fmla="*/ 0 w 139"/>
                  <a:gd name="T3" fmla="*/ 154 h 154"/>
                  <a:gd name="T4" fmla="*/ 127 w 139"/>
                  <a:gd name="T5" fmla="*/ 0 h 154"/>
                  <a:gd name="T6" fmla="*/ 139 w 139"/>
                  <a:gd name="T7" fmla="*/ 0 h 154"/>
                  <a:gd name="T8" fmla="*/ 12 w 139"/>
                  <a:gd name="T9" fmla="*/ 154 h 154"/>
                  <a:gd name="T10" fmla="*/ 0 60000 65536"/>
                  <a:gd name="T11" fmla="*/ 0 60000 65536"/>
                  <a:gd name="T12" fmla="*/ 0 60000 65536"/>
                  <a:gd name="T13" fmla="*/ 0 60000 65536"/>
                  <a:gd name="T14" fmla="*/ 0 60000 65536"/>
                  <a:gd name="T15" fmla="*/ 0 w 139"/>
                  <a:gd name="T16" fmla="*/ 0 h 154"/>
                  <a:gd name="T17" fmla="*/ 139 w 139"/>
                  <a:gd name="T18" fmla="*/ 154 h 154"/>
                </a:gdLst>
                <a:ahLst/>
                <a:cxnLst>
                  <a:cxn ang="T10">
                    <a:pos x="T0" y="T1"/>
                  </a:cxn>
                  <a:cxn ang="T11">
                    <a:pos x="T2" y="T3"/>
                  </a:cxn>
                  <a:cxn ang="T12">
                    <a:pos x="T4" y="T5"/>
                  </a:cxn>
                  <a:cxn ang="T13">
                    <a:pos x="T6" y="T7"/>
                  </a:cxn>
                  <a:cxn ang="T14">
                    <a:pos x="T8" y="T9"/>
                  </a:cxn>
                </a:cxnLst>
                <a:rect l="T15" t="T16" r="T17" b="T18"/>
                <a:pathLst>
                  <a:path w="139" h="154">
                    <a:moveTo>
                      <a:pt x="12" y="154"/>
                    </a:moveTo>
                    <a:lnTo>
                      <a:pt x="0" y="154"/>
                    </a:lnTo>
                    <a:lnTo>
                      <a:pt x="127" y="0"/>
                    </a:lnTo>
                    <a:lnTo>
                      <a:pt x="139" y="0"/>
                    </a:lnTo>
                    <a:lnTo>
                      <a:pt x="12" y="154"/>
                    </a:lnTo>
                    <a:close/>
                  </a:path>
                </a:pathLst>
              </a:custGeom>
              <a:solidFill>
                <a:srgbClr val="0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1" name="Freeform 180"/>
              <p:cNvSpPr>
                <a:spLocks/>
              </p:cNvSpPr>
              <p:nvPr/>
            </p:nvSpPr>
            <p:spPr bwMode="auto">
              <a:xfrm>
                <a:off x="2658" y="1941"/>
                <a:ext cx="139" cy="157"/>
              </a:xfrm>
              <a:custGeom>
                <a:avLst/>
                <a:gdLst>
                  <a:gd name="T0" fmla="*/ 12 w 139"/>
                  <a:gd name="T1" fmla="*/ 157 h 157"/>
                  <a:gd name="T2" fmla="*/ 0 w 139"/>
                  <a:gd name="T3" fmla="*/ 154 h 157"/>
                  <a:gd name="T4" fmla="*/ 127 w 139"/>
                  <a:gd name="T5" fmla="*/ 0 h 157"/>
                  <a:gd name="T6" fmla="*/ 139 w 139"/>
                  <a:gd name="T7" fmla="*/ 3 h 157"/>
                  <a:gd name="T8" fmla="*/ 12 w 139"/>
                  <a:gd name="T9" fmla="*/ 157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7"/>
                    </a:moveTo>
                    <a:lnTo>
                      <a:pt x="0" y="154"/>
                    </a:lnTo>
                    <a:lnTo>
                      <a:pt x="127" y="0"/>
                    </a:lnTo>
                    <a:lnTo>
                      <a:pt x="139" y="3"/>
                    </a:lnTo>
                    <a:lnTo>
                      <a:pt x="12" y="157"/>
                    </a:lnTo>
                    <a:close/>
                  </a:path>
                </a:pathLst>
              </a:custGeom>
              <a:solidFill>
                <a:srgbClr val="00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2" name="Freeform 181"/>
              <p:cNvSpPr>
                <a:spLocks/>
              </p:cNvSpPr>
              <p:nvPr/>
            </p:nvSpPr>
            <p:spPr bwMode="auto">
              <a:xfrm>
                <a:off x="2646" y="1938"/>
                <a:ext cx="139" cy="157"/>
              </a:xfrm>
              <a:custGeom>
                <a:avLst/>
                <a:gdLst>
                  <a:gd name="T0" fmla="*/ 12 w 139"/>
                  <a:gd name="T1" fmla="*/ 157 h 157"/>
                  <a:gd name="T2" fmla="*/ 0 w 139"/>
                  <a:gd name="T3" fmla="*/ 157 h 157"/>
                  <a:gd name="T4" fmla="*/ 127 w 139"/>
                  <a:gd name="T5" fmla="*/ 0 h 157"/>
                  <a:gd name="T6" fmla="*/ 139 w 139"/>
                  <a:gd name="T7" fmla="*/ 3 h 157"/>
                  <a:gd name="T8" fmla="*/ 12 w 139"/>
                  <a:gd name="T9" fmla="*/ 157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7"/>
                    </a:moveTo>
                    <a:lnTo>
                      <a:pt x="0" y="157"/>
                    </a:lnTo>
                    <a:lnTo>
                      <a:pt x="127" y="0"/>
                    </a:lnTo>
                    <a:lnTo>
                      <a:pt x="139" y="3"/>
                    </a:lnTo>
                    <a:lnTo>
                      <a:pt x="12" y="157"/>
                    </a:lnTo>
                    <a:close/>
                  </a:path>
                </a:pathLst>
              </a:custGeom>
              <a:solidFill>
                <a:srgbClr val="00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3" name="Freeform 182"/>
              <p:cNvSpPr>
                <a:spLocks/>
              </p:cNvSpPr>
              <p:nvPr/>
            </p:nvSpPr>
            <p:spPr bwMode="auto">
              <a:xfrm>
                <a:off x="2593" y="1938"/>
                <a:ext cx="180" cy="157"/>
              </a:xfrm>
              <a:custGeom>
                <a:avLst/>
                <a:gdLst>
                  <a:gd name="T0" fmla="*/ 53 w 180"/>
                  <a:gd name="T1" fmla="*/ 157 h 157"/>
                  <a:gd name="T2" fmla="*/ 0 w 180"/>
                  <a:gd name="T3" fmla="*/ 155 h 157"/>
                  <a:gd name="T4" fmla="*/ 129 w 180"/>
                  <a:gd name="T5" fmla="*/ 0 h 157"/>
                  <a:gd name="T6" fmla="*/ 180 w 180"/>
                  <a:gd name="T7" fmla="*/ 0 h 157"/>
                  <a:gd name="T8" fmla="*/ 53 w 180"/>
                  <a:gd name="T9" fmla="*/ 157 h 157"/>
                  <a:gd name="T10" fmla="*/ 0 60000 65536"/>
                  <a:gd name="T11" fmla="*/ 0 60000 65536"/>
                  <a:gd name="T12" fmla="*/ 0 60000 65536"/>
                  <a:gd name="T13" fmla="*/ 0 60000 65536"/>
                  <a:gd name="T14" fmla="*/ 0 60000 65536"/>
                  <a:gd name="T15" fmla="*/ 0 w 180"/>
                  <a:gd name="T16" fmla="*/ 0 h 157"/>
                  <a:gd name="T17" fmla="*/ 180 w 180"/>
                  <a:gd name="T18" fmla="*/ 157 h 157"/>
                </a:gdLst>
                <a:ahLst/>
                <a:cxnLst>
                  <a:cxn ang="T10">
                    <a:pos x="T0" y="T1"/>
                  </a:cxn>
                  <a:cxn ang="T11">
                    <a:pos x="T2" y="T3"/>
                  </a:cxn>
                  <a:cxn ang="T12">
                    <a:pos x="T4" y="T5"/>
                  </a:cxn>
                  <a:cxn ang="T13">
                    <a:pos x="T6" y="T7"/>
                  </a:cxn>
                  <a:cxn ang="T14">
                    <a:pos x="T8" y="T9"/>
                  </a:cxn>
                </a:cxnLst>
                <a:rect l="T15" t="T16" r="T17" b="T18"/>
                <a:pathLst>
                  <a:path w="180" h="157">
                    <a:moveTo>
                      <a:pt x="53" y="157"/>
                    </a:moveTo>
                    <a:lnTo>
                      <a:pt x="0" y="155"/>
                    </a:lnTo>
                    <a:lnTo>
                      <a:pt x="129" y="0"/>
                    </a:lnTo>
                    <a:lnTo>
                      <a:pt x="180" y="0"/>
                    </a:lnTo>
                    <a:lnTo>
                      <a:pt x="53" y="157"/>
                    </a:lnTo>
                    <a:close/>
                  </a:path>
                </a:pathLst>
              </a:custGeom>
              <a:solidFill>
                <a:srgbClr val="00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4" name="Freeform 183"/>
              <p:cNvSpPr>
                <a:spLocks/>
              </p:cNvSpPr>
              <p:nvPr/>
            </p:nvSpPr>
            <p:spPr bwMode="auto">
              <a:xfrm>
                <a:off x="2634" y="1938"/>
                <a:ext cx="139" cy="157"/>
              </a:xfrm>
              <a:custGeom>
                <a:avLst/>
                <a:gdLst>
                  <a:gd name="T0" fmla="*/ 12 w 139"/>
                  <a:gd name="T1" fmla="*/ 157 h 157"/>
                  <a:gd name="T2" fmla="*/ 0 w 139"/>
                  <a:gd name="T3" fmla="*/ 155 h 157"/>
                  <a:gd name="T4" fmla="*/ 129 w 139"/>
                  <a:gd name="T5" fmla="*/ 0 h 157"/>
                  <a:gd name="T6" fmla="*/ 139 w 139"/>
                  <a:gd name="T7" fmla="*/ 0 h 157"/>
                  <a:gd name="T8" fmla="*/ 12 w 139"/>
                  <a:gd name="T9" fmla="*/ 157 h 157"/>
                  <a:gd name="T10" fmla="*/ 0 60000 65536"/>
                  <a:gd name="T11" fmla="*/ 0 60000 65536"/>
                  <a:gd name="T12" fmla="*/ 0 60000 65536"/>
                  <a:gd name="T13" fmla="*/ 0 60000 65536"/>
                  <a:gd name="T14" fmla="*/ 0 60000 65536"/>
                  <a:gd name="T15" fmla="*/ 0 w 139"/>
                  <a:gd name="T16" fmla="*/ 0 h 157"/>
                  <a:gd name="T17" fmla="*/ 139 w 139"/>
                  <a:gd name="T18" fmla="*/ 157 h 157"/>
                </a:gdLst>
                <a:ahLst/>
                <a:cxnLst>
                  <a:cxn ang="T10">
                    <a:pos x="T0" y="T1"/>
                  </a:cxn>
                  <a:cxn ang="T11">
                    <a:pos x="T2" y="T3"/>
                  </a:cxn>
                  <a:cxn ang="T12">
                    <a:pos x="T4" y="T5"/>
                  </a:cxn>
                  <a:cxn ang="T13">
                    <a:pos x="T6" y="T7"/>
                  </a:cxn>
                  <a:cxn ang="T14">
                    <a:pos x="T8" y="T9"/>
                  </a:cxn>
                </a:cxnLst>
                <a:rect l="T15" t="T16" r="T17" b="T18"/>
                <a:pathLst>
                  <a:path w="139" h="157">
                    <a:moveTo>
                      <a:pt x="12" y="157"/>
                    </a:moveTo>
                    <a:lnTo>
                      <a:pt x="0" y="155"/>
                    </a:lnTo>
                    <a:lnTo>
                      <a:pt x="129" y="0"/>
                    </a:lnTo>
                    <a:lnTo>
                      <a:pt x="139" y="0"/>
                    </a:lnTo>
                    <a:lnTo>
                      <a:pt x="12" y="157"/>
                    </a:lnTo>
                    <a:close/>
                  </a:path>
                </a:pathLst>
              </a:custGeom>
              <a:solidFill>
                <a:srgbClr val="00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5" name="Freeform 184"/>
              <p:cNvSpPr>
                <a:spLocks/>
              </p:cNvSpPr>
              <p:nvPr/>
            </p:nvSpPr>
            <p:spPr bwMode="auto">
              <a:xfrm>
                <a:off x="2624" y="1938"/>
                <a:ext cx="139" cy="155"/>
              </a:xfrm>
              <a:custGeom>
                <a:avLst/>
                <a:gdLst>
                  <a:gd name="T0" fmla="*/ 10 w 139"/>
                  <a:gd name="T1" fmla="*/ 155 h 155"/>
                  <a:gd name="T2" fmla="*/ 0 w 139"/>
                  <a:gd name="T3" fmla="*/ 155 h 155"/>
                  <a:gd name="T4" fmla="*/ 127 w 139"/>
                  <a:gd name="T5" fmla="*/ 0 h 155"/>
                  <a:gd name="T6" fmla="*/ 139 w 139"/>
                  <a:gd name="T7" fmla="*/ 0 h 155"/>
                  <a:gd name="T8" fmla="*/ 10 w 139"/>
                  <a:gd name="T9" fmla="*/ 155 h 155"/>
                  <a:gd name="T10" fmla="*/ 0 60000 65536"/>
                  <a:gd name="T11" fmla="*/ 0 60000 65536"/>
                  <a:gd name="T12" fmla="*/ 0 60000 65536"/>
                  <a:gd name="T13" fmla="*/ 0 60000 65536"/>
                  <a:gd name="T14" fmla="*/ 0 60000 65536"/>
                  <a:gd name="T15" fmla="*/ 0 w 139"/>
                  <a:gd name="T16" fmla="*/ 0 h 155"/>
                  <a:gd name="T17" fmla="*/ 139 w 139"/>
                  <a:gd name="T18" fmla="*/ 155 h 155"/>
                </a:gdLst>
                <a:ahLst/>
                <a:cxnLst>
                  <a:cxn ang="T10">
                    <a:pos x="T0" y="T1"/>
                  </a:cxn>
                  <a:cxn ang="T11">
                    <a:pos x="T2" y="T3"/>
                  </a:cxn>
                  <a:cxn ang="T12">
                    <a:pos x="T4" y="T5"/>
                  </a:cxn>
                  <a:cxn ang="T13">
                    <a:pos x="T6" y="T7"/>
                  </a:cxn>
                  <a:cxn ang="T14">
                    <a:pos x="T8" y="T9"/>
                  </a:cxn>
                </a:cxnLst>
                <a:rect l="T15" t="T16" r="T17" b="T18"/>
                <a:pathLst>
                  <a:path w="139" h="155">
                    <a:moveTo>
                      <a:pt x="10" y="155"/>
                    </a:moveTo>
                    <a:lnTo>
                      <a:pt x="0" y="155"/>
                    </a:lnTo>
                    <a:lnTo>
                      <a:pt x="127" y="0"/>
                    </a:lnTo>
                    <a:lnTo>
                      <a:pt x="139" y="0"/>
                    </a:lnTo>
                    <a:lnTo>
                      <a:pt x="10" y="155"/>
                    </a:lnTo>
                    <a:close/>
                  </a:path>
                </a:pathLst>
              </a:custGeom>
              <a:solidFill>
                <a:srgbClr val="00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6" name="Freeform 185"/>
              <p:cNvSpPr>
                <a:spLocks/>
              </p:cNvSpPr>
              <p:nvPr/>
            </p:nvSpPr>
            <p:spPr bwMode="auto">
              <a:xfrm>
                <a:off x="2615" y="1938"/>
                <a:ext cx="136" cy="155"/>
              </a:xfrm>
              <a:custGeom>
                <a:avLst/>
                <a:gdLst>
                  <a:gd name="T0" fmla="*/ 9 w 136"/>
                  <a:gd name="T1" fmla="*/ 155 h 155"/>
                  <a:gd name="T2" fmla="*/ 0 w 136"/>
                  <a:gd name="T3" fmla="*/ 155 h 155"/>
                  <a:gd name="T4" fmla="*/ 127 w 136"/>
                  <a:gd name="T5" fmla="*/ 0 h 155"/>
                  <a:gd name="T6" fmla="*/ 136 w 136"/>
                  <a:gd name="T7" fmla="*/ 0 h 155"/>
                  <a:gd name="T8" fmla="*/ 9 w 136"/>
                  <a:gd name="T9" fmla="*/ 155 h 155"/>
                  <a:gd name="T10" fmla="*/ 0 60000 65536"/>
                  <a:gd name="T11" fmla="*/ 0 60000 65536"/>
                  <a:gd name="T12" fmla="*/ 0 60000 65536"/>
                  <a:gd name="T13" fmla="*/ 0 60000 65536"/>
                  <a:gd name="T14" fmla="*/ 0 60000 65536"/>
                  <a:gd name="T15" fmla="*/ 0 w 136"/>
                  <a:gd name="T16" fmla="*/ 0 h 155"/>
                  <a:gd name="T17" fmla="*/ 136 w 136"/>
                  <a:gd name="T18" fmla="*/ 155 h 155"/>
                </a:gdLst>
                <a:ahLst/>
                <a:cxnLst>
                  <a:cxn ang="T10">
                    <a:pos x="T0" y="T1"/>
                  </a:cxn>
                  <a:cxn ang="T11">
                    <a:pos x="T2" y="T3"/>
                  </a:cxn>
                  <a:cxn ang="T12">
                    <a:pos x="T4" y="T5"/>
                  </a:cxn>
                  <a:cxn ang="T13">
                    <a:pos x="T6" y="T7"/>
                  </a:cxn>
                  <a:cxn ang="T14">
                    <a:pos x="T8" y="T9"/>
                  </a:cxn>
                </a:cxnLst>
                <a:rect l="T15" t="T16" r="T17" b="T18"/>
                <a:pathLst>
                  <a:path w="136" h="155">
                    <a:moveTo>
                      <a:pt x="9" y="155"/>
                    </a:moveTo>
                    <a:lnTo>
                      <a:pt x="0" y="155"/>
                    </a:lnTo>
                    <a:lnTo>
                      <a:pt x="127" y="0"/>
                    </a:lnTo>
                    <a:lnTo>
                      <a:pt x="136" y="0"/>
                    </a:lnTo>
                    <a:lnTo>
                      <a:pt x="9" y="155"/>
                    </a:lnTo>
                    <a:close/>
                  </a:path>
                </a:pathLst>
              </a:custGeom>
              <a:solidFill>
                <a:srgbClr val="00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7" name="Freeform 186"/>
              <p:cNvSpPr>
                <a:spLocks/>
              </p:cNvSpPr>
              <p:nvPr/>
            </p:nvSpPr>
            <p:spPr bwMode="auto">
              <a:xfrm>
                <a:off x="2605" y="1938"/>
                <a:ext cx="137" cy="155"/>
              </a:xfrm>
              <a:custGeom>
                <a:avLst/>
                <a:gdLst>
                  <a:gd name="T0" fmla="*/ 10 w 137"/>
                  <a:gd name="T1" fmla="*/ 155 h 155"/>
                  <a:gd name="T2" fmla="*/ 0 w 137"/>
                  <a:gd name="T3" fmla="*/ 155 h 155"/>
                  <a:gd name="T4" fmla="*/ 127 w 137"/>
                  <a:gd name="T5" fmla="*/ 0 h 155"/>
                  <a:gd name="T6" fmla="*/ 137 w 137"/>
                  <a:gd name="T7" fmla="*/ 0 h 155"/>
                  <a:gd name="T8" fmla="*/ 10 w 137"/>
                  <a:gd name="T9" fmla="*/ 155 h 155"/>
                  <a:gd name="T10" fmla="*/ 0 60000 65536"/>
                  <a:gd name="T11" fmla="*/ 0 60000 65536"/>
                  <a:gd name="T12" fmla="*/ 0 60000 65536"/>
                  <a:gd name="T13" fmla="*/ 0 60000 65536"/>
                  <a:gd name="T14" fmla="*/ 0 60000 65536"/>
                  <a:gd name="T15" fmla="*/ 0 w 137"/>
                  <a:gd name="T16" fmla="*/ 0 h 155"/>
                  <a:gd name="T17" fmla="*/ 137 w 137"/>
                  <a:gd name="T18" fmla="*/ 155 h 155"/>
                </a:gdLst>
                <a:ahLst/>
                <a:cxnLst>
                  <a:cxn ang="T10">
                    <a:pos x="T0" y="T1"/>
                  </a:cxn>
                  <a:cxn ang="T11">
                    <a:pos x="T2" y="T3"/>
                  </a:cxn>
                  <a:cxn ang="T12">
                    <a:pos x="T4" y="T5"/>
                  </a:cxn>
                  <a:cxn ang="T13">
                    <a:pos x="T6" y="T7"/>
                  </a:cxn>
                  <a:cxn ang="T14">
                    <a:pos x="T8" y="T9"/>
                  </a:cxn>
                </a:cxnLst>
                <a:rect l="T15" t="T16" r="T17" b="T18"/>
                <a:pathLst>
                  <a:path w="137" h="155">
                    <a:moveTo>
                      <a:pt x="10" y="155"/>
                    </a:moveTo>
                    <a:lnTo>
                      <a:pt x="0" y="155"/>
                    </a:lnTo>
                    <a:lnTo>
                      <a:pt x="127" y="0"/>
                    </a:lnTo>
                    <a:lnTo>
                      <a:pt x="137" y="0"/>
                    </a:lnTo>
                    <a:lnTo>
                      <a:pt x="10" y="155"/>
                    </a:lnTo>
                    <a:close/>
                  </a:path>
                </a:pathLst>
              </a:custGeom>
              <a:solidFill>
                <a:srgbClr val="00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8" name="Freeform 187"/>
              <p:cNvSpPr>
                <a:spLocks/>
              </p:cNvSpPr>
              <p:nvPr/>
            </p:nvSpPr>
            <p:spPr bwMode="auto">
              <a:xfrm>
                <a:off x="2593" y="1938"/>
                <a:ext cx="139" cy="155"/>
              </a:xfrm>
              <a:custGeom>
                <a:avLst/>
                <a:gdLst>
                  <a:gd name="T0" fmla="*/ 12 w 139"/>
                  <a:gd name="T1" fmla="*/ 155 h 155"/>
                  <a:gd name="T2" fmla="*/ 0 w 139"/>
                  <a:gd name="T3" fmla="*/ 155 h 155"/>
                  <a:gd name="T4" fmla="*/ 129 w 139"/>
                  <a:gd name="T5" fmla="*/ 0 h 155"/>
                  <a:gd name="T6" fmla="*/ 139 w 139"/>
                  <a:gd name="T7" fmla="*/ 0 h 155"/>
                  <a:gd name="T8" fmla="*/ 12 w 139"/>
                  <a:gd name="T9" fmla="*/ 155 h 155"/>
                  <a:gd name="T10" fmla="*/ 0 60000 65536"/>
                  <a:gd name="T11" fmla="*/ 0 60000 65536"/>
                  <a:gd name="T12" fmla="*/ 0 60000 65536"/>
                  <a:gd name="T13" fmla="*/ 0 60000 65536"/>
                  <a:gd name="T14" fmla="*/ 0 60000 65536"/>
                  <a:gd name="T15" fmla="*/ 0 w 139"/>
                  <a:gd name="T16" fmla="*/ 0 h 155"/>
                  <a:gd name="T17" fmla="*/ 139 w 139"/>
                  <a:gd name="T18" fmla="*/ 155 h 155"/>
                </a:gdLst>
                <a:ahLst/>
                <a:cxnLst>
                  <a:cxn ang="T10">
                    <a:pos x="T0" y="T1"/>
                  </a:cxn>
                  <a:cxn ang="T11">
                    <a:pos x="T2" y="T3"/>
                  </a:cxn>
                  <a:cxn ang="T12">
                    <a:pos x="T4" y="T5"/>
                  </a:cxn>
                  <a:cxn ang="T13">
                    <a:pos x="T6" y="T7"/>
                  </a:cxn>
                  <a:cxn ang="T14">
                    <a:pos x="T8" y="T9"/>
                  </a:cxn>
                </a:cxnLst>
                <a:rect l="T15" t="T16" r="T17" b="T18"/>
                <a:pathLst>
                  <a:path w="139" h="155">
                    <a:moveTo>
                      <a:pt x="12" y="155"/>
                    </a:moveTo>
                    <a:lnTo>
                      <a:pt x="0" y="155"/>
                    </a:lnTo>
                    <a:lnTo>
                      <a:pt x="129" y="0"/>
                    </a:lnTo>
                    <a:lnTo>
                      <a:pt x="139" y="0"/>
                    </a:lnTo>
                    <a:lnTo>
                      <a:pt x="12" y="1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489" name="Freeform 188"/>
              <p:cNvSpPr>
                <a:spLocks/>
              </p:cNvSpPr>
              <p:nvPr/>
            </p:nvSpPr>
            <p:spPr bwMode="auto">
              <a:xfrm>
                <a:off x="2099" y="2093"/>
                <a:ext cx="992" cy="783"/>
              </a:xfrm>
              <a:custGeom>
                <a:avLst/>
                <a:gdLst>
                  <a:gd name="T0" fmla="*/ 444 w 992"/>
                  <a:gd name="T1" fmla="*/ 2 h 783"/>
                  <a:gd name="T2" fmla="*/ 349 w 992"/>
                  <a:gd name="T3" fmla="*/ 17 h 783"/>
                  <a:gd name="T4" fmla="*/ 258 w 992"/>
                  <a:gd name="T5" fmla="*/ 46 h 783"/>
                  <a:gd name="T6" fmla="*/ 179 w 992"/>
                  <a:gd name="T7" fmla="*/ 90 h 783"/>
                  <a:gd name="T8" fmla="*/ 112 w 992"/>
                  <a:gd name="T9" fmla="*/ 142 h 783"/>
                  <a:gd name="T10" fmla="*/ 59 w 992"/>
                  <a:gd name="T11" fmla="*/ 203 h 783"/>
                  <a:gd name="T12" fmla="*/ 21 w 992"/>
                  <a:gd name="T13" fmla="*/ 273 h 783"/>
                  <a:gd name="T14" fmla="*/ 2 w 992"/>
                  <a:gd name="T15" fmla="*/ 352 h 783"/>
                  <a:gd name="T16" fmla="*/ 2 w 992"/>
                  <a:gd name="T17" fmla="*/ 431 h 783"/>
                  <a:gd name="T18" fmla="*/ 21 w 992"/>
                  <a:gd name="T19" fmla="*/ 506 h 783"/>
                  <a:gd name="T20" fmla="*/ 59 w 992"/>
                  <a:gd name="T21" fmla="*/ 579 h 783"/>
                  <a:gd name="T22" fmla="*/ 112 w 992"/>
                  <a:gd name="T23" fmla="*/ 640 h 783"/>
                  <a:gd name="T24" fmla="*/ 179 w 992"/>
                  <a:gd name="T25" fmla="*/ 693 h 783"/>
                  <a:gd name="T26" fmla="*/ 258 w 992"/>
                  <a:gd name="T27" fmla="*/ 736 h 783"/>
                  <a:gd name="T28" fmla="*/ 349 w 992"/>
                  <a:gd name="T29" fmla="*/ 766 h 783"/>
                  <a:gd name="T30" fmla="*/ 444 w 992"/>
                  <a:gd name="T31" fmla="*/ 780 h 783"/>
                  <a:gd name="T32" fmla="*/ 547 w 992"/>
                  <a:gd name="T33" fmla="*/ 780 h 783"/>
                  <a:gd name="T34" fmla="*/ 643 w 992"/>
                  <a:gd name="T35" fmla="*/ 766 h 783"/>
                  <a:gd name="T36" fmla="*/ 733 w 992"/>
                  <a:gd name="T37" fmla="*/ 736 h 783"/>
                  <a:gd name="T38" fmla="*/ 812 w 992"/>
                  <a:gd name="T39" fmla="*/ 693 h 783"/>
                  <a:gd name="T40" fmla="*/ 879 w 992"/>
                  <a:gd name="T41" fmla="*/ 640 h 783"/>
                  <a:gd name="T42" fmla="*/ 932 w 992"/>
                  <a:gd name="T43" fmla="*/ 579 h 783"/>
                  <a:gd name="T44" fmla="*/ 970 w 992"/>
                  <a:gd name="T45" fmla="*/ 506 h 783"/>
                  <a:gd name="T46" fmla="*/ 989 w 992"/>
                  <a:gd name="T47" fmla="*/ 431 h 783"/>
                  <a:gd name="T48" fmla="*/ 989 w 992"/>
                  <a:gd name="T49" fmla="*/ 352 h 783"/>
                  <a:gd name="T50" fmla="*/ 970 w 992"/>
                  <a:gd name="T51" fmla="*/ 273 h 783"/>
                  <a:gd name="T52" fmla="*/ 932 w 992"/>
                  <a:gd name="T53" fmla="*/ 203 h 783"/>
                  <a:gd name="T54" fmla="*/ 879 w 992"/>
                  <a:gd name="T55" fmla="*/ 142 h 783"/>
                  <a:gd name="T56" fmla="*/ 812 w 992"/>
                  <a:gd name="T57" fmla="*/ 90 h 783"/>
                  <a:gd name="T58" fmla="*/ 733 w 992"/>
                  <a:gd name="T59" fmla="*/ 46 h 783"/>
                  <a:gd name="T60" fmla="*/ 643 w 992"/>
                  <a:gd name="T61" fmla="*/ 17 h 783"/>
                  <a:gd name="T62" fmla="*/ 547 w 992"/>
                  <a:gd name="T63" fmla="*/ 2 h 7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2"/>
                  <a:gd name="T97" fmla="*/ 0 h 783"/>
                  <a:gd name="T98" fmla="*/ 992 w 992"/>
                  <a:gd name="T99" fmla="*/ 783 h 7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2" h="783">
                    <a:moveTo>
                      <a:pt x="494" y="0"/>
                    </a:moveTo>
                    <a:lnTo>
                      <a:pt x="444" y="2"/>
                    </a:lnTo>
                    <a:lnTo>
                      <a:pt x="396" y="8"/>
                    </a:lnTo>
                    <a:lnTo>
                      <a:pt x="349" y="17"/>
                    </a:lnTo>
                    <a:lnTo>
                      <a:pt x="303" y="29"/>
                    </a:lnTo>
                    <a:lnTo>
                      <a:pt x="258" y="46"/>
                    </a:lnTo>
                    <a:lnTo>
                      <a:pt x="217" y="66"/>
                    </a:lnTo>
                    <a:lnTo>
                      <a:pt x="179" y="90"/>
                    </a:lnTo>
                    <a:lnTo>
                      <a:pt x="145" y="113"/>
                    </a:lnTo>
                    <a:lnTo>
                      <a:pt x="112" y="142"/>
                    </a:lnTo>
                    <a:lnTo>
                      <a:pt x="83" y="171"/>
                    </a:lnTo>
                    <a:lnTo>
                      <a:pt x="59" y="203"/>
                    </a:lnTo>
                    <a:lnTo>
                      <a:pt x="38" y="238"/>
                    </a:lnTo>
                    <a:lnTo>
                      <a:pt x="21" y="273"/>
                    </a:lnTo>
                    <a:lnTo>
                      <a:pt x="9" y="311"/>
                    </a:lnTo>
                    <a:lnTo>
                      <a:pt x="2" y="352"/>
                    </a:lnTo>
                    <a:lnTo>
                      <a:pt x="0" y="390"/>
                    </a:lnTo>
                    <a:lnTo>
                      <a:pt x="2" y="431"/>
                    </a:lnTo>
                    <a:lnTo>
                      <a:pt x="9" y="471"/>
                    </a:lnTo>
                    <a:lnTo>
                      <a:pt x="21" y="506"/>
                    </a:lnTo>
                    <a:lnTo>
                      <a:pt x="38" y="544"/>
                    </a:lnTo>
                    <a:lnTo>
                      <a:pt x="59" y="579"/>
                    </a:lnTo>
                    <a:lnTo>
                      <a:pt x="83" y="611"/>
                    </a:lnTo>
                    <a:lnTo>
                      <a:pt x="112" y="640"/>
                    </a:lnTo>
                    <a:lnTo>
                      <a:pt x="145" y="669"/>
                    </a:lnTo>
                    <a:lnTo>
                      <a:pt x="179" y="693"/>
                    </a:lnTo>
                    <a:lnTo>
                      <a:pt x="217" y="716"/>
                    </a:lnTo>
                    <a:lnTo>
                      <a:pt x="258" y="736"/>
                    </a:lnTo>
                    <a:lnTo>
                      <a:pt x="303" y="751"/>
                    </a:lnTo>
                    <a:lnTo>
                      <a:pt x="349" y="766"/>
                    </a:lnTo>
                    <a:lnTo>
                      <a:pt x="396" y="774"/>
                    </a:lnTo>
                    <a:lnTo>
                      <a:pt x="444" y="780"/>
                    </a:lnTo>
                    <a:lnTo>
                      <a:pt x="494" y="783"/>
                    </a:lnTo>
                    <a:lnTo>
                      <a:pt x="547" y="780"/>
                    </a:lnTo>
                    <a:lnTo>
                      <a:pt x="595" y="774"/>
                    </a:lnTo>
                    <a:lnTo>
                      <a:pt x="643" y="766"/>
                    </a:lnTo>
                    <a:lnTo>
                      <a:pt x="688" y="751"/>
                    </a:lnTo>
                    <a:lnTo>
                      <a:pt x="733" y="736"/>
                    </a:lnTo>
                    <a:lnTo>
                      <a:pt x="774" y="716"/>
                    </a:lnTo>
                    <a:lnTo>
                      <a:pt x="812" y="693"/>
                    </a:lnTo>
                    <a:lnTo>
                      <a:pt x="846" y="669"/>
                    </a:lnTo>
                    <a:lnTo>
                      <a:pt x="879" y="640"/>
                    </a:lnTo>
                    <a:lnTo>
                      <a:pt x="908" y="611"/>
                    </a:lnTo>
                    <a:lnTo>
                      <a:pt x="932" y="579"/>
                    </a:lnTo>
                    <a:lnTo>
                      <a:pt x="953" y="544"/>
                    </a:lnTo>
                    <a:lnTo>
                      <a:pt x="970" y="506"/>
                    </a:lnTo>
                    <a:lnTo>
                      <a:pt x="982" y="471"/>
                    </a:lnTo>
                    <a:lnTo>
                      <a:pt x="989" y="431"/>
                    </a:lnTo>
                    <a:lnTo>
                      <a:pt x="992" y="390"/>
                    </a:lnTo>
                    <a:lnTo>
                      <a:pt x="989" y="352"/>
                    </a:lnTo>
                    <a:lnTo>
                      <a:pt x="982" y="311"/>
                    </a:lnTo>
                    <a:lnTo>
                      <a:pt x="970" y="273"/>
                    </a:lnTo>
                    <a:lnTo>
                      <a:pt x="953" y="238"/>
                    </a:lnTo>
                    <a:lnTo>
                      <a:pt x="932" y="203"/>
                    </a:lnTo>
                    <a:lnTo>
                      <a:pt x="908" y="171"/>
                    </a:lnTo>
                    <a:lnTo>
                      <a:pt x="879" y="142"/>
                    </a:lnTo>
                    <a:lnTo>
                      <a:pt x="846" y="113"/>
                    </a:lnTo>
                    <a:lnTo>
                      <a:pt x="812" y="90"/>
                    </a:lnTo>
                    <a:lnTo>
                      <a:pt x="774" y="66"/>
                    </a:lnTo>
                    <a:lnTo>
                      <a:pt x="733" y="46"/>
                    </a:lnTo>
                    <a:lnTo>
                      <a:pt x="688" y="29"/>
                    </a:lnTo>
                    <a:lnTo>
                      <a:pt x="643" y="17"/>
                    </a:lnTo>
                    <a:lnTo>
                      <a:pt x="595" y="8"/>
                    </a:lnTo>
                    <a:lnTo>
                      <a:pt x="547" y="2"/>
                    </a:lnTo>
                    <a:lnTo>
                      <a:pt x="494" y="0"/>
                    </a:lnTo>
                    <a:close/>
                  </a:path>
                </a:pathLst>
              </a:custGeom>
              <a:solidFill>
                <a:srgbClr val="00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sp>
          <p:nvSpPr>
            <p:cNvPr id="11300" name="Rectangle 190"/>
            <p:cNvSpPr>
              <a:spLocks noChangeArrowheads="1"/>
            </p:cNvSpPr>
            <p:nvPr/>
          </p:nvSpPr>
          <p:spPr bwMode="auto">
            <a:xfrm>
              <a:off x="3810000" y="3308350"/>
              <a:ext cx="1122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t>Summation</a:t>
              </a:r>
              <a:r>
                <a:rPr lang="en-US" altLang="tr-TR" sz="1800" b="0"/>
                <a:t> </a:t>
              </a:r>
              <a:endParaRPr lang="en-US" altLang="tr-TR" sz="2400" b="0"/>
            </a:p>
          </p:txBody>
        </p:sp>
        <p:sp>
          <p:nvSpPr>
            <p:cNvPr id="11301" name="Rectangle 191"/>
            <p:cNvSpPr>
              <a:spLocks noChangeArrowheads="1"/>
            </p:cNvSpPr>
            <p:nvPr/>
          </p:nvSpPr>
          <p:spPr bwMode="auto">
            <a:xfrm>
              <a:off x="3843338" y="3576638"/>
              <a:ext cx="820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t>Function</a:t>
              </a:r>
              <a:endParaRPr lang="en-US" altLang="tr-TR" sz="2400" b="0"/>
            </a:p>
          </p:txBody>
        </p:sp>
        <p:sp>
          <p:nvSpPr>
            <p:cNvPr id="11302" name="Rectangle 192"/>
            <p:cNvSpPr>
              <a:spLocks noChangeArrowheads="1"/>
            </p:cNvSpPr>
            <p:nvPr/>
          </p:nvSpPr>
          <p:spPr bwMode="auto">
            <a:xfrm>
              <a:off x="4572000" y="3825875"/>
              <a:ext cx="12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80"/>
                  </a:solidFill>
                </a:rPr>
                <a:t> </a:t>
              </a:r>
              <a:endParaRPr lang="en-US" altLang="tr-TR" sz="2400" b="0"/>
            </a:p>
          </p:txBody>
        </p:sp>
        <p:sp>
          <p:nvSpPr>
            <p:cNvPr id="11303" name="Rectangle 193"/>
            <p:cNvSpPr>
              <a:spLocks noChangeArrowheads="1"/>
            </p:cNvSpPr>
            <p:nvPr/>
          </p:nvSpPr>
          <p:spPr bwMode="auto">
            <a:xfrm>
              <a:off x="3810000" y="3840163"/>
              <a:ext cx="825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t>   ( NET)</a:t>
              </a:r>
              <a:endParaRPr lang="en-US" altLang="tr-TR" sz="2400" b="0"/>
            </a:p>
          </p:txBody>
        </p:sp>
        <p:sp>
          <p:nvSpPr>
            <p:cNvPr id="11304" name="Rectangle 194"/>
            <p:cNvSpPr>
              <a:spLocks noChangeArrowheads="1"/>
            </p:cNvSpPr>
            <p:nvPr/>
          </p:nvSpPr>
          <p:spPr bwMode="auto">
            <a:xfrm>
              <a:off x="4522788" y="4089400"/>
              <a:ext cx="128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grpSp>
          <p:nvGrpSpPr>
            <p:cNvPr id="11305" name="Group 198"/>
            <p:cNvGrpSpPr>
              <a:grpSpLocks/>
            </p:cNvGrpSpPr>
            <p:nvPr/>
          </p:nvGrpSpPr>
          <p:grpSpPr bwMode="auto">
            <a:xfrm>
              <a:off x="5638800" y="2971800"/>
              <a:ext cx="1460500" cy="1752600"/>
              <a:chOff x="3433" y="2060"/>
              <a:chExt cx="920" cy="775"/>
            </a:xfrm>
          </p:grpSpPr>
          <p:sp>
            <p:nvSpPr>
              <p:cNvPr id="11338" name="Freeform 195"/>
              <p:cNvSpPr>
                <a:spLocks/>
              </p:cNvSpPr>
              <p:nvPr/>
            </p:nvSpPr>
            <p:spPr bwMode="auto">
              <a:xfrm>
                <a:off x="4226" y="2060"/>
                <a:ext cx="127" cy="775"/>
              </a:xfrm>
              <a:custGeom>
                <a:avLst/>
                <a:gdLst>
                  <a:gd name="T0" fmla="*/ 0 w 127"/>
                  <a:gd name="T1" fmla="*/ 775 h 775"/>
                  <a:gd name="T2" fmla="*/ 0 w 127"/>
                  <a:gd name="T3" fmla="*/ 155 h 775"/>
                  <a:gd name="T4" fmla="*/ 127 w 127"/>
                  <a:gd name="T5" fmla="*/ 0 h 775"/>
                  <a:gd name="T6" fmla="*/ 127 w 127"/>
                  <a:gd name="T7" fmla="*/ 621 h 775"/>
                  <a:gd name="T8" fmla="*/ 0 w 127"/>
                  <a:gd name="T9" fmla="*/ 775 h 775"/>
                  <a:gd name="T10" fmla="*/ 0 60000 65536"/>
                  <a:gd name="T11" fmla="*/ 0 60000 65536"/>
                  <a:gd name="T12" fmla="*/ 0 60000 65536"/>
                  <a:gd name="T13" fmla="*/ 0 60000 65536"/>
                  <a:gd name="T14" fmla="*/ 0 60000 65536"/>
                  <a:gd name="T15" fmla="*/ 0 w 127"/>
                  <a:gd name="T16" fmla="*/ 0 h 775"/>
                  <a:gd name="T17" fmla="*/ 127 w 127"/>
                  <a:gd name="T18" fmla="*/ 775 h 775"/>
                </a:gdLst>
                <a:ahLst/>
                <a:cxnLst>
                  <a:cxn ang="T10">
                    <a:pos x="T0" y="T1"/>
                  </a:cxn>
                  <a:cxn ang="T11">
                    <a:pos x="T2" y="T3"/>
                  </a:cxn>
                  <a:cxn ang="T12">
                    <a:pos x="T4" y="T5"/>
                  </a:cxn>
                  <a:cxn ang="T13">
                    <a:pos x="T6" y="T7"/>
                  </a:cxn>
                  <a:cxn ang="T14">
                    <a:pos x="T8" y="T9"/>
                  </a:cxn>
                </a:cxnLst>
                <a:rect l="T15" t="T16" r="T17" b="T18"/>
                <a:pathLst>
                  <a:path w="127" h="775">
                    <a:moveTo>
                      <a:pt x="0" y="775"/>
                    </a:moveTo>
                    <a:lnTo>
                      <a:pt x="0" y="155"/>
                    </a:lnTo>
                    <a:lnTo>
                      <a:pt x="127" y="0"/>
                    </a:lnTo>
                    <a:lnTo>
                      <a:pt x="127" y="621"/>
                    </a:lnTo>
                    <a:lnTo>
                      <a:pt x="0" y="775"/>
                    </a:lnTo>
                    <a:close/>
                  </a:path>
                </a:pathLst>
              </a:custGeom>
              <a:solidFill>
                <a:srgbClr val="00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39" name="Freeform 196"/>
              <p:cNvSpPr>
                <a:spLocks/>
              </p:cNvSpPr>
              <p:nvPr/>
            </p:nvSpPr>
            <p:spPr bwMode="auto">
              <a:xfrm>
                <a:off x="3433" y="2060"/>
                <a:ext cx="920" cy="155"/>
              </a:xfrm>
              <a:custGeom>
                <a:avLst/>
                <a:gdLst>
                  <a:gd name="T0" fmla="*/ 793 w 920"/>
                  <a:gd name="T1" fmla="*/ 155 h 155"/>
                  <a:gd name="T2" fmla="*/ 0 w 920"/>
                  <a:gd name="T3" fmla="*/ 155 h 155"/>
                  <a:gd name="T4" fmla="*/ 126 w 920"/>
                  <a:gd name="T5" fmla="*/ 0 h 155"/>
                  <a:gd name="T6" fmla="*/ 920 w 920"/>
                  <a:gd name="T7" fmla="*/ 0 h 155"/>
                  <a:gd name="T8" fmla="*/ 793 w 920"/>
                  <a:gd name="T9" fmla="*/ 155 h 155"/>
                  <a:gd name="T10" fmla="*/ 0 60000 65536"/>
                  <a:gd name="T11" fmla="*/ 0 60000 65536"/>
                  <a:gd name="T12" fmla="*/ 0 60000 65536"/>
                  <a:gd name="T13" fmla="*/ 0 60000 65536"/>
                  <a:gd name="T14" fmla="*/ 0 60000 65536"/>
                  <a:gd name="T15" fmla="*/ 0 w 920"/>
                  <a:gd name="T16" fmla="*/ 0 h 155"/>
                  <a:gd name="T17" fmla="*/ 920 w 920"/>
                  <a:gd name="T18" fmla="*/ 155 h 155"/>
                </a:gdLst>
                <a:ahLst/>
                <a:cxnLst>
                  <a:cxn ang="T10">
                    <a:pos x="T0" y="T1"/>
                  </a:cxn>
                  <a:cxn ang="T11">
                    <a:pos x="T2" y="T3"/>
                  </a:cxn>
                  <a:cxn ang="T12">
                    <a:pos x="T4" y="T5"/>
                  </a:cxn>
                  <a:cxn ang="T13">
                    <a:pos x="T6" y="T7"/>
                  </a:cxn>
                  <a:cxn ang="T14">
                    <a:pos x="T8" y="T9"/>
                  </a:cxn>
                </a:cxnLst>
                <a:rect l="T15" t="T16" r="T17" b="T18"/>
                <a:pathLst>
                  <a:path w="920" h="155">
                    <a:moveTo>
                      <a:pt x="793" y="155"/>
                    </a:moveTo>
                    <a:lnTo>
                      <a:pt x="0" y="155"/>
                    </a:lnTo>
                    <a:lnTo>
                      <a:pt x="126" y="0"/>
                    </a:lnTo>
                    <a:lnTo>
                      <a:pt x="920" y="0"/>
                    </a:lnTo>
                    <a:lnTo>
                      <a:pt x="793" y="155"/>
                    </a:lnTo>
                    <a:close/>
                  </a:path>
                </a:pathLst>
              </a:custGeom>
              <a:solidFill>
                <a:srgbClr val="00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340" name="Rectangle 197"/>
              <p:cNvSpPr>
                <a:spLocks noChangeArrowheads="1"/>
              </p:cNvSpPr>
              <p:nvPr/>
            </p:nvSpPr>
            <p:spPr bwMode="auto">
              <a:xfrm>
                <a:off x="3433" y="2215"/>
                <a:ext cx="793" cy="620"/>
              </a:xfrm>
              <a:prstGeom prst="rect">
                <a:avLst/>
              </a:prstGeom>
              <a:solidFill>
                <a:srgbClr val="00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sp>
          <p:nvSpPr>
            <p:cNvPr id="11306" name="Rectangle 199"/>
            <p:cNvSpPr>
              <a:spLocks noChangeArrowheads="1"/>
            </p:cNvSpPr>
            <p:nvPr/>
          </p:nvSpPr>
          <p:spPr bwMode="auto">
            <a:xfrm>
              <a:off x="5765800" y="3276600"/>
              <a:ext cx="974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t>Activation</a:t>
              </a:r>
              <a:endParaRPr lang="en-US" altLang="tr-TR" sz="2400" b="0"/>
            </a:p>
          </p:txBody>
        </p:sp>
        <p:sp>
          <p:nvSpPr>
            <p:cNvPr id="11307" name="Rectangle 200"/>
            <p:cNvSpPr>
              <a:spLocks noChangeArrowheads="1"/>
            </p:cNvSpPr>
            <p:nvPr/>
          </p:nvSpPr>
          <p:spPr bwMode="auto">
            <a:xfrm>
              <a:off x="5838825" y="3584575"/>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t>Function</a:t>
              </a:r>
              <a:endParaRPr lang="en-US" altLang="tr-TR" sz="2400" b="0"/>
            </a:p>
          </p:txBody>
        </p:sp>
        <p:sp>
          <p:nvSpPr>
            <p:cNvPr id="11308" name="Rectangle 201"/>
            <p:cNvSpPr>
              <a:spLocks noChangeArrowheads="1"/>
            </p:cNvSpPr>
            <p:nvPr/>
          </p:nvSpPr>
          <p:spPr bwMode="auto">
            <a:xfrm>
              <a:off x="6569075" y="3857625"/>
              <a:ext cx="12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FF0000"/>
                  </a:solidFill>
                </a:rPr>
                <a:t> </a:t>
              </a:r>
              <a:endParaRPr lang="en-US" altLang="tr-TR" sz="2400" b="0"/>
            </a:p>
          </p:txBody>
        </p:sp>
        <p:sp>
          <p:nvSpPr>
            <p:cNvPr id="11309" name="Rectangle 202"/>
            <p:cNvSpPr>
              <a:spLocks noChangeArrowheads="1"/>
            </p:cNvSpPr>
            <p:nvPr/>
          </p:nvSpPr>
          <p:spPr bwMode="auto">
            <a:xfrm>
              <a:off x="5875338" y="3946525"/>
              <a:ext cx="781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t>F (NET)</a:t>
              </a:r>
              <a:endParaRPr lang="en-US" altLang="tr-TR" sz="2400" b="0"/>
            </a:p>
          </p:txBody>
        </p:sp>
        <p:sp>
          <p:nvSpPr>
            <p:cNvPr id="11310" name="Rectangle 203"/>
            <p:cNvSpPr>
              <a:spLocks noChangeArrowheads="1"/>
            </p:cNvSpPr>
            <p:nvPr/>
          </p:nvSpPr>
          <p:spPr bwMode="auto">
            <a:xfrm>
              <a:off x="6402388" y="4130675"/>
              <a:ext cx="128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FF0000"/>
                  </a:solidFill>
                </a:rPr>
                <a:t> </a:t>
              </a:r>
              <a:endParaRPr lang="en-US" altLang="tr-TR" sz="2400" b="0"/>
            </a:p>
          </p:txBody>
        </p:sp>
        <p:grpSp>
          <p:nvGrpSpPr>
            <p:cNvPr id="11311" name="Group 206"/>
            <p:cNvGrpSpPr>
              <a:grpSpLocks/>
            </p:cNvGrpSpPr>
            <p:nvPr/>
          </p:nvGrpSpPr>
          <p:grpSpPr bwMode="auto">
            <a:xfrm>
              <a:off x="2667000" y="2819400"/>
              <a:ext cx="990600" cy="581025"/>
              <a:chOff x="1644" y="1760"/>
              <a:chExt cx="653" cy="414"/>
            </a:xfrm>
          </p:grpSpPr>
          <p:sp>
            <p:nvSpPr>
              <p:cNvPr id="11336" name="Line 204"/>
              <p:cNvSpPr>
                <a:spLocks noChangeShapeType="1"/>
              </p:cNvSpPr>
              <p:nvPr/>
            </p:nvSpPr>
            <p:spPr bwMode="auto">
              <a:xfrm>
                <a:off x="1644" y="1760"/>
                <a:ext cx="591" cy="376"/>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337" name="Freeform 205"/>
              <p:cNvSpPr>
                <a:spLocks/>
              </p:cNvSpPr>
              <p:nvPr/>
            </p:nvSpPr>
            <p:spPr bwMode="auto">
              <a:xfrm>
                <a:off x="2211" y="2090"/>
                <a:ext cx="86" cy="84"/>
              </a:xfrm>
              <a:custGeom>
                <a:avLst/>
                <a:gdLst>
                  <a:gd name="T0" fmla="*/ 0 w 86"/>
                  <a:gd name="T1" fmla="*/ 81 h 84"/>
                  <a:gd name="T2" fmla="*/ 86 w 86"/>
                  <a:gd name="T3" fmla="*/ 84 h 84"/>
                  <a:gd name="T4" fmla="*/ 36 w 86"/>
                  <a:gd name="T5" fmla="*/ 0 h 84"/>
                  <a:gd name="T6" fmla="*/ 0 w 86"/>
                  <a:gd name="T7" fmla="*/ 81 h 84"/>
                  <a:gd name="T8" fmla="*/ 0 60000 65536"/>
                  <a:gd name="T9" fmla="*/ 0 60000 65536"/>
                  <a:gd name="T10" fmla="*/ 0 60000 65536"/>
                  <a:gd name="T11" fmla="*/ 0 60000 65536"/>
                  <a:gd name="T12" fmla="*/ 0 w 86"/>
                  <a:gd name="T13" fmla="*/ 0 h 84"/>
                  <a:gd name="T14" fmla="*/ 86 w 86"/>
                  <a:gd name="T15" fmla="*/ 84 h 84"/>
                </a:gdLst>
                <a:ahLst/>
                <a:cxnLst>
                  <a:cxn ang="T8">
                    <a:pos x="T0" y="T1"/>
                  </a:cxn>
                  <a:cxn ang="T9">
                    <a:pos x="T2" y="T3"/>
                  </a:cxn>
                  <a:cxn ang="T10">
                    <a:pos x="T4" y="T5"/>
                  </a:cxn>
                  <a:cxn ang="T11">
                    <a:pos x="T6" y="T7"/>
                  </a:cxn>
                </a:cxnLst>
                <a:rect l="T12" t="T13" r="T14" b="T15"/>
                <a:pathLst>
                  <a:path w="86" h="84">
                    <a:moveTo>
                      <a:pt x="0" y="81"/>
                    </a:moveTo>
                    <a:lnTo>
                      <a:pt x="86" y="84"/>
                    </a:lnTo>
                    <a:lnTo>
                      <a:pt x="36" y="0"/>
                    </a:lnTo>
                    <a:lnTo>
                      <a:pt x="0" y="8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nvGrpSpPr>
            <p:cNvPr id="11312" name="Group 209"/>
            <p:cNvGrpSpPr>
              <a:grpSpLocks/>
            </p:cNvGrpSpPr>
            <p:nvPr/>
          </p:nvGrpSpPr>
          <p:grpSpPr bwMode="auto">
            <a:xfrm>
              <a:off x="2689225" y="3890963"/>
              <a:ext cx="815975" cy="152400"/>
              <a:chOff x="1616" y="2451"/>
              <a:chExt cx="514" cy="96"/>
            </a:xfrm>
          </p:grpSpPr>
          <p:sp>
            <p:nvSpPr>
              <p:cNvPr id="11334" name="Line 207"/>
              <p:cNvSpPr>
                <a:spLocks noChangeShapeType="1"/>
              </p:cNvSpPr>
              <p:nvPr/>
            </p:nvSpPr>
            <p:spPr bwMode="auto">
              <a:xfrm>
                <a:off x="1616" y="2462"/>
                <a:ext cx="439" cy="35"/>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335" name="Freeform 208"/>
              <p:cNvSpPr>
                <a:spLocks/>
              </p:cNvSpPr>
              <p:nvPr/>
            </p:nvSpPr>
            <p:spPr bwMode="auto">
              <a:xfrm>
                <a:off x="2048" y="2451"/>
                <a:ext cx="82" cy="96"/>
              </a:xfrm>
              <a:custGeom>
                <a:avLst/>
                <a:gdLst>
                  <a:gd name="T0" fmla="*/ 0 w 82"/>
                  <a:gd name="T1" fmla="*/ 96 h 96"/>
                  <a:gd name="T2" fmla="*/ 82 w 82"/>
                  <a:gd name="T3" fmla="*/ 55 h 96"/>
                  <a:gd name="T4" fmla="*/ 5 w 82"/>
                  <a:gd name="T5" fmla="*/ 0 h 96"/>
                  <a:gd name="T6" fmla="*/ 0 w 82"/>
                  <a:gd name="T7" fmla="*/ 96 h 96"/>
                  <a:gd name="T8" fmla="*/ 0 60000 65536"/>
                  <a:gd name="T9" fmla="*/ 0 60000 65536"/>
                  <a:gd name="T10" fmla="*/ 0 60000 65536"/>
                  <a:gd name="T11" fmla="*/ 0 60000 65536"/>
                  <a:gd name="T12" fmla="*/ 0 w 82"/>
                  <a:gd name="T13" fmla="*/ 0 h 96"/>
                  <a:gd name="T14" fmla="*/ 82 w 82"/>
                  <a:gd name="T15" fmla="*/ 96 h 96"/>
                </a:gdLst>
                <a:ahLst/>
                <a:cxnLst>
                  <a:cxn ang="T8">
                    <a:pos x="T0" y="T1"/>
                  </a:cxn>
                  <a:cxn ang="T9">
                    <a:pos x="T2" y="T3"/>
                  </a:cxn>
                  <a:cxn ang="T10">
                    <a:pos x="T4" y="T5"/>
                  </a:cxn>
                  <a:cxn ang="T11">
                    <a:pos x="T6" y="T7"/>
                  </a:cxn>
                </a:cxnLst>
                <a:rect l="T12" t="T13" r="T14" b="T15"/>
                <a:pathLst>
                  <a:path w="82" h="96">
                    <a:moveTo>
                      <a:pt x="0" y="96"/>
                    </a:moveTo>
                    <a:lnTo>
                      <a:pt x="82" y="55"/>
                    </a:lnTo>
                    <a:lnTo>
                      <a:pt x="5" y="0"/>
                    </a:lnTo>
                    <a:lnTo>
                      <a:pt x="0" y="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nvGrpSpPr>
            <p:cNvPr id="11313" name="Group 212"/>
            <p:cNvGrpSpPr>
              <a:grpSpLocks/>
            </p:cNvGrpSpPr>
            <p:nvPr/>
          </p:nvGrpSpPr>
          <p:grpSpPr bwMode="auto">
            <a:xfrm>
              <a:off x="2667000" y="3352800"/>
              <a:ext cx="914400" cy="376238"/>
              <a:chOff x="1673" y="2093"/>
              <a:chExt cx="481" cy="256"/>
            </a:xfrm>
          </p:grpSpPr>
          <p:sp>
            <p:nvSpPr>
              <p:cNvPr id="11332" name="Line 210"/>
              <p:cNvSpPr>
                <a:spLocks noChangeShapeType="1"/>
              </p:cNvSpPr>
              <p:nvPr/>
            </p:nvSpPr>
            <p:spPr bwMode="auto">
              <a:xfrm>
                <a:off x="1673" y="2093"/>
                <a:ext cx="416" cy="212"/>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333" name="Freeform 211"/>
              <p:cNvSpPr>
                <a:spLocks/>
              </p:cNvSpPr>
              <p:nvPr/>
            </p:nvSpPr>
            <p:spPr bwMode="auto">
              <a:xfrm>
                <a:off x="2067" y="2261"/>
                <a:ext cx="87" cy="88"/>
              </a:xfrm>
              <a:custGeom>
                <a:avLst/>
                <a:gdLst>
                  <a:gd name="T0" fmla="*/ 0 w 87"/>
                  <a:gd name="T1" fmla="*/ 88 h 88"/>
                  <a:gd name="T2" fmla="*/ 87 w 87"/>
                  <a:gd name="T3" fmla="*/ 82 h 88"/>
                  <a:gd name="T4" fmla="*/ 29 w 87"/>
                  <a:gd name="T5" fmla="*/ 0 h 88"/>
                  <a:gd name="T6" fmla="*/ 0 w 87"/>
                  <a:gd name="T7" fmla="*/ 88 h 88"/>
                  <a:gd name="T8" fmla="*/ 0 60000 65536"/>
                  <a:gd name="T9" fmla="*/ 0 60000 65536"/>
                  <a:gd name="T10" fmla="*/ 0 60000 65536"/>
                  <a:gd name="T11" fmla="*/ 0 60000 65536"/>
                  <a:gd name="T12" fmla="*/ 0 w 87"/>
                  <a:gd name="T13" fmla="*/ 0 h 88"/>
                  <a:gd name="T14" fmla="*/ 87 w 87"/>
                  <a:gd name="T15" fmla="*/ 88 h 88"/>
                </a:gdLst>
                <a:ahLst/>
                <a:cxnLst>
                  <a:cxn ang="T8">
                    <a:pos x="T0" y="T1"/>
                  </a:cxn>
                  <a:cxn ang="T9">
                    <a:pos x="T2" y="T3"/>
                  </a:cxn>
                  <a:cxn ang="T10">
                    <a:pos x="T4" y="T5"/>
                  </a:cxn>
                  <a:cxn ang="T11">
                    <a:pos x="T6" y="T7"/>
                  </a:cxn>
                </a:cxnLst>
                <a:rect l="T12" t="T13" r="T14" b="T15"/>
                <a:pathLst>
                  <a:path w="87" h="88">
                    <a:moveTo>
                      <a:pt x="0" y="88"/>
                    </a:moveTo>
                    <a:lnTo>
                      <a:pt x="87" y="82"/>
                    </a:lnTo>
                    <a:lnTo>
                      <a:pt x="29" y="0"/>
                    </a:lnTo>
                    <a:lnTo>
                      <a:pt x="0" y="8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sp>
          <p:nvSpPr>
            <p:cNvPr id="11314" name="Rectangle 213"/>
            <p:cNvSpPr>
              <a:spLocks noChangeArrowheads="1"/>
            </p:cNvSpPr>
            <p:nvPr/>
          </p:nvSpPr>
          <p:spPr bwMode="auto">
            <a:xfrm>
              <a:off x="1946275" y="4565650"/>
              <a:ext cx="900113"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315" name="Rectangle 214"/>
            <p:cNvSpPr>
              <a:spLocks noChangeArrowheads="1"/>
            </p:cNvSpPr>
            <p:nvPr/>
          </p:nvSpPr>
          <p:spPr bwMode="auto">
            <a:xfrm>
              <a:off x="2060575" y="4640263"/>
              <a:ext cx="711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solidFill>
                    <a:srgbClr val="000000"/>
                  </a:solidFill>
                </a:rPr>
                <a:t>Input</a:t>
              </a:r>
              <a:r>
                <a:rPr lang="en-US" altLang="tr-TR" sz="1800" b="0">
                  <a:solidFill>
                    <a:srgbClr val="000000"/>
                  </a:solidFill>
                </a:rPr>
                <a:t> N</a:t>
              </a:r>
              <a:endParaRPr lang="en-US" altLang="tr-TR" sz="2400" b="0"/>
            </a:p>
          </p:txBody>
        </p:sp>
        <p:sp>
          <p:nvSpPr>
            <p:cNvPr id="11316" name="Rectangle 215"/>
            <p:cNvSpPr>
              <a:spLocks noChangeArrowheads="1"/>
            </p:cNvSpPr>
            <p:nvPr/>
          </p:nvSpPr>
          <p:spPr bwMode="auto">
            <a:xfrm>
              <a:off x="2640013" y="4640263"/>
              <a:ext cx="128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grpSp>
          <p:nvGrpSpPr>
            <p:cNvPr id="11317" name="Group 218"/>
            <p:cNvGrpSpPr>
              <a:grpSpLocks/>
            </p:cNvGrpSpPr>
            <p:nvPr/>
          </p:nvGrpSpPr>
          <p:grpSpPr bwMode="auto">
            <a:xfrm>
              <a:off x="2743200" y="4267200"/>
              <a:ext cx="766763" cy="457200"/>
              <a:chOff x="1699" y="2710"/>
              <a:chExt cx="483" cy="288"/>
            </a:xfrm>
          </p:grpSpPr>
          <p:sp>
            <p:nvSpPr>
              <p:cNvPr id="11330" name="Line 216"/>
              <p:cNvSpPr>
                <a:spLocks noChangeShapeType="1"/>
              </p:cNvSpPr>
              <p:nvPr/>
            </p:nvSpPr>
            <p:spPr bwMode="auto">
              <a:xfrm flipV="1">
                <a:off x="1699" y="2751"/>
                <a:ext cx="419" cy="247"/>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331" name="Freeform 217"/>
              <p:cNvSpPr>
                <a:spLocks/>
              </p:cNvSpPr>
              <p:nvPr/>
            </p:nvSpPr>
            <p:spPr bwMode="auto">
              <a:xfrm>
                <a:off x="2096" y="2710"/>
                <a:ext cx="86" cy="87"/>
              </a:xfrm>
              <a:custGeom>
                <a:avLst/>
                <a:gdLst>
                  <a:gd name="T0" fmla="*/ 34 w 86"/>
                  <a:gd name="T1" fmla="*/ 87 h 87"/>
                  <a:gd name="T2" fmla="*/ 86 w 86"/>
                  <a:gd name="T3" fmla="*/ 0 h 87"/>
                  <a:gd name="T4" fmla="*/ 0 w 86"/>
                  <a:gd name="T5" fmla="*/ 0 h 87"/>
                  <a:gd name="T6" fmla="*/ 34 w 86"/>
                  <a:gd name="T7" fmla="*/ 87 h 87"/>
                  <a:gd name="T8" fmla="*/ 0 60000 65536"/>
                  <a:gd name="T9" fmla="*/ 0 60000 65536"/>
                  <a:gd name="T10" fmla="*/ 0 60000 65536"/>
                  <a:gd name="T11" fmla="*/ 0 60000 65536"/>
                  <a:gd name="T12" fmla="*/ 0 w 86"/>
                  <a:gd name="T13" fmla="*/ 0 h 87"/>
                  <a:gd name="T14" fmla="*/ 86 w 86"/>
                  <a:gd name="T15" fmla="*/ 87 h 87"/>
                </a:gdLst>
                <a:ahLst/>
                <a:cxnLst>
                  <a:cxn ang="T8">
                    <a:pos x="T0" y="T1"/>
                  </a:cxn>
                  <a:cxn ang="T9">
                    <a:pos x="T2" y="T3"/>
                  </a:cxn>
                  <a:cxn ang="T10">
                    <a:pos x="T4" y="T5"/>
                  </a:cxn>
                  <a:cxn ang="T11">
                    <a:pos x="T6" y="T7"/>
                  </a:cxn>
                </a:cxnLst>
                <a:rect l="T12" t="T13" r="T14" b="T15"/>
                <a:pathLst>
                  <a:path w="86" h="87">
                    <a:moveTo>
                      <a:pt x="34" y="87"/>
                    </a:moveTo>
                    <a:lnTo>
                      <a:pt x="86" y="0"/>
                    </a:lnTo>
                    <a:lnTo>
                      <a:pt x="0" y="0"/>
                    </a:lnTo>
                    <a:lnTo>
                      <a:pt x="34" y="8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nvGrpSpPr>
            <p:cNvPr id="11318" name="Group 222"/>
            <p:cNvGrpSpPr>
              <a:grpSpLocks/>
            </p:cNvGrpSpPr>
            <p:nvPr/>
          </p:nvGrpSpPr>
          <p:grpSpPr bwMode="auto">
            <a:xfrm>
              <a:off x="5065713" y="3779838"/>
              <a:ext cx="496887" cy="328612"/>
              <a:chOff x="3127" y="2381"/>
              <a:chExt cx="313" cy="207"/>
            </a:xfrm>
          </p:grpSpPr>
          <p:sp>
            <p:nvSpPr>
              <p:cNvPr id="11327" name="Freeform 219"/>
              <p:cNvSpPr>
                <a:spLocks/>
              </p:cNvSpPr>
              <p:nvPr/>
            </p:nvSpPr>
            <p:spPr bwMode="auto">
              <a:xfrm>
                <a:off x="3177" y="2381"/>
                <a:ext cx="263" cy="207"/>
              </a:xfrm>
              <a:custGeom>
                <a:avLst/>
                <a:gdLst>
                  <a:gd name="T0" fmla="*/ 184 w 263"/>
                  <a:gd name="T1" fmla="*/ 0 h 207"/>
                  <a:gd name="T2" fmla="*/ 184 w 263"/>
                  <a:gd name="T3" fmla="*/ 52 h 207"/>
                  <a:gd name="T4" fmla="*/ 0 w 263"/>
                  <a:gd name="T5" fmla="*/ 52 h 207"/>
                  <a:gd name="T6" fmla="*/ 0 w 263"/>
                  <a:gd name="T7" fmla="*/ 154 h 207"/>
                  <a:gd name="T8" fmla="*/ 184 w 263"/>
                  <a:gd name="T9" fmla="*/ 154 h 207"/>
                  <a:gd name="T10" fmla="*/ 184 w 263"/>
                  <a:gd name="T11" fmla="*/ 207 h 207"/>
                  <a:gd name="T12" fmla="*/ 263 w 263"/>
                  <a:gd name="T13" fmla="*/ 102 h 207"/>
                  <a:gd name="T14" fmla="*/ 184 w 263"/>
                  <a:gd name="T15" fmla="*/ 0 h 207"/>
                  <a:gd name="T16" fmla="*/ 0 60000 65536"/>
                  <a:gd name="T17" fmla="*/ 0 60000 65536"/>
                  <a:gd name="T18" fmla="*/ 0 60000 65536"/>
                  <a:gd name="T19" fmla="*/ 0 60000 65536"/>
                  <a:gd name="T20" fmla="*/ 0 60000 65536"/>
                  <a:gd name="T21" fmla="*/ 0 60000 65536"/>
                  <a:gd name="T22" fmla="*/ 0 60000 65536"/>
                  <a:gd name="T23" fmla="*/ 0 60000 65536"/>
                  <a:gd name="T24" fmla="*/ 0 w 263"/>
                  <a:gd name="T25" fmla="*/ 0 h 207"/>
                  <a:gd name="T26" fmla="*/ 263 w 263"/>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 h="207">
                    <a:moveTo>
                      <a:pt x="184" y="0"/>
                    </a:moveTo>
                    <a:lnTo>
                      <a:pt x="184" y="52"/>
                    </a:lnTo>
                    <a:lnTo>
                      <a:pt x="0" y="52"/>
                    </a:lnTo>
                    <a:lnTo>
                      <a:pt x="0" y="154"/>
                    </a:lnTo>
                    <a:lnTo>
                      <a:pt x="184" y="154"/>
                    </a:lnTo>
                    <a:lnTo>
                      <a:pt x="184" y="207"/>
                    </a:lnTo>
                    <a:lnTo>
                      <a:pt x="263" y="102"/>
                    </a:lnTo>
                    <a:lnTo>
                      <a:pt x="184" y="0"/>
                    </a:lnTo>
                    <a:close/>
                  </a:path>
                </a:pathLst>
              </a:custGeom>
              <a:solidFill>
                <a:srgbClr val="00FFFF"/>
              </a:solidFill>
              <a:ln w="11113">
                <a:solidFill>
                  <a:srgbClr val="FF0000"/>
                </a:solidFill>
                <a:prstDash val="solid"/>
                <a:round/>
                <a:headEnd/>
                <a:tailEnd/>
              </a:ln>
            </p:spPr>
            <p:txBody>
              <a:bodyPr/>
              <a:lstStyle/>
              <a:p>
                <a:endParaRPr lang="tr-TR"/>
              </a:p>
            </p:txBody>
          </p:sp>
          <p:sp>
            <p:nvSpPr>
              <p:cNvPr id="11328" name="Rectangle 220"/>
              <p:cNvSpPr>
                <a:spLocks noChangeArrowheads="1"/>
              </p:cNvSpPr>
              <p:nvPr/>
            </p:nvSpPr>
            <p:spPr bwMode="auto">
              <a:xfrm>
                <a:off x="3146" y="2433"/>
                <a:ext cx="21" cy="102"/>
              </a:xfrm>
              <a:prstGeom prst="rect">
                <a:avLst/>
              </a:prstGeom>
              <a:solidFill>
                <a:srgbClr val="00FFFF"/>
              </a:solidFill>
              <a:ln w="11113">
                <a:solidFill>
                  <a:srgbClr val="FF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329" name="Rectangle 221"/>
              <p:cNvSpPr>
                <a:spLocks noChangeArrowheads="1"/>
              </p:cNvSpPr>
              <p:nvPr/>
            </p:nvSpPr>
            <p:spPr bwMode="auto">
              <a:xfrm>
                <a:off x="3127" y="2433"/>
                <a:ext cx="9" cy="102"/>
              </a:xfrm>
              <a:prstGeom prst="rect">
                <a:avLst/>
              </a:prstGeom>
              <a:solidFill>
                <a:srgbClr val="00FFFF"/>
              </a:solidFill>
              <a:ln w="11113">
                <a:solidFill>
                  <a:srgbClr val="FF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grpSp>
          <p:nvGrpSpPr>
            <p:cNvPr id="11319" name="Group 226"/>
            <p:cNvGrpSpPr>
              <a:grpSpLocks/>
            </p:cNvGrpSpPr>
            <p:nvPr/>
          </p:nvGrpSpPr>
          <p:grpSpPr bwMode="auto">
            <a:xfrm>
              <a:off x="6934200" y="3779838"/>
              <a:ext cx="539750" cy="392112"/>
              <a:chOff x="4348" y="2381"/>
              <a:chExt cx="340" cy="247"/>
            </a:xfrm>
          </p:grpSpPr>
          <p:sp>
            <p:nvSpPr>
              <p:cNvPr id="11324" name="Freeform 223"/>
              <p:cNvSpPr>
                <a:spLocks/>
              </p:cNvSpPr>
              <p:nvPr/>
            </p:nvSpPr>
            <p:spPr bwMode="auto">
              <a:xfrm>
                <a:off x="4401" y="2381"/>
                <a:ext cx="287" cy="247"/>
              </a:xfrm>
              <a:custGeom>
                <a:avLst/>
                <a:gdLst>
                  <a:gd name="T0" fmla="*/ 203 w 287"/>
                  <a:gd name="T1" fmla="*/ 0 h 247"/>
                  <a:gd name="T2" fmla="*/ 203 w 287"/>
                  <a:gd name="T3" fmla="*/ 61 h 247"/>
                  <a:gd name="T4" fmla="*/ 0 w 287"/>
                  <a:gd name="T5" fmla="*/ 61 h 247"/>
                  <a:gd name="T6" fmla="*/ 0 w 287"/>
                  <a:gd name="T7" fmla="*/ 186 h 247"/>
                  <a:gd name="T8" fmla="*/ 203 w 287"/>
                  <a:gd name="T9" fmla="*/ 186 h 247"/>
                  <a:gd name="T10" fmla="*/ 203 w 287"/>
                  <a:gd name="T11" fmla="*/ 247 h 247"/>
                  <a:gd name="T12" fmla="*/ 287 w 287"/>
                  <a:gd name="T13" fmla="*/ 122 h 247"/>
                  <a:gd name="T14" fmla="*/ 203 w 287"/>
                  <a:gd name="T15" fmla="*/ 0 h 247"/>
                  <a:gd name="T16" fmla="*/ 0 60000 65536"/>
                  <a:gd name="T17" fmla="*/ 0 60000 65536"/>
                  <a:gd name="T18" fmla="*/ 0 60000 65536"/>
                  <a:gd name="T19" fmla="*/ 0 60000 65536"/>
                  <a:gd name="T20" fmla="*/ 0 60000 65536"/>
                  <a:gd name="T21" fmla="*/ 0 60000 65536"/>
                  <a:gd name="T22" fmla="*/ 0 60000 65536"/>
                  <a:gd name="T23" fmla="*/ 0 60000 65536"/>
                  <a:gd name="T24" fmla="*/ 0 w 287"/>
                  <a:gd name="T25" fmla="*/ 0 h 247"/>
                  <a:gd name="T26" fmla="*/ 287 w 287"/>
                  <a:gd name="T27" fmla="*/ 247 h 2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7" h="247">
                    <a:moveTo>
                      <a:pt x="203" y="0"/>
                    </a:moveTo>
                    <a:lnTo>
                      <a:pt x="203" y="61"/>
                    </a:lnTo>
                    <a:lnTo>
                      <a:pt x="0" y="61"/>
                    </a:lnTo>
                    <a:lnTo>
                      <a:pt x="0" y="186"/>
                    </a:lnTo>
                    <a:lnTo>
                      <a:pt x="203" y="186"/>
                    </a:lnTo>
                    <a:lnTo>
                      <a:pt x="203" y="247"/>
                    </a:lnTo>
                    <a:lnTo>
                      <a:pt x="287" y="122"/>
                    </a:lnTo>
                    <a:lnTo>
                      <a:pt x="203" y="0"/>
                    </a:lnTo>
                    <a:close/>
                  </a:path>
                </a:pathLst>
              </a:custGeom>
              <a:solidFill>
                <a:srgbClr val="00FFFF"/>
              </a:solidFill>
              <a:ln w="11113">
                <a:solidFill>
                  <a:srgbClr val="FF0000"/>
                </a:solidFill>
                <a:prstDash val="solid"/>
                <a:round/>
                <a:headEnd/>
                <a:tailEnd/>
              </a:ln>
            </p:spPr>
            <p:txBody>
              <a:bodyPr/>
              <a:lstStyle/>
              <a:p>
                <a:endParaRPr lang="tr-TR"/>
              </a:p>
            </p:txBody>
          </p:sp>
          <p:sp>
            <p:nvSpPr>
              <p:cNvPr id="11325" name="Rectangle 224"/>
              <p:cNvSpPr>
                <a:spLocks noChangeArrowheads="1"/>
              </p:cNvSpPr>
              <p:nvPr/>
            </p:nvSpPr>
            <p:spPr bwMode="auto">
              <a:xfrm>
                <a:off x="4370" y="2442"/>
                <a:ext cx="21" cy="125"/>
              </a:xfrm>
              <a:prstGeom prst="rect">
                <a:avLst/>
              </a:prstGeom>
              <a:solidFill>
                <a:srgbClr val="00FFFF"/>
              </a:solidFill>
              <a:ln w="11113">
                <a:solidFill>
                  <a:srgbClr val="FF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326" name="Rectangle 225"/>
              <p:cNvSpPr>
                <a:spLocks noChangeArrowheads="1"/>
              </p:cNvSpPr>
              <p:nvPr/>
            </p:nvSpPr>
            <p:spPr bwMode="auto">
              <a:xfrm>
                <a:off x="4348" y="2442"/>
                <a:ext cx="10" cy="125"/>
              </a:xfrm>
              <a:prstGeom prst="rect">
                <a:avLst/>
              </a:prstGeom>
              <a:solidFill>
                <a:srgbClr val="00FFFF"/>
              </a:solidFill>
              <a:ln w="11113">
                <a:solidFill>
                  <a:srgbClr val="FF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pSp>
        <p:sp>
          <p:nvSpPr>
            <p:cNvPr id="11320" name="Rectangle 227"/>
            <p:cNvSpPr>
              <a:spLocks noChangeArrowheads="1"/>
            </p:cNvSpPr>
            <p:nvPr/>
          </p:nvSpPr>
          <p:spPr bwMode="auto">
            <a:xfrm>
              <a:off x="6937375" y="3386138"/>
              <a:ext cx="1138238" cy="4587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1321" name="Rectangle 228"/>
            <p:cNvSpPr>
              <a:spLocks noChangeArrowheads="1"/>
            </p:cNvSpPr>
            <p:nvPr/>
          </p:nvSpPr>
          <p:spPr bwMode="auto">
            <a:xfrm>
              <a:off x="7050088" y="3460750"/>
              <a:ext cx="641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tr-TR" sz="1800" b="0">
                  <a:solidFill>
                    <a:srgbClr val="000000"/>
                  </a:solidFill>
                </a:rPr>
                <a:t>Output</a:t>
              </a:r>
              <a:endParaRPr lang="en-US" altLang="tr-TR" sz="2400" b="0"/>
            </a:p>
          </p:txBody>
        </p:sp>
        <p:sp>
          <p:nvSpPr>
            <p:cNvPr id="11322" name="Rectangle 229"/>
            <p:cNvSpPr>
              <a:spLocks noChangeArrowheads="1"/>
            </p:cNvSpPr>
            <p:nvPr/>
          </p:nvSpPr>
          <p:spPr bwMode="auto">
            <a:xfrm>
              <a:off x="7426325" y="3460750"/>
              <a:ext cx="12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tr-TR" sz="1800" b="0">
                  <a:solidFill>
                    <a:srgbClr val="000000"/>
                  </a:solidFill>
                </a:rPr>
                <a:t> </a:t>
              </a:r>
              <a:endParaRPr lang="en-US" altLang="tr-TR" sz="2400" b="0"/>
            </a:p>
          </p:txBody>
        </p:sp>
      </p:grpSp>
    </p:spTree>
    <p:extLst>
      <p:ext uri="{BB962C8B-B14F-4D97-AF65-F5344CB8AC3E}">
        <p14:creationId xmlns:p14="http://schemas.microsoft.com/office/powerpoint/2010/main" val="37949116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5C5352-9C86-4B8F-8AB1-01160F78C931}" type="slidenum">
              <a:rPr lang="en-US" altLang="tr-TR" sz="1400" smtClean="0"/>
              <a:pPr>
                <a:spcBef>
                  <a:spcPct val="0"/>
                </a:spcBef>
                <a:buFontTx/>
                <a:buNone/>
              </a:pPr>
              <a:t>60</a:t>
            </a:fld>
            <a:endParaRPr lang="en-US" altLang="tr-TR" sz="1400" smtClean="0"/>
          </a:p>
        </p:txBody>
      </p:sp>
      <p:sp>
        <p:nvSpPr>
          <p:cNvPr id="109571" name="Rectangle 2"/>
          <p:cNvSpPr>
            <a:spLocks noGrp="1" noChangeArrowheads="1"/>
          </p:cNvSpPr>
          <p:nvPr>
            <p:ph type="ctrTitle"/>
          </p:nvPr>
        </p:nvSpPr>
        <p:spPr>
          <a:xfrm>
            <a:off x="251520" y="260648"/>
            <a:ext cx="6096000" cy="609600"/>
          </a:xfrm>
          <a:noFill/>
        </p:spPr>
        <p:txBody>
          <a:bodyPr/>
          <a:lstStyle/>
          <a:p>
            <a:pPr algn="l" eaLnBrk="1" hangingPunct="1"/>
            <a:r>
              <a:rPr lang="tr-TR" altLang="tr-TR" sz="2400" b="1" u="sng" dirty="0" err="1">
                <a:solidFill>
                  <a:srgbClr val="984807"/>
                </a:solidFill>
                <a:latin typeface="Calibri" pitchFamily="34" charset="0"/>
                <a:ea typeface="+mn-ea"/>
                <a:cs typeface="Arial" pitchFamily="34" charset="0"/>
              </a:rPr>
              <a:t>Results</a:t>
            </a:r>
            <a:endParaRPr lang="en-US" altLang="tr-TR" sz="2400" b="1" u="sng" dirty="0">
              <a:solidFill>
                <a:srgbClr val="984807"/>
              </a:solidFill>
              <a:latin typeface="Calibri" pitchFamily="34" charset="0"/>
              <a:ea typeface="+mn-ea"/>
              <a:cs typeface="Arial" pitchFamily="34" charset="0"/>
            </a:endParaRPr>
          </a:p>
        </p:txBody>
      </p:sp>
      <p:sp>
        <p:nvSpPr>
          <p:cNvPr id="109572"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sp>
        <p:nvSpPr>
          <p:cNvPr id="109573" name="Rectangle 7"/>
          <p:cNvSpPr>
            <a:spLocks noChangeArrowheads="1"/>
          </p:cNvSpPr>
          <p:nvPr/>
        </p:nvSpPr>
        <p:spPr bwMode="auto">
          <a:xfrm>
            <a:off x="107504" y="1196752"/>
            <a:ext cx="88392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Ø"/>
            </a:pPr>
            <a:r>
              <a:rPr lang="en-US" altLang="tr-TR" sz="2000" b="1" dirty="0" smtClean="0">
                <a:cs typeface="Times New Roman" panose="02020603050405020304" pitchFamily="18" charset="0"/>
              </a:rPr>
              <a:t>Taguchi method was able to solve the problem with about  %6  error while MLP presented the results with  %0.3 </a:t>
            </a:r>
            <a:r>
              <a:rPr lang="en-US" altLang="tr-TR" sz="2000" b="1" dirty="0" smtClean="0"/>
              <a:t>error.</a:t>
            </a:r>
          </a:p>
          <a:p>
            <a:pPr eaLnBrk="1" hangingPunct="1">
              <a:spcBef>
                <a:spcPct val="0"/>
              </a:spcBef>
              <a:buFont typeface="Wingdings" panose="05000000000000000000" pitchFamily="2" charset="2"/>
              <a:buChar char="Ø"/>
            </a:pPr>
            <a:r>
              <a:rPr lang="en-US" altLang="tr-TR" sz="2000" b="1" dirty="0" smtClean="0"/>
              <a:t>Taguchi  assumes linear factor interaction. MLP inherently handles this  information</a:t>
            </a:r>
          </a:p>
          <a:p>
            <a:pPr>
              <a:spcBef>
                <a:spcPct val="0"/>
              </a:spcBef>
              <a:buFont typeface="Wingdings" panose="05000000000000000000" pitchFamily="2" charset="2"/>
              <a:buChar char="Ø"/>
            </a:pPr>
            <a:r>
              <a:rPr lang="en-US" altLang="tr-TR" sz="2000" b="1" dirty="0" smtClean="0">
                <a:cs typeface="Times New Roman" panose="02020603050405020304" pitchFamily="18" charset="0"/>
              </a:rPr>
              <a:t>Factor </a:t>
            </a:r>
            <a:r>
              <a:rPr lang="tr-TR" altLang="tr-TR" sz="2000" b="1" dirty="0" smtClean="0">
                <a:cs typeface="Times New Roman" panose="02020603050405020304" pitchFamily="18" charset="0"/>
              </a:rPr>
              <a:t>E</a:t>
            </a:r>
            <a:r>
              <a:rPr lang="en-US" altLang="tr-TR" sz="2000" b="1" dirty="0" smtClean="0"/>
              <a:t> </a:t>
            </a:r>
            <a:r>
              <a:rPr lang="en-US" altLang="tr-TR" sz="2000" b="1" dirty="0" smtClean="0">
                <a:cs typeface="Times New Roman" panose="02020603050405020304" pitchFamily="18" charset="0"/>
              </a:rPr>
              <a:t> </a:t>
            </a:r>
            <a:r>
              <a:rPr lang="en-US" altLang="tr-TR" sz="2000" b="1" dirty="0" smtClean="0">
                <a:cs typeface="Times New Roman" panose="02020603050405020304" pitchFamily="18" charset="0"/>
              </a:rPr>
              <a:t>was found to</a:t>
            </a:r>
            <a:r>
              <a:rPr lang="tr-TR" altLang="tr-TR" sz="2000" b="1" dirty="0" smtClean="0">
                <a:cs typeface="Times New Roman" panose="02020603050405020304" pitchFamily="18" charset="0"/>
              </a:rPr>
              <a:t> </a:t>
            </a:r>
            <a:r>
              <a:rPr lang="en-US" altLang="tr-TR" sz="2000" b="1" dirty="0" smtClean="0">
                <a:cs typeface="Times New Roman" panose="02020603050405020304" pitchFamily="18" charset="0"/>
              </a:rPr>
              <a:t>be the least effective factor of all by both methods. </a:t>
            </a:r>
            <a:endParaRPr lang="en-US" altLang="tr-TR" sz="2000" b="1" dirty="0" smtClean="0"/>
          </a:p>
          <a:p>
            <a:pPr>
              <a:spcBef>
                <a:spcPct val="0"/>
              </a:spcBef>
              <a:buFont typeface="Wingdings" panose="05000000000000000000" pitchFamily="2" charset="2"/>
              <a:buChar char="Ø"/>
            </a:pPr>
            <a:r>
              <a:rPr lang="en-US" altLang="tr-TR" sz="2000" b="1" dirty="0" smtClean="0">
                <a:cs typeface="Times New Roman" panose="02020603050405020304" pitchFamily="18" charset="0"/>
              </a:rPr>
              <a:t>Factor </a:t>
            </a:r>
            <a:r>
              <a:rPr lang="tr-TR" altLang="tr-TR" sz="2000" b="1" dirty="0" smtClean="0">
                <a:cs typeface="Times New Roman" panose="02020603050405020304" pitchFamily="18" charset="0"/>
              </a:rPr>
              <a:t>A</a:t>
            </a:r>
            <a:r>
              <a:rPr lang="en-US" altLang="tr-TR" sz="2000" b="1" dirty="0" smtClean="0"/>
              <a:t> </a:t>
            </a:r>
            <a:r>
              <a:rPr lang="en-US" altLang="tr-TR" sz="2000" b="1" dirty="0" smtClean="0">
                <a:cs typeface="Times New Roman" panose="02020603050405020304" pitchFamily="18" charset="0"/>
              </a:rPr>
              <a:t> </a:t>
            </a:r>
            <a:r>
              <a:rPr lang="en-US" altLang="tr-TR" sz="2000" b="1" dirty="0" smtClean="0">
                <a:cs typeface="Times New Roman" panose="02020603050405020304" pitchFamily="18" charset="0"/>
              </a:rPr>
              <a:t>was found to</a:t>
            </a:r>
            <a:r>
              <a:rPr lang="tr-TR" altLang="tr-TR" sz="2000" b="1" dirty="0" smtClean="0">
                <a:cs typeface="Times New Roman" panose="02020603050405020304" pitchFamily="18" charset="0"/>
              </a:rPr>
              <a:t> </a:t>
            </a:r>
            <a:r>
              <a:rPr lang="en-US" altLang="tr-TR" sz="2000" b="1" dirty="0" smtClean="0">
                <a:cs typeface="Times New Roman" panose="02020603050405020304" pitchFamily="18" charset="0"/>
              </a:rPr>
              <a:t>be the most effective factor of all by both methods. </a:t>
            </a:r>
            <a:endParaRPr lang="en-US" altLang="tr-TR" sz="2000" b="1" dirty="0" smtClean="0"/>
          </a:p>
          <a:p>
            <a:pPr>
              <a:spcBef>
                <a:spcPct val="0"/>
              </a:spcBef>
              <a:buFont typeface="Wingdings" panose="05000000000000000000" pitchFamily="2" charset="2"/>
              <a:buChar char="Ø"/>
            </a:pPr>
            <a:r>
              <a:rPr lang="en-US" altLang="tr-TR" sz="2000" b="1" dirty="0" smtClean="0">
                <a:cs typeface="Times New Roman" panose="02020603050405020304" pitchFamily="18" charset="0"/>
              </a:rPr>
              <a:t>Taguchi assumes no interaction between factors is not known. MLP does not need this kind of assumptions. </a:t>
            </a:r>
          </a:p>
          <a:p>
            <a:pPr>
              <a:spcBef>
                <a:spcPct val="0"/>
              </a:spcBef>
              <a:buFont typeface="Wingdings" panose="05000000000000000000" pitchFamily="2" charset="2"/>
              <a:buChar char="Ø"/>
            </a:pPr>
            <a:r>
              <a:rPr lang="en-US" altLang="tr-TR" sz="2000" b="1" dirty="0" smtClean="0"/>
              <a:t>Taguchi assumes that each factor should have a limited number of values. MLP does put not restrictions on the possible values of each factor. </a:t>
            </a:r>
          </a:p>
          <a:p>
            <a:pPr>
              <a:spcBef>
                <a:spcPct val="0"/>
              </a:spcBef>
              <a:buFont typeface="Wingdings" panose="05000000000000000000" pitchFamily="2" charset="2"/>
              <a:buChar char="Ø"/>
            </a:pPr>
            <a:r>
              <a:rPr lang="en-US" altLang="tr-TR" sz="2000" b="1" dirty="0" smtClean="0">
                <a:cs typeface="Times New Roman" panose="02020603050405020304" pitchFamily="18" charset="0"/>
              </a:rPr>
              <a:t>Taguchi method gets weaken when the number of factor increases. MLP doe</a:t>
            </a:r>
            <a:r>
              <a:rPr lang="tr-TR" altLang="tr-TR" sz="2000" b="1" dirty="0" smtClean="0">
                <a:cs typeface="Times New Roman" panose="02020603050405020304" pitchFamily="18" charset="0"/>
              </a:rPr>
              <a:t>s</a:t>
            </a:r>
            <a:r>
              <a:rPr lang="en-US" altLang="tr-TR" sz="2000" b="1" dirty="0" smtClean="0">
                <a:cs typeface="Times New Roman" panose="02020603050405020304" pitchFamily="18" charset="0"/>
              </a:rPr>
              <a:t> not possess this kind of shortcomings. </a:t>
            </a:r>
          </a:p>
          <a:p>
            <a:pPr>
              <a:spcBef>
                <a:spcPct val="0"/>
              </a:spcBef>
            </a:pPr>
            <a:endParaRPr lang="en-US" altLang="tr-TR" sz="2000" b="1" dirty="0"/>
          </a:p>
        </p:txBody>
      </p:sp>
    </p:spTree>
    <p:extLst>
      <p:ext uri="{BB962C8B-B14F-4D97-AF65-F5344CB8AC3E}">
        <p14:creationId xmlns:p14="http://schemas.microsoft.com/office/powerpoint/2010/main" val="26876279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467544" y="476672"/>
            <a:ext cx="734441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a:t>
            </a:r>
            <a:endParaRPr lang="en-US" altLang="tr-TR" sz="2400" b="1" baseline="-25000" dirty="0">
              <a:solidFill>
                <a:srgbClr val="FF0000"/>
              </a:solidFill>
              <a:latin typeface="Calibri" panose="020F0502020204030204" pitchFamily="34" charset="0"/>
            </a:endParaRPr>
          </a:p>
        </p:txBody>
      </p:sp>
      <p:sp>
        <p:nvSpPr>
          <p:cNvPr id="112643" name="Rectangle 3"/>
          <p:cNvSpPr>
            <a:spLocks noChangeArrowheads="1"/>
          </p:cNvSpPr>
          <p:nvPr/>
        </p:nvSpPr>
        <p:spPr bwMode="auto">
          <a:xfrm>
            <a:off x="539552" y="1541629"/>
            <a:ext cx="7824738" cy="22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61950" indent="-3619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smtClean="0"/>
              <a:t>Recognizing control chart patterns</a:t>
            </a:r>
          </a:p>
          <a:p>
            <a:pPr>
              <a:spcBef>
                <a:spcPct val="0"/>
              </a:spcBef>
              <a:buFontTx/>
              <a:buNone/>
            </a:pPr>
            <a:endParaRPr lang="en-US" altLang="tr-TR" sz="2000" b="1" dirty="0" smtClean="0"/>
          </a:p>
          <a:p>
            <a:pPr>
              <a:spcBef>
                <a:spcPct val="0"/>
              </a:spcBef>
              <a:buFontTx/>
              <a:buNone/>
            </a:pPr>
            <a:r>
              <a:rPr lang="en-US" altLang="tr-TR" sz="2000" b="1" dirty="0" smtClean="0">
                <a:solidFill>
                  <a:srgbClr val="FF0000"/>
                </a:solidFill>
              </a:rPr>
              <a:t>Normal pattern</a:t>
            </a:r>
            <a:r>
              <a:rPr lang="en-US" altLang="tr-TR" sz="2000" b="1" dirty="0" smtClean="0"/>
              <a:t>: only common causes of variations exist</a:t>
            </a:r>
          </a:p>
          <a:p>
            <a:pPr>
              <a:spcBef>
                <a:spcPct val="0"/>
              </a:spcBef>
              <a:buFontTx/>
              <a:buNone/>
            </a:pPr>
            <a:r>
              <a:rPr lang="en-US" altLang="tr-TR" sz="2000" b="1" dirty="0" smtClean="0">
                <a:solidFill>
                  <a:srgbClr val="FF0000"/>
                </a:solidFill>
              </a:rPr>
              <a:t>Trend pattern </a:t>
            </a:r>
            <a:r>
              <a:rPr lang="en-US" altLang="tr-TR" sz="2000" b="1" dirty="0" smtClean="0"/>
              <a:t>: there is slight change in the mean values through time.</a:t>
            </a:r>
          </a:p>
          <a:p>
            <a:pPr>
              <a:spcBef>
                <a:spcPct val="0"/>
              </a:spcBef>
              <a:buFontTx/>
              <a:buNone/>
            </a:pPr>
            <a:r>
              <a:rPr lang="en-US" altLang="tr-TR" sz="2000" b="1" dirty="0" smtClean="0">
                <a:solidFill>
                  <a:srgbClr val="FF0000"/>
                </a:solidFill>
              </a:rPr>
              <a:t>Shift pattern: </a:t>
            </a:r>
            <a:r>
              <a:rPr lang="en-US" altLang="tr-TR" sz="2000" b="1" dirty="0" smtClean="0"/>
              <a:t>There is a sudden change in the mean values in a certain point in time.</a:t>
            </a:r>
          </a:p>
          <a:p>
            <a:pPr>
              <a:spcBef>
                <a:spcPct val="0"/>
              </a:spcBef>
              <a:buFontTx/>
              <a:buNone/>
            </a:pPr>
            <a:r>
              <a:rPr lang="en-US" altLang="tr-TR" sz="2000" b="1" dirty="0" smtClean="0">
                <a:solidFill>
                  <a:srgbClr val="FF0000"/>
                </a:solidFill>
              </a:rPr>
              <a:t>Periodic pattern</a:t>
            </a:r>
            <a:r>
              <a:rPr lang="en-US" altLang="tr-TR" sz="2000" b="1" dirty="0" smtClean="0"/>
              <a:t>: Repeating patterns.</a:t>
            </a:r>
            <a:endParaRPr lang="en-US" altLang="tr-TR" sz="2000" b="1" dirty="0"/>
          </a:p>
        </p:txBody>
      </p:sp>
    </p:spTree>
    <p:extLst>
      <p:ext uri="{BB962C8B-B14F-4D97-AF65-F5344CB8AC3E}">
        <p14:creationId xmlns:p14="http://schemas.microsoft.com/office/powerpoint/2010/main" val="33853899"/>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ChangeArrowheads="1"/>
          </p:cNvSpPr>
          <p:nvPr/>
        </p:nvSpPr>
        <p:spPr bwMode="auto">
          <a:xfrm>
            <a:off x="323850" y="1628775"/>
            <a:ext cx="8543925" cy="25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smtClean="0">
                <a:solidFill>
                  <a:srgbClr val="FF0000"/>
                </a:solidFill>
              </a:rPr>
              <a:t>Aim: </a:t>
            </a:r>
            <a:r>
              <a:rPr lang="en-US" altLang="tr-TR" sz="2000" b="1" dirty="0" smtClean="0"/>
              <a:t>to generate a pattern recognition neural network</a:t>
            </a:r>
          </a:p>
          <a:p>
            <a:pPr>
              <a:spcBef>
                <a:spcPct val="0"/>
              </a:spcBef>
              <a:buFontTx/>
              <a:buNone/>
            </a:pPr>
            <a:endParaRPr lang="en-US" altLang="tr-TR" sz="2000" b="1" dirty="0" smtClean="0"/>
          </a:p>
          <a:p>
            <a:pPr>
              <a:spcBef>
                <a:spcPct val="0"/>
              </a:spcBef>
              <a:buFontTx/>
              <a:buNone/>
            </a:pPr>
            <a:r>
              <a:rPr lang="en-US" altLang="tr-TR" sz="2000" b="1" dirty="0" smtClean="0">
                <a:solidFill>
                  <a:srgbClr val="FF0000"/>
                </a:solidFill>
              </a:rPr>
              <a:t>The process</a:t>
            </a:r>
            <a:r>
              <a:rPr lang="en-US" altLang="tr-TR" sz="2000" b="1" dirty="0" smtClean="0"/>
              <a:t>: An injection molding process</a:t>
            </a:r>
          </a:p>
          <a:p>
            <a:pPr>
              <a:spcBef>
                <a:spcPct val="0"/>
              </a:spcBef>
              <a:buFontTx/>
              <a:buNone/>
            </a:pPr>
            <a:endParaRPr lang="en-US" altLang="tr-TR" sz="2000" b="1" dirty="0" smtClean="0"/>
          </a:p>
          <a:p>
            <a:pPr>
              <a:spcBef>
                <a:spcPct val="0"/>
              </a:spcBef>
              <a:buFontTx/>
              <a:buNone/>
            </a:pPr>
            <a:r>
              <a:rPr lang="en-US" altLang="tr-TR" sz="2000" b="1" dirty="0" smtClean="0">
                <a:solidFill>
                  <a:srgbClr val="FF0000"/>
                </a:solidFill>
              </a:rPr>
              <a:t>Control characteristics</a:t>
            </a:r>
            <a:r>
              <a:rPr lang="en-US" altLang="tr-TR" sz="2000" b="1" dirty="0" smtClean="0"/>
              <a:t>: Machine temperature</a:t>
            </a:r>
          </a:p>
          <a:p>
            <a:pPr>
              <a:spcBef>
                <a:spcPct val="0"/>
              </a:spcBef>
              <a:buFontTx/>
              <a:buNone/>
            </a:pPr>
            <a:endParaRPr lang="en-US" altLang="tr-TR" sz="2000" b="1" dirty="0" smtClean="0"/>
          </a:p>
          <a:p>
            <a:pPr>
              <a:spcBef>
                <a:spcPct val="0"/>
              </a:spcBef>
              <a:buFontTx/>
              <a:buNone/>
            </a:pPr>
            <a:r>
              <a:rPr lang="en-US" altLang="tr-TR" sz="2000" b="1" dirty="0" smtClean="0">
                <a:solidFill>
                  <a:srgbClr val="FF0000"/>
                </a:solidFill>
              </a:rPr>
              <a:t>Problem</a:t>
            </a:r>
            <a:r>
              <a:rPr lang="en-US" altLang="tr-TR" sz="2000" b="1" dirty="0" smtClean="0"/>
              <a:t>: To identify the data distribution pattern of the measured temperature values.</a:t>
            </a:r>
            <a:endParaRPr lang="en-US" altLang="tr-TR" sz="2000" b="1" dirty="0"/>
          </a:p>
        </p:txBody>
      </p:sp>
      <p:sp>
        <p:nvSpPr>
          <p:cNvPr id="4" name="Text Box 2"/>
          <p:cNvSpPr txBox="1">
            <a:spLocks noChangeArrowheads="1"/>
          </p:cNvSpPr>
          <p:nvPr/>
        </p:nvSpPr>
        <p:spPr bwMode="auto">
          <a:xfrm>
            <a:off x="179512" y="476672"/>
            <a:ext cx="867645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a:t>
            </a:r>
            <a:r>
              <a:rPr lang="tr-TR" altLang="tr-TR" sz="2400" b="1" dirty="0" smtClean="0">
                <a:solidFill>
                  <a:srgbClr val="FF0000"/>
                </a:solidFill>
                <a:latin typeface="Calibri" panose="020F0502020204030204" pitchFamily="34" charset="0"/>
              </a:rPr>
              <a:t> Problem</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185829707"/>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ChangeArrowheads="1"/>
          </p:cNvSpPr>
          <p:nvPr/>
        </p:nvSpPr>
        <p:spPr bwMode="auto">
          <a:xfrm>
            <a:off x="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tr-TR" altLang="tr-TR" sz="2400">
              <a:solidFill>
                <a:schemeClr val="tx2"/>
              </a:solidFill>
              <a:latin typeface="MetaPlusLF" pitchFamily="2" charset="0"/>
            </a:endParaRPr>
          </a:p>
        </p:txBody>
      </p:sp>
      <p:sp>
        <p:nvSpPr>
          <p:cNvPr id="116739" name="Rectangle 7"/>
          <p:cNvSpPr>
            <a:spLocks noChangeArrowheads="1"/>
          </p:cNvSpPr>
          <p:nvPr/>
        </p:nvSpPr>
        <p:spPr bwMode="auto">
          <a:xfrm>
            <a:off x="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tr-TR" altLang="tr-TR" sz="2400">
              <a:solidFill>
                <a:schemeClr val="tx2"/>
              </a:solidFill>
              <a:latin typeface="MetaPlusLF" pitchFamily="2" charset="0"/>
            </a:endParaRPr>
          </a:p>
        </p:txBody>
      </p:sp>
      <p:pic>
        <p:nvPicPr>
          <p:cNvPr id="1167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8492" y="836712"/>
            <a:ext cx="6119812"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
          <p:cNvSpPr txBox="1">
            <a:spLocks noChangeArrowheads="1"/>
          </p:cNvSpPr>
          <p:nvPr/>
        </p:nvSpPr>
        <p:spPr bwMode="auto">
          <a:xfrm>
            <a:off x="179512" y="260648"/>
            <a:ext cx="871296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Patterns</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11102061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3"/>
          <p:cNvGraphicFramePr>
            <a:graphicFrameLocks noGrp="1" noChangeAspect="1"/>
          </p:cNvGraphicFramePr>
          <p:nvPr>
            <p:ph sz="half" idx="1"/>
          </p:nvPr>
        </p:nvGraphicFramePr>
        <p:xfrm>
          <a:off x="3492500" y="1341438"/>
          <a:ext cx="2867025" cy="493712"/>
        </p:xfrm>
        <a:graphic>
          <a:graphicData uri="http://schemas.openxmlformats.org/presentationml/2006/ole">
            <mc:AlternateContent xmlns:mc="http://schemas.openxmlformats.org/markup-compatibility/2006">
              <mc:Choice xmlns:v="urn:schemas-microsoft-com:vml" Requires="v">
                <p:oleObj spid="_x0000_s46090" name="Denklem" r:id="rId4" imgW="1180588" imgH="203112" progId="Equation.3">
                  <p:embed/>
                </p:oleObj>
              </mc:Choice>
              <mc:Fallback>
                <p:oleObj name="Denklem" r:id="rId4" imgW="1180588" imgH="203112"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341438"/>
                        <a:ext cx="28670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4"/>
          <p:cNvSpPr>
            <a:spLocks noChangeArrowheads="1"/>
          </p:cNvSpPr>
          <p:nvPr/>
        </p:nvSpPr>
        <p:spPr bwMode="auto">
          <a:xfrm>
            <a:off x="1187450" y="1273175"/>
            <a:ext cx="23304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056" tIns="152352" rIns="92075" bIns="3808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chemeClr val="tx1"/>
              </a:buClr>
              <a:buFontTx/>
              <a:buNone/>
            </a:pPr>
            <a:r>
              <a:rPr kumimoji="1" lang="en-US" altLang="tr-TR" sz="2000" b="1" i="1" dirty="0">
                <a:solidFill>
                  <a:srgbClr val="CC0000"/>
                </a:solidFill>
                <a:latin typeface="Calibri" panose="020F0502020204030204" pitchFamily="34" charset="0"/>
              </a:rPr>
              <a:t>Normal </a:t>
            </a:r>
            <a:r>
              <a:rPr kumimoji="1" lang="en-US" altLang="tr-TR" sz="2000" b="1" dirty="0">
                <a:solidFill>
                  <a:srgbClr val="CC0000"/>
                </a:solidFill>
                <a:latin typeface="Calibri" panose="020F0502020204030204" pitchFamily="34" charset="0"/>
              </a:rPr>
              <a:t>pattern</a:t>
            </a:r>
            <a:r>
              <a:rPr kumimoji="1" lang="en-US" altLang="tr-TR" sz="2000" b="1" i="1" dirty="0">
                <a:solidFill>
                  <a:srgbClr val="CC0000"/>
                </a:solidFill>
                <a:latin typeface="Calibri" panose="020F0502020204030204" pitchFamily="34" charset="0"/>
              </a:rPr>
              <a:t>: </a:t>
            </a:r>
            <a:endParaRPr kumimoji="1" lang="en-US" altLang="tr-TR" sz="2000" b="1" dirty="0">
              <a:solidFill>
                <a:srgbClr val="CC0000"/>
              </a:solidFill>
              <a:latin typeface="Calibri" panose="020F0502020204030204" pitchFamily="34" charset="0"/>
            </a:endParaRPr>
          </a:p>
        </p:txBody>
      </p:sp>
      <p:sp>
        <p:nvSpPr>
          <p:cNvPr id="118788" name="Rectangle 5"/>
          <p:cNvSpPr>
            <a:spLocks noChangeArrowheads="1"/>
          </p:cNvSpPr>
          <p:nvPr/>
        </p:nvSpPr>
        <p:spPr bwMode="auto">
          <a:xfrm>
            <a:off x="219075" y="2060575"/>
            <a:ext cx="89217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a:spcBef>
                <a:spcPct val="20000"/>
              </a:spcBef>
              <a:buChar char="»"/>
              <a:defRPr sz="2000">
                <a:solidFill>
                  <a:schemeClr val="tx1"/>
                </a:solidFill>
                <a:latin typeface="Times New Roman" panose="02020603050405020304" pitchFamily="18" charset="0"/>
              </a:defRPr>
            </a:lvl5pPr>
            <a:lvl6pPr eaLnBrk="0" fontAlgn="base" hangingPunct="0">
              <a:spcBef>
                <a:spcPct val="20000"/>
              </a:spcBef>
              <a:spcAft>
                <a:spcPct val="0"/>
              </a:spcAft>
              <a:buChar char="»"/>
              <a:defRPr sz="2000">
                <a:solidFill>
                  <a:schemeClr val="tx1"/>
                </a:solidFill>
                <a:latin typeface="Times New Roman" panose="02020603050405020304" pitchFamily="18" charset="0"/>
              </a:defRPr>
            </a:lvl6pPr>
            <a:lvl7pPr eaLnBrk="0" fontAlgn="base" hangingPunct="0">
              <a:spcBef>
                <a:spcPct val="20000"/>
              </a:spcBef>
              <a:spcAft>
                <a:spcPct val="0"/>
              </a:spcAft>
              <a:buChar char="»"/>
              <a:defRPr sz="2000">
                <a:solidFill>
                  <a:schemeClr val="tx1"/>
                </a:solidFill>
                <a:latin typeface="Times New Roman" panose="02020603050405020304" pitchFamily="18" charset="0"/>
              </a:defRPr>
            </a:lvl7pPr>
            <a:lvl8pPr eaLnBrk="0" fontAlgn="base" hangingPunct="0">
              <a:spcBef>
                <a:spcPct val="20000"/>
              </a:spcBef>
              <a:spcAft>
                <a:spcPct val="0"/>
              </a:spcAft>
              <a:buChar char="»"/>
              <a:defRPr sz="2000">
                <a:solidFill>
                  <a:schemeClr val="tx1"/>
                </a:solidFill>
                <a:latin typeface="Times New Roman" panose="02020603050405020304" pitchFamily="18" charset="0"/>
              </a:defRPr>
            </a:lvl8pPr>
            <a:lvl9pP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a:t>Where y(t) indicates temperature at time t. </a:t>
            </a:r>
          </a:p>
          <a:p>
            <a:pPr>
              <a:spcBef>
                <a:spcPct val="0"/>
              </a:spcBef>
              <a:buFontTx/>
              <a:buNone/>
            </a:pPr>
            <a:r>
              <a:rPr lang="en-US" altLang="tr-TR" sz="2000" b="1" dirty="0"/>
              <a:t>	μ expected temperature </a:t>
            </a:r>
          </a:p>
          <a:p>
            <a:pPr>
              <a:spcBef>
                <a:spcPct val="0"/>
              </a:spcBef>
              <a:buFontTx/>
              <a:buNone/>
            </a:pPr>
            <a:r>
              <a:rPr lang="en-US" altLang="tr-TR" sz="2000" b="1" dirty="0"/>
              <a:t>	r(t) normally distributed random number at time t.</a:t>
            </a:r>
          </a:p>
          <a:p>
            <a:pPr>
              <a:spcBef>
                <a:spcPct val="0"/>
              </a:spcBef>
              <a:buFontTx/>
              <a:buNone/>
            </a:pPr>
            <a:r>
              <a:rPr lang="en-US" altLang="tr-TR" sz="2000" b="1" dirty="0"/>
              <a:t>	σ standard deviation </a:t>
            </a:r>
          </a:p>
          <a:p>
            <a:pPr>
              <a:spcBef>
                <a:spcPct val="0"/>
              </a:spcBef>
              <a:buFontTx/>
              <a:buNone/>
            </a:pPr>
            <a:r>
              <a:rPr lang="en-US" altLang="tr-TR" sz="2000" b="1" dirty="0"/>
              <a:t>Values for the case study presented here</a:t>
            </a:r>
          </a:p>
          <a:p>
            <a:pPr lvl="4">
              <a:spcBef>
                <a:spcPct val="0"/>
              </a:spcBef>
              <a:buFontTx/>
              <a:buNone/>
            </a:pPr>
            <a:r>
              <a:rPr lang="en-US" altLang="tr-TR" b="1" dirty="0"/>
              <a:t>μ  = 80</a:t>
            </a:r>
          </a:p>
          <a:p>
            <a:pPr lvl="4">
              <a:spcBef>
                <a:spcPct val="0"/>
              </a:spcBef>
              <a:buFontTx/>
              <a:buNone/>
            </a:pPr>
            <a:r>
              <a:rPr lang="en-US" altLang="tr-TR" b="1" dirty="0"/>
              <a:t>σ = 5</a:t>
            </a:r>
          </a:p>
          <a:p>
            <a:pPr>
              <a:spcBef>
                <a:spcPct val="0"/>
              </a:spcBef>
              <a:buFontTx/>
              <a:buNone/>
            </a:pPr>
            <a:r>
              <a:rPr lang="en-US" altLang="tr-TR" sz="2000" b="1" dirty="0"/>
              <a:t>Generating normally distributed random number using u (uniformly distributed random number). </a:t>
            </a:r>
          </a:p>
        </p:txBody>
      </p:sp>
      <p:graphicFrame>
        <p:nvGraphicFramePr>
          <p:cNvPr id="118789" name="Object 6"/>
          <p:cNvGraphicFramePr>
            <a:graphicFrameLocks noGrp="1" noChangeAspect="1"/>
          </p:cNvGraphicFramePr>
          <p:nvPr>
            <p:ph sz="half" idx="2"/>
          </p:nvPr>
        </p:nvGraphicFramePr>
        <p:xfrm>
          <a:off x="2484438" y="4868863"/>
          <a:ext cx="4267200" cy="711200"/>
        </p:xfrm>
        <a:graphic>
          <a:graphicData uri="http://schemas.openxmlformats.org/presentationml/2006/ole">
            <mc:AlternateContent xmlns:mc="http://schemas.openxmlformats.org/markup-compatibility/2006">
              <mc:Choice xmlns:v="urn:schemas-microsoft-com:vml" Requires="v">
                <p:oleObj spid="_x0000_s46091" name="Denklem" r:id="rId6" imgW="1524000" imgH="254000" progId="Equation.3">
                  <p:embed/>
                </p:oleObj>
              </mc:Choice>
              <mc:Fallback>
                <p:oleObj name="Denklem" r:id="rId6" imgW="1524000" imgH="25400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4868863"/>
                        <a:ext cx="4267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Generating </a:t>
            </a:r>
            <a:r>
              <a:rPr lang="tr-TR" altLang="tr-TR" sz="2400" b="1" dirty="0" smtClean="0">
                <a:solidFill>
                  <a:srgbClr val="FF0000"/>
                </a:solidFill>
                <a:latin typeface="Calibri" panose="020F0502020204030204" pitchFamily="34" charset="0"/>
              </a:rPr>
              <a:t>	         </a:t>
            </a:r>
            <a:r>
              <a:rPr lang="en-US" altLang="tr-TR" sz="2400" b="1" dirty="0" smtClean="0">
                <a:solidFill>
                  <a:srgbClr val="FF0000"/>
                </a:solidFill>
                <a:latin typeface="Calibri" panose="020F0502020204030204" pitchFamily="34" charset="0"/>
              </a:rPr>
              <a:t>Pattern</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860625360"/>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ChangeArrowheads="1"/>
          </p:cNvSpPr>
          <p:nvPr/>
        </p:nvSpPr>
        <p:spPr bwMode="auto">
          <a:xfrm>
            <a:off x="1258888" y="1560513"/>
            <a:ext cx="2339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056" tIns="152352" rIns="92075" bIns="38088" anchor="ctr">
            <a:spAutoFit/>
          </a:bodyPr>
          <a:lstStyle>
            <a:lvl1pPr marL="457200" indent="-457200">
              <a:defRPr sz="2400" b="1">
                <a:solidFill>
                  <a:schemeClr val="tx1"/>
                </a:solidFill>
                <a:latin typeface="Times New Roman" panose="02020603050405020304" pitchFamily="18" charset="0"/>
              </a:defRPr>
            </a:lvl1pPr>
            <a:lvl2pPr marL="914400" indent="-457200">
              <a:defRPr sz="2400" b="1">
                <a:solidFill>
                  <a:schemeClr val="tx1"/>
                </a:solidFill>
                <a:latin typeface="Times New Roman" panose="02020603050405020304" pitchFamily="18" charset="0"/>
              </a:defRPr>
            </a:lvl2pPr>
            <a:lvl3pPr marL="1371600" indent="-457200">
              <a:defRPr sz="2400" b="1">
                <a:solidFill>
                  <a:schemeClr val="tx1"/>
                </a:solidFill>
                <a:latin typeface="Times New Roman" panose="02020603050405020304" pitchFamily="18" charset="0"/>
              </a:defRPr>
            </a:lvl3pPr>
            <a:lvl4pPr marL="1828800" indent="-457200">
              <a:defRPr sz="2400" b="1">
                <a:solidFill>
                  <a:schemeClr val="tx1"/>
                </a:solidFill>
                <a:latin typeface="Times New Roman" panose="02020603050405020304" pitchFamily="18" charset="0"/>
              </a:defRPr>
            </a:lvl4pPr>
            <a:lvl5pPr marL="2286000" indent="-457200">
              <a:defRPr sz="24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pPr>
            <a:r>
              <a:rPr kumimoji="1" lang="en-US" altLang="tr-TR" sz="2000">
                <a:solidFill>
                  <a:srgbClr val="CC0000"/>
                </a:solidFill>
                <a:latin typeface="Calibri" panose="020F0502020204030204" pitchFamily="34" charset="0"/>
              </a:rPr>
              <a:t>Trend Pattern: </a:t>
            </a:r>
          </a:p>
        </p:txBody>
      </p:sp>
      <p:sp>
        <p:nvSpPr>
          <p:cNvPr id="120835" name="Rectangle 7"/>
          <p:cNvSpPr>
            <a:spLocks noChangeArrowheads="1"/>
          </p:cNvSpPr>
          <p:nvPr/>
        </p:nvSpPr>
        <p:spPr bwMode="auto">
          <a:xfrm>
            <a:off x="1042988" y="2924175"/>
            <a:ext cx="7058025"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a:t>Where g indicates the slope of trend which is randomly chosen in the range of 0.2 to 0.5</a:t>
            </a:r>
          </a:p>
        </p:txBody>
      </p:sp>
      <p:graphicFrame>
        <p:nvGraphicFramePr>
          <p:cNvPr id="120836" name="Object 12"/>
          <p:cNvGraphicFramePr>
            <a:graphicFrameLocks noGrp="1" noChangeAspect="1"/>
          </p:cNvGraphicFramePr>
          <p:nvPr>
            <p:ph sz="half" idx="1"/>
          </p:nvPr>
        </p:nvGraphicFramePr>
        <p:xfrm>
          <a:off x="3635375" y="1557338"/>
          <a:ext cx="4110038" cy="525462"/>
        </p:xfrm>
        <a:graphic>
          <a:graphicData uri="http://schemas.openxmlformats.org/presentationml/2006/ole">
            <mc:AlternateContent xmlns:mc="http://schemas.openxmlformats.org/markup-compatibility/2006">
              <mc:Choice xmlns:v="urn:schemas-microsoft-com:vml" Requires="v">
                <p:oleObj spid="_x0000_s47110" name="Denklem" r:id="rId4" imgW="1586811" imgH="203112" progId="Equation.3">
                  <p:embed/>
                </p:oleObj>
              </mc:Choice>
              <mc:Fallback>
                <p:oleObj name="Denklem" r:id="rId4" imgW="1586811" imgH="203112"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1557338"/>
                        <a:ext cx="411003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Generating </a:t>
            </a:r>
            <a:r>
              <a:rPr lang="tr-TR" altLang="tr-TR" sz="2400" b="1" dirty="0" smtClean="0">
                <a:solidFill>
                  <a:srgbClr val="FF0000"/>
                </a:solidFill>
                <a:latin typeface="Calibri" panose="020F0502020204030204" pitchFamily="34" charset="0"/>
              </a:rPr>
              <a:t>	         </a:t>
            </a:r>
            <a:r>
              <a:rPr lang="en-US" altLang="tr-TR" sz="2400" b="1" dirty="0" smtClean="0">
                <a:solidFill>
                  <a:srgbClr val="FF0000"/>
                </a:solidFill>
                <a:latin typeface="Calibri" panose="020F0502020204030204" pitchFamily="34" charset="0"/>
              </a:rPr>
              <a:t>Pattern</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4019060794"/>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ChangeArrowheads="1"/>
          </p:cNvSpPr>
          <p:nvPr/>
        </p:nvSpPr>
        <p:spPr bwMode="auto">
          <a:xfrm>
            <a:off x="271463" y="3687763"/>
            <a:ext cx="84328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a:t>Where k indicates the shifting position.  k has a value of 0 before shifting position and becomes 1 afterwards.</a:t>
            </a:r>
            <a:endParaRPr lang="tr-TR" altLang="tr-TR" sz="2000" b="1" dirty="0"/>
          </a:p>
          <a:p>
            <a:pPr>
              <a:spcBef>
                <a:spcPct val="0"/>
              </a:spcBef>
              <a:buFontTx/>
              <a:buNone/>
            </a:pPr>
            <a:endParaRPr lang="en-US" altLang="tr-TR" sz="2000" b="1" dirty="0"/>
          </a:p>
          <a:p>
            <a:pPr>
              <a:spcBef>
                <a:spcPct val="0"/>
              </a:spcBef>
              <a:buFontTx/>
              <a:buNone/>
            </a:pPr>
            <a:r>
              <a:rPr lang="en-US" altLang="tr-TR" sz="2000" b="1" dirty="0"/>
              <a:t>S indicate the amount of shift which is taken randomly  between 7.5 and 20.</a:t>
            </a:r>
          </a:p>
          <a:p>
            <a:pPr>
              <a:spcBef>
                <a:spcPct val="0"/>
              </a:spcBef>
              <a:buFontTx/>
              <a:buNone/>
            </a:pPr>
            <a:r>
              <a:rPr lang="en-US" altLang="tr-TR" sz="2000" b="1" dirty="0"/>
              <a:t> </a:t>
            </a:r>
          </a:p>
        </p:txBody>
      </p:sp>
      <p:graphicFrame>
        <p:nvGraphicFramePr>
          <p:cNvPr id="122883" name="Object 8"/>
          <p:cNvGraphicFramePr>
            <a:graphicFrameLocks noGrp="1" noChangeAspect="1"/>
          </p:cNvGraphicFramePr>
          <p:nvPr>
            <p:ph idx="1"/>
          </p:nvPr>
        </p:nvGraphicFramePr>
        <p:xfrm>
          <a:off x="2659063" y="2184400"/>
          <a:ext cx="4629150" cy="592138"/>
        </p:xfrm>
        <a:graphic>
          <a:graphicData uri="http://schemas.openxmlformats.org/presentationml/2006/ole">
            <mc:AlternateContent xmlns:mc="http://schemas.openxmlformats.org/markup-compatibility/2006">
              <mc:Choice xmlns:v="urn:schemas-microsoft-com:vml" Requires="v">
                <p:oleObj spid="_x0000_s48134" name="Denklem" r:id="rId4" imgW="1586811" imgH="203112" progId="Equation.3">
                  <p:embed/>
                </p:oleObj>
              </mc:Choice>
              <mc:Fallback>
                <p:oleObj name="Denklem" r:id="rId4" imgW="1586811" imgH="203112"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063" y="2184400"/>
                        <a:ext cx="46291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5" name="Rectangle 6"/>
          <p:cNvSpPr>
            <a:spLocks noChangeArrowheads="1"/>
          </p:cNvSpPr>
          <p:nvPr/>
        </p:nvSpPr>
        <p:spPr bwMode="auto">
          <a:xfrm>
            <a:off x="539750" y="2133600"/>
            <a:ext cx="2339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056" tIns="152352" rIns="92075" bIns="38088" anchor="ctr">
            <a:spAutoFit/>
          </a:bodyPr>
          <a:lstStyle>
            <a:lvl1pPr marL="457200" indent="-457200">
              <a:defRPr sz="2400" b="1">
                <a:solidFill>
                  <a:schemeClr val="tx1"/>
                </a:solidFill>
                <a:latin typeface="Times New Roman" panose="02020603050405020304" pitchFamily="18" charset="0"/>
              </a:defRPr>
            </a:lvl1pPr>
            <a:lvl2pPr marL="914400" indent="-457200">
              <a:defRPr sz="2400" b="1">
                <a:solidFill>
                  <a:schemeClr val="tx1"/>
                </a:solidFill>
                <a:latin typeface="Times New Roman" panose="02020603050405020304" pitchFamily="18" charset="0"/>
              </a:defRPr>
            </a:lvl2pPr>
            <a:lvl3pPr marL="1371600" indent="-457200">
              <a:defRPr sz="2400" b="1">
                <a:solidFill>
                  <a:schemeClr val="tx1"/>
                </a:solidFill>
                <a:latin typeface="Times New Roman" panose="02020603050405020304" pitchFamily="18" charset="0"/>
              </a:defRPr>
            </a:lvl3pPr>
            <a:lvl4pPr marL="1828800" indent="-457200">
              <a:defRPr sz="2400" b="1">
                <a:solidFill>
                  <a:schemeClr val="tx1"/>
                </a:solidFill>
                <a:latin typeface="Times New Roman" panose="02020603050405020304" pitchFamily="18" charset="0"/>
              </a:defRPr>
            </a:lvl4pPr>
            <a:lvl5pPr marL="2286000" indent="-457200">
              <a:defRPr sz="24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pPr>
            <a:r>
              <a:rPr kumimoji="1" lang="tr-TR" altLang="tr-TR" sz="2000">
                <a:solidFill>
                  <a:srgbClr val="CC0000"/>
                </a:solidFill>
                <a:latin typeface="Calibri" panose="020F0502020204030204" pitchFamily="34" charset="0"/>
              </a:rPr>
              <a:t>Shift </a:t>
            </a:r>
            <a:r>
              <a:rPr kumimoji="1" lang="en-US" altLang="tr-TR" sz="2000">
                <a:solidFill>
                  <a:srgbClr val="CC0000"/>
                </a:solidFill>
                <a:latin typeface="Calibri" panose="020F0502020204030204" pitchFamily="34" charset="0"/>
              </a:rPr>
              <a:t>Pattern: </a:t>
            </a:r>
          </a:p>
        </p:txBody>
      </p:sp>
      <p:sp>
        <p:nvSpPr>
          <p:cNvPr id="6"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Generating </a:t>
            </a:r>
            <a:r>
              <a:rPr lang="tr-TR" altLang="tr-TR" sz="2400" b="1" dirty="0" smtClean="0">
                <a:solidFill>
                  <a:srgbClr val="FF0000"/>
                </a:solidFill>
                <a:latin typeface="Calibri" panose="020F0502020204030204" pitchFamily="34" charset="0"/>
              </a:rPr>
              <a:t>	         </a:t>
            </a:r>
            <a:r>
              <a:rPr lang="en-US" altLang="tr-TR" sz="2400" b="1" dirty="0" smtClean="0">
                <a:solidFill>
                  <a:srgbClr val="FF0000"/>
                </a:solidFill>
                <a:latin typeface="Calibri" panose="020F0502020204030204" pitchFamily="34" charset="0"/>
              </a:rPr>
              <a:t>Pattern</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932500376"/>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ChangeArrowheads="1"/>
          </p:cNvSpPr>
          <p:nvPr/>
        </p:nvSpPr>
        <p:spPr bwMode="auto">
          <a:xfrm>
            <a:off x="1116013" y="1196975"/>
            <a:ext cx="27717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056" tIns="152352" rIns="92075" bIns="38088" anchor="ctr">
            <a:spAutoFit/>
          </a:bodyPr>
          <a:lstStyle>
            <a:lvl1pPr marL="457200" indent="-457200">
              <a:defRPr sz="2400" b="1">
                <a:solidFill>
                  <a:schemeClr val="tx1"/>
                </a:solidFill>
                <a:latin typeface="Times New Roman" panose="02020603050405020304" pitchFamily="18" charset="0"/>
              </a:defRPr>
            </a:lvl1pPr>
            <a:lvl2pPr marL="914400" indent="-457200">
              <a:defRPr sz="2400" b="1">
                <a:solidFill>
                  <a:schemeClr val="tx1"/>
                </a:solidFill>
                <a:latin typeface="Times New Roman" panose="02020603050405020304" pitchFamily="18" charset="0"/>
              </a:defRPr>
            </a:lvl2pPr>
            <a:lvl3pPr marL="1371600" indent="-457200">
              <a:defRPr sz="2400" b="1">
                <a:solidFill>
                  <a:schemeClr val="tx1"/>
                </a:solidFill>
                <a:latin typeface="Times New Roman" panose="02020603050405020304" pitchFamily="18" charset="0"/>
              </a:defRPr>
            </a:lvl3pPr>
            <a:lvl4pPr marL="1828800" indent="-457200">
              <a:defRPr sz="2400" b="1">
                <a:solidFill>
                  <a:schemeClr val="tx1"/>
                </a:solidFill>
                <a:latin typeface="Times New Roman" panose="02020603050405020304" pitchFamily="18" charset="0"/>
              </a:defRPr>
            </a:lvl4pPr>
            <a:lvl5pPr marL="2286000" indent="-457200">
              <a:defRPr sz="24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pPr>
            <a:r>
              <a:rPr kumimoji="1" lang="en-US" altLang="tr-TR" i="1">
                <a:solidFill>
                  <a:srgbClr val="CC0000"/>
                </a:solidFill>
                <a:latin typeface="Calibri" panose="020F0502020204030204" pitchFamily="34" charset="0"/>
              </a:rPr>
              <a:t>Periodic Pattern: </a:t>
            </a:r>
            <a:endParaRPr kumimoji="1" lang="en-US" altLang="tr-TR">
              <a:solidFill>
                <a:srgbClr val="CC0000"/>
              </a:solidFill>
              <a:latin typeface="Calibri" panose="020F0502020204030204" pitchFamily="34" charset="0"/>
            </a:endParaRPr>
          </a:p>
        </p:txBody>
      </p:sp>
      <p:sp>
        <p:nvSpPr>
          <p:cNvPr id="124931" name="Rectangle 4"/>
          <p:cNvSpPr>
            <a:spLocks noChangeArrowheads="1"/>
          </p:cNvSpPr>
          <p:nvPr/>
        </p:nvSpPr>
        <p:spPr bwMode="auto">
          <a:xfrm>
            <a:off x="323528" y="3717032"/>
            <a:ext cx="8432800"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a:t>where, α indicates the magnitude of periodic patterns, and defined randomly by less than 15.</a:t>
            </a:r>
            <a:r>
              <a:rPr lang="tr-TR" altLang="tr-TR" sz="2000" b="1" dirty="0"/>
              <a:t> </a:t>
            </a:r>
            <a:r>
              <a:rPr lang="en-US" altLang="tr-TR" sz="2000" b="1" dirty="0"/>
              <a:t>T is the number of data which is equal to 60.</a:t>
            </a:r>
          </a:p>
        </p:txBody>
      </p:sp>
      <p:graphicFrame>
        <p:nvGraphicFramePr>
          <p:cNvPr id="124932" name="Object 7"/>
          <p:cNvGraphicFramePr>
            <a:graphicFrameLocks noGrp="1" noChangeAspect="1"/>
          </p:cNvGraphicFramePr>
          <p:nvPr>
            <p:ph/>
          </p:nvPr>
        </p:nvGraphicFramePr>
        <p:xfrm>
          <a:off x="1835150" y="1916113"/>
          <a:ext cx="5930900" cy="579437"/>
        </p:xfrm>
        <a:graphic>
          <a:graphicData uri="http://schemas.openxmlformats.org/presentationml/2006/ole">
            <mc:AlternateContent xmlns:mc="http://schemas.openxmlformats.org/markup-compatibility/2006">
              <mc:Choice xmlns:v="urn:schemas-microsoft-com:vml" Requires="v">
                <p:oleObj spid="_x0000_s49158" name="Denklem" r:id="rId4" imgW="2209800" imgH="215900" progId="Equation.3">
                  <p:embed/>
                </p:oleObj>
              </mc:Choice>
              <mc:Fallback>
                <p:oleObj name="Denklem" r:id="rId4" imgW="2209800" imgH="2159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916113"/>
                        <a:ext cx="5930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Generating </a:t>
            </a:r>
            <a:r>
              <a:rPr lang="tr-TR" altLang="tr-TR" sz="2400" b="1" dirty="0" smtClean="0">
                <a:solidFill>
                  <a:srgbClr val="FF0000"/>
                </a:solidFill>
                <a:latin typeface="Calibri" panose="020F0502020204030204" pitchFamily="34" charset="0"/>
              </a:rPr>
              <a:t>	         </a:t>
            </a:r>
            <a:r>
              <a:rPr lang="en-US" altLang="tr-TR" sz="2400" b="1" dirty="0" smtClean="0">
                <a:solidFill>
                  <a:srgbClr val="FF0000"/>
                </a:solidFill>
                <a:latin typeface="Calibri" panose="020F0502020204030204" pitchFamily="34" charset="0"/>
              </a:rPr>
              <a:t>Pattern</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69910768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ChangeArrowheads="1"/>
          </p:cNvSpPr>
          <p:nvPr/>
        </p:nvSpPr>
        <p:spPr bwMode="auto">
          <a:xfrm>
            <a:off x="539750" y="1916113"/>
            <a:ext cx="84328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000" b="1" dirty="0"/>
              <a:t>Total of 1500 (250 of each) pattern is randomly generated. </a:t>
            </a:r>
          </a:p>
          <a:p>
            <a:pPr>
              <a:spcBef>
                <a:spcPct val="0"/>
              </a:spcBef>
              <a:buFontTx/>
              <a:buNone/>
            </a:pPr>
            <a:r>
              <a:rPr lang="en-US" altLang="tr-TR" sz="2000" b="1" dirty="0"/>
              <a:t>Each example is viewed by eyes for suitability.</a:t>
            </a:r>
          </a:p>
          <a:p>
            <a:pPr>
              <a:spcBef>
                <a:spcPct val="0"/>
              </a:spcBef>
              <a:buFontTx/>
              <a:buNone/>
            </a:pPr>
            <a:r>
              <a:rPr lang="en-US" altLang="tr-TR" sz="2000" b="1" dirty="0"/>
              <a:t>The sample set is divided into 2 sets.</a:t>
            </a:r>
          </a:p>
          <a:p>
            <a:pPr>
              <a:spcBef>
                <a:spcPct val="0"/>
              </a:spcBef>
              <a:buFontTx/>
              <a:buNone/>
            </a:pPr>
            <a:endParaRPr lang="en-US" altLang="tr-TR" sz="2000" b="1" dirty="0">
              <a:solidFill>
                <a:srgbClr val="FF0000"/>
              </a:solidFill>
            </a:endParaRPr>
          </a:p>
          <a:p>
            <a:pPr>
              <a:spcBef>
                <a:spcPct val="0"/>
              </a:spcBef>
              <a:buFontTx/>
              <a:buNone/>
            </a:pPr>
            <a:r>
              <a:rPr lang="en-US" altLang="tr-TR" sz="2000" b="1" dirty="0">
                <a:solidFill>
                  <a:srgbClr val="FF0000"/>
                </a:solidFill>
              </a:rPr>
              <a:t>Learning set</a:t>
            </a:r>
            <a:r>
              <a:rPr lang="en-US" altLang="tr-TR" sz="2000" b="1" dirty="0"/>
              <a:t>:  498 (83 of each) patterns are used to train the network</a:t>
            </a:r>
          </a:p>
          <a:p>
            <a:pPr>
              <a:spcBef>
                <a:spcPct val="0"/>
              </a:spcBef>
              <a:buFontTx/>
              <a:buNone/>
            </a:pPr>
            <a:r>
              <a:rPr lang="en-US" altLang="tr-TR" sz="2000" b="1" dirty="0">
                <a:solidFill>
                  <a:srgbClr val="FF0000"/>
                </a:solidFill>
              </a:rPr>
              <a:t>Testing set</a:t>
            </a:r>
            <a:r>
              <a:rPr lang="en-US" altLang="tr-TR" sz="2000" b="1" dirty="0"/>
              <a:t>: 1002(167 of each) patterns are used to test the network.</a:t>
            </a:r>
          </a:p>
        </p:txBody>
      </p:sp>
      <p:sp>
        <p:nvSpPr>
          <p:cNvPr id="4"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Generating 	         Example</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42783366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ChangeArrowheads="1"/>
          </p:cNvSpPr>
          <p:nvPr/>
        </p:nvSpPr>
        <p:spPr bwMode="auto">
          <a:xfrm>
            <a:off x="0" y="2062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tr-TR" altLang="tr-TR" sz="2400">
              <a:solidFill>
                <a:schemeClr val="tx2"/>
              </a:solidFill>
              <a:latin typeface="MetaPlusLF" pitchFamily="2" charset="0"/>
            </a:endParaRPr>
          </a:p>
        </p:txBody>
      </p:sp>
      <p:graphicFrame>
        <p:nvGraphicFramePr>
          <p:cNvPr id="129027" name="Object 4"/>
          <p:cNvGraphicFramePr>
            <a:graphicFrameLocks noChangeAspect="1"/>
          </p:cNvGraphicFramePr>
          <p:nvPr/>
        </p:nvGraphicFramePr>
        <p:xfrm>
          <a:off x="804863" y="1462088"/>
          <a:ext cx="7096125" cy="4360862"/>
        </p:xfrm>
        <a:graphic>
          <a:graphicData uri="http://schemas.openxmlformats.org/presentationml/2006/ole">
            <mc:AlternateContent xmlns:mc="http://schemas.openxmlformats.org/markup-compatibility/2006">
              <mc:Choice xmlns:v="urn:schemas-microsoft-com:vml" Requires="v">
                <p:oleObj spid="_x0000_s50182" name="Resim" r:id="rId4" imgW="6123432" imgH="3767328" progId="Word.Picture.8">
                  <p:embed/>
                </p:oleObj>
              </mc:Choice>
              <mc:Fallback>
                <p:oleObj name="Resim" r:id="rId4" imgW="6123432" imgH="376732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3" y="1462088"/>
                        <a:ext cx="7096125"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bwMode="auto">
          <a:xfrm>
            <a:off x="179512" y="188640"/>
            <a:ext cx="849694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a:t>
            </a:r>
            <a:r>
              <a:rPr lang="tr-TR" altLang="tr-TR" sz="2400" b="1" dirty="0" err="1" smtClean="0">
                <a:solidFill>
                  <a:srgbClr val="FF0000"/>
                </a:solidFill>
                <a:latin typeface="Calibri" panose="020F0502020204030204" pitchFamily="34" charset="0"/>
              </a:rPr>
              <a:t>Topology</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51752703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a:xfrm>
            <a:off x="179512" y="260648"/>
            <a:ext cx="6096000" cy="609600"/>
          </a:xfrm>
          <a:noFill/>
        </p:spPr>
        <p:txBody>
          <a:bodyPr/>
          <a:lstStyle/>
          <a:p>
            <a:pPr algn="l" eaLnBrk="1" hangingPunct="1"/>
            <a:r>
              <a:rPr lang="en-US" altLang="tr-TR" sz="2400" b="1" u="sng" dirty="0" smtClean="0">
                <a:solidFill>
                  <a:srgbClr val="984807"/>
                </a:solidFill>
                <a:latin typeface="Calibri" pitchFamily="34" charset="0"/>
                <a:ea typeface="+mn-ea"/>
                <a:cs typeface="Arial" pitchFamily="34" charset="0"/>
              </a:rPr>
              <a:t>Examples of summation functions</a:t>
            </a:r>
            <a:endParaRPr lang="en-US" altLang="tr-TR" sz="2400" b="1" u="sng" dirty="0">
              <a:solidFill>
                <a:srgbClr val="984807"/>
              </a:solidFill>
              <a:latin typeface="Calibri" pitchFamily="34" charset="0"/>
              <a:ea typeface="+mn-ea"/>
              <a:cs typeface="Arial" pitchFamily="34" charset="0"/>
            </a:endParaRPr>
          </a:p>
        </p:txBody>
      </p:sp>
      <p:sp>
        <p:nvSpPr>
          <p:cNvPr id="13316" name="Rectangle 3"/>
          <p:cNvSpPr>
            <a:spLocks noChangeArrowheads="1"/>
          </p:cNvSpPr>
          <p:nvPr/>
        </p:nvSpPr>
        <p:spPr bwMode="auto">
          <a:xfrm>
            <a:off x="251460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endParaRPr lang="tr-TR" altLang="tr-TR" sz="2400"/>
          </a:p>
        </p:txBody>
      </p:sp>
      <p:graphicFrame>
        <p:nvGraphicFramePr>
          <p:cNvPr id="13317" name="Object 6"/>
          <p:cNvGraphicFramePr>
            <a:graphicFrameLocks noChangeAspect="1"/>
          </p:cNvGraphicFramePr>
          <p:nvPr>
            <p:extLst>
              <p:ext uri="{D42A27DB-BD31-4B8C-83A1-F6EECF244321}">
                <p14:modId xmlns:p14="http://schemas.microsoft.com/office/powerpoint/2010/main" val="4113461368"/>
              </p:ext>
            </p:extLst>
          </p:nvPr>
        </p:nvGraphicFramePr>
        <p:xfrm>
          <a:off x="554038" y="1035472"/>
          <a:ext cx="2058987" cy="900112"/>
        </p:xfrm>
        <a:graphic>
          <a:graphicData uri="http://schemas.openxmlformats.org/presentationml/2006/ole">
            <mc:AlternateContent xmlns:mc="http://schemas.openxmlformats.org/markup-compatibility/2006">
              <mc:Choice xmlns:v="urn:schemas-microsoft-com:vml" Requires="v">
                <p:oleObj spid="_x0000_s26692" name="Equation" r:id="rId4" imgW="977760" imgH="431640" progId="Equation.3">
                  <p:embed/>
                </p:oleObj>
              </mc:Choice>
              <mc:Fallback>
                <p:oleObj name="Equation" r:id="rId4" imgW="977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8" y="1035472"/>
                        <a:ext cx="2058987"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3485255131"/>
              </p:ext>
            </p:extLst>
          </p:nvPr>
        </p:nvGraphicFramePr>
        <p:xfrm>
          <a:off x="6156325" y="1322809"/>
          <a:ext cx="2232025" cy="552450"/>
        </p:xfrm>
        <a:graphic>
          <a:graphicData uri="http://schemas.openxmlformats.org/presentationml/2006/ole">
            <mc:AlternateContent xmlns:mc="http://schemas.openxmlformats.org/markup-compatibility/2006">
              <mc:Choice xmlns:v="urn:schemas-microsoft-com:vml" Requires="v">
                <p:oleObj spid="_x0000_s26693" name="Equation" r:id="rId6" imgW="914400" imgH="228600" progId="Equation.3">
                  <p:embed/>
                </p:oleObj>
              </mc:Choice>
              <mc:Fallback>
                <p:oleObj name="Equation" r:id="rId6" imgW="914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1322809"/>
                        <a:ext cx="2232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6"/>
          <p:cNvGraphicFramePr>
            <a:graphicFrameLocks noChangeAspect="1"/>
          </p:cNvGraphicFramePr>
          <p:nvPr>
            <p:extLst>
              <p:ext uri="{D42A27DB-BD31-4B8C-83A1-F6EECF244321}">
                <p14:modId xmlns:p14="http://schemas.microsoft.com/office/powerpoint/2010/main" val="1845566930"/>
              </p:ext>
            </p:extLst>
          </p:nvPr>
        </p:nvGraphicFramePr>
        <p:xfrm>
          <a:off x="439738" y="2043534"/>
          <a:ext cx="3873500" cy="527050"/>
        </p:xfrm>
        <a:graphic>
          <a:graphicData uri="http://schemas.openxmlformats.org/presentationml/2006/ole">
            <mc:AlternateContent xmlns:mc="http://schemas.openxmlformats.org/markup-compatibility/2006">
              <mc:Choice xmlns:v="urn:schemas-microsoft-com:vml" Requires="v">
                <p:oleObj spid="_x0000_s26694" name="Equation" r:id="rId8" imgW="1752480" imgH="241200" progId="Equation.3">
                  <p:embed/>
                </p:oleObj>
              </mc:Choice>
              <mc:Fallback>
                <p:oleObj name="Equation" r:id="rId8" imgW="1752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738" y="2043534"/>
                        <a:ext cx="3873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6"/>
          <p:cNvGraphicFramePr>
            <a:graphicFrameLocks noChangeAspect="1"/>
          </p:cNvGraphicFramePr>
          <p:nvPr>
            <p:extLst>
              <p:ext uri="{D42A27DB-BD31-4B8C-83A1-F6EECF244321}">
                <p14:modId xmlns:p14="http://schemas.microsoft.com/office/powerpoint/2010/main" val="251277013"/>
              </p:ext>
            </p:extLst>
          </p:nvPr>
        </p:nvGraphicFramePr>
        <p:xfrm>
          <a:off x="438150" y="2691234"/>
          <a:ext cx="4019550" cy="555625"/>
        </p:xfrm>
        <a:graphic>
          <a:graphicData uri="http://schemas.openxmlformats.org/presentationml/2006/ole">
            <mc:AlternateContent xmlns:mc="http://schemas.openxmlformats.org/markup-compatibility/2006">
              <mc:Choice xmlns:v="urn:schemas-microsoft-com:vml" Requires="v">
                <p:oleObj spid="_x0000_s26695" name="Equation" r:id="rId10" imgW="1726920" imgH="241200" progId="Equation.3">
                  <p:embed/>
                </p:oleObj>
              </mc:Choice>
              <mc:Fallback>
                <p:oleObj name="Equation" r:id="rId10" imgW="17269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150" y="2691234"/>
                        <a:ext cx="4019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6"/>
          <p:cNvGraphicFramePr>
            <a:graphicFrameLocks noChangeAspect="1"/>
          </p:cNvGraphicFramePr>
          <p:nvPr>
            <p:extLst>
              <p:ext uri="{D42A27DB-BD31-4B8C-83A1-F6EECF244321}">
                <p14:modId xmlns:p14="http://schemas.microsoft.com/office/powerpoint/2010/main" val="418783559"/>
              </p:ext>
            </p:extLst>
          </p:nvPr>
        </p:nvGraphicFramePr>
        <p:xfrm>
          <a:off x="498475" y="4059659"/>
          <a:ext cx="3076575" cy="1025525"/>
        </p:xfrm>
        <a:graphic>
          <a:graphicData uri="http://schemas.openxmlformats.org/presentationml/2006/ole">
            <mc:AlternateContent xmlns:mc="http://schemas.openxmlformats.org/markup-compatibility/2006">
              <mc:Choice xmlns:v="urn:schemas-microsoft-com:vml" Requires="v">
                <p:oleObj spid="_x0000_s26696" name="Equation" r:id="rId12" imgW="1282680" imgH="431640" progId="Equation.3">
                  <p:embed/>
                </p:oleObj>
              </mc:Choice>
              <mc:Fallback>
                <p:oleObj name="Equation" r:id="rId12" imgW="12826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475" y="4059659"/>
                        <a:ext cx="30765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6"/>
          <p:cNvGraphicFramePr>
            <a:graphicFrameLocks noChangeAspect="1"/>
          </p:cNvGraphicFramePr>
          <p:nvPr>
            <p:extLst>
              <p:ext uri="{D42A27DB-BD31-4B8C-83A1-F6EECF244321}">
                <p14:modId xmlns:p14="http://schemas.microsoft.com/office/powerpoint/2010/main" val="2462534388"/>
              </p:ext>
            </p:extLst>
          </p:nvPr>
        </p:nvGraphicFramePr>
        <p:xfrm>
          <a:off x="522288" y="3267497"/>
          <a:ext cx="4565650" cy="1008062"/>
        </p:xfrm>
        <a:graphic>
          <a:graphicData uri="http://schemas.openxmlformats.org/presentationml/2006/ole">
            <mc:AlternateContent xmlns:mc="http://schemas.openxmlformats.org/markup-compatibility/2006">
              <mc:Choice xmlns:v="urn:schemas-microsoft-com:vml" Requires="v">
                <p:oleObj spid="_x0000_s26697" name="Equation" r:id="rId14" imgW="2108160" imgH="469800" progId="Equation.3">
                  <p:embed/>
                </p:oleObj>
              </mc:Choice>
              <mc:Fallback>
                <p:oleObj name="Equation" r:id="rId14" imgW="2108160" imgH="469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288" y="3267497"/>
                        <a:ext cx="45656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77694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ChangeArrowheads="1"/>
          </p:cNvSpPr>
          <p:nvPr/>
        </p:nvSpPr>
        <p:spPr bwMode="auto">
          <a:xfrm>
            <a:off x="0" y="2062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tr-TR" altLang="tr-TR" sz="2400">
              <a:solidFill>
                <a:schemeClr val="tx2"/>
              </a:solidFill>
              <a:latin typeface="MetaPlusLF" pitchFamily="2" charset="0"/>
            </a:endParaRPr>
          </a:p>
        </p:txBody>
      </p:sp>
      <p:graphicFrame>
        <p:nvGraphicFramePr>
          <p:cNvPr id="1259622" name="Group 102"/>
          <p:cNvGraphicFramePr>
            <a:graphicFrameLocks noGrp="1"/>
          </p:cNvGraphicFramePr>
          <p:nvPr>
            <p:ph/>
          </p:nvPr>
        </p:nvGraphicFramePr>
        <p:xfrm>
          <a:off x="395288" y="2060575"/>
          <a:ext cx="8467725" cy="3336926"/>
        </p:xfrm>
        <a:graphic>
          <a:graphicData uri="http://schemas.openxmlformats.org/drawingml/2006/table">
            <a:tbl>
              <a:tblPr/>
              <a:tblGrid>
                <a:gridCol w="5534025"/>
                <a:gridCol w="2933700"/>
              </a:tblGrid>
              <a:tr h="40489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Parameter</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Value</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228">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Process elements in </a:t>
                      </a:r>
                      <a:r>
                        <a:rPr kumimoji="1" lang="en-US" altLang="tr-TR" sz="1800" b="1" i="0" u="none" strike="noStrike" cap="none" normalizeH="0" baseline="0" noProof="0" dirty="0" err="1" smtClean="0">
                          <a:ln>
                            <a:noFill/>
                          </a:ln>
                          <a:solidFill>
                            <a:schemeClr val="tx1"/>
                          </a:solidFill>
                          <a:effectLst/>
                          <a:latin typeface="Times New Roman" pitchFamily="18" charset="0"/>
                          <a:cs typeface="Times New Roman" pitchFamily="18" charset="0"/>
                        </a:rPr>
                        <a:t>Kohonen</a:t>
                      </a: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 layer for each category</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6</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837">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Initial values (randomly generated)</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Between -0.1 and 0.1</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9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Input scaling</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Between 0-1</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9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Learning coefficient</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0.05</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301">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B constant</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0.0001</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9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C constant</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1800" b="1" i="0" u="none" strike="noStrike" cap="none" normalizeH="0" baseline="0" noProof="0" dirty="0" smtClean="0">
                          <a:ln>
                            <a:noFill/>
                          </a:ln>
                          <a:solidFill>
                            <a:schemeClr val="tx1"/>
                          </a:solidFill>
                          <a:effectLst/>
                          <a:latin typeface="Times New Roman" pitchFamily="18" charset="0"/>
                          <a:cs typeface="Times New Roman" pitchFamily="18" charset="0"/>
                        </a:rPr>
                        <a:t>10</a:t>
                      </a:r>
                      <a:endParaRPr kumimoji="1" lang="en-US" altLang="tr-TR" sz="1800" b="1" i="0" u="none" strike="noStrike" cap="none" normalizeH="0" baseline="0" noProof="0" dirty="0" smtClean="0">
                        <a:ln>
                          <a:noFill/>
                        </a:ln>
                        <a:solidFill>
                          <a:schemeClr val="tx1"/>
                        </a:solidFill>
                        <a:effectLst/>
                        <a:latin typeface="MetaPlusLF-Regular" charset="0"/>
                      </a:endParaRPr>
                    </a:p>
                  </a:txBody>
                  <a:tcPr marL="92075" marR="92075" marT="46047" marB="460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 Box 2"/>
          <p:cNvSpPr txBox="1">
            <a:spLocks noChangeArrowheads="1"/>
          </p:cNvSpPr>
          <p:nvPr/>
        </p:nvSpPr>
        <p:spPr bwMode="auto">
          <a:xfrm>
            <a:off x="179512" y="188640"/>
            <a:ext cx="84969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 </a:t>
            </a:r>
            <a:r>
              <a:rPr lang="tr-TR" altLang="tr-TR" sz="2400" b="1" dirty="0" smtClean="0">
                <a:solidFill>
                  <a:srgbClr val="FF0000"/>
                </a:solidFill>
                <a:latin typeface="Calibri" panose="020F0502020204030204" pitchFamily="34" charset="0"/>
              </a:rPr>
              <a:t>Network </a:t>
            </a:r>
            <a:r>
              <a:rPr lang="tr-TR" altLang="tr-TR" sz="2400" b="1" dirty="0" err="1" smtClean="0">
                <a:solidFill>
                  <a:srgbClr val="FF0000"/>
                </a:solidFill>
                <a:latin typeface="Calibri" panose="020F0502020204030204" pitchFamily="34" charset="0"/>
              </a:rPr>
              <a:t>Parameters</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02963399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727" name="Group 167"/>
          <p:cNvGraphicFramePr>
            <a:graphicFrameLocks noGrp="1"/>
          </p:cNvGraphicFramePr>
          <p:nvPr>
            <p:ph/>
          </p:nvPr>
        </p:nvGraphicFramePr>
        <p:xfrm>
          <a:off x="393700" y="1679575"/>
          <a:ext cx="8545513" cy="2800352"/>
        </p:xfrm>
        <a:graphic>
          <a:graphicData uri="http://schemas.openxmlformats.org/drawingml/2006/table">
            <a:tbl>
              <a:tblPr/>
              <a:tblGrid>
                <a:gridCol w="2932113"/>
                <a:gridCol w="1293812"/>
                <a:gridCol w="2179638"/>
                <a:gridCol w="2139950"/>
              </a:tblGrid>
              <a:tr h="701675">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LVQ</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 of iteration</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Learning Performance (%)</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Testing Performance (%)</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Standard LVQ</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70</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95.18</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92.31</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688">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LVQ2</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4</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94.31</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89.62</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Standard LVQ + LVQ2</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74</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96.18</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92.61</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688">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LVQ conscience </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70</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95.98</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92.71</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 LVQ-X</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20</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100.00</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en-US" altLang="tr-TR" sz="2000" b="1" i="0" u="none" strike="noStrike" cap="none" normalizeH="0" baseline="0" noProof="0" dirty="0" smtClean="0">
                          <a:ln>
                            <a:noFill/>
                          </a:ln>
                          <a:solidFill>
                            <a:schemeClr val="tx1"/>
                          </a:solidFill>
                          <a:effectLst/>
                          <a:latin typeface="Times New Roman" pitchFamily="18" charset="0"/>
                          <a:cs typeface="Times New Roman" pitchFamily="18" charset="0"/>
                        </a:rPr>
                        <a:t>97.70</a:t>
                      </a:r>
                      <a:endParaRPr kumimoji="1" lang="en-US" altLang="tr-TR" sz="2000" b="1" i="0" u="none" strike="noStrike" cap="none" normalizeH="0" baseline="0" noProof="0" dirty="0" smtClean="0">
                        <a:ln>
                          <a:noFill/>
                        </a:ln>
                        <a:solidFill>
                          <a:schemeClr val="tx1"/>
                        </a:solidFill>
                        <a:effectLst/>
                        <a:latin typeface="MetaPlusLF-Regular"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 Box 2"/>
          <p:cNvSpPr txBox="1">
            <a:spLocks noChangeArrowheads="1"/>
          </p:cNvSpPr>
          <p:nvPr/>
        </p:nvSpPr>
        <p:spPr bwMode="auto">
          <a:xfrm>
            <a:off x="179512" y="188640"/>
            <a:ext cx="849694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tr-TR" sz="2400" b="1" dirty="0" smtClean="0">
                <a:solidFill>
                  <a:srgbClr val="FF0000"/>
                </a:solidFill>
                <a:latin typeface="Calibri" panose="020F0502020204030204" pitchFamily="34" charset="0"/>
              </a:rPr>
              <a:t>Example 2:  Pattern Recognition with LVQ NETWORKS-</a:t>
            </a:r>
            <a:r>
              <a:rPr lang="tr-TR" altLang="tr-TR" sz="2400" b="1" dirty="0" err="1" smtClean="0">
                <a:solidFill>
                  <a:srgbClr val="FF0000"/>
                </a:solidFill>
                <a:latin typeface="Calibri" panose="020F0502020204030204" pitchFamily="34" charset="0"/>
              </a:rPr>
              <a:t>Result</a:t>
            </a:r>
            <a:endParaRPr lang="en-US" altLang="tr-TR" sz="2400" b="1" baseline="-25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96173172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2771800" y="1052736"/>
            <a:ext cx="333976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dirty="0">
                <a:solidFill>
                  <a:srgbClr val="984807"/>
                </a:solidFill>
                <a:ea typeface="+mn-ea"/>
              </a:rPr>
              <a:t>QUESTIONS</a:t>
            </a:r>
          </a:p>
          <a:p>
            <a:pPr algn="ctr" eaLnBrk="1" hangingPunct="1">
              <a:spcBef>
                <a:spcPct val="0"/>
              </a:spcBef>
              <a:buFontTx/>
              <a:buNone/>
            </a:pPr>
            <a:r>
              <a:rPr lang="tr-TR" altLang="tr-TR" sz="7200" b="1" dirty="0" smtClean="0">
                <a:solidFill>
                  <a:srgbClr val="984807"/>
                </a:solidFill>
                <a:ea typeface="+mn-ea"/>
              </a:rPr>
              <a:t>?</a:t>
            </a:r>
            <a:endParaRPr lang="tr-TR" altLang="tr-TR" sz="2400" b="1" dirty="0">
              <a:solidFill>
                <a:srgbClr val="984807"/>
              </a:solidFill>
              <a:ea typeface="+mn-ea"/>
            </a:endParaRPr>
          </a:p>
          <a:p>
            <a:pPr algn="ctr" eaLnBrk="1" hangingPunct="1">
              <a:spcBef>
                <a:spcPct val="0"/>
              </a:spcBef>
              <a:buFontTx/>
              <a:buNone/>
            </a:pPr>
            <a:r>
              <a:rPr lang="tr-TR" altLang="tr-TR" sz="2400" b="1" dirty="0">
                <a:solidFill>
                  <a:srgbClr val="984807"/>
                </a:solidFill>
                <a:ea typeface="+mn-ea"/>
              </a:rPr>
              <a:t>THANK YOU VERY MUCH</a:t>
            </a:r>
          </a:p>
          <a:p>
            <a:pPr algn="ctr" eaLnBrk="1" hangingPunct="1">
              <a:spcBef>
                <a:spcPct val="0"/>
              </a:spcBef>
              <a:buFontTx/>
              <a:buNone/>
            </a:pPr>
            <a:endParaRPr lang="tr-TR" altLang="tr-TR" dirty="0">
              <a:latin typeface="Arial" panose="020B0604020202020204" pitchFamily="34" charset="0"/>
            </a:endParaRPr>
          </a:p>
        </p:txBody>
      </p:sp>
    </p:spTree>
    <p:extLst>
      <p:ext uri="{BB962C8B-B14F-4D97-AF65-F5344CB8AC3E}">
        <p14:creationId xmlns:p14="http://schemas.microsoft.com/office/powerpoint/2010/main" val="4211551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xfrm>
            <a:off x="6553200" y="58197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B704A45-D843-4987-90CB-B0DFAFE2C240}" type="slidenum">
              <a:rPr lang="en-US" altLang="tr-TR" sz="1400" smtClean="0"/>
              <a:pPr>
                <a:spcBef>
                  <a:spcPct val="0"/>
                </a:spcBef>
                <a:buFontTx/>
                <a:buNone/>
              </a:pPr>
              <a:t>8</a:t>
            </a:fld>
            <a:endParaRPr lang="en-US" altLang="tr-TR" sz="1400" smtClean="0"/>
          </a:p>
        </p:txBody>
      </p:sp>
      <p:sp>
        <p:nvSpPr>
          <p:cNvPr id="7" name="Rectangle 2"/>
          <p:cNvSpPr txBox="1">
            <a:spLocks noChangeArrowheads="1"/>
          </p:cNvSpPr>
          <p:nvPr/>
        </p:nvSpPr>
        <p:spPr bwMode="auto">
          <a:xfrm>
            <a:off x="31543" y="188640"/>
            <a:ext cx="6096000"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Examples of activation function</a:t>
            </a:r>
            <a:endParaRPr lang="en-US" sz="2400" b="1" u="sng" dirty="0">
              <a:solidFill>
                <a:srgbClr val="984807"/>
              </a:solidFill>
              <a:latin typeface="Calibri" pitchFamily="34" charset="0"/>
            </a:endParaRPr>
          </a:p>
        </p:txBody>
      </p:sp>
      <p:sp>
        <p:nvSpPr>
          <p:cNvPr id="15364" name="Rectangle 54"/>
          <p:cNvSpPr>
            <a:spLocks noChangeArrowheads="1"/>
          </p:cNvSpPr>
          <p:nvPr/>
        </p:nvSpPr>
        <p:spPr bwMode="auto">
          <a:xfrm>
            <a:off x="3745557" y="980728"/>
            <a:ext cx="37814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Sigmoid</a:t>
            </a:r>
            <a:endParaRPr lang="en-US" altLang="tr-TR" sz="1200" b="0"/>
          </a:p>
          <a:p>
            <a:pPr>
              <a:spcBef>
                <a:spcPct val="0"/>
              </a:spcBef>
              <a:buFontTx/>
              <a:buNone/>
            </a:pPr>
            <a:endParaRPr lang="tr-TR" altLang="tr-TR" sz="2400" b="0"/>
          </a:p>
          <a:p>
            <a:pPr>
              <a:spcBef>
                <a:spcPct val="0"/>
              </a:spcBef>
              <a:buFontTx/>
              <a:buNone/>
            </a:pPr>
            <a:endParaRPr lang="tr-TR" altLang="tr-TR" sz="2400" b="0"/>
          </a:p>
          <a:p>
            <a:pPr>
              <a:spcBef>
                <a:spcPct val="0"/>
              </a:spcBef>
              <a:buFontTx/>
              <a:buNone/>
            </a:pPr>
            <a:endParaRPr lang="en-US" altLang="tr-TR" sz="2400" b="0"/>
          </a:p>
        </p:txBody>
      </p:sp>
      <p:graphicFrame>
        <p:nvGraphicFramePr>
          <p:cNvPr id="15365" name="Object 93"/>
          <p:cNvGraphicFramePr>
            <a:graphicFrameLocks noChangeAspect="1"/>
          </p:cNvGraphicFramePr>
          <p:nvPr>
            <p:extLst>
              <p:ext uri="{D42A27DB-BD31-4B8C-83A1-F6EECF244321}">
                <p14:modId xmlns:p14="http://schemas.microsoft.com/office/powerpoint/2010/main" val="2376688673"/>
              </p:ext>
            </p:extLst>
          </p:nvPr>
        </p:nvGraphicFramePr>
        <p:xfrm>
          <a:off x="3816994" y="1196628"/>
          <a:ext cx="2671763" cy="828675"/>
        </p:xfrm>
        <a:graphic>
          <a:graphicData uri="http://schemas.openxmlformats.org/presentationml/2006/ole">
            <mc:AlternateContent xmlns:mc="http://schemas.openxmlformats.org/markup-compatibility/2006">
              <mc:Choice xmlns:v="urn:schemas-microsoft-com:vml" Requires="v">
                <p:oleObj spid="_x0000_s27661" name="Equation" r:id="rId3" imgW="1269449" imgH="393529" progId="Equation.3">
                  <p:embed/>
                </p:oleObj>
              </mc:Choice>
              <mc:Fallback>
                <p:oleObj name="Equation" r:id="rId3" imgW="1269449"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994" y="1196628"/>
                        <a:ext cx="26717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Rectangle 56"/>
          <p:cNvSpPr>
            <a:spLocks noChangeArrowheads="1"/>
          </p:cNvSpPr>
          <p:nvPr/>
        </p:nvSpPr>
        <p:spPr bwMode="auto">
          <a:xfrm>
            <a:off x="323528" y="1196752"/>
            <a:ext cx="37814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dirty="0">
                <a:latin typeface="Arial Unicode MS" panose="020B0604020202020204" pitchFamily="34" charset="-128"/>
                <a:ea typeface="Arial Unicode MS" panose="020B0604020202020204" pitchFamily="34" charset="-128"/>
                <a:cs typeface="Arial Unicode MS" panose="020B0604020202020204" pitchFamily="34" charset="-128"/>
              </a:rPr>
              <a:t>Lineer</a:t>
            </a:r>
            <a:endParaRPr lang="tr-TR" altLang="tr-TR" sz="1600" dirty="0"/>
          </a:p>
          <a:p>
            <a:pPr eaLnBrk="1" hangingPunct="1">
              <a:spcBef>
                <a:spcPct val="0"/>
              </a:spcBef>
              <a:buFontTx/>
              <a:buNone/>
            </a:pPr>
            <a:endParaRPr lang="en-US" altLang="tr-TR" sz="1600" dirty="0"/>
          </a:p>
          <a:p>
            <a:pPr>
              <a:spcBef>
                <a:spcPct val="0"/>
              </a:spcBef>
              <a:buFontTx/>
              <a:buNone/>
            </a:pPr>
            <a:r>
              <a:rPr lang="tr-TR" altLang="tr-TR" sz="1600" dirty="0">
                <a:latin typeface="Arial Unicode MS" panose="020B0604020202020204" pitchFamily="34" charset="-128"/>
                <a:ea typeface="Arial Unicode MS" panose="020B0604020202020204" pitchFamily="34" charset="-128"/>
                <a:cs typeface="Arial Unicode MS" panose="020B0604020202020204" pitchFamily="34" charset="-128"/>
              </a:rPr>
              <a:t>F(NET)= NET</a:t>
            </a:r>
            <a:endParaRPr lang="en-US" altLang="tr-T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endParaRPr lang="en-US" altLang="tr-TR" dirty="0"/>
          </a:p>
        </p:txBody>
      </p:sp>
      <p:sp>
        <p:nvSpPr>
          <p:cNvPr id="15367" name="Rectangle 58"/>
          <p:cNvSpPr>
            <a:spLocks noChangeArrowheads="1"/>
          </p:cNvSpPr>
          <p:nvPr/>
        </p:nvSpPr>
        <p:spPr bwMode="auto">
          <a:xfrm>
            <a:off x="430213" y="2778646"/>
            <a:ext cx="37814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tr-TR" altLang="tr-TR" sz="1600"/>
          </a:p>
          <a:p>
            <a:pPr eaLnBrk="1" hangingPunct="1">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                    1  if NET &gt; Threshold</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F(NET) =</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                     0 if NET &lt;= Threshold</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endParaRPr lang="en-US" altLang="tr-TR"/>
          </a:p>
        </p:txBody>
      </p:sp>
      <p:sp>
        <p:nvSpPr>
          <p:cNvPr id="15368" name="Rectangle 60"/>
          <p:cNvSpPr>
            <a:spLocks noChangeArrowheads="1"/>
          </p:cNvSpPr>
          <p:nvPr/>
        </p:nvSpPr>
        <p:spPr bwMode="auto">
          <a:xfrm>
            <a:off x="69850" y="2634183"/>
            <a:ext cx="2863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800">
                <a:latin typeface="Arial Unicode MS" panose="020B0604020202020204" pitchFamily="34" charset="-128"/>
                <a:ea typeface="Arial Unicode MS" panose="020B0604020202020204" pitchFamily="34" charset="-128"/>
                <a:cs typeface="Arial Unicode MS" panose="020B0604020202020204" pitchFamily="34" charset="-128"/>
              </a:rPr>
              <a:t>Step fonksiyonu</a:t>
            </a:r>
            <a:endParaRPr lang="en-US" altLang="tr-TR" sz="3600"/>
          </a:p>
        </p:txBody>
      </p:sp>
      <p:sp>
        <p:nvSpPr>
          <p:cNvPr id="15369" name="Text Box 52"/>
          <p:cNvSpPr txBox="1">
            <a:spLocks noChangeArrowheads="1"/>
          </p:cNvSpPr>
          <p:nvPr/>
        </p:nvSpPr>
        <p:spPr bwMode="auto">
          <a:xfrm>
            <a:off x="1366838" y="3064396"/>
            <a:ext cx="431800" cy="115728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4800" b="0">
                <a:latin typeface="Lucida Sans Unicode" panose="020B0602030504020204" pitchFamily="34" charset="0"/>
                <a:ea typeface="Lucida Sans Unicode" panose="020B0602030504020204" pitchFamily="34" charset="0"/>
                <a:cs typeface="Lucida Sans Unicode" panose="020B0602030504020204" pitchFamily="34" charset="0"/>
              </a:rPr>
              <a:t>{</a:t>
            </a:r>
            <a:endParaRPr lang="en-US" altLang="tr-TR" sz="1800" b="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endParaRPr lang="en-US" altLang="tr-TR" sz="3600" b="0"/>
          </a:p>
        </p:txBody>
      </p:sp>
      <p:sp>
        <p:nvSpPr>
          <p:cNvPr id="15370" name="Rectangle 62"/>
          <p:cNvSpPr>
            <a:spLocks noChangeArrowheads="1"/>
          </p:cNvSpPr>
          <p:nvPr/>
        </p:nvSpPr>
        <p:spPr bwMode="auto">
          <a:xfrm>
            <a:off x="395288" y="4797425"/>
            <a:ext cx="3781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Sinus </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F(NET) = Sin (NET)</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endParaRPr lang="en-US" altLang="tr-TR"/>
          </a:p>
        </p:txBody>
      </p:sp>
      <p:sp>
        <p:nvSpPr>
          <p:cNvPr id="15371" name="Rectangle 66"/>
          <p:cNvSpPr>
            <a:spLocks noChangeArrowheads="1"/>
          </p:cNvSpPr>
          <p:nvPr/>
        </p:nvSpPr>
        <p:spPr bwMode="auto">
          <a:xfrm>
            <a:off x="4175125" y="5013325"/>
            <a:ext cx="286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Threshold function</a:t>
            </a:r>
            <a:endParaRPr lang="en-US" altLang="tr-TR"/>
          </a:p>
        </p:txBody>
      </p:sp>
      <p:sp>
        <p:nvSpPr>
          <p:cNvPr id="15372" name="Rectangle 64"/>
          <p:cNvSpPr>
            <a:spLocks noChangeArrowheads="1"/>
          </p:cNvSpPr>
          <p:nvPr/>
        </p:nvSpPr>
        <p:spPr bwMode="auto">
          <a:xfrm>
            <a:off x="4406900" y="5194300"/>
            <a:ext cx="37814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                          </a:t>
            </a:r>
            <a:endParaRPr lang="tr-TR" altLang="tr-TR" sz="1600"/>
          </a:p>
          <a:p>
            <a:pPr eaLnBrk="1" hangingPunct="1">
              <a:spcBef>
                <a:spcPct val="0"/>
              </a:spcBef>
              <a:buFontTx/>
              <a:buNone/>
            </a:pPr>
            <a:r>
              <a:rPr lang="tr-TR" altLang="tr-TR" sz="1600"/>
              <a:t>	     </a:t>
            </a: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0               if NET&lt;= 0 </a:t>
            </a:r>
            <a:endParaRPr lang="tr-TR" altLang="tr-TR" sz="1600"/>
          </a:p>
          <a:p>
            <a:pPr>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F(NET) =     NET           if  0&lt;NET&lt; 1</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r>
              <a:rPr lang="tr-TR" altLang="tr-TR" sz="1600">
                <a:latin typeface="Arial Unicode MS" panose="020B0604020202020204" pitchFamily="34" charset="-128"/>
                <a:ea typeface="Arial Unicode MS" panose="020B0604020202020204" pitchFamily="34" charset="-128"/>
                <a:cs typeface="Arial Unicode MS" panose="020B0604020202020204" pitchFamily="34" charset="-128"/>
              </a:rPr>
              <a:t>                    1               if NET&gt;=1</a:t>
            </a:r>
            <a:endPar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r>
              <a:rPr lang="en-US" altLang="tr-TR" sz="1600">
                <a:latin typeface="Arial Unicode MS" panose="020B0604020202020204" pitchFamily="34" charset="-128"/>
                <a:ea typeface="Arial Unicode MS" panose="020B0604020202020204" pitchFamily="34" charset="-128"/>
                <a:cs typeface="Arial Unicode MS" panose="020B0604020202020204" pitchFamily="34" charset="-128"/>
              </a:rPr>
              <a:t> </a:t>
            </a:r>
          </a:p>
          <a:p>
            <a:pPr>
              <a:spcBef>
                <a:spcPct val="0"/>
              </a:spcBef>
              <a:buFontTx/>
              <a:buNone/>
            </a:pPr>
            <a:endParaRPr lang="en-US" altLang="tr-TR"/>
          </a:p>
        </p:txBody>
      </p:sp>
      <p:sp>
        <p:nvSpPr>
          <p:cNvPr id="15373" name="Text Box 53"/>
          <p:cNvSpPr txBox="1">
            <a:spLocks noChangeArrowheads="1"/>
          </p:cNvSpPr>
          <p:nvPr/>
        </p:nvSpPr>
        <p:spPr bwMode="auto">
          <a:xfrm>
            <a:off x="5110163" y="5373688"/>
            <a:ext cx="280987" cy="72548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tr-TR" sz="6000" b="0">
                <a:latin typeface="Lucida Sans Unicode" panose="020B0602030504020204" pitchFamily="34" charset="0"/>
                <a:ea typeface="Lucida Sans Unicode" panose="020B0602030504020204" pitchFamily="34" charset="0"/>
                <a:cs typeface="Lucida Sans Unicode" panose="020B0602030504020204" pitchFamily="34" charset="0"/>
              </a:rPr>
              <a:t>{</a:t>
            </a:r>
            <a:endParaRPr lang="en-US" altLang="tr-TR" sz="2400" b="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0"/>
              </a:spcBef>
              <a:buFontTx/>
              <a:buNone/>
            </a:pPr>
            <a:endParaRPr lang="en-US" altLang="tr-TR" sz="4400" b="0"/>
          </a:p>
        </p:txBody>
      </p:sp>
      <p:pic>
        <p:nvPicPr>
          <p:cNvPr id="1537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282" y="980728"/>
            <a:ext cx="18351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896"/>
            <a:ext cx="2392362"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048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23528" y="260648"/>
            <a:ext cx="6096000" cy="609600"/>
          </a:xfrm>
          <a:prstGeom prst="rect">
            <a:avLst/>
          </a:prstGeom>
          <a:noFill/>
          <a:ln w="9525">
            <a:noFill/>
            <a:miter lim="800000"/>
            <a:headEnd/>
            <a:tailEnd/>
          </a:ln>
        </p:spPr>
        <p:txBody>
          <a:bodyPr anchor="ctr"/>
          <a:lstStyle/>
          <a:p>
            <a:pPr eaLnBrk="1" hangingPunct="1">
              <a:defRPr/>
            </a:pPr>
            <a:r>
              <a:rPr lang="tr-TR" sz="2400" b="1" u="sng" dirty="0">
                <a:solidFill>
                  <a:srgbClr val="984807"/>
                </a:solidFill>
                <a:latin typeface="Calibri" pitchFamily="34" charset="0"/>
              </a:rPr>
              <a:t>Examples of activation function</a:t>
            </a:r>
            <a:endParaRPr lang="en-US" sz="2400" b="1" u="sng" dirty="0">
              <a:solidFill>
                <a:srgbClr val="984807"/>
              </a:solidFill>
              <a:latin typeface="Calibri" pitchFamily="34" charset="0"/>
            </a:endParaRPr>
          </a:p>
        </p:txBody>
      </p:sp>
      <p:pic>
        <p:nvPicPr>
          <p:cNvPr id="1638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752"/>
            <a:ext cx="43815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058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3220</Words>
  <Application>Microsoft Office PowerPoint</Application>
  <PresentationFormat>On-screen Show (4:3)</PresentationFormat>
  <Paragraphs>859</Paragraphs>
  <Slides>72</Slides>
  <Notes>58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6</vt:i4>
      </vt:variant>
      <vt:variant>
        <vt:lpstr>Slide Titles</vt:lpstr>
      </vt:variant>
      <vt:variant>
        <vt:i4>72</vt:i4>
      </vt:variant>
    </vt:vector>
  </HeadingPairs>
  <TitlesOfParts>
    <vt:vector size="89" baseType="lpstr">
      <vt:lpstr>Arial Unicode MS</vt:lpstr>
      <vt:lpstr>MS PGothic</vt:lpstr>
      <vt:lpstr>MS PGothic</vt:lpstr>
      <vt:lpstr>Arial</vt:lpstr>
      <vt:lpstr>Calibri</vt:lpstr>
      <vt:lpstr>Lucida Sans Unicode</vt:lpstr>
      <vt:lpstr>MetaPlusLF</vt:lpstr>
      <vt:lpstr>MetaPlusLF-Regular</vt:lpstr>
      <vt:lpstr>Times New Roman</vt:lpstr>
      <vt:lpstr>Wingdings</vt:lpstr>
      <vt:lpstr>Office Theme</vt:lpstr>
      <vt:lpstr>Equation</vt:lpstr>
      <vt:lpstr>Picture</vt:lpstr>
      <vt:lpstr>Denklem</vt:lpstr>
      <vt:lpstr>Microsoft Equation 3.0</vt:lpstr>
      <vt:lpstr>Microsoft Word Picture</vt:lpstr>
      <vt:lpstr>Resim</vt:lpstr>
      <vt:lpstr>PowerPoint Presentation</vt:lpstr>
      <vt:lpstr>PowerPoint Presentation</vt:lpstr>
      <vt:lpstr>Neural Networks</vt:lpstr>
      <vt:lpstr>Neural Networks</vt:lpstr>
      <vt:lpstr>Biologic Neuron- Mammalian neuron</vt:lpstr>
      <vt:lpstr>Artificial Neuron- Process elements</vt:lpstr>
      <vt:lpstr>Examples of summation functions</vt:lpstr>
      <vt:lpstr>PowerPoint Presentation</vt:lpstr>
      <vt:lpstr>PowerPoint Presentation</vt:lpstr>
      <vt:lpstr>Neural network identifiers</vt:lpstr>
      <vt:lpstr>Examples of neural network models</vt:lpstr>
      <vt:lpstr>MLP topology- single hidden layer</vt:lpstr>
      <vt:lpstr>PowerPoint Presentation</vt:lpstr>
      <vt:lpstr>Information Processing in Neural Networks</vt:lpstr>
      <vt:lpstr>Information processing in each process element</vt:lpstr>
      <vt:lpstr>Characteristics of neural networks</vt:lpstr>
      <vt:lpstr>Shortcomings of neural networks</vt:lpstr>
      <vt:lpstr>Learning</vt:lpstr>
      <vt:lpstr>Knowledge of neural network</vt:lpstr>
      <vt:lpstr>Learning Rules</vt:lpstr>
      <vt:lpstr>Learning strategy- Supervised learning</vt:lpstr>
      <vt:lpstr>Learning strategy- Reinforcement Learning</vt:lpstr>
      <vt:lpstr>Learning strategy- Unsupervised learning</vt:lpstr>
      <vt:lpstr>Important Issues</vt:lpstr>
      <vt:lpstr>Selecting and representing the examples</vt:lpstr>
      <vt:lpstr>PowerPoint Presentation</vt:lpstr>
      <vt:lpstr>Network topology and parameters</vt:lpstr>
      <vt:lpstr>Network Topology- Example 1</vt:lpstr>
      <vt:lpstr>Initialization and scaling</vt:lpstr>
      <vt:lpstr>Presenting examples to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XOR problem</vt:lpstr>
      <vt:lpstr>XOR problem –Final solution</vt:lpstr>
      <vt:lpstr>XOR problem –Final solution</vt:lpstr>
      <vt:lpstr>Neural networks are good for....</vt:lpstr>
      <vt:lpstr>Applications...</vt:lpstr>
      <vt:lpstr>Real life examples...</vt:lpstr>
      <vt:lpstr>Recommended resources...</vt:lpstr>
      <vt:lpstr>An Business Example...</vt:lpstr>
      <vt:lpstr>Factors and respective values</vt:lpstr>
      <vt:lpstr>Example set</vt:lpstr>
      <vt:lpstr>Numerical representation</vt:lpstr>
      <vt:lpstr>Scaled inputs and output</vt:lpstr>
      <vt:lpstr>MLP Network</vt:lpstr>
      <vt:lpstr>Network Parameters</vt:lpstr>
      <vt:lpstr>Results of learning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2015-08-23T09:46:53Z</dcterms:created>
  <dcterms:modified xsi:type="dcterms:W3CDTF">2016-11-24T18:52:29Z</dcterms:modified>
</cp:coreProperties>
</file>