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handoutMasterIdLst>
    <p:handoutMasterId r:id="rId16"/>
  </p:handoutMasterIdLst>
  <p:sldIdLst>
    <p:sldId id="256" r:id="rId2"/>
    <p:sldId id="258" r:id="rId3"/>
    <p:sldId id="260" r:id="rId4"/>
    <p:sldId id="261" r:id="rId5"/>
    <p:sldId id="262" r:id="rId6"/>
    <p:sldId id="264" r:id="rId7"/>
    <p:sldId id="265" r:id="rId8"/>
    <p:sldId id="266" r:id="rId9"/>
    <p:sldId id="267" r:id="rId10"/>
    <p:sldId id="268" r:id="rId11"/>
    <p:sldId id="269" r:id="rId12"/>
    <p:sldId id="259"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7" autoAdjust="0"/>
    <p:restoredTop sz="94660"/>
  </p:normalViewPr>
  <p:slideViewPr>
    <p:cSldViewPr snapToGrid="0">
      <p:cViewPr varScale="1">
        <p:scale>
          <a:sx n="114" d="100"/>
          <a:sy n="114" d="100"/>
        </p:scale>
        <p:origin x="18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9B299A-64DB-4897-B501-6B8CD5906A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6228D-86B1-4274-A0A0-1E01D5E106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5FD31-E8FD-4868-BF9E-697EEC1FDDD9}" type="datetimeFigureOut">
              <a:rPr lang="en-US" smtClean="0"/>
              <a:t>12/13/2017</a:t>
            </a:fld>
            <a:endParaRPr lang="en-US"/>
          </a:p>
        </p:txBody>
      </p:sp>
      <p:sp>
        <p:nvSpPr>
          <p:cNvPr id="4" name="Footer Placeholder 3">
            <a:extLst>
              <a:ext uri="{FF2B5EF4-FFF2-40B4-BE49-F238E27FC236}">
                <a16:creationId xmlns:a16="http://schemas.microsoft.com/office/drawing/2014/main" id="{9DCCF6EB-2CBF-4F7C-8EE9-6FAA5BB65F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6D6AA62-17F9-4E8C-9065-B4C41A61C79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37D0C2-6B3D-4F77-ABCF-109A85C76AE4}" type="slidenum">
              <a:rPr lang="en-US" smtClean="0"/>
              <a:t>‹#›</a:t>
            </a:fld>
            <a:endParaRPr lang="en-US"/>
          </a:p>
        </p:txBody>
      </p:sp>
    </p:spTree>
    <p:extLst>
      <p:ext uri="{BB962C8B-B14F-4D97-AF65-F5344CB8AC3E}">
        <p14:creationId xmlns:p14="http://schemas.microsoft.com/office/powerpoint/2010/main" val="1479059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CF51D-62B5-4623-88B1-AA9C4596ABE7}" type="datetimeFigureOut">
              <a:rPr lang="en-US" smtClean="0"/>
              <a:t>12/13/2017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082AFE-8378-4A1A-BE10-4A13280E4C46}" type="slidenum">
              <a:rPr lang="en-US" smtClean="0"/>
              <a:t>‹#›</a:t>
            </a:fld>
            <a:endParaRPr lang="en-US"/>
          </a:p>
        </p:txBody>
      </p:sp>
    </p:spTree>
    <p:extLst>
      <p:ext uri="{BB962C8B-B14F-4D97-AF65-F5344CB8AC3E}">
        <p14:creationId xmlns:p14="http://schemas.microsoft.com/office/powerpoint/2010/main" val="12661740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9978C7-9AF7-441B-A13E-A4448FB5AD5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93E51-E4A2-429C-889D-88C4B11586F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835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978C7-9AF7-441B-A13E-A4448FB5AD5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93E51-E4A2-429C-889D-88C4B11586FB}" type="slidenum">
              <a:rPr lang="en-US" smtClean="0"/>
              <a:t>‹#›</a:t>
            </a:fld>
            <a:endParaRPr lang="en-US"/>
          </a:p>
        </p:txBody>
      </p:sp>
    </p:spTree>
    <p:extLst>
      <p:ext uri="{BB962C8B-B14F-4D97-AF65-F5344CB8AC3E}">
        <p14:creationId xmlns:p14="http://schemas.microsoft.com/office/powerpoint/2010/main" val="141738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978C7-9AF7-441B-A13E-A4448FB5AD5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93E51-E4A2-429C-889D-88C4B11586FB}" type="slidenum">
              <a:rPr lang="en-US" smtClean="0"/>
              <a:t>‹#›</a:t>
            </a:fld>
            <a:endParaRPr lang="en-US"/>
          </a:p>
        </p:txBody>
      </p:sp>
    </p:spTree>
    <p:extLst>
      <p:ext uri="{BB962C8B-B14F-4D97-AF65-F5344CB8AC3E}">
        <p14:creationId xmlns:p14="http://schemas.microsoft.com/office/powerpoint/2010/main" val="2546593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978C7-9AF7-441B-A13E-A4448FB5AD5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93E51-E4A2-429C-889D-88C4B11586FB}" type="slidenum">
              <a:rPr lang="en-US" smtClean="0"/>
              <a:t>‹#›</a:t>
            </a:fld>
            <a:endParaRPr lang="en-US"/>
          </a:p>
        </p:txBody>
      </p:sp>
    </p:spTree>
    <p:extLst>
      <p:ext uri="{BB962C8B-B14F-4D97-AF65-F5344CB8AC3E}">
        <p14:creationId xmlns:p14="http://schemas.microsoft.com/office/powerpoint/2010/main" val="2479009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9978C7-9AF7-441B-A13E-A4448FB5AD54}"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93E51-E4A2-429C-889D-88C4B11586F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62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9978C7-9AF7-441B-A13E-A4448FB5AD54}"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93E51-E4A2-429C-889D-88C4B11586FB}" type="slidenum">
              <a:rPr lang="en-US" smtClean="0"/>
              <a:t>‹#›</a:t>
            </a:fld>
            <a:endParaRPr lang="en-US"/>
          </a:p>
        </p:txBody>
      </p:sp>
    </p:spTree>
    <p:extLst>
      <p:ext uri="{BB962C8B-B14F-4D97-AF65-F5344CB8AC3E}">
        <p14:creationId xmlns:p14="http://schemas.microsoft.com/office/powerpoint/2010/main" val="369830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9978C7-9AF7-441B-A13E-A4448FB5AD54}" type="datetimeFigureOut">
              <a:rPr lang="en-US" smtClean="0"/>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393E51-E4A2-429C-889D-88C4B11586FB}" type="slidenum">
              <a:rPr lang="en-US" smtClean="0"/>
              <a:t>‹#›</a:t>
            </a:fld>
            <a:endParaRPr lang="en-US"/>
          </a:p>
        </p:txBody>
      </p:sp>
    </p:spTree>
    <p:extLst>
      <p:ext uri="{BB962C8B-B14F-4D97-AF65-F5344CB8AC3E}">
        <p14:creationId xmlns:p14="http://schemas.microsoft.com/office/powerpoint/2010/main" val="409633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9978C7-9AF7-441B-A13E-A4448FB5AD54}" type="datetimeFigureOut">
              <a:rPr lang="en-US" smtClean="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393E51-E4A2-429C-889D-88C4B11586FB}" type="slidenum">
              <a:rPr lang="en-US" smtClean="0"/>
              <a:t>‹#›</a:t>
            </a:fld>
            <a:endParaRPr lang="en-US"/>
          </a:p>
        </p:txBody>
      </p:sp>
    </p:spTree>
    <p:extLst>
      <p:ext uri="{BB962C8B-B14F-4D97-AF65-F5344CB8AC3E}">
        <p14:creationId xmlns:p14="http://schemas.microsoft.com/office/powerpoint/2010/main" val="274883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C9978C7-9AF7-441B-A13E-A4448FB5AD54}" type="datetimeFigureOut">
              <a:rPr lang="en-US" smtClean="0"/>
              <a:t>12/13/2017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C393E51-E4A2-429C-889D-88C4B11586FB}" type="slidenum">
              <a:rPr lang="en-US" smtClean="0"/>
              <a:t>‹#›</a:t>
            </a:fld>
            <a:endParaRPr lang="en-US"/>
          </a:p>
        </p:txBody>
      </p:sp>
    </p:spTree>
    <p:extLst>
      <p:ext uri="{BB962C8B-B14F-4D97-AF65-F5344CB8AC3E}">
        <p14:creationId xmlns:p14="http://schemas.microsoft.com/office/powerpoint/2010/main" val="67346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C9978C7-9AF7-441B-A13E-A4448FB5AD54}" type="datetimeFigureOut">
              <a:rPr lang="en-US" smtClean="0"/>
              <a:t>12/13/2017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C393E51-E4A2-429C-889D-88C4B11586FB}" type="slidenum">
              <a:rPr lang="en-US" smtClean="0"/>
              <a:t>‹#›</a:t>
            </a:fld>
            <a:endParaRPr lang="en-US"/>
          </a:p>
        </p:txBody>
      </p:sp>
    </p:spTree>
    <p:extLst>
      <p:ext uri="{BB962C8B-B14F-4D97-AF65-F5344CB8AC3E}">
        <p14:creationId xmlns:p14="http://schemas.microsoft.com/office/powerpoint/2010/main" val="1027389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C9978C7-9AF7-441B-A13E-A4448FB5AD54}"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93E51-E4A2-429C-889D-88C4B11586FB}" type="slidenum">
              <a:rPr lang="en-US" smtClean="0"/>
              <a:t>‹#›</a:t>
            </a:fld>
            <a:endParaRPr lang="en-US"/>
          </a:p>
        </p:txBody>
      </p:sp>
    </p:spTree>
    <p:extLst>
      <p:ext uri="{BB962C8B-B14F-4D97-AF65-F5344CB8AC3E}">
        <p14:creationId xmlns:p14="http://schemas.microsoft.com/office/powerpoint/2010/main" val="26798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C9978C7-9AF7-441B-A13E-A4448FB5AD54}" type="datetimeFigureOut">
              <a:rPr lang="en-US" smtClean="0"/>
              <a:t>12/13/2017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C393E51-E4A2-429C-889D-88C4B11586F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5927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4E61256A-F2A9-4A05-9B10-4C9062B44A4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AEC88C2-BF3C-4F8F-8C1C-44F2D7A0317F}"/>
              </a:ext>
            </a:extLst>
          </p:cNvPr>
          <p:cNvPicPr>
            <a:picLocks noChangeAspect="1"/>
          </p:cNvPicPr>
          <p:nvPr/>
        </p:nvPicPr>
        <p:blipFill>
          <a:blip r:embed="rId2"/>
          <a:stretch>
            <a:fillRect/>
          </a:stretch>
        </p:blipFill>
        <p:spPr>
          <a:xfrm>
            <a:off x="633999" y="1967978"/>
            <a:ext cx="6275667" cy="1428801"/>
          </a:xfrm>
          <a:prstGeom prst="rect">
            <a:avLst/>
          </a:prstGeom>
        </p:spPr>
      </p:pic>
      <p:sp>
        <p:nvSpPr>
          <p:cNvPr id="14" name="Rectangle 16">
            <a:extLst>
              <a:ext uri="{FF2B5EF4-FFF2-40B4-BE49-F238E27FC236}">
                <a16:creationId xmlns:a16="http://schemas.microsoft.com/office/drawing/2014/main" id="{8B263507-3AEE-4000-B76D-C3E1320C39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8">
            <a:extLst>
              <a:ext uri="{FF2B5EF4-FFF2-40B4-BE49-F238E27FC236}">
                <a16:creationId xmlns:a16="http://schemas.microsoft.com/office/drawing/2014/main" id="{F5FF26C9-F144-4874-B745-B27A211917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CD5AAAAD-48D0-46E5-B490-872A2560F044}"/>
              </a:ext>
            </a:extLst>
          </p:cNvPr>
          <p:cNvSpPr>
            <a:spLocks noGrp="1"/>
          </p:cNvSpPr>
          <p:nvPr>
            <p:ph type="subTitle" idx="1"/>
          </p:nvPr>
        </p:nvSpPr>
        <p:spPr>
          <a:xfrm>
            <a:off x="8096885" y="5222329"/>
            <a:ext cx="3659246" cy="876470"/>
          </a:xfrm>
        </p:spPr>
        <p:txBody>
          <a:bodyPr>
            <a:normAutofit/>
          </a:bodyPr>
          <a:lstStyle/>
          <a:p>
            <a:r>
              <a:rPr lang="pt-BR" sz="1500" b="1" dirty="0">
                <a:solidFill>
                  <a:srgbClr val="FFFFFF"/>
                </a:solidFill>
              </a:rPr>
              <a:t>Merİç GENÇ	924916012</a:t>
            </a:r>
          </a:p>
          <a:p>
            <a:r>
              <a:rPr lang="pt-BR" sz="1500" b="1" dirty="0">
                <a:solidFill>
                  <a:srgbClr val="FFFFFF"/>
                </a:solidFill>
              </a:rPr>
              <a:t>Mİraç AYDIN	924917021</a:t>
            </a:r>
          </a:p>
          <a:p>
            <a:endParaRPr lang="en-US" sz="1500" dirty="0">
              <a:solidFill>
                <a:srgbClr val="FFFFFF"/>
              </a:solidFill>
            </a:endParaRPr>
          </a:p>
        </p:txBody>
      </p:sp>
      <p:sp>
        <p:nvSpPr>
          <p:cNvPr id="7" name="TextBox 6">
            <a:extLst>
              <a:ext uri="{FF2B5EF4-FFF2-40B4-BE49-F238E27FC236}">
                <a16:creationId xmlns:a16="http://schemas.microsoft.com/office/drawing/2014/main" id="{AD920C72-9982-4B9C-B326-B5B90A968391}"/>
              </a:ext>
            </a:extLst>
          </p:cNvPr>
          <p:cNvSpPr txBox="1"/>
          <p:nvPr/>
        </p:nvSpPr>
        <p:spPr>
          <a:xfrm>
            <a:off x="1180706" y="3983385"/>
            <a:ext cx="5182252" cy="400110"/>
          </a:xfrm>
          <a:prstGeom prst="rect">
            <a:avLst/>
          </a:prstGeom>
          <a:noFill/>
        </p:spPr>
        <p:txBody>
          <a:bodyPr wrap="none" rtlCol="0">
            <a:spAutoFit/>
          </a:bodyPr>
          <a:lstStyle/>
          <a:p>
            <a:r>
              <a:rPr lang="en-US" sz="2000" b="1" dirty="0"/>
              <a:t>Electronic Customer Relationship Management</a:t>
            </a:r>
          </a:p>
        </p:txBody>
      </p:sp>
    </p:spTree>
    <p:extLst>
      <p:ext uri="{BB962C8B-B14F-4D97-AF65-F5344CB8AC3E}">
        <p14:creationId xmlns:p14="http://schemas.microsoft.com/office/powerpoint/2010/main" val="172364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4BC2-4674-42D4-88BB-4B5B46C25492}"/>
              </a:ext>
            </a:extLst>
          </p:cNvPr>
          <p:cNvSpPr>
            <a:spLocks noGrp="1"/>
          </p:cNvSpPr>
          <p:nvPr>
            <p:ph type="title"/>
          </p:nvPr>
        </p:nvSpPr>
        <p:spPr/>
        <p:txBody>
          <a:bodyPr>
            <a:normAutofit/>
          </a:bodyPr>
          <a:lstStyle/>
          <a:p>
            <a:r>
              <a:rPr lang="en-US" sz="3200" b="1" dirty="0"/>
              <a:t>7. Technological Differences between CRM and e-CRM</a:t>
            </a:r>
          </a:p>
        </p:txBody>
      </p:sp>
      <p:sp>
        <p:nvSpPr>
          <p:cNvPr id="3" name="Content Placeholder 2">
            <a:extLst>
              <a:ext uri="{FF2B5EF4-FFF2-40B4-BE49-F238E27FC236}">
                <a16:creationId xmlns:a16="http://schemas.microsoft.com/office/drawing/2014/main" id="{356B7D7F-1E36-487E-BA79-CF9533349B8C}"/>
              </a:ext>
            </a:extLst>
          </p:cNvPr>
          <p:cNvSpPr>
            <a:spLocks noGrp="1"/>
          </p:cNvSpPr>
          <p:nvPr>
            <p:ph idx="1"/>
          </p:nvPr>
        </p:nvSpPr>
        <p:spPr>
          <a:xfrm>
            <a:off x="1097280" y="1845734"/>
            <a:ext cx="10058400" cy="4370508"/>
          </a:xfrm>
        </p:spPr>
        <p:txBody>
          <a:bodyPr>
            <a:noAutofit/>
          </a:bodyPr>
          <a:lstStyle/>
          <a:p>
            <a:r>
              <a:rPr lang="en-US" sz="1400" b="1" dirty="0"/>
              <a:t>Table 4:</a:t>
            </a:r>
            <a:r>
              <a:rPr lang="en-US" sz="1400" dirty="0"/>
              <a:t> Technological Differences between CRM and e-CRM</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000" dirty="0"/>
              <a:t>Source: Chandra and Strickland, 2004.</a:t>
            </a:r>
            <a:endParaRPr lang="en-US" sz="1050" dirty="0"/>
          </a:p>
        </p:txBody>
      </p:sp>
      <p:pic>
        <p:nvPicPr>
          <p:cNvPr id="7" name="Picture 6">
            <a:extLst>
              <a:ext uri="{FF2B5EF4-FFF2-40B4-BE49-F238E27FC236}">
                <a16:creationId xmlns:a16="http://schemas.microsoft.com/office/drawing/2014/main" id="{A0BEAC43-838F-41FD-8B18-32719392DEE9}"/>
              </a:ext>
            </a:extLst>
          </p:cNvPr>
          <p:cNvPicPr/>
          <p:nvPr/>
        </p:nvPicPr>
        <p:blipFill>
          <a:blip r:embed="rId2">
            <a:extLst>
              <a:ext uri="{28A0092B-C50C-407E-A947-70E740481C1C}">
                <a14:useLocalDpi xmlns:a14="http://schemas.microsoft.com/office/drawing/2010/main" val="0"/>
              </a:ext>
            </a:extLst>
          </a:blip>
          <a:stretch>
            <a:fillRect/>
          </a:stretch>
        </p:blipFill>
        <p:spPr>
          <a:xfrm>
            <a:off x="1258692" y="2198132"/>
            <a:ext cx="4867788" cy="3665712"/>
          </a:xfrm>
          <a:prstGeom prst="rect">
            <a:avLst/>
          </a:prstGeom>
        </p:spPr>
      </p:pic>
    </p:spTree>
    <p:extLst>
      <p:ext uri="{BB962C8B-B14F-4D97-AF65-F5344CB8AC3E}">
        <p14:creationId xmlns:p14="http://schemas.microsoft.com/office/powerpoint/2010/main" val="11698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4BC2-4674-42D4-88BB-4B5B46C25492}"/>
              </a:ext>
            </a:extLst>
          </p:cNvPr>
          <p:cNvSpPr>
            <a:spLocks noGrp="1"/>
          </p:cNvSpPr>
          <p:nvPr>
            <p:ph type="title"/>
          </p:nvPr>
        </p:nvSpPr>
        <p:spPr/>
        <p:txBody>
          <a:bodyPr>
            <a:normAutofit/>
          </a:bodyPr>
          <a:lstStyle/>
          <a:p>
            <a:r>
              <a:rPr lang="en-US" sz="3200" b="1" dirty="0"/>
              <a:t>8. Conclusion</a:t>
            </a:r>
          </a:p>
        </p:txBody>
      </p:sp>
      <p:sp>
        <p:nvSpPr>
          <p:cNvPr id="3" name="Content Placeholder 2">
            <a:extLst>
              <a:ext uri="{FF2B5EF4-FFF2-40B4-BE49-F238E27FC236}">
                <a16:creationId xmlns:a16="http://schemas.microsoft.com/office/drawing/2014/main" id="{356B7D7F-1E36-487E-BA79-CF9533349B8C}"/>
              </a:ext>
            </a:extLst>
          </p:cNvPr>
          <p:cNvSpPr>
            <a:spLocks noGrp="1"/>
          </p:cNvSpPr>
          <p:nvPr>
            <p:ph idx="1"/>
          </p:nvPr>
        </p:nvSpPr>
        <p:spPr>
          <a:xfrm>
            <a:off x="1097280" y="1845734"/>
            <a:ext cx="10058400" cy="4370508"/>
          </a:xfrm>
        </p:spPr>
        <p:txBody>
          <a:bodyPr>
            <a:noAutofit/>
          </a:bodyPr>
          <a:lstStyle/>
          <a:p>
            <a:r>
              <a:rPr lang="en-US" sz="1400" dirty="0"/>
              <a:t>Customers are always interested in the quality of products and in how quickly companies can meet their needs. In recent years, internet technology has developed very rapidly. It is extremely important that internet technologies be used in customer relationships. Because internet technologies reduce the costs of firms, enable more customers to reach by providing globalization capabilities. Customers are always at the center of the policies of the companies. For this reason, companies need to understand the CRM and e-CRM philosophy in order to increase their profits and income.</a:t>
            </a:r>
          </a:p>
        </p:txBody>
      </p:sp>
    </p:spTree>
    <p:extLst>
      <p:ext uri="{BB962C8B-B14F-4D97-AF65-F5344CB8AC3E}">
        <p14:creationId xmlns:p14="http://schemas.microsoft.com/office/powerpoint/2010/main" val="3845122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79EE-9B38-4B7F-9D0C-F707761B64A1}"/>
              </a:ext>
            </a:extLst>
          </p:cNvPr>
          <p:cNvSpPr>
            <a:spLocks noGrp="1"/>
          </p:cNvSpPr>
          <p:nvPr>
            <p:ph type="title"/>
          </p:nvPr>
        </p:nvSpPr>
        <p:spPr/>
        <p:txBody>
          <a:bodyPr>
            <a:normAutofit/>
          </a:bodyPr>
          <a:lstStyle/>
          <a:p>
            <a:r>
              <a:rPr lang="en-US" sz="3200" b="1" dirty="0"/>
              <a:t>References</a:t>
            </a:r>
          </a:p>
        </p:txBody>
      </p:sp>
      <p:sp>
        <p:nvSpPr>
          <p:cNvPr id="3" name="Content Placeholder 2">
            <a:extLst>
              <a:ext uri="{FF2B5EF4-FFF2-40B4-BE49-F238E27FC236}">
                <a16:creationId xmlns:a16="http://schemas.microsoft.com/office/drawing/2014/main" id="{F6A5BCD5-3D7A-4561-B839-F0DBDCE70A45}"/>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sz="1400" dirty="0"/>
              <a:t>Feinberg, R. A., Kadam, R., </a:t>
            </a:r>
            <a:r>
              <a:rPr lang="en-US" sz="1400" dirty="0" err="1"/>
              <a:t>Kokama</a:t>
            </a:r>
            <a:r>
              <a:rPr lang="en-US" sz="1400" dirty="0"/>
              <a:t>, L. and Kim, I., The state of electronic customer relationship management in retailing, International Journal of Retail &amp; Distribution Management, Vol. 30, No. 10 pp 470-481, 2002; Osama K. </a:t>
            </a:r>
            <a:r>
              <a:rPr lang="en-US" sz="1400" dirty="0" err="1"/>
              <a:t>Harfoushi</a:t>
            </a:r>
            <a:r>
              <a:rPr lang="en-US" sz="1400" dirty="0"/>
              <a:t>, Electronic Customer Relationship Management Usability Model: Improving the Usability of </a:t>
            </a:r>
            <a:r>
              <a:rPr lang="en-US" sz="1400" dirty="0" err="1"/>
              <a:t>eCRM</a:t>
            </a:r>
            <a:r>
              <a:rPr lang="en-US" sz="1400" dirty="0"/>
              <a:t> Systems in Jordan</a:t>
            </a:r>
          </a:p>
          <a:p>
            <a:pPr>
              <a:buFont typeface="Arial" panose="020B0604020202020204" pitchFamily="34" charset="0"/>
              <a:buChar char="•"/>
            </a:pPr>
            <a:r>
              <a:rPr lang="en-US" sz="1400" dirty="0"/>
              <a:t>Chaffey, D. E-Business and E- Commerce Management, Prentice Hall (Pearson Education Limited), 2007; </a:t>
            </a:r>
            <a:r>
              <a:rPr lang="en-US" sz="1400" dirty="0" err="1"/>
              <a:t>Harb</a:t>
            </a:r>
            <a:r>
              <a:rPr lang="en-US" sz="1400" dirty="0"/>
              <a:t>&amp; Abu-</a:t>
            </a:r>
            <a:r>
              <a:rPr lang="en-US" sz="1400" dirty="0" err="1"/>
              <a:t>Shanab</a:t>
            </a:r>
            <a:r>
              <a:rPr lang="en-US" sz="1400" dirty="0"/>
              <a:t>, Electronic Customer Relationship Management (e-CRM) in Zain Company.</a:t>
            </a:r>
          </a:p>
          <a:p>
            <a:pPr>
              <a:buFont typeface="Arial" panose="020B0604020202020204" pitchFamily="34" charset="0"/>
              <a:buChar char="•"/>
            </a:pPr>
            <a:r>
              <a:rPr lang="en-US" sz="1400" dirty="0"/>
              <a:t>Osama K. </a:t>
            </a:r>
            <a:r>
              <a:rPr lang="en-US" sz="1400" dirty="0" err="1"/>
              <a:t>Harfoushi</a:t>
            </a:r>
            <a:r>
              <a:rPr lang="en-US" sz="1400" dirty="0"/>
              <a:t>, Electronic Customer Relationship Management Usability Model: Improving the Usability of </a:t>
            </a:r>
            <a:r>
              <a:rPr lang="en-US" sz="1400" dirty="0" err="1"/>
              <a:t>eCRM</a:t>
            </a:r>
            <a:r>
              <a:rPr lang="en-US" sz="1400" dirty="0"/>
              <a:t> Systems in Jordan,2003</a:t>
            </a:r>
          </a:p>
          <a:p>
            <a:pPr>
              <a:buFont typeface="Arial" panose="020B0604020202020204" pitchFamily="34" charset="0"/>
              <a:buChar char="•"/>
            </a:pPr>
            <a:r>
              <a:rPr lang="en-US" sz="1400" dirty="0"/>
              <a:t>Wang MY. Measuring E-CRM service quality in the library context: A preliminary study. The Electronic Library. 2007;26(6): 896-911; Sunny and </a:t>
            </a:r>
            <a:r>
              <a:rPr lang="en-US" sz="1400" dirty="0" err="1"/>
              <a:t>Abolaji</a:t>
            </a:r>
            <a:r>
              <a:rPr lang="en-US" sz="1400" dirty="0"/>
              <a:t>, e-CRM &amp; Marketing Performance: Empirical Evidence from Nigeria Telecom Sector</a:t>
            </a:r>
          </a:p>
          <a:p>
            <a:pPr>
              <a:buFont typeface="Arial" panose="020B0604020202020204" pitchFamily="34" charset="0"/>
              <a:buChar char="•"/>
            </a:pPr>
            <a:r>
              <a:rPr lang="en-US" sz="1400" dirty="0"/>
              <a:t>İTO YAYINLARI - 2009 May</a:t>
            </a:r>
          </a:p>
          <a:p>
            <a:pPr>
              <a:buFont typeface="Arial" panose="020B0604020202020204" pitchFamily="34" charset="0"/>
              <a:buChar char="•"/>
            </a:pPr>
            <a:r>
              <a:rPr lang="en-US" sz="1400" dirty="0"/>
              <a:t>whatis.com, 2001; Electronic Customer Relationship Management: Benefits Considerations, Pitfalls and Trends, Scullin et al </a:t>
            </a:r>
          </a:p>
          <a:p>
            <a:pPr>
              <a:buFont typeface="Arial" panose="020B0604020202020204" pitchFamily="34" charset="0"/>
              <a:buChar char="•"/>
            </a:pPr>
            <a:r>
              <a:rPr lang="en-US" sz="1400" dirty="0"/>
              <a:t>http://www.ephany.com/market/crm_benefits.html 2001; Electronic Customer Relationship Management: Benefits Considerations, Pitfalls and Trends, Scullin et al</a:t>
            </a:r>
          </a:p>
          <a:p>
            <a:pPr>
              <a:buFont typeface="Arial" panose="020B0604020202020204" pitchFamily="34" charset="0"/>
              <a:buChar char="•"/>
            </a:pPr>
            <a:r>
              <a:rPr lang="en-US" sz="1400" dirty="0"/>
              <a:t>https://www.bdc.ca/en/articles-tools/marketing-sales-export/sales/pages/benefits-crm.aspx , Business Development Bank of Canada, E-commerce for retail: The benefits of using a CRM system</a:t>
            </a:r>
          </a:p>
          <a:p>
            <a:pPr>
              <a:buFont typeface="Arial" panose="020B0604020202020204" pitchFamily="34" charset="0"/>
              <a:buChar char="•"/>
            </a:pPr>
            <a:r>
              <a:rPr lang="en-US" sz="1400" dirty="0"/>
              <a:t>http://www.peoplesoft.com/en/us/products/applications/crm/product_content.html 2001; Electronic Customer Relationship Management: Benefits Considerations, Pitfalls and Trends, Scullin et al</a:t>
            </a:r>
          </a:p>
          <a:p>
            <a:pPr marL="0" indent="0">
              <a:buNone/>
            </a:pPr>
            <a:endParaRPr lang="en-US" sz="1400" dirty="0"/>
          </a:p>
        </p:txBody>
      </p:sp>
    </p:spTree>
    <p:extLst>
      <p:ext uri="{BB962C8B-B14F-4D97-AF65-F5344CB8AC3E}">
        <p14:creationId xmlns:p14="http://schemas.microsoft.com/office/powerpoint/2010/main" val="2889997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79EE-9B38-4B7F-9D0C-F707761B64A1}"/>
              </a:ext>
            </a:extLst>
          </p:cNvPr>
          <p:cNvSpPr>
            <a:spLocks noGrp="1"/>
          </p:cNvSpPr>
          <p:nvPr>
            <p:ph type="title"/>
          </p:nvPr>
        </p:nvSpPr>
        <p:spPr/>
        <p:txBody>
          <a:bodyPr>
            <a:normAutofit/>
          </a:bodyPr>
          <a:lstStyle/>
          <a:p>
            <a:r>
              <a:rPr lang="en-US" sz="3200" b="1" dirty="0"/>
              <a:t>References</a:t>
            </a:r>
          </a:p>
        </p:txBody>
      </p:sp>
      <p:sp>
        <p:nvSpPr>
          <p:cNvPr id="3" name="Content Placeholder 2">
            <a:extLst>
              <a:ext uri="{FF2B5EF4-FFF2-40B4-BE49-F238E27FC236}">
                <a16:creationId xmlns:a16="http://schemas.microsoft.com/office/drawing/2014/main" id="{F6A5BCD5-3D7A-4561-B839-F0DBDCE70A45}"/>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sz="1400" dirty="0" err="1"/>
              <a:t>Waltner</a:t>
            </a:r>
            <a:r>
              <a:rPr lang="en-US" sz="1400" dirty="0"/>
              <a:t>, Charles “CRM makes on-line Shopping Personal”, InformationWeek, 2001; Electronic Customer Relationship Management: Benefits Considerations, Pitfalls and Trends, Scullin et al</a:t>
            </a:r>
          </a:p>
          <a:p>
            <a:pPr>
              <a:buFont typeface="Arial" panose="020B0604020202020204" pitchFamily="34" charset="0"/>
              <a:buChar char="•"/>
            </a:pPr>
            <a:r>
              <a:rPr lang="en-US" sz="1400" dirty="0"/>
              <a:t>Greenberg, Paul, Capturing and Keeping Customers in Internet Real Time, McGraw-Hill,</a:t>
            </a:r>
          </a:p>
          <a:p>
            <a:pPr>
              <a:buFont typeface="Arial" panose="020B0604020202020204" pitchFamily="34" charset="0"/>
              <a:buChar char="•"/>
            </a:pPr>
            <a:r>
              <a:rPr lang="en-US" sz="1400" dirty="0"/>
              <a:t>2001; Electronic Customer Relationship Management: Benefits Considerations, Pitfalls and Trends, Scullin et al</a:t>
            </a:r>
          </a:p>
          <a:p>
            <a:pPr>
              <a:buFont typeface="Arial" panose="020B0604020202020204" pitchFamily="34" charset="0"/>
              <a:buChar char="•"/>
            </a:pPr>
            <a:r>
              <a:rPr lang="en-US" sz="1400" dirty="0"/>
              <a:t>Kennedy, Electronic Customer Relationship Management (</a:t>
            </a:r>
            <a:r>
              <a:rPr lang="en-US" sz="1400" dirty="0" err="1"/>
              <a:t>eCRM</a:t>
            </a:r>
            <a:r>
              <a:rPr lang="en-US" sz="1400" dirty="0"/>
              <a:t>): Opportunities and Challenges in a Digital World</a:t>
            </a:r>
          </a:p>
          <a:p>
            <a:pPr>
              <a:buFont typeface="Arial" panose="020B0604020202020204" pitchFamily="34" charset="0"/>
              <a:buChar char="•"/>
            </a:pPr>
            <a:r>
              <a:rPr lang="en-US" sz="1400" dirty="0"/>
              <a:t>Feinberg, R. A., Kadam, R., </a:t>
            </a:r>
            <a:r>
              <a:rPr lang="en-US" sz="1400" dirty="0" err="1"/>
              <a:t>Kokama</a:t>
            </a:r>
            <a:r>
              <a:rPr lang="en-US" sz="1400" dirty="0"/>
              <a:t>, L. and Kim, I., The state of electronic customer relationship management in retailing, International Journal of Retail &amp; Distribution Management, Vol. 30, No. 10 pp 470-481, 2002; Osama K. </a:t>
            </a:r>
            <a:r>
              <a:rPr lang="en-US" sz="1400" dirty="0" err="1"/>
              <a:t>Harfoushi</a:t>
            </a:r>
            <a:r>
              <a:rPr lang="en-US" sz="1400" dirty="0"/>
              <a:t>, Electronic Customer Relationship Management Usability Model: Improving the Usability of </a:t>
            </a:r>
            <a:r>
              <a:rPr lang="en-US" sz="1400" dirty="0" err="1"/>
              <a:t>eCRM</a:t>
            </a:r>
            <a:r>
              <a:rPr lang="en-US" sz="1400" dirty="0"/>
              <a:t> Systems in Jordan</a:t>
            </a:r>
          </a:p>
          <a:p>
            <a:pPr>
              <a:buFont typeface="Arial" panose="020B0604020202020204" pitchFamily="34" charset="0"/>
              <a:buChar char="•"/>
            </a:pPr>
            <a:r>
              <a:rPr lang="en-US" sz="1400" dirty="0"/>
              <a:t>Sunny and </a:t>
            </a:r>
            <a:r>
              <a:rPr lang="en-US" sz="1400" dirty="0" err="1"/>
              <a:t>Abolaji</a:t>
            </a:r>
            <a:r>
              <a:rPr lang="en-US" sz="1400" dirty="0"/>
              <a:t> , Electronic Customer Relationship Management (E-CRM) &amp; Marketing Performance: Empirical Evidence from Nigeria Telecom Sector, 2015.</a:t>
            </a:r>
          </a:p>
          <a:p>
            <a:pPr>
              <a:buFont typeface="Arial" panose="020B0604020202020204" pitchFamily="34" charset="0"/>
              <a:buChar char="•"/>
            </a:pPr>
            <a:r>
              <a:rPr lang="en-US" sz="1400" dirty="0" err="1"/>
              <a:t>Mohammadi</a:t>
            </a:r>
            <a:r>
              <a:rPr lang="en-US" sz="1400" dirty="0"/>
              <a:t>, E., (2003), "Customer oriented", Rasa publication, Tehran; </a:t>
            </a:r>
            <a:r>
              <a:rPr lang="en-US" sz="1400" dirty="0" err="1"/>
              <a:t>Tavana</a:t>
            </a:r>
            <a:r>
              <a:rPr lang="en-US" sz="1400" dirty="0"/>
              <a:t> et al, Electronic Customer Relationship Management and Its Implementation in Business Organizations, 2013.</a:t>
            </a:r>
          </a:p>
          <a:p>
            <a:pPr>
              <a:buFont typeface="Arial" panose="020B0604020202020204" pitchFamily="34" charset="0"/>
              <a:buChar char="•"/>
            </a:pPr>
            <a:r>
              <a:rPr lang="en-US" sz="1400" dirty="0" err="1"/>
              <a:t>Jarahi</a:t>
            </a:r>
            <a:r>
              <a:rPr lang="en-US" sz="1400" dirty="0"/>
              <a:t>, M.H., </a:t>
            </a:r>
            <a:r>
              <a:rPr lang="en-US" sz="1400" dirty="0" err="1"/>
              <a:t>Saeida</a:t>
            </a:r>
            <a:r>
              <a:rPr lang="en-US" sz="1400" dirty="0"/>
              <a:t> </a:t>
            </a:r>
            <a:r>
              <a:rPr lang="en-US" sz="1400" dirty="0" err="1"/>
              <a:t>Ardakani</a:t>
            </a:r>
            <a:r>
              <a:rPr lang="en-US" sz="1400" dirty="0"/>
              <a:t>, S., </a:t>
            </a:r>
            <a:r>
              <a:rPr lang="en-US" sz="1400" dirty="0" err="1"/>
              <a:t>Zareian</a:t>
            </a:r>
            <a:r>
              <a:rPr lang="en-US" sz="1400" dirty="0"/>
              <a:t>, M., (2009), "The role of IT in the e-CRM establishment" Journal of parks and growth centers, Vol.6, No. 21, pp. 49-59; </a:t>
            </a:r>
            <a:r>
              <a:rPr lang="en-US" sz="1400" dirty="0" err="1"/>
              <a:t>Tavana</a:t>
            </a:r>
            <a:r>
              <a:rPr lang="en-US" sz="1400" dirty="0"/>
              <a:t> et al, Electronic Customer Relationship Management and Its Implementation in Business Organizations,2013.</a:t>
            </a:r>
          </a:p>
          <a:p>
            <a:pPr>
              <a:buFont typeface="Arial" panose="020B0604020202020204" pitchFamily="34" charset="0"/>
              <a:buChar char="•"/>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Jafarnejad</a:t>
            </a:r>
            <a:r>
              <a:rPr lang="en-US" sz="1400" dirty="0">
                <a:latin typeface="Calibri" panose="020F0502020204030204" pitchFamily="34" charset="0"/>
                <a:ea typeface="Calibri" panose="020F0502020204030204" pitchFamily="34" charset="0"/>
                <a:cs typeface="Times New Roman" panose="02020603050405020304" pitchFamily="18" charset="0"/>
              </a:rPr>
              <a:t> et al, toward e-CRM: An e-CRM Solution Development Methodology, 2007.</a:t>
            </a:r>
            <a:endParaRPr lang="en-US" sz="1400" dirty="0"/>
          </a:p>
          <a:p>
            <a:pPr marL="0" indent="0">
              <a:buNone/>
            </a:pPr>
            <a:endParaRPr lang="en-US" sz="1400" dirty="0"/>
          </a:p>
        </p:txBody>
      </p:sp>
    </p:spTree>
    <p:extLst>
      <p:ext uri="{BB962C8B-B14F-4D97-AF65-F5344CB8AC3E}">
        <p14:creationId xmlns:p14="http://schemas.microsoft.com/office/powerpoint/2010/main" val="65950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4BC2-4674-42D4-88BB-4B5B46C25492}"/>
              </a:ext>
            </a:extLst>
          </p:cNvPr>
          <p:cNvSpPr>
            <a:spLocks noGrp="1"/>
          </p:cNvSpPr>
          <p:nvPr>
            <p:ph type="title"/>
          </p:nvPr>
        </p:nvSpPr>
        <p:spPr/>
        <p:txBody>
          <a:bodyPr>
            <a:normAutofit/>
          </a:bodyPr>
          <a:lstStyle/>
          <a:p>
            <a:r>
              <a:rPr lang="en-US" sz="3200" b="1" dirty="0"/>
              <a:t>1. Electronic Customer Relationship Management (e-CRM)</a:t>
            </a:r>
          </a:p>
        </p:txBody>
      </p:sp>
      <p:sp>
        <p:nvSpPr>
          <p:cNvPr id="3" name="Content Placeholder 2">
            <a:extLst>
              <a:ext uri="{FF2B5EF4-FFF2-40B4-BE49-F238E27FC236}">
                <a16:creationId xmlns:a16="http://schemas.microsoft.com/office/drawing/2014/main" id="{356B7D7F-1E36-487E-BA79-CF9533349B8C}"/>
              </a:ext>
            </a:extLst>
          </p:cNvPr>
          <p:cNvSpPr>
            <a:spLocks noGrp="1"/>
          </p:cNvSpPr>
          <p:nvPr>
            <p:ph idx="1"/>
          </p:nvPr>
        </p:nvSpPr>
        <p:spPr/>
        <p:txBody>
          <a:bodyPr>
            <a:normAutofit/>
          </a:bodyPr>
          <a:lstStyle/>
          <a:p>
            <a:r>
              <a:rPr lang="en-US" sz="1400" dirty="0"/>
              <a:t>Electronic Customer Relationship Management does not vary from essentially CRM.  Development in IT technologies have increased the scope of CRM implementation in business and it leads to the rising of e-CRM concept. E-CRM improves the customer development, customer retention and customer acquisition.</a:t>
            </a:r>
          </a:p>
          <a:p>
            <a:r>
              <a:rPr lang="en-US" sz="1400" dirty="0"/>
              <a:t>“The term electronic customer relationship management (e-CRM) is an approach that uses technologies such as (web sites, email, data capture, data warehousing and data mining) to maximize sales to existing customers and encourage continued usage of online services” </a:t>
            </a:r>
          </a:p>
          <a:p>
            <a:r>
              <a:rPr lang="en-US" sz="1400" dirty="0"/>
              <a:t>E-CRM can reduce some costs for business organizations such as administrative costs operational costs. Hence, it is adding value to business. Furthermore, e-CRM can be integrated to back office systems for improving efficiency and cost savings .</a:t>
            </a:r>
          </a:p>
          <a:p>
            <a:r>
              <a:rPr lang="en-US" sz="1400" dirty="0"/>
              <a:t>e- CRM systems provide customers with browser-based window to place orders, control order status, inspect buying history, ask about more additional information on products, send e-mails. Contemporary e-CRM systems support marketing, sales and service unlike traditional CRM . </a:t>
            </a:r>
          </a:p>
          <a:p>
            <a:endParaRPr lang="en-US" sz="1400" dirty="0"/>
          </a:p>
        </p:txBody>
      </p:sp>
    </p:spTree>
    <p:extLst>
      <p:ext uri="{BB962C8B-B14F-4D97-AF65-F5344CB8AC3E}">
        <p14:creationId xmlns:p14="http://schemas.microsoft.com/office/powerpoint/2010/main" val="3672199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4BC2-4674-42D4-88BB-4B5B46C25492}"/>
              </a:ext>
            </a:extLst>
          </p:cNvPr>
          <p:cNvSpPr>
            <a:spLocks noGrp="1"/>
          </p:cNvSpPr>
          <p:nvPr>
            <p:ph type="title"/>
          </p:nvPr>
        </p:nvSpPr>
        <p:spPr/>
        <p:txBody>
          <a:bodyPr>
            <a:normAutofit/>
          </a:bodyPr>
          <a:lstStyle/>
          <a:p>
            <a:r>
              <a:rPr lang="en-US" sz="3200" b="1" dirty="0"/>
              <a:t>2. e-CRM Tools and Scope</a:t>
            </a:r>
          </a:p>
        </p:txBody>
      </p:sp>
      <p:sp>
        <p:nvSpPr>
          <p:cNvPr id="3" name="Content Placeholder 2">
            <a:extLst>
              <a:ext uri="{FF2B5EF4-FFF2-40B4-BE49-F238E27FC236}">
                <a16:creationId xmlns:a16="http://schemas.microsoft.com/office/drawing/2014/main" id="{356B7D7F-1E36-487E-BA79-CF9533349B8C}"/>
              </a:ext>
            </a:extLst>
          </p:cNvPr>
          <p:cNvSpPr>
            <a:spLocks noGrp="1"/>
          </p:cNvSpPr>
          <p:nvPr>
            <p:ph sz="half" idx="1"/>
          </p:nvPr>
        </p:nvSpPr>
        <p:spPr/>
        <p:txBody>
          <a:bodyPr>
            <a:normAutofit lnSpcReduction="10000"/>
          </a:bodyPr>
          <a:lstStyle/>
          <a:p>
            <a:r>
              <a:rPr lang="en-US" sz="1400" dirty="0"/>
              <a:t>In terms of Information Technologies, the main tools of E-CRM are:</a:t>
            </a:r>
          </a:p>
          <a:p>
            <a:pPr lvl="1">
              <a:buFont typeface="Arial" panose="020B0604020202020204" pitchFamily="34" charset="0"/>
              <a:buChar char="•"/>
            </a:pPr>
            <a:r>
              <a:rPr lang="en-US" sz="1200" dirty="0"/>
              <a:t>Instant customer assistance support</a:t>
            </a:r>
          </a:p>
          <a:p>
            <a:pPr lvl="1">
              <a:buFont typeface="Arial" panose="020B0604020202020204" pitchFamily="34" charset="0"/>
              <a:buChar char="•"/>
            </a:pPr>
            <a:r>
              <a:rPr lang="en-US" sz="1200" dirty="0"/>
              <a:t>E-Mail Management</a:t>
            </a:r>
          </a:p>
          <a:p>
            <a:pPr lvl="1">
              <a:buFont typeface="Arial" panose="020B0604020202020204" pitchFamily="34" charset="0"/>
              <a:buChar char="•"/>
            </a:pPr>
            <a:r>
              <a:rPr lang="en-US" sz="1200" dirty="0"/>
              <a:t>Search engine</a:t>
            </a:r>
          </a:p>
          <a:p>
            <a:pPr lvl="1">
              <a:buFont typeface="Arial" panose="020B0604020202020204" pitchFamily="34" charset="0"/>
              <a:buChar char="•"/>
            </a:pPr>
            <a:r>
              <a:rPr lang="en-US" sz="1200" dirty="0"/>
              <a:t>Multi-Language Customer Support</a:t>
            </a:r>
          </a:p>
          <a:p>
            <a:pPr lvl="1">
              <a:buFont typeface="Arial" panose="020B0604020202020204" pitchFamily="34" charset="0"/>
              <a:buChar char="•"/>
            </a:pPr>
            <a:r>
              <a:rPr lang="en-US" sz="1200" dirty="0"/>
              <a:t>Content Management</a:t>
            </a:r>
          </a:p>
          <a:p>
            <a:endParaRPr lang="en-US" sz="1400" dirty="0"/>
          </a:p>
          <a:p>
            <a:r>
              <a:rPr lang="en-US" sz="1400" dirty="0"/>
              <a:t>The E-CRM system includes the following activities:</a:t>
            </a:r>
          </a:p>
          <a:p>
            <a:pPr lvl="1">
              <a:buFont typeface="Arial" panose="020B0604020202020204" pitchFamily="34" charset="0"/>
              <a:buChar char="•"/>
            </a:pPr>
            <a:r>
              <a:rPr lang="en-US" sz="1200" dirty="0"/>
              <a:t>Sales and Order management from business to business (B2B) or business to customer (B2C)</a:t>
            </a:r>
          </a:p>
          <a:p>
            <a:pPr lvl="1">
              <a:buFont typeface="Arial" panose="020B0604020202020204" pitchFamily="34" charset="0"/>
              <a:buChar char="•"/>
            </a:pPr>
            <a:r>
              <a:rPr lang="en-US" sz="1200" dirty="0"/>
              <a:t>Online Sales Platform</a:t>
            </a:r>
          </a:p>
          <a:p>
            <a:pPr lvl="1">
              <a:buFont typeface="Arial" panose="020B0604020202020204" pitchFamily="34" charset="0"/>
              <a:buChar char="•"/>
            </a:pPr>
            <a:r>
              <a:rPr lang="en-US" sz="1200" dirty="0"/>
              <a:t>Web Catalog Management</a:t>
            </a:r>
          </a:p>
          <a:p>
            <a:pPr lvl="1">
              <a:buFont typeface="Arial" panose="020B0604020202020204" pitchFamily="34" charset="0"/>
              <a:buChar char="•"/>
            </a:pPr>
            <a:r>
              <a:rPr lang="en-US" sz="1200" dirty="0"/>
              <a:t>Information Security Systems</a:t>
            </a:r>
          </a:p>
          <a:p>
            <a:pPr lvl="1">
              <a:buFont typeface="Arial" panose="020B0604020202020204" pitchFamily="34" charset="0"/>
              <a:buChar char="•"/>
            </a:pPr>
            <a:r>
              <a:rPr lang="en-US" sz="1200" dirty="0"/>
              <a:t>Communication systems for re-communicating with the customers such as conference communication system, automatic response system, e-mail communication, customer service, marketing automation, multilingual support </a:t>
            </a:r>
          </a:p>
        </p:txBody>
      </p:sp>
      <p:sp>
        <p:nvSpPr>
          <p:cNvPr id="4" name="Content Placeholder 3">
            <a:extLst>
              <a:ext uri="{FF2B5EF4-FFF2-40B4-BE49-F238E27FC236}">
                <a16:creationId xmlns:a16="http://schemas.microsoft.com/office/drawing/2014/main" id="{DD5CEA28-B037-43DE-95A7-07BE844EA176}"/>
              </a:ext>
            </a:extLst>
          </p:cNvPr>
          <p:cNvSpPr>
            <a:spLocks noGrp="1"/>
          </p:cNvSpPr>
          <p:nvPr>
            <p:ph sz="half" idx="2"/>
          </p:nvPr>
        </p:nvSpPr>
        <p:spPr/>
        <p:txBody>
          <a:bodyPr>
            <a:normAutofit fontScale="92500" lnSpcReduction="20000"/>
          </a:bodyPr>
          <a:lstStyle/>
          <a:p>
            <a:r>
              <a:rPr lang="en-US" sz="1500" b="1" dirty="0"/>
              <a:t>Figure 1.  </a:t>
            </a:r>
            <a:r>
              <a:rPr lang="en-US" sz="1500" dirty="0"/>
              <a:t>CRM applications link customer touch points to front and back office functions</a:t>
            </a:r>
          </a:p>
          <a:p>
            <a:endParaRPr lang="en-US" dirty="0"/>
          </a:p>
          <a:p>
            <a:endParaRPr lang="en-US" dirty="0"/>
          </a:p>
          <a:p>
            <a:r>
              <a:rPr lang="en-US" dirty="0"/>
              <a:t> </a:t>
            </a:r>
          </a:p>
          <a:p>
            <a:endParaRPr lang="en-US" dirty="0"/>
          </a:p>
          <a:p>
            <a:endParaRPr lang="en-US" dirty="0"/>
          </a:p>
          <a:p>
            <a:endParaRPr lang="en-US" dirty="0"/>
          </a:p>
          <a:p>
            <a:endParaRPr lang="en-US" dirty="0"/>
          </a:p>
          <a:p>
            <a:endParaRPr lang="en-US" dirty="0"/>
          </a:p>
          <a:p>
            <a:r>
              <a:rPr lang="en-US" sz="1100" dirty="0"/>
              <a:t>Source: Understanding customer relationship management People, process and technology, Chen and Popovich, 2003</a:t>
            </a:r>
          </a:p>
          <a:p>
            <a:endParaRPr lang="en-US" dirty="0"/>
          </a:p>
        </p:txBody>
      </p:sp>
      <p:pic>
        <p:nvPicPr>
          <p:cNvPr id="5" name="Picture 4">
            <a:extLst>
              <a:ext uri="{FF2B5EF4-FFF2-40B4-BE49-F238E27FC236}">
                <a16:creationId xmlns:a16="http://schemas.microsoft.com/office/drawing/2014/main" id="{0B442E75-E3D1-449D-9FDD-E20DD5AB4186}"/>
              </a:ext>
            </a:extLst>
          </p:cNvPr>
          <p:cNvPicPr/>
          <p:nvPr/>
        </p:nvPicPr>
        <p:blipFill>
          <a:blip r:embed="rId2">
            <a:extLst>
              <a:ext uri="{28A0092B-C50C-407E-A947-70E740481C1C}">
                <a14:useLocalDpi xmlns:a14="http://schemas.microsoft.com/office/drawing/2010/main" val="0"/>
              </a:ext>
            </a:extLst>
          </a:blip>
          <a:stretch>
            <a:fillRect/>
          </a:stretch>
        </p:blipFill>
        <p:spPr>
          <a:xfrm>
            <a:off x="6217920" y="2323554"/>
            <a:ext cx="4257675" cy="2580005"/>
          </a:xfrm>
          <a:prstGeom prst="rect">
            <a:avLst/>
          </a:prstGeom>
        </p:spPr>
      </p:pic>
    </p:spTree>
    <p:extLst>
      <p:ext uri="{BB962C8B-B14F-4D97-AF65-F5344CB8AC3E}">
        <p14:creationId xmlns:p14="http://schemas.microsoft.com/office/powerpoint/2010/main" val="3500047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4BC2-4674-42D4-88BB-4B5B46C25492}"/>
              </a:ext>
            </a:extLst>
          </p:cNvPr>
          <p:cNvSpPr>
            <a:spLocks noGrp="1"/>
          </p:cNvSpPr>
          <p:nvPr>
            <p:ph type="title"/>
          </p:nvPr>
        </p:nvSpPr>
        <p:spPr/>
        <p:txBody>
          <a:bodyPr>
            <a:normAutofit/>
          </a:bodyPr>
          <a:lstStyle/>
          <a:p>
            <a:r>
              <a:rPr lang="en-US" sz="3200" b="1" dirty="0"/>
              <a:t>3. Benefits of e-CRM</a:t>
            </a:r>
          </a:p>
        </p:txBody>
      </p:sp>
      <p:sp>
        <p:nvSpPr>
          <p:cNvPr id="3" name="Content Placeholder 2">
            <a:extLst>
              <a:ext uri="{FF2B5EF4-FFF2-40B4-BE49-F238E27FC236}">
                <a16:creationId xmlns:a16="http://schemas.microsoft.com/office/drawing/2014/main" id="{356B7D7F-1E36-487E-BA79-CF9533349B8C}"/>
              </a:ext>
            </a:extLst>
          </p:cNvPr>
          <p:cNvSpPr>
            <a:spLocks noGrp="1"/>
          </p:cNvSpPr>
          <p:nvPr>
            <p:ph idx="1"/>
          </p:nvPr>
        </p:nvSpPr>
        <p:spPr>
          <a:xfrm>
            <a:off x="1097280" y="1845733"/>
            <a:ext cx="10058400" cy="4144005"/>
          </a:xfrm>
        </p:spPr>
        <p:txBody>
          <a:bodyPr>
            <a:normAutofit fontScale="92500" lnSpcReduction="10000"/>
          </a:bodyPr>
          <a:lstStyle/>
          <a:p>
            <a:r>
              <a:rPr lang="en-US" sz="1900" b="1" dirty="0"/>
              <a:t>3.1. Cost Reduction and Better Efficiency</a:t>
            </a:r>
          </a:p>
          <a:p>
            <a:r>
              <a:rPr lang="en-US" sz="1500" dirty="0"/>
              <a:t>Data analysis is extremely important for e-CRM. By using data analysis, companies can save valuable relationships between set of data . Moreover, customer data can be integrated to single database. In this way, it can allow marketing teams and other departments in company to work toward common goals by using the same statistics . E-CRM can also reduce customer service costs by enabling self-service features such as search functions and order delivery status.</a:t>
            </a:r>
          </a:p>
          <a:p>
            <a:r>
              <a:rPr lang="en-US" sz="1900" b="1" dirty="0"/>
              <a:t>3.2. Increased Customer Loyalty and Improved Customer Service</a:t>
            </a:r>
          </a:p>
          <a:p>
            <a:r>
              <a:rPr lang="en-US" sz="1500" dirty="0"/>
              <a:t>E-CRM collects customer information and stores it in a central repository. This situation enables company to meet customers` needs easily. E-CRM provides some technologies such as instant helpdesk, search engines, e-mail management, content management and multi-language support. With e-CRM systems, company can:</a:t>
            </a:r>
          </a:p>
          <a:p>
            <a:pPr lvl="1">
              <a:buFont typeface="Arial" panose="020B0604020202020204" pitchFamily="34" charset="0"/>
              <a:buChar char="•"/>
            </a:pPr>
            <a:r>
              <a:rPr lang="en-US" sz="1300" dirty="0"/>
              <a:t>Receive, update and close order remotely more properly.</a:t>
            </a:r>
          </a:p>
          <a:p>
            <a:pPr lvl="1">
              <a:buFont typeface="Arial" panose="020B0604020202020204" pitchFamily="34" charset="0"/>
              <a:buChar char="•"/>
            </a:pPr>
            <a:r>
              <a:rPr lang="en-US" sz="1300" dirty="0"/>
              <a:t>Provides access to proven solutions.</a:t>
            </a:r>
          </a:p>
          <a:p>
            <a:pPr lvl="1">
              <a:buFont typeface="Arial" panose="020B0604020202020204" pitchFamily="34" charset="0"/>
              <a:buChar char="•"/>
            </a:pPr>
            <a:r>
              <a:rPr lang="en-US" sz="1300" dirty="0"/>
              <a:t>Subscribe to product-related information and software patches.</a:t>
            </a:r>
          </a:p>
          <a:p>
            <a:pPr marL="91440" lvl="1" indent="-91440">
              <a:spcBef>
                <a:spcPts val="1200"/>
              </a:spcBef>
              <a:spcAft>
                <a:spcPts val="200"/>
              </a:spcAft>
              <a:buSzPct val="100000"/>
              <a:buFont typeface="Calibri" panose="020F0502020204030204" pitchFamily="34" charset="0"/>
              <a:buChar char=" "/>
            </a:pPr>
            <a:r>
              <a:rPr lang="en-US" sz="1500" dirty="0"/>
              <a:t>Personalization is very important tool for implementing for customer loyalty . The personalization concept is a timesaving mechanism that drives the advertising and content displayed on a web site based on customer interest. Personalization software tools use data from many sources such as customer database, transaction systems. Thus, it can create real-time profiles for each customer. Personalization is very effective on business-to-business sites.</a:t>
            </a:r>
          </a:p>
          <a:p>
            <a:pPr marL="91440" lvl="1" indent="-91440">
              <a:spcBef>
                <a:spcPts val="1200"/>
              </a:spcBef>
              <a:spcAft>
                <a:spcPts val="200"/>
              </a:spcAft>
              <a:buSzPct val="100000"/>
              <a:buFont typeface="Calibri" panose="020F0502020204030204" pitchFamily="34" charset="0"/>
              <a:buChar char=" "/>
            </a:pPr>
            <a:r>
              <a:rPr lang="en-US" sz="1500" dirty="0"/>
              <a:t>For example, every Amazon customer gets personal recommendations for books based on Amazon’s personalization technology.</a:t>
            </a:r>
          </a:p>
        </p:txBody>
      </p:sp>
    </p:spTree>
    <p:extLst>
      <p:ext uri="{BB962C8B-B14F-4D97-AF65-F5344CB8AC3E}">
        <p14:creationId xmlns:p14="http://schemas.microsoft.com/office/powerpoint/2010/main" val="143859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4BC2-4674-42D4-88BB-4B5B46C25492}"/>
              </a:ext>
            </a:extLst>
          </p:cNvPr>
          <p:cNvSpPr>
            <a:spLocks noGrp="1"/>
          </p:cNvSpPr>
          <p:nvPr>
            <p:ph type="title"/>
          </p:nvPr>
        </p:nvSpPr>
        <p:spPr/>
        <p:txBody>
          <a:bodyPr>
            <a:normAutofit/>
          </a:bodyPr>
          <a:lstStyle/>
          <a:p>
            <a:r>
              <a:rPr lang="en-US" sz="3200" b="1" dirty="0"/>
              <a:t>3. Benefits of e-CRM</a:t>
            </a:r>
          </a:p>
        </p:txBody>
      </p:sp>
      <p:sp>
        <p:nvSpPr>
          <p:cNvPr id="3" name="Content Placeholder 2">
            <a:extLst>
              <a:ext uri="{FF2B5EF4-FFF2-40B4-BE49-F238E27FC236}">
                <a16:creationId xmlns:a16="http://schemas.microsoft.com/office/drawing/2014/main" id="{356B7D7F-1E36-487E-BA79-CF9533349B8C}"/>
              </a:ext>
            </a:extLst>
          </p:cNvPr>
          <p:cNvSpPr>
            <a:spLocks noGrp="1"/>
          </p:cNvSpPr>
          <p:nvPr>
            <p:ph idx="1"/>
          </p:nvPr>
        </p:nvSpPr>
        <p:spPr>
          <a:xfrm>
            <a:off x="1097280" y="1845733"/>
            <a:ext cx="10058400" cy="4144005"/>
          </a:xfrm>
        </p:spPr>
        <p:txBody>
          <a:bodyPr>
            <a:normAutofit/>
          </a:bodyPr>
          <a:lstStyle/>
          <a:p>
            <a:r>
              <a:rPr lang="en-US" sz="1800" b="1" dirty="0"/>
              <a:t>3.3. More Effective Marketing</a:t>
            </a:r>
          </a:p>
          <a:p>
            <a:r>
              <a:rPr lang="en-US" sz="1400" dirty="0"/>
              <a:t>In a competitive marketplace, firms have to work hard to have any added value. They have to work with customers and to discover ways to run the business more efficiently for themselves and more effective for the customers. Therefore, companies have to become much more active and strategic in order to accomplish customers’ satisfaction.</a:t>
            </a:r>
          </a:p>
          <a:p>
            <a:r>
              <a:rPr lang="en-US" sz="1400" dirty="0"/>
              <a:t>Grouping customers according to their need similarities allows a company to effectively market specific products to members of the targeted groups.</a:t>
            </a:r>
          </a:p>
          <a:p>
            <a:endParaRPr lang="en-US" sz="1400" dirty="0"/>
          </a:p>
        </p:txBody>
      </p:sp>
    </p:spTree>
    <p:extLst>
      <p:ext uri="{BB962C8B-B14F-4D97-AF65-F5344CB8AC3E}">
        <p14:creationId xmlns:p14="http://schemas.microsoft.com/office/powerpoint/2010/main" val="411508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4BC2-4674-42D4-88BB-4B5B46C25492}"/>
              </a:ext>
            </a:extLst>
          </p:cNvPr>
          <p:cNvSpPr>
            <a:spLocks noGrp="1"/>
          </p:cNvSpPr>
          <p:nvPr>
            <p:ph type="title"/>
          </p:nvPr>
        </p:nvSpPr>
        <p:spPr/>
        <p:txBody>
          <a:bodyPr>
            <a:normAutofit/>
          </a:bodyPr>
          <a:lstStyle/>
          <a:p>
            <a:r>
              <a:rPr lang="en-US" sz="3200" b="1" dirty="0"/>
              <a:t>4. Key factors in Implementing e-CRM</a:t>
            </a:r>
          </a:p>
        </p:txBody>
      </p:sp>
      <p:sp>
        <p:nvSpPr>
          <p:cNvPr id="3" name="Content Placeholder 2">
            <a:extLst>
              <a:ext uri="{FF2B5EF4-FFF2-40B4-BE49-F238E27FC236}">
                <a16:creationId xmlns:a16="http://schemas.microsoft.com/office/drawing/2014/main" id="{356B7D7F-1E36-487E-BA79-CF9533349B8C}"/>
              </a:ext>
            </a:extLst>
          </p:cNvPr>
          <p:cNvSpPr>
            <a:spLocks noGrp="1"/>
          </p:cNvSpPr>
          <p:nvPr>
            <p:ph idx="1"/>
          </p:nvPr>
        </p:nvSpPr>
        <p:spPr>
          <a:xfrm>
            <a:off x="1097280" y="1845733"/>
            <a:ext cx="10058400" cy="4144005"/>
          </a:xfrm>
        </p:spPr>
        <p:txBody>
          <a:bodyPr>
            <a:normAutofit/>
          </a:bodyPr>
          <a:lstStyle/>
          <a:p>
            <a:r>
              <a:rPr lang="en-US" sz="1400" dirty="0"/>
              <a:t>Implementing a successful strategy of CRM in companies depends on the three key factors:</a:t>
            </a:r>
          </a:p>
          <a:p>
            <a:endParaRPr lang="en-US" sz="1400" dirty="0"/>
          </a:p>
          <a:p>
            <a:pPr lvl="1">
              <a:buFont typeface="Arial" panose="020B0604020202020204" pitchFamily="34" charset="0"/>
              <a:buChar char="•"/>
            </a:pPr>
            <a:r>
              <a:rPr lang="en-US" sz="1400" b="1" dirty="0"/>
              <a:t>Implementation of New Technologies</a:t>
            </a:r>
            <a:r>
              <a:rPr lang="en-US" sz="1400" dirty="0"/>
              <a:t>: CRM implementation requires some changes in the organization’s infrastructures and implementing new technologies such as new business rules, databases, information technology, etc.; these changes lead to useful and effective changes in the organization.</a:t>
            </a:r>
          </a:p>
          <a:p>
            <a:pPr lvl="1"/>
            <a:endParaRPr lang="en-US" sz="1400" dirty="0"/>
          </a:p>
          <a:p>
            <a:pPr lvl="1">
              <a:buFont typeface="Arial" panose="020B0604020202020204" pitchFamily="34" charset="0"/>
              <a:buChar char="•"/>
            </a:pPr>
            <a:r>
              <a:rPr lang="en-US" sz="1400" b="1" dirty="0"/>
              <a:t>Training of Employees</a:t>
            </a:r>
            <a:r>
              <a:rPr lang="en-US" sz="1400" dirty="0"/>
              <a:t>: In the field of interaction and contact with customers, employees must pass some specialized and practical training courses in order to effectively communicate with customers and gain the ability to use new technologies.</a:t>
            </a:r>
          </a:p>
          <a:p>
            <a:pPr lvl="1"/>
            <a:endParaRPr lang="en-US" sz="1400" dirty="0"/>
          </a:p>
          <a:p>
            <a:pPr lvl="1">
              <a:buFont typeface="Arial" panose="020B0604020202020204" pitchFamily="34" charset="0"/>
              <a:buChar char="•"/>
            </a:pPr>
            <a:r>
              <a:rPr lang="en-US" sz="1400" b="1" dirty="0"/>
              <a:t>Review the Processes and Design New Processes</a:t>
            </a:r>
            <a:r>
              <a:rPr lang="en-US" sz="1400" dirty="0"/>
              <a:t>: Firms without logical design of the processes cannot achieve to their goals. Firms must define their business needs and goals first and then in order to achieve to these needs and they must improve and develop the processes associated with CRM. Re-engineering of the business processes is one of efficient tools in this sector.</a:t>
            </a:r>
          </a:p>
        </p:txBody>
      </p:sp>
    </p:spTree>
    <p:extLst>
      <p:ext uri="{BB962C8B-B14F-4D97-AF65-F5344CB8AC3E}">
        <p14:creationId xmlns:p14="http://schemas.microsoft.com/office/powerpoint/2010/main" val="156388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4BC2-4674-42D4-88BB-4B5B46C25492}"/>
              </a:ext>
            </a:extLst>
          </p:cNvPr>
          <p:cNvSpPr>
            <a:spLocks noGrp="1"/>
          </p:cNvSpPr>
          <p:nvPr>
            <p:ph type="title"/>
          </p:nvPr>
        </p:nvSpPr>
        <p:spPr/>
        <p:txBody>
          <a:bodyPr>
            <a:normAutofit/>
          </a:bodyPr>
          <a:lstStyle/>
          <a:p>
            <a:r>
              <a:rPr lang="en-US" sz="3200" b="1" dirty="0"/>
              <a:t>5. Challenges in e-CRM and Solutions </a:t>
            </a:r>
          </a:p>
        </p:txBody>
      </p:sp>
      <p:sp>
        <p:nvSpPr>
          <p:cNvPr id="3" name="Content Placeholder 2">
            <a:extLst>
              <a:ext uri="{FF2B5EF4-FFF2-40B4-BE49-F238E27FC236}">
                <a16:creationId xmlns:a16="http://schemas.microsoft.com/office/drawing/2014/main" id="{356B7D7F-1E36-487E-BA79-CF9533349B8C}"/>
              </a:ext>
            </a:extLst>
          </p:cNvPr>
          <p:cNvSpPr>
            <a:spLocks noGrp="1"/>
          </p:cNvSpPr>
          <p:nvPr>
            <p:ph idx="1"/>
          </p:nvPr>
        </p:nvSpPr>
        <p:spPr>
          <a:xfrm>
            <a:off x="1097280" y="1845733"/>
            <a:ext cx="10058400" cy="4144005"/>
          </a:xfrm>
        </p:spPr>
        <p:txBody>
          <a:bodyPr>
            <a:normAutofit/>
          </a:bodyPr>
          <a:lstStyle/>
          <a:p>
            <a:r>
              <a:rPr lang="en-US" sz="1400" dirty="0"/>
              <a:t>Some of the challenges in implementing e-CRM and how to cope with them are as follows:</a:t>
            </a:r>
          </a:p>
          <a:p>
            <a:endParaRPr lang="en-US" sz="1400" dirty="0"/>
          </a:p>
          <a:p>
            <a:pPr lvl="1">
              <a:buFont typeface="Arial" panose="020B0604020202020204" pitchFamily="34" charset="0"/>
              <a:buChar char="•"/>
            </a:pPr>
            <a:r>
              <a:rPr lang="en-US" sz="1400" b="1" dirty="0"/>
              <a:t>Poor Understanding of Commercial Process: </a:t>
            </a:r>
            <a:r>
              <a:rPr lang="en-US" sz="1400" dirty="0"/>
              <a:t>Before purchasing of e-CRM, all commercial process of organization has to be controlled.</a:t>
            </a:r>
          </a:p>
          <a:p>
            <a:pPr lvl="1">
              <a:buFont typeface="Arial" panose="020B0604020202020204" pitchFamily="34" charset="0"/>
              <a:buChar char="•"/>
            </a:pPr>
            <a:r>
              <a:rPr lang="en-US" sz="1400" b="1" dirty="0"/>
              <a:t>Weakness in the Software Producer Company: </a:t>
            </a:r>
            <a:r>
              <a:rPr lang="en-US" sz="1400" dirty="0"/>
              <a:t>Before purchasing of e-CRM software for organization, software producer should be evaluated to ensure that producer company can continue its business life. Since, in future, e-CRM software company must support company.</a:t>
            </a:r>
          </a:p>
          <a:p>
            <a:pPr lvl="1">
              <a:buFont typeface="Arial" panose="020B0604020202020204" pitchFamily="34" charset="0"/>
              <a:buChar char="•"/>
            </a:pPr>
            <a:r>
              <a:rPr lang="en-US" sz="1400" b="1" dirty="0"/>
              <a:t>Project Size: </a:t>
            </a:r>
            <a:r>
              <a:rPr lang="en-US" sz="1400" dirty="0"/>
              <a:t>If there is no appropriate economic condition in the market, the first implementation of a small trail e-CRM system seems to be reasonable.</a:t>
            </a:r>
          </a:p>
          <a:p>
            <a:pPr lvl="1">
              <a:buFont typeface="Arial" panose="020B0604020202020204" pitchFamily="34" charset="0"/>
              <a:buChar char="•"/>
            </a:pPr>
            <a:r>
              <a:rPr lang="en-US" sz="1400" b="1" dirty="0"/>
              <a:t>Lack of Technical Knowledge</a:t>
            </a:r>
            <a:r>
              <a:rPr lang="en-US" sz="1400" dirty="0"/>
              <a:t>: In some cases, the cost and time of implementing an e-CRM can rise and it tires the customers. Therefore, simultaneous attention to the customer and technology seems to be effective in the success of these projects.</a:t>
            </a:r>
          </a:p>
        </p:txBody>
      </p:sp>
    </p:spTree>
    <p:extLst>
      <p:ext uri="{BB962C8B-B14F-4D97-AF65-F5344CB8AC3E}">
        <p14:creationId xmlns:p14="http://schemas.microsoft.com/office/powerpoint/2010/main" val="3808619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4BC2-4674-42D4-88BB-4B5B46C25492}"/>
              </a:ext>
            </a:extLst>
          </p:cNvPr>
          <p:cNvSpPr>
            <a:spLocks noGrp="1"/>
          </p:cNvSpPr>
          <p:nvPr>
            <p:ph type="title"/>
          </p:nvPr>
        </p:nvSpPr>
        <p:spPr/>
        <p:txBody>
          <a:bodyPr>
            <a:normAutofit/>
          </a:bodyPr>
          <a:lstStyle/>
          <a:p>
            <a:r>
              <a:rPr lang="en-US" sz="3200" b="1" dirty="0"/>
              <a:t>6. Distinction Between CRM and e-CRM </a:t>
            </a:r>
          </a:p>
        </p:txBody>
      </p:sp>
      <p:sp>
        <p:nvSpPr>
          <p:cNvPr id="3" name="Content Placeholder 2">
            <a:extLst>
              <a:ext uri="{FF2B5EF4-FFF2-40B4-BE49-F238E27FC236}">
                <a16:creationId xmlns:a16="http://schemas.microsoft.com/office/drawing/2014/main" id="{356B7D7F-1E36-487E-BA79-CF9533349B8C}"/>
              </a:ext>
            </a:extLst>
          </p:cNvPr>
          <p:cNvSpPr>
            <a:spLocks noGrp="1"/>
          </p:cNvSpPr>
          <p:nvPr>
            <p:ph sz="half" idx="1"/>
          </p:nvPr>
        </p:nvSpPr>
        <p:spPr/>
        <p:txBody>
          <a:bodyPr>
            <a:normAutofit/>
          </a:bodyPr>
          <a:lstStyle/>
          <a:p>
            <a:r>
              <a:rPr lang="en-US" sz="1400" dirty="0"/>
              <a:t>The distinction is made between CRM and e-CRM, based on three parameters of Approach, Cost, and Service</a:t>
            </a:r>
          </a:p>
          <a:p>
            <a:endParaRPr lang="en-US" sz="1400" dirty="0"/>
          </a:p>
          <a:p>
            <a:pPr lvl="1">
              <a:buFont typeface="Arial" panose="020B0604020202020204" pitchFamily="34" charset="0"/>
              <a:buChar char="•"/>
            </a:pPr>
            <a:r>
              <a:rPr lang="en-US" sz="1400" b="1" dirty="0"/>
              <a:t>Approach</a:t>
            </a:r>
            <a:r>
              <a:rPr lang="en-US" sz="1400" dirty="0"/>
              <a:t>: It means that CRM tries to make full use of many different channels to reach the customer.</a:t>
            </a:r>
          </a:p>
          <a:p>
            <a:pPr lvl="1">
              <a:buFont typeface="Arial" panose="020B0604020202020204" pitchFamily="34" charset="0"/>
              <a:buChar char="•"/>
            </a:pPr>
            <a:r>
              <a:rPr lang="en-US" sz="1400" b="1" dirty="0"/>
              <a:t>Cost</a:t>
            </a:r>
            <a:r>
              <a:rPr lang="en-US" sz="1400" dirty="0"/>
              <a:t>:  Cost is the major factor for which organizations are always worried. The overall cost of CRM is high, because different channels must be supported separately by organization. However, organizations can reduce communications costs by using e-CRM that based on internet infrastructure.</a:t>
            </a:r>
          </a:p>
          <a:p>
            <a:pPr lvl="1">
              <a:buFont typeface="Arial" panose="020B0604020202020204" pitchFamily="34" charset="0"/>
              <a:buChar char="•"/>
            </a:pPr>
            <a:r>
              <a:rPr lang="en-US" sz="1400" b="1" dirty="0"/>
              <a:t>Service Parameter: </a:t>
            </a:r>
            <a:r>
              <a:rPr lang="en-US" sz="1400" dirty="0"/>
              <a:t>CRM is using different channels to communicate with the customers, and it gives us an efficient service.</a:t>
            </a:r>
          </a:p>
        </p:txBody>
      </p:sp>
      <p:sp>
        <p:nvSpPr>
          <p:cNvPr id="4" name="Content Placeholder 3">
            <a:extLst>
              <a:ext uri="{FF2B5EF4-FFF2-40B4-BE49-F238E27FC236}">
                <a16:creationId xmlns:a16="http://schemas.microsoft.com/office/drawing/2014/main" id="{A5F67B95-DA23-4660-A85F-2672DC67001D}"/>
              </a:ext>
            </a:extLst>
          </p:cNvPr>
          <p:cNvSpPr>
            <a:spLocks noGrp="1"/>
          </p:cNvSpPr>
          <p:nvPr>
            <p:ph sz="half" idx="2"/>
          </p:nvPr>
        </p:nvSpPr>
        <p:spPr/>
        <p:txBody>
          <a:bodyPr>
            <a:normAutofit/>
          </a:bodyPr>
          <a:lstStyle/>
          <a:p>
            <a:r>
              <a:rPr lang="en-US" sz="1400" b="1" dirty="0"/>
              <a:t>Table 2</a:t>
            </a:r>
            <a:r>
              <a:rPr lang="en-US" sz="1400" dirty="0"/>
              <a:t>:  Shows the difference between CRM and e-CRM</a:t>
            </a:r>
          </a:p>
          <a:p>
            <a:endParaRPr lang="en-US" sz="1400" dirty="0"/>
          </a:p>
          <a:p>
            <a:endParaRPr lang="en-US" sz="1400" dirty="0"/>
          </a:p>
          <a:p>
            <a:endParaRPr lang="en-US" sz="1400" dirty="0"/>
          </a:p>
          <a:p>
            <a:r>
              <a:rPr lang="en-US" sz="1000" dirty="0"/>
              <a:t>Source:  Source Asif et al, 2004</a:t>
            </a:r>
          </a:p>
          <a:p>
            <a:endParaRPr lang="en-US" sz="1200" dirty="0"/>
          </a:p>
          <a:p>
            <a:endParaRPr lang="en-US" sz="1400" dirty="0"/>
          </a:p>
        </p:txBody>
      </p:sp>
      <p:pic>
        <p:nvPicPr>
          <p:cNvPr id="6" name="Picture 5">
            <a:extLst>
              <a:ext uri="{FF2B5EF4-FFF2-40B4-BE49-F238E27FC236}">
                <a16:creationId xmlns:a16="http://schemas.microsoft.com/office/drawing/2014/main" id="{0712D468-4927-4D52-A988-49C3891D0E96}"/>
              </a:ext>
            </a:extLst>
          </p:cNvPr>
          <p:cNvPicPr/>
          <p:nvPr/>
        </p:nvPicPr>
        <p:blipFill>
          <a:blip r:embed="rId2">
            <a:extLst>
              <a:ext uri="{28A0092B-C50C-407E-A947-70E740481C1C}">
                <a14:useLocalDpi xmlns:a14="http://schemas.microsoft.com/office/drawing/2010/main" val="0"/>
              </a:ext>
            </a:extLst>
          </a:blip>
          <a:stretch>
            <a:fillRect/>
          </a:stretch>
        </p:blipFill>
        <p:spPr>
          <a:xfrm>
            <a:off x="6350117" y="2160360"/>
            <a:ext cx="4038600" cy="1077595"/>
          </a:xfrm>
          <a:prstGeom prst="rect">
            <a:avLst/>
          </a:prstGeom>
        </p:spPr>
      </p:pic>
    </p:spTree>
    <p:extLst>
      <p:ext uri="{BB962C8B-B14F-4D97-AF65-F5344CB8AC3E}">
        <p14:creationId xmlns:p14="http://schemas.microsoft.com/office/powerpoint/2010/main" val="494613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4BC2-4674-42D4-88BB-4B5B46C25492}"/>
              </a:ext>
            </a:extLst>
          </p:cNvPr>
          <p:cNvSpPr>
            <a:spLocks noGrp="1"/>
          </p:cNvSpPr>
          <p:nvPr>
            <p:ph type="title"/>
          </p:nvPr>
        </p:nvSpPr>
        <p:spPr/>
        <p:txBody>
          <a:bodyPr>
            <a:normAutofit/>
          </a:bodyPr>
          <a:lstStyle/>
          <a:p>
            <a:r>
              <a:rPr lang="en-US" sz="3200" b="1" dirty="0"/>
              <a:t>6. Distinction Between CRM and e-CRM </a:t>
            </a:r>
          </a:p>
        </p:txBody>
      </p:sp>
      <p:sp>
        <p:nvSpPr>
          <p:cNvPr id="3" name="Content Placeholder 2">
            <a:extLst>
              <a:ext uri="{FF2B5EF4-FFF2-40B4-BE49-F238E27FC236}">
                <a16:creationId xmlns:a16="http://schemas.microsoft.com/office/drawing/2014/main" id="{356B7D7F-1E36-487E-BA79-CF9533349B8C}"/>
              </a:ext>
            </a:extLst>
          </p:cNvPr>
          <p:cNvSpPr>
            <a:spLocks noGrp="1"/>
          </p:cNvSpPr>
          <p:nvPr>
            <p:ph idx="1"/>
          </p:nvPr>
        </p:nvSpPr>
        <p:spPr/>
        <p:txBody>
          <a:bodyPr>
            <a:normAutofit/>
          </a:bodyPr>
          <a:lstStyle/>
          <a:p>
            <a:r>
              <a:rPr lang="en-US" sz="1400" b="1" dirty="0"/>
              <a:t>Table 3</a:t>
            </a:r>
            <a:r>
              <a:rPr lang="en-US" sz="1400" dirty="0"/>
              <a:t>: The difference between CRM and e-CRM</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000" dirty="0"/>
              <a:t>Source: Adapted from Pan &amp; Lee, 2003.</a:t>
            </a:r>
          </a:p>
        </p:txBody>
      </p:sp>
      <p:pic>
        <p:nvPicPr>
          <p:cNvPr id="9" name="Picture 8">
            <a:extLst>
              <a:ext uri="{FF2B5EF4-FFF2-40B4-BE49-F238E27FC236}">
                <a16:creationId xmlns:a16="http://schemas.microsoft.com/office/drawing/2014/main" id="{EBE0F22F-6469-426F-8D7D-36DB8B7E840E}"/>
              </a:ext>
            </a:extLst>
          </p:cNvPr>
          <p:cNvPicPr/>
          <p:nvPr/>
        </p:nvPicPr>
        <p:blipFill>
          <a:blip r:embed="rId2">
            <a:extLst>
              <a:ext uri="{28A0092B-C50C-407E-A947-70E740481C1C}">
                <a14:useLocalDpi xmlns:a14="http://schemas.microsoft.com/office/drawing/2010/main" val="0"/>
              </a:ext>
            </a:extLst>
          </a:blip>
          <a:stretch>
            <a:fillRect/>
          </a:stretch>
        </p:blipFill>
        <p:spPr>
          <a:xfrm>
            <a:off x="1252931" y="2213889"/>
            <a:ext cx="4686300" cy="3101340"/>
          </a:xfrm>
          <a:prstGeom prst="rect">
            <a:avLst/>
          </a:prstGeom>
        </p:spPr>
      </p:pic>
    </p:spTree>
    <p:extLst>
      <p:ext uri="{BB962C8B-B14F-4D97-AF65-F5344CB8AC3E}">
        <p14:creationId xmlns:p14="http://schemas.microsoft.com/office/powerpoint/2010/main" val="422982602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174</TotalTime>
  <Words>1876</Words>
  <Application>Microsoft Office PowerPoint</Application>
  <PresentationFormat>Widescreen</PresentationFormat>
  <Paragraphs>119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Retrospect</vt:lpstr>
      <vt:lpstr>PowerPoint Presentation</vt:lpstr>
      <vt:lpstr>1. Electronic Customer Relationship Management (e-CRM)</vt:lpstr>
      <vt:lpstr>2. e-CRM Tools and Scope</vt:lpstr>
      <vt:lpstr>3. Benefits of e-CRM</vt:lpstr>
      <vt:lpstr>3. Benefits of e-CRM</vt:lpstr>
      <vt:lpstr>4. Key factors in Implementing e-CRM</vt:lpstr>
      <vt:lpstr>5. Challenges in e-CRM and Solutions </vt:lpstr>
      <vt:lpstr>6. Distinction Between CRM and e-CRM </vt:lpstr>
      <vt:lpstr>6. Distinction Between CRM and e-CRM </vt:lpstr>
      <vt:lpstr>7. Technological Differences between CRM and e-CRM</vt:lpstr>
      <vt:lpstr>8. 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Meriç Genç (İnsan Kaynakları)</dc:creator>
  <cp:lastModifiedBy>Meriç Genç (İnsan Kaynakları)</cp:lastModifiedBy>
  <cp:revision>17</cp:revision>
  <dcterms:created xsi:type="dcterms:W3CDTF">2017-12-13T08:46:35Z</dcterms:created>
  <dcterms:modified xsi:type="dcterms:W3CDTF">2017-12-13T11:40:50Z</dcterms:modified>
</cp:coreProperties>
</file>