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1" r:id="rId4"/>
    <p:sldId id="260" r:id="rId5"/>
    <p:sldId id="258" r:id="rId6"/>
    <p:sldId id="268" r:id="rId7"/>
    <p:sldId id="263" r:id="rId8"/>
    <p:sldId id="264" r:id="rId9"/>
    <p:sldId id="265" r:id="rId10"/>
    <p:sldId id="266" r:id="rId11"/>
    <p:sldId id="267"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037" autoAdjust="0"/>
  </p:normalViewPr>
  <p:slideViewPr>
    <p:cSldViewPr snapToGrid="0">
      <p:cViewPr varScale="1">
        <p:scale>
          <a:sx n="83" d="100"/>
          <a:sy n="83" d="100"/>
        </p:scale>
        <p:origin x="16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5AE28-BA49-452C-B6E9-51EC247DE2AE}" type="datetimeFigureOut">
              <a:rPr lang="tr-TR" smtClean="0"/>
              <a:t>1.1.2017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B62AB-F5C4-4F7B-B98C-319934B7C8F1}" type="slidenum">
              <a:rPr lang="tr-TR" smtClean="0"/>
              <a:t>‹#›</a:t>
            </a:fld>
            <a:endParaRPr lang="tr-TR"/>
          </a:p>
        </p:txBody>
      </p:sp>
    </p:spTree>
    <p:extLst>
      <p:ext uri="{BB962C8B-B14F-4D97-AF65-F5344CB8AC3E}">
        <p14:creationId xmlns:p14="http://schemas.microsoft.com/office/powerpoint/2010/main" val="197229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BB62AB-F5C4-4F7B-B98C-319934B7C8F1}" type="slidenum">
              <a:rPr lang="tr-TR" smtClean="0"/>
              <a:t>2</a:t>
            </a:fld>
            <a:endParaRPr lang="tr-TR"/>
          </a:p>
        </p:txBody>
      </p:sp>
    </p:spTree>
    <p:extLst>
      <p:ext uri="{BB962C8B-B14F-4D97-AF65-F5344CB8AC3E}">
        <p14:creationId xmlns:p14="http://schemas.microsoft.com/office/powerpoint/2010/main" val="93415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smtClean="0"/>
              <a:t>karşılamak</a:t>
            </a:r>
            <a:r>
              <a:rPr lang="en-GB" baseline="0" dirty="0" smtClean="0"/>
              <a:t>, </a:t>
            </a:r>
            <a:r>
              <a:rPr lang="en-GB" baseline="0" dirty="0" err="1" smtClean="0"/>
              <a:t>problemlerini</a:t>
            </a:r>
            <a:r>
              <a:rPr lang="en-GB" baseline="0" dirty="0" smtClean="0"/>
              <a:t> </a:t>
            </a:r>
            <a:r>
              <a:rPr lang="en-GB" baseline="0" dirty="0" err="1" smtClean="0"/>
              <a:t>çözmektir</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77BB62AB-F5C4-4F7B-B98C-319934B7C8F1}" type="slidenum">
              <a:rPr lang="tr-TR" smtClean="0"/>
              <a:t>3</a:t>
            </a:fld>
            <a:endParaRPr lang="tr-TR"/>
          </a:p>
        </p:txBody>
      </p:sp>
    </p:spTree>
    <p:extLst>
      <p:ext uri="{BB962C8B-B14F-4D97-AF65-F5344CB8AC3E}">
        <p14:creationId xmlns:p14="http://schemas.microsoft.com/office/powerpoint/2010/main" val="421297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BB62AB-F5C4-4F7B-B98C-319934B7C8F1}" type="slidenum">
              <a:rPr lang="tr-TR" smtClean="0"/>
              <a:t>4</a:t>
            </a:fld>
            <a:endParaRPr lang="tr-TR"/>
          </a:p>
        </p:txBody>
      </p:sp>
    </p:spTree>
    <p:extLst>
      <p:ext uri="{BB962C8B-B14F-4D97-AF65-F5344CB8AC3E}">
        <p14:creationId xmlns:p14="http://schemas.microsoft.com/office/powerpoint/2010/main" val="18794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77BB62AB-F5C4-4F7B-B98C-319934B7C8F1}" type="slidenum">
              <a:rPr lang="tr-TR" smtClean="0"/>
              <a:t>5</a:t>
            </a:fld>
            <a:endParaRPr lang="tr-TR"/>
          </a:p>
        </p:txBody>
      </p:sp>
    </p:spTree>
    <p:extLst>
      <p:ext uri="{BB962C8B-B14F-4D97-AF65-F5344CB8AC3E}">
        <p14:creationId xmlns:p14="http://schemas.microsoft.com/office/powerpoint/2010/main" val="247930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7BB62AB-F5C4-4F7B-B98C-319934B7C8F1}" type="slidenum">
              <a:rPr lang="tr-TR" smtClean="0"/>
              <a:t>9</a:t>
            </a:fld>
            <a:endParaRPr lang="tr-TR"/>
          </a:p>
        </p:txBody>
      </p:sp>
    </p:spTree>
    <p:extLst>
      <p:ext uri="{BB962C8B-B14F-4D97-AF65-F5344CB8AC3E}">
        <p14:creationId xmlns:p14="http://schemas.microsoft.com/office/powerpoint/2010/main" val="1655218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log.turkcell.com.tr/icerik-pazarlamasi-nedir" TargetMode="External"/><Relationship Id="rId2" Type="http://schemas.openxmlformats.org/officeDocument/2006/relationships/hyperlink" Target="http://www.mainstreethost.com/blog/12-content-marketing-tips-small-business/" TargetMode="External"/><Relationship Id="rId1" Type="http://schemas.openxmlformats.org/officeDocument/2006/relationships/slideLayout" Target="../slideLayouts/slideLayout2.xml"/><Relationship Id="rId5" Type="http://schemas.openxmlformats.org/officeDocument/2006/relationships/hyperlink" Target="https://en.wikipedia.org/wiki/Content_marketing" TargetMode="External"/><Relationship Id="rId4" Type="http://schemas.openxmlformats.org/officeDocument/2006/relationships/hyperlink" Target="http://www.forbes.com/sites/joshsteimle/2014/09/19/what-is-content-marketing/#3e847cf11d7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600200"/>
            <a:ext cx="8825658" cy="3177181"/>
          </a:xfrm>
        </p:spPr>
        <p:txBody>
          <a:bodyPr/>
          <a:lstStyle/>
          <a:p>
            <a:pPr algn="ctr"/>
            <a:r>
              <a:rPr lang="en-US" sz="4400" dirty="0" smtClean="0"/>
              <a:t>Marmara </a:t>
            </a:r>
            <a:r>
              <a:rPr lang="en-US" sz="4400" dirty="0" err="1" smtClean="0"/>
              <a:t>Üniversitesi</a:t>
            </a:r>
            <a:r>
              <a:rPr lang="en-US" sz="4400" dirty="0" smtClean="0"/>
              <a:t/>
            </a:r>
            <a:br>
              <a:rPr lang="en-US" sz="4400" dirty="0" smtClean="0"/>
            </a:br>
            <a:r>
              <a:rPr lang="en-US" sz="4400" dirty="0" smtClean="0"/>
              <a:t/>
            </a:r>
            <a:br>
              <a:rPr lang="en-US" sz="4400" dirty="0" smtClean="0"/>
            </a:br>
            <a:r>
              <a:rPr lang="en-US" sz="2400" dirty="0" smtClean="0"/>
              <a:t>Management Information Systems and Engineering</a:t>
            </a:r>
            <a:br>
              <a:rPr lang="en-US" sz="2400" dirty="0" smtClean="0"/>
            </a:br>
            <a:r>
              <a:rPr lang="en-US" sz="4400" dirty="0" smtClean="0"/>
              <a:t/>
            </a:r>
            <a:br>
              <a:rPr lang="en-US" sz="4400" dirty="0" smtClean="0"/>
            </a:br>
            <a:r>
              <a:rPr lang="en-US" sz="3600" dirty="0" smtClean="0"/>
              <a:t>E-Marketing / Content Marketing</a:t>
            </a:r>
            <a:endParaRPr lang="tr-TR" sz="3600" dirty="0"/>
          </a:p>
        </p:txBody>
      </p:sp>
      <p:sp>
        <p:nvSpPr>
          <p:cNvPr id="3" name="Subtitle 2"/>
          <p:cNvSpPr>
            <a:spLocks noGrp="1"/>
          </p:cNvSpPr>
          <p:nvPr>
            <p:ph type="subTitle" idx="1"/>
          </p:nvPr>
        </p:nvSpPr>
        <p:spPr/>
        <p:txBody>
          <a:bodyPr>
            <a:normAutofit/>
          </a:bodyPr>
          <a:lstStyle/>
          <a:p>
            <a:pPr algn="ctr"/>
            <a:r>
              <a:rPr lang="en-US" sz="2000" dirty="0" err="1" smtClean="0"/>
              <a:t>Meriç</a:t>
            </a:r>
            <a:r>
              <a:rPr lang="en-US" sz="2000" dirty="0" smtClean="0"/>
              <a:t> </a:t>
            </a:r>
            <a:r>
              <a:rPr lang="en-US" sz="2000" dirty="0" err="1" smtClean="0"/>
              <a:t>Genç</a:t>
            </a:r>
            <a:endParaRPr lang="tr-TR" sz="2000" dirty="0"/>
          </a:p>
        </p:txBody>
      </p:sp>
    </p:spTree>
    <p:extLst>
      <p:ext uri="{BB962C8B-B14F-4D97-AF65-F5344CB8AC3E}">
        <p14:creationId xmlns:p14="http://schemas.microsoft.com/office/powerpoint/2010/main" val="300179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080" y="2603500"/>
            <a:ext cx="2727157" cy="3589471"/>
          </a:xfrm>
          <a:prstGeom prst="rect">
            <a:avLst/>
          </a:prstGeom>
        </p:spPr>
      </p:pic>
      <p:sp>
        <p:nvSpPr>
          <p:cNvPr id="3" name="Content Placeholder 2"/>
          <p:cNvSpPr>
            <a:spLocks noGrp="1"/>
          </p:cNvSpPr>
          <p:nvPr>
            <p:ph idx="1"/>
          </p:nvPr>
        </p:nvSpPr>
        <p:spPr/>
        <p:txBody>
          <a:bodyPr>
            <a:normAutofit/>
          </a:bodyPr>
          <a:lstStyle/>
          <a:p>
            <a:pPr algn="ctr"/>
            <a:endParaRPr lang="en-GB" sz="4400" dirty="0" smtClean="0"/>
          </a:p>
          <a:p>
            <a:pPr algn="ctr"/>
            <a:r>
              <a:rPr lang="en-GB" sz="4400" dirty="0" smtClean="0"/>
              <a:t>OUESTIONS ?</a:t>
            </a:r>
            <a:endParaRPr lang="en-GB" sz="4400" dirty="0"/>
          </a:p>
        </p:txBody>
      </p:sp>
    </p:spTree>
    <p:extLst>
      <p:ext uri="{BB962C8B-B14F-4D97-AF65-F5344CB8AC3E}">
        <p14:creationId xmlns:p14="http://schemas.microsoft.com/office/powerpoint/2010/main" val="255018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lgn="ctr"/>
            <a:endParaRPr lang="en-GB" sz="4400" dirty="0" smtClean="0"/>
          </a:p>
          <a:p>
            <a:pPr algn="ctr"/>
            <a:r>
              <a:rPr lang="en-GB" sz="4400" dirty="0" smtClean="0"/>
              <a:t>THANKS !</a:t>
            </a:r>
            <a:endParaRPr lang="en-GB" sz="4400" dirty="0"/>
          </a:p>
        </p:txBody>
      </p:sp>
    </p:spTree>
    <p:extLst>
      <p:ext uri="{BB962C8B-B14F-4D97-AF65-F5344CB8AC3E}">
        <p14:creationId xmlns:p14="http://schemas.microsoft.com/office/powerpoint/2010/main" val="21616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tr-TR" dirty="0"/>
          </a:p>
        </p:txBody>
      </p:sp>
      <p:sp>
        <p:nvSpPr>
          <p:cNvPr id="3" name="Content Placeholder 2"/>
          <p:cNvSpPr>
            <a:spLocks noGrp="1"/>
          </p:cNvSpPr>
          <p:nvPr>
            <p:ph idx="1"/>
          </p:nvPr>
        </p:nvSpPr>
        <p:spPr/>
        <p:txBody>
          <a:bodyPr/>
          <a:lstStyle/>
          <a:p>
            <a:r>
              <a:rPr lang="tr-TR" dirty="0">
                <a:hlinkClick r:id="rId2"/>
              </a:rPr>
              <a:t>http://www.mainstreethost.com/blog/12-content-marketing-tips-small-business</a:t>
            </a:r>
            <a:r>
              <a:rPr lang="tr-TR" dirty="0" smtClean="0">
                <a:hlinkClick r:id="rId2"/>
              </a:rPr>
              <a:t>/</a:t>
            </a:r>
            <a:endParaRPr lang="tr-TR" dirty="0" smtClean="0"/>
          </a:p>
          <a:p>
            <a:r>
              <a:rPr lang="tr-TR" dirty="0">
                <a:hlinkClick r:id="rId3"/>
              </a:rPr>
              <a:t>http://</a:t>
            </a:r>
            <a:r>
              <a:rPr lang="tr-TR" dirty="0" smtClean="0">
                <a:hlinkClick r:id="rId3"/>
              </a:rPr>
              <a:t>blog.turkcell.com.tr/icerik-pazarlamasi-nedir</a:t>
            </a:r>
            <a:r>
              <a:rPr lang="tr-TR" dirty="0" smtClean="0"/>
              <a:t> </a:t>
            </a:r>
          </a:p>
          <a:p>
            <a:r>
              <a:rPr lang="tr-TR" dirty="0">
                <a:hlinkClick r:id="rId4"/>
              </a:rPr>
              <a:t>http://www.forbes.com/sites/joshsteimle/2014/09/19/what-is-content-marketing/#</a:t>
            </a:r>
            <a:r>
              <a:rPr lang="tr-TR" dirty="0" smtClean="0">
                <a:hlinkClick r:id="rId4"/>
              </a:rPr>
              <a:t>3e847cf11d70</a:t>
            </a:r>
            <a:r>
              <a:rPr lang="en-GB" dirty="0" smtClean="0"/>
              <a:t> </a:t>
            </a:r>
          </a:p>
          <a:p>
            <a:r>
              <a:rPr lang="tr-TR" dirty="0">
                <a:hlinkClick r:id="rId5"/>
              </a:rPr>
              <a:t>https://</a:t>
            </a:r>
            <a:r>
              <a:rPr lang="tr-TR" dirty="0" smtClean="0">
                <a:hlinkClick r:id="rId5"/>
              </a:rPr>
              <a:t>en.wikipedia.org/wiki/Content_marketing</a:t>
            </a:r>
            <a:r>
              <a:rPr lang="en-GB" dirty="0" smtClean="0"/>
              <a:t> </a:t>
            </a:r>
            <a:endParaRPr lang="tr-TR" dirty="0" smtClean="0"/>
          </a:p>
        </p:txBody>
      </p:sp>
    </p:spTree>
    <p:extLst>
      <p:ext uri="{BB962C8B-B14F-4D97-AF65-F5344CB8AC3E}">
        <p14:creationId xmlns:p14="http://schemas.microsoft.com/office/powerpoint/2010/main" val="134107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Content Marketing ?</a:t>
            </a:r>
            <a:endParaRPr lang="tr-TR" dirty="0"/>
          </a:p>
        </p:txBody>
      </p:sp>
      <p:sp>
        <p:nvSpPr>
          <p:cNvPr id="3" name="Content Placeholder 2"/>
          <p:cNvSpPr>
            <a:spLocks noGrp="1"/>
          </p:cNvSpPr>
          <p:nvPr>
            <p:ph idx="1"/>
          </p:nvPr>
        </p:nvSpPr>
        <p:spPr/>
        <p:txBody>
          <a:bodyPr/>
          <a:lstStyle/>
          <a:p>
            <a:r>
              <a:rPr lang="en-US" dirty="0"/>
              <a:t>Content marketing is a strategic marketing approach focused on creating and distributing valuable, relevant, and consistent content to attract and retain a clearly-defined audience — and, ultimately, to drive profitable customer action</a:t>
            </a:r>
            <a:r>
              <a:rPr lang="en-US" dirty="0" smtClean="0"/>
              <a:t>.</a:t>
            </a:r>
            <a:endParaRPr lang="tr-TR" dirty="0" smtClean="0"/>
          </a:p>
          <a:p>
            <a:r>
              <a:rPr lang="en-US" dirty="0"/>
              <a:t>Content marketing is a marketing program that centers on creating, publishing, and distributing content for your target audience -- usually online -- the goal of which is to attract new customers</a:t>
            </a:r>
            <a:r>
              <a:rPr lang="en-US" dirty="0" smtClean="0"/>
              <a:t>.</a:t>
            </a:r>
            <a:endParaRPr lang="tr-TR" dirty="0" smtClean="0"/>
          </a:p>
          <a:p>
            <a:endParaRPr lang="tr-TR" dirty="0"/>
          </a:p>
        </p:txBody>
      </p:sp>
    </p:spTree>
    <p:extLst>
      <p:ext uri="{BB962C8B-B14F-4D97-AF65-F5344CB8AC3E}">
        <p14:creationId xmlns:p14="http://schemas.microsoft.com/office/powerpoint/2010/main" val="1378360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Content Marketing ?</a:t>
            </a:r>
            <a:endParaRPr lang="tr-TR" dirty="0"/>
          </a:p>
        </p:txBody>
      </p:sp>
      <p:sp>
        <p:nvSpPr>
          <p:cNvPr id="3" name="Content Placeholder 2"/>
          <p:cNvSpPr>
            <a:spLocks noGrp="1"/>
          </p:cNvSpPr>
          <p:nvPr>
            <p:ph idx="1"/>
          </p:nvPr>
        </p:nvSpPr>
        <p:spPr/>
        <p:txBody>
          <a:bodyPr/>
          <a:lstStyle/>
          <a:p>
            <a:r>
              <a:rPr lang="en-GB" dirty="0" smtClean="0"/>
              <a:t>A content published within the frames of a marketing activity, does not have to be only </a:t>
            </a:r>
            <a:r>
              <a:rPr lang="en-GB" dirty="0"/>
              <a:t>about </a:t>
            </a:r>
            <a:r>
              <a:rPr lang="en-GB" dirty="0" smtClean="0"/>
              <a:t>the brand itself or towards direct sales.</a:t>
            </a:r>
          </a:p>
          <a:p>
            <a:r>
              <a:rPr lang="en-GB" dirty="0" smtClean="0"/>
              <a:t>The main goal of the content is to catch the attention of the user by interesting, creative, fun or useful content or according to users needs or solving their problem.</a:t>
            </a:r>
            <a:endParaRPr lang="tr-TR" dirty="0"/>
          </a:p>
          <a:p>
            <a:endParaRPr lang="tr-TR" b="1" dirty="0"/>
          </a:p>
          <a:p>
            <a:pPr marL="0" indent="0">
              <a:buNone/>
            </a:pPr>
            <a:r>
              <a:rPr lang="en-US" sz="2400" i="1" dirty="0"/>
              <a:t>“People don't read ads. They read what interests them, and sometimes it is an ad.” </a:t>
            </a:r>
            <a:endParaRPr lang="en-US" sz="2400" i="1" dirty="0" smtClean="0"/>
          </a:p>
          <a:p>
            <a:pPr marL="0" indent="0">
              <a:buNone/>
            </a:pPr>
            <a:r>
              <a:rPr lang="en-US" sz="2400" dirty="0"/>
              <a:t>	</a:t>
            </a:r>
            <a:r>
              <a:rPr lang="tr-TR" dirty="0" smtClean="0"/>
              <a:t>Howard </a:t>
            </a:r>
            <a:r>
              <a:rPr lang="tr-TR" dirty="0"/>
              <a:t>Gossage</a:t>
            </a:r>
          </a:p>
          <a:p>
            <a:endParaRPr lang="tr-TR" dirty="0"/>
          </a:p>
        </p:txBody>
      </p:sp>
    </p:spTree>
    <p:extLst>
      <p:ext uri="{BB962C8B-B14F-4D97-AF65-F5344CB8AC3E}">
        <p14:creationId xmlns:p14="http://schemas.microsoft.com/office/powerpoint/2010/main" val="211823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questions while doing Content Marketing ?</a:t>
            </a:r>
            <a:endParaRPr lang="tr-TR" dirty="0"/>
          </a:p>
        </p:txBody>
      </p:sp>
      <p:sp>
        <p:nvSpPr>
          <p:cNvPr id="3" name="Content Placeholder 2"/>
          <p:cNvSpPr>
            <a:spLocks noGrp="1"/>
          </p:cNvSpPr>
          <p:nvPr>
            <p:ph idx="1"/>
          </p:nvPr>
        </p:nvSpPr>
        <p:spPr>
          <a:xfrm>
            <a:off x="1154954" y="2346960"/>
            <a:ext cx="9360645" cy="3672840"/>
          </a:xfrm>
        </p:spPr>
        <p:txBody>
          <a:bodyPr>
            <a:normAutofit fontScale="85000" lnSpcReduction="20000"/>
          </a:bodyPr>
          <a:lstStyle/>
          <a:p>
            <a:r>
              <a:rPr lang="en-US" dirty="0" smtClean="0"/>
              <a:t>What kind of communication language will be used ? Which needs to </a:t>
            </a:r>
            <a:r>
              <a:rPr lang="tr-TR" dirty="0" smtClean="0"/>
              <a:t>be </a:t>
            </a:r>
            <a:r>
              <a:rPr lang="en-US" dirty="0" smtClean="0"/>
              <a:t>resolve</a:t>
            </a:r>
            <a:r>
              <a:rPr lang="tr-TR" dirty="0" smtClean="0"/>
              <a:t>d</a:t>
            </a:r>
            <a:r>
              <a:rPr lang="en-US" dirty="0" smtClean="0"/>
              <a:t> ?</a:t>
            </a:r>
            <a:endParaRPr lang="tr-TR" dirty="0"/>
          </a:p>
          <a:p>
            <a:r>
              <a:rPr lang="en-US" dirty="0" smtClean="0"/>
              <a:t>In which channels should be actively involved ? (Social Media, E-Mailing, Web Site etc.)</a:t>
            </a:r>
            <a:endParaRPr lang="tr-TR" dirty="0"/>
          </a:p>
          <a:p>
            <a:r>
              <a:rPr lang="en-US" dirty="0" smtClean="0"/>
              <a:t>Which content types should be used ? (Visual, Auditory, Text)</a:t>
            </a:r>
            <a:endParaRPr lang="tr-TR" dirty="0"/>
          </a:p>
          <a:p>
            <a:r>
              <a:rPr lang="tr-TR" dirty="0" smtClean="0"/>
              <a:t>Who are the persons that consistently </a:t>
            </a:r>
            <a:r>
              <a:rPr lang="tr-TR" dirty="0"/>
              <a:t>creates</a:t>
            </a:r>
            <a:r>
              <a:rPr lang="en-GB" dirty="0"/>
              <a:t> </a:t>
            </a:r>
            <a:r>
              <a:rPr lang="tr-TR" dirty="0" smtClean="0"/>
              <a:t>quality content for the brand ?</a:t>
            </a:r>
            <a:endParaRPr lang="tr-TR" dirty="0"/>
          </a:p>
          <a:p>
            <a:r>
              <a:rPr lang="tr-TR" dirty="0" smtClean="0"/>
              <a:t>Who will manage the follower committee ? Who and how can they communicate for the brand ?</a:t>
            </a:r>
            <a:endParaRPr lang="tr-TR" dirty="0"/>
          </a:p>
          <a:p>
            <a:r>
              <a:rPr lang="tr-TR" dirty="0" smtClean="0"/>
              <a:t>How can create attractive and efficient content ?</a:t>
            </a:r>
            <a:endParaRPr lang="tr-TR" dirty="0"/>
          </a:p>
          <a:p>
            <a:r>
              <a:rPr lang="tr-TR" dirty="0" smtClean="0"/>
              <a:t>How can be seen more in search engines ?</a:t>
            </a:r>
            <a:endParaRPr lang="tr-TR" dirty="0"/>
          </a:p>
          <a:p>
            <a:r>
              <a:rPr lang="tr-TR" dirty="0" smtClean="0"/>
              <a:t>How can trigger the social sharing and viral spread ? (Headers, Visuals, Selecting a Topic etc.)</a:t>
            </a:r>
            <a:endParaRPr lang="tr-TR" dirty="0"/>
          </a:p>
          <a:p>
            <a:r>
              <a:rPr lang="tr-TR" dirty="0" smtClean="0"/>
              <a:t>Which metrics should be used to analize the feedback of</a:t>
            </a:r>
            <a:r>
              <a:rPr lang="en-GB" dirty="0" smtClean="0"/>
              <a:t> investment on content</a:t>
            </a:r>
            <a:r>
              <a:rPr lang="tr-TR" dirty="0" smtClean="0"/>
              <a:t>?</a:t>
            </a:r>
            <a:endParaRPr lang="tr-TR" dirty="0"/>
          </a:p>
          <a:p>
            <a:r>
              <a:rPr lang="tr-TR" dirty="0" smtClean="0"/>
              <a:t>How can </a:t>
            </a:r>
            <a:r>
              <a:rPr lang="en-GB" dirty="0" smtClean="0"/>
              <a:t>we provide the </a:t>
            </a:r>
            <a:r>
              <a:rPr lang="tr-TR" dirty="0" smtClean="0"/>
              <a:t>reader </a:t>
            </a:r>
            <a:r>
              <a:rPr lang="en-GB" dirty="0" smtClean="0"/>
              <a:t>encounter </a:t>
            </a:r>
            <a:r>
              <a:rPr lang="tr-TR" dirty="0" smtClean="0"/>
              <a:t>the brand content again</a:t>
            </a:r>
            <a:r>
              <a:rPr lang="en-GB" dirty="0"/>
              <a:t> </a:t>
            </a:r>
            <a:r>
              <a:rPr lang="en-GB" dirty="0" smtClean="0"/>
              <a:t>(thus making another probable sales)</a:t>
            </a:r>
            <a:r>
              <a:rPr lang="tr-TR" dirty="0" smtClean="0"/>
              <a:t> ?</a:t>
            </a:r>
            <a:endParaRPr lang="tr-TR" dirty="0"/>
          </a:p>
        </p:txBody>
      </p:sp>
    </p:spTree>
    <p:extLst>
      <p:ext uri="{BB962C8B-B14F-4D97-AF65-F5344CB8AC3E}">
        <p14:creationId xmlns:p14="http://schemas.microsoft.com/office/powerpoint/2010/main" val="1008778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r="4638" b="53257"/>
          <a:stretch/>
        </p:blipFill>
        <p:spPr>
          <a:xfrm>
            <a:off x="1675129" y="-148419"/>
            <a:ext cx="4591560" cy="6840000"/>
          </a:xfrm>
        </p:spPr>
      </p:pic>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4602" t="46950" b="1276"/>
          <a:stretch/>
        </p:blipFill>
        <p:spPr>
          <a:xfrm>
            <a:off x="6266688" y="18000"/>
            <a:ext cx="4048524" cy="6675408"/>
          </a:xfrm>
          <a:prstGeom prst="rect">
            <a:avLst/>
          </a:prstGeom>
        </p:spPr>
      </p:pic>
    </p:spTree>
    <p:extLst>
      <p:ext uri="{BB962C8B-B14F-4D97-AF65-F5344CB8AC3E}">
        <p14:creationId xmlns:p14="http://schemas.microsoft.com/office/powerpoint/2010/main" val="3547862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567" y="841398"/>
            <a:ext cx="4367873" cy="5041334"/>
          </a:xfrm>
          <a:prstGeom prst="rect">
            <a:avLst/>
          </a:prstGeom>
        </p:spPr>
      </p:pic>
    </p:spTree>
    <p:extLst>
      <p:ext uri="{BB962C8B-B14F-4D97-AF65-F5344CB8AC3E}">
        <p14:creationId xmlns:p14="http://schemas.microsoft.com/office/powerpoint/2010/main" val="223166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Content Marketing ?</a:t>
            </a:r>
            <a:endParaRPr lang="en-GB" dirty="0"/>
          </a:p>
        </p:txBody>
      </p:sp>
      <p:sp>
        <p:nvSpPr>
          <p:cNvPr id="3" name="Content Placeholder 2"/>
          <p:cNvSpPr>
            <a:spLocks noGrp="1"/>
          </p:cNvSpPr>
          <p:nvPr>
            <p:ph idx="1"/>
          </p:nvPr>
        </p:nvSpPr>
        <p:spPr>
          <a:xfrm>
            <a:off x="1154954" y="2557780"/>
            <a:ext cx="8761412" cy="4071620"/>
          </a:xfrm>
        </p:spPr>
        <p:txBody>
          <a:bodyPr>
            <a:normAutofit fontScale="85000" lnSpcReduction="10000"/>
          </a:bodyPr>
          <a:lstStyle/>
          <a:p>
            <a:r>
              <a:rPr lang="en-GB" dirty="0"/>
              <a:t>Perhaps </a:t>
            </a:r>
            <a:r>
              <a:rPr lang="en-GB" dirty="0" smtClean="0"/>
              <a:t>more important than understand what </a:t>
            </a:r>
            <a:r>
              <a:rPr lang="en-GB" dirty="0"/>
              <a:t>content marketing is, is understanding why content marketing is important to your business. First we need to understand the four steps of the buying cycle</a:t>
            </a:r>
            <a:r>
              <a:rPr lang="en-GB" dirty="0" smtClean="0"/>
              <a:t>:</a:t>
            </a:r>
          </a:p>
          <a:p>
            <a:r>
              <a:rPr lang="en-GB" b="1" dirty="0"/>
              <a:t>Awareness.</a:t>
            </a:r>
            <a:r>
              <a:rPr lang="en-GB" dirty="0"/>
              <a:t> Prior to awareness a customer may have a need, but they are not aware there is a solution</a:t>
            </a:r>
            <a:r>
              <a:rPr lang="en-GB" dirty="0" smtClean="0"/>
              <a:t>.</a:t>
            </a:r>
          </a:p>
          <a:p>
            <a:r>
              <a:rPr lang="en-GB" b="1" dirty="0"/>
              <a:t>Research.</a:t>
            </a:r>
            <a:r>
              <a:rPr lang="en-GB" dirty="0"/>
              <a:t> Once a customer is aware there is a solution, they will perform research to educate themselves. For example, a car buyer will try to find out what different types of cars exist, and which one will fit their needs</a:t>
            </a:r>
            <a:r>
              <a:rPr lang="en-GB" dirty="0" smtClean="0"/>
              <a:t>.</a:t>
            </a:r>
          </a:p>
          <a:p>
            <a:r>
              <a:rPr lang="en-GB" b="1" dirty="0"/>
              <a:t>Consideration.</a:t>
            </a:r>
            <a:r>
              <a:rPr lang="en-GB" dirty="0"/>
              <a:t> At this point the customer starts comparing different products from different vendors to make sure they’re getting a high quality product at a fair price</a:t>
            </a:r>
            <a:r>
              <a:rPr lang="en-GB" dirty="0" smtClean="0"/>
              <a:t>.</a:t>
            </a:r>
          </a:p>
          <a:p>
            <a:r>
              <a:rPr lang="en-GB" b="1" dirty="0"/>
              <a:t>Buy.</a:t>
            </a:r>
            <a:r>
              <a:rPr lang="en-GB" dirty="0"/>
              <a:t> Finally, the customer makes their decision and moves forward with the transaction</a:t>
            </a:r>
            <a:r>
              <a:rPr lang="en-GB" dirty="0" smtClean="0"/>
              <a:t>.</a:t>
            </a:r>
          </a:p>
          <a:p>
            <a:r>
              <a:rPr lang="en-GB" dirty="0"/>
              <a:t>Traditional advertising and marketing is great when it comes to the second two steps. Content marketing taps into the first two stages of the buying process by raising awareness of solutions and educating consumers about a product they may have never considered before.</a:t>
            </a:r>
          </a:p>
        </p:txBody>
      </p:sp>
    </p:spTree>
    <p:extLst>
      <p:ext uri="{BB962C8B-B14F-4D97-AF65-F5344CB8AC3E}">
        <p14:creationId xmlns:p14="http://schemas.microsoft.com/office/powerpoint/2010/main" val="3781584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Implications</a:t>
            </a:r>
            <a:endParaRPr lang="en-GB" dirty="0"/>
          </a:p>
        </p:txBody>
      </p:sp>
      <p:sp>
        <p:nvSpPr>
          <p:cNvPr id="3" name="Content Placeholder 2"/>
          <p:cNvSpPr>
            <a:spLocks noGrp="1"/>
          </p:cNvSpPr>
          <p:nvPr>
            <p:ph idx="1"/>
          </p:nvPr>
        </p:nvSpPr>
        <p:spPr/>
        <p:txBody>
          <a:bodyPr/>
          <a:lstStyle/>
          <a:p>
            <a:r>
              <a:rPr lang="en-GB" dirty="0"/>
              <a:t>The rise of content marketing has turned traditional businesses into media publishing companies</a:t>
            </a:r>
            <a:r>
              <a:rPr lang="en-GB" dirty="0" smtClean="0"/>
              <a:t>.</a:t>
            </a:r>
            <a:endParaRPr lang="en-GB" dirty="0"/>
          </a:p>
          <a:p>
            <a:pPr marL="0" indent="0">
              <a:buNone/>
            </a:pPr>
            <a:r>
              <a:rPr lang="en-GB" dirty="0"/>
              <a:t>For example:</a:t>
            </a:r>
          </a:p>
          <a:p>
            <a:r>
              <a:rPr lang="en-GB" dirty="0"/>
              <a:t>Red Bull, which sells a high-energy beverage, has published YouTube videos, hosted experiences, and sponsored events around extreme sports and activities like mountain biking, BMX, motocross, snowboarding, skateboarding, cliff-diving, freestyle motocross, and Formula 1 racing. Red Bull Media House is a unit of Red Bull that "produces full-length feature films for cinema and downstream channels (DVD, VOD, TV</a:t>
            </a:r>
            <a:r>
              <a:rPr lang="en-GB" dirty="0" smtClean="0"/>
              <a:t>).“</a:t>
            </a:r>
            <a:r>
              <a:rPr lang="en-GB" baseline="30000" dirty="0" smtClean="0"/>
              <a:t> </a:t>
            </a:r>
            <a:r>
              <a:rPr lang="en-GB" dirty="0" smtClean="0"/>
              <a:t>The </a:t>
            </a:r>
            <a:r>
              <a:rPr lang="en-GB" dirty="0"/>
              <a:t>Red Bulletin is an international monthly magazine Red Bull publishes with a focus on men's sports, culture, and lifestyle.</a:t>
            </a:r>
          </a:p>
          <a:p>
            <a:endParaRPr lang="en-GB" dirty="0"/>
          </a:p>
        </p:txBody>
      </p:sp>
    </p:spTree>
    <p:extLst>
      <p:ext uri="{BB962C8B-B14F-4D97-AF65-F5344CB8AC3E}">
        <p14:creationId xmlns:p14="http://schemas.microsoft.com/office/powerpoint/2010/main" val="72502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Implications</a:t>
            </a:r>
            <a:endParaRPr lang="en-GB" dirty="0"/>
          </a:p>
        </p:txBody>
      </p:sp>
      <p:sp>
        <p:nvSpPr>
          <p:cNvPr id="3" name="Content Placeholder 2"/>
          <p:cNvSpPr>
            <a:spLocks noGrp="1"/>
          </p:cNvSpPr>
          <p:nvPr>
            <p:ph idx="1"/>
          </p:nvPr>
        </p:nvSpPr>
        <p:spPr/>
        <p:txBody>
          <a:bodyPr/>
          <a:lstStyle/>
          <a:p>
            <a:r>
              <a:rPr lang="en-GB" dirty="0"/>
              <a:t>The rise of content marketing has also accelerated the growth of online platforms, such as YouTube, Yelp, LinkedIn, Tumblr, Pinterest, and more.</a:t>
            </a:r>
          </a:p>
          <a:p>
            <a:pPr marL="0" indent="0">
              <a:buNone/>
            </a:pPr>
            <a:r>
              <a:rPr lang="en-GB" dirty="0"/>
              <a:t>For example:</a:t>
            </a:r>
          </a:p>
          <a:p>
            <a:r>
              <a:rPr lang="en-GB" dirty="0"/>
              <a:t>YouTube, a subsidiary of Google, is an online video platform driving (and benefiting from) the surge to content </a:t>
            </a:r>
            <a:r>
              <a:rPr lang="en-GB" dirty="0" smtClean="0"/>
              <a:t>marketing. As </a:t>
            </a:r>
            <a:r>
              <a:rPr lang="en-GB" dirty="0"/>
              <a:t>of 2016, YouTube had over 1 billion users, representing 1/3 of all internet users and reaching more 18-34 </a:t>
            </a:r>
            <a:r>
              <a:rPr lang="en-GB" dirty="0" err="1" smtClean="0"/>
              <a:t>yrs</a:t>
            </a:r>
            <a:r>
              <a:rPr lang="en-GB" dirty="0" smtClean="0"/>
              <a:t> </a:t>
            </a:r>
            <a:r>
              <a:rPr lang="en-GB" dirty="0"/>
              <a:t>olds than any cable provider in the U.S</a:t>
            </a:r>
            <a:r>
              <a:rPr lang="en-GB" dirty="0" smtClean="0"/>
              <a:t>.</a:t>
            </a:r>
            <a:endParaRPr lang="en-GB" dirty="0"/>
          </a:p>
          <a:p>
            <a:endParaRPr lang="en-GB" dirty="0"/>
          </a:p>
        </p:txBody>
      </p:sp>
    </p:spTree>
    <p:extLst>
      <p:ext uri="{BB962C8B-B14F-4D97-AF65-F5344CB8AC3E}">
        <p14:creationId xmlns:p14="http://schemas.microsoft.com/office/powerpoint/2010/main" val="2389063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215</TotalTime>
  <Words>718</Words>
  <Application>Microsoft Office PowerPoint</Application>
  <PresentationFormat>Widescreen</PresentationFormat>
  <Paragraphs>52</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Marmara Üniversitesi  Management Information Systems and Engineering  E-Marketing / Content Marketing</vt:lpstr>
      <vt:lpstr>What is Content Marketing ?</vt:lpstr>
      <vt:lpstr>What is Content Marketing ?</vt:lpstr>
      <vt:lpstr>What are the questions while doing Content Marketing ?</vt:lpstr>
      <vt:lpstr>PowerPoint Presentation</vt:lpstr>
      <vt:lpstr>PowerPoint Presentation</vt:lpstr>
      <vt:lpstr>Why Content Marketing ?</vt:lpstr>
      <vt:lpstr>Implications</vt:lpstr>
      <vt:lpstr>Implications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Marmara Üniversitesi  Management Information Systems and Engineering  E-Marketing</dc:title>
  <dc:creator>Genc</dc:creator>
  <cp:lastModifiedBy>Genc</cp:lastModifiedBy>
  <cp:revision>26</cp:revision>
  <dcterms:created xsi:type="dcterms:W3CDTF">2016-10-17T20:03:12Z</dcterms:created>
  <dcterms:modified xsi:type="dcterms:W3CDTF">2017-01-01T16:38:44Z</dcterms:modified>
</cp:coreProperties>
</file>