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357" r:id="rId2"/>
    <p:sldId id="417" r:id="rId3"/>
    <p:sldId id="257" r:id="rId4"/>
    <p:sldId id="412" r:id="rId5"/>
    <p:sldId id="413" r:id="rId6"/>
    <p:sldId id="414" r:id="rId7"/>
    <p:sldId id="287" r:id="rId8"/>
    <p:sldId id="300" r:id="rId9"/>
    <p:sldId id="416" r:id="rId10"/>
    <p:sldId id="297" r:id="rId11"/>
    <p:sldId id="333" r:id="rId12"/>
    <p:sldId id="418" r:id="rId13"/>
    <p:sldId id="298" r:id="rId14"/>
    <p:sldId id="362" r:id="rId15"/>
    <p:sldId id="419" r:id="rId16"/>
    <p:sldId id="420" r:id="rId17"/>
    <p:sldId id="424" r:id="rId18"/>
    <p:sldId id="425" r:id="rId19"/>
    <p:sldId id="421" r:id="rId20"/>
    <p:sldId id="426" r:id="rId21"/>
    <p:sldId id="369" r:id="rId22"/>
    <p:sldId id="375" r:id="rId23"/>
    <p:sldId id="280"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ixie One" panose="020B0604020202020204" charset="0"/>
      <p:regular r:id="rId30"/>
    </p:embeddedFont>
    <p:embeddedFont>
      <p:font typeface="Roboto Slab"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zan özdemir" initials="oö" lastIdx="1" clrIdx="0">
    <p:extLst>
      <p:ext uri="{19B8F6BF-5375-455C-9EA6-DF929625EA0E}">
        <p15:presenceInfo xmlns:p15="http://schemas.microsoft.com/office/powerpoint/2012/main" userId="c941184580c54f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F6E"/>
    <a:srgbClr val="114454"/>
    <a:srgbClr val="124057"/>
    <a:srgbClr val="FFFFFF"/>
    <a:srgbClr val="18637B"/>
    <a:srgbClr val="C00000"/>
    <a:srgbClr val="FAFCFD"/>
    <a:srgbClr val="1D7793"/>
    <a:srgbClr val="7890A4"/>
    <a:srgbClr val="879C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D532BA-3E73-4B92-9B0C-5977A2BBE665}">
  <a:tblStyle styleId="{33D532BA-3E73-4B92-9B0C-5977A2BBE66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3772" autoAdjust="0"/>
  </p:normalViewPr>
  <p:slideViewPr>
    <p:cSldViewPr snapToGrid="0">
      <p:cViewPr varScale="1">
        <p:scale>
          <a:sx n="141" d="100"/>
          <a:sy n="141" d="100"/>
        </p:scale>
        <p:origin x="86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609306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Good afternoon everyone. I am Ozan Özdemir. Today, I would like to talk about dissertation entitled by Product Demand Forecasting using Deep Learning.</a:t>
            </a:r>
          </a:p>
          <a:p>
            <a:pPr lvl="0">
              <a:spcBef>
                <a:spcPts val="0"/>
              </a:spcBef>
              <a:buNone/>
            </a:pPr>
            <a:endParaRPr dirty="0"/>
          </a:p>
        </p:txBody>
      </p:sp>
    </p:spTree>
    <p:extLst>
      <p:ext uri="{BB962C8B-B14F-4D97-AF65-F5344CB8AC3E}">
        <p14:creationId xmlns:p14="http://schemas.microsoft.com/office/powerpoint/2010/main" val="2133753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I am going to talk about third section that is Methodology and Research Model.</a:t>
            </a:r>
          </a:p>
          <a:p>
            <a:pPr lvl="0" rtl="0">
              <a:spcBef>
                <a:spcPts val="0"/>
              </a:spcBef>
              <a:buNone/>
            </a:pPr>
            <a:endParaRPr dirty="0"/>
          </a:p>
        </p:txBody>
      </p:sp>
    </p:spTree>
    <p:extLst>
      <p:ext uri="{BB962C8B-B14F-4D97-AF65-F5344CB8AC3E}">
        <p14:creationId xmlns:p14="http://schemas.microsoft.com/office/powerpoint/2010/main" val="682833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difference between inductive and deductive reasoning is that inductive reasoning aims at developing a theory while deductive reasoning aims at testing an existing theory. Inductive reasoning moves from specific observations to broad generalizations, and deductive reasoning the other way around. In an inductive approach to research, once a substantial amount of data have been collected, the researcher looks for patterns in the data, working to develop a theory that could explain those patterns. On the other hand, when conducting deductive research, you always start with a theory (the result of inductive research). Reasoning deductively means testing these theories.</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Recent literature points out that CNNs can predict sequences in a much faster, more computationally efficient manner than LSTMs. The comparison of the performance of the models in this thesis is the test of the current situation in the literature. Speed comparison will be made numerically in the following sections.</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thesis, we can say that the methodology used in the literature review is deductive since the two different models (CNN and LSTM) and their combinations (CNN-LSTM) that were previously discovered were compared with each other and no new model emerged as a result of the thesis.</a:t>
            </a:r>
          </a:p>
          <a:p>
            <a:pPr lvl="0">
              <a:spcBef>
                <a:spcPts val="0"/>
              </a:spcBef>
              <a:buNone/>
            </a:pPr>
            <a:endParaRPr dirty="0"/>
          </a:p>
        </p:txBody>
      </p:sp>
    </p:spTree>
    <p:extLst>
      <p:ext uri="{BB962C8B-B14F-4D97-AF65-F5344CB8AC3E}">
        <p14:creationId xmlns:p14="http://schemas.microsoft.com/office/powerpoint/2010/main" val="914068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two major types of research models (Creswell 2003): Quantitative and Qualitative. Methodologically, “what is the process of research” question occurs. By considering quantitative, deductive process is active it shows compatibility with the methodology we chose in the literature review section. Furthermore, by considering nature of problem as criteria, quantitative paradigm includes previously studied by other researchers so that the body of literature exists. The models used in this thesis were previously available in the literature and the study is carried out only by comparing them. By the help of these issues, it can be said that the quantitative approach has been used in this dissertation.</a:t>
            </a:r>
          </a:p>
          <a:p>
            <a:pPr lvl="0">
              <a:spcBef>
                <a:spcPts val="0"/>
              </a:spcBef>
              <a:buNone/>
            </a:pPr>
            <a:endParaRPr dirty="0"/>
          </a:p>
        </p:txBody>
      </p:sp>
    </p:spTree>
    <p:extLst>
      <p:ext uri="{BB962C8B-B14F-4D97-AF65-F5344CB8AC3E}">
        <p14:creationId xmlns:p14="http://schemas.microsoft.com/office/powerpoint/2010/main" val="3150127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Next section I am going to talk about is Data Collection and Implementation</a:t>
            </a:r>
          </a:p>
          <a:p>
            <a:pPr lvl="0" rtl="0">
              <a:spcBef>
                <a:spcPts val="0"/>
              </a:spcBef>
              <a:buNone/>
            </a:pPr>
            <a:endParaRPr dirty="0"/>
          </a:p>
        </p:txBody>
      </p:sp>
    </p:spTree>
    <p:extLst>
      <p:ext uri="{BB962C8B-B14F-4D97-AF65-F5344CB8AC3E}">
        <p14:creationId xmlns:p14="http://schemas.microsoft.com/office/powerpoint/2010/main" val="4151116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used in dissertation is related to retail stores’ products and it includes the retail stores’ real-life sales and stock data with four features (Store ID, Product ID, Date, Sales). The dataset consists of 260 weeks of sales data (2013-2017) that includes fifty distinct products for ten different stores. The dataset is not self-developed by the researcher since he states that the researcher has used retail stores’ real-life sales data in the thesis. The researcher did not apparently state his data collection instruments such as face-to-face interviews and surveys. On the other hand, The researcher builds his dataset on sales data for real retail stores, but he adds other variables like detailed period of time that will improve the model's performance. Therefore, it can be said that the data set is a modified data set based on real data.</a:t>
            </a:r>
          </a:p>
          <a:p>
            <a:pPr lvl="0">
              <a:spcBef>
                <a:spcPts val="0"/>
              </a:spcBef>
              <a:buNone/>
            </a:pPr>
            <a:endParaRPr dirty="0"/>
          </a:p>
        </p:txBody>
      </p:sp>
    </p:spTree>
    <p:extLst>
      <p:ext uri="{BB962C8B-B14F-4D97-AF65-F5344CB8AC3E}">
        <p14:creationId xmlns:p14="http://schemas.microsoft.com/office/powerpoint/2010/main" val="3290220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Before moving onto details of implementation, I would like to explain core definitions such as Performance Metric, CNN and LSTM in order to understand architecture clearly.</a:t>
            </a:r>
          </a:p>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sMAPE: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sMAPE is the average of percentage errors. It can be defined as absolute difference between actual and forecast value is divided by sum of absolute values of the actual value and forecast value.</a:t>
            </a:r>
          </a:p>
          <a:p>
            <a:pPr algn="just">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CNN: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Convolutional neural network will be used and fitted on the time-series dataset to predict the sales of a product within certain stores at a certain date. Obviously, human beings can perceive that there is a hierarchy or conceptual structure in such data, and sometimes they cannot, and they can miss the information that data have. This information is extracted by features from raw data. These features can be extracted from Convolution Neural Networks because they have feature extraction layers at the beginning of these structures, that can detect those relationships.</a:t>
            </a:r>
          </a:p>
          <a:p>
            <a:pPr algn="just">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LSTM: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LSTM (Long Short-Term Memory) was implemented as a variations of Recurrent Neural Networks architectures, LSTM is considered a very powerful tool to detect the Long and short-term relationships among a dataset, and to exclude some relations when needed. LSTM has two main parts that are Recurrent Neural Layers and Fully Connected Layers. Recurrent Neural Layers provide to extract features that cannot be observed in the data set at first glance and that enable to explain the information contained in the data set. Fully Connected Layers use the resulting features to build the model that minimizes the error.</a:t>
            </a:r>
          </a:p>
          <a:p>
            <a:pPr algn="just">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Hybrid Model (CNN-LSTM):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to increase performance of model, CNN and LSTM have been performed together in hybrid model and compared it among single type model.</a:t>
            </a:r>
          </a:p>
          <a:p>
            <a:pPr lvl="0">
              <a:spcBef>
                <a:spcPts val="0"/>
              </a:spcBef>
              <a:buNone/>
            </a:pPr>
            <a:endParaRPr dirty="0"/>
          </a:p>
        </p:txBody>
      </p:sp>
    </p:spTree>
    <p:extLst>
      <p:ext uri="{BB962C8B-B14F-4D97-AF65-F5344CB8AC3E}">
        <p14:creationId xmlns:p14="http://schemas.microsoft.com/office/powerpoint/2010/main" val="490351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Results of CNN: Before moving on to the results of running the data set with the CNN model, I would like to talk about the components used to describe the results. The first one is training. Training a model simply means learning good values from previous examples. loss is a number indicating how bad the model's prediction was on a single example. If the model's prediction is perfect, the loss is zero; otherwise, the loss is greater. The goal of training a model is to find a set of values that have low loss. In short, the error of the data set used for training the model, according to the performance metric, is the training error. When we run the model resulting from the training with dataset observations that it has never seen before, the error that occurs is the validation error. Training loss: 6.3447, Validation loss: 6.3612 and time elapsed for training: 379 seconds.</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chart is a combination of actual values and predicted values per store. Their values seem to be close to each other.</a:t>
            </a:r>
          </a:p>
          <a:p>
            <a:pPr lvl="0">
              <a:spcBef>
                <a:spcPts val="0"/>
              </a:spcBef>
              <a:buNone/>
            </a:pPr>
            <a:endParaRPr dirty="0"/>
          </a:p>
        </p:txBody>
      </p:sp>
    </p:spTree>
    <p:extLst>
      <p:ext uri="{BB962C8B-B14F-4D97-AF65-F5344CB8AC3E}">
        <p14:creationId xmlns:p14="http://schemas.microsoft.com/office/powerpoint/2010/main" val="2200548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Results of LSTM: Training loss: 7.8595, Validation loss: 6.9254 and time elapsed for training: 3965 seconds. It can be deduced from the graph that the predicted and actual values are similar.</a:t>
            </a:r>
          </a:p>
          <a:p>
            <a:pPr lvl="0">
              <a:spcBef>
                <a:spcPts val="0"/>
              </a:spcBef>
              <a:buNone/>
            </a:pPr>
            <a:endParaRPr dirty="0"/>
          </a:p>
        </p:txBody>
      </p:sp>
    </p:spTree>
    <p:extLst>
      <p:ext uri="{BB962C8B-B14F-4D97-AF65-F5344CB8AC3E}">
        <p14:creationId xmlns:p14="http://schemas.microsoft.com/office/powerpoint/2010/main" val="3152652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results of hybrid model can be seen as follows: Training loss: 6.4015, Validation loss: 6.3665 and time elapsed for training: 617 seconds. We can say that predicted and actual values distributed similarly from graph.</a:t>
            </a:r>
          </a:p>
          <a:p>
            <a:pPr lvl="0">
              <a:spcBef>
                <a:spcPts val="0"/>
              </a:spcBef>
              <a:buNone/>
            </a:pPr>
            <a:endParaRPr dirty="0"/>
          </a:p>
        </p:txBody>
      </p:sp>
    </p:spTree>
    <p:extLst>
      <p:ext uri="{BB962C8B-B14F-4D97-AF65-F5344CB8AC3E}">
        <p14:creationId xmlns:p14="http://schemas.microsoft.com/office/powerpoint/2010/main" val="126654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result, the inclusion of a deep learning approach to the time-series problem provides solution for demand forecasting. In this study, the forecast accuracy is measured using the sMAPE loss function. The least amount of loss indicates that the model is better. We observe the following results: CNN has the least error value, CNN-LSTM has a second-best error value, and LSTM has the highest error value among these three models. We also observe that CNN has the best elapsed time. CNN and CNN-LSTM perform very closely in terms of loss, but CNN is slightly better in terms of time elapsed.</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conclude that CNN model has predicted the least average error. Also, CNN has the least time elapsed. Considering all the parameters, CNN would be the best deep learning model for demand forecasting.</a:t>
            </a:r>
          </a:p>
          <a:p>
            <a:pPr lvl="0">
              <a:spcBef>
                <a:spcPts val="0"/>
              </a:spcBef>
              <a:buNone/>
            </a:pPr>
            <a:endParaRPr dirty="0"/>
          </a:p>
        </p:txBody>
      </p:sp>
    </p:spTree>
    <p:extLst>
      <p:ext uri="{BB962C8B-B14F-4D97-AF65-F5344CB8AC3E}">
        <p14:creationId xmlns:p14="http://schemas.microsoft.com/office/powerpoint/2010/main" val="48586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organized the sections as follows. I will explain the criteria required in the dissertation review together with the relevant parts of the thesis. For example, Introduction and main purpose of the study will be explained in same section. Moreover, my main purpose in this presentation is to explain the thesis in a way that everyone can understand. Therefore, I will try to define the technical terms in their simplest form. Now, I can move onto next slide.</a:t>
            </a:r>
          </a:p>
          <a:p>
            <a:pPr lvl="0" rtl="0">
              <a:spcBef>
                <a:spcPts val="0"/>
              </a:spcBef>
              <a:buNone/>
            </a:pPr>
            <a:endParaRPr dirty="0"/>
          </a:p>
        </p:txBody>
      </p:sp>
    </p:spTree>
    <p:extLst>
      <p:ext uri="{BB962C8B-B14F-4D97-AF65-F5344CB8AC3E}">
        <p14:creationId xmlns:p14="http://schemas.microsoft.com/office/powerpoint/2010/main" val="2262697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last section of my presentation is Potential techniques that I think I can adopt for my own study and quality of last chapter in terms of answering research questions.</a:t>
            </a:r>
          </a:p>
          <a:p>
            <a:pPr lvl="0" rtl="0">
              <a:spcBef>
                <a:spcPts val="0"/>
              </a:spcBef>
              <a:buNone/>
            </a:pPr>
            <a:endParaRPr dirty="0"/>
          </a:p>
        </p:txBody>
      </p:sp>
    </p:spTree>
    <p:extLst>
      <p:ext uri="{BB962C8B-B14F-4D97-AF65-F5344CB8AC3E}">
        <p14:creationId xmlns:p14="http://schemas.microsoft.com/office/powerpoint/2010/main" val="2051642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had not come across sMAPE in calculating the errors of deep learning techniques in the articles or theses I have reviewed before. Since part of my thesis will be about forecasting, I want to use this performance metric and compare it with other performance metrics. In this study, the hybrid model did not outperform single models, but I think there may be other datasets where it can be superior. For this reason, I aim to test the possibilities of using different models together and giving better results in other datasets. Perhaps the hybrid model will do better in my own work.</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considering quality of last chapter in terms of answering research questions, I think that research questions were answered clearly as a result of the thesis. For example, one of the research questions is "What is the best single type model?". According to results for single models as CNN and LSTM, CNN has outperformed LSTM regarding loss and computation time. This situation is clearly indicated by quantitative data. Moreover, second research question is about “What is the better model for this problem, Hybrid or Single model?”. According to results for single models (CNN and LSTM) and hybrid model (CNN-LSTM), CNN has better performance than hybrid model in terms of low loss and computation time.</a:t>
            </a:r>
          </a:p>
          <a:p>
            <a:pPr lvl="0">
              <a:spcBef>
                <a:spcPts val="0"/>
              </a:spcBef>
              <a:buNone/>
            </a:pPr>
            <a:endParaRPr dirty="0"/>
          </a:p>
        </p:txBody>
      </p:sp>
    </p:spTree>
    <p:extLst>
      <p:ext uri="{BB962C8B-B14F-4D97-AF65-F5344CB8AC3E}">
        <p14:creationId xmlns:p14="http://schemas.microsoft.com/office/powerpoint/2010/main" val="1273013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That’s end of my presentation. Here is my reference list. </a:t>
            </a:r>
          </a:p>
          <a:p>
            <a:endParaRPr lang="en-US" dirty="0"/>
          </a:p>
        </p:txBody>
      </p:sp>
    </p:spTree>
    <p:extLst>
      <p:ext uri="{BB962C8B-B14F-4D97-AF65-F5344CB8AC3E}">
        <p14:creationId xmlns:p14="http://schemas.microsoft.com/office/powerpoint/2010/main" val="3380820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Thank you for your attention.</a:t>
            </a:r>
          </a:p>
          <a:p>
            <a:pPr lvl="0">
              <a:spcBef>
                <a:spcPts val="0"/>
              </a:spcBef>
              <a:buNone/>
            </a:pPr>
            <a:endParaRPr dirty="0"/>
          </a:p>
        </p:txBody>
      </p:sp>
    </p:spTree>
    <p:extLst>
      <p:ext uri="{BB962C8B-B14F-4D97-AF65-F5344CB8AC3E}">
        <p14:creationId xmlns:p14="http://schemas.microsoft.com/office/powerpoint/2010/main" val="426951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Demand forecasting is predicting future demand based on historical time-series data related to demand. Demand forecasting is the technique for estimating the probable demand for a product. It is based on the past demand for the product. Demand forecasting reduces the risks regarding overstocking and understocking. Overstocking occurs when forecast is higher than actual demand and it leads to increase in storage, labor, insurance costs and decrease in quality. Moreover, understocking occurs when forecast is lower than actual demand and it causes loss of sales and reducing customer satisfaction and business trustworthiness. Demand forecasting is a branch of the predictive analytics domain. It is basically a sequence of data points measured at successive intervals in time. Demand forecasting focuses on understanding and predicting customer demand to optimize decisions of business management that are related to supply.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Demand forecasting is considered a very challenging and complex problem because it requires considering many factors such as patterns of sales demand that means time-series data has no fixed style or consistent pattern, and the existence of temporal dependence between the data</a:t>
            </a:r>
            <a:endParaRPr dirty="0"/>
          </a:p>
        </p:txBody>
      </p:sp>
    </p:spTree>
    <p:extLst>
      <p:ext uri="{BB962C8B-B14F-4D97-AF65-F5344CB8AC3E}">
        <p14:creationId xmlns:p14="http://schemas.microsoft.com/office/powerpoint/2010/main" val="381041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Traditionally, demand forecasting can also be solved using various methods like exponential smoothing, decision trees and Autoregressive Integrated Moving Average models (ARIMA). However, such methods also have limitations, such as corrupted or missing data is not supported, only they work with univariate inputs. Deep learning models can deal with more complex time-series forecasting problems such as missing data, complex nonlinear relationships, and multiple input variables. So, in this study, the deep learning models are used to solve the time-series forecasting.</a:t>
            </a:r>
          </a:p>
          <a:p>
            <a:pPr lvl="0">
              <a:spcBef>
                <a:spcPts val="0"/>
              </a:spcBef>
              <a:buNone/>
            </a:pPr>
            <a:endParaRPr dirty="0"/>
          </a:p>
        </p:txBody>
      </p:sp>
    </p:spTree>
    <p:extLst>
      <p:ext uri="{BB962C8B-B14F-4D97-AF65-F5344CB8AC3E}">
        <p14:creationId xmlns:p14="http://schemas.microsoft.com/office/powerpoint/2010/main" val="185321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Convolutional neural networks (CNN), Long Short Term Memory (LSTM) have been developed and compared to find the best model with the accurate prediction and best performance for a demand forecasting system.</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study, research questions are “What is the best single type model?” and “What is the better model for this problem, Hybrid or Single model?”</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 will explain in the next sections will provide a better understanding of what the deep learning methods and research questions mean.</a:t>
            </a:r>
          </a:p>
          <a:p>
            <a:pPr lvl="0">
              <a:spcBef>
                <a:spcPts val="0"/>
              </a:spcBef>
              <a:buNone/>
            </a:pPr>
            <a:endParaRPr dirty="0"/>
          </a:p>
        </p:txBody>
      </p:sp>
    </p:spTree>
    <p:extLst>
      <p:ext uri="{BB962C8B-B14F-4D97-AF65-F5344CB8AC3E}">
        <p14:creationId xmlns:p14="http://schemas.microsoft.com/office/powerpoint/2010/main" val="2037639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research is intended to present the developing a fast, reliable, accurate model to predict the products’ demand for a certain period of time</a:t>
            </a:r>
            <a:r>
              <a:rPr lang="tr-TR" sz="1800" dirty="0">
                <a:effectLst/>
                <a:latin typeface="Calibri" panose="020F0502020204030204" pitchFamily="34" charset="0"/>
                <a:ea typeface="Calibri" panose="020F0502020204030204" pitchFamily="34" charset="0"/>
                <a:cs typeface="Times New Roman" panose="02020603050405020304" pitchFamily="18" charset="0"/>
              </a:rPr>
              <a:t>’ as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stated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a:t>
            </a:r>
            <a:r>
              <a:rPr lang="tr-TR" sz="1800" dirty="0">
                <a:effectLst/>
                <a:latin typeface="Calibri" panose="020F0502020204030204" pitchFamily="34" charset="0"/>
                <a:ea typeface="Calibri" panose="020F0502020204030204" pitchFamily="34" charset="0"/>
                <a:cs typeface="Times New Roman" panose="02020603050405020304" pitchFamily="18" charset="0"/>
              </a:rPr>
              <a:t> the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author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lvl="0">
              <a:spcBef>
                <a:spcPts val="0"/>
              </a:spcBef>
              <a:buNone/>
            </a:pPr>
            <a:endParaRPr dirty="0"/>
          </a:p>
        </p:txBody>
      </p:sp>
    </p:spTree>
    <p:extLst>
      <p:ext uri="{BB962C8B-B14F-4D97-AF65-F5344CB8AC3E}">
        <p14:creationId xmlns:p14="http://schemas.microsoft.com/office/powerpoint/2010/main" val="382235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now on, I will continue with second section that is Literature Review.</a:t>
            </a:r>
          </a:p>
          <a:p>
            <a:pPr lvl="0" rtl="0">
              <a:spcBef>
                <a:spcPts val="0"/>
              </a:spcBef>
              <a:buNone/>
            </a:pPr>
            <a:endParaRPr dirty="0"/>
          </a:p>
        </p:txBody>
      </p:sp>
    </p:spTree>
    <p:extLst>
      <p:ext uri="{BB962C8B-B14F-4D97-AF65-F5344CB8AC3E}">
        <p14:creationId xmlns:p14="http://schemas.microsoft.com/office/powerpoint/2010/main" val="792879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section summarizes some of the research about demand forecasting with deep learning. Demand forecasting methods has many areas of application like retail forecasting, stock market and energy load demand. Retail is chosen as the field of application in this study.</a:t>
            </a:r>
          </a:p>
          <a:p>
            <a:pPr lvl="0">
              <a:spcBef>
                <a:spcPts val="0"/>
              </a:spcBef>
              <a:buNone/>
            </a:pPr>
            <a:endParaRPr dirty="0"/>
          </a:p>
        </p:txBody>
      </p:sp>
    </p:spTree>
    <p:extLst>
      <p:ext uri="{BB962C8B-B14F-4D97-AF65-F5344CB8AC3E}">
        <p14:creationId xmlns:p14="http://schemas.microsoft.com/office/powerpoint/2010/main" val="266301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Time-series methods are used by traditional approaches to demand forecasting. Time-series methods include exponential smoothing, Holt’s linear trend method, exponential trend method, Autoregressive Moving Average (ARMA), and Autoregressive Integrated Moving Average methods (ARIMA). Among these ARMA and ARIMA are the most popular to give the best prediction for the time-series problems</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Deep learning is an application of artificial neural networks, which mimic the normal human brain. Deep Learning uses sequential layers of neurons, where each layer extracts more complex and abstracts features from the output of previous layers. Thus, deep learning can automatically perform feature extraction without any preprocessing step. Time-series analysis, object recognition, and genomics is a few of the fields where deep learning is applied successfully.</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study, different models like CNN, LSTM, Hybrid model (CNN-LSTM) have been developed and compared to find the model with the accurate prediction and best performance for the demand forecasting system.</a:t>
            </a:r>
          </a:p>
          <a:p>
            <a:pPr lvl="0">
              <a:spcBef>
                <a:spcPts val="0"/>
              </a:spcBef>
              <a:buNone/>
            </a:pPr>
            <a:endParaRPr dirty="0"/>
          </a:p>
        </p:txBody>
      </p:sp>
    </p:spTree>
    <p:extLst>
      <p:ext uri="{BB962C8B-B14F-4D97-AF65-F5344CB8AC3E}">
        <p14:creationId xmlns:p14="http://schemas.microsoft.com/office/powerpoint/2010/main" val="394702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0" y="2"/>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sz="1400">
              <a:solidFill>
                <a:srgbClr val="114454"/>
              </a:solidFill>
            </a:endParaRPr>
          </a:p>
        </p:txBody>
      </p:sp>
      <p:sp>
        <p:nvSpPr>
          <p:cNvPr id="42" name="Shape 42"/>
          <p:cNvSpPr/>
          <p:nvPr/>
        </p:nvSpPr>
        <p:spPr>
          <a:xfrm>
            <a:off x="0" y="500627"/>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sz="1400"/>
          </a:p>
        </p:txBody>
      </p:sp>
      <p:sp>
        <p:nvSpPr>
          <p:cNvPr id="43" name="Shape 43"/>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sz="1400"/>
          </a:p>
        </p:txBody>
      </p:sp>
      <p:sp>
        <p:nvSpPr>
          <p:cNvPr id="44" name="Shape 4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sz="1400"/>
          </a:p>
        </p:txBody>
      </p:sp>
      <p:sp>
        <p:nvSpPr>
          <p:cNvPr id="45" name="Shape 45"/>
          <p:cNvSpPr/>
          <p:nvPr/>
        </p:nvSpPr>
        <p:spPr>
          <a:xfrm>
            <a:off x="0" y="3691502"/>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sz="1400"/>
          </a:p>
        </p:txBody>
      </p:sp>
      <p:cxnSp>
        <p:nvCxnSpPr>
          <p:cNvPr id="46" name="Shape 46"/>
          <p:cNvCxnSpPr/>
          <p:nvPr/>
        </p:nvCxnSpPr>
        <p:spPr>
          <a:xfrm>
            <a:off x="1037451" y="809725"/>
            <a:ext cx="0" cy="470700"/>
          </a:xfrm>
          <a:prstGeom prst="straightConnector1">
            <a:avLst/>
          </a:prstGeom>
          <a:noFill/>
          <a:ln w="9525" cap="flat" cmpd="sng">
            <a:solidFill>
              <a:srgbClr val="18637B"/>
            </a:solidFill>
            <a:prstDash val="solid"/>
            <a:round/>
            <a:headEnd type="none" w="lg" len="lg"/>
            <a:tailEnd type="none" w="lg" len="lg"/>
          </a:ln>
        </p:spPr>
      </p:cxnSp>
      <p:sp>
        <p:nvSpPr>
          <p:cNvPr id="47" name="Shape 47"/>
          <p:cNvSpPr txBox="1">
            <a:spLocks noGrp="1"/>
          </p:cNvSpPr>
          <p:nvPr>
            <p:ph type="title"/>
          </p:nvPr>
        </p:nvSpPr>
        <p:spPr>
          <a:xfrm>
            <a:off x="1146026" y="53072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48" name="Shape 48"/>
          <p:cNvSpPr txBox="1">
            <a:spLocks noGrp="1"/>
          </p:cNvSpPr>
          <p:nvPr>
            <p:ph type="body" idx="1"/>
          </p:nvPr>
        </p:nvSpPr>
        <p:spPr>
          <a:xfrm>
            <a:off x="1146026"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49" name="Shape 49"/>
          <p:cNvSpPr txBox="1">
            <a:spLocks noGrp="1"/>
          </p:cNvSpPr>
          <p:nvPr>
            <p:ph type="body" idx="2"/>
          </p:nvPr>
        </p:nvSpPr>
        <p:spPr>
          <a:xfrm>
            <a:off x="5026623"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0" y="2"/>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sz="1400">
              <a:solidFill>
                <a:srgbClr val="114454"/>
              </a:solidFill>
            </a:endParaRPr>
          </a:p>
        </p:txBody>
      </p:sp>
      <p:sp>
        <p:nvSpPr>
          <p:cNvPr id="78" name="Shape 78"/>
          <p:cNvSpPr/>
          <p:nvPr/>
        </p:nvSpPr>
        <p:spPr>
          <a:xfrm>
            <a:off x="0" y="500627"/>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sz="1400"/>
          </a:p>
        </p:txBody>
      </p:sp>
      <p:sp>
        <p:nvSpPr>
          <p:cNvPr id="79" name="Shape 79"/>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sz="1400"/>
          </a:p>
        </p:txBody>
      </p:sp>
      <p:sp>
        <p:nvSpPr>
          <p:cNvPr id="80" name="Shape 80"/>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sz="1400"/>
          </a:p>
        </p:txBody>
      </p:sp>
      <p:sp>
        <p:nvSpPr>
          <p:cNvPr id="81" name="Shape 81"/>
          <p:cNvSpPr/>
          <p:nvPr/>
        </p:nvSpPr>
        <p:spPr>
          <a:xfrm>
            <a:off x="0" y="3691502"/>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Shape 76"/>
        <p:cNvGrpSpPr/>
        <p:nvPr/>
      </p:nvGrpSpPr>
      <p:grpSpPr>
        <a:xfrm>
          <a:off x="0" y="0"/>
          <a:ext cx="0" cy="0"/>
          <a:chOff x="0" y="0"/>
          <a:chExt cx="0" cy="0"/>
        </a:xfrm>
      </p:grpSpPr>
      <p:sp>
        <p:nvSpPr>
          <p:cNvPr id="77" name="Shape 77"/>
          <p:cNvSpPr/>
          <p:nvPr/>
        </p:nvSpPr>
        <p:spPr>
          <a:xfrm>
            <a:off x="0" y="2"/>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sz="1400">
              <a:solidFill>
                <a:srgbClr val="114454"/>
              </a:solidFill>
            </a:endParaRPr>
          </a:p>
        </p:txBody>
      </p:sp>
      <p:sp>
        <p:nvSpPr>
          <p:cNvPr id="78" name="Shape 78"/>
          <p:cNvSpPr/>
          <p:nvPr/>
        </p:nvSpPr>
        <p:spPr>
          <a:xfrm>
            <a:off x="0" y="500627"/>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sz="1400"/>
          </a:p>
        </p:txBody>
      </p:sp>
      <p:sp>
        <p:nvSpPr>
          <p:cNvPr id="79" name="Shape 79"/>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sz="1400"/>
          </a:p>
        </p:txBody>
      </p:sp>
      <p:sp>
        <p:nvSpPr>
          <p:cNvPr id="80" name="Shape 80"/>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sz="1400"/>
          </a:p>
        </p:txBody>
      </p:sp>
      <p:sp>
        <p:nvSpPr>
          <p:cNvPr id="81" name="Shape 81"/>
          <p:cNvSpPr/>
          <p:nvPr/>
        </p:nvSpPr>
        <p:spPr>
          <a:xfrm>
            <a:off x="0" y="3691502"/>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190712065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4288500"/>
            <a:ext cx="9144000" cy="2475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11" name="Shape 1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685800" y="2601425"/>
            <a:ext cx="5810400" cy="1159799"/>
          </a:xfrm>
          <a:prstGeom prst="rect">
            <a:avLst/>
          </a:prstGeom>
        </p:spPr>
        <p:txBody>
          <a:bodyPr lIns="91425" tIns="91425" rIns="91425" bIns="91425" anchor="b" anchorCtr="0"/>
          <a:lstStyle>
            <a:lvl1pPr lvl="0">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extLst>
      <p:ext uri="{BB962C8B-B14F-4D97-AF65-F5344CB8AC3E}">
        <p14:creationId xmlns:p14="http://schemas.microsoft.com/office/powerpoint/2010/main" val="102201658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style B">
    <p:spTree>
      <p:nvGrpSpPr>
        <p:cNvPr id="1" name="Shape 88"/>
        <p:cNvGrpSpPr/>
        <p:nvPr/>
      </p:nvGrpSpPr>
      <p:grpSpPr>
        <a:xfrm>
          <a:off x="0" y="0"/>
          <a:ext cx="0" cy="0"/>
          <a:chOff x="0" y="0"/>
          <a:chExt cx="0" cy="0"/>
        </a:xfrm>
      </p:grpSpPr>
      <p:sp>
        <p:nvSpPr>
          <p:cNvPr id="89" name="Shape 89"/>
          <p:cNvSpPr/>
          <p:nvPr/>
        </p:nvSpPr>
        <p:spPr>
          <a:xfrm>
            <a:off x="0" y="4294552"/>
            <a:ext cx="9144000" cy="241199"/>
          </a:xfrm>
          <a:prstGeom prst="rect">
            <a:avLst/>
          </a:prstGeom>
          <a:solidFill>
            <a:srgbClr val="165751"/>
          </a:solidFill>
          <a:ln>
            <a:noFill/>
          </a:ln>
        </p:spPr>
        <p:txBody>
          <a:bodyPr lIns="91425" tIns="91425" rIns="91425" bIns="91425" anchor="ctr" anchorCtr="0">
            <a:noAutofit/>
          </a:bodyPr>
          <a:lstStyle/>
          <a:p>
            <a:pPr lvl="0">
              <a:spcBef>
                <a:spcPts val="0"/>
              </a:spcBef>
              <a:buNone/>
            </a:pPr>
            <a:endParaRPr sz="1400"/>
          </a:p>
        </p:txBody>
      </p:sp>
      <p:sp>
        <p:nvSpPr>
          <p:cNvPr id="90" name="Shape 90"/>
          <p:cNvSpPr/>
          <p:nvPr/>
        </p:nvSpPr>
        <p:spPr>
          <a:xfrm>
            <a:off x="0" y="2"/>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sz="1400">
              <a:solidFill>
                <a:srgbClr val="114454"/>
              </a:solidFill>
            </a:endParaRPr>
          </a:p>
        </p:txBody>
      </p:sp>
      <p:sp>
        <p:nvSpPr>
          <p:cNvPr id="91" name="Shape 9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sz="1400"/>
          </a:p>
        </p:txBody>
      </p:sp>
      <p:sp>
        <p:nvSpPr>
          <p:cNvPr id="92" name="Shape 9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sz="1400"/>
          </a:p>
        </p:txBody>
      </p:sp>
      <p:sp>
        <p:nvSpPr>
          <p:cNvPr id="93" name="Shape 93"/>
          <p:cNvSpPr/>
          <p:nvPr/>
        </p:nvSpPr>
        <p:spPr>
          <a:xfrm>
            <a:off x="0" y="4584077"/>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116169113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46026" y="530725"/>
            <a:ext cx="3208799" cy="10287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lvl="0">
              <a:spcBef>
                <a:spcPts val="600"/>
              </a:spcBef>
              <a:buClr>
                <a:srgbClr val="114454"/>
              </a:buClr>
              <a:buSzPct val="100000"/>
              <a:buFont typeface="Nixie One"/>
              <a:buChar char="▪"/>
              <a:defRPr sz="3000">
                <a:solidFill>
                  <a:srgbClr val="114454"/>
                </a:solidFill>
                <a:latin typeface="Nixie One"/>
                <a:ea typeface="Nixie One"/>
                <a:cs typeface="Nixie One"/>
                <a:sym typeface="Nixie One"/>
              </a:defRPr>
            </a:lvl1pPr>
            <a:lvl2pPr lvl="1">
              <a:spcBef>
                <a:spcPts val="480"/>
              </a:spcBef>
              <a:buClr>
                <a:srgbClr val="114454"/>
              </a:buClr>
              <a:buSzPct val="100000"/>
              <a:buFont typeface="Nixie One"/>
              <a:buChar char="▫"/>
              <a:defRPr sz="2400">
                <a:solidFill>
                  <a:srgbClr val="114454"/>
                </a:solidFill>
                <a:latin typeface="Nixie One"/>
                <a:ea typeface="Nixie One"/>
                <a:cs typeface="Nixie One"/>
                <a:sym typeface="Nixie One"/>
              </a:defRPr>
            </a:lvl2pPr>
            <a:lvl3pPr lvl="2">
              <a:spcBef>
                <a:spcPts val="480"/>
              </a:spcBef>
              <a:buClr>
                <a:srgbClr val="114454"/>
              </a:buClr>
              <a:buSzPct val="100000"/>
              <a:buFont typeface="Nixie One"/>
              <a:defRPr sz="2400">
                <a:solidFill>
                  <a:srgbClr val="114454"/>
                </a:solidFill>
                <a:latin typeface="Nixie One"/>
                <a:ea typeface="Nixie One"/>
                <a:cs typeface="Nixie One"/>
                <a:sym typeface="Nixie One"/>
              </a:defRPr>
            </a:lvl3pPr>
            <a:lvl4pPr lvl="3">
              <a:spcBef>
                <a:spcPts val="360"/>
              </a:spcBef>
              <a:buClr>
                <a:srgbClr val="114454"/>
              </a:buClr>
              <a:buSzPct val="100000"/>
              <a:buFont typeface="Nixie One"/>
              <a:defRPr sz="1800">
                <a:solidFill>
                  <a:srgbClr val="114454"/>
                </a:solidFill>
                <a:latin typeface="Nixie One"/>
                <a:ea typeface="Nixie One"/>
                <a:cs typeface="Nixie One"/>
                <a:sym typeface="Nixie One"/>
              </a:defRPr>
            </a:lvl4pPr>
            <a:lvl5pPr lvl="4">
              <a:spcBef>
                <a:spcPts val="360"/>
              </a:spcBef>
              <a:buClr>
                <a:srgbClr val="114454"/>
              </a:buClr>
              <a:buSzPct val="100000"/>
              <a:buFont typeface="Nixie One"/>
              <a:defRPr sz="1800">
                <a:solidFill>
                  <a:srgbClr val="114454"/>
                </a:solidFill>
                <a:latin typeface="Nixie One"/>
                <a:ea typeface="Nixie One"/>
                <a:cs typeface="Nixie One"/>
                <a:sym typeface="Nixie One"/>
              </a:defRPr>
            </a:lvl5pPr>
            <a:lvl6pPr lvl="5">
              <a:spcBef>
                <a:spcPts val="360"/>
              </a:spcBef>
              <a:buClr>
                <a:srgbClr val="114454"/>
              </a:buClr>
              <a:buSzPct val="100000"/>
              <a:buFont typeface="Nixie One"/>
              <a:defRPr sz="1800">
                <a:solidFill>
                  <a:srgbClr val="114454"/>
                </a:solidFill>
                <a:latin typeface="Nixie One"/>
                <a:ea typeface="Nixie One"/>
                <a:cs typeface="Nixie One"/>
                <a:sym typeface="Nixie One"/>
              </a:defRPr>
            </a:lvl6pPr>
            <a:lvl7pPr lvl="6">
              <a:spcBef>
                <a:spcPts val="360"/>
              </a:spcBef>
              <a:buClr>
                <a:srgbClr val="114454"/>
              </a:buClr>
              <a:buSzPct val="100000"/>
              <a:buFont typeface="Nixie One"/>
              <a:defRPr sz="1800">
                <a:solidFill>
                  <a:srgbClr val="114454"/>
                </a:solidFill>
                <a:latin typeface="Nixie One"/>
                <a:ea typeface="Nixie One"/>
                <a:cs typeface="Nixie One"/>
                <a:sym typeface="Nixie One"/>
              </a:defRPr>
            </a:lvl7pPr>
            <a:lvl8pPr lvl="7">
              <a:spcBef>
                <a:spcPts val="360"/>
              </a:spcBef>
              <a:buClr>
                <a:srgbClr val="114454"/>
              </a:buClr>
              <a:buSzPct val="100000"/>
              <a:buFont typeface="Nixie One"/>
              <a:defRPr sz="1800">
                <a:solidFill>
                  <a:srgbClr val="114454"/>
                </a:solidFill>
                <a:latin typeface="Nixie One"/>
                <a:ea typeface="Nixie One"/>
                <a:cs typeface="Nixie One"/>
                <a:sym typeface="Nixie One"/>
              </a:defRPr>
            </a:lvl8pPr>
            <a:lvl9pPr lvl="8">
              <a:spcBef>
                <a:spcPts val="360"/>
              </a:spcBef>
              <a:buClr>
                <a:srgbClr val="114454"/>
              </a:buClr>
              <a:buSzPct val="100000"/>
              <a:buFont typeface="Nixie One"/>
              <a:defRPr sz="1800">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62" r:id="rId3"/>
    <p:sldLayoutId id="2147483661" r:id="rId4"/>
    <p:sldLayoutId id="2147483663" r:id="rId5"/>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hyperlink" Target="https://www.scribbr.com/research-process/research-desig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469938" y="114826"/>
            <a:ext cx="6732140" cy="455885"/>
          </a:xfrm>
          <a:prstGeom prst="rect">
            <a:avLst/>
          </a:prstGeom>
        </p:spPr>
        <p:txBody>
          <a:bodyPr lIns="91425" tIns="91425" rIns="91425" bIns="91425" anchor="b" anchorCtr="0">
            <a:noAutofit/>
          </a:bodyPr>
          <a:lstStyle/>
          <a:p>
            <a:pPr lvl="0" algn="r">
              <a:spcBef>
                <a:spcPts val="0"/>
              </a:spcBef>
              <a:buNone/>
            </a:pPr>
            <a:r>
              <a:rPr lang="tr-TR" sz="1800" b="0" dirty="0">
                <a:solidFill>
                  <a:schemeClr val="bg1">
                    <a:lumMod val="95000"/>
                  </a:schemeClr>
                </a:solidFill>
                <a:effectLst>
                  <a:outerShdw blurRad="38100" dist="38100" dir="2700000" algn="tl">
                    <a:srgbClr val="000000">
                      <a:alpha val="43137"/>
                    </a:srgbClr>
                  </a:outerShdw>
                </a:effectLst>
              </a:rPr>
              <a:t>IS 520 Research </a:t>
            </a:r>
            <a:r>
              <a:rPr lang="tr-TR" sz="1800" b="0" dirty="0" err="1">
                <a:solidFill>
                  <a:schemeClr val="bg1">
                    <a:lumMod val="95000"/>
                  </a:schemeClr>
                </a:solidFill>
                <a:effectLst>
                  <a:outerShdw blurRad="38100" dist="38100" dir="2700000" algn="tl">
                    <a:srgbClr val="000000">
                      <a:alpha val="43137"/>
                    </a:srgbClr>
                  </a:outerShdw>
                </a:effectLst>
              </a:rPr>
              <a:t>Methods</a:t>
            </a:r>
            <a:r>
              <a:rPr lang="tr-TR" sz="1800" b="0" dirty="0">
                <a:solidFill>
                  <a:schemeClr val="bg1">
                    <a:lumMod val="95000"/>
                  </a:schemeClr>
                </a:solidFill>
                <a:effectLst>
                  <a:outerShdw blurRad="38100" dist="38100" dir="2700000" algn="tl">
                    <a:srgbClr val="000000">
                      <a:alpha val="43137"/>
                    </a:srgbClr>
                  </a:outerShdw>
                </a:effectLst>
              </a:rPr>
              <a:t> in Information Systems</a:t>
            </a:r>
            <a:endParaRPr lang="en" sz="2000" b="0" dirty="0">
              <a:solidFill>
                <a:schemeClr val="bg1">
                  <a:lumMod val="95000"/>
                </a:schemeClr>
              </a:solidFill>
              <a:effectLst>
                <a:outerShdw blurRad="38100" dist="38100" dir="2700000" algn="tl">
                  <a:srgbClr val="000000">
                    <a:alpha val="43137"/>
                  </a:srgbClr>
                </a:outerShdw>
              </a:effectLst>
            </a:endParaRPr>
          </a:p>
        </p:txBody>
      </p:sp>
      <p:grpSp>
        <p:nvGrpSpPr>
          <p:cNvPr id="6" name="Group 5"/>
          <p:cNvGrpSpPr/>
          <p:nvPr/>
        </p:nvGrpSpPr>
        <p:grpSpPr>
          <a:xfrm>
            <a:off x="790449" y="950255"/>
            <a:ext cx="453268" cy="977473"/>
            <a:chOff x="1501055" y="755231"/>
            <a:chExt cx="639472" cy="1379021"/>
          </a:xfrm>
        </p:grpSpPr>
        <p:pic>
          <p:nvPicPr>
            <p:cNvPr id="5" name="Picture 4"/>
            <p:cNvPicPr>
              <a:picLocks noChangeAspect="1"/>
            </p:cNvPicPr>
            <p:nvPr/>
          </p:nvPicPr>
          <p:blipFill>
            <a:blip r:embed="rId3"/>
            <a:stretch>
              <a:fillRect/>
            </a:stretch>
          </p:blipFill>
          <p:spPr>
            <a:xfrm>
              <a:off x="1501055" y="1762771"/>
              <a:ext cx="639472" cy="371481"/>
            </a:xfrm>
            <a:prstGeom prst="rect">
              <a:avLst/>
            </a:prstGeom>
          </p:spPr>
        </p:pic>
        <p:pic>
          <p:nvPicPr>
            <p:cNvPr id="24" name="Picture 23"/>
            <p:cNvPicPr>
              <a:picLocks noChangeAspect="1"/>
            </p:cNvPicPr>
            <p:nvPr/>
          </p:nvPicPr>
          <p:blipFill>
            <a:blip r:embed="rId3"/>
            <a:stretch>
              <a:fillRect/>
            </a:stretch>
          </p:blipFill>
          <p:spPr>
            <a:xfrm>
              <a:off x="1570327" y="755231"/>
              <a:ext cx="251545" cy="371481"/>
            </a:xfrm>
            <a:prstGeom prst="rect">
              <a:avLst/>
            </a:prstGeom>
          </p:spPr>
        </p:pic>
      </p:grpSp>
      <p:sp>
        <p:nvSpPr>
          <p:cNvPr id="26" name="Shape 98"/>
          <p:cNvSpPr txBox="1">
            <a:spLocks/>
          </p:cNvSpPr>
          <p:nvPr/>
        </p:nvSpPr>
        <p:spPr>
          <a:xfrm>
            <a:off x="331391" y="1855822"/>
            <a:ext cx="8539231" cy="1621495"/>
          </a:xfrm>
          <a:prstGeom prst="rect">
            <a:avLst/>
          </a:prstGeom>
          <a:noFill/>
          <a:ln w="38100">
            <a:solidFill>
              <a:srgbClr val="18637B"/>
            </a:solidFill>
          </a:ln>
          <a:effectLst>
            <a:outerShdw blurRad="63500" sx="102000" sy="102000" algn="ctr" rotWithShape="0">
              <a:prstClr val="black">
                <a:alpha val="40000"/>
              </a:prstClr>
            </a:outerShdw>
          </a:effectLst>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4800" b="1" i="0" u="none" strike="noStrike" cap="none">
                <a:solidFill>
                  <a:srgbClr val="FFFFFF"/>
                </a:solidFill>
                <a:latin typeface="Roboto Slab"/>
                <a:ea typeface="Roboto Slab"/>
                <a:cs typeface="Roboto Slab"/>
                <a:sym typeface="Roboto Slab"/>
              </a:defRPr>
            </a:lvl1pPr>
            <a:lvl2pPr lvl="1"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2pPr>
            <a:lvl3pPr lvl="2"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3pPr>
            <a:lvl4pPr lvl="3"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4pPr>
            <a:lvl5pPr lvl="4"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5pPr>
            <a:lvl6pPr lvl="5"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6pPr>
            <a:lvl7pPr lvl="6"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7pPr>
            <a:lvl8pPr lvl="7"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8pPr>
            <a:lvl9pPr lvl="8"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9pPr>
          </a:lstStyle>
          <a:p>
            <a:pPr>
              <a:lnSpc>
                <a:spcPct val="150000"/>
              </a:lnSpc>
            </a:pPr>
            <a:endParaRPr lang="tr-TR" sz="1200" b="0" u="sng" dirty="0">
              <a:solidFill>
                <a:schemeClr val="bg1">
                  <a:lumMod val="95000"/>
                </a:schemeClr>
              </a:solidFill>
            </a:endParaRPr>
          </a:p>
          <a:p>
            <a:pPr>
              <a:lnSpc>
                <a:spcPct val="150000"/>
              </a:lnSpc>
            </a:pPr>
            <a:endParaRPr lang="tr-TR" sz="1200" b="0" u="sng" dirty="0">
              <a:solidFill>
                <a:srgbClr val="94BF6E"/>
              </a:solidFill>
            </a:endParaRPr>
          </a:p>
          <a:p>
            <a:r>
              <a:rPr lang="en-US" sz="2800" b="0" dirty="0">
                <a:solidFill>
                  <a:schemeClr val="bg1">
                    <a:lumMod val="85000"/>
                  </a:schemeClr>
                </a:solidFill>
              </a:rPr>
              <a:t>PRODUCT DEMAND FORECASTING USING DEEP LEARNING</a:t>
            </a:r>
            <a:r>
              <a:rPr lang="tr-TR" sz="2800" b="0" dirty="0">
                <a:solidFill>
                  <a:schemeClr val="bg1">
                    <a:lumMod val="85000"/>
                  </a:schemeClr>
                </a:solidFill>
              </a:rPr>
              <a:t> </a:t>
            </a:r>
            <a:r>
              <a:rPr lang="tr-TR" sz="1800" b="0" dirty="0" err="1">
                <a:solidFill>
                  <a:schemeClr val="bg1">
                    <a:lumMod val="85000"/>
                  </a:schemeClr>
                </a:solidFill>
              </a:rPr>
              <a:t>by</a:t>
            </a:r>
            <a:r>
              <a:rPr lang="tr-TR" sz="3200" b="0" dirty="0">
                <a:solidFill>
                  <a:schemeClr val="bg1">
                    <a:lumMod val="85000"/>
                  </a:schemeClr>
                </a:solidFill>
              </a:rPr>
              <a:t> </a:t>
            </a:r>
            <a:r>
              <a:rPr lang="tr-TR" sz="1800" b="0" dirty="0" err="1">
                <a:solidFill>
                  <a:schemeClr val="bg1">
                    <a:lumMod val="85000"/>
                  </a:schemeClr>
                </a:solidFill>
              </a:rPr>
              <a:t>Kartheek</a:t>
            </a:r>
            <a:r>
              <a:rPr lang="tr-TR" sz="1800" b="0" dirty="0">
                <a:solidFill>
                  <a:schemeClr val="bg1">
                    <a:lumMod val="85000"/>
                  </a:schemeClr>
                </a:solidFill>
              </a:rPr>
              <a:t> </a:t>
            </a:r>
            <a:r>
              <a:rPr lang="tr-TR" sz="1800" b="0" dirty="0" err="1">
                <a:solidFill>
                  <a:schemeClr val="bg1">
                    <a:lumMod val="85000"/>
                  </a:schemeClr>
                </a:solidFill>
              </a:rPr>
              <a:t>Golla</a:t>
            </a:r>
            <a:endParaRPr lang="en-US" sz="3200" b="0" dirty="0">
              <a:solidFill>
                <a:schemeClr val="bg1">
                  <a:lumMod val="85000"/>
                </a:schemeClr>
              </a:solidFill>
            </a:endParaRPr>
          </a:p>
          <a:p>
            <a:endParaRPr lang="tr-TR" sz="1400" b="0" dirty="0">
              <a:solidFill>
                <a:schemeClr val="bg1">
                  <a:lumMod val="85000"/>
                </a:schemeClr>
              </a:solidFill>
            </a:endParaRPr>
          </a:p>
        </p:txBody>
      </p:sp>
      <p:pic>
        <p:nvPicPr>
          <p:cNvPr id="1030"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5229011" y="4572788"/>
            <a:ext cx="3914981" cy="5952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77497" y="204268"/>
            <a:ext cx="1593130" cy="276999"/>
          </a:xfrm>
          <a:prstGeom prst="rect">
            <a:avLst/>
          </a:prstGeom>
          <a:noFill/>
        </p:spPr>
        <p:txBody>
          <a:bodyPr wrap="square" rtlCol="0">
            <a:spAutoFit/>
          </a:bodyPr>
          <a:lstStyle/>
          <a:p>
            <a:r>
              <a:rPr lang="tr-TR"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26</a:t>
            </a:r>
            <a:r>
              <a:rPr lang="en-US"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 </a:t>
            </a:r>
            <a:r>
              <a:rPr lang="tr-TR"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April</a:t>
            </a:r>
            <a:r>
              <a:rPr lang="en-US"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 202</a:t>
            </a:r>
            <a:r>
              <a:rPr lang="tr-TR"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1</a:t>
            </a:r>
            <a:endParaRPr lang="en-US" sz="1200" dirty="0">
              <a:solidFill>
                <a:schemeClr val="bg1">
                  <a:lumMod val="8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sp>
        <p:nvSpPr>
          <p:cNvPr id="11" name="Shape 98">
            <a:extLst>
              <a:ext uri="{FF2B5EF4-FFF2-40B4-BE49-F238E27FC236}">
                <a16:creationId xmlns:a16="http://schemas.microsoft.com/office/drawing/2014/main" id="{A7925330-48B6-4D5A-8E20-5D354BC865A0}"/>
              </a:ext>
            </a:extLst>
          </p:cNvPr>
          <p:cNvSpPr txBox="1">
            <a:spLocks/>
          </p:cNvSpPr>
          <p:nvPr/>
        </p:nvSpPr>
        <p:spPr>
          <a:xfrm>
            <a:off x="331391" y="3765077"/>
            <a:ext cx="1962336" cy="428168"/>
          </a:xfrm>
          <a:prstGeom prst="rect">
            <a:avLst/>
          </a:prstGeom>
          <a:noFill/>
          <a:ln w="38100">
            <a:solidFill>
              <a:srgbClr val="18637B"/>
            </a:solidFill>
          </a:ln>
          <a:effectLst>
            <a:outerShdw blurRad="63500" sx="102000" sy="102000" algn="ctr" rotWithShape="0">
              <a:prstClr val="black">
                <a:alpha val="40000"/>
              </a:prstClr>
            </a:outerShdw>
          </a:effectLst>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4800" b="1" i="0" u="none" strike="noStrike" cap="none">
                <a:solidFill>
                  <a:srgbClr val="FFFFFF"/>
                </a:solidFill>
                <a:latin typeface="Roboto Slab"/>
                <a:ea typeface="Roboto Slab"/>
                <a:cs typeface="Roboto Slab"/>
                <a:sym typeface="Roboto Slab"/>
              </a:defRPr>
            </a:lvl1pPr>
            <a:lvl2pPr lvl="1"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2pPr>
            <a:lvl3pPr lvl="2"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3pPr>
            <a:lvl4pPr lvl="3"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4pPr>
            <a:lvl5pPr lvl="4"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5pPr>
            <a:lvl6pPr lvl="5"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6pPr>
            <a:lvl7pPr lvl="6"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7pPr>
            <a:lvl8pPr lvl="7"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8pPr>
            <a:lvl9pPr lvl="8"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9pPr>
          </a:lstStyle>
          <a:p>
            <a:pPr>
              <a:lnSpc>
                <a:spcPct val="150000"/>
              </a:lnSpc>
            </a:pPr>
            <a:endParaRPr lang="tr-TR" sz="1200" b="0" u="sng" dirty="0">
              <a:solidFill>
                <a:schemeClr val="bg1">
                  <a:lumMod val="95000"/>
                </a:schemeClr>
              </a:solidFill>
            </a:endParaRPr>
          </a:p>
          <a:p>
            <a:pPr>
              <a:lnSpc>
                <a:spcPct val="150000"/>
              </a:lnSpc>
            </a:pPr>
            <a:endParaRPr lang="tr-TR" sz="1200" b="0" u="sng" dirty="0">
              <a:solidFill>
                <a:schemeClr val="bg1">
                  <a:lumMod val="95000"/>
                </a:schemeClr>
              </a:solidFill>
            </a:endParaRPr>
          </a:p>
          <a:p>
            <a:pPr>
              <a:lnSpc>
                <a:spcPct val="150000"/>
              </a:lnSpc>
            </a:pPr>
            <a:endParaRPr lang="tr-TR" sz="1200" b="0" dirty="0">
              <a:solidFill>
                <a:schemeClr val="bg1">
                  <a:lumMod val="85000"/>
                </a:schemeClr>
              </a:solidFill>
            </a:endParaRPr>
          </a:p>
          <a:p>
            <a:pPr>
              <a:lnSpc>
                <a:spcPct val="150000"/>
              </a:lnSpc>
            </a:pPr>
            <a:r>
              <a:rPr lang="tr-TR" sz="1200" b="0" dirty="0">
                <a:solidFill>
                  <a:schemeClr val="bg1">
                    <a:lumMod val="85000"/>
                  </a:schemeClr>
                </a:solidFill>
              </a:rPr>
              <a:t>Rüstem Ozan Özdemir</a:t>
            </a:r>
          </a:p>
        </p:txBody>
      </p:sp>
      <p:sp>
        <p:nvSpPr>
          <p:cNvPr id="13" name="Shape 98">
            <a:extLst>
              <a:ext uri="{FF2B5EF4-FFF2-40B4-BE49-F238E27FC236}">
                <a16:creationId xmlns:a16="http://schemas.microsoft.com/office/drawing/2014/main" id="{1797DBB9-0A6E-421D-9745-81C2DCA5B69B}"/>
              </a:ext>
            </a:extLst>
          </p:cNvPr>
          <p:cNvSpPr txBox="1">
            <a:spLocks/>
          </p:cNvSpPr>
          <p:nvPr/>
        </p:nvSpPr>
        <p:spPr>
          <a:xfrm>
            <a:off x="928699" y="792301"/>
            <a:ext cx="5762694" cy="842532"/>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4800" b="1" i="0" u="none" strike="noStrike" cap="none">
                <a:solidFill>
                  <a:srgbClr val="FFFFFF"/>
                </a:solidFill>
                <a:latin typeface="Roboto Slab"/>
                <a:ea typeface="Roboto Slab"/>
                <a:cs typeface="Roboto Slab"/>
                <a:sym typeface="Roboto Slab"/>
              </a:defRPr>
            </a:lvl1pPr>
            <a:lvl2pPr lvl="1"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2pPr>
            <a:lvl3pPr lvl="2"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3pPr>
            <a:lvl4pPr lvl="3"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4pPr>
            <a:lvl5pPr lvl="4"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5pPr>
            <a:lvl6pPr lvl="5"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6pPr>
            <a:lvl7pPr lvl="6"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7pPr>
            <a:lvl8pPr lvl="7"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8pPr>
            <a:lvl9pPr lvl="8"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9pPr>
          </a:lstStyle>
          <a:p>
            <a:pPr algn="ctr"/>
            <a:endParaRPr lang="en" sz="2800" b="0" dirty="0">
              <a:solidFill>
                <a:schemeClr val="bg1">
                  <a:lumMod val="95000"/>
                </a:schemeClr>
              </a:solidFill>
              <a:effectLst>
                <a:outerShdw blurRad="38100" dist="38100" dir="2700000" algn="tl">
                  <a:srgbClr val="000000">
                    <a:alpha val="43137"/>
                  </a:srgbClr>
                </a:outerShdw>
              </a:effectLst>
            </a:endParaRPr>
          </a:p>
        </p:txBody>
      </p:sp>
      <p:sp>
        <p:nvSpPr>
          <p:cNvPr id="14" name="Shape 98">
            <a:extLst>
              <a:ext uri="{FF2B5EF4-FFF2-40B4-BE49-F238E27FC236}">
                <a16:creationId xmlns:a16="http://schemas.microsoft.com/office/drawing/2014/main" id="{C9ED83AF-39A7-4001-8EDA-B6521AF9EE87}"/>
              </a:ext>
            </a:extLst>
          </p:cNvPr>
          <p:cNvSpPr txBox="1">
            <a:spLocks/>
          </p:cNvSpPr>
          <p:nvPr/>
        </p:nvSpPr>
        <p:spPr>
          <a:xfrm>
            <a:off x="331391" y="939669"/>
            <a:ext cx="3862515" cy="724747"/>
          </a:xfrm>
          <a:prstGeom prst="rect">
            <a:avLst/>
          </a:prstGeom>
          <a:noFill/>
          <a:ln w="38100">
            <a:solidFill>
              <a:srgbClr val="18637B"/>
            </a:solidFill>
          </a:ln>
          <a:effectLst>
            <a:outerShdw blurRad="63500" sx="102000" sy="102000" algn="ctr" rotWithShape="0">
              <a:prstClr val="black">
                <a:alpha val="40000"/>
              </a:prstClr>
            </a:outerShdw>
          </a:effectLst>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4800" b="1" i="0" u="none" strike="noStrike" cap="none">
                <a:solidFill>
                  <a:srgbClr val="FFFFFF"/>
                </a:solidFill>
                <a:latin typeface="Roboto Slab"/>
                <a:ea typeface="Roboto Slab"/>
                <a:cs typeface="Roboto Slab"/>
                <a:sym typeface="Roboto Slab"/>
              </a:defRPr>
            </a:lvl1pPr>
            <a:lvl2pPr lvl="1"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2pPr>
            <a:lvl3pPr lvl="2"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3pPr>
            <a:lvl4pPr lvl="3"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4pPr>
            <a:lvl5pPr lvl="4"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5pPr>
            <a:lvl6pPr lvl="5"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6pPr>
            <a:lvl7pPr lvl="6"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7pPr>
            <a:lvl8pPr lvl="7"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8pPr>
            <a:lvl9pPr lvl="8" algn="ctr">
              <a:spcBef>
                <a:spcPts val="0"/>
              </a:spcBef>
              <a:buClr>
                <a:srgbClr val="FFFFFF"/>
              </a:buClr>
              <a:buSzPct val="100000"/>
              <a:buFont typeface="Roboto Slab"/>
              <a:buNone/>
              <a:defRPr sz="6000" b="1">
                <a:solidFill>
                  <a:srgbClr val="FFFFFF"/>
                </a:solidFill>
                <a:latin typeface="Roboto Slab"/>
                <a:ea typeface="Roboto Slab"/>
                <a:cs typeface="Roboto Slab"/>
                <a:sym typeface="Roboto Slab"/>
              </a:defRPr>
            </a:lvl9pPr>
          </a:lstStyle>
          <a:p>
            <a:pPr>
              <a:lnSpc>
                <a:spcPct val="150000"/>
              </a:lnSpc>
            </a:pPr>
            <a:endParaRPr lang="en-US" sz="2400" b="0" u="sng" dirty="0">
              <a:solidFill>
                <a:schemeClr val="bg1">
                  <a:lumMod val="95000"/>
                </a:schemeClr>
              </a:solidFill>
            </a:endParaRPr>
          </a:p>
          <a:p>
            <a:pPr>
              <a:lnSpc>
                <a:spcPct val="150000"/>
              </a:lnSpc>
            </a:pPr>
            <a:endParaRPr lang="en-US" sz="2400" b="0" u="sng" dirty="0">
              <a:solidFill>
                <a:srgbClr val="94BF6E"/>
              </a:solidFill>
            </a:endParaRPr>
          </a:p>
          <a:p>
            <a:pPr algn="ctr"/>
            <a:r>
              <a:rPr lang="en-US" sz="2400" b="0" dirty="0">
                <a:solidFill>
                  <a:schemeClr val="bg1">
                    <a:lumMod val="95000"/>
                  </a:schemeClr>
                </a:solidFill>
                <a:effectLst>
                  <a:outerShdw blurRad="38100" dist="38100" dir="2700000" algn="tl">
                    <a:srgbClr val="000000">
                      <a:alpha val="43137"/>
                    </a:srgbClr>
                  </a:outerShdw>
                </a:effectLst>
              </a:rPr>
              <a:t>DISSERTATION</a:t>
            </a:r>
            <a:r>
              <a:rPr lang="en-US" sz="2800" b="0" dirty="0">
                <a:solidFill>
                  <a:schemeClr val="bg1">
                    <a:lumMod val="95000"/>
                  </a:schemeClr>
                </a:solidFill>
                <a:effectLst>
                  <a:outerShdw blurRad="38100" dist="38100" dir="2700000" algn="tl">
                    <a:srgbClr val="000000">
                      <a:alpha val="43137"/>
                    </a:srgbClr>
                  </a:outerShdw>
                </a:effectLst>
              </a:rPr>
              <a:t> </a:t>
            </a:r>
            <a:r>
              <a:rPr lang="en-US" sz="2400" b="0" dirty="0">
                <a:solidFill>
                  <a:schemeClr val="bg1">
                    <a:lumMod val="95000"/>
                  </a:schemeClr>
                </a:solidFill>
                <a:effectLst>
                  <a:outerShdw blurRad="38100" dist="38100" dir="2700000" algn="tl">
                    <a:srgbClr val="000000">
                      <a:alpha val="43137"/>
                    </a:srgbClr>
                  </a:outerShdw>
                </a:effectLst>
              </a:rPr>
              <a:t>REVIEW</a:t>
            </a:r>
            <a:endParaRPr lang="en-US" sz="2800" b="0" dirty="0">
              <a:solidFill>
                <a:schemeClr val="bg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0148878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2042381" y="758701"/>
            <a:ext cx="4440523"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52"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54"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D7793"/>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3759031" y="3738863"/>
            <a:ext cx="2718300"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2406318" y="3003935"/>
            <a:ext cx="4071012"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 and Main Purpose</a:t>
            </a:r>
            <a:endParaRPr lang="en" sz="10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1732111"/>
            <a:ext cx="888717" cy="2648026"/>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1963775"/>
            <a:ext cx="877499" cy="239144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3501042" y="2258773"/>
            <a:ext cx="413755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3759033" y="1508917"/>
            <a:ext cx="2718297"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6"/>
            <a:ext cx="1548210"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Literature Review</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9" y="2409500"/>
            <a:ext cx="1548200" cy="460500"/>
          </a:xfrm>
          <a:prstGeom prst="rect">
            <a:avLst/>
          </a:prstGeom>
          <a:noFill/>
          <a:ln>
            <a:noFill/>
          </a:ln>
        </p:spPr>
        <p:txBody>
          <a:bodyPr lIns="91425" tIns="45700" rIns="91425" bIns="45700" anchor="ctr" anchorCtr="0">
            <a:noAutofit/>
          </a:bodyPr>
          <a:lstStyle/>
          <a:p>
            <a:pPr>
              <a:lnSpc>
                <a:spcPct val="83333"/>
              </a:lnSpc>
              <a:buSzPct val="25000"/>
            </a:pPr>
            <a:endParaRPr lang="en" sz="1000" dirty="0">
              <a:solidFill>
                <a:schemeClr val="lt1"/>
              </a:solidFill>
              <a:latin typeface="Roboto Slab" panose="020B0604020202020204" charset="0"/>
              <a:ea typeface="Roboto Slab" panose="020B0604020202020204" charset="0"/>
              <a:cs typeface="Nixie One"/>
              <a:sym typeface="Nixie One"/>
            </a:endParaRPr>
          </a:p>
        </p:txBody>
      </p: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60" y="3094313"/>
            <a:ext cx="1767729"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Data Collection and </a:t>
            </a:r>
            <a:r>
              <a:rPr lang="tr-TR" sz="1200" dirty="0" err="1">
                <a:solidFill>
                  <a:schemeClr val="lt1"/>
                </a:solidFill>
                <a:latin typeface="Roboto Slab" panose="020B0604020202020204" charset="0"/>
                <a:ea typeface="Roboto Slab" panose="020B0604020202020204" charset="0"/>
                <a:cs typeface="Nixie One"/>
                <a:sym typeface="Nixie One"/>
              </a:rPr>
              <a:t>Implementation</a:t>
            </a:r>
            <a:endParaRPr lang="en" sz="1200" dirty="0">
              <a:solidFill>
                <a:schemeClr val="lt1"/>
              </a:solidFill>
              <a:latin typeface="Roboto Slab" panose="020B0604020202020204" charset="0"/>
              <a:ea typeface="Roboto Slab" panose="020B0604020202020204" charset="0"/>
              <a:cs typeface="Nixie One"/>
              <a:sym typeface="Nixie One"/>
            </a:endParaRPr>
          </a:p>
        </p:txBody>
      </p: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sp>
        <p:nvSpPr>
          <p:cNvPr id="42" name="Shape 260"/>
          <p:cNvSpPr txBox="1"/>
          <p:nvPr/>
        </p:nvSpPr>
        <p:spPr>
          <a:xfrm>
            <a:off x="6368721" y="917709"/>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3" name="Shape 260"/>
          <p:cNvSpPr txBox="1"/>
          <p:nvPr/>
        </p:nvSpPr>
        <p:spPr>
          <a:xfrm>
            <a:off x="6368721" y="1661631"/>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pic>
        <p:nvPicPr>
          <p:cNvPr id="46"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48"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Methodology and Research Model</a:t>
            </a:r>
            <a:endParaRPr lang="en" sz="1200" dirty="0">
              <a:solidFill>
                <a:schemeClr val="lt1"/>
              </a:solidFill>
              <a:latin typeface="Roboto Slab" panose="020B0604020202020204" charset="0"/>
              <a:ea typeface="Roboto Slab" panose="020B0604020202020204" charset="0"/>
              <a:sym typeface="Nixie One"/>
            </a:endParaRP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sp>
        <p:nvSpPr>
          <p:cNvPr id="47"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Potential Technique and Quality of Last Chapter</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spTree>
    <p:extLst>
      <p:ext uri="{BB962C8B-B14F-4D97-AF65-F5344CB8AC3E}">
        <p14:creationId xmlns:p14="http://schemas.microsoft.com/office/powerpoint/2010/main" val="162810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22222E-6 2.96296E-6 L -0.12743 2.96296E-6 " pathEditMode="relative" rAng="0" ptsTypes="AA">
                                      <p:cBhvr>
                                        <p:cTn id="6" dur="2000" fill="hold"/>
                                        <p:tgtEl>
                                          <p:spTgt spid="247"/>
                                        </p:tgtEl>
                                        <p:attrNameLst>
                                          <p:attrName>ppt_x</p:attrName>
                                          <p:attrName>ppt_y</p:attrName>
                                        </p:attrNameLst>
                                      </p:cBhvr>
                                      <p:rCtr x="-6372" y="0"/>
                                    </p:animMotion>
                                  </p:childTnLst>
                                </p:cTn>
                              </p:par>
                              <p:par>
                                <p:cTn id="7" presetID="63" presetClass="path" presetSubtype="0" accel="50000" decel="50000" fill="hold" grpId="0" nodeType="withEffect">
                                  <p:stCondLst>
                                    <p:cond delay="0"/>
                                  </p:stCondLst>
                                  <p:childTnLst>
                                    <p:animMotion origin="layout" path="M -3.88889E-6 -1.23457E-7 L 0.12813 -1.23457E-7 " pathEditMode="relative" rAng="0" ptsTypes="AA">
                                      <p:cBhvr>
                                        <p:cTn id="8" dur="2000" fill="hold"/>
                                        <p:tgtEl>
                                          <p:spTgt spid="246"/>
                                        </p:tgtEl>
                                        <p:attrNameLst>
                                          <p:attrName>ppt_x</p:attrName>
                                          <p:attrName>ppt_y</p:attrName>
                                        </p:attrNameLst>
                                      </p:cBhvr>
                                      <p:rCtr x="64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Inductive</a:t>
            </a:r>
            <a:r>
              <a:rPr lang="tr-TR" dirty="0"/>
              <a:t> &amp; </a:t>
            </a:r>
            <a:r>
              <a:rPr lang="tr-TR" dirty="0" err="1"/>
              <a:t>Deductive</a:t>
            </a:r>
            <a:endParaRPr lang="en" dirty="0"/>
          </a:p>
        </p:txBody>
      </p:sp>
      <p:pic>
        <p:nvPicPr>
          <p:cNvPr id="28" name="Picture 6" descr="odtü png ile ilgili gö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4"/>
          <a:stretch>
            <a:fillRect/>
          </a:stretch>
        </p:blipFill>
        <p:spPr>
          <a:xfrm flipV="1">
            <a:off x="0" y="0"/>
            <a:ext cx="9144000" cy="517377"/>
          </a:xfrm>
          <a:prstGeom prst="rect">
            <a:avLst/>
          </a:prstGeom>
        </p:spPr>
      </p:pic>
      <p:sp>
        <p:nvSpPr>
          <p:cNvPr id="33" name="Rectangle 32"/>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4" name="Rectangle 33"/>
          <p:cNvSpPr/>
          <p:nvPr/>
        </p:nvSpPr>
        <p:spPr>
          <a:xfrm>
            <a:off x="3661927"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Methodology and Research Model</a:t>
            </a:r>
          </a:p>
        </p:txBody>
      </p:sp>
      <p:sp>
        <p:nvSpPr>
          <p:cNvPr id="35" name="Rectangle 34"/>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36" name="Rectangle 35"/>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37" name="Rectangle 3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pic>
        <p:nvPicPr>
          <p:cNvPr id="38" name="Picture 1">
            <a:extLst>
              <a:ext uri="{FF2B5EF4-FFF2-40B4-BE49-F238E27FC236}">
                <a16:creationId xmlns:a16="http://schemas.microsoft.com/office/drawing/2014/main" id="{E4CB781C-1E4C-4451-AB67-0E5FBC772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49" y="874110"/>
            <a:ext cx="336152" cy="336152"/>
          </a:xfrm>
          <a:prstGeom prst="rect">
            <a:avLst/>
          </a:prstGeom>
        </p:spPr>
      </p:pic>
      <p:sp>
        <p:nvSpPr>
          <p:cNvPr id="16" name="Rectangle 24">
            <a:extLst>
              <a:ext uri="{FF2B5EF4-FFF2-40B4-BE49-F238E27FC236}">
                <a16:creationId xmlns:a16="http://schemas.microsoft.com/office/drawing/2014/main" id="{74736059-5542-4740-8AAD-CB222CA4ED26}"/>
              </a:ext>
            </a:extLst>
          </p:cNvPr>
          <p:cNvSpPr/>
          <p:nvPr/>
        </p:nvSpPr>
        <p:spPr>
          <a:xfrm>
            <a:off x="7329078" y="-11756"/>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0" name="Metin kutusu 19">
            <a:extLst>
              <a:ext uri="{FF2B5EF4-FFF2-40B4-BE49-F238E27FC236}">
                <a16:creationId xmlns:a16="http://schemas.microsoft.com/office/drawing/2014/main" id="{7A2E5F2B-8914-45F7-91A9-BBAB872E2E1F}"/>
              </a:ext>
            </a:extLst>
          </p:cNvPr>
          <p:cNvSpPr txBox="1"/>
          <p:nvPr/>
        </p:nvSpPr>
        <p:spPr>
          <a:xfrm>
            <a:off x="5792551" y="64510"/>
            <a:ext cx="1520485" cy="400110"/>
          </a:xfrm>
          <a:prstGeom prst="rect">
            <a:avLst/>
          </a:prstGeom>
          <a:noFill/>
        </p:spPr>
        <p:txBody>
          <a:bodyPr wrap="square" rtlCol="0">
            <a:spAutoFit/>
          </a:bodyPr>
          <a:lstStyle/>
          <a:p>
            <a:pPr algn="ctr"/>
            <a:r>
              <a:rPr lang="tr-TR" sz="1000" dirty="0">
                <a:solidFill>
                  <a:srgbClr val="94BF6E"/>
                </a:solidFill>
                <a:latin typeface="Roboto Slab" panose="020B0604020202020204" charset="0"/>
                <a:ea typeface="Roboto Slab" panose="020B0604020202020204" charset="0"/>
              </a:rPr>
              <a:t>Data Collection and </a:t>
            </a:r>
            <a:r>
              <a:rPr lang="tr-TR" sz="1000" dirty="0" err="1">
                <a:solidFill>
                  <a:srgbClr val="94BF6E"/>
                </a:solidFill>
                <a:latin typeface="Roboto Slab" panose="020B0604020202020204" charset="0"/>
                <a:ea typeface="Roboto Slab" panose="020B0604020202020204" charset="0"/>
              </a:rPr>
              <a:t>Implementation</a:t>
            </a:r>
            <a:endParaRPr lang="en-US" sz="1050" dirty="0">
              <a:solidFill>
                <a:srgbClr val="94BF6E"/>
              </a:solidFill>
              <a:latin typeface="Roboto Slab" panose="020B0604020202020204" charset="0"/>
              <a:ea typeface="Roboto Slab" panose="020B0604020202020204" charset="0"/>
            </a:endParaRPr>
          </a:p>
        </p:txBody>
      </p:sp>
      <p:sp>
        <p:nvSpPr>
          <p:cNvPr id="14" name="Shape 119">
            <a:extLst>
              <a:ext uri="{FF2B5EF4-FFF2-40B4-BE49-F238E27FC236}">
                <a16:creationId xmlns:a16="http://schemas.microsoft.com/office/drawing/2014/main" id="{A89EDC14-2369-4880-99FB-3C1D2468F898}"/>
              </a:ext>
            </a:extLst>
          </p:cNvPr>
          <p:cNvSpPr txBox="1"/>
          <p:nvPr/>
        </p:nvSpPr>
        <p:spPr>
          <a:xfrm>
            <a:off x="552649" y="1817056"/>
            <a:ext cx="7540800" cy="2320689"/>
          </a:xfrm>
          <a:prstGeom prst="rect">
            <a:avLst/>
          </a:prstGeom>
          <a:noFill/>
          <a:ln>
            <a:noFill/>
          </a:ln>
        </p:spPr>
        <p:txBody>
          <a:bodyPr lIns="91425" tIns="91425" rIns="91425" bIns="91425" anchor="t" anchorCtr="0">
            <a:noAutofit/>
          </a:bodyPr>
          <a:lstStyle/>
          <a:p>
            <a:pPr marL="285750" indent="-285750">
              <a:lnSpc>
                <a:spcPct val="150000"/>
              </a:lnSpc>
              <a:spcBef>
                <a:spcPts val="600"/>
              </a:spcBef>
              <a:buFont typeface="Wingdings" panose="05000000000000000000" pitchFamily="2" charset="2"/>
              <a:buChar char="v"/>
            </a:pPr>
            <a:r>
              <a:rPr lang="tr-TR" sz="2000" dirty="0">
                <a:solidFill>
                  <a:srgbClr val="114454"/>
                </a:solidFill>
                <a:latin typeface="Roboto Slab" panose="020B0604020202020204" charset="0"/>
                <a:ea typeface="Roboto Slab" panose="020B0604020202020204" charset="0"/>
                <a:cs typeface="Nixie One"/>
                <a:sym typeface="Nixie One"/>
              </a:rPr>
              <a:t>Application </a:t>
            </a:r>
            <a:r>
              <a:rPr lang="tr-TR" sz="2000" dirty="0" err="1">
                <a:solidFill>
                  <a:srgbClr val="114454"/>
                </a:solidFill>
                <a:latin typeface="Roboto Slab" panose="020B0604020202020204" charset="0"/>
                <a:ea typeface="Roboto Slab" panose="020B0604020202020204" charset="0"/>
                <a:cs typeface="Nixie One"/>
                <a:sym typeface="Nixie One"/>
              </a:rPr>
              <a:t>Areas</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for</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Demand</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Forecasting</a:t>
            </a:r>
            <a:endParaRPr lang="tr-TR" sz="2000" dirty="0">
              <a:solidFill>
                <a:srgbClr val="114454"/>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Developing</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theory</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versus</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testing</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theory</a:t>
            </a:r>
            <a:endParaRPr lang="tr-TR" sz="1600" dirty="0">
              <a:solidFill>
                <a:srgbClr val="114454"/>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q"/>
            </a:pPr>
            <a:r>
              <a:rPr lang="tr-TR" sz="1600" dirty="0">
                <a:solidFill>
                  <a:srgbClr val="114454"/>
                </a:solidFill>
                <a:latin typeface="Roboto Slab" panose="020B0604020202020204" charset="0"/>
                <a:ea typeface="Roboto Slab" panose="020B0604020202020204" charset="0"/>
                <a:cs typeface="Nixie One"/>
                <a:sym typeface="Nixie One"/>
              </a:rPr>
              <a:t>CNN &gt;&gt;&gt; LSTM in </a:t>
            </a:r>
            <a:r>
              <a:rPr lang="tr-TR" sz="1600" dirty="0" err="1">
                <a:solidFill>
                  <a:srgbClr val="114454"/>
                </a:solidFill>
                <a:latin typeface="Roboto Slab" panose="020B0604020202020204" charset="0"/>
                <a:ea typeface="Roboto Slab" panose="020B0604020202020204" charset="0"/>
                <a:cs typeface="Nixie One"/>
                <a:sym typeface="Nixie One"/>
              </a:rPr>
              <a:t>terms</a:t>
            </a:r>
            <a:r>
              <a:rPr lang="tr-TR" sz="1600" dirty="0">
                <a:solidFill>
                  <a:srgbClr val="114454"/>
                </a:solidFill>
                <a:latin typeface="Roboto Slab" panose="020B0604020202020204" charset="0"/>
                <a:ea typeface="Roboto Slab" panose="020B0604020202020204" charset="0"/>
                <a:cs typeface="Nixie One"/>
                <a:sym typeface="Nixie One"/>
              </a:rPr>
              <a:t> of </a:t>
            </a:r>
            <a:r>
              <a:rPr lang="tr-TR" sz="1600" dirty="0" err="1">
                <a:solidFill>
                  <a:srgbClr val="114454"/>
                </a:solidFill>
                <a:latin typeface="Roboto Slab" panose="020B0604020202020204" charset="0"/>
                <a:ea typeface="Roboto Slab" panose="020B0604020202020204" charset="0"/>
                <a:cs typeface="Nixie One"/>
                <a:sym typeface="Nixie One"/>
              </a:rPr>
              <a:t>computation</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speed</a:t>
            </a:r>
            <a:r>
              <a:rPr lang="tr-TR" sz="1600" dirty="0">
                <a:solidFill>
                  <a:srgbClr val="114454"/>
                </a:solidFill>
                <a:latin typeface="Roboto Slab" panose="020B0604020202020204" charset="0"/>
                <a:ea typeface="Roboto Slab" panose="020B0604020202020204" charset="0"/>
                <a:cs typeface="Nixie One"/>
                <a:sym typeface="Nixie One"/>
              </a:rPr>
              <a:t> </a:t>
            </a:r>
            <a:r>
              <a:rPr lang="de-DE" sz="1000" dirty="0">
                <a:solidFill>
                  <a:srgbClr val="114454"/>
                </a:solidFill>
                <a:latin typeface="Roboto Slab" panose="020B0604020202020204" charset="0"/>
                <a:ea typeface="Roboto Slab" panose="020B0604020202020204" charset="0"/>
                <a:cs typeface="Nixie One"/>
                <a:sym typeface="Nixie One"/>
              </a:rPr>
              <a:t>(Bai, Kolter and </a:t>
            </a:r>
            <a:r>
              <a:rPr lang="de-DE" sz="1000" dirty="0" err="1">
                <a:solidFill>
                  <a:srgbClr val="114454"/>
                </a:solidFill>
                <a:latin typeface="Roboto Slab" panose="020B0604020202020204" charset="0"/>
                <a:ea typeface="Roboto Slab" panose="020B0604020202020204" charset="0"/>
                <a:cs typeface="Nixie One"/>
                <a:sym typeface="Nixie One"/>
              </a:rPr>
              <a:t>Koltun</a:t>
            </a:r>
            <a:r>
              <a:rPr lang="de-DE" sz="1000" dirty="0">
                <a:solidFill>
                  <a:srgbClr val="114454"/>
                </a:solidFill>
                <a:latin typeface="Roboto Slab" panose="020B0604020202020204" charset="0"/>
                <a:ea typeface="Roboto Slab" panose="020B0604020202020204" charset="0"/>
                <a:cs typeface="Nixie One"/>
                <a:sym typeface="Nixie One"/>
              </a:rPr>
              <a:t> 2018; So 2019)</a:t>
            </a:r>
            <a:endParaRPr lang="tr-TR" sz="1600" dirty="0">
              <a:solidFill>
                <a:srgbClr val="114454"/>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Comparison</a:t>
            </a:r>
            <a:r>
              <a:rPr lang="tr-TR" sz="1600" dirty="0">
                <a:solidFill>
                  <a:srgbClr val="114454"/>
                </a:solidFill>
                <a:latin typeface="Roboto Slab" panose="020B0604020202020204" charset="0"/>
                <a:ea typeface="Roboto Slab" panose="020B0604020202020204" charset="0"/>
                <a:cs typeface="Nixie One"/>
                <a:sym typeface="Nixie One"/>
              </a:rPr>
              <a:t> of </a:t>
            </a:r>
            <a:r>
              <a:rPr lang="tr-TR" sz="1600" dirty="0" err="1">
                <a:solidFill>
                  <a:srgbClr val="114454"/>
                </a:solidFill>
                <a:latin typeface="Roboto Slab" panose="020B0604020202020204" charset="0"/>
                <a:ea typeface="Roboto Slab" panose="020B0604020202020204" charset="0"/>
                <a:cs typeface="Nixie One"/>
                <a:sym typeface="Nixie One"/>
              </a:rPr>
              <a:t>existing</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models</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000" dirty="0">
                <a:solidFill>
                  <a:srgbClr val="114454"/>
                </a:solidFill>
                <a:latin typeface="Roboto Slab" panose="020B0604020202020204" charset="0"/>
                <a:ea typeface="Roboto Slab" panose="020B0604020202020204" charset="0"/>
                <a:cs typeface="Nixie One"/>
                <a:sym typeface="Nixie One"/>
              </a:rPr>
              <a:t>(</a:t>
            </a:r>
            <a:r>
              <a:rPr lang="de-DE" sz="1000" dirty="0">
                <a:solidFill>
                  <a:srgbClr val="114454"/>
                </a:solidFill>
                <a:latin typeface="Roboto Slab" panose="020B0604020202020204" charset="0"/>
                <a:ea typeface="Roboto Slab" panose="020B0604020202020204" charset="0"/>
                <a:cs typeface="Nixie One"/>
                <a:sym typeface="Nixie One"/>
              </a:rPr>
              <a:t>Bai, Kolter and </a:t>
            </a:r>
            <a:r>
              <a:rPr lang="de-DE" sz="1000" dirty="0" err="1">
                <a:solidFill>
                  <a:srgbClr val="114454"/>
                </a:solidFill>
                <a:latin typeface="Roboto Slab" panose="020B0604020202020204" charset="0"/>
                <a:ea typeface="Roboto Slab" panose="020B0604020202020204" charset="0"/>
                <a:cs typeface="Nixie One"/>
                <a:sym typeface="Nixie One"/>
              </a:rPr>
              <a:t>Koltun</a:t>
            </a:r>
            <a:r>
              <a:rPr lang="de-DE" sz="1000" dirty="0">
                <a:solidFill>
                  <a:srgbClr val="114454"/>
                </a:solidFill>
                <a:latin typeface="Roboto Slab" panose="020B0604020202020204" charset="0"/>
                <a:ea typeface="Roboto Slab" panose="020B0604020202020204" charset="0"/>
                <a:cs typeface="Nixie One"/>
                <a:sym typeface="Nixie One"/>
              </a:rPr>
              <a:t> 2018; So 2019)</a:t>
            </a:r>
            <a:endParaRPr lang="tr-TR" sz="1000" dirty="0">
              <a:solidFill>
                <a:srgbClr val="114454"/>
              </a:solidFill>
              <a:latin typeface="Roboto Slab" panose="020B0604020202020204" charset="0"/>
              <a:ea typeface="Roboto Slab" panose="020B0604020202020204" charset="0"/>
              <a:cs typeface="Nixie One"/>
              <a:sym typeface="Nixie One"/>
            </a:endParaRPr>
          </a:p>
        </p:txBody>
      </p:sp>
    </p:spTree>
    <p:extLst>
      <p:ext uri="{BB962C8B-B14F-4D97-AF65-F5344CB8AC3E}">
        <p14:creationId xmlns:p14="http://schemas.microsoft.com/office/powerpoint/2010/main" val="2227256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Research Design Model</a:t>
            </a:r>
            <a:endParaRPr lang="en" dirty="0"/>
          </a:p>
        </p:txBody>
      </p:sp>
      <p:pic>
        <p:nvPicPr>
          <p:cNvPr id="28" name="Picture 6" descr="odtü png ile ilgili gö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4"/>
          <a:stretch>
            <a:fillRect/>
          </a:stretch>
        </p:blipFill>
        <p:spPr>
          <a:xfrm flipV="1">
            <a:off x="0" y="0"/>
            <a:ext cx="9144000" cy="517377"/>
          </a:xfrm>
          <a:prstGeom prst="rect">
            <a:avLst/>
          </a:prstGeom>
        </p:spPr>
      </p:pic>
      <p:sp>
        <p:nvSpPr>
          <p:cNvPr id="33" name="Rectangle 32"/>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4" name="Rectangle 33"/>
          <p:cNvSpPr/>
          <p:nvPr/>
        </p:nvSpPr>
        <p:spPr>
          <a:xfrm>
            <a:off x="3661927"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Methodology and Research Model</a:t>
            </a:r>
          </a:p>
        </p:txBody>
      </p:sp>
      <p:sp>
        <p:nvSpPr>
          <p:cNvPr id="35" name="Rectangle 34"/>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36" name="Rectangle 35"/>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37" name="Rectangle 3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pic>
        <p:nvPicPr>
          <p:cNvPr id="38" name="Picture 1">
            <a:extLst>
              <a:ext uri="{FF2B5EF4-FFF2-40B4-BE49-F238E27FC236}">
                <a16:creationId xmlns:a16="http://schemas.microsoft.com/office/drawing/2014/main" id="{E4CB781C-1E4C-4451-AB67-0E5FBC772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649" y="874110"/>
            <a:ext cx="336152" cy="336152"/>
          </a:xfrm>
          <a:prstGeom prst="rect">
            <a:avLst/>
          </a:prstGeom>
        </p:spPr>
      </p:pic>
      <p:sp>
        <p:nvSpPr>
          <p:cNvPr id="16" name="Rectangle 24">
            <a:extLst>
              <a:ext uri="{FF2B5EF4-FFF2-40B4-BE49-F238E27FC236}">
                <a16:creationId xmlns:a16="http://schemas.microsoft.com/office/drawing/2014/main" id="{74736059-5542-4740-8AAD-CB222CA4ED26}"/>
              </a:ext>
            </a:extLst>
          </p:cNvPr>
          <p:cNvSpPr/>
          <p:nvPr/>
        </p:nvSpPr>
        <p:spPr>
          <a:xfrm>
            <a:off x="7329078" y="-11756"/>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0" name="Metin kutusu 19">
            <a:extLst>
              <a:ext uri="{FF2B5EF4-FFF2-40B4-BE49-F238E27FC236}">
                <a16:creationId xmlns:a16="http://schemas.microsoft.com/office/drawing/2014/main" id="{7A2E5F2B-8914-45F7-91A9-BBAB872E2E1F}"/>
              </a:ext>
            </a:extLst>
          </p:cNvPr>
          <p:cNvSpPr txBox="1"/>
          <p:nvPr/>
        </p:nvSpPr>
        <p:spPr>
          <a:xfrm>
            <a:off x="5792551" y="64510"/>
            <a:ext cx="1520485" cy="400110"/>
          </a:xfrm>
          <a:prstGeom prst="rect">
            <a:avLst/>
          </a:prstGeom>
          <a:noFill/>
        </p:spPr>
        <p:txBody>
          <a:bodyPr wrap="square" rtlCol="0">
            <a:spAutoFit/>
          </a:bodyPr>
          <a:lstStyle/>
          <a:p>
            <a:pPr algn="ctr"/>
            <a:r>
              <a:rPr lang="tr-TR" sz="1000" dirty="0">
                <a:solidFill>
                  <a:srgbClr val="94BF6E"/>
                </a:solidFill>
                <a:latin typeface="Roboto Slab" panose="020B0604020202020204" charset="0"/>
                <a:ea typeface="Roboto Slab" panose="020B0604020202020204" charset="0"/>
              </a:rPr>
              <a:t>Data Collection and </a:t>
            </a:r>
            <a:r>
              <a:rPr lang="tr-TR" sz="1000" dirty="0" err="1">
                <a:solidFill>
                  <a:srgbClr val="94BF6E"/>
                </a:solidFill>
                <a:latin typeface="Roboto Slab" panose="020B0604020202020204" charset="0"/>
                <a:ea typeface="Roboto Slab" panose="020B0604020202020204" charset="0"/>
              </a:rPr>
              <a:t>Implementation</a:t>
            </a:r>
            <a:endParaRPr lang="en-US" sz="1050" dirty="0">
              <a:solidFill>
                <a:srgbClr val="94BF6E"/>
              </a:solidFill>
              <a:latin typeface="Roboto Slab" panose="020B0604020202020204" charset="0"/>
              <a:ea typeface="Roboto Slab" panose="020B0604020202020204" charset="0"/>
            </a:endParaRPr>
          </a:p>
        </p:txBody>
      </p:sp>
      <p:sp>
        <p:nvSpPr>
          <p:cNvPr id="14" name="Shape 119">
            <a:extLst>
              <a:ext uri="{FF2B5EF4-FFF2-40B4-BE49-F238E27FC236}">
                <a16:creationId xmlns:a16="http://schemas.microsoft.com/office/drawing/2014/main" id="{A89EDC14-2369-4880-99FB-3C1D2468F898}"/>
              </a:ext>
            </a:extLst>
          </p:cNvPr>
          <p:cNvSpPr txBox="1"/>
          <p:nvPr/>
        </p:nvSpPr>
        <p:spPr>
          <a:xfrm>
            <a:off x="584425" y="2194127"/>
            <a:ext cx="7540800" cy="1661435"/>
          </a:xfrm>
          <a:prstGeom prst="rect">
            <a:avLst/>
          </a:prstGeom>
          <a:noFill/>
          <a:ln>
            <a:noFill/>
          </a:ln>
        </p:spPr>
        <p:txBody>
          <a:bodyPr lIns="91425" tIns="91425" rIns="91425" bIns="91425" anchor="t" anchorCtr="0">
            <a:noAutofit/>
          </a:bodyPr>
          <a:lstStyle/>
          <a:p>
            <a:pPr marL="285750" indent="-285750">
              <a:lnSpc>
                <a:spcPct val="150000"/>
              </a:lnSpc>
              <a:spcBef>
                <a:spcPts val="600"/>
              </a:spcBef>
              <a:buFont typeface="Wingdings" panose="05000000000000000000" pitchFamily="2" charset="2"/>
              <a:buChar char="v"/>
            </a:pP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Quantitative</a:t>
            </a:r>
            <a:r>
              <a:rPr lang="tr-TR" sz="2000" dirty="0">
                <a:solidFill>
                  <a:srgbClr val="114454"/>
                </a:solidFill>
                <a:latin typeface="Roboto Slab" panose="020B0604020202020204" charset="0"/>
                <a:ea typeface="Roboto Slab" panose="020B0604020202020204" charset="0"/>
                <a:cs typeface="Nixie One"/>
                <a:sym typeface="Nixie One"/>
              </a:rPr>
              <a:t> and </a:t>
            </a:r>
            <a:r>
              <a:rPr lang="tr-TR" sz="2000" dirty="0" err="1">
                <a:solidFill>
                  <a:srgbClr val="114454"/>
                </a:solidFill>
                <a:latin typeface="Roboto Slab" panose="020B0604020202020204" charset="0"/>
                <a:ea typeface="Roboto Slab" panose="020B0604020202020204" charset="0"/>
                <a:cs typeface="Nixie One"/>
                <a:sym typeface="Nixie One"/>
              </a:rPr>
              <a:t>Qualitative</a:t>
            </a:r>
            <a:r>
              <a:rPr lang="tr-TR" sz="2000" dirty="0">
                <a:solidFill>
                  <a:srgbClr val="114454"/>
                </a:solidFill>
                <a:latin typeface="Roboto Slab" panose="020B0604020202020204" charset="0"/>
                <a:ea typeface="Roboto Slab" panose="020B0604020202020204" charset="0"/>
                <a:cs typeface="Nixie One"/>
                <a:sym typeface="Nixie One"/>
              </a:rPr>
              <a:t> </a:t>
            </a:r>
            <a:r>
              <a:rPr lang="de-DE" sz="1000" dirty="0">
                <a:solidFill>
                  <a:srgbClr val="114454"/>
                </a:solidFill>
                <a:latin typeface="Roboto Slab" panose="020B0604020202020204" charset="0"/>
                <a:ea typeface="Roboto Slab" panose="020B0604020202020204" charset="0"/>
                <a:cs typeface="Nixie One"/>
                <a:sym typeface="Nixie One"/>
              </a:rPr>
              <a:t>(</a:t>
            </a:r>
            <a:r>
              <a:rPr lang="tr-TR" sz="1000" dirty="0" err="1">
                <a:solidFill>
                  <a:srgbClr val="114454"/>
                </a:solidFill>
                <a:latin typeface="Roboto Slab" panose="020B0604020202020204" charset="0"/>
                <a:ea typeface="Roboto Slab" panose="020B0604020202020204" charset="0"/>
                <a:cs typeface="Nixie One"/>
                <a:sym typeface="Nixie One"/>
              </a:rPr>
              <a:t>Creswell</a:t>
            </a:r>
            <a:r>
              <a:rPr lang="tr-TR" sz="1000" dirty="0">
                <a:solidFill>
                  <a:srgbClr val="114454"/>
                </a:solidFill>
                <a:latin typeface="Roboto Slab" panose="020B0604020202020204" charset="0"/>
                <a:ea typeface="Roboto Slab" panose="020B0604020202020204" charset="0"/>
                <a:cs typeface="Nixie One"/>
                <a:sym typeface="Nixie One"/>
              </a:rPr>
              <a:t> 2003)</a:t>
            </a:r>
          </a:p>
          <a:p>
            <a:pPr marL="342900" indent="-342900">
              <a:lnSpc>
                <a:spcPct val="150000"/>
              </a:lnSpc>
              <a:spcBef>
                <a:spcPts val="600"/>
              </a:spcBef>
              <a:buFont typeface="Wingdings" panose="05000000000000000000" pitchFamily="2" charset="2"/>
              <a:buChar char="v"/>
            </a:pPr>
            <a:r>
              <a:rPr lang="tr-TR" sz="2000" dirty="0" err="1">
                <a:solidFill>
                  <a:srgbClr val="114454"/>
                </a:solidFill>
                <a:latin typeface="Roboto Slab" panose="020B0604020202020204" charset="0"/>
                <a:ea typeface="Roboto Slab" panose="020B0604020202020204" charset="0"/>
                <a:cs typeface="Nixie One"/>
                <a:sym typeface="Nixie One"/>
              </a:rPr>
              <a:t>Deductive</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process</a:t>
            </a:r>
            <a:endParaRPr lang="tr-TR" sz="2000" dirty="0">
              <a:solidFill>
                <a:srgbClr val="114454"/>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v"/>
            </a:pPr>
            <a:r>
              <a:rPr lang="tr-TR" sz="2000" dirty="0">
                <a:solidFill>
                  <a:srgbClr val="114454"/>
                </a:solidFill>
                <a:latin typeface="Roboto Slab" panose="020B0604020202020204" charset="0"/>
                <a:ea typeface="Roboto Slab" panose="020B0604020202020204" charset="0"/>
                <a:cs typeface="Nixie One"/>
                <a:sym typeface="Nixie One"/>
              </a:rPr>
              <a:t>Nature of the problem</a:t>
            </a:r>
          </a:p>
        </p:txBody>
      </p:sp>
    </p:spTree>
    <p:extLst>
      <p:ext uri="{BB962C8B-B14F-4D97-AF65-F5344CB8AC3E}">
        <p14:creationId xmlns:p14="http://schemas.microsoft.com/office/powerpoint/2010/main" val="3214124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2042381" y="758701"/>
            <a:ext cx="4440523"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48"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52"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D7793"/>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2350168" y="3746885"/>
            <a:ext cx="4127163"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3759031" y="3003935"/>
            <a:ext cx="3879568"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 and Main Purpose</a:t>
            </a:r>
            <a:endParaRPr lang="en" sz="10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1635127"/>
            <a:ext cx="888717" cy="2745010"/>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2054846"/>
            <a:ext cx="877499" cy="2300370"/>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2463149" y="2258773"/>
            <a:ext cx="401417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3759033" y="1508917"/>
            <a:ext cx="2718297"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6"/>
            <a:ext cx="1548210"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Literature Review</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9" y="2409500"/>
            <a:ext cx="1548200" cy="460500"/>
          </a:xfrm>
          <a:prstGeom prst="rect">
            <a:avLst/>
          </a:prstGeom>
          <a:noFill/>
          <a:ln>
            <a:noFill/>
          </a:ln>
        </p:spPr>
        <p:txBody>
          <a:bodyPr lIns="91425" tIns="45700" rIns="91425" bIns="45700" anchor="ctr" anchorCtr="0">
            <a:noAutofit/>
          </a:bodyPr>
          <a:lstStyle/>
          <a:p>
            <a:pPr>
              <a:lnSpc>
                <a:spcPct val="83333"/>
              </a:lnSpc>
              <a:buSzPct val="25000"/>
            </a:pPr>
            <a:endParaRPr lang="en" sz="1000" dirty="0">
              <a:solidFill>
                <a:schemeClr val="lt1"/>
              </a:solidFill>
              <a:latin typeface="Roboto Slab" panose="020B0604020202020204" charset="0"/>
              <a:ea typeface="Roboto Slab" panose="020B0604020202020204" charset="0"/>
              <a:cs typeface="Nixie One"/>
              <a:sym typeface="Nixie One"/>
            </a:endParaRPr>
          </a:p>
        </p:txBody>
      </p: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60" y="3094313"/>
            <a:ext cx="1945569"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Data Collection and </a:t>
            </a:r>
            <a:r>
              <a:rPr lang="tr-TR" sz="1200" dirty="0" err="1">
                <a:solidFill>
                  <a:schemeClr val="lt1"/>
                </a:solidFill>
                <a:latin typeface="Roboto Slab" panose="020B0604020202020204" charset="0"/>
                <a:ea typeface="Roboto Slab" panose="020B0604020202020204" charset="0"/>
                <a:cs typeface="Nixie One"/>
                <a:sym typeface="Nixie One"/>
              </a:rPr>
              <a:t>Implementation</a:t>
            </a:r>
            <a:endParaRPr lang="en" sz="1200" dirty="0">
              <a:solidFill>
                <a:schemeClr val="lt1"/>
              </a:solidFill>
              <a:latin typeface="Roboto Slab" panose="020B0604020202020204" charset="0"/>
              <a:ea typeface="Roboto Slab" panose="020B0604020202020204" charset="0"/>
              <a:cs typeface="Nixie One"/>
              <a:sym typeface="Nixie One"/>
            </a:endParaRPr>
          </a:p>
        </p:txBody>
      </p: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sp>
        <p:nvSpPr>
          <p:cNvPr id="42" name="Shape 260"/>
          <p:cNvSpPr txBox="1"/>
          <p:nvPr/>
        </p:nvSpPr>
        <p:spPr>
          <a:xfrm>
            <a:off x="6368721" y="917709"/>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3" name="Shape 260"/>
          <p:cNvSpPr txBox="1"/>
          <p:nvPr/>
        </p:nvSpPr>
        <p:spPr>
          <a:xfrm>
            <a:off x="6368721" y="1661631"/>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4" name="Shape 260"/>
          <p:cNvSpPr txBox="1"/>
          <p:nvPr/>
        </p:nvSpPr>
        <p:spPr>
          <a:xfrm>
            <a:off x="6368721" y="2413235"/>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pic>
        <p:nvPicPr>
          <p:cNvPr id="47"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50"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Methodology and Research Model</a:t>
            </a:r>
            <a:endParaRPr lang="en" sz="1200" dirty="0">
              <a:solidFill>
                <a:schemeClr val="lt1"/>
              </a:solidFill>
              <a:latin typeface="Roboto Slab" panose="020B0604020202020204" charset="0"/>
              <a:ea typeface="Roboto Slab" panose="020B0604020202020204" charset="0"/>
              <a:sym typeface="Nixie One"/>
            </a:endParaRPr>
          </a:p>
        </p:txBody>
      </p:sp>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sp>
        <p:nvSpPr>
          <p:cNvPr id="53"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Potential Technique and Quality of Last Chapter</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pic>
        <p:nvPicPr>
          <p:cNvPr id="62" name="Picture 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spTree>
    <p:extLst>
      <p:ext uri="{BB962C8B-B14F-4D97-AF65-F5344CB8AC3E}">
        <p14:creationId xmlns:p14="http://schemas.microsoft.com/office/powerpoint/2010/main" val="3317041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88889E-6 -1.23457E-7 L -0.1276 -1.23457E-7 " pathEditMode="relative" rAng="0" ptsTypes="AA">
                                      <p:cBhvr>
                                        <p:cTn id="6" dur="2000" fill="hold"/>
                                        <p:tgtEl>
                                          <p:spTgt spid="246"/>
                                        </p:tgtEl>
                                        <p:attrNameLst>
                                          <p:attrName>ppt_x</p:attrName>
                                          <p:attrName>ppt_y</p:attrName>
                                        </p:attrNameLst>
                                      </p:cBhvr>
                                      <p:rCtr x="-6389" y="0"/>
                                    </p:animMotion>
                                  </p:childTnLst>
                                </p:cTn>
                              </p:par>
                              <p:par>
                                <p:cTn id="7" presetID="63" presetClass="path" presetSubtype="0" accel="50000" decel="50000" fill="hold" grpId="0" nodeType="withEffect">
                                  <p:stCondLst>
                                    <p:cond delay="0"/>
                                  </p:stCondLst>
                                  <p:childTnLst>
                                    <p:animMotion origin="layout" path="M 1.11111E-6 -4.5679E-6 L 0.12795 -4.5679E-6 " pathEditMode="relative" rAng="0" ptsTypes="AA">
                                      <p:cBhvr>
                                        <p:cTn id="8" dur="2000" fill="hold"/>
                                        <p:tgtEl>
                                          <p:spTgt spid="245"/>
                                        </p:tgtEl>
                                        <p:attrNameLst>
                                          <p:attrName>ppt_x</p:attrName>
                                          <p:attrName>ppt_y</p:attrName>
                                        </p:attrNameLst>
                                      </p:cBhvr>
                                      <p:rCtr x="63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animBg="1"/>
      <p:bldP spid="2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The Data</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sp>
        <p:nvSpPr>
          <p:cNvPr id="17" name="Shape 119"/>
          <p:cNvSpPr txBox="1"/>
          <p:nvPr/>
        </p:nvSpPr>
        <p:spPr>
          <a:xfrm>
            <a:off x="777809" y="1794048"/>
            <a:ext cx="4237251" cy="2530907"/>
          </a:xfrm>
          <a:prstGeom prst="rect">
            <a:avLst/>
          </a:prstGeom>
          <a:noFill/>
          <a:ln>
            <a:noFill/>
          </a:ln>
        </p:spPr>
        <p:txBody>
          <a:bodyPr lIns="91425" tIns="91425" rIns="91425" bIns="91425" anchor="t" anchorCtr="0">
            <a:noAutofit/>
          </a:bodyPr>
          <a:lstStyle/>
          <a:p>
            <a:pPr marL="342900" indent="-342900">
              <a:lnSpc>
                <a:spcPct val="200000"/>
              </a:lnSpc>
              <a:buFont typeface="Wingdings" panose="05000000000000000000" pitchFamily="2" charset="2"/>
              <a:buChar char="v"/>
            </a:pPr>
            <a:r>
              <a:rPr lang="tr-TR" sz="1600" dirty="0" err="1">
                <a:solidFill>
                  <a:srgbClr val="114454"/>
                </a:solidFill>
                <a:latin typeface="Roboto Slab" panose="020B0604020202020204" charset="0"/>
                <a:ea typeface="Roboto Slab" panose="020B0604020202020204" charset="0"/>
              </a:rPr>
              <a:t>Retail</a:t>
            </a:r>
            <a:r>
              <a:rPr lang="tr-TR" sz="1600" dirty="0">
                <a:solidFill>
                  <a:srgbClr val="114454"/>
                </a:solidFill>
                <a:latin typeface="Roboto Slab" panose="020B0604020202020204" charset="0"/>
                <a:ea typeface="Roboto Slab" panose="020B0604020202020204" charset="0"/>
              </a:rPr>
              <a:t> </a:t>
            </a:r>
            <a:r>
              <a:rPr lang="tr-TR" sz="1600" dirty="0" err="1">
                <a:solidFill>
                  <a:srgbClr val="114454"/>
                </a:solidFill>
                <a:latin typeface="Roboto Slab" panose="020B0604020202020204" charset="0"/>
                <a:ea typeface="Roboto Slab" panose="020B0604020202020204" charset="0"/>
              </a:rPr>
              <a:t>stores</a:t>
            </a:r>
            <a:r>
              <a:rPr lang="tr-TR" sz="1600" dirty="0">
                <a:solidFill>
                  <a:srgbClr val="114454"/>
                </a:solidFill>
                <a:latin typeface="Roboto Slab" panose="020B0604020202020204" charset="0"/>
                <a:ea typeface="Roboto Slab" panose="020B0604020202020204" charset="0"/>
              </a:rPr>
              <a:t>’ </a:t>
            </a:r>
            <a:r>
              <a:rPr lang="tr-TR" sz="1600" dirty="0" err="1">
                <a:solidFill>
                  <a:srgbClr val="114454"/>
                </a:solidFill>
                <a:latin typeface="Roboto Slab" panose="020B0604020202020204" charset="0"/>
                <a:ea typeface="Roboto Slab" panose="020B0604020202020204" charset="0"/>
              </a:rPr>
              <a:t>real</a:t>
            </a:r>
            <a:r>
              <a:rPr lang="tr-TR" sz="1600" dirty="0">
                <a:solidFill>
                  <a:srgbClr val="114454"/>
                </a:solidFill>
                <a:latin typeface="Roboto Slab" panose="020B0604020202020204" charset="0"/>
                <a:ea typeface="Roboto Slab" panose="020B0604020202020204" charset="0"/>
              </a:rPr>
              <a:t>-life </a:t>
            </a:r>
            <a:r>
              <a:rPr lang="tr-TR" sz="1600" dirty="0" err="1">
                <a:solidFill>
                  <a:srgbClr val="114454"/>
                </a:solidFill>
                <a:latin typeface="Roboto Slab" panose="020B0604020202020204" charset="0"/>
                <a:ea typeface="Roboto Slab" panose="020B0604020202020204" charset="0"/>
              </a:rPr>
              <a:t>sales</a:t>
            </a:r>
            <a:r>
              <a:rPr lang="tr-TR" sz="1600" dirty="0">
                <a:solidFill>
                  <a:srgbClr val="114454"/>
                </a:solidFill>
                <a:latin typeface="Roboto Slab" panose="020B0604020202020204" charset="0"/>
                <a:ea typeface="Roboto Slab" panose="020B0604020202020204" charset="0"/>
              </a:rPr>
              <a:t> data</a:t>
            </a:r>
          </a:p>
          <a:p>
            <a:pPr marL="342900" lvl="3" indent="-342900">
              <a:lnSpc>
                <a:spcPct val="200000"/>
              </a:lnSpc>
              <a:buFont typeface="Wingdings" panose="05000000000000000000" pitchFamily="2" charset="2"/>
              <a:buChar char="q"/>
            </a:pPr>
            <a:r>
              <a:rPr lang="en-US" sz="1200" dirty="0">
                <a:solidFill>
                  <a:srgbClr val="114454"/>
                </a:solidFill>
                <a:latin typeface="Roboto Slab" panose="020B0604020202020204" charset="0"/>
                <a:ea typeface="Roboto Slab" panose="020B0604020202020204" charset="0"/>
              </a:rPr>
              <a:t>260 weeks of sales data (2013-2017) </a:t>
            </a:r>
            <a:endParaRPr lang="tr-TR" sz="1200" dirty="0">
              <a:solidFill>
                <a:srgbClr val="114454"/>
              </a:solidFill>
              <a:latin typeface="Roboto Slab" panose="020B0604020202020204" charset="0"/>
              <a:ea typeface="Roboto Slab" panose="020B0604020202020204" charset="0"/>
            </a:endParaRPr>
          </a:p>
          <a:p>
            <a:pPr marL="342900" indent="-342900">
              <a:lnSpc>
                <a:spcPct val="200000"/>
              </a:lnSpc>
              <a:buFont typeface="Wingdings" panose="05000000000000000000" pitchFamily="2" charset="2"/>
              <a:buChar char="v"/>
            </a:pPr>
            <a:r>
              <a:rPr lang="tr-TR" sz="1600" dirty="0">
                <a:solidFill>
                  <a:srgbClr val="114454"/>
                </a:solidFill>
                <a:latin typeface="Roboto Slab" panose="020B0604020202020204" charset="0"/>
                <a:ea typeface="Roboto Slab" panose="020B0604020202020204" charset="0"/>
              </a:rPr>
              <a:t>50 </a:t>
            </a:r>
            <a:r>
              <a:rPr lang="tr-TR" sz="1600" dirty="0" err="1">
                <a:solidFill>
                  <a:srgbClr val="114454"/>
                </a:solidFill>
                <a:latin typeface="Roboto Slab" panose="020B0604020202020204" charset="0"/>
                <a:ea typeface="Roboto Slab" panose="020B0604020202020204" charset="0"/>
              </a:rPr>
              <a:t>product</a:t>
            </a:r>
            <a:r>
              <a:rPr lang="tr-TR" sz="1600" dirty="0">
                <a:solidFill>
                  <a:srgbClr val="114454"/>
                </a:solidFill>
                <a:latin typeface="Roboto Slab" panose="020B0604020202020204" charset="0"/>
                <a:ea typeface="Roboto Slab" panose="020B0604020202020204" charset="0"/>
              </a:rPr>
              <a:t> </a:t>
            </a:r>
            <a:r>
              <a:rPr lang="tr-TR" sz="1600" dirty="0" err="1">
                <a:solidFill>
                  <a:srgbClr val="114454"/>
                </a:solidFill>
                <a:latin typeface="Roboto Slab" panose="020B0604020202020204" charset="0"/>
                <a:ea typeface="Roboto Slab" panose="020B0604020202020204" charset="0"/>
              </a:rPr>
              <a:t>types</a:t>
            </a:r>
            <a:r>
              <a:rPr lang="tr-TR" sz="1600" dirty="0">
                <a:solidFill>
                  <a:srgbClr val="114454"/>
                </a:solidFill>
                <a:latin typeface="Roboto Slab" panose="020B0604020202020204" charset="0"/>
                <a:ea typeface="Roboto Slab" panose="020B0604020202020204" charset="0"/>
              </a:rPr>
              <a:t> and 10 </a:t>
            </a:r>
            <a:r>
              <a:rPr lang="tr-TR" sz="1600" dirty="0" err="1">
                <a:solidFill>
                  <a:srgbClr val="114454"/>
                </a:solidFill>
                <a:latin typeface="Roboto Slab" panose="020B0604020202020204" charset="0"/>
                <a:ea typeface="Roboto Slab" panose="020B0604020202020204" charset="0"/>
              </a:rPr>
              <a:t>stores</a:t>
            </a:r>
            <a:endParaRPr lang="tr-TR" sz="1600" dirty="0">
              <a:solidFill>
                <a:srgbClr val="114454"/>
              </a:solidFill>
              <a:latin typeface="Roboto Slab" panose="020B0604020202020204" charset="0"/>
              <a:ea typeface="Roboto Slab" panose="020B0604020202020204" charset="0"/>
            </a:endParaRPr>
          </a:p>
          <a:p>
            <a:pPr marL="342900" indent="-342900">
              <a:lnSpc>
                <a:spcPct val="200000"/>
              </a:lnSpc>
              <a:buFont typeface="Wingdings" panose="05000000000000000000" pitchFamily="2" charset="2"/>
              <a:buChar char="v"/>
            </a:pPr>
            <a:r>
              <a:rPr lang="tr-TR" sz="1600" dirty="0">
                <a:solidFill>
                  <a:srgbClr val="114454"/>
                </a:solidFill>
                <a:latin typeface="Roboto Slab" panose="020B0604020202020204" charset="0"/>
                <a:ea typeface="Roboto Slab" panose="020B0604020202020204" charset="0"/>
              </a:rPr>
              <a:t>No </a:t>
            </a:r>
            <a:r>
              <a:rPr lang="tr-TR" sz="1600" dirty="0" err="1">
                <a:solidFill>
                  <a:srgbClr val="114454"/>
                </a:solidFill>
                <a:latin typeface="Roboto Slab" panose="020B0604020202020204" charset="0"/>
                <a:ea typeface="Roboto Slab" panose="020B0604020202020204" charset="0"/>
              </a:rPr>
              <a:t>apparent</a:t>
            </a:r>
            <a:r>
              <a:rPr lang="tr-TR" sz="1600" dirty="0">
                <a:solidFill>
                  <a:srgbClr val="114454"/>
                </a:solidFill>
                <a:latin typeface="Roboto Slab" panose="020B0604020202020204" charset="0"/>
                <a:ea typeface="Roboto Slab" panose="020B0604020202020204" charset="0"/>
              </a:rPr>
              <a:t> data </a:t>
            </a:r>
            <a:r>
              <a:rPr lang="tr-TR" sz="1600" dirty="0" err="1">
                <a:solidFill>
                  <a:srgbClr val="114454"/>
                </a:solidFill>
                <a:latin typeface="Roboto Slab" panose="020B0604020202020204" charset="0"/>
                <a:ea typeface="Roboto Slab" panose="020B0604020202020204" charset="0"/>
              </a:rPr>
              <a:t>colelction</a:t>
            </a:r>
            <a:r>
              <a:rPr lang="tr-TR" sz="1600" dirty="0">
                <a:solidFill>
                  <a:srgbClr val="114454"/>
                </a:solidFill>
                <a:latin typeface="Roboto Slab" panose="020B0604020202020204" charset="0"/>
                <a:ea typeface="Roboto Slab" panose="020B0604020202020204" charset="0"/>
              </a:rPr>
              <a:t> </a:t>
            </a:r>
            <a:r>
              <a:rPr lang="tr-TR" sz="1600" dirty="0" err="1">
                <a:solidFill>
                  <a:srgbClr val="114454"/>
                </a:solidFill>
                <a:latin typeface="Roboto Slab" panose="020B0604020202020204" charset="0"/>
                <a:ea typeface="Roboto Slab" panose="020B0604020202020204" charset="0"/>
              </a:rPr>
              <a:t>methods</a:t>
            </a:r>
            <a:endParaRPr lang="tr-TR" sz="1600" dirty="0">
              <a:solidFill>
                <a:srgbClr val="114454"/>
              </a:solidFill>
              <a:latin typeface="Roboto Slab" panose="020B0604020202020204" charset="0"/>
              <a:ea typeface="Roboto Slab" panose="020B0604020202020204" charset="0"/>
            </a:endParaRPr>
          </a:p>
          <a:p>
            <a:pPr marL="342900" indent="-342900">
              <a:lnSpc>
                <a:spcPct val="200000"/>
              </a:lnSpc>
              <a:buFont typeface="Wingdings" panose="05000000000000000000" pitchFamily="2" charset="2"/>
              <a:buChar char="v"/>
            </a:pPr>
            <a:r>
              <a:rPr lang="tr-TR" sz="1600" dirty="0" err="1">
                <a:solidFill>
                  <a:srgbClr val="114454"/>
                </a:solidFill>
                <a:latin typeface="Roboto Slab" panose="020B0604020202020204" charset="0"/>
                <a:ea typeface="Roboto Slab" panose="020B0604020202020204" charset="0"/>
              </a:rPr>
              <a:t>Modified</a:t>
            </a:r>
            <a:r>
              <a:rPr lang="tr-TR" sz="1600" dirty="0">
                <a:solidFill>
                  <a:srgbClr val="114454"/>
                </a:solidFill>
                <a:latin typeface="Roboto Slab" panose="020B0604020202020204" charset="0"/>
                <a:ea typeface="Roboto Slab" panose="020B0604020202020204" charset="0"/>
              </a:rPr>
              <a:t> </a:t>
            </a:r>
            <a:r>
              <a:rPr lang="tr-TR" sz="1600" dirty="0" err="1">
                <a:solidFill>
                  <a:srgbClr val="114454"/>
                </a:solidFill>
                <a:latin typeface="Roboto Slab" panose="020B0604020202020204" charset="0"/>
                <a:ea typeface="Roboto Slab" panose="020B0604020202020204" charset="0"/>
              </a:rPr>
              <a:t>real</a:t>
            </a:r>
            <a:r>
              <a:rPr lang="tr-TR" sz="1600" dirty="0">
                <a:solidFill>
                  <a:srgbClr val="114454"/>
                </a:solidFill>
                <a:latin typeface="Roboto Slab" panose="020B0604020202020204" charset="0"/>
                <a:ea typeface="Roboto Slab" panose="020B0604020202020204" charset="0"/>
              </a:rPr>
              <a:t>-life </a:t>
            </a:r>
            <a:r>
              <a:rPr lang="tr-TR" sz="1600" dirty="0" err="1">
                <a:solidFill>
                  <a:srgbClr val="114454"/>
                </a:solidFill>
                <a:latin typeface="Roboto Slab" panose="020B0604020202020204" charset="0"/>
                <a:ea typeface="Roboto Slab" panose="020B0604020202020204" charset="0"/>
              </a:rPr>
              <a:t>dataset</a:t>
            </a:r>
            <a:endParaRPr lang="tr-TR" sz="1600" dirty="0">
              <a:solidFill>
                <a:srgbClr val="114454"/>
              </a:solidFill>
              <a:latin typeface="Roboto Slab" panose="020B0604020202020204" charset="0"/>
              <a:ea typeface="Roboto Slab" panose="020B0604020202020204" charset="0"/>
            </a:endParaRPr>
          </a:p>
          <a:p>
            <a:pPr marL="342900" indent="-342900">
              <a:lnSpc>
                <a:spcPct val="200000"/>
              </a:lnSpc>
              <a:buFont typeface="Wingdings" panose="05000000000000000000" pitchFamily="2" charset="2"/>
              <a:buChar char="v"/>
            </a:pPr>
            <a:endParaRPr lang="en-US" sz="1200" dirty="0">
              <a:solidFill>
                <a:srgbClr val="114454"/>
              </a:solidFill>
              <a:latin typeface="Roboto Slab" panose="020B0604020202020204" charset="0"/>
              <a:ea typeface="Roboto Slab" panose="020B0604020202020204" charset="0"/>
            </a:endParaRPr>
          </a:p>
          <a:p>
            <a:pPr lvl="5">
              <a:spcBef>
                <a:spcPts val="600"/>
              </a:spcBef>
            </a:pPr>
            <a:endParaRPr lang="tr-TR" sz="1100" dirty="0">
              <a:solidFill>
                <a:srgbClr val="114454"/>
              </a:solidFill>
              <a:latin typeface="Roboto Slab" panose="020B0604020202020204" charset="0"/>
              <a:ea typeface="Roboto Slab" panose="020B0604020202020204" charset="0"/>
              <a:cs typeface="Nixie One"/>
              <a:sym typeface="Nixie One"/>
            </a:endParaRPr>
          </a:p>
        </p:txBody>
      </p:sp>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5" name="Rectangle 24"/>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Data Collection and </a:t>
            </a:r>
            <a:r>
              <a:rPr lang="tr-TR" sz="1200" dirty="0" err="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Implementation</a:t>
            </a:r>
            <a:endPar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59698866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Implementation</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sp>
        <p:nvSpPr>
          <p:cNvPr id="17" name="Shape 119"/>
          <p:cNvSpPr txBox="1"/>
          <p:nvPr/>
        </p:nvSpPr>
        <p:spPr>
          <a:xfrm>
            <a:off x="630861" y="1643624"/>
            <a:ext cx="7561032" cy="3202158"/>
          </a:xfrm>
          <a:prstGeom prst="rect">
            <a:avLst/>
          </a:prstGeom>
          <a:noFill/>
          <a:ln>
            <a:noFill/>
          </a:ln>
        </p:spPr>
        <p:txBody>
          <a:bodyPr lIns="91425" tIns="91425" rIns="91425" bIns="91425" anchor="t" anchorCtr="0">
            <a:noAutofit/>
          </a:bodyPr>
          <a:lstStyle/>
          <a:p>
            <a:pPr marL="342900" indent="-342900">
              <a:lnSpc>
                <a:spcPct val="150000"/>
              </a:lnSpc>
              <a:buFont typeface="Wingdings" panose="05000000000000000000" pitchFamily="2" charset="2"/>
              <a:buChar char="v"/>
            </a:pPr>
            <a:r>
              <a:rPr lang="tr-TR" sz="1600" dirty="0" err="1">
                <a:solidFill>
                  <a:srgbClr val="114454"/>
                </a:solidFill>
                <a:latin typeface="Roboto Slab" panose="020B0604020202020204" charset="0"/>
                <a:ea typeface="Roboto Slab" panose="020B0604020202020204" charset="0"/>
              </a:rPr>
              <a:t>Performance</a:t>
            </a:r>
            <a:r>
              <a:rPr lang="tr-TR" sz="1600" dirty="0">
                <a:solidFill>
                  <a:srgbClr val="114454"/>
                </a:solidFill>
                <a:latin typeface="Roboto Slab" panose="020B0604020202020204" charset="0"/>
                <a:ea typeface="Roboto Slab" panose="020B0604020202020204" charset="0"/>
              </a:rPr>
              <a:t> </a:t>
            </a:r>
            <a:r>
              <a:rPr lang="tr-TR" sz="1600" dirty="0" err="1">
                <a:solidFill>
                  <a:srgbClr val="114454"/>
                </a:solidFill>
                <a:latin typeface="Roboto Slab" panose="020B0604020202020204" charset="0"/>
                <a:ea typeface="Roboto Slab" panose="020B0604020202020204" charset="0"/>
              </a:rPr>
              <a:t>Metric</a:t>
            </a:r>
            <a:r>
              <a:rPr lang="tr-TR" sz="1600" dirty="0">
                <a:solidFill>
                  <a:srgbClr val="114454"/>
                </a:solidFill>
                <a:latin typeface="Roboto Slab" panose="020B0604020202020204" charset="0"/>
                <a:ea typeface="Roboto Slab" panose="020B0604020202020204" charset="0"/>
              </a:rPr>
              <a:t> </a:t>
            </a:r>
          </a:p>
          <a:p>
            <a:pPr marL="342900" lvl="3" indent="-342900">
              <a:lnSpc>
                <a:spcPct val="150000"/>
              </a:lnSpc>
              <a:buFont typeface="Wingdings" panose="05000000000000000000" pitchFamily="2" charset="2"/>
              <a:buChar char="q"/>
            </a:pPr>
            <a:r>
              <a:rPr lang="en-US" sz="1200" dirty="0">
                <a:solidFill>
                  <a:srgbClr val="114454"/>
                </a:solidFill>
                <a:latin typeface="Roboto Slab" panose="020B0604020202020204" charset="0"/>
                <a:ea typeface="Roboto Slab" panose="020B0604020202020204" charset="0"/>
              </a:rPr>
              <a:t>sMAPE</a:t>
            </a:r>
            <a:r>
              <a:rPr lang="tr-TR" sz="1200" dirty="0">
                <a:solidFill>
                  <a:srgbClr val="114454"/>
                </a:solidFill>
                <a:latin typeface="Roboto Slab" panose="020B0604020202020204" charset="0"/>
                <a:ea typeface="Roboto Slab" panose="020B0604020202020204" charset="0"/>
              </a:rPr>
              <a:t> (</a:t>
            </a:r>
            <a:r>
              <a:rPr lang="en-US" sz="1200" dirty="0">
                <a:solidFill>
                  <a:srgbClr val="114454"/>
                </a:solidFill>
                <a:latin typeface="Roboto Slab" panose="020B0604020202020204" charset="0"/>
                <a:ea typeface="Roboto Slab" panose="020B0604020202020204" charset="0"/>
              </a:rPr>
              <a:t>Symmetric Mean Absolute Percentage Error</a:t>
            </a:r>
            <a:r>
              <a:rPr lang="tr-TR" sz="1200" dirty="0">
                <a:solidFill>
                  <a:srgbClr val="114454"/>
                </a:solidFill>
                <a:latin typeface="Roboto Slab" panose="020B0604020202020204" charset="0"/>
                <a:ea typeface="Roboto Slab" panose="020B0604020202020204" charset="0"/>
              </a:rPr>
              <a:t>)</a:t>
            </a:r>
          </a:p>
          <a:p>
            <a:pPr marL="342900" lvl="3" indent="-342900">
              <a:lnSpc>
                <a:spcPct val="150000"/>
              </a:lnSpc>
              <a:buFont typeface="Wingdings" panose="05000000000000000000" pitchFamily="2" charset="2"/>
              <a:buChar char="v"/>
            </a:pPr>
            <a:r>
              <a:rPr lang="tr-TR" sz="1600" dirty="0">
                <a:solidFill>
                  <a:srgbClr val="114454"/>
                </a:solidFill>
                <a:latin typeface="Roboto Slab" panose="020B0604020202020204" charset="0"/>
                <a:ea typeface="Roboto Slab" panose="020B0604020202020204" charset="0"/>
              </a:rPr>
              <a:t>CNN</a:t>
            </a:r>
          </a:p>
          <a:p>
            <a:pPr marL="342900" lvl="3" indent="-342900">
              <a:buFont typeface="Wingdings" panose="05000000000000000000" pitchFamily="2" charset="2"/>
              <a:buChar char="q"/>
            </a:pPr>
            <a:r>
              <a:rPr lang="tr-TR" sz="1200" dirty="0" err="1">
                <a:solidFill>
                  <a:srgbClr val="114454"/>
                </a:solidFill>
                <a:latin typeface="Roboto Slab" panose="020B0604020202020204" charset="0"/>
                <a:ea typeface="Roboto Slab" panose="020B0604020202020204" charset="0"/>
              </a:rPr>
              <a:t>Feature</a:t>
            </a:r>
            <a:r>
              <a:rPr lang="tr-TR" sz="1200" dirty="0">
                <a:solidFill>
                  <a:srgbClr val="114454"/>
                </a:solidFill>
                <a:latin typeface="Roboto Slab" panose="020B0604020202020204" charset="0"/>
                <a:ea typeface="Roboto Slab" panose="020B0604020202020204" charset="0"/>
              </a:rPr>
              <a:t> </a:t>
            </a:r>
            <a:r>
              <a:rPr lang="tr-TR" sz="1200" dirty="0" err="1">
                <a:solidFill>
                  <a:srgbClr val="114454"/>
                </a:solidFill>
                <a:latin typeface="Roboto Slab" panose="020B0604020202020204" charset="0"/>
                <a:ea typeface="Roboto Slab" panose="020B0604020202020204" charset="0"/>
              </a:rPr>
              <a:t>extraction</a:t>
            </a:r>
            <a:endParaRPr lang="tr-TR" sz="1200" dirty="0">
              <a:solidFill>
                <a:srgbClr val="114454"/>
              </a:solidFill>
              <a:latin typeface="Roboto Slab" panose="020B0604020202020204" charset="0"/>
              <a:ea typeface="Roboto Slab" panose="020B0604020202020204" charset="0"/>
            </a:endParaRPr>
          </a:p>
          <a:p>
            <a:pPr marL="342900" lvl="3" indent="-342900">
              <a:buFont typeface="Wingdings" panose="05000000000000000000" pitchFamily="2" charset="2"/>
              <a:buChar char="q"/>
            </a:pPr>
            <a:r>
              <a:rPr lang="tr-TR" sz="1200" dirty="0">
                <a:solidFill>
                  <a:srgbClr val="114454"/>
                </a:solidFill>
                <a:latin typeface="Roboto Slab" panose="020B0604020202020204" charset="0"/>
                <a:ea typeface="Roboto Slab" panose="020B0604020202020204" charset="0"/>
              </a:rPr>
              <a:t>Training and </a:t>
            </a:r>
            <a:r>
              <a:rPr lang="tr-TR" sz="1200" dirty="0" err="1">
                <a:solidFill>
                  <a:srgbClr val="114454"/>
                </a:solidFill>
                <a:latin typeface="Roboto Slab" panose="020B0604020202020204" charset="0"/>
                <a:ea typeface="Roboto Slab" panose="020B0604020202020204" charset="0"/>
              </a:rPr>
              <a:t>validation</a:t>
            </a:r>
            <a:r>
              <a:rPr lang="tr-TR" sz="1200" dirty="0">
                <a:solidFill>
                  <a:srgbClr val="114454"/>
                </a:solidFill>
                <a:latin typeface="Roboto Slab" panose="020B0604020202020204" charset="0"/>
                <a:ea typeface="Roboto Slab" panose="020B0604020202020204" charset="0"/>
              </a:rPr>
              <a:t> </a:t>
            </a:r>
            <a:r>
              <a:rPr lang="tr-TR" sz="1200" dirty="0" err="1">
                <a:solidFill>
                  <a:srgbClr val="114454"/>
                </a:solidFill>
                <a:latin typeface="Roboto Slab" panose="020B0604020202020204" charset="0"/>
                <a:ea typeface="Roboto Slab" panose="020B0604020202020204" charset="0"/>
              </a:rPr>
              <a:t>loss</a:t>
            </a:r>
            <a:endParaRPr lang="tr-TR" sz="1200" dirty="0">
              <a:solidFill>
                <a:srgbClr val="114454"/>
              </a:solidFill>
              <a:latin typeface="Roboto Slab" panose="020B0604020202020204" charset="0"/>
              <a:ea typeface="Roboto Slab" panose="020B0604020202020204" charset="0"/>
            </a:endParaRPr>
          </a:p>
          <a:p>
            <a:pPr marL="342900" lvl="3" indent="-342900">
              <a:buFont typeface="Wingdings" panose="05000000000000000000" pitchFamily="2" charset="2"/>
              <a:buChar char="q"/>
            </a:pPr>
            <a:r>
              <a:rPr lang="tr-TR" sz="1200" dirty="0" err="1">
                <a:solidFill>
                  <a:srgbClr val="114454"/>
                </a:solidFill>
                <a:latin typeface="Roboto Slab" panose="020B0604020202020204" charset="0"/>
                <a:ea typeface="Roboto Slab" panose="020B0604020202020204" charset="0"/>
              </a:rPr>
              <a:t>Computation</a:t>
            </a:r>
            <a:r>
              <a:rPr lang="tr-TR" sz="1200" dirty="0">
                <a:solidFill>
                  <a:srgbClr val="114454"/>
                </a:solidFill>
                <a:latin typeface="Roboto Slab" panose="020B0604020202020204" charset="0"/>
                <a:ea typeface="Roboto Slab" panose="020B0604020202020204" charset="0"/>
              </a:rPr>
              <a:t> time</a:t>
            </a:r>
          </a:p>
          <a:p>
            <a:pPr marL="285750" lvl="3" indent="-285750">
              <a:lnSpc>
                <a:spcPct val="200000"/>
              </a:lnSpc>
              <a:buFont typeface="Wingdings" panose="05000000000000000000" pitchFamily="2" charset="2"/>
              <a:buChar char="v"/>
            </a:pPr>
            <a:r>
              <a:rPr lang="tr-TR" sz="1600" dirty="0">
                <a:solidFill>
                  <a:srgbClr val="114454"/>
                </a:solidFill>
                <a:latin typeface="Roboto Slab" panose="020B0604020202020204" charset="0"/>
                <a:ea typeface="Roboto Slab" panose="020B0604020202020204" charset="0"/>
              </a:rPr>
              <a:t>LSTM</a:t>
            </a:r>
          </a:p>
          <a:p>
            <a:pPr marL="285750" lvl="3" indent="-285750">
              <a:buFont typeface="Wingdings" panose="05000000000000000000" pitchFamily="2" charset="2"/>
              <a:buChar char="q"/>
            </a:pPr>
            <a:r>
              <a:rPr lang="tr-TR" sz="1200" dirty="0" err="1">
                <a:solidFill>
                  <a:srgbClr val="114454"/>
                </a:solidFill>
                <a:latin typeface="Roboto Slab" panose="020B0604020202020204" charset="0"/>
                <a:ea typeface="Roboto Slab" panose="020B0604020202020204" charset="0"/>
              </a:rPr>
              <a:t>Long</a:t>
            </a:r>
            <a:r>
              <a:rPr lang="tr-TR" sz="1200" dirty="0">
                <a:solidFill>
                  <a:srgbClr val="114454"/>
                </a:solidFill>
                <a:latin typeface="Roboto Slab" panose="020B0604020202020204" charset="0"/>
                <a:ea typeface="Roboto Slab" panose="020B0604020202020204" charset="0"/>
              </a:rPr>
              <a:t> and </a:t>
            </a:r>
            <a:r>
              <a:rPr lang="tr-TR" sz="1200" dirty="0" err="1">
                <a:solidFill>
                  <a:srgbClr val="114454"/>
                </a:solidFill>
                <a:latin typeface="Roboto Slab" panose="020B0604020202020204" charset="0"/>
                <a:ea typeface="Roboto Slab" panose="020B0604020202020204" charset="0"/>
              </a:rPr>
              <a:t>Short</a:t>
            </a:r>
            <a:r>
              <a:rPr lang="tr-TR" sz="1200" dirty="0">
                <a:solidFill>
                  <a:srgbClr val="114454"/>
                </a:solidFill>
                <a:latin typeface="Roboto Slab" panose="020B0604020202020204" charset="0"/>
                <a:ea typeface="Roboto Slab" panose="020B0604020202020204" charset="0"/>
              </a:rPr>
              <a:t> </a:t>
            </a:r>
            <a:r>
              <a:rPr lang="tr-TR" sz="1200" dirty="0" err="1">
                <a:solidFill>
                  <a:srgbClr val="114454"/>
                </a:solidFill>
                <a:latin typeface="Roboto Slab" panose="020B0604020202020204" charset="0"/>
                <a:ea typeface="Roboto Slab" panose="020B0604020202020204" charset="0"/>
              </a:rPr>
              <a:t>relationships</a:t>
            </a:r>
            <a:endParaRPr lang="tr-TR" sz="1200" dirty="0">
              <a:solidFill>
                <a:srgbClr val="114454"/>
              </a:solidFill>
              <a:latin typeface="Roboto Slab" panose="020B0604020202020204" charset="0"/>
              <a:ea typeface="Roboto Slab" panose="020B0604020202020204" charset="0"/>
            </a:endParaRPr>
          </a:p>
          <a:p>
            <a:pPr marL="285750" lvl="3" indent="-285750">
              <a:buFont typeface="Wingdings" panose="05000000000000000000" pitchFamily="2" charset="2"/>
              <a:buChar char="q"/>
            </a:pPr>
            <a:r>
              <a:rPr lang="en-US" sz="1200" dirty="0">
                <a:solidFill>
                  <a:srgbClr val="114454"/>
                </a:solidFill>
                <a:latin typeface="Roboto Slab" panose="020B0604020202020204" charset="0"/>
                <a:ea typeface="Roboto Slab" panose="020B0604020202020204" charset="0"/>
              </a:rPr>
              <a:t>Recurrent Neural Layers and Fully Connected Layers</a:t>
            </a:r>
          </a:p>
          <a:p>
            <a:pPr marL="285750" lvl="3" indent="-285750">
              <a:lnSpc>
                <a:spcPct val="200000"/>
              </a:lnSpc>
              <a:buFont typeface="Wingdings" panose="05000000000000000000" pitchFamily="2" charset="2"/>
              <a:buChar char="v"/>
            </a:pPr>
            <a:r>
              <a:rPr lang="tr-TR" sz="1600" dirty="0" err="1">
                <a:solidFill>
                  <a:srgbClr val="114454"/>
                </a:solidFill>
                <a:latin typeface="Roboto Slab" panose="020B0604020202020204" charset="0"/>
                <a:ea typeface="Roboto Slab" panose="020B0604020202020204" charset="0"/>
              </a:rPr>
              <a:t>Hybrid</a:t>
            </a:r>
            <a:r>
              <a:rPr lang="tr-TR" sz="1600" dirty="0">
                <a:solidFill>
                  <a:srgbClr val="114454"/>
                </a:solidFill>
                <a:latin typeface="Roboto Slab" panose="020B0604020202020204" charset="0"/>
                <a:ea typeface="Roboto Slab" panose="020B0604020202020204" charset="0"/>
              </a:rPr>
              <a:t> Model (CNN-LSTM)</a:t>
            </a:r>
          </a:p>
          <a:p>
            <a:pPr lvl="3">
              <a:lnSpc>
                <a:spcPct val="200000"/>
              </a:lnSpc>
            </a:pPr>
            <a:endParaRPr lang="en-US" sz="1200" dirty="0">
              <a:solidFill>
                <a:srgbClr val="114454"/>
              </a:solidFill>
              <a:latin typeface="Roboto Slab" panose="020B0604020202020204" charset="0"/>
              <a:ea typeface="Roboto Slab" panose="020B0604020202020204" charset="0"/>
            </a:endParaRPr>
          </a:p>
          <a:p>
            <a:pPr lvl="5">
              <a:spcBef>
                <a:spcPts val="600"/>
              </a:spcBef>
            </a:pPr>
            <a:endParaRPr lang="tr-TR" sz="1100" dirty="0">
              <a:solidFill>
                <a:srgbClr val="114454"/>
              </a:solidFill>
              <a:latin typeface="Roboto Slab" panose="020B0604020202020204" charset="0"/>
              <a:ea typeface="Roboto Slab" panose="020B0604020202020204" charset="0"/>
              <a:cs typeface="Nixie One"/>
              <a:sym typeface="Nixie One"/>
            </a:endParaRPr>
          </a:p>
        </p:txBody>
      </p:sp>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5" name="Rectangle 24"/>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Data Collection and </a:t>
            </a:r>
            <a:r>
              <a:rPr lang="tr-TR" sz="1200" dirty="0" err="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Implementation</a:t>
            </a:r>
            <a:endPar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89819780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Results</a:t>
            </a:r>
            <a:r>
              <a:rPr lang="tr-TR" dirty="0"/>
              <a:t>-CNN</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sp>
        <p:nvSpPr>
          <p:cNvPr id="17" name="Shape 119"/>
          <p:cNvSpPr txBox="1"/>
          <p:nvPr/>
        </p:nvSpPr>
        <p:spPr>
          <a:xfrm>
            <a:off x="5131732" y="4528576"/>
            <a:ext cx="4378653" cy="284835"/>
          </a:xfrm>
          <a:prstGeom prst="rect">
            <a:avLst/>
          </a:prstGeom>
          <a:noFill/>
          <a:ln>
            <a:noFill/>
          </a:ln>
        </p:spPr>
        <p:txBody>
          <a:bodyPr lIns="91425" tIns="91425" rIns="91425" bIns="91425" anchor="t" anchorCtr="0">
            <a:noAutofit/>
          </a:bodyPr>
          <a:lstStyle/>
          <a:p>
            <a:pPr lvl="5">
              <a:spcBef>
                <a:spcPts val="600"/>
              </a:spcBef>
            </a:pPr>
            <a:r>
              <a:rPr lang="tr-TR" sz="1000" dirty="0">
                <a:solidFill>
                  <a:srgbClr val="114454"/>
                </a:solidFill>
                <a:latin typeface="Roboto Slab" panose="020B0604020202020204" charset="0"/>
                <a:ea typeface="Roboto Slab" panose="020B0604020202020204" charset="0"/>
                <a:cs typeface="Nixie One"/>
                <a:sym typeface="Nixie One"/>
              </a:rPr>
              <a:t>CNN – </a:t>
            </a:r>
            <a:r>
              <a:rPr lang="tr-TR" sz="1000" dirty="0" err="1">
                <a:solidFill>
                  <a:srgbClr val="114454"/>
                </a:solidFill>
                <a:latin typeface="Roboto Slab" panose="020B0604020202020204" charset="0"/>
                <a:ea typeface="Roboto Slab" panose="020B0604020202020204" charset="0"/>
                <a:cs typeface="Nixie One"/>
                <a:sym typeface="Nixie One"/>
              </a:rPr>
              <a:t>Predicted</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Sales</a:t>
            </a:r>
            <a:r>
              <a:rPr lang="tr-TR" sz="1000" dirty="0">
                <a:solidFill>
                  <a:srgbClr val="114454"/>
                </a:solidFill>
                <a:latin typeface="Roboto Slab" panose="020B0604020202020204" charset="0"/>
                <a:ea typeface="Roboto Slab" panose="020B0604020202020204" charset="0"/>
                <a:cs typeface="Nixie One"/>
                <a:sym typeface="Nixie One"/>
              </a:rPr>
              <a:t> Per </a:t>
            </a:r>
            <a:r>
              <a:rPr lang="tr-TR" sz="1000" dirty="0" err="1">
                <a:solidFill>
                  <a:srgbClr val="114454"/>
                </a:solidFill>
                <a:latin typeface="Roboto Slab" panose="020B0604020202020204" charset="0"/>
                <a:ea typeface="Roboto Slab" panose="020B0604020202020204" charset="0"/>
                <a:cs typeface="Nixie One"/>
                <a:sym typeface="Nixie One"/>
              </a:rPr>
              <a:t>Store</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vs</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Actual</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Sales</a:t>
            </a:r>
            <a:r>
              <a:rPr lang="tr-TR" sz="1000" dirty="0">
                <a:solidFill>
                  <a:srgbClr val="114454"/>
                </a:solidFill>
                <a:latin typeface="Roboto Slab" panose="020B0604020202020204" charset="0"/>
                <a:ea typeface="Roboto Slab" panose="020B0604020202020204" charset="0"/>
                <a:cs typeface="Nixie One"/>
                <a:sym typeface="Nixie One"/>
              </a:rPr>
              <a:t> Per </a:t>
            </a:r>
            <a:r>
              <a:rPr lang="tr-TR" sz="1000" dirty="0" err="1">
                <a:solidFill>
                  <a:srgbClr val="114454"/>
                </a:solidFill>
                <a:latin typeface="Roboto Slab" panose="020B0604020202020204" charset="0"/>
                <a:ea typeface="Roboto Slab" panose="020B0604020202020204" charset="0"/>
                <a:cs typeface="Nixie One"/>
                <a:sym typeface="Nixie One"/>
              </a:rPr>
              <a:t>Store</a:t>
            </a:r>
            <a:endParaRPr lang="tr-TR" sz="1000" dirty="0">
              <a:solidFill>
                <a:srgbClr val="114454"/>
              </a:solidFill>
              <a:latin typeface="Roboto Slab" panose="020B0604020202020204" charset="0"/>
              <a:ea typeface="Roboto Slab" panose="020B0604020202020204" charset="0"/>
              <a:cs typeface="Nixie One"/>
              <a:sym typeface="Nixie One"/>
            </a:endParaRPr>
          </a:p>
        </p:txBody>
      </p:sp>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5" name="Rectangle 24"/>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Data Collection and </a:t>
            </a:r>
            <a:r>
              <a:rPr lang="tr-TR" sz="1200" dirty="0" err="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Implementation</a:t>
            </a:r>
            <a:endPar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graphicFrame>
        <p:nvGraphicFramePr>
          <p:cNvPr id="18" name="Tablo 17">
            <a:extLst>
              <a:ext uri="{FF2B5EF4-FFF2-40B4-BE49-F238E27FC236}">
                <a16:creationId xmlns:a16="http://schemas.microsoft.com/office/drawing/2014/main" id="{AAD8E912-6ACB-4799-B044-F4F79C8DA4D8}"/>
              </a:ext>
            </a:extLst>
          </p:cNvPr>
          <p:cNvGraphicFramePr>
            <a:graphicFrameLocks noGrp="1"/>
          </p:cNvGraphicFramePr>
          <p:nvPr>
            <p:extLst>
              <p:ext uri="{D42A27DB-BD31-4B8C-83A1-F6EECF244321}">
                <p14:modId xmlns:p14="http://schemas.microsoft.com/office/powerpoint/2010/main" val="626937515"/>
              </p:ext>
            </p:extLst>
          </p:nvPr>
        </p:nvGraphicFramePr>
        <p:xfrm>
          <a:off x="437515" y="2771079"/>
          <a:ext cx="4134485" cy="415290"/>
        </p:xfrm>
        <a:graphic>
          <a:graphicData uri="http://schemas.openxmlformats.org/drawingml/2006/table">
            <a:tbl>
              <a:tblPr/>
              <a:tblGrid>
                <a:gridCol w="1254125">
                  <a:extLst>
                    <a:ext uri="{9D8B030D-6E8A-4147-A177-3AD203B41FA5}">
                      <a16:colId xmlns:a16="http://schemas.microsoft.com/office/drawing/2014/main" val="1898132797"/>
                    </a:ext>
                  </a:extLst>
                </a:gridCol>
                <a:gridCol w="1350010">
                  <a:extLst>
                    <a:ext uri="{9D8B030D-6E8A-4147-A177-3AD203B41FA5}">
                      <a16:colId xmlns:a16="http://schemas.microsoft.com/office/drawing/2014/main" val="2335982629"/>
                    </a:ext>
                  </a:extLst>
                </a:gridCol>
                <a:gridCol w="1530350">
                  <a:extLst>
                    <a:ext uri="{9D8B030D-6E8A-4147-A177-3AD203B41FA5}">
                      <a16:colId xmlns:a16="http://schemas.microsoft.com/office/drawing/2014/main" val="1725731200"/>
                    </a:ext>
                  </a:extLst>
                </a:gridCol>
              </a:tblGrid>
              <a:tr h="231140">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Training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Time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Elapsed</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for</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extLst>
                  <a:ext uri="{0D108BD9-81ED-4DB2-BD59-A6C34878D82A}">
                    <a16:rowId xmlns:a16="http://schemas.microsoft.com/office/drawing/2014/main" val="1312621760"/>
                  </a:ext>
                </a:extLst>
              </a:tr>
              <a:tr h="184150">
                <a:tc>
                  <a:txBody>
                    <a:bodyPr/>
                    <a:lstStyle/>
                    <a:p>
                      <a:pPr algn="ctr">
                        <a:lnSpc>
                          <a:spcPct val="107000"/>
                        </a:lnSpc>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6.34</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6.3612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379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seconds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extLst>
                  <a:ext uri="{0D108BD9-81ED-4DB2-BD59-A6C34878D82A}">
                    <a16:rowId xmlns:a16="http://schemas.microsoft.com/office/drawing/2014/main" val="2523150019"/>
                  </a:ext>
                </a:extLst>
              </a:tr>
            </a:tbl>
          </a:graphicData>
        </a:graphic>
      </p:graphicFrame>
      <p:sp>
        <p:nvSpPr>
          <p:cNvPr id="19" name="Metin kutusu 18">
            <a:extLst>
              <a:ext uri="{FF2B5EF4-FFF2-40B4-BE49-F238E27FC236}">
                <a16:creationId xmlns:a16="http://schemas.microsoft.com/office/drawing/2014/main" id="{3B85D7AA-A7A8-4961-AC55-E241DCF58F66}"/>
              </a:ext>
            </a:extLst>
          </p:cNvPr>
          <p:cNvSpPr txBox="1"/>
          <p:nvPr/>
        </p:nvSpPr>
        <p:spPr>
          <a:xfrm>
            <a:off x="365391" y="2476650"/>
            <a:ext cx="1461154" cy="307777"/>
          </a:xfrm>
          <a:prstGeom prst="rect">
            <a:avLst/>
          </a:prstGeom>
          <a:noFill/>
        </p:spPr>
        <p:txBody>
          <a:bodyPr wrap="square" rtlCol="0">
            <a:spAutoFit/>
          </a:bodyPr>
          <a:lstStyle/>
          <a:p>
            <a:r>
              <a:rPr lang="tr-TR" sz="1400" dirty="0">
                <a:solidFill>
                  <a:srgbClr val="114454"/>
                </a:solidFill>
                <a:latin typeface="Roboto Slab" panose="020B0604020202020204" charset="0"/>
                <a:ea typeface="Roboto Slab" panose="020B0604020202020204" charset="0"/>
              </a:rPr>
              <a:t>CNN</a:t>
            </a:r>
          </a:p>
        </p:txBody>
      </p:sp>
      <p:pic>
        <p:nvPicPr>
          <p:cNvPr id="4" name="Resim 3">
            <a:extLst>
              <a:ext uri="{FF2B5EF4-FFF2-40B4-BE49-F238E27FC236}">
                <a16:creationId xmlns:a16="http://schemas.microsoft.com/office/drawing/2014/main" id="{BA632D0F-ECF8-4859-ADC1-24AA1D6F54EA}"/>
              </a:ext>
            </a:extLst>
          </p:cNvPr>
          <p:cNvPicPr>
            <a:picLocks noChangeAspect="1"/>
          </p:cNvPicPr>
          <p:nvPr/>
        </p:nvPicPr>
        <p:blipFill>
          <a:blip r:embed="rId6"/>
          <a:stretch>
            <a:fillRect/>
          </a:stretch>
        </p:blipFill>
        <p:spPr>
          <a:xfrm>
            <a:off x="5011669" y="669469"/>
            <a:ext cx="3869016" cy="3922138"/>
          </a:xfrm>
          <a:prstGeom prst="rect">
            <a:avLst/>
          </a:prstGeom>
        </p:spPr>
      </p:pic>
    </p:spTree>
    <p:extLst>
      <p:ext uri="{BB962C8B-B14F-4D97-AF65-F5344CB8AC3E}">
        <p14:creationId xmlns:p14="http://schemas.microsoft.com/office/powerpoint/2010/main" val="154893829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Results</a:t>
            </a:r>
            <a:r>
              <a:rPr lang="tr-TR" dirty="0"/>
              <a:t>-LSTM</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sp>
        <p:nvSpPr>
          <p:cNvPr id="17" name="Shape 119"/>
          <p:cNvSpPr txBox="1"/>
          <p:nvPr/>
        </p:nvSpPr>
        <p:spPr>
          <a:xfrm>
            <a:off x="5131732" y="4528576"/>
            <a:ext cx="4378653" cy="284835"/>
          </a:xfrm>
          <a:prstGeom prst="rect">
            <a:avLst/>
          </a:prstGeom>
          <a:noFill/>
          <a:ln>
            <a:noFill/>
          </a:ln>
        </p:spPr>
        <p:txBody>
          <a:bodyPr lIns="91425" tIns="91425" rIns="91425" bIns="91425" anchor="t" anchorCtr="0">
            <a:noAutofit/>
          </a:bodyPr>
          <a:lstStyle/>
          <a:p>
            <a:pPr lvl="5">
              <a:spcBef>
                <a:spcPts val="600"/>
              </a:spcBef>
            </a:pPr>
            <a:r>
              <a:rPr lang="tr-TR" sz="1000" dirty="0">
                <a:solidFill>
                  <a:srgbClr val="114454"/>
                </a:solidFill>
                <a:latin typeface="Roboto Slab" panose="020B0604020202020204" charset="0"/>
                <a:ea typeface="Roboto Slab" panose="020B0604020202020204" charset="0"/>
                <a:cs typeface="Nixie One"/>
                <a:sym typeface="Nixie One"/>
              </a:rPr>
              <a:t>LSTM – </a:t>
            </a:r>
            <a:r>
              <a:rPr lang="tr-TR" sz="1000" dirty="0" err="1">
                <a:solidFill>
                  <a:srgbClr val="114454"/>
                </a:solidFill>
                <a:latin typeface="Roboto Slab" panose="020B0604020202020204" charset="0"/>
                <a:ea typeface="Roboto Slab" panose="020B0604020202020204" charset="0"/>
                <a:cs typeface="Nixie One"/>
                <a:sym typeface="Nixie One"/>
              </a:rPr>
              <a:t>Predicted</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Sales</a:t>
            </a:r>
            <a:r>
              <a:rPr lang="tr-TR" sz="1000" dirty="0">
                <a:solidFill>
                  <a:srgbClr val="114454"/>
                </a:solidFill>
                <a:latin typeface="Roboto Slab" panose="020B0604020202020204" charset="0"/>
                <a:ea typeface="Roboto Slab" panose="020B0604020202020204" charset="0"/>
                <a:cs typeface="Nixie One"/>
                <a:sym typeface="Nixie One"/>
              </a:rPr>
              <a:t> Per </a:t>
            </a:r>
            <a:r>
              <a:rPr lang="tr-TR" sz="1000" dirty="0" err="1">
                <a:solidFill>
                  <a:srgbClr val="114454"/>
                </a:solidFill>
                <a:latin typeface="Roboto Slab" panose="020B0604020202020204" charset="0"/>
                <a:ea typeface="Roboto Slab" panose="020B0604020202020204" charset="0"/>
                <a:cs typeface="Nixie One"/>
                <a:sym typeface="Nixie One"/>
              </a:rPr>
              <a:t>Store</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vs</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Actual</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Sales</a:t>
            </a:r>
            <a:r>
              <a:rPr lang="tr-TR" sz="1000" dirty="0">
                <a:solidFill>
                  <a:srgbClr val="114454"/>
                </a:solidFill>
                <a:latin typeface="Roboto Slab" panose="020B0604020202020204" charset="0"/>
                <a:ea typeface="Roboto Slab" panose="020B0604020202020204" charset="0"/>
                <a:cs typeface="Nixie One"/>
                <a:sym typeface="Nixie One"/>
              </a:rPr>
              <a:t> Per </a:t>
            </a:r>
            <a:r>
              <a:rPr lang="tr-TR" sz="1000" dirty="0" err="1">
                <a:solidFill>
                  <a:srgbClr val="114454"/>
                </a:solidFill>
                <a:latin typeface="Roboto Slab" panose="020B0604020202020204" charset="0"/>
                <a:ea typeface="Roboto Slab" panose="020B0604020202020204" charset="0"/>
                <a:cs typeface="Nixie One"/>
                <a:sym typeface="Nixie One"/>
              </a:rPr>
              <a:t>Store</a:t>
            </a:r>
            <a:endParaRPr lang="tr-TR" sz="1000" dirty="0">
              <a:solidFill>
                <a:srgbClr val="114454"/>
              </a:solidFill>
              <a:latin typeface="Roboto Slab" panose="020B0604020202020204" charset="0"/>
              <a:ea typeface="Roboto Slab" panose="020B0604020202020204" charset="0"/>
              <a:cs typeface="Nixie One"/>
              <a:sym typeface="Nixie One"/>
            </a:endParaRPr>
          </a:p>
        </p:txBody>
      </p:sp>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5" name="Rectangle 24"/>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Data Collection and </a:t>
            </a:r>
            <a:r>
              <a:rPr lang="tr-TR" sz="1200" dirty="0" err="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Implementation</a:t>
            </a:r>
            <a:endPar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graphicFrame>
        <p:nvGraphicFramePr>
          <p:cNvPr id="18" name="Tablo 17">
            <a:extLst>
              <a:ext uri="{FF2B5EF4-FFF2-40B4-BE49-F238E27FC236}">
                <a16:creationId xmlns:a16="http://schemas.microsoft.com/office/drawing/2014/main" id="{AAD8E912-6ACB-4799-B044-F4F79C8DA4D8}"/>
              </a:ext>
            </a:extLst>
          </p:cNvPr>
          <p:cNvGraphicFramePr>
            <a:graphicFrameLocks noGrp="1"/>
          </p:cNvGraphicFramePr>
          <p:nvPr>
            <p:extLst>
              <p:ext uri="{D42A27DB-BD31-4B8C-83A1-F6EECF244321}">
                <p14:modId xmlns:p14="http://schemas.microsoft.com/office/powerpoint/2010/main" val="3316423612"/>
              </p:ext>
            </p:extLst>
          </p:nvPr>
        </p:nvGraphicFramePr>
        <p:xfrm>
          <a:off x="437515" y="2771079"/>
          <a:ext cx="4134485" cy="412115"/>
        </p:xfrm>
        <a:graphic>
          <a:graphicData uri="http://schemas.openxmlformats.org/drawingml/2006/table">
            <a:tbl>
              <a:tblPr/>
              <a:tblGrid>
                <a:gridCol w="1254125">
                  <a:extLst>
                    <a:ext uri="{9D8B030D-6E8A-4147-A177-3AD203B41FA5}">
                      <a16:colId xmlns:a16="http://schemas.microsoft.com/office/drawing/2014/main" val="1898132797"/>
                    </a:ext>
                  </a:extLst>
                </a:gridCol>
                <a:gridCol w="1350010">
                  <a:extLst>
                    <a:ext uri="{9D8B030D-6E8A-4147-A177-3AD203B41FA5}">
                      <a16:colId xmlns:a16="http://schemas.microsoft.com/office/drawing/2014/main" val="2335982629"/>
                    </a:ext>
                  </a:extLst>
                </a:gridCol>
                <a:gridCol w="1530350">
                  <a:extLst>
                    <a:ext uri="{9D8B030D-6E8A-4147-A177-3AD203B41FA5}">
                      <a16:colId xmlns:a16="http://schemas.microsoft.com/office/drawing/2014/main" val="1725731200"/>
                    </a:ext>
                  </a:extLst>
                </a:gridCol>
              </a:tblGrid>
              <a:tr h="231140">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Training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Time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Elapsed</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for</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extLst>
                  <a:ext uri="{0D108BD9-81ED-4DB2-BD59-A6C34878D82A}">
                    <a16:rowId xmlns:a16="http://schemas.microsoft.com/office/drawing/2014/main" val="1312621760"/>
                  </a:ext>
                </a:extLst>
              </a:tr>
              <a:tr h="118053">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7.8595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6.9254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3965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seconds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extLst>
                  <a:ext uri="{0D108BD9-81ED-4DB2-BD59-A6C34878D82A}">
                    <a16:rowId xmlns:a16="http://schemas.microsoft.com/office/drawing/2014/main" val="2523150019"/>
                  </a:ext>
                </a:extLst>
              </a:tr>
            </a:tbl>
          </a:graphicData>
        </a:graphic>
      </p:graphicFrame>
      <p:sp>
        <p:nvSpPr>
          <p:cNvPr id="19" name="Metin kutusu 18">
            <a:extLst>
              <a:ext uri="{FF2B5EF4-FFF2-40B4-BE49-F238E27FC236}">
                <a16:creationId xmlns:a16="http://schemas.microsoft.com/office/drawing/2014/main" id="{3B85D7AA-A7A8-4961-AC55-E241DCF58F66}"/>
              </a:ext>
            </a:extLst>
          </p:cNvPr>
          <p:cNvSpPr txBox="1"/>
          <p:nvPr/>
        </p:nvSpPr>
        <p:spPr>
          <a:xfrm>
            <a:off x="365391" y="2476650"/>
            <a:ext cx="1461154" cy="307777"/>
          </a:xfrm>
          <a:prstGeom prst="rect">
            <a:avLst/>
          </a:prstGeom>
          <a:noFill/>
        </p:spPr>
        <p:txBody>
          <a:bodyPr wrap="square" rtlCol="0">
            <a:spAutoFit/>
          </a:bodyPr>
          <a:lstStyle/>
          <a:p>
            <a:r>
              <a:rPr lang="tr-TR" sz="1400" dirty="0">
                <a:solidFill>
                  <a:srgbClr val="114454"/>
                </a:solidFill>
                <a:latin typeface="Roboto Slab" panose="020B0604020202020204" charset="0"/>
                <a:ea typeface="Roboto Slab" panose="020B0604020202020204" charset="0"/>
              </a:rPr>
              <a:t>LSTM</a:t>
            </a:r>
          </a:p>
        </p:txBody>
      </p:sp>
      <p:pic>
        <p:nvPicPr>
          <p:cNvPr id="5" name="Resim 4">
            <a:extLst>
              <a:ext uri="{FF2B5EF4-FFF2-40B4-BE49-F238E27FC236}">
                <a16:creationId xmlns:a16="http://schemas.microsoft.com/office/drawing/2014/main" id="{77E6DB15-A832-49E9-A1AF-B45E27C2068B}"/>
              </a:ext>
            </a:extLst>
          </p:cNvPr>
          <p:cNvPicPr>
            <a:picLocks noChangeAspect="1"/>
          </p:cNvPicPr>
          <p:nvPr/>
        </p:nvPicPr>
        <p:blipFill>
          <a:blip r:embed="rId6"/>
          <a:stretch>
            <a:fillRect/>
          </a:stretch>
        </p:blipFill>
        <p:spPr>
          <a:xfrm>
            <a:off x="5063872" y="673438"/>
            <a:ext cx="3973806" cy="3914199"/>
          </a:xfrm>
          <a:prstGeom prst="rect">
            <a:avLst/>
          </a:prstGeom>
        </p:spPr>
      </p:pic>
    </p:spTree>
    <p:extLst>
      <p:ext uri="{BB962C8B-B14F-4D97-AF65-F5344CB8AC3E}">
        <p14:creationId xmlns:p14="http://schemas.microsoft.com/office/powerpoint/2010/main" val="3668813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Results-Hybrid</a:t>
            </a:r>
            <a:r>
              <a:rPr lang="tr-TR" dirty="0"/>
              <a:t> Model</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sp>
        <p:nvSpPr>
          <p:cNvPr id="17" name="Shape 119"/>
          <p:cNvSpPr txBox="1"/>
          <p:nvPr/>
        </p:nvSpPr>
        <p:spPr>
          <a:xfrm>
            <a:off x="4832539" y="4601741"/>
            <a:ext cx="4378653" cy="284835"/>
          </a:xfrm>
          <a:prstGeom prst="rect">
            <a:avLst/>
          </a:prstGeom>
          <a:noFill/>
          <a:ln>
            <a:noFill/>
          </a:ln>
        </p:spPr>
        <p:txBody>
          <a:bodyPr lIns="91425" tIns="91425" rIns="91425" bIns="91425" anchor="t" anchorCtr="0">
            <a:noAutofit/>
          </a:bodyPr>
          <a:lstStyle/>
          <a:p>
            <a:pPr lvl="5">
              <a:spcBef>
                <a:spcPts val="600"/>
              </a:spcBef>
            </a:pPr>
            <a:r>
              <a:rPr lang="tr-TR" sz="1000" dirty="0" err="1">
                <a:solidFill>
                  <a:srgbClr val="114454"/>
                </a:solidFill>
                <a:latin typeface="Roboto Slab" panose="020B0604020202020204" charset="0"/>
                <a:ea typeface="Roboto Slab" panose="020B0604020202020204" charset="0"/>
                <a:cs typeface="Nixie One"/>
                <a:sym typeface="Nixie One"/>
              </a:rPr>
              <a:t>Hybrid</a:t>
            </a:r>
            <a:r>
              <a:rPr lang="tr-TR" sz="1000" dirty="0">
                <a:solidFill>
                  <a:srgbClr val="114454"/>
                </a:solidFill>
                <a:latin typeface="Roboto Slab" panose="020B0604020202020204" charset="0"/>
                <a:ea typeface="Roboto Slab" panose="020B0604020202020204" charset="0"/>
                <a:cs typeface="Nixie One"/>
                <a:sym typeface="Nixie One"/>
              </a:rPr>
              <a:t> Model – </a:t>
            </a:r>
            <a:r>
              <a:rPr lang="tr-TR" sz="1000" dirty="0" err="1">
                <a:solidFill>
                  <a:srgbClr val="114454"/>
                </a:solidFill>
                <a:latin typeface="Roboto Slab" panose="020B0604020202020204" charset="0"/>
                <a:ea typeface="Roboto Slab" panose="020B0604020202020204" charset="0"/>
                <a:cs typeface="Nixie One"/>
                <a:sym typeface="Nixie One"/>
              </a:rPr>
              <a:t>Predicted</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Sales</a:t>
            </a:r>
            <a:r>
              <a:rPr lang="tr-TR" sz="1000" dirty="0">
                <a:solidFill>
                  <a:srgbClr val="114454"/>
                </a:solidFill>
                <a:latin typeface="Roboto Slab" panose="020B0604020202020204" charset="0"/>
                <a:ea typeface="Roboto Slab" panose="020B0604020202020204" charset="0"/>
                <a:cs typeface="Nixie One"/>
                <a:sym typeface="Nixie One"/>
              </a:rPr>
              <a:t> Per </a:t>
            </a:r>
            <a:r>
              <a:rPr lang="tr-TR" sz="1000" dirty="0" err="1">
                <a:solidFill>
                  <a:srgbClr val="114454"/>
                </a:solidFill>
                <a:latin typeface="Roboto Slab" panose="020B0604020202020204" charset="0"/>
                <a:ea typeface="Roboto Slab" panose="020B0604020202020204" charset="0"/>
                <a:cs typeface="Nixie One"/>
                <a:sym typeface="Nixie One"/>
              </a:rPr>
              <a:t>Store</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vs</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Actual</a:t>
            </a:r>
            <a:r>
              <a:rPr lang="tr-TR" sz="1000" dirty="0">
                <a:solidFill>
                  <a:srgbClr val="114454"/>
                </a:solidFill>
                <a:latin typeface="Roboto Slab" panose="020B0604020202020204" charset="0"/>
                <a:ea typeface="Roboto Slab" panose="020B0604020202020204" charset="0"/>
                <a:cs typeface="Nixie One"/>
                <a:sym typeface="Nixie One"/>
              </a:rPr>
              <a:t> </a:t>
            </a:r>
            <a:r>
              <a:rPr lang="tr-TR" sz="1000" dirty="0" err="1">
                <a:solidFill>
                  <a:srgbClr val="114454"/>
                </a:solidFill>
                <a:latin typeface="Roboto Slab" panose="020B0604020202020204" charset="0"/>
                <a:ea typeface="Roboto Slab" panose="020B0604020202020204" charset="0"/>
                <a:cs typeface="Nixie One"/>
                <a:sym typeface="Nixie One"/>
              </a:rPr>
              <a:t>Sales</a:t>
            </a:r>
            <a:r>
              <a:rPr lang="tr-TR" sz="1000" dirty="0">
                <a:solidFill>
                  <a:srgbClr val="114454"/>
                </a:solidFill>
                <a:latin typeface="Roboto Slab" panose="020B0604020202020204" charset="0"/>
                <a:ea typeface="Roboto Slab" panose="020B0604020202020204" charset="0"/>
                <a:cs typeface="Nixie One"/>
                <a:sym typeface="Nixie One"/>
              </a:rPr>
              <a:t> Per </a:t>
            </a:r>
            <a:r>
              <a:rPr lang="tr-TR" sz="1000" dirty="0" err="1">
                <a:solidFill>
                  <a:srgbClr val="114454"/>
                </a:solidFill>
                <a:latin typeface="Roboto Slab" panose="020B0604020202020204" charset="0"/>
                <a:ea typeface="Roboto Slab" panose="020B0604020202020204" charset="0"/>
                <a:cs typeface="Nixie One"/>
                <a:sym typeface="Nixie One"/>
              </a:rPr>
              <a:t>Store</a:t>
            </a:r>
            <a:endParaRPr lang="tr-TR" sz="1000" dirty="0">
              <a:solidFill>
                <a:srgbClr val="114454"/>
              </a:solidFill>
              <a:latin typeface="Roboto Slab" panose="020B0604020202020204" charset="0"/>
              <a:ea typeface="Roboto Slab" panose="020B0604020202020204" charset="0"/>
              <a:cs typeface="Nixie One"/>
              <a:sym typeface="Nixie One"/>
            </a:endParaRPr>
          </a:p>
        </p:txBody>
      </p:sp>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5" name="Rectangle 24"/>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Data Collection and </a:t>
            </a:r>
            <a:r>
              <a:rPr lang="tr-TR" sz="1200" dirty="0" err="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Implementation</a:t>
            </a:r>
            <a:endPar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graphicFrame>
        <p:nvGraphicFramePr>
          <p:cNvPr id="18" name="Tablo 17">
            <a:extLst>
              <a:ext uri="{FF2B5EF4-FFF2-40B4-BE49-F238E27FC236}">
                <a16:creationId xmlns:a16="http://schemas.microsoft.com/office/drawing/2014/main" id="{AAD8E912-6ACB-4799-B044-F4F79C8DA4D8}"/>
              </a:ext>
            </a:extLst>
          </p:cNvPr>
          <p:cNvGraphicFramePr>
            <a:graphicFrameLocks noGrp="1"/>
          </p:cNvGraphicFramePr>
          <p:nvPr>
            <p:extLst>
              <p:ext uri="{D42A27DB-BD31-4B8C-83A1-F6EECF244321}">
                <p14:modId xmlns:p14="http://schemas.microsoft.com/office/powerpoint/2010/main" val="4056078269"/>
              </p:ext>
            </p:extLst>
          </p:nvPr>
        </p:nvGraphicFramePr>
        <p:xfrm>
          <a:off x="437515" y="2771079"/>
          <a:ext cx="4134485" cy="412115"/>
        </p:xfrm>
        <a:graphic>
          <a:graphicData uri="http://schemas.openxmlformats.org/drawingml/2006/table">
            <a:tbl>
              <a:tblPr/>
              <a:tblGrid>
                <a:gridCol w="1254125">
                  <a:extLst>
                    <a:ext uri="{9D8B030D-6E8A-4147-A177-3AD203B41FA5}">
                      <a16:colId xmlns:a16="http://schemas.microsoft.com/office/drawing/2014/main" val="1898132797"/>
                    </a:ext>
                  </a:extLst>
                </a:gridCol>
                <a:gridCol w="1350010">
                  <a:extLst>
                    <a:ext uri="{9D8B030D-6E8A-4147-A177-3AD203B41FA5}">
                      <a16:colId xmlns:a16="http://schemas.microsoft.com/office/drawing/2014/main" val="2335982629"/>
                    </a:ext>
                  </a:extLst>
                </a:gridCol>
                <a:gridCol w="1530350">
                  <a:extLst>
                    <a:ext uri="{9D8B030D-6E8A-4147-A177-3AD203B41FA5}">
                      <a16:colId xmlns:a16="http://schemas.microsoft.com/office/drawing/2014/main" val="1725731200"/>
                    </a:ext>
                  </a:extLst>
                </a:gridCol>
              </a:tblGrid>
              <a:tr h="231140">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Training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Time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Elapsed</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for</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extLst>
                  <a:ext uri="{0D108BD9-81ED-4DB2-BD59-A6C34878D82A}">
                    <a16:rowId xmlns:a16="http://schemas.microsoft.com/office/drawing/2014/main" val="1312621760"/>
                  </a:ext>
                </a:extLst>
              </a:tr>
              <a:tr h="118053">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6.4015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6.3665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617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seconds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extLst>
                  <a:ext uri="{0D108BD9-81ED-4DB2-BD59-A6C34878D82A}">
                    <a16:rowId xmlns:a16="http://schemas.microsoft.com/office/drawing/2014/main" val="2523150019"/>
                  </a:ext>
                </a:extLst>
              </a:tr>
            </a:tbl>
          </a:graphicData>
        </a:graphic>
      </p:graphicFrame>
      <p:sp>
        <p:nvSpPr>
          <p:cNvPr id="19" name="Metin kutusu 18">
            <a:extLst>
              <a:ext uri="{FF2B5EF4-FFF2-40B4-BE49-F238E27FC236}">
                <a16:creationId xmlns:a16="http://schemas.microsoft.com/office/drawing/2014/main" id="{3B85D7AA-A7A8-4961-AC55-E241DCF58F66}"/>
              </a:ext>
            </a:extLst>
          </p:cNvPr>
          <p:cNvSpPr txBox="1"/>
          <p:nvPr/>
        </p:nvSpPr>
        <p:spPr>
          <a:xfrm>
            <a:off x="365391" y="2476650"/>
            <a:ext cx="2830296" cy="307777"/>
          </a:xfrm>
          <a:prstGeom prst="rect">
            <a:avLst/>
          </a:prstGeom>
          <a:noFill/>
        </p:spPr>
        <p:txBody>
          <a:bodyPr wrap="square" rtlCol="0">
            <a:spAutoFit/>
          </a:bodyPr>
          <a:lstStyle/>
          <a:p>
            <a:r>
              <a:rPr lang="tr-TR" sz="1400" dirty="0" err="1">
                <a:solidFill>
                  <a:srgbClr val="114454"/>
                </a:solidFill>
                <a:latin typeface="Roboto Slab" panose="020B0604020202020204" charset="0"/>
                <a:ea typeface="Roboto Slab" panose="020B0604020202020204" charset="0"/>
              </a:rPr>
              <a:t>Hybrid</a:t>
            </a:r>
            <a:r>
              <a:rPr lang="tr-TR" sz="1400" dirty="0">
                <a:solidFill>
                  <a:srgbClr val="114454"/>
                </a:solidFill>
                <a:latin typeface="Roboto Slab" panose="020B0604020202020204" charset="0"/>
                <a:ea typeface="Roboto Slab" panose="020B0604020202020204" charset="0"/>
              </a:rPr>
              <a:t> Model (CNN-LSTM)</a:t>
            </a:r>
          </a:p>
        </p:txBody>
      </p:sp>
      <p:pic>
        <p:nvPicPr>
          <p:cNvPr id="4" name="Resim 3">
            <a:extLst>
              <a:ext uri="{FF2B5EF4-FFF2-40B4-BE49-F238E27FC236}">
                <a16:creationId xmlns:a16="http://schemas.microsoft.com/office/drawing/2014/main" id="{25EE3A9D-FB4C-4FA8-9F05-77B1598A41ED}"/>
              </a:ext>
            </a:extLst>
          </p:cNvPr>
          <p:cNvPicPr>
            <a:picLocks noChangeAspect="1"/>
          </p:cNvPicPr>
          <p:nvPr/>
        </p:nvPicPr>
        <p:blipFill>
          <a:blip r:embed="rId6"/>
          <a:stretch>
            <a:fillRect/>
          </a:stretch>
        </p:blipFill>
        <p:spPr>
          <a:xfrm>
            <a:off x="4898037" y="868075"/>
            <a:ext cx="3917477" cy="3733666"/>
          </a:xfrm>
          <a:prstGeom prst="rect">
            <a:avLst/>
          </a:prstGeom>
        </p:spPr>
      </p:pic>
    </p:spTree>
    <p:extLst>
      <p:ext uri="{BB962C8B-B14F-4D97-AF65-F5344CB8AC3E}">
        <p14:creationId xmlns:p14="http://schemas.microsoft.com/office/powerpoint/2010/main" val="388253245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205139" y="493909"/>
            <a:ext cx="627400" cy="1078864"/>
          </a:xfrm>
          <a:prstGeom prst="rect">
            <a:avLst/>
          </a:prstGeom>
        </p:spPr>
      </p:pic>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Results</a:t>
            </a:r>
            <a:endParaRPr lang="en" sz="1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99" y="833433"/>
            <a:ext cx="399816" cy="399816"/>
          </a:xfrm>
          <a:prstGeom prst="rect">
            <a:avLst/>
          </a:prstGeom>
        </p:spPr>
      </p:pic>
      <p:pic>
        <p:nvPicPr>
          <p:cNvPr id="24" name="Picture 23"/>
          <p:cNvPicPr>
            <a:picLocks noChangeAspect="1"/>
          </p:cNvPicPr>
          <p:nvPr/>
        </p:nvPicPr>
        <p:blipFill>
          <a:blip r:embed="rId5"/>
          <a:stretch>
            <a:fillRect/>
          </a:stretch>
        </p:blipFill>
        <p:spPr>
          <a:xfrm flipV="1">
            <a:off x="0" y="0"/>
            <a:ext cx="9144000" cy="517377"/>
          </a:xfrm>
          <a:prstGeom prst="rect">
            <a:avLst/>
          </a:prstGeom>
        </p:spPr>
      </p:pic>
      <p:sp>
        <p:nvSpPr>
          <p:cNvPr id="25" name="Rectangle 24"/>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7" name="Rectangle 26"/>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33" name="Rectangle 32"/>
          <p:cNvSpPr/>
          <p:nvPr/>
        </p:nvSpPr>
        <p:spPr>
          <a:xfrm>
            <a:off x="1830963" y="-11756"/>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34" name="Rectangle 33"/>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35" name="Rectangle 34"/>
          <p:cNvSpPr/>
          <p:nvPr/>
        </p:nvSpPr>
        <p:spPr>
          <a:xfrm>
            <a:off x="5510025" y="159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Data Collection and </a:t>
            </a:r>
            <a:r>
              <a:rPr lang="tr-TR" sz="1200" dirty="0" err="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Implementation</a:t>
            </a:r>
            <a:endPar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graphicFrame>
        <p:nvGraphicFramePr>
          <p:cNvPr id="8" name="Tablo 7">
            <a:extLst>
              <a:ext uri="{FF2B5EF4-FFF2-40B4-BE49-F238E27FC236}">
                <a16:creationId xmlns:a16="http://schemas.microsoft.com/office/drawing/2014/main" id="{B061E008-EF3E-4C23-8E94-DA3553DF30EE}"/>
              </a:ext>
            </a:extLst>
          </p:cNvPr>
          <p:cNvGraphicFramePr>
            <a:graphicFrameLocks noGrp="1"/>
          </p:cNvGraphicFramePr>
          <p:nvPr>
            <p:extLst>
              <p:ext uri="{D42A27DB-BD31-4B8C-83A1-F6EECF244321}">
                <p14:modId xmlns:p14="http://schemas.microsoft.com/office/powerpoint/2010/main" val="1198865775"/>
              </p:ext>
            </p:extLst>
          </p:nvPr>
        </p:nvGraphicFramePr>
        <p:xfrm>
          <a:off x="2287583" y="2021808"/>
          <a:ext cx="4987604" cy="552158"/>
        </p:xfrm>
        <a:graphic>
          <a:graphicData uri="http://schemas.openxmlformats.org/drawingml/2006/table">
            <a:tbl>
              <a:tblPr/>
              <a:tblGrid>
                <a:gridCol w="1512904">
                  <a:extLst>
                    <a:ext uri="{9D8B030D-6E8A-4147-A177-3AD203B41FA5}">
                      <a16:colId xmlns:a16="http://schemas.microsoft.com/office/drawing/2014/main" val="1898132797"/>
                    </a:ext>
                  </a:extLst>
                </a:gridCol>
                <a:gridCol w="1628574">
                  <a:extLst>
                    <a:ext uri="{9D8B030D-6E8A-4147-A177-3AD203B41FA5}">
                      <a16:colId xmlns:a16="http://schemas.microsoft.com/office/drawing/2014/main" val="2335982629"/>
                    </a:ext>
                  </a:extLst>
                </a:gridCol>
                <a:gridCol w="1846126">
                  <a:extLst>
                    <a:ext uri="{9D8B030D-6E8A-4147-A177-3AD203B41FA5}">
                      <a16:colId xmlns:a16="http://schemas.microsoft.com/office/drawing/2014/main" val="1725731200"/>
                    </a:ext>
                  </a:extLst>
                </a:gridCol>
              </a:tblGrid>
              <a:tr h="307317">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Training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Time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Elapsed</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for</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extLst>
                  <a:ext uri="{0D108BD9-81ED-4DB2-BD59-A6C34878D82A}">
                    <a16:rowId xmlns:a16="http://schemas.microsoft.com/office/drawing/2014/main" val="1312621760"/>
                  </a:ext>
                </a:extLst>
              </a:tr>
              <a:tr h="244841">
                <a:tc>
                  <a:txBody>
                    <a:bodyPr/>
                    <a:lstStyle/>
                    <a:p>
                      <a:pPr algn="ctr">
                        <a:lnSpc>
                          <a:spcPct val="107000"/>
                        </a:lnSpc>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6.34</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6.3612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379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seconds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extLst>
                  <a:ext uri="{0D108BD9-81ED-4DB2-BD59-A6C34878D82A}">
                    <a16:rowId xmlns:a16="http://schemas.microsoft.com/office/drawing/2014/main" val="2523150019"/>
                  </a:ext>
                </a:extLst>
              </a:tr>
            </a:tbl>
          </a:graphicData>
        </a:graphic>
      </p:graphicFrame>
      <p:sp>
        <p:nvSpPr>
          <p:cNvPr id="9" name="Metin kutusu 8">
            <a:extLst>
              <a:ext uri="{FF2B5EF4-FFF2-40B4-BE49-F238E27FC236}">
                <a16:creationId xmlns:a16="http://schemas.microsoft.com/office/drawing/2014/main" id="{34BB5850-4905-4A6A-8057-20281A6143E8}"/>
              </a:ext>
            </a:extLst>
          </p:cNvPr>
          <p:cNvSpPr txBox="1"/>
          <p:nvPr/>
        </p:nvSpPr>
        <p:spPr>
          <a:xfrm>
            <a:off x="2215459" y="1762813"/>
            <a:ext cx="1762652" cy="307777"/>
          </a:xfrm>
          <a:prstGeom prst="rect">
            <a:avLst/>
          </a:prstGeom>
          <a:noFill/>
        </p:spPr>
        <p:txBody>
          <a:bodyPr wrap="square" rtlCol="0">
            <a:spAutoFit/>
          </a:bodyPr>
          <a:lstStyle/>
          <a:p>
            <a:r>
              <a:rPr lang="tr-TR" sz="1400" dirty="0">
                <a:solidFill>
                  <a:srgbClr val="00B050"/>
                </a:solidFill>
                <a:latin typeface="Roboto Slab" panose="020B0604020202020204" charset="0"/>
                <a:ea typeface="Roboto Slab" panose="020B0604020202020204" charset="0"/>
              </a:rPr>
              <a:t>CNN</a:t>
            </a:r>
          </a:p>
        </p:txBody>
      </p:sp>
      <p:sp>
        <p:nvSpPr>
          <p:cNvPr id="22" name="Metin kutusu 21">
            <a:extLst>
              <a:ext uri="{FF2B5EF4-FFF2-40B4-BE49-F238E27FC236}">
                <a16:creationId xmlns:a16="http://schemas.microsoft.com/office/drawing/2014/main" id="{95B9D056-1879-4B44-BFC3-B532E819C7F8}"/>
              </a:ext>
            </a:extLst>
          </p:cNvPr>
          <p:cNvSpPr txBox="1"/>
          <p:nvPr/>
        </p:nvSpPr>
        <p:spPr>
          <a:xfrm>
            <a:off x="2215459" y="2713202"/>
            <a:ext cx="1762652" cy="307777"/>
          </a:xfrm>
          <a:prstGeom prst="rect">
            <a:avLst/>
          </a:prstGeom>
          <a:noFill/>
        </p:spPr>
        <p:txBody>
          <a:bodyPr wrap="square" rtlCol="0">
            <a:spAutoFit/>
          </a:bodyPr>
          <a:lstStyle/>
          <a:p>
            <a:r>
              <a:rPr lang="tr-TR" sz="1400" dirty="0">
                <a:solidFill>
                  <a:srgbClr val="114454"/>
                </a:solidFill>
                <a:latin typeface="Roboto Slab" panose="020B0604020202020204" charset="0"/>
                <a:ea typeface="Roboto Slab" panose="020B0604020202020204" charset="0"/>
              </a:rPr>
              <a:t>LSTM</a:t>
            </a:r>
          </a:p>
        </p:txBody>
      </p:sp>
      <p:graphicFrame>
        <p:nvGraphicFramePr>
          <p:cNvPr id="26" name="Tablo 25">
            <a:extLst>
              <a:ext uri="{FF2B5EF4-FFF2-40B4-BE49-F238E27FC236}">
                <a16:creationId xmlns:a16="http://schemas.microsoft.com/office/drawing/2014/main" id="{64A6C737-7CFB-42B7-A267-424EECFF9B75}"/>
              </a:ext>
            </a:extLst>
          </p:cNvPr>
          <p:cNvGraphicFramePr>
            <a:graphicFrameLocks noGrp="1"/>
          </p:cNvGraphicFramePr>
          <p:nvPr>
            <p:extLst>
              <p:ext uri="{D42A27DB-BD31-4B8C-83A1-F6EECF244321}">
                <p14:modId xmlns:p14="http://schemas.microsoft.com/office/powerpoint/2010/main" val="585180798"/>
              </p:ext>
            </p:extLst>
          </p:nvPr>
        </p:nvGraphicFramePr>
        <p:xfrm>
          <a:off x="2287582" y="3018570"/>
          <a:ext cx="4987604" cy="552158"/>
        </p:xfrm>
        <a:graphic>
          <a:graphicData uri="http://schemas.openxmlformats.org/drawingml/2006/table">
            <a:tbl>
              <a:tblPr/>
              <a:tblGrid>
                <a:gridCol w="1512904">
                  <a:extLst>
                    <a:ext uri="{9D8B030D-6E8A-4147-A177-3AD203B41FA5}">
                      <a16:colId xmlns:a16="http://schemas.microsoft.com/office/drawing/2014/main" val="1898132797"/>
                    </a:ext>
                  </a:extLst>
                </a:gridCol>
                <a:gridCol w="1628574">
                  <a:extLst>
                    <a:ext uri="{9D8B030D-6E8A-4147-A177-3AD203B41FA5}">
                      <a16:colId xmlns:a16="http://schemas.microsoft.com/office/drawing/2014/main" val="2335982629"/>
                    </a:ext>
                  </a:extLst>
                </a:gridCol>
                <a:gridCol w="1846126">
                  <a:extLst>
                    <a:ext uri="{9D8B030D-6E8A-4147-A177-3AD203B41FA5}">
                      <a16:colId xmlns:a16="http://schemas.microsoft.com/office/drawing/2014/main" val="1725731200"/>
                    </a:ext>
                  </a:extLst>
                </a:gridCol>
              </a:tblGrid>
              <a:tr h="307317">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Training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Time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Elapsed</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for</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extLst>
                  <a:ext uri="{0D108BD9-81ED-4DB2-BD59-A6C34878D82A}">
                    <a16:rowId xmlns:a16="http://schemas.microsoft.com/office/drawing/2014/main" val="1312621760"/>
                  </a:ext>
                </a:extLst>
              </a:tr>
              <a:tr h="244841">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7.8595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6.9254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3965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seconds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extLst>
                  <a:ext uri="{0D108BD9-81ED-4DB2-BD59-A6C34878D82A}">
                    <a16:rowId xmlns:a16="http://schemas.microsoft.com/office/drawing/2014/main" val="2523150019"/>
                  </a:ext>
                </a:extLst>
              </a:tr>
            </a:tbl>
          </a:graphicData>
        </a:graphic>
      </p:graphicFrame>
      <p:sp>
        <p:nvSpPr>
          <p:cNvPr id="28" name="Metin kutusu 27">
            <a:extLst>
              <a:ext uri="{FF2B5EF4-FFF2-40B4-BE49-F238E27FC236}">
                <a16:creationId xmlns:a16="http://schemas.microsoft.com/office/drawing/2014/main" id="{DA0392B6-B52B-415F-A3C5-02F7C6EED578}"/>
              </a:ext>
            </a:extLst>
          </p:cNvPr>
          <p:cNvSpPr txBox="1"/>
          <p:nvPr/>
        </p:nvSpPr>
        <p:spPr>
          <a:xfrm>
            <a:off x="2215459" y="3553493"/>
            <a:ext cx="1762652" cy="307777"/>
          </a:xfrm>
          <a:prstGeom prst="rect">
            <a:avLst/>
          </a:prstGeom>
          <a:noFill/>
        </p:spPr>
        <p:txBody>
          <a:bodyPr wrap="square" rtlCol="0">
            <a:spAutoFit/>
          </a:bodyPr>
          <a:lstStyle/>
          <a:p>
            <a:r>
              <a:rPr lang="tr-TR" sz="1400" dirty="0" err="1">
                <a:solidFill>
                  <a:srgbClr val="114454"/>
                </a:solidFill>
                <a:latin typeface="Roboto Slab" panose="020B0604020202020204" charset="0"/>
                <a:ea typeface="Roboto Slab" panose="020B0604020202020204" charset="0"/>
              </a:rPr>
              <a:t>Hybrid</a:t>
            </a:r>
            <a:r>
              <a:rPr lang="tr-TR" sz="1400" dirty="0">
                <a:solidFill>
                  <a:srgbClr val="114454"/>
                </a:solidFill>
                <a:latin typeface="Roboto Slab" panose="020B0604020202020204" charset="0"/>
                <a:ea typeface="Roboto Slab" panose="020B0604020202020204" charset="0"/>
              </a:rPr>
              <a:t> Model</a:t>
            </a:r>
          </a:p>
        </p:txBody>
      </p:sp>
      <p:graphicFrame>
        <p:nvGraphicFramePr>
          <p:cNvPr id="29" name="Tablo 28">
            <a:extLst>
              <a:ext uri="{FF2B5EF4-FFF2-40B4-BE49-F238E27FC236}">
                <a16:creationId xmlns:a16="http://schemas.microsoft.com/office/drawing/2014/main" id="{63FDEBF7-D3EE-4FC1-85FF-7AC1F9B6DFA7}"/>
              </a:ext>
            </a:extLst>
          </p:cNvPr>
          <p:cNvGraphicFramePr>
            <a:graphicFrameLocks noGrp="1"/>
          </p:cNvGraphicFramePr>
          <p:nvPr>
            <p:extLst>
              <p:ext uri="{D42A27DB-BD31-4B8C-83A1-F6EECF244321}">
                <p14:modId xmlns:p14="http://schemas.microsoft.com/office/powerpoint/2010/main" val="4265942925"/>
              </p:ext>
            </p:extLst>
          </p:nvPr>
        </p:nvGraphicFramePr>
        <p:xfrm>
          <a:off x="2287583" y="3844235"/>
          <a:ext cx="4987604" cy="552158"/>
        </p:xfrm>
        <a:graphic>
          <a:graphicData uri="http://schemas.openxmlformats.org/drawingml/2006/table">
            <a:tbl>
              <a:tblPr/>
              <a:tblGrid>
                <a:gridCol w="1512904">
                  <a:extLst>
                    <a:ext uri="{9D8B030D-6E8A-4147-A177-3AD203B41FA5}">
                      <a16:colId xmlns:a16="http://schemas.microsoft.com/office/drawing/2014/main" val="1898132797"/>
                    </a:ext>
                  </a:extLst>
                </a:gridCol>
                <a:gridCol w="1628574">
                  <a:extLst>
                    <a:ext uri="{9D8B030D-6E8A-4147-A177-3AD203B41FA5}">
                      <a16:colId xmlns:a16="http://schemas.microsoft.com/office/drawing/2014/main" val="2335982629"/>
                    </a:ext>
                  </a:extLst>
                </a:gridCol>
                <a:gridCol w="1846126">
                  <a:extLst>
                    <a:ext uri="{9D8B030D-6E8A-4147-A177-3AD203B41FA5}">
                      <a16:colId xmlns:a16="http://schemas.microsoft.com/office/drawing/2014/main" val="1725731200"/>
                    </a:ext>
                  </a:extLst>
                </a:gridCol>
              </a:tblGrid>
              <a:tr h="307317">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Training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Time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Elapsed</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for</a:t>
                      </a: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24057"/>
                    </a:solidFill>
                  </a:tcPr>
                </a:tc>
                <a:extLst>
                  <a:ext uri="{0D108BD9-81ED-4DB2-BD59-A6C34878D82A}">
                    <a16:rowId xmlns:a16="http://schemas.microsoft.com/office/drawing/2014/main" val="1312621760"/>
                  </a:ext>
                </a:extLst>
              </a:tr>
              <a:tr h="244841">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6.4015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6.3665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tc>
                  <a:txBody>
                    <a:bodyPr/>
                    <a:lstStyle/>
                    <a:p>
                      <a:pPr algn="ctr">
                        <a:lnSpc>
                          <a:spcPct val="107000"/>
                        </a:lnSpc>
                        <a:spcAft>
                          <a:spcPts val="800"/>
                        </a:spcAft>
                      </a:pPr>
                      <a:r>
                        <a:rPr lang="tr-TR"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617 </a:t>
                      </a:r>
                      <a:r>
                        <a:rPr lang="tr-TR" sz="11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seconds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8637B"/>
                    </a:solidFill>
                  </a:tcPr>
                </a:tc>
                <a:extLst>
                  <a:ext uri="{0D108BD9-81ED-4DB2-BD59-A6C34878D82A}">
                    <a16:rowId xmlns:a16="http://schemas.microsoft.com/office/drawing/2014/main" val="2523150019"/>
                  </a:ext>
                </a:extLst>
              </a:tr>
            </a:tbl>
          </a:graphicData>
        </a:graphic>
      </p:graphicFrame>
    </p:spTree>
    <p:extLst>
      <p:ext uri="{BB962C8B-B14F-4D97-AF65-F5344CB8AC3E}">
        <p14:creationId xmlns:p14="http://schemas.microsoft.com/office/powerpoint/2010/main" val="5133062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3575528" y="758701"/>
            <a:ext cx="4135467"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47"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46"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3759031" y="3738863"/>
            <a:ext cx="2718300"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3759033" y="3003935"/>
            <a:ext cx="2718297"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 and Main Purpose</a:t>
            </a:r>
            <a:endParaRPr lang="en" sz="10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2054847"/>
            <a:ext cx="888717" cy="2325290"/>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2184399"/>
            <a:ext cx="877499" cy="2170817"/>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3759029" y="2258773"/>
            <a:ext cx="271829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2189220" y="1508917"/>
            <a:ext cx="4288109"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6"/>
            <a:ext cx="1529091"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Literature Review</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sp>
        <p:nvSpPr>
          <p:cNvPr id="269"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Potential Technique and Quality of Last Chapter</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pic>
        <p:nvPicPr>
          <p:cNvPr id="44"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48"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Methodology and Research Model</a:t>
            </a:r>
            <a:endParaRPr lang="en" sz="1200" dirty="0">
              <a:solidFill>
                <a:schemeClr val="lt1"/>
              </a:solidFill>
              <a:latin typeface="Roboto Slab" panose="020B0604020202020204" charset="0"/>
              <a:ea typeface="Roboto Slab" panose="020B0604020202020204" charset="0"/>
              <a:sym typeface="Nixie One"/>
            </a:endParaRPr>
          </a:p>
        </p:txBody>
      </p:sp>
      <p:sp>
        <p:nvSpPr>
          <p:cNvPr id="49" name="Shape 266"/>
          <p:cNvSpPr txBox="1"/>
          <p:nvPr/>
        </p:nvSpPr>
        <p:spPr>
          <a:xfrm>
            <a:off x="4531760" y="3094313"/>
            <a:ext cx="1753131"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Data Collection and </a:t>
            </a:r>
            <a:r>
              <a:rPr lang="tr-TR" sz="1200" dirty="0" err="1">
                <a:solidFill>
                  <a:schemeClr val="lt1"/>
                </a:solidFill>
                <a:latin typeface="Roboto Slab" panose="020B0604020202020204" charset="0"/>
                <a:ea typeface="Roboto Slab" panose="020B0604020202020204" charset="0"/>
                <a:cs typeface="Nixie One"/>
                <a:sym typeface="Nixie One"/>
              </a:rPr>
              <a:t>Implementation</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pic>
        <p:nvPicPr>
          <p:cNvPr id="100" name="Picture 9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spTree>
    <p:extLst>
      <p:ext uri="{BB962C8B-B14F-4D97-AF65-F5344CB8AC3E}">
        <p14:creationId xmlns:p14="http://schemas.microsoft.com/office/powerpoint/2010/main" val="13158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88889E-6 -3.7037E-7 L -0.13559 0.00031 " pathEditMode="relative" rAng="0" ptsTypes="AA">
                                      <p:cBhvr>
                                        <p:cTn id="6" dur="2000" fill="hold"/>
                                        <p:tgtEl>
                                          <p:spTgt spid="61"/>
                                        </p:tgtEl>
                                        <p:attrNameLst>
                                          <p:attrName>ppt_x</p:attrName>
                                          <p:attrName>ppt_y</p:attrName>
                                        </p:attrNameLst>
                                      </p:cBhvr>
                                      <p:rCtr x="-6788" y="0"/>
                                    </p:animMotion>
                                  </p:childTnLst>
                                </p:cTn>
                              </p:par>
                              <p:par>
                                <p:cTn id="7" presetID="63" presetClass="path" presetSubtype="0" accel="50000" decel="50000" fill="hold" grpId="0" nodeType="withEffect">
                                  <p:stCondLst>
                                    <p:cond delay="0"/>
                                  </p:stCondLst>
                                  <p:childTnLst>
                                    <p:animMotion origin="layout" path="M -4.72222E-6 6.17284E-7 L 0.13681 6.17284E-7 " pathEditMode="relative" rAng="0" ptsTypes="AA">
                                      <p:cBhvr>
                                        <p:cTn id="8" dur="2000" fill="hold"/>
                                        <p:tgtEl>
                                          <p:spTgt spid="248"/>
                                        </p:tgtEl>
                                        <p:attrNameLst>
                                          <p:attrName>ppt_x</p:attrName>
                                          <p:attrName>ppt_y</p:attrName>
                                        </p:attrNameLst>
                                      </p:cBhvr>
                                      <p:rCtr x="68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2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2042381" y="758701"/>
            <a:ext cx="4440523"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48"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52"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D7793"/>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2350168" y="3746885"/>
            <a:ext cx="5313815"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3759031" y="3003935"/>
            <a:ext cx="2718297"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 and Main Purpose</a:t>
            </a:r>
            <a:endParaRPr lang="en" sz="10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1635127"/>
            <a:ext cx="888717" cy="2745010"/>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2054846"/>
            <a:ext cx="877499" cy="2300370"/>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2463149" y="2258773"/>
            <a:ext cx="401417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3759033" y="1508917"/>
            <a:ext cx="2718297"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6"/>
            <a:ext cx="1548210"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Literature Review</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9" y="2409500"/>
            <a:ext cx="1548200" cy="460500"/>
          </a:xfrm>
          <a:prstGeom prst="rect">
            <a:avLst/>
          </a:prstGeom>
          <a:noFill/>
          <a:ln>
            <a:noFill/>
          </a:ln>
        </p:spPr>
        <p:txBody>
          <a:bodyPr lIns="91425" tIns="45700" rIns="91425" bIns="45700" anchor="ctr" anchorCtr="0">
            <a:noAutofit/>
          </a:bodyPr>
          <a:lstStyle/>
          <a:p>
            <a:pPr>
              <a:lnSpc>
                <a:spcPct val="83333"/>
              </a:lnSpc>
              <a:buSzPct val="25000"/>
            </a:pPr>
            <a:endParaRPr lang="en" sz="1000" dirty="0">
              <a:solidFill>
                <a:schemeClr val="lt1"/>
              </a:solidFill>
              <a:latin typeface="Roboto Slab" panose="020B0604020202020204" charset="0"/>
              <a:ea typeface="Roboto Slab" panose="020B0604020202020204" charset="0"/>
              <a:cs typeface="Nixie One"/>
              <a:sym typeface="Nixie One"/>
            </a:endParaRPr>
          </a:p>
        </p:txBody>
      </p: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60" y="3094313"/>
            <a:ext cx="1945569"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Data Collection and </a:t>
            </a:r>
            <a:r>
              <a:rPr lang="tr-TR" sz="1200" dirty="0" err="1">
                <a:solidFill>
                  <a:schemeClr val="lt1"/>
                </a:solidFill>
                <a:latin typeface="Roboto Slab" panose="020B0604020202020204" charset="0"/>
                <a:ea typeface="Roboto Slab" panose="020B0604020202020204" charset="0"/>
                <a:cs typeface="Nixie One"/>
                <a:sym typeface="Nixie One"/>
              </a:rPr>
              <a:t>Implementation</a:t>
            </a:r>
            <a:endParaRPr lang="en" sz="1200" dirty="0">
              <a:solidFill>
                <a:schemeClr val="lt1"/>
              </a:solidFill>
              <a:latin typeface="Roboto Slab" panose="020B0604020202020204" charset="0"/>
              <a:ea typeface="Roboto Slab" panose="020B0604020202020204" charset="0"/>
              <a:cs typeface="Nixie One"/>
              <a:sym typeface="Nixie One"/>
            </a:endParaRPr>
          </a:p>
        </p:txBody>
      </p: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sp>
        <p:nvSpPr>
          <p:cNvPr id="42" name="Shape 260"/>
          <p:cNvSpPr txBox="1"/>
          <p:nvPr/>
        </p:nvSpPr>
        <p:spPr>
          <a:xfrm>
            <a:off x="6368721" y="917709"/>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3" name="Shape 260"/>
          <p:cNvSpPr txBox="1"/>
          <p:nvPr/>
        </p:nvSpPr>
        <p:spPr>
          <a:xfrm>
            <a:off x="6368721" y="1661631"/>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sp>
        <p:nvSpPr>
          <p:cNvPr id="44" name="Shape 260"/>
          <p:cNvSpPr txBox="1"/>
          <p:nvPr/>
        </p:nvSpPr>
        <p:spPr>
          <a:xfrm>
            <a:off x="6368721" y="2413235"/>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 Proje İçeriği</a:t>
            </a:r>
            <a:endParaRPr lang="en" sz="800" dirty="0">
              <a:solidFill>
                <a:schemeClr val="bg1"/>
              </a:solidFill>
              <a:latin typeface="Roboto Slab" panose="020B0604020202020204" charset="0"/>
              <a:ea typeface="Roboto Slab" panose="020B0604020202020204" charset="0"/>
            </a:endParaRPr>
          </a:p>
        </p:txBody>
      </p:sp>
      <p:pic>
        <p:nvPicPr>
          <p:cNvPr id="47"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50"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Methodology and Research Model</a:t>
            </a:r>
            <a:endParaRPr lang="en" sz="1200" dirty="0">
              <a:solidFill>
                <a:schemeClr val="lt1"/>
              </a:solidFill>
              <a:latin typeface="Roboto Slab" panose="020B0604020202020204" charset="0"/>
              <a:ea typeface="Roboto Slab" panose="020B0604020202020204" charset="0"/>
              <a:sym typeface="Nixie One"/>
            </a:endParaRPr>
          </a:p>
        </p:txBody>
      </p:sp>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sp>
        <p:nvSpPr>
          <p:cNvPr id="53"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Potential Technique and Quality of Last Chapter</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pic>
        <p:nvPicPr>
          <p:cNvPr id="62" name="Picture 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spTree>
    <p:extLst>
      <p:ext uri="{BB962C8B-B14F-4D97-AF65-F5344CB8AC3E}">
        <p14:creationId xmlns:p14="http://schemas.microsoft.com/office/powerpoint/2010/main" val="1275276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88889E-6 -1.23457E-7 L -0.1276 -1.23457E-7 " pathEditMode="relative" rAng="0" ptsTypes="AA">
                                      <p:cBhvr>
                                        <p:cTn id="6" dur="2000" fill="hold"/>
                                        <p:tgtEl>
                                          <p:spTgt spid="246"/>
                                        </p:tgtEl>
                                        <p:attrNameLst>
                                          <p:attrName>ppt_x</p:attrName>
                                          <p:attrName>ppt_y</p:attrName>
                                        </p:attrNameLst>
                                      </p:cBhvr>
                                      <p:rCtr x="-6389" y="0"/>
                                    </p:animMotion>
                                  </p:childTnLst>
                                </p:cTn>
                              </p:par>
                              <p:par>
                                <p:cTn id="7" presetID="63" presetClass="path" presetSubtype="0" accel="50000" decel="50000" fill="hold" grpId="0" nodeType="withEffect">
                                  <p:stCondLst>
                                    <p:cond delay="0"/>
                                  </p:stCondLst>
                                  <p:childTnLst>
                                    <p:animMotion origin="layout" path="M 1.11111E-6 -4.5679E-6 L 0.12795 -4.5679E-6 " pathEditMode="relative" rAng="0" ptsTypes="AA">
                                      <p:cBhvr>
                                        <p:cTn id="8" dur="2000" fill="hold"/>
                                        <p:tgtEl>
                                          <p:spTgt spid="245"/>
                                        </p:tgtEl>
                                        <p:attrNameLst>
                                          <p:attrName>ppt_x</p:attrName>
                                          <p:attrName>ppt_y</p:attrName>
                                        </p:attrNameLst>
                                      </p:cBhvr>
                                      <p:rCtr x="63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animBg="1"/>
      <p:bldP spid="2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63581" y="493909"/>
            <a:ext cx="1848467" cy="1078864"/>
          </a:xfrm>
          <a:prstGeom prst="rect">
            <a:avLst/>
          </a:prstGeom>
        </p:spPr>
      </p:pic>
      <p:sp>
        <p:nvSpPr>
          <p:cNvPr id="111" name="Shape 111"/>
          <p:cNvSpPr txBox="1">
            <a:spLocks noGrp="1"/>
          </p:cNvSpPr>
          <p:nvPr>
            <p:ph type="title"/>
          </p:nvPr>
        </p:nvSpPr>
        <p:spPr>
          <a:xfrm>
            <a:off x="1058169" y="707512"/>
            <a:ext cx="3208799" cy="1028700"/>
          </a:xfrm>
          <a:prstGeom prst="rect">
            <a:avLst/>
          </a:prstGeom>
        </p:spPr>
        <p:txBody>
          <a:bodyPr lIns="91425" tIns="91425" rIns="91425" bIns="91425" anchor="ctr" anchorCtr="0">
            <a:noAutofit/>
          </a:bodyPr>
          <a:lstStyle/>
          <a:p>
            <a:r>
              <a:rPr lang="tr-TR" sz="1400" dirty="0" err="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Discussions</a:t>
            </a:r>
            <a:b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br>
            <a:endParaRPr lang="en" dirty="0"/>
          </a:p>
        </p:txBody>
      </p:sp>
      <p:pic>
        <p:nvPicPr>
          <p:cNvPr id="62" name="Picture 61"/>
          <p:cNvPicPr>
            <a:picLocks noChangeAspect="1"/>
          </p:cNvPicPr>
          <p:nvPr/>
        </p:nvPicPr>
        <p:blipFill>
          <a:blip r:embed="rId3"/>
          <a:stretch>
            <a:fillRect/>
          </a:stretch>
        </p:blipFill>
        <p:spPr>
          <a:xfrm>
            <a:off x="3984648" y="493909"/>
            <a:ext cx="627400" cy="1078864"/>
          </a:xfrm>
          <a:prstGeom prst="rect">
            <a:avLst/>
          </a:prstGeom>
        </p:spPr>
      </p:pic>
      <p:pic>
        <p:nvPicPr>
          <p:cNvPr id="28"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68" y="844819"/>
            <a:ext cx="377043" cy="377043"/>
          </a:xfrm>
          <a:prstGeom prst="rect">
            <a:avLst/>
          </a:prstGeom>
        </p:spPr>
      </p:pic>
      <p:pic>
        <p:nvPicPr>
          <p:cNvPr id="33" name="Picture 32"/>
          <p:cNvPicPr>
            <a:picLocks noChangeAspect="1"/>
          </p:cNvPicPr>
          <p:nvPr/>
        </p:nvPicPr>
        <p:blipFill>
          <a:blip r:embed="rId6"/>
          <a:stretch>
            <a:fillRect/>
          </a:stretch>
        </p:blipFill>
        <p:spPr>
          <a:xfrm flipV="1">
            <a:off x="0" y="0"/>
            <a:ext cx="9144000" cy="517377"/>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pic>
      <p:sp>
        <p:nvSpPr>
          <p:cNvPr id="34" name="Rectangle 33"/>
          <p:cNvSpPr/>
          <p:nvPr/>
        </p:nvSpPr>
        <p:spPr>
          <a:xfrm>
            <a:off x="7321059" y="-11754"/>
            <a:ext cx="182294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Potential Technique and Quality of Last Chapter </a:t>
            </a:r>
          </a:p>
        </p:txBody>
      </p:sp>
      <p:sp>
        <p:nvSpPr>
          <p:cNvPr id="35" name="Rectangle 34"/>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42" name="Rectangle 41"/>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43" name="Rectangle 42"/>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44" name="Rectangle 43"/>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20" name="Metin kutusu 19">
            <a:extLst>
              <a:ext uri="{FF2B5EF4-FFF2-40B4-BE49-F238E27FC236}">
                <a16:creationId xmlns:a16="http://schemas.microsoft.com/office/drawing/2014/main" id="{A00D6CB6-B355-4E2F-9072-96232A002DCC}"/>
              </a:ext>
            </a:extLst>
          </p:cNvPr>
          <p:cNvSpPr txBox="1"/>
          <p:nvPr/>
        </p:nvSpPr>
        <p:spPr>
          <a:xfrm>
            <a:off x="5792551" y="64510"/>
            <a:ext cx="1520485" cy="400110"/>
          </a:xfrm>
          <a:prstGeom prst="rect">
            <a:avLst/>
          </a:prstGeom>
          <a:noFill/>
        </p:spPr>
        <p:txBody>
          <a:bodyPr wrap="square" rtlCol="0">
            <a:spAutoFit/>
          </a:bodyPr>
          <a:lstStyle/>
          <a:p>
            <a:pPr algn="ctr"/>
            <a:r>
              <a:rPr lang="tr-TR" sz="1000" dirty="0">
                <a:solidFill>
                  <a:srgbClr val="94BF6E"/>
                </a:solidFill>
                <a:latin typeface="Roboto Slab" panose="020B0604020202020204" charset="0"/>
                <a:ea typeface="Roboto Slab" panose="020B0604020202020204" charset="0"/>
              </a:rPr>
              <a:t>Data Collection and </a:t>
            </a:r>
            <a:r>
              <a:rPr lang="tr-TR" sz="1000" dirty="0" err="1">
                <a:solidFill>
                  <a:srgbClr val="94BF6E"/>
                </a:solidFill>
                <a:latin typeface="Roboto Slab" panose="020B0604020202020204" charset="0"/>
                <a:ea typeface="Roboto Slab" panose="020B0604020202020204" charset="0"/>
              </a:rPr>
              <a:t>Implementation</a:t>
            </a:r>
            <a:endParaRPr lang="en-US" sz="1050" dirty="0">
              <a:solidFill>
                <a:srgbClr val="94BF6E"/>
              </a:solidFill>
              <a:latin typeface="Roboto Slab" panose="020B0604020202020204" charset="0"/>
              <a:ea typeface="Roboto Slab" panose="020B0604020202020204" charset="0"/>
            </a:endParaRPr>
          </a:p>
        </p:txBody>
      </p:sp>
      <p:sp>
        <p:nvSpPr>
          <p:cNvPr id="22" name="Shape 119">
            <a:extLst>
              <a:ext uri="{FF2B5EF4-FFF2-40B4-BE49-F238E27FC236}">
                <a16:creationId xmlns:a16="http://schemas.microsoft.com/office/drawing/2014/main" id="{AFAC12B6-0E43-45C3-807D-9946A5BFAD3B}"/>
              </a:ext>
            </a:extLst>
          </p:cNvPr>
          <p:cNvSpPr txBox="1"/>
          <p:nvPr/>
        </p:nvSpPr>
        <p:spPr>
          <a:xfrm>
            <a:off x="758507" y="1704601"/>
            <a:ext cx="8109459" cy="2731387"/>
          </a:xfrm>
          <a:prstGeom prst="rect">
            <a:avLst/>
          </a:prstGeom>
          <a:noFill/>
          <a:ln>
            <a:noFill/>
          </a:ln>
        </p:spPr>
        <p:txBody>
          <a:bodyPr lIns="91425" tIns="91425" rIns="91425" bIns="91425" anchor="t" anchorCtr="0">
            <a:noAutofit/>
          </a:bodyPr>
          <a:lstStyle/>
          <a:p>
            <a:pPr marL="171450" indent="-171450">
              <a:lnSpc>
                <a:spcPct val="200000"/>
              </a:lnSpc>
              <a:buFont typeface="Wingdings" panose="05000000000000000000" pitchFamily="2" charset="2"/>
              <a:buChar char="v"/>
            </a:pPr>
            <a:r>
              <a:rPr lang="tr-TR" dirty="0">
                <a:solidFill>
                  <a:srgbClr val="114454"/>
                </a:solidFill>
                <a:latin typeface="Roboto Slab" panose="020B0604020202020204" charset="0"/>
                <a:ea typeface="Roboto Slab" panose="020B0604020202020204" charset="0"/>
              </a:rPr>
              <a:t>Potential Analysis Technique</a:t>
            </a:r>
          </a:p>
          <a:p>
            <a:pPr marL="171450" indent="-171450">
              <a:lnSpc>
                <a:spcPct val="200000"/>
              </a:lnSpc>
              <a:buFont typeface="Wingdings" panose="05000000000000000000" pitchFamily="2" charset="2"/>
              <a:buChar char="q"/>
            </a:pPr>
            <a:r>
              <a:rPr lang="tr-TR" sz="1200" dirty="0" err="1">
                <a:solidFill>
                  <a:srgbClr val="114454"/>
                </a:solidFill>
                <a:latin typeface="Roboto Slab" panose="020B0604020202020204" charset="0"/>
                <a:ea typeface="Roboto Slab" panose="020B0604020202020204" charset="0"/>
              </a:rPr>
              <a:t>sMAPE</a:t>
            </a:r>
            <a:endParaRPr lang="tr-TR" sz="1200" dirty="0">
              <a:solidFill>
                <a:srgbClr val="114454"/>
              </a:solidFill>
              <a:latin typeface="Roboto Slab" panose="020B0604020202020204" charset="0"/>
              <a:ea typeface="Roboto Slab" panose="020B0604020202020204" charset="0"/>
            </a:endParaRPr>
          </a:p>
          <a:p>
            <a:pPr marL="171450" indent="-171450">
              <a:lnSpc>
                <a:spcPct val="200000"/>
              </a:lnSpc>
              <a:buFont typeface="Wingdings" panose="05000000000000000000" pitchFamily="2" charset="2"/>
              <a:buChar char="q"/>
            </a:pPr>
            <a:r>
              <a:rPr lang="tr-TR" sz="1200" dirty="0" err="1">
                <a:solidFill>
                  <a:srgbClr val="114454"/>
                </a:solidFill>
                <a:latin typeface="Roboto Slab" panose="020B0604020202020204" charset="0"/>
                <a:ea typeface="Roboto Slab" panose="020B0604020202020204" charset="0"/>
              </a:rPr>
              <a:t>Hybrid</a:t>
            </a:r>
            <a:r>
              <a:rPr lang="tr-TR" sz="1200" dirty="0">
                <a:solidFill>
                  <a:srgbClr val="114454"/>
                </a:solidFill>
                <a:latin typeface="Roboto Slab" panose="020B0604020202020204" charset="0"/>
                <a:ea typeface="Roboto Slab" panose="020B0604020202020204" charset="0"/>
              </a:rPr>
              <a:t> Model</a:t>
            </a:r>
          </a:p>
          <a:p>
            <a:pPr marL="171450" indent="-171450">
              <a:lnSpc>
                <a:spcPct val="200000"/>
              </a:lnSpc>
              <a:buFont typeface="Wingdings" panose="05000000000000000000" pitchFamily="2" charset="2"/>
              <a:buChar char="v"/>
            </a:pPr>
            <a:r>
              <a:rPr lang="tr-TR" dirty="0">
                <a:solidFill>
                  <a:srgbClr val="114454"/>
                </a:solidFill>
                <a:latin typeface="Roboto Slab" panose="020B0604020202020204" charset="0"/>
                <a:ea typeface="Roboto Slab" panose="020B0604020202020204" charset="0"/>
              </a:rPr>
              <a:t>Q</a:t>
            </a:r>
            <a:r>
              <a:rPr lang="en-US" dirty="0" err="1">
                <a:solidFill>
                  <a:srgbClr val="114454"/>
                </a:solidFill>
                <a:latin typeface="Roboto Slab" panose="020B0604020202020204" charset="0"/>
                <a:ea typeface="Roboto Slab" panose="020B0604020202020204" charset="0"/>
              </a:rPr>
              <a:t>uality</a:t>
            </a:r>
            <a:r>
              <a:rPr lang="en-US" dirty="0">
                <a:solidFill>
                  <a:srgbClr val="114454"/>
                </a:solidFill>
                <a:latin typeface="Roboto Slab" panose="020B0604020202020204" charset="0"/>
                <a:ea typeface="Roboto Slab" panose="020B0604020202020204" charset="0"/>
              </a:rPr>
              <a:t> of last chapter in terms of answering research questions</a:t>
            </a:r>
            <a:endParaRPr lang="tr-TR" dirty="0">
              <a:solidFill>
                <a:srgbClr val="114454"/>
              </a:solidFill>
              <a:latin typeface="Roboto Slab" panose="020B0604020202020204" charset="0"/>
              <a:ea typeface="Roboto Slab" panose="020B0604020202020204" charset="0"/>
            </a:endParaRPr>
          </a:p>
          <a:p>
            <a:pPr marL="171450" indent="-171450">
              <a:lnSpc>
                <a:spcPct val="200000"/>
              </a:lnSpc>
              <a:buFont typeface="Wingdings" panose="05000000000000000000" pitchFamily="2" charset="2"/>
              <a:buChar char="q"/>
            </a:pPr>
            <a:r>
              <a:rPr lang="en-US" sz="1200" dirty="0">
                <a:solidFill>
                  <a:srgbClr val="114454"/>
                </a:solidFill>
                <a:latin typeface="Roboto Slab" panose="020B0604020202020204" charset="0"/>
                <a:ea typeface="Roboto Slab" panose="020B0604020202020204" charset="0"/>
              </a:rPr>
              <a:t>"What is the best single type model?"</a:t>
            </a:r>
            <a:endParaRPr lang="tr-TR" sz="1200" dirty="0">
              <a:solidFill>
                <a:srgbClr val="114454"/>
              </a:solidFill>
              <a:latin typeface="Roboto Slab" panose="020B0604020202020204" charset="0"/>
              <a:ea typeface="Roboto Slab" panose="020B0604020202020204" charset="0"/>
            </a:endParaRPr>
          </a:p>
          <a:p>
            <a:pPr marL="171450" indent="-171450">
              <a:lnSpc>
                <a:spcPct val="200000"/>
              </a:lnSpc>
              <a:buFont typeface="Wingdings" panose="05000000000000000000" pitchFamily="2" charset="2"/>
              <a:buChar char="q"/>
            </a:pPr>
            <a:r>
              <a:rPr lang="en-US" sz="1200" dirty="0">
                <a:solidFill>
                  <a:srgbClr val="114454"/>
                </a:solidFill>
                <a:latin typeface="Roboto Slab" panose="020B0604020202020204" charset="0"/>
                <a:ea typeface="Roboto Slab" panose="020B0604020202020204" charset="0"/>
              </a:rPr>
              <a:t>"What is the better model for this problem, Hybrid or Single model?"</a:t>
            </a:r>
            <a:endParaRPr lang="tr-TR" sz="1200" dirty="0">
              <a:solidFill>
                <a:srgbClr val="114454"/>
              </a:solidFill>
              <a:latin typeface="Roboto Slab" panose="020B0604020202020204" charset="0"/>
              <a:ea typeface="Roboto Slab" panose="020B0604020202020204" charset="0"/>
            </a:endParaRPr>
          </a:p>
          <a:p>
            <a:pPr marL="342900" indent="-342900">
              <a:lnSpc>
                <a:spcPct val="200000"/>
              </a:lnSpc>
              <a:buFont typeface="Wingdings" panose="05000000000000000000" pitchFamily="2" charset="2"/>
              <a:buChar char="v"/>
            </a:pPr>
            <a:endParaRPr lang="tr-TR" dirty="0">
              <a:solidFill>
                <a:srgbClr val="114454"/>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9711634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3D9AE05-D839-4DB4-B5FE-4EC8FC72A86D}"/>
              </a:ext>
            </a:extLst>
          </p:cNvPr>
          <p:cNvSpPr txBox="1"/>
          <p:nvPr/>
        </p:nvSpPr>
        <p:spPr>
          <a:xfrm>
            <a:off x="766916" y="1406013"/>
            <a:ext cx="7905135" cy="4508927"/>
          </a:xfrm>
          <a:prstGeom prst="rect">
            <a:avLst/>
          </a:prstGeom>
          <a:noFill/>
        </p:spPr>
        <p:txBody>
          <a:bodyPr wrap="square" rtlCol="0">
            <a:spAutoFit/>
          </a:bodyPr>
          <a:lstStyle/>
          <a:p>
            <a:pPr>
              <a:lnSpc>
                <a:spcPct val="150000"/>
              </a:lnSpc>
            </a:pPr>
            <a:r>
              <a:rPr lang="en-US" b="0" i="0" dirty="0">
                <a:solidFill>
                  <a:schemeClr val="tx1"/>
                </a:solidFill>
                <a:effectLst/>
                <a:latin typeface="Roboto Slab" panose="020B0604020202020204" charset="0"/>
                <a:ea typeface="Roboto Slab" panose="020B0604020202020204" charset="0"/>
              </a:rPr>
              <a:t>PRODUCT DEMAND FORECASTING USING DEEP LEARNING (No. 2409686625). (2019). https://search.proquest.com/dissertations-theses/product-demand-forecasting-using-deep-learning/docview/2409686625/se-2?accountid=13014</a:t>
            </a:r>
            <a:endParaRPr lang="tr-TR" b="0" i="0" dirty="0">
              <a:solidFill>
                <a:schemeClr val="tx1"/>
              </a:solidFill>
              <a:effectLst/>
              <a:latin typeface="Roboto Slab" panose="020B0604020202020204" charset="0"/>
              <a:ea typeface="Roboto Slab" panose="020B0604020202020204" charset="0"/>
            </a:endParaRPr>
          </a:p>
          <a:p>
            <a:pPr>
              <a:lnSpc>
                <a:spcPct val="150000"/>
              </a:lnSpc>
            </a:pPr>
            <a:endParaRPr lang="tr-TR" b="0" i="0" dirty="0">
              <a:solidFill>
                <a:schemeClr val="tx1"/>
              </a:solidFill>
              <a:effectLst/>
              <a:latin typeface="Roboto Slab" panose="020B0604020202020204" charset="0"/>
              <a:ea typeface="Roboto Slab" panose="020B0604020202020204" charset="0"/>
            </a:endParaRPr>
          </a:p>
          <a:p>
            <a:pPr>
              <a:lnSpc>
                <a:spcPct val="150000"/>
              </a:lnSpc>
            </a:pPr>
            <a:r>
              <a:rPr lang="en-US" b="0" i="0" dirty="0" err="1">
                <a:solidFill>
                  <a:schemeClr val="tx1"/>
                </a:solidFill>
                <a:effectLst/>
                <a:latin typeface="Roboto Slab" panose="020B0604020202020204" charset="0"/>
                <a:ea typeface="Roboto Slab" panose="020B0604020202020204" charset="0"/>
              </a:rPr>
              <a:t>McCombes</a:t>
            </a:r>
            <a:r>
              <a:rPr lang="en-US" b="0" i="0" dirty="0">
                <a:solidFill>
                  <a:schemeClr val="tx1"/>
                </a:solidFill>
                <a:effectLst/>
                <a:latin typeface="Roboto Slab" panose="020B0604020202020204" charset="0"/>
                <a:ea typeface="Roboto Slab" panose="020B0604020202020204" charset="0"/>
              </a:rPr>
              <a:t>, S. (2019, June 13). </a:t>
            </a:r>
            <a:r>
              <a:rPr lang="en-US" b="0" i="1" dirty="0">
                <a:solidFill>
                  <a:schemeClr val="tx1"/>
                </a:solidFill>
                <a:effectLst/>
                <a:latin typeface="Roboto Slab" panose="020B0604020202020204" charset="0"/>
                <a:ea typeface="Roboto Slab" panose="020B0604020202020204" charset="0"/>
              </a:rPr>
              <a:t>How to create a research design</a:t>
            </a:r>
            <a:r>
              <a:rPr lang="en-US" b="0" i="0" dirty="0">
                <a:solidFill>
                  <a:schemeClr val="tx1"/>
                </a:solidFill>
                <a:effectLst/>
                <a:latin typeface="Roboto Slab" panose="020B0604020202020204" charset="0"/>
                <a:ea typeface="Roboto Slab" panose="020B0604020202020204" charset="0"/>
              </a:rPr>
              <a:t>. Https://</a:t>
            </a:r>
            <a:r>
              <a:rPr lang="tr-TR" b="0" i="0" dirty="0">
                <a:solidFill>
                  <a:schemeClr val="tx1"/>
                </a:solidFill>
                <a:effectLst/>
                <a:latin typeface="Roboto Slab" panose="020B0604020202020204" charset="0"/>
                <a:ea typeface="Roboto Slab" panose="020B0604020202020204" charset="0"/>
              </a:rPr>
              <a:t>w</a:t>
            </a:r>
            <a:r>
              <a:rPr lang="en-US" b="0" i="0" dirty="0" err="1">
                <a:solidFill>
                  <a:schemeClr val="tx1"/>
                </a:solidFill>
                <a:effectLst/>
                <a:latin typeface="Roboto Slab" panose="020B0604020202020204" charset="0"/>
                <a:ea typeface="Roboto Slab" panose="020B0604020202020204" charset="0"/>
              </a:rPr>
              <a:t>ww.Scribbr.Com</a:t>
            </a:r>
            <a:r>
              <a:rPr lang="en-US" b="0" i="0" dirty="0">
                <a:solidFill>
                  <a:schemeClr val="tx1"/>
                </a:solidFill>
                <a:effectLst/>
                <a:latin typeface="Roboto Slab" panose="020B0604020202020204" charset="0"/>
                <a:ea typeface="Roboto Slab" panose="020B0604020202020204" charset="0"/>
              </a:rPr>
              <a:t>/. </a:t>
            </a:r>
            <a:r>
              <a:rPr lang="en-US" b="0" i="0" dirty="0">
                <a:solidFill>
                  <a:schemeClr val="tx1"/>
                </a:solidFill>
                <a:effectLst/>
                <a:latin typeface="Roboto Slab" panose="020B0604020202020204" charset="0"/>
                <a:ea typeface="Roboto Slab" panose="020B0604020202020204" charset="0"/>
                <a:hlinkClick r:id="rId3">
                  <a:extLst>
                    <a:ext uri="{A12FA001-AC4F-418D-AE19-62706E023703}">
                      <ahyp:hlinkClr xmlns:ahyp="http://schemas.microsoft.com/office/drawing/2018/hyperlinkcolor" val="tx"/>
                    </a:ext>
                  </a:extLst>
                </a:hlinkClick>
              </a:rPr>
              <a:t>https://www.scribbr.com/research-process/research-design/</a:t>
            </a:r>
            <a:endParaRPr lang="tr-TR" b="0" i="0" dirty="0">
              <a:solidFill>
                <a:schemeClr val="tx1"/>
              </a:solidFill>
              <a:effectLst/>
              <a:latin typeface="Roboto Slab" panose="020B0604020202020204" charset="0"/>
              <a:ea typeface="Roboto Slab" panose="020B0604020202020204" charset="0"/>
            </a:endParaRPr>
          </a:p>
          <a:p>
            <a:pPr>
              <a:lnSpc>
                <a:spcPct val="150000"/>
              </a:lnSpc>
            </a:pPr>
            <a:endParaRPr lang="tr-TR" dirty="0">
              <a:solidFill>
                <a:schemeClr val="tx1"/>
              </a:solidFill>
              <a:latin typeface="+mn-lt"/>
            </a:endParaRPr>
          </a:p>
          <a:p>
            <a:pPr>
              <a:lnSpc>
                <a:spcPct val="150000"/>
              </a:lnSpc>
            </a:pPr>
            <a:r>
              <a:rPr lang="en-US" dirty="0">
                <a:solidFill>
                  <a:schemeClr val="tx1"/>
                </a:solidFill>
                <a:latin typeface="Roboto Slab" panose="020B0604020202020204" charset="0"/>
                <a:ea typeface="Roboto Slab" panose="020B0604020202020204" charset="0"/>
              </a:rPr>
              <a:t>Clarke, R. J. (2005, March 1–May 30). Research Models and Methodologies [Seminar Series Presentations]. HDR Seminar Series, Wollongong, Australian. https://documents.uow.edu.au/content/groups/public/@web/@commerce/documents/doc/uow012042.pdf</a:t>
            </a:r>
            <a:endParaRPr lang="tr-TR" dirty="0">
              <a:solidFill>
                <a:schemeClr val="tx1"/>
              </a:solidFill>
              <a:latin typeface="Roboto Slab" panose="020B0604020202020204" charset="0"/>
              <a:ea typeface="Roboto Slab" panose="020B0604020202020204" charset="0"/>
            </a:endParaRPr>
          </a:p>
          <a:p>
            <a:endParaRPr lang="tr-TR" dirty="0"/>
          </a:p>
          <a:p>
            <a:endParaRPr lang="tr-TR" dirty="0"/>
          </a:p>
          <a:p>
            <a:endParaRPr lang="tr-TR" dirty="0"/>
          </a:p>
          <a:p>
            <a:endParaRPr lang="en-US" dirty="0"/>
          </a:p>
        </p:txBody>
      </p:sp>
      <p:sp>
        <p:nvSpPr>
          <p:cNvPr id="3" name="Metin kutusu 2">
            <a:extLst>
              <a:ext uri="{FF2B5EF4-FFF2-40B4-BE49-F238E27FC236}">
                <a16:creationId xmlns:a16="http://schemas.microsoft.com/office/drawing/2014/main" id="{6B9ABBE2-4D0E-47BD-BBCE-3703D7CF1DF4}"/>
              </a:ext>
            </a:extLst>
          </p:cNvPr>
          <p:cNvSpPr txBox="1"/>
          <p:nvPr/>
        </p:nvSpPr>
        <p:spPr>
          <a:xfrm>
            <a:off x="766916" y="698089"/>
            <a:ext cx="1966452" cy="400110"/>
          </a:xfrm>
          <a:prstGeom prst="rect">
            <a:avLst/>
          </a:prstGeom>
          <a:noFill/>
        </p:spPr>
        <p:txBody>
          <a:bodyPr wrap="square" rtlCol="0">
            <a:spAutoFit/>
          </a:bodyPr>
          <a:lstStyle/>
          <a:p>
            <a:r>
              <a:rPr lang="tr-TR" sz="2000" dirty="0" err="1">
                <a:latin typeface="Roboto Slab" panose="020B0604020202020204" charset="0"/>
                <a:ea typeface="Roboto Slab" panose="020B0604020202020204" charset="0"/>
              </a:rPr>
              <a:t>References</a:t>
            </a:r>
            <a:endParaRPr lang="en-US" sz="1800" dirty="0">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141457005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subTitle" idx="4294967295"/>
          </p:nvPr>
        </p:nvSpPr>
        <p:spPr>
          <a:xfrm>
            <a:off x="685800" y="505226"/>
            <a:ext cx="7884600" cy="3810299"/>
          </a:xfrm>
          <a:prstGeom prst="rect">
            <a:avLst/>
          </a:prstGeom>
        </p:spPr>
        <p:txBody>
          <a:bodyPr lIns="91425" tIns="91425" rIns="91425" bIns="91425" anchor="ctr" anchorCtr="0">
            <a:noAutofit/>
          </a:bodyPr>
          <a:lstStyle/>
          <a:p>
            <a:pPr algn="ctr">
              <a:spcBef>
                <a:spcPts val="0"/>
              </a:spcBef>
              <a:buClr>
                <a:schemeClr val="dk1"/>
              </a:buClr>
              <a:buSzPct val="61111"/>
              <a:buNone/>
            </a:pPr>
            <a:r>
              <a:rPr lang="tr-TR" sz="3600" b="1" dirty="0">
                <a:solidFill>
                  <a:schemeClr val="lt1"/>
                </a:solidFill>
                <a:latin typeface="Roboto Slab"/>
                <a:ea typeface="Roboto Slab"/>
                <a:cs typeface="Roboto Slab"/>
                <a:sym typeface="Roboto Slab"/>
              </a:rPr>
              <a:t>THANKS</a:t>
            </a:r>
            <a:endParaRPr lang="en" sz="3600" b="1" dirty="0">
              <a:solidFill>
                <a:schemeClr val="lt1"/>
              </a:solidFill>
              <a:latin typeface="Roboto Slab"/>
              <a:ea typeface="Roboto Slab"/>
              <a:cs typeface="Roboto Slab"/>
              <a:sym typeface="Roboto Slab"/>
            </a:endParaRPr>
          </a:p>
          <a:p>
            <a:pPr>
              <a:spcBef>
                <a:spcPts val="0"/>
              </a:spcBef>
              <a:buClr>
                <a:schemeClr val="dk1"/>
              </a:buClr>
              <a:buSzPct val="45833"/>
              <a:buNone/>
            </a:pPr>
            <a:endParaRPr sz="2400" dirty="0">
              <a:solidFill>
                <a:srgbClr val="FFFFFF"/>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Demand</a:t>
            </a:r>
            <a:r>
              <a:rPr lang="tr-TR" dirty="0"/>
              <a:t> </a:t>
            </a:r>
            <a:r>
              <a:rPr lang="tr-TR" dirty="0" err="1"/>
              <a:t>Forecasting</a:t>
            </a:r>
            <a:endParaRPr lang="en-US" dirty="0"/>
          </a:p>
        </p:txBody>
      </p:sp>
      <p:sp>
        <p:nvSpPr>
          <p:cNvPr id="119" name="Shape 119"/>
          <p:cNvSpPr txBox="1"/>
          <p:nvPr/>
        </p:nvSpPr>
        <p:spPr>
          <a:xfrm>
            <a:off x="409201" y="1785120"/>
            <a:ext cx="7540800" cy="2720892"/>
          </a:xfrm>
          <a:prstGeom prst="rect">
            <a:avLst/>
          </a:prstGeom>
          <a:noFill/>
          <a:ln>
            <a:noFill/>
          </a:ln>
        </p:spPr>
        <p:txBody>
          <a:bodyPr lIns="91425" tIns="91425" rIns="91425" bIns="91425" anchor="t" anchorCtr="0">
            <a:noAutofit/>
          </a:bodyPr>
          <a:lstStyle/>
          <a:p>
            <a:pPr marL="285750" indent="-285750">
              <a:spcBef>
                <a:spcPts val="600"/>
              </a:spcBef>
              <a:buFont typeface="Wingdings" panose="05000000000000000000" pitchFamily="2" charset="2"/>
              <a:buChar char="v"/>
            </a:pPr>
            <a:r>
              <a:rPr lang="tr-TR" sz="2000" dirty="0" err="1">
                <a:solidFill>
                  <a:srgbClr val="114454"/>
                </a:solidFill>
                <a:latin typeface="Roboto Slab" panose="020B0604020202020204" charset="0"/>
                <a:ea typeface="Roboto Slab" panose="020B0604020202020204" charset="0"/>
                <a:cs typeface="Nixie One"/>
                <a:sym typeface="Nixie One"/>
              </a:rPr>
              <a:t>What</a:t>
            </a:r>
            <a:r>
              <a:rPr lang="tr-TR" sz="2000" dirty="0">
                <a:solidFill>
                  <a:srgbClr val="114454"/>
                </a:solidFill>
                <a:latin typeface="Roboto Slab" panose="020B0604020202020204" charset="0"/>
                <a:ea typeface="Roboto Slab" panose="020B0604020202020204" charset="0"/>
                <a:cs typeface="Nixie One"/>
                <a:sym typeface="Nixie One"/>
              </a:rPr>
              <a:t> is </a:t>
            </a:r>
            <a:r>
              <a:rPr lang="tr-TR" sz="2000" dirty="0" err="1">
                <a:solidFill>
                  <a:srgbClr val="114454"/>
                </a:solidFill>
                <a:latin typeface="Roboto Slab" panose="020B0604020202020204" charset="0"/>
                <a:ea typeface="Roboto Slab" panose="020B0604020202020204" charset="0"/>
                <a:cs typeface="Nixie One"/>
                <a:sym typeface="Nixie One"/>
              </a:rPr>
              <a:t>Demand</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Forecasting</a:t>
            </a:r>
            <a:r>
              <a:rPr lang="tr-TR" sz="2000" dirty="0">
                <a:solidFill>
                  <a:srgbClr val="114454"/>
                </a:solidFill>
                <a:latin typeface="Roboto Slab" panose="020B0604020202020204" charset="0"/>
                <a:ea typeface="Roboto Slab" panose="020B0604020202020204" charset="0"/>
                <a:cs typeface="Nixie One"/>
                <a:sym typeface="Nixie One"/>
              </a:rPr>
              <a:t>?</a:t>
            </a:r>
          </a:p>
          <a:p>
            <a:pPr marL="342900" lvl="3"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Prediction</a:t>
            </a:r>
            <a:endParaRPr lang="tr-TR" sz="1600" dirty="0">
              <a:solidFill>
                <a:srgbClr val="114454"/>
              </a:solidFill>
              <a:latin typeface="Roboto Slab" panose="020B0604020202020204" charset="0"/>
              <a:ea typeface="Roboto Slab" panose="020B0604020202020204" charset="0"/>
              <a:cs typeface="Nixie One"/>
              <a:sym typeface="Nixie One"/>
            </a:endParaRPr>
          </a:p>
          <a:p>
            <a:pPr marL="342900" lvl="3" indent="-342900">
              <a:spcBef>
                <a:spcPts val="600"/>
              </a:spcBef>
              <a:buFont typeface="Wingdings" panose="05000000000000000000" pitchFamily="2" charset="2"/>
              <a:buChar char="q"/>
            </a:pPr>
            <a:r>
              <a:rPr lang="tr-TR" sz="1600" dirty="0">
                <a:solidFill>
                  <a:srgbClr val="114454"/>
                </a:solidFill>
                <a:latin typeface="Roboto Slab" panose="020B0604020202020204" charset="0"/>
                <a:ea typeface="Roboto Slab" panose="020B0604020202020204" charset="0"/>
                <a:cs typeface="Nixie One"/>
                <a:sym typeface="Nixie One"/>
              </a:rPr>
              <a:t>Time-</a:t>
            </a:r>
            <a:r>
              <a:rPr lang="tr-TR" sz="1600" dirty="0" err="1">
                <a:solidFill>
                  <a:srgbClr val="114454"/>
                </a:solidFill>
                <a:latin typeface="Roboto Slab" panose="020B0604020202020204" charset="0"/>
                <a:ea typeface="Roboto Slab" panose="020B0604020202020204" charset="0"/>
                <a:cs typeface="Nixie One"/>
                <a:sym typeface="Nixie One"/>
              </a:rPr>
              <a:t>series</a:t>
            </a:r>
            <a:endParaRPr lang="tr-TR" sz="1600" dirty="0">
              <a:solidFill>
                <a:srgbClr val="114454"/>
              </a:solidFill>
              <a:latin typeface="Roboto Slab" panose="020B0604020202020204" charset="0"/>
              <a:ea typeface="Roboto Slab" panose="020B0604020202020204" charset="0"/>
              <a:cs typeface="Nixie One"/>
              <a:sym typeface="Nixie One"/>
            </a:endParaRPr>
          </a:p>
          <a:p>
            <a:pPr marL="342900" lvl="3"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Overstocing</a:t>
            </a:r>
            <a:r>
              <a:rPr lang="tr-TR" sz="1600" dirty="0">
                <a:solidFill>
                  <a:srgbClr val="114454"/>
                </a:solidFill>
                <a:latin typeface="Roboto Slab" panose="020B0604020202020204" charset="0"/>
                <a:ea typeface="Roboto Slab" panose="020B0604020202020204" charset="0"/>
                <a:cs typeface="Nixie One"/>
                <a:sym typeface="Nixie One"/>
              </a:rPr>
              <a:t> and </a:t>
            </a:r>
            <a:r>
              <a:rPr lang="tr-TR" sz="1600" dirty="0" err="1">
                <a:solidFill>
                  <a:srgbClr val="114454"/>
                </a:solidFill>
                <a:latin typeface="Roboto Slab" panose="020B0604020202020204" charset="0"/>
                <a:ea typeface="Roboto Slab" panose="020B0604020202020204" charset="0"/>
                <a:cs typeface="Nixie One"/>
                <a:sym typeface="Nixie One"/>
              </a:rPr>
              <a:t>Understocking</a:t>
            </a:r>
            <a:endParaRPr lang="en-US" sz="1600" dirty="0">
              <a:solidFill>
                <a:srgbClr val="114454"/>
              </a:solidFill>
              <a:latin typeface="Roboto Slab" panose="020B0604020202020204" charset="0"/>
              <a:ea typeface="Roboto Slab" panose="020B0604020202020204" charset="0"/>
              <a:cs typeface="Nixie One"/>
              <a:sym typeface="Nixie One"/>
            </a:endParaRPr>
          </a:p>
          <a:p>
            <a:pPr marL="285750" indent="-285750">
              <a:spcBef>
                <a:spcPts val="600"/>
              </a:spcBef>
              <a:buFont typeface="Wingdings" panose="05000000000000000000" pitchFamily="2" charset="2"/>
              <a:buChar char="v"/>
            </a:pPr>
            <a:r>
              <a:rPr lang="tr-TR" sz="2000" dirty="0" err="1">
                <a:solidFill>
                  <a:srgbClr val="114454"/>
                </a:solidFill>
                <a:latin typeface="Roboto Slab" panose="020B0604020202020204" charset="0"/>
                <a:ea typeface="Roboto Slab" panose="020B0604020202020204" charset="0"/>
                <a:cs typeface="Nixie One"/>
                <a:sym typeface="Nixie One"/>
              </a:rPr>
              <a:t>Difficulties</a:t>
            </a:r>
            <a:r>
              <a:rPr lang="tr-TR" sz="2000" dirty="0">
                <a:solidFill>
                  <a:srgbClr val="114454"/>
                </a:solidFill>
                <a:latin typeface="Roboto Slab" panose="020B0604020202020204" charset="0"/>
                <a:ea typeface="Roboto Slab" panose="020B0604020202020204" charset="0"/>
                <a:cs typeface="Nixie One"/>
                <a:sym typeface="Nixie One"/>
              </a:rPr>
              <a:t> of </a:t>
            </a:r>
            <a:r>
              <a:rPr lang="tr-TR" sz="2000" dirty="0" err="1">
                <a:solidFill>
                  <a:srgbClr val="114454"/>
                </a:solidFill>
                <a:latin typeface="Roboto Slab" panose="020B0604020202020204" charset="0"/>
                <a:ea typeface="Roboto Slab" panose="020B0604020202020204" charset="0"/>
                <a:cs typeface="Nixie One"/>
                <a:sym typeface="Nixie One"/>
              </a:rPr>
              <a:t>Demand</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Forecasting</a:t>
            </a:r>
            <a:endParaRPr lang="tr-TR" sz="2000" dirty="0">
              <a:solidFill>
                <a:srgbClr val="114454"/>
              </a:solidFill>
              <a:latin typeface="Roboto Slab" panose="020B0604020202020204" charset="0"/>
              <a:ea typeface="Roboto Slab" panose="020B0604020202020204" charset="0"/>
              <a:cs typeface="Nixie One"/>
              <a:sym typeface="Nixie One"/>
            </a:endParaRPr>
          </a:p>
          <a:p>
            <a:pPr marL="342900" indent="-342900">
              <a:spcBef>
                <a:spcPts val="600"/>
              </a:spcBef>
              <a:buFont typeface="Wingdings" panose="05000000000000000000" pitchFamily="2" charset="2"/>
              <a:buChar char="q"/>
            </a:pPr>
            <a:r>
              <a:rPr lang="tr-TR" sz="1600" dirty="0">
                <a:solidFill>
                  <a:srgbClr val="114454"/>
                </a:solidFill>
                <a:latin typeface="Roboto Slab" panose="020B0604020202020204" charset="0"/>
                <a:ea typeface="Roboto Slab" panose="020B0604020202020204" charset="0"/>
                <a:cs typeface="Nixie One"/>
                <a:sym typeface="Nixie One"/>
              </a:rPr>
              <a:t>No consistent pattern</a:t>
            </a:r>
          </a:p>
          <a:p>
            <a:pPr marL="342900"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Existence</a:t>
            </a:r>
            <a:r>
              <a:rPr lang="tr-TR" sz="1600" dirty="0">
                <a:solidFill>
                  <a:srgbClr val="114454"/>
                </a:solidFill>
                <a:latin typeface="Roboto Slab" panose="020B0604020202020204" charset="0"/>
                <a:ea typeface="Roboto Slab" panose="020B0604020202020204" charset="0"/>
                <a:cs typeface="Nixie One"/>
                <a:sym typeface="Nixie One"/>
              </a:rPr>
              <a:t> of </a:t>
            </a:r>
            <a:r>
              <a:rPr lang="tr-TR" sz="1600" dirty="0" err="1">
                <a:solidFill>
                  <a:srgbClr val="114454"/>
                </a:solidFill>
                <a:latin typeface="Roboto Slab" panose="020B0604020202020204" charset="0"/>
                <a:ea typeface="Roboto Slab" panose="020B0604020202020204" charset="0"/>
                <a:cs typeface="Nixie One"/>
                <a:sym typeface="Nixie One"/>
              </a:rPr>
              <a:t>temporal</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dependence</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between</a:t>
            </a:r>
            <a:r>
              <a:rPr lang="tr-TR" sz="1600" dirty="0">
                <a:solidFill>
                  <a:srgbClr val="114454"/>
                </a:solidFill>
                <a:latin typeface="Roboto Slab" panose="020B0604020202020204" charset="0"/>
                <a:ea typeface="Roboto Slab" panose="020B0604020202020204" charset="0"/>
                <a:cs typeface="Nixie One"/>
                <a:sym typeface="Nixie One"/>
              </a:rPr>
              <a:t> data</a:t>
            </a:r>
            <a:r>
              <a:rPr lang="en-US" sz="2000" dirty="0">
                <a:solidFill>
                  <a:srgbClr val="114454"/>
                </a:solidFill>
                <a:latin typeface="Roboto Slab" panose="020B0604020202020204" charset="0"/>
                <a:ea typeface="Roboto Slab" panose="020B0604020202020204" charset="0"/>
                <a:cs typeface="Nixie One"/>
                <a:sym typeface="Nixie One"/>
              </a:rPr>
              <a:t>	 </a:t>
            </a:r>
          </a:p>
          <a:p>
            <a:pPr>
              <a:spcBef>
                <a:spcPts val="600"/>
              </a:spcBef>
            </a:pPr>
            <a:endParaRPr lang="en-US" sz="1100" b="1" dirty="0">
              <a:solidFill>
                <a:srgbClr val="114454"/>
              </a:solidFill>
              <a:latin typeface="Roboto Slab" panose="020B0604020202020204" charset="0"/>
              <a:ea typeface="Roboto Slab" panose="020B0604020202020204" charset="0"/>
              <a:cs typeface="Nixie One"/>
              <a:sym typeface="Nixie One"/>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1" y="866760"/>
            <a:ext cx="356631" cy="356631"/>
          </a:xfrm>
          <a:prstGeom prst="rect">
            <a:avLst/>
          </a:prstGeom>
        </p:spPr>
      </p:pic>
      <p:pic>
        <p:nvPicPr>
          <p:cNvPr id="6" name="Picture 5"/>
          <p:cNvPicPr>
            <a:picLocks noChangeAspect="1"/>
          </p:cNvPicPr>
          <p:nvPr/>
        </p:nvPicPr>
        <p:blipFill>
          <a:blip r:embed="rId4"/>
          <a:stretch>
            <a:fillRect/>
          </a:stretch>
        </p:blipFill>
        <p:spPr>
          <a:xfrm flipV="1">
            <a:off x="0" y="0"/>
            <a:ext cx="9144000" cy="517377"/>
          </a:xfrm>
          <a:prstGeom prst="rect">
            <a:avLst/>
          </a:prstGeom>
        </p:spPr>
      </p:pic>
      <p:sp>
        <p:nvSpPr>
          <p:cNvPr id="25" name="Rectangle 24"/>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26" name="Rectangle 25"/>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7" name="Rectangle 2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8" name="Rectangle 27"/>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29" name="Rectangle 28"/>
          <p:cNvSpPr/>
          <p:nvPr/>
        </p:nvSpPr>
        <p:spPr>
          <a:xfrm>
            <a:off x="1"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Introduction and Main Purpose</a:t>
            </a:r>
          </a:p>
        </p:txBody>
      </p:sp>
      <p:pic>
        <p:nvPicPr>
          <p:cNvPr id="21"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4">
            <a:extLst>
              <a:ext uri="{FF2B5EF4-FFF2-40B4-BE49-F238E27FC236}">
                <a16:creationId xmlns:a16="http://schemas.microsoft.com/office/drawing/2014/main" id="{62D9A75D-7E7A-4A06-AF39-1E026C9CEE61}"/>
              </a:ext>
            </a:extLst>
          </p:cNvPr>
          <p:cNvSpPr/>
          <p:nvPr/>
        </p:nvSpPr>
        <p:spPr>
          <a:xfrm>
            <a:off x="7329078" y="0"/>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18" name="Metin kutusu 17">
            <a:extLst>
              <a:ext uri="{FF2B5EF4-FFF2-40B4-BE49-F238E27FC236}">
                <a16:creationId xmlns:a16="http://schemas.microsoft.com/office/drawing/2014/main" id="{EA1927B1-42E1-42A0-B4D4-188A4CB224B6}"/>
              </a:ext>
            </a:extLst>
          </p:cNvPr>
          <p:cNvSpPr txBox="1"/>
          <p:nvPr/>
        </p:nvSpPr>
        <p:spPr>
          <a:xfrm>
            <a:off x="5792551" y="64510"/>
            <a:ext cx="1520485" cy="400110"/>
          </a:xfrm>
          <a:prstGeom prst="rect">
            <a:avLst/>
          </a:prstGeom>
          <a:noFill/>
        </p:spPr>
        <p:txBody>
          <a:bodyPr wrap="square" rtlCol="0">
            <a:spAutoFit/>
          </a:bodyPr>
          <a:lstStyle/>
          <a:p>
            <a:pPr algn="ctr"/>
            <a:r>
              <a:rPr lang="tr-TR" sz="1000" dirty="0">
                <a:solidFill>
                  <a:srgbClr val="94BF6E"/>
                </a:solidFill>
                <a:latin typeface="Roboto Slab" panose="020B0604020202020204" charset="0"/>
                <a:ea typeface="Roboto Slab" panose="020B0604020202020204" charset="0"/>
              </a:rPr>
              <a:t>Data Collection and </a:t>
            </a:r>
            <a:r>
              <a:rPr lang="tr-TR" sz="1000" dirty="0" err="1">
                <a:solidFill>
                  <a:srgbClr val="94BF6E"/>
                </a:solidFill>
                <a:latin typeface="Roboto Slab" panose="020B0604020202020204" charset="0"/>
                <a:ea typeface="Roboto Slab" panose="020B0604020202020204" charset="0"/>
              </a:rPr>
              <a:t>Implementation</a:t>
            </a:r>
            <a:endParaRPr lang="en-US" sz="1050" dirty="0">
              <a:solidFill>
                <a:srgbClr val="94BF6E"/>
              </a:solidFill>
              <a:latin typeface="Roboto Slab" panose="020B0604020202020204" charset="0"/>
              <a:ea typeface="Roboto Slab" panose="020B060402020202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Traditional</a:t>
            </a:r>
            <a:r>
              <a:rPr lang="tr-TR" dirty="0"/>
              <a:t> </a:t>
            </a:r>
            <a:r>
              <a:rPr lang="tr-TR" dirty="0" err="1"/>
              <a:t>Methods</a:t>
            </a:r>
            <a:r>
              <a:rPr lang="tr-TR" dirty="0"/>
              <a:t> &amp; </a:t>
            </a:r>
            <a:br>
              <a:rPr lang="tr-TR" dirty="0"/>
            </a:br>
            <a:r>
              <a:rPr lang="tr-TR" dirty="0" err="1"/>
              <a:t>Deep</a:t>
            </a:r>
            <a:r>
              <a:rPr lang="tr-TR" dirty="0"/>
              <a:t> Learning </a:t>
            </a:r>
            <a:r>
              <a:rPr lang="tr-TR" dirty="0" err="1"/>
              <a:t>Methods</a:t>
            </a:r>
            <a:endParaRPr lang="en-US" dirty="0"/>
          </a:p>
        </p:txBody>
      </p:sp>
      <p:sp>
        <p:nvSpPr>
          <p:cNvPr id="119" name="Shape 119"/>
          <p:cNvSpPr txBox="1"/>
          <p:nvPr/>
        </p:nvSpPr>
        <p:spPr>
          <a:xfrm>
            <a:off x="409201" y="1671144"/>
            <a:ext cx="7540800" cy="3135672"/>
          </a:xfrm>
          <a:prstGeom prst="rect">
            <a:avLst/>
          </a:prstGeom>
          <a:noFill/>
          <a:ln>
            <a:noFill/>
          </a:ln>
        </p:spPr>
        <p:txBody>
          <a:bodyPr lIns="91425" tIns="91425" rIns="91425" bIns="91425" anchor="t" anchorCtr="0">
            <a:noAutofit/>
          </a:bodyPr>
          <a:lstStyle/>
          <a:p>
            <a:pPr marL="285750" indent="-285750">
              <a:spcBef>
                <a:spcPts val="600"/>
              </a:spcBef>
              <a:buFont typeface="Wingdings" panose="05000000000000000000" pitchFamily="2" charset="2"/>
              <a:buChar char="v"/>
            </a:pPr>
            <a:r>
              <a:rPr lang="tr-TR" sz="2000" dirty="0" err="1">
                <a:solidFill>
                  <a:srgbClr val="114454"/>
                </a:solidFill>
                <a:latin typeface="Roboto Slab" panose="020B0604020202020204" charset="0"/>
                <a:ea typeface="Roboto Slab" panose="020B0604020202020204" charset="0"/>
                <a:cs typeface="Nixie One"/>
                <a:sym typeface="Nixie One"/>
              </a:rPr>
              <a:t>Traditional</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Forecasting</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Methods</a:t>
            </a:r>
            <a:endParaRPr lang="tr-TR" sz="2000" dirty="0">
              <a:solidFill>
                <a:srgbClr val="114454"/>
              </a:solidFill>
              <a:latin typeface="Roboto Slab" panose="020B0604020202020204" charset="0"/>
              <a:ea typeface="Roboto Slab" panose="020B0604020202020204" charset="0"/>
              <a:cs typeface="Nixie One"/>
              <a:sym typeface="Nixie One"/>
            </a:endParaRPr>
          </a:p>
          <a:p>
            <a:pPr marL="342900" lvl="3"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Exponentional</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Smoothing</a:t>
            </a:r>
            <a:endParaRPr lang="tr-TR" sz="1600" dirty="0">
              <a:solidFill>
                <a:srgbClr val="114454"/>
              </a:solidFill>
              <a:latin typeface="Roboto Slab" panose="020B0604020202020204" charset="0"/>
              <a:ea typeface="Roboto Slab" panose="020B0604020202020204" charset="0"/>
              <a:cs typeface="Nixie One"/>
              <a:sym typeface="Nixie One"/>
            </a:endParaRPr>
          </a:p>
          <a:p>
            <a:pPr marL="342900" lvl="3"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Decision</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Trees</a:t>
            </a:r>
            <a:endParaRPr lang="tr-TR" sz="1600" dirty="0">
              <a:solidFill>
                <a:srgbClr val="114454"/>
              </a:solidFill>
              <a:latin typeface="Roboto Slab" panose="020B0604020202020204" charset="0"/>
              <a:ea typeface="Roboto Slab" panose="020B0604020202020204" charset="0"/>
              <a:cs typeface="Nixie One"/>
              <a:sym typeface="Nixie One"/>
            </a:endParaRPr>
          </a:p>
          <a:p>
            <a:pPr marL="342900" lvl="3" indent="-342900">
              <a:spcBef>
                <a:spcPts val="600"/>
              </a:spcBef>
              <a:buFont typeface="Wingdings" panose="05000000000000000000" pitchFamily="2" charset="2"/>
              <a:buChar char="q"/>
            </a:pPr>
            <a:r>
              <a:rPr lang="en-US" sz="1600" dirty="0">
                <a:solidFill>
                  <a:srgbClr val="114454"/>
                </a:solidFill>
                <a:latin typeface="Roboto Slab" panose="020B0604020202020204" charset="0"/>
                <a:ea typeface="Roboto Slab" panose="020B0604020202020204" charset="0"/>
                <a:cs typeface="Nixie One"/>
                <a:sym typeface="Nixie One"/>
              </a:rPr>
              <a:t>Autoregressive Integrated Moving Average models (ARIMA)</a:t>
            </a:r>
            <a:endParaRPr lang="tr-TR" sz="1600" dirty="0">
              <a:solidFill>
                <a:srgbClr val="114454"/>
              </a:solidFill>
              <a:latin typeface="Roboto Slab" panose="020B0604020202020204" charset="0"/>
              <a:ea typeface="Roboto Slab" panose="020B0604020202020204" charset="0"/>
              <a:cs typeface="Nixie One"/>
              <a:sym typeface="Nixie One"/>
            </a:endParaRPr>
          </a:p>
          <a:p>
            <a:pPr lvl="3">
              <a:spcBef>
                <a:spcPts val="600"/>
              </a:spcBef>
            </a:pPr>
            <a:r>
              <a:rPr lang="en-US" sz="1600" dirty="0">
                <a:solidFill>
                  <a:srgbClr val="114454"/>
                </a:solidFill>
                <a:latin typeface="Roboto Slab" panose="020B0604020202020204" charset="0"/>
                <a:ea typeface="Roboto Slab" panose="020B0604020202020204" charset="0"/>
                <a:cs typeface="Nixie One"/>
                <a:sym typeface="Nixie One"/>
              </a:rPr>
              <a:t> </a:t>
            </a:r>
            <a:endParaRPr lang="tr-TR" sz="1600" dirty="0">
              <a:solidFill>
                <a:srgbClr val="114454"/>
              </a:solidFill>
              <a:latin typeface="Roboto Slab" panose="020B0604020202020204" charset="0"/>
              <a:ea typeface="Roboto Slab" panose="020B0604020202020204" charset="0"/>
              <a:cs typeface="Nixie One"/>
              <a:sym typeface="Nixie One"/>
            </a:endParaRPr>
          </a:p>
          <a:p>
            <a:pPr marL="285750" indent="-285750">
              <a:spcBef>
                <a:spcPts val="600"/>
              </a:spcBef>
              <a:buFont typeface="Wingdings" panose="05000000000000000000" pitchFamily="2" charset="2"/>
              <a:buChar char="v"/>
            </a:pPr>
            <a:r>
              <a:rPr lang="tr-TR" sz="2000" dirty="0" err="1">
                <a:solidFill>
                  <a:srgbClr val="114454"/>
                </a:solidFill>
                <a:latin typeface="Roboto Slab" panose="020B0604020202020204" charset="0"/>
                <a:ea typeface="Roboto Slab" panose="020B0604020202020204" charset="0"/>
                <a:cs typeface="Nixie One"/>
                <a:sym typeface="Nixie One"/>
              </a:rPr>
              <a:t>Why</a:t>
            </a:r>
            <a:r>
              <a:rPr lang="tr-TR" sz="2000" dirty="0">
                <a:solidFill>
                  <a:srgbClr val="114454"/>
                </a:solidFill>
                <a:latin typeface="Roboto Slab" panose="020B0604020202020204" charset="0"/>
                <a:ea typeface="Roboto Slab" panose="020B0604020202020204" charset="0"/>
                <a:cs typeface="Nixie One"/>
                <a:sym typeface="Nixie One"/>
              </a:rPr>
              <a:t> is </a:t>
            </a:r>
            <a:r>
              <a:rPr lang="tr-TR" sz="2000" dirty="0" err="1">
                <a:solidFill>
                  <a:srgbClr val="114454"/>
                </a:solidFill>
                <a:latin typeface="Roboto Slab" panose="020B0604020202020204" charset="0"/>
                <a:ea typeface="Roboto Slab" panose="020B0604020202020204" charset="0"/>
                <a:cs typeface="Nixie One"/>
                <a:sym typeface="Nixie One"/>
              </a:rPr>
              <a:t>Deep</a:t>
            </a:r>
            <a:r>
              <a:rPr lang="tr-TR" sz="2000" dirty="0">
                <a:solidFill>
                  <a:srgbClr val="114454"/>
                </a:solidFill>
                <a:latin typeface="Roboto Slab" panose="020B0604020202020204" charset="0"/>
                <a:ea typeface="Roboto Slab" panose="020B0604020202020204" charset="0"/>
                <a:cs typeface="Nixie One"/>
                <a:sym typeface="Nixie One"/>
              </a:rPr>
              <a:t> Learning </a:t>
            </a:r>
            <a:r>
              <a:rPr lang="tr-TR" sz="2000" dirty="0" err="1">
                <a:solidFill>
                  <a:srgbClr val="114454"/>
                </a:solidFill>
                <a:latin typeface="Roboto Slab" panose="020B0604020202020204" charset="0"/>
                <a:ea typeface="Roboto Slab" panose="020B0604020202020204" charset="0"/>
                <a:cs typeface="Nixie One"/>
                <a:sym typeface="Nixie One"/>
              </a:rPr>
              <a:t>Methods</a:t>
            </a:r>
            <a:r>
              <a:rPr lang="tr-TR" sz="2000" dirty="0">
                <a:solidFill>
                  <a:srgbClr val="114454"/>
                </a:solidFill>
                <a:latin typeface="Roboto Slab" panose="020B0604020202020204" charset="0"/>
                <a:ea typeface="Roboto Slab" panose="020B0604020202020204" charset="0"/>
                <a:cs typeface="Nixie One"/>
                <a:sym typeface="Nixie One"/>
              </a:rPr>
              <a:t>?</a:t>
            </a:r>
          </a:p>
          <a:p>
            <a:pPr marL="342900"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Missing</a:t>
            </a:r>
            <a:r>
              <a:rPr lang="tr-TR" sz="1600" dirty="0">
                <a:solidFill>
                  <a:srgbClr val="114454"/>
                </a:solidFill>
                <a:latin typeface="Roboto Slab" panose="020B0604020202020204" charset="0"/>
                <a:ea typeface="Roboto Slab" panose="020B0604020202020204" charset="0"/>
                <a:cs typeface="Nixie One"/>
                <a:sym typeface="Nixie One"/>
              </a:rPr>
              <a:t> data</a:t>
            </a:r>
          </a:p>
          <a:p>
            <a:pPr marL="342900"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Complex</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nonlinear</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relationships</a:t>
            </a:r>
            <a:endParaRPr lang="tr-TR" sz="1600" dirty="0">
              <a:solidFill>
                <a:srgbClr val="114454"/>
              </a:solidFill>
              <a:latin typeface="Roboto Slab" panose="020B0604020202020204" charset="0"/>
              <a:ea typeface="Roboto Slab" panose="020B0604020202020204" charset="0"/>
              <a:cs typeface="Nixie One"/>
              <a:sym typeface="Nixie One"/>
            </a:endParaRPr>
          </a:p>
          <a:p>
            <a:pPr marL="342900"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Multiple</a:t>
            </a:r>
            <a:r>
              <a:rPr lang="tr-TR" sz="1600" dirty="0">
                <a:solidFill>
                  <a:srgbClr val="114454"/>
                </a:solidFill>
                <a:latin typeface="Roboto Slab" panose="020B0604020202020204" charset="0"/>
                <a:ea typeface="Roboto Slab" panose="020B0604020202020204" charset="0"/>
                <a:cs typeface="Nixie One"/>
                <a:sym typeface="Nixie One"/>
              </a:rPr>
              <a:t> input </a:t>
            </a:r>
            <a:r>
              <a:rPr lang="tr-TR" sz="1600" dirty="0" err="1">
                <a:solidFill>
                  <a:srgbClr val="114454"/>
                </a:solidFill>
                <a:latin typeface="Roboto Slab" panose="020B0604020202020204" charset="0"/>
                <a:ea typeface="Roboto Slab" panose="020B0604020202020204" charset="0"/>
                <a:cs typeface="Nixie One"/>
                <a:sym typeface="Nixie One"/>
              </a:rPr>
              <a:t>variables</a:t>
            </a:r>
            <a:endParaRPr lang="en-US" sz="2000" dirty="0">
              <a:solidFill>
                <a:srgbClr val="114454"/>
              </a:solidFill>
              <a:latin typeface="Roboto Slab" panose="020B0604020202020204" charset="0"/>
              <a:ea typeface="Roboto Slab" panose="020B0604020202020204" charset="0"/>
              <a:cs typeface="Nixie One"/>
              <a:sym typeface="Nixie One"/>
            </a:endParaRPr>
          </a:p>
          <a:p>
            <a:pPr>
              <a:spcBef>
                <a:spcPts val="600"/>
              </a:spcBef>
            </a:pPr>
            <a:endParaRPr lang="en-US" sz="1100" b="1" dirty="0">
              <a:solidFill>
                <a:srgbClr val="114454"/>
              </a:solidFill>
              <a:latin typeface="Roboto Slab" panose="020B0604020202020204" charset="0"/>
              <a:ea typeface="Roboto Slab" panose="020B0604020202020204" charset="0"/>
              <a:cs typeface="Nixie One"/>
              <a:sym typeface="Nixie One"/>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1" y="866760"/>
            <a:ext cx="356631" cy="356631"/>
          </a:xfrm>
          <a:prstGeom prst="rect">
            <a:avLst/>
          </a:prstGeom>
        </p:spPr>
      </p:pic>
      <p:pic>
        <p:nvPicPr>
          <p:cNvPr id="6" name="Picture 5"/>
          <p:cNvPicPr>
            <a:picLocks noChangeAspect="1"/>
          </p:cNvPicPr>
          <p:nvPr/>
        </p:nvPicPr>
        <p:blipFill>
          <a:blip r:embed="rId4"/>
          <a:stretch>
            <a:fillRect/>
          </a:stretch>
        </p:blipFill>
        <p:spPr>
          <a:xfrm flipV="1">
            <a:off x="0" y="0"/>
            <a:ext cx="9144000" cy="517377"/>
          </a:xfrm>
          <a:prstGeom prst="rect">
            <a:avLst/>
          </a:prstGeom>
        </p:spPr>
      </p:pic>
      <p:sp>
        <p:nvSpPr>
          <p:cNvPr id="25" name="Rectangle 24"/>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26" name="Rectangle 25"/>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7" name="Rectangle 2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8" name="Rectangle 27"/>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29" name="Rectangle 28"/>
          <p:cNvSpPr/>
          <p:nvPr/>
        </p:nvSpPr>
        <p:spPr>
          <a:xfrm>
            <a:off x="1"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Introduction and Main Purpose</a:t>
            </a:r>
          </a:p>
        </p:txBody>
      </p:sp>
      <p:pic>
        <p:nvPicPr>
          <p:cNvPr id="21"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4">
            <a:extLst>
              <a:ext uri="{FF2B5EF4-FFF2-40B4-BE49-F238E27FC236}">
                <a16:creationId xmlns:a16="http://schemas.microsoft.com/office/drawing/2014/main" id="{62D9A75D-7E7A-4A06-AF39-1E026C9CEE61}"/>
              </a:ext>
            </a:extLst>
          </p:cNvPr>
          <p:cNvSpPr/>
          <p:nvPr/>
        </p:nvSpPr>
        <p:spPr>
          <a:xfrm>
            <a:off x="7329078" y="0"/>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18" name="Metin kutusu 17">
            <a:extLst>
              <a:ext uri="{FF2B5EF4-FFF2-40B4-BE49-F238E27FC236}">
                <a16:creationId xmlns:a16="http://schemas.microsoft.com/office/drawing/2014/main" id="{EA1927B1-42E1-42A0-B4D4-188A4CB224B6}"/>
              </a:ext>
            </a:extLst>
          </p:cNvPr>
          <p:cNvSpPr txBox="1"/>
          <p:nvPr/>
        </p:nvSpPr>
        <p:spPr>
          <a:xfrm>
            <a:off x="5792551" y="64510"/>
            <a:ext cx="1520485" cy="400110"/>
          </a:xfrm>
          <a:prstGeom prst="rect">
            <a:avLst/>
          </a:prstGeom>
          <a:noFill/>
        </p:spPr>
        <p:txBody>
          <a:bodyPr wrap="square" rtlCol="0">
            <a:spAutoFit/>
          </a:bodyPr>
          <a:lstStyle/>
          <a:p>
            <a:pPr algn="ctr"/>
            <a:r>
              <a:rPr lang="tr-TR" sz="1000" dirty="0">
                <a:solidFill>
                  <a:srgbClr val="94BF6E"/>
                </a:solidFill>
                <a:latin typeface="Roboto Slab" panose="020B0604020202020204" charset="0"/>
                <a:ea typeface="Roboto Slab" panose="020B0604020202020204" charset="0"/>
              </a:rPr>
              <a:t>Data Collection and </a:t>
            </a:r>
            <a:r>
              <a:rPr lang="tr-TR" sz="1000" dirty="0" err="1">
                <a:solidFill>
                  <a:srgbClr val="94BF6E"/>
                </a:solidFill>
                <a:latin typeface="Roboto Slab" panose="020B0604020202020204" charset="0"/>
                <a:ea typeface="Roboto Slab" panose="020B0604020202020204" charset="0"/>
              </a:rPr>
              <a:t>Implementation</a:t>
            </a:r>
            <a:endParaRPr lang="en-US" sz="1050" dirty="0">
              <a:solidFill>
                <a:srgbClr val="94BF6E"/>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266530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Deep Learning </a:t>
            </a:r>
            <a:r>
              <a:rPr lang="tr-TR" dirty="0" err="1"/>
              <a:t>Methods</a:t>
            </a:r>
            <a:r>
              <a:rPr lang="tr-TR" dirty="0"/>
              <a:t> &amp; Research </a:t>
            </a:r>
            <a:r>
              <a:rPr lang="tr-TR" dirty="0" err="1"/>
              <a:t>Questions</a:t>
            </a:r>
            <a:endParaRPr lang="en-US" dirty="0"/>
          </a:p>
        </p:txBody>
      </p:sp>
      <p:sp>
        <p:nvSpPr>
          <p:cNvPr id="119" name="Shape 119"/>
          <p:cNvSpPr txBox="1"/>
          <p:nvPr/>
        </p:nvSpPr>
        <p:spPr>
          <a:xfrm>
            <a:off x="409201" y="1908808"/>
            <a:ext cx="7540800" cy="3135672"/>
          </a:xfrm>
          <a:prstGeom prst="rect">
            <a:avLst/>
          </a:prstGeom>
          <a:noFill/>
          <a:ln>
            <a:noFill/>
          </a:ln>
        </p:spPr>
        <p:txBody>
          <a:bodyPr lIns="91425" tIns="91425" rIns="91425" bIns="91425" anchor="t" anchorCtr="0">
            <a:noAutofit/>
          </a:bodyPr>
          <a:lstStyle/>
          <a:p>
            <a:pPr marL="285750" indent="-285750">
              <a:spcBef>
                <a:spcPts val="600"/>
              </a:spcBef>
              <a:buFont typeface="Wingdings" panose="05000000000000000000" pitchFamily="2" charset="2"/>
              <a:buChar char="v"/>
            </a:pPr>
            <a:r>
              <a:rPr lang="tr-TR" sz="2000" dirty="0" err="1">
                <a:solidFill>
                  <a:srgbClr val="114454"/>
                </a:solidFill>
                <a:latin typeface="Roboto Slab" panose="020B0604020202020204" charset="0"/>
                <a:ea typeface="Roboto Slab" panose="020B0604020202020204" charset="0"/>
                <a:cs typeface="Nixie One"/>
                <a:sym typeface="Nixie One"/>
              </a:rPr>
              <a:t>Deep</a:t>
            </a:r>
            <a:r>
              <a:rPr lang="tr-TR" sz="2000" dirty="0">
                <a:solidFill>
                  <a:srgbClr val="114454"/>
                </a:solidFill>
                <a:latin typeface="Roboto Slab" panose="020B0604020202020204" charset="0"/>
                <a:ea typeface="Roboto Slab" panose="020B0604020202020204" charset="0"/>
                <a:cs typeface="Nixie One"/>
                <a:sym typeface="Nixie One"/>
              </a:rPr>
              <a:t> Learning </a:t>
            </a:r>
            <a:r>
              <a:rPr lang="tr-TR" sz="2000" dirty="0" err="1">
                <a:solidFill>
                  <a:srgbClr val="114454"/>
                </a:solidFill>
                <a:latin typeface="Roboto Slab" panose="020B0604020202020204" charset="0"/>
                <a:ea typeface="Roboto Slab" panose="020B0604020202020204" charset="0"/>
                <a:cs typeface="Nixie One"/>
                <a:sym typeface="Nixie One"/>
              </a:rPr>
              <a:t>Forecasting</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Methods</a:t>
            </a:r>
            <a:endParaRPr lang="tr-TR" sz="2000" dirty="0">
              <a:solidFill>
                <a:srgbClr val="114454"/>
              </a:solidFill>
              <a:latin typeface="Roboto Slab" panose="020B0604020202020204" charset="0"/>
              <a:ea typeface="Roboto Slab" panose="020B0604020202020204" charset="0"/>
              <a:cs typeface="Nixie One"/>
              <a:sym typeface="Nixie One"/>
            </a:endParaRPr>
          </a:p>
          <a:p>
            <a:pPr marL="342900" lvl="3"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Convolutional</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Neural</a:t>
            </a:r>
            <a:r>
              <a:rPr lang="tr-TR" sz="1600" dirty="0">
                <a:solidFill>
                  <a:srgbClr val="114454"/>
                </a:solidFill>
                <a:latin typeface="Roboto Slab" panose="020B0604020202020204" charset="0"/>
                <a:ea typeface="Roboto Slab" panose="020B0604020202020204" charset="0"/>
                <a:cs typeface="Nixie One"/>
                <a:sym typeface="Nixie One"/>
              </a:rPr>
              <a:t> Networks (CNN)</a:t>
            </a:r>
          </a:p>
          <a:p>
            <a:pPr marL="342900" lvl="3" indent="-342900">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Long</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Short</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Term</a:t>
            </a:r>
            <a:r>
              <a:rPr lang="tr-TR" sz="1600" dirty="0">
                <a:solidFill>
                  <a:srgbClr val="114454"/>
                </a:solidFill>
                <a:latin typeface="Roboto Slab" panose="020B0604020202020204" charset="0"/>
                <a:ea typeface="Roboto Slab" panose="020B0604020202020204" charset="0"/>
                <a:cs typeface="Nixie One"/>
                <a:sym typeface="Nixie One"/>
              </a:rPr>
              <a:t> Memory (LSTM)</a:t>
            </a:r>
          </a:p>
          <a:p>
            <a:pPr lvl="3">
              <a:spcBef>
                <a:spcPts val="600"/>
              </a:spcBef>
            </a:pPr>
            <a:r>
              <a:rPr lang="en-US" sz="1600" dirty="0">
                <a:solidFill>
                  <a:srgbClr val="114454"/>
                </a:solidFill>
                <a:latin typeface="Roboto Slab" panose="020B0604020202020204" charset="0"/>
                <a:ea typeface="Roboto Slab" panose="020B0604020202020204" charset="0"/>
                <a:cs typeface="Nixie One"/>
                <a:sym typeface="Nixie One"/>
              </a:rPr>
              <a:t> </a:t>
            </a:r>
            <a:endParaRPr lang="tr-TR" sz="1600" dirty="0">
              <a:solidFill>
                <a:srgbClr val="114454"/>
              </a:solidFill>
              <a:latin typeface="Roboto Slab" panose="020B0604020202020204" charset="0"/>
              <a:ea typeface="Roboto Slab" panose="020B0604020202020204" charset="0"/>
              <a:cs typeface="Nixie One"/>
              <a:sym typeface="Nixie One"/>
            </a:endParaRPr>
          </a:p>
          <a:p>
            <a:pPr marL="285750" indent="-285750">
              <a:spcBef>
                <a:spcPts val="600"/>
              </a:spcBef>
              <a:buFont typeface="Wingdings" panose="05000000000000000000" pitchFamily="2" charset="2"/>
              <a:buChar char="v"/>
            </a:pPr>
            <a:r>
              <a:rPr lang="tr-TR" sz="2000" dirty="0">
                <a:solidFill>
                  <a:srgbClr val="114454"/>
                </a:solidFill>
                <a:latin typeface="Roboto Slab" panose="020B0604020202020204" charset="0"/>
                <a:ea typeface="Roboto Slab" panose="020B0604020202020204" charset="0"/>
                <a:cs typeface="Nixie One"/>
                <a:sym typeface="Nixie One"/>
              </a:rPr>
              <a:t>Research </a:t>
            </a:r>
            <a:r>
              <a:rPr lang="tr-TR" sz="2000" dirty="0" err="1">
                <a:solidFill>
                  <a:srgbClr val="114454"/>
                </a:solidFill>
                <a:latin typeface="Roboto Slab" panose="020B0604020202020204" charset="0"/>
                <a:ea typeface="Roboto Slab" panose="020B0604020202020204" charset="0"/>
                <a:cs typeface="Nixie One"/>
                <a:sym typeface="Nixie One"/>
              </a:rPr>
              <a:t>Questions</a:t>
            </a:r>
            <a:endParaRPr lang="tr-TR" sz="2000" dirty="0">
              <a:solidFill>
                <a:srgbClr val="114454"/>
              </a:solidFill>
              <a:latin typeface="Roboto Slab" panose="020B0604020202020204" charset="0"/>
              <a:ea typeface="Roboto Slab" panose="020B0604020202020204" charset="0"/>
              <a:cs typeface="Nixie One"/>
              <a:sym typeface="Nixie One"/>
            </a:endParaRPr>
          </a:p>
          <a:p>
            <a:pPr marL="342900" indent="-342900">
              <a:spcBef>
                <a:spcPts val="600"/>
              </a:spcBef>
              <a:buFont typeface="Wingdings" panose="05000000000000000000" pitchFamily="2" charset="2"/>
              <a:buChar char="q"/>
            </a:pPr>
            <a:r>
              <a:rPr lang="en-US" sz="1600" dirty="0">
                <a:solidFill>
                  <a:srgbClr val="114454"/>
                </a:solidFill>
                <a:latin typeface="Roboto Slab" panose="020B0604020202020204" charset="0"/>
                <a:ea typeface="Roboto Slab" panose="020B0604020202020204" charset="0"/>
                <a:cs typeface="Nixie One"/>
                <a:sym typeface="Nixie One"/>
              </a:rPr>
              <a:t>What is the best single type model?</a:t>
            </a:r>
            <a:endParaRPr lang="tr-TR" sz="1600" dirty="0">
              <a:solidFill>
                <a:srgbClr val="114454"/>
              </a:solidFill>
              <a:latin typeface="Roboto Slab" panose="020B0604020202020204" charset="0"/>
              <a:ea typeface="Roboto Slab" panose="020B0604020202020204" charset="0"/>
              <a:cs typeface="Nixie One"/>
              <a:sym typeface="Nixie One"/>
            </a:endParaRPr>
          </a:p>
          <a:p>
            <a:pPr marL="342900" indent="-342900">
              <a:spcBef>
                <a:spcPts val="600"/>
              </a:spcBef>
              <a:buFont typeface="Wingdings" panose="05000000000000000000" pitchFamily="2" charset="2"/>
              <a:buChar char="q"/>
            </a:pPr>
            <a:r>
              <a:rPr lang="en-US" sz="1600" dirty="0">
                <a:solidFill>
                  <a:srgbClr val="114454"/>
                </a:solidFill>
                <a:latin typeface="Roboto Slab" panose="020B0604020202020204" charset="0"/>
                <a:ea typeface="Roboto Slab" panose="020B0604020202020204" charset="0"/>
                <a:cs typeface="Nixie One"/>
                <a:sym typeface="Nixie One"/>
              </a:rPr>
              <a:t>What is the better model for this problem, Hybrid or Single model?</a:t>
            </a:r>
          </a:p>
          <a:p>
            <a:pPr>
              <a:spcBef>
                <a:spcPts val="600"/>
              </a:spcBef>
            </a:pPr>
            <a:endParaRPr lang="en-US" sz="1100" b="1" dirty="0">
              <a:solidFill>
                <a:srgbClr val="114454"/>
              </a:solidFill>
              <a:latin typeface="Roboto Slab" panose="020B0604020202020204" charset="0"/>
              <a:ea typeface="Roboto Slab" panose="020B0604020202020204" charset="0"/>
              <a:cs typeface="Nixie One"/>
              <a:sym typeface="Nixie One"/>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1" y="866760"/>
            <a:ext cx="356631" cy="356631"/>
          </a:xfrm>
          <a:prstGeom prst="rect">
            <a:avLst/>
          </a:prstGeom>
        </p:spPr>
      </p:pic>
      <p:pic>
        <p:nvPicPr>
          <p:cNvPr id="6" name="Picture 5"/>
          <p:cNvPicPr>
            <a:picLocks noChangeAspect="1"/>
          </p:cNvPicPr>
          <p:nvPr/>
        </p:nvPicPr>
        <p:blipFill>
          <a:blip r:embed="rId4"/>
          <a:stretch>
            <a:fillRect/>
          </a:stretch>
        </p:blipFill>
        <p:spPr>
          <a:xfrm flipV="1">
            <a:off x="0" y="0"/>
            <a:ext cx="9144000" cy="517377"/>
          </a:xfrm>
          <a:prstGeom prst="rect">
            <a:avLst/>
          </a:prstGeom>
        </p:spPr>
      </p:pic>
      <p:sp>
        <p:nvSpPr>
          <p:cNvPr id="25" name="Rectangle 24"/>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26" name="Rectangle 25"/>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7" name="Rectangle 2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8" name="Rectangle 27"/>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29" name="Rectangle 28"/>
          <p:cNvSpPr/>
          <p:nvPr/>
        </p:nvSpPr>
        <p:spPr>
          <a:xfrm>
            <a:off x="1"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Introduction and Main Purpose</a:t>
            </a:r>
          </a:p>
        </p:txBody>
      </p:sp>
      <p:pic>
        <p:nvPicPr>
          <p:cNvPr id="21"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4">
            <a:extLst>
              <a:ext uri="{FF2B5EF4-FFF2-40B4-BE49-F238E27FC236}">
                <a16:creationId xmlns:a16="http://schemas.microsoft.com/office/drawing/2014/main" id="{62D9A75D-7E7A-4A06-AF39-1E026C9CEE61}"/>
              </a:ext>
            </a:extLst>
          </p:cNvPr>
          <p:cNvSpPr/>
          <p:nvPr/>
        </p:nvSpPr>
        <p:spPr>
          <a:xfrm>
            <a:off x="7329078" y="0"/>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18" name="Metin kutusu 17">
            <a:extLst>
              <a:ext uri="{FF2B5EF4-FFF2-40B4-BE49-F238E27FC236}">
                <a16:creationId xmlns:a16="http://schemas.microsoft.com/office/drawing/2014/main" id="{EA1927B1-42E1-42A0-B4D4-188A4CB224B6}"/>
              </a:ext>
            </a:extLst>
          </p:cNvPr>
          <p:cNvSpPr txBox="1"/>
          <p:nvPr/>
        </p:nvSpPr>
        <p:spPr>
          <a:xfrm>
            <a:off x="5792551" y="64510"/>
            <a:ext cx="1520485" cy="400110"/>
          </a:xfrm>
          <a:prstGeom prst="rect">
            <a:avLst/>
          </a:prstGeom>
          <a:noFill/>
        </p:spPr>
        <p:txBody>
          <a:bodyPr wrap="square" rtlCol="0">
            <a:spAutoFit/>
          </a:bodyPr>
          <a:lstStyle/>
          <a:p>
            <a:pPr algn="ctr"/>
            <a:r>
              <a:rPr lang="tr-TR" sz="1000" dirty="0">
                <a:solidFill>
                  <a:srgbClr val="94BF6E"/>
                </a:solidFill>
                <a:latin typeface="Roboto Slab" panose="020B0604020202020204" charset="0"/>
                <a:ea typeface="Roboto Slab" panose="020B0604020202020204" charset="0"/>
              </a:rPr>
              <a:t>Data Collection and </a:t>
            </a:r>
            <a:r>
              <a:rPr lang="tr-TR" sz="1000" dirty="0" err="1">
                <a:solidFill>
                  <a:srgbClr val="94BF6E"/>
                </a:solidFill>
                <a:latin typeface="Roboto Slab" panose="020B0604020202020204" charset="0"/>
                <a:ea typeface="Roboto Slab" panose="020B0604020202020204" charset="0"/>
              </a:rPr>
              <a:t>Implementation</a:t>
            </a:r>
            <a:endParaRPr lang="en-US" sz="1050" dirty="0">
              <a:solidFill>
                <a:srgbClr val="94BF6E"/>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6368734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a:t>Main Purpose of the Study</a:t>
            </a:r>
            <a:endParaRPr lang="en-US" dirty="0"/>
          </a:p>
        </p:txBody>
      </p:sp>
      <p:sp>
        <p:nvSpPr>
          <p:cNvPr id="119" name="Shape 119"/>
          <p:cNvSpPr txBox="1"/>
          <p:nvPr/>
        </p:nvSpPr>
        <p:spPr>
          <a:xfrm>
            <a:off x="409201" y="2367119"/>
            <a:ext cx="8018362" cy="1343439"/>
          </a:xfrm>
          <a:prstGeom prst="rect">
            <a:avLst/>
          </a:prstGeom>
          <a:noFill/>
          <a:ln>
            <a:noFill/>
          </a:ln>
        </p:spPr>
        <p:txBody>
          <a:bodyPr lIns="91425" tIns="91425" rIns="91425" bIns="91425" anchor="t" anchorCtr="0">
            <a:noAutofit/>
          </a:bodyPr>
          <a:lstStyle/>
          <a:p>
            <a:pPr algn="just">
              <a:spcBef>
                <a:spcPts val="600"/>
              </a:spcBef>
            </a:pPr>
            <a:r>
              <a:rPr lang="tr-TR" sz="2400" dirty="0">
                <a:solidFill>
                  <a:srgbClr val="114454"/>
                </a:solidFill>
                <a:latin typeface="Roboto Slab" panose="020B0604020202020204" charset="0"/>
                <a:ea typeface="Roboto Slab" panose="020B0604020202020204" charset="0"/>
                <a:cs typeface="Nixie One"/>
                <a:sym typeface="Nixie One"/>
              </a:rPr>
              <a:t>‘</a:t>
            </a:r>
            <a:r>
              <a:rPr lang="en-US" sz="2400" dirty="0">
                <a:solidFill>
                  <a:srgbClr val="114454"/>
                </a:solidFill>
                <a:latin typeface="Roboto Slab" panose="020B0604020202020204" charset="0"/>
                <a:ea typeface="Roboto Slab" panose="020B0604020202020204" charset="0"/>
                <a:cs typeface="Nixie One"/>
                <a:sym typeface="Nixie One"/>
              </a:rPr>
              <a:t>This research is intended to present the developing a fast, reliable, accurate model to predict the products’ demand for a certain period of time</a:t>
            </a:r>
            <a:r>
              <a:rPr lang="tr-TR" sz="2400" dirty="0">
                <a:solidFill>
                  <a:srgbClr val="114454"/>
                </a:solidFill>
                <a:latin typeface="Roboto Slab" panose="020B0604020202020204" charset="0"/>
                <a:ea typeface="Roboto Slab" panose="020B0604020202020204" charset="0"/>
                <a:cs typeface="Nixie One"/>
                <a:sym typeface="Nixie One"/>
              </a:rPr>
              <a:t>’ as </a:t>
            </a:r>
            <a:r>
              <a:rPr lang="tr-TR" sz="2400" dirty="0" err="1">
                <a:solidFill>
                  <a:srgbClr val="114454"/>
                </a:solidFill>
                <a:latin typeface="Roboto Slab" panose="020B0604020202020204" charset="0"/>
                <a:ea typeface="Roboto Slab" panose="020B0604020202020204" charset="0"/>
                <a:cs typeface="Nixie One"/>
                <a:sym typeface="Nixie One"/>
              </a:rPr>
              <a:t>stated</a:t>
            </a:r>
            <a:r>
              <a:rPr lang="tr-TR" sz="2400" dirty="0">
                <a:solidFill>
                  <a:srgbClr val="114454"/>
                </a:solidFill>
                <a:latin typeface="Roboto Slab" panose="020B0604020202020204" charset="0"/>
                <a:ea typeface="Roboto Slab" panose="020B0604020202020204" charset="0"/>
                <a:cs typeface="Nixie One"/>
                <a:sym typeface="Nixie One"/>
              </a:rPr>
              <a:t> </a:t>
            </a:r>
            <a:r>
              <a:rPr lang="tr-TR" sz="2400" dirty="0" err="1">
                <a:solidFill>
                  <a:srgbClr val="114454"/>
                </a:solidFill>
                <a:latin typeface="Roboto Slab" panose="020B0604020202020204" charset="0"/>
                <a:ea typeface="Roboto Slab" panose="020B0604020202020204" charset="0"/>
                <a:cs typeface="Nixie One"/>
                <a:sym typeface="Nixie One"/>
              </a:rPr>
              <a:t>by</a:t>
            </a:r>
            <a:r>
              <a:rPr lang="tr-TR" sz="2400" dirty="0">
                <a:solidFill>
                  <a:srgbClr val="114454"/>
                </a:solidFill>
                <a:latin typeface="Roboto Slab" panose="020B0604020202020204" charset="0"/>
                <a:ea typeface="Roboto Slab" panose="020B0604020202020204" charset="0"/>
                <a:cs typeface="Nixie One"/>
                <a:sym typeface="Nixie One"/>
              </a:rPr>
              <a:t> the </a:t>
            </a:r>
            <a:r>
              <a:rPr lang="tr-TR" sz="2400" dirty="0" err="1">
                <a:solidFill>
                  <a:srgbClr val="114454"/>
                </a:solidFill>
                <a:latin typeface="Roboto Slab" panose="020B0604020202020204" charset="0"/>
                <a:ea typeface="Roboto Slab" panose="020B0604020202020204" charset="0"/>
                <a:cs typeface="Nixie One"/>
                <a:sym typeface="Nixie One"/>
              </a:rPr>
              <a:t>author</a:t>
            </a:r>
            <a:r>
              <a:rPr lang="en-US" sz="2400" dirty="0">
                <a:solidFill>
                  <a:srgbClr val="114454"/>
                </a:solidFill>
                <a:latin typeface="Roboto Slab" panose="020B0604020202020204" charset="0"/>
                <a:ea typeface="Roboto Slab" panose="020B0604020202020204" charset="0"/>
                <a:cs typeface="Nixie One"/>
                <a:sym typeface="Nixie One"/>
              </a:rPr>
              <a:t>.</a:t>
            </a:r>
            <a:endParaRPr lang="tr-TR" sz="2400" dirty="0">
              <a:solidFill>
                <a:srgbClr val="114454"/>
              </a:solidFill>
              <a:latin typeface="Roboto Slab" panose="020B0604020202020204" charset="0"/>
              <a:ea typeface="Roboto Slab" panose="020B0604020202020204" charset="0"/>
              <a:cs typeface="Nixie One"/>
              <a:sym typeface="Nixie One"/>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1" y="866760"/>
            <a:ext cx="356631" cy="356631"/>
          </a:xfrm>
          <a:prstGeom prst="rect">
            <a:avLst/>
          </a:prstGeom>
        </p:spPr>
      </p:pic>
      <p:pic>
        <p:nvPicPr>
          <p:cNvPr id="6" name="Picture 5"/>
          <p:cNvPicPr>
            <a:picLocks noChangeAspect="1"/>
          </p:cNvPicPr>
          <p:nvPr/>
        </p:nvPicPr>
        <p:blipFill>
          <a:blip r:embed="rId4"/>
          <a:stretch>
            <a:fillRect/>
          </a:stretch>
        </p:blipFill>
        <p:spPr>
          <a:xfrm flipV="1">
            <a:off x="0" y="0"/>
            <a:ext cx="9144000" cy="517377"/>
          </a:xfrm>
          <a:prstGeom prst="rect">
            <a:avLst/>
          </a:prstGeom>
        </p:spPr>
      </p:pic>
      <p:sp>
        <p:nvSpPr>
          <p:cNvPr id="25" name="Rectangle 24"/>
          <p:cNvSpPr/>
          <p:nvPr/>
        </p:nvSpPr>
        <p:spPr>
          <a:xfrm>
            <a:off x="1830964"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Literature Review</a:t>
            </a:r>
          </a:p>
        </p:txBody>
      </p:sp>
      <p:sp>
        <p:nvSpPr>
          <p:cNvPr id="26" name="Rectangle 25"/>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7" name="Rectangle 26"/>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28" name="Rectangle 27"/>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29" name="Rectangle 28"/>
          <p:cNvSpPr/>
          <p:nvPr/>
        </p:nvSpPr>
        <p:spPr>
          <a:xfrm>
            <a:off x="1"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Introduction and Main Purpose</a:t>
            </a:r>
          </a:p>
        </p:txBody>
      </p:sp>
      <p:pic>
        <p:nvPicPr>
          <p:cNvPr id="21" name="Picture 6" descr="odtü png ile ilgili görsel sonucu"/>
          <p:cNvPicPr>
            <a:picLocks noChangeAspect="1" noChangeArrowheads="1"/>
          </p:cNvPicPr>
          <p:nvPr/>
        </p:nvPicPr>
        <p:blipFill rotWithShape="1">
          <a:blip r:embed="rId5">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4">
            <a:extLst>
              <a:ext uri="{FF2B5EF4-FFF2-40B4-BE49-F238E27FC236}">
                <a16:creationId xmlns:a16="http://schemas.microsoft.com/office/drawing/2014/main" id="{62D9A75D-7E7A-4A06-AF39-1E026C9CEE61}"/>
              </a:ext>
            </a:extLst>
          </p:cNvPr>
          <p:cNvSpPr/>
          <p:nvPr/>
        </p:nvSpPr>
        <p:spPr>
          <a:xfrm>
            <a:off x="7329078" y="0"/>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18" name="Metin kutusu 17">
            <a:extLst>
              <a:ext uri="{FF2B5EF4-FFF2-40B4-BE49-F238E27FC236}">
                <a16:creationId xmlns:a16="http://schemas.microsoft.com/office/drawing/2014/main" id="{EA1927B1-42E1-42A0-B4D4-188A4CB224B6}"/>
              </a:ext>
            </a:extLst>
          </p:cNvPr>
          <p:cNvSpPr txBox="1"/>
          <p:nvPr/>
        </p:nvSpPr>
        <p:spPr>
          <a:xfrm>
            <a:off x="5792551" y="64510"/>
            <a:ext cx="1520485" cy="400110"/>
          </a:xfrm>
          <a:prstGeom prst="rect">
            <a:avLst/>
          </a:prstGeom>
          <a:noFill/>
        </p:spPr>
        <p:txBody>
          <a:bodyPr wrap="square" rtlCol="0">
            <a:spAutoFit/>
          </a:bodyPr>
          <a:lstStyle/>
          <a:p>
            <a:pPr algn="ctr"/>
            <a:r>
              <a:rPr lang="tr-TR" sz="1000" dirty="0">
                <a:solidFill>
                  <a:srgbClr val="94BF6E"/>
                </a:solidFill>
                <a:latin typeface="Roboto Slab" panose="020B0604020202020204" charset="0"/>
                <a:ea typeface="Roboto Slab" panose="020B0604020202020204" charset="0"/>
              </a:rPr>
              <a:t>Data Collection and </a:t>
            </a:r>
            <a:r>
              <a:rPr lang="tr-TR" sz="1000" dirty="0" err="1">
                <a:solidFill>
                  <a:srgbClr val="94BF6E"/>
                </a:solidFill>
                <a:latin typeface="Roboto Slab" panose="020B0604020202020204" charset="0"/>
                <a:ea typeface="Roboto Slab" panose="020B0604020202020204" charset="0"/>
              </a:rPr>
              <a:t>Implementation</a:t>
            </a:r>
            <a:endParaRPr lang="en-US" sz="1050" dirty="0">
              <a:solidFill>
                <a:srgbClr val="94BF6E"/>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4138180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61" name="Shape 246"/>
          <p:cNvSpPr/>
          <p:nvPr/>
        </p:nvSpPr>
        <p:spPr>
          <a:xfrm>
            <a:off x="2042381" y="758701"/>
            <a:ext cx="4440523" cy="749699"/>
          </a:xfrm>
          <a:prstGeom prst="homePlate">
            <a:avLst>
              <a:gd name="adj" fmla="val 35440"/>
            </a:avLst>
          </a:prstGeom>
          <a:solidFill>
            <a:srgbClr val="18637B"/>
          </a:solidFill>
          <a:ln>
            <a:noFill/>
          </a:ln>
        </p:spPr>
        <p:txBody>
          <a:bodyPr lIns="91425" tIns="45700" rIns="91425" bIns="45700" anchor="ctr" anchorCtr="0">
            <a:noAutofit/>
          </a:bodyPr>
          <a:lstStyle/>
          <a:p>
            <a:pPr indent="-69849"/>
            <a:endParaRPr/>
          </a:p>
        </p:txBody>
      </p:sp>
      <p:sp>
        <p:nvSpPr>
          <p:cNvPr id="47" name="Shape 251"/>
          <p:cNvSpPr/>
          <p:nvPr/>
        </p:nvSpPr>
        <p:spPr>
          <a:xfrm rot="10800000" flipH="1">
            <a:off x="2898482" y="485323"/>
            <a:ext cx="888717" cy="140798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18637B"/>
          </a:solidFill>
          <a:ln>
            <a:noFill/>
          </a:ln>
        </p:spPr>
        <p:txBody>
          <a:bodyPr lIns="91425" tIns="45700" rIns="91425" bIns="45700" anchor="ctr" anchorCtr="0">
            <a:noAutofit/>
          </a:bodyPr>
          <a:lstStyle/>
          <a:p>
            <a:pPr algn="ctr"/>
            <a:endParaRPr sz="2400">
              <a:solidFill>
                <a:srgbClr val="FFFFFF"/>
              </a:solidFill>
            </a:endParaRPr>
          </a:p>
        </p:txBody>
      </p:sp>
      <p:sp>
        <p:nvSpPr>
          <p:cNvPr id="49" name="Shape 256"/>
          <p:cNvSpPr/>
          <p:nvPr/>
        </p:nvSpPr>
        <p:spPr>
          <a:xfrm rot="10800000">
            <a:off x="2021433" y="296046"/>
            <a:ext cx="877499" cy="4059171"/>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1D7793"/>
          </a:solidFill>
          <a:ln>
            <a:noFill/>
          </a:ln>
        </p:spPr>
        <p:txBody>
          <a:bodyPr lIns="91425" tIns="45700" rIns="91425" bIns="45700" anchor="ctr" anchorCtr="0">
            <a:noAutofit/>
          </a:bodyPr>
          <a:lstStyle/>
          <a:p>
            <a:pPr algn="ctr"/>
            <a:endParaRPr sz="2400">
              <a:solidFill>
                <a:srgbClr val="FFFFFF"/>
              </a:solidFill>
            </a:endParaRPr>
          </a:p>
        </p:txBody>
      </p:sp>
      <p:sp>
        <p:nvSpPr>
          <p:cNvPr id="245" name="Shape 245"/>
          <p:cNvSpPr/>
          <p:nvPr/>
        </p:nvSpPr>
        <p:spPr>
          <a:xfrm>
            <a:off x="3759031" y="3738863"/>
            <a:ext cx="2718300" cy="749699"/>
          </a:xfrm>
          <a:prstGeom prst="homePlate">
            <a:avLst>
              <a:gd name="adj" fmla="val 35440"/>
            </a:avLst>
          </a:prstGeom>
          <a:solidFill>
            <a:srgbClr val="124057"/>
          </a:solidFill>
          <a:ln>
            <a:noFill/>
          </a:ln>
        </p:spPr>
        <p:txBody>
          <a:bodyPr lIns="91425" tIns="45700" rIns="91425" bIns="45700" anchor="ctr" anchorCtr="0">
            <a:noAutofit/>
          </a:bodyPr>
          <a:lstStyle/>
          <a:p>
            <a:pPr indent="-69849"/>
            <a:endParaRPr/>
          </a:p>
        </p:txBody>
      </p:sp>
      <p:sp>
        <p:nvSpPr>
          <p:cNvPr id="246" name="Shape 246"/>
          <p:cNvSpPr/>
          <p:nvPr/>
        </p:nvSpPr>
        <p:spPr>
          <a:xfrm>
            <a:off x="3759033" y="3003935"/>
            <a:ext cx="2718297" cy="749699"/>
          </a:xfrm>
          <a:prstGeom prst="homePlate">
            <a:avLst>
              <a:gd name="adj" fmla="val 35440"/>
            </a:avLst>
          </a:prstGeom>
          <a:solidFill>
            <a:srgbClr val="3B8D61"/>
          </a:solidFill>
          <a:ln>
            <a:noFill/>
          </a:ln>
        </p:spPr>
        <p:txBody>
          <a:bodyPr lIns="91425" tIns="45700" rIns="91425" bIns="45700" anchor="ctr" anchorCtr="0">
            <a:noAutofit/>
          </a:bodyPr>
          <a:lstStyle/>
          <a:p>
            <a:pPr indent="-69849"/>
            <a:endParaRPr/>
          </a:p>
        </p:txBody>
      </p:sp>
      <p:sp>
        <p:nvSpPr>
          <p:cNvPr id="59" name="Shape 260"/>
          <p:cNvSpPr txBox="1"/>
          <p:nvPr/>
        </p:nvSpPr>
        <p:spPr>
          <a:xfrm>
            <a:off x="4531749" y="952343"/>
            <a:ext cx="1454699" cy="445499"/>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rgbClr val="FFFFFF"/>
                </a:solidFill>
                <a:latin typeface="Roboto Slab" panose="020B0604020202020204" charset="0"/>
                <a:ea typeface="Roboto Slab" panose="020B0604020202020204" charset="0"/>
                <a:cs typeface="Nixie One"/>
                <a:sym typeface="Nixie One"/>
              </a:rPr>
              <a:t>Introduction and Main Purpose</a:t>
            </a:r>
            <a:endParaRPr lang="en" sz="1000" dirty="0">
              <a:solidFill>
                <a:srgbClr val="FFFFFF"/>
              </a:solidFill>
              <a:latin typeface="Roboto Slab" panose="020B0604020202020204" charset="0"/>
              <a:ea typeface="Roboto Slab" panose="020B0604020202020204" charset="0"/>
              <a:cs typeface="Nixie One"/>
              <a:sym typeface="Nixie One"/>
            </a:endParaRPr>
          </a:p>
        </p:txBody>
      </p:sp>
      <p:sp>
        <p:nvSpPr>
          <p:cNvPr id="57" name="Shape 258"/>
          <p:cNvSpPr txBox="1"/>
          <p:nvPr/>
        </p:nvSpPr>
        <p:spPr>
          <a:xfrm>
            <a:off x="3860904" y="918780"/>
            <a:ext cx="596699" cy="449700"/>
          </a:xfrm>
          <a:prstGeom prst="rect">
            <a:avLst/>
          </a:prstGeom>
          <a:noFill/>
          <a:ln>
            <a:noFill/>
          </a:ln>
        </p:spPr>
        <p:txBody>
          <a:bodyPr lIns="91425" tIns="45700" rIns="91425" bIns="45700" anchor="ctr" anchorCtr="0">
            <a:noAutofit/>
          </a:bodyPr>
          <a:lstStyle/>
          <a:p>
            <a:pPr algn="ctr">
              <a:buSzPct val="25000"/>
            </a:pPr>
            <a:r>
              <a:rPr lang="en" sz="2400" b="1" dirty="0">
                <a:solidFill>
                  <a:srgbClr val="FFFFFF"/>
                </a:solidFill>
                <a:latin typeface="Nixie One"/>
                <a:ea typeface="Nixie One"/>
                <a:cs typeface="Nixie One"/>
                <a:sym typeface="Nixie One"/>
              </a:rPr>
              <a:t>01</a:t>
            </a:r>
          </a:p>
        </p:txBody>
      </p:sp>
      <p:cxnSp>
        <p:nvCxnSpPr>
          <p:cNvPr id="58" name="Shape 259"/>
          <p:cNvCxnSpPr/>
          <p:nvPr/>
        </p:nvCxnSpPr>
        <p:spPr>
          <a:xfrm>
            <a:off x="4457603" y="933255"/>
            <a:ext cx="0" cy="392999"/>
          </a:xfrm>
          <a:prstGeom prst="straightConnector1">
            <a:avLst/>
          </a:prstGeom>
          <a:noFill/>
          <a:ln w="9525" cap="rnd" cmpd="sng">
            <a:solidFill>
              <a:srgbClr val="FFFFFF"/>
            </a:solidFill>
            <a:prstDash val="solid"/>
            <a:round/>
            <a:headEnd type="none" w="med" len="med"/>
            <a:tailEnd type="none" w="med" len="med"/>
          </a:ln>
        </p:spPr>
      </p:cxnSp>
      <p:sp>
        <p:nvSpPr>
          <p:cNvPr id="251" name="Shape 251"/>
          <p:cNvSpPr/>
          <p:nvPr/>
        </p:nvSpPr>
        <p:spPr>
          <a:xfrm rot="10800000" flipH="1">
            <a:off x="2892403" y="1608785"/>
            <a:ext cx="888717" cy="2771351"/>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algn="ctr"/>
            <a:endParaRPr sz="2400">
              <a:solidFill>
                <a:srgbClr val="FFFFFF"/>
              </a:solidFill>
            </a:endParaRPr>
          </a:p>
        </p:txBody>
      </p:sp>
      <p:pic>
        <p:nvPicPr>
          <p:cNvPr id="55" name="Picture 54"/>
          <p:cNvPicPr>
            <a:picLocks noChangeAspect="1"/>
          </p:cNvPicPr>
          <p:nvPr/>
        </p:nvPicPr>
        <p:blipFill>
          <a:blip r:embed="rId3"/>
          <a:stretch>
            <a:fillRect/>
          </a:stretch>
        </p:blipFill>
        <p:spPr>
          <a:xfrm rot="1039014">
            <a:off x="2940853" y="167056"/>
            <a:ext cx="946632" cy="468623"/>
          </a:xfrm>
          <a:prstGeom prst="rect">
            <a:avLst/>
          </a:prstGeom>
        </p:spPr>
      </p:pic>
      <p:sp>
        <p:nvSpPr>
          <p:cNvPr id="256" name="Shape 256"/>
          <p:cNvSpPr/>
          <p:nvPr/>
        </p:nvSpPr>
        <p:spPr>
          <a:xfrm rot="10800000">
            <a:off x="2021432" y="1678499"/>
            <a:ext cx="877499" cy="2676717"/>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algn="ctr"/>
            <a:endParaRPr sz="2400">
              <a:solidFill>
                <a:srgbClr val="FFFFFF"/>
              </a:solidFill>
            </a:endParaRPr>
          </a:p>
        </p:txBody>
      </p:sp>
      <p:sp>
        <p:nvSpPr>
          <p:cNvPr id="247" name="Shape 247"/>
          <p:cNvSpPr/>
          <p:nvPr/>
        </p:nvSpPr>
        <p:spPr>
          <a:xfrm>
            <a:off x="2463149" y="2258773"/>
            <a:ext cx="4014179" cy="749699"/>
          </a:xfrm>
          <a:prstGeom prst="homePlate">
            <a:avLst>
              <a:gd name="adj" fmla="val 35440"/>
            </a:avLst>
          </a:prstGeom>
          <a:solidFill>
            <a:srgbClr val="165751"/>
          </a:solidFill>
          <a:ln>
            <a:noFill/>
          </a:ln>
        </p:spPr>
        <p:txBody>
          <a:bodyPr lIns="91425" tIns="45700" rIns="91425" bIns="45700" anchor="ctr" anchorCtr="0">
            <a:noAutofit/>
          </a:bodyPr>
          <a:lstStyle/>
          <a:p>
            <a:pPr indent="-69849"/>
            <a:endParaRPr/>
          </a:p>
        </p:txBody>
      </p:sp>
      <p:sp>
        <p:nvSpPr>
          <p:cNvPr id="248" name="Shape 248"/>
          <p:cNvSpPr/>
          <p:nvPr/>
        </p:nvSpPr>
        <p:spPr>
          <a:xfrm>
            <a:off x="3759031" y="1508917"/>
            <a:ext cx="3879568" cy="749699"/>
          </a:xfrm>
          <a:prstGeom prst="homePlate">
            <a:avLst>
              <a:gd name="adj" fmla="val 35440"/>
            </a:avLst>
          </a:prstGeom>
          <a:solidFill>
            <a:srgbClr val="94BF6E"/>
          </a:solidFill>
          <a:ln>
            <a:noFill/>
          </a:ln>
        </p:spPr>
        <p:txBody>
          <a:bodyPr lIns="91425" tIns="45700" rIns="91425" bIns="45700" anchor="ctr" anchorCtr="0">
            <a:noAutofit/>
          </a:bodyPr>
          <a:lstStyle/>
          <a:p>
            <a:pPr indent="-69849"/>
            <a:endParaRPr/>
          </a:p>
        </p:txBody>
      </p:sp>
      <p:sp>
        <p:nvSpPr>
          <p:cNvPr id="249" name="Shape 249"/>
          <p:cNvSpPr/>
          <p:nvPr/>
        </p:nvSpPr>
        <p:spPr>
          <a:xfrm>
            <a:off x="2898296" y="1312391"/>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algn="ctr"/>
            <a:endParaRPr sz="2400">
              <a:solidFill>
                <a:srgbClr val="FFFFFF"/>
              </a:solidFill>
            </a:endParaRPr>
          </a:p>
        </p:txBody>
      </p:sp>
      <p:sp>
        <p:nvSpPr>
          <p:cNvPr id="250" name="Shape 250"/>
          <p:cNvSpPr/>
          <p:nvPr/>
        </p:nvSpPr>
        <p:spPr>
          <a:xfrm>
            <a:off x="2892403" y="2131252"/>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algn="ctr"/>
            <a:endParaRPr sz="2400">
              <a:solidFill>
                <a:srgbClr val="FFFFFF"/>
              </a:solidFill>
            </a:endParaRPr>
          </a:p>
        </p:txBody>
      </p:sp>
      <p:sp>
        <p:nvSpPr>
          <p:cNvPr id="252" name="Shape 252"/>
          <p:cNvSpPr/>
          <p:nvPr/>
        </p:nvSpPr>
        <p:spPr>
          <a:xfrm rot="10800000" flipH="1">
            <a:off x="2894449" y="3752040"/>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algn="ctr"/>
            <a:endParaRPr sz="2400">
              <a:solidFill>
                <a:srgbClr val="FFFFFF"/>
              </a:solidFill>
            </a:endParaRPr>
          </a:p>
        </p:txBody>
      </p:sp>
      <p:sp>
        <p:nvSpPr>
          <p:cNvPr id="253" name="Shape 253"/>
          <p:cNvSpPr/>
          <p:nvPr/>
        </p:nvSpPr>
        <p:spPr>
          <a:xfrm rot="10800000">
            <a:off x="2022737" y="374789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algn="ctr"/>
            <a:endParaRPr sz="2400">
              <a:solidFill>
                <a:srgbClr val="FFFFFF"/>
              </a:solidFill>
            </a:endParaRPr>
          </a:p>
        </p:txBody>
      </p:sp>
      <p:sp>
        <p:nvSpPr>
          <p:cNvPr id="254" name="Shape 254"/>
          <p:cNvSpPr/>
          <p:nvPr/>
        </p:nvSpPr>
        <p:spPr>
          <a:xfrm flipH="1">
            <a:off x="2018280" y="2127157"/>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algn="ctr"/>
            <a:endParaRPr sz="2400">
              <a:solidFill>
                <a:srgbClr val="FFFFFF"/>
              </a:solidFill>
            </a:endParaRPr>
          </a:p>
        </p:txBody>
      </p:sp>
      <p:sp>
        <p:nvSpPr>
          <p:cNvPr id="255" name="Shape 255"/>
          <p:cNvSpPr/>
          <p:nvPr/>
        </p:nvSpPr>
        <p:spPr>
          <a:xfrm flipH="1">
            <a:off x="2016086" y="1314439"/>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algn="ctr"/>
            <a:endParaRPr sz="2400">
              <a:solidFill>
                <a:srgbClr val="FFFFFF"/>
              </a:solidFill>
            </a:endParaRPr>
          </a:p>
        </p:txBody>
      </p:sp>
      <p:cxnSp>
        <p:nvCxnSpPr>
          <p:cNvPr id="259" name="Shape 259"/>
          <p:cNvCxnSpPr/>
          <p:nvPr/>
        </p:nvCxnSpPr>
        <p:spPr>
          <a:xfrm>
            <a:off x="4475988" y="1682588"/>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6"/>
            <a:ext cx="1548210" cy="445499"/>
          </a:xfrm>
          <a:prstGeom prst="rect">
            <a:avLst/>
          </a:prstGeom>
          <a:noFill/>
          <a:ln>
            <a:noFill/>
          </a:ln>
        </p:spPr>
        <p:txBody>
          <a:bodyPr lIns="91425" tIns="45700" rIns="91425" bIns="45700" anchor="ctr" anchorCtr="0">
            <a:noAutofit/>
          </a:bodyPr>
          <a:lstStyle/>
          <a:p>
            <a:pPr>
              <a:lnSpc>
                <a:spcPct val="83333"/>
              </a:lnSpc>
              <a:buSzPct val="25000"/>
            </a:pPr>
            <a:r>
              <a:rPr lang="en-US" sz="1200" dirty="0">
                <a:solidFill>
                  <a:schemeClr val="lt1"/>
                </a:solidFill>
                <a:latin typeface="Roboto Slab" panose="020B0604020202020204" charset="0"/>
                <a:ea typeface="Roboto Slab" panose="020B0604020202020204" charset="0"/>
                <a:cs typeface="Nixie One"/>
                <a:sym typeface="Nixie One"/>
              </a:rPr>
              <a:t>Literature Review</a:t>
            </a:r>
          </a:p>
        </p:txBody>
      </p:sp>
      <p:sp>
        <p:nvSpPr>
          <p:cNvPr id="261" name="Shape 261"/>
          <p:cNvSpPr txBox="1"/>
          <p:nvPr/>
        </p:nvSpPr>
        <p:spPr>
          <a:xfrm>
            <a:off x="3878949" y="2391976"/>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03</a:t>
            </a:r>
            <a:endParaRPr lang="en" sz="2400" b="1" dirty="0">
              <a:solidFill>
                <a:srgbClr val="FFFFFF"/>
              </a:solidFill>
              <a:latin typeface="Nixie One"/>
              <a:ea typeface="Nixie One"/>
              <a:cs typeface="Nixie One"/>
              <a:sym typeface="Nixie One"/>
            </a:endParaRPr>
          </a:p>
        </p:txBody>
      </p:sp>
      <p:cxnSp>
        <p:nvCxnSpPr>
          <p:cNvPr id="262" name="Shape 262"/>
          <p:cNvCxnSpPr/>
          <p:nvPr/>
        </p:nvCxnSpPr>
        <p:spPr>
          <a:xfrm>
            <a:off x="4475987" y="2420360"/>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9" y="2409500"/>
            <a:ext cx="1548200" cy="460500"/>
          </a:xfrm>
          <a:prstGeom prst="rect">
            <a:avLst/>
          </a:prstGeom>
          <a:noFill/>
          <a:ln>
            <a:noFill/>
          </a:ln>
        </p:spPr>
        <p:txBody>
          <a:bodyPr lIns="91425" tIns="45700" rIns="91425" bIns="45700" anchor="ctr" anchorCtr="0">
            <a:noAutofit/>
          </a:bodyPr>
          <a:lstStyle/>
          <a:p>
            <a:pPr>
              <a:lnSpc>
                <a:spcPct val="83333"/>
              </a:lnSpc>
              <a:buSzPct val="25000"/>
            </a:pPr>
            <a:endParaRPr lang="en" sz="1000" dirty="0">
              <a:solidFill>
                <a:schemeClr val="lt1"/>
              </a:solidFill>
              <a:latin typeface="Roboto Slab" panose="020B0604020202020204" charset="0"/>
              <a:ea typeface="Roboto Slab" panose="020B0604020202020204" charset="0"/>
              <a:cs typeface="Nixie One"/>
              <a:sym typeface="Nixie One"/>
            </a:endParaRPr>
          </a:p>
        </p:txBody>
      </p:sp>
      <p:sp>
        <p:nvSpPr>
          <p:cNvPr id="264" name="Shape 264"/>
          <p:cNvSpPr txBox="1"/>
          <p:nvPr/>
        </p:nvSpPr>
        <p:spPr>
          <a:xfrm>
            <a:off x="3878949" y="31510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04</a:t>
            </a:r>
            <a:endParaRPr lang="en" sz="2400" b="1" dirty="0">
              <a:solidFill>
                <a:srgbClr val="FFFFFF"/>
              </a:solidFill>
              <a:latin typeface="Nixie One"/>
              <a:ea typeface="Nixie One"/>
              <a:cs typeface="Nixie One"/>
              <a:sym typeface="Nixie One"/>
            </a:endParaRPr>
          </a:p>
        </p:txBody>
      </p:sp>
      <p:cxnSp>
        <p:nvCxnSpPr>
          <p:cNvPr id="265" name="Shape 265"/>
          <p:cNvCxnSpPr/>
          <p:nvPr/>
        </p:nvCxnSpPr>
        <p:spPr>
          <a:xfrm>
            <a:off x="4475988" y="3179385"/>
            <a:ext cx="0" cy="392999"/>
          </a:xfrm>
          <a:prstGeom prst="straightConnector1">
            <a:avLst/>
          </a:prstGeom>
          <a:noFill/>
          <a:ln w="9525" cap="rnd" cmpd="sng">
            <a:solidFill>
              <a:srgbClr val="FFFFFF"/>
            </a:solidFill>
            <a:prstDash val="solid"/>
            <a:round/>
            <a:headEnd type="none" w="med" len="med"/>
            <a:tailEnd type="none" w="med" len="med"/>
          </a:ln>
        </p:spPr>
      </p:cxnSp>
      <p:sp>
        <p:nvSpPr>
          <p:cNvPr id="267" name="Shape 267"/>
          <p:cNvSpPr txBox="1"/>
          <p:nvPr/>
        </p:nvSpPr>
        <p:spPr>
          <a:xfrm>
            <a:off x="3878949" y="3881601"/>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05</a:t>
            </a:r>
            <a:endParaRPr lang="en" sz="2400" b="1" dirty="0">
              <a:solidFill>
                <a:srgbClr val="FFFFFF"/>
              </a:solidFill>
              <a:latin typeface="Nixie One"/>
              <a:ea typeface="Nixie One"/>
              <a:cs typeface="Nixie One"/>
              <a:sym typeface="Nixie One"/>
            </a:endParaRPr>
          </a:p>
        </p:txBody>
      </p:sp>
      <p:cxnSp>
        <p:nvCxnSpPr>
          <p:cNvPr id="268" name="Shape 268"/>
          <p:cNvCxnSpPr/>
          <p:nvPr/>
        </p:nvCxnSpPr>
        <p:spPr>
          <a:xfrm>
            <a:off x="4475985" y="3909977"/>
            <a:ext cx="0" cy="392999"/>
          </a:xfrm>
          <a:prstGeom prst="straightConnector1">
            <a:avLst/>
          </a:prstGeom>
          <a:noFill/>
          <a:ln w="9525" cap="rnd" cmpd="sng">
            <a:solidFill>
              <a:srgbClr val="FFFFFF"/>
            </a:solidFill>
            <a:prstDash val="solid"/>
            <a:round/>
            <a:headEnd type="none" w="med" len="med"/>
            <a:tailEnd type="none" w="med" len="med"/>
          </a:ln>
        </p:spPr>
      </p:cxnSp>
      <p:sp>
        <p:nvSpPr>
          <p:cNvPr id="269" name="Shape 269"/>
          <p:cNvSpPr txBox="1"/>
          <p:nvPr/>
        </p:nvSpPr>
        <p:spPr>
          <a:xfrm>
            <a:off x="4531757" y="3826146"/>
            <a:ext cx="1668810"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Potential Technique and Quality of Last Chapter</a:t>
            </a:r>
            <a:endParaRPr lang="en" sz="1200" dirty="0">
              <a:solidFill>
                <a:schemeClr val="lt1"/>
              </a:solidFill>
              <a:latin typeface="Roboto Slab" panose="020B0604020202020204" charset="0"/>
              <a:ea typeface="Roboto Slab" panose="020B0604020202020204" charset="0"/>
              <a:cs typeface="Nixie One"/>
              <a:sym typeface="Nixie One"/>
            </a:endParaRPr>
          </a:p>
        </p:txBody>
      </p:sp>
      <p:pic>
        <p:nvPicPr>
          <p:cNvPr id="5" name="Picture 4"/>
          <p:cNvPicPr>
            <a:picLocks noChangeAspect="1"/>
          </p:cNvPicPr>
          <p:nvPr/>
        </p:nvPicPr>
        <p:blipFill>
          <a:blip r:embed="rId3"/>
          <a:stretch>
            <a:fillRect/>
          </a:stretch>
        </p:blipFill>
        <p:spPr>
          <a:xfrm rot="20620434">
            <a:off x="1717708" y="180215"/>
            <a:ext cx="1222179" cy="467828"/>
          </a:xfrm>
          <a:prstGeom prst="rect">
            <a:avLst/>
          </a:prstGeom>
        </p:spPr>
      </p:pic>
      <p:sp>
        <p:nvSpPr>
          <p:cNvPr id="257" name="Shape 257"/>
          <p:cNvSpPr/>
          <p:nvPr/>
        </p:nvSpPr>
        <p:spPr>
          <a:xfrm>
            <a:off x="1985551" y="473243"/>
            <a:ext cx="477599" cy="4230707"/>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sp>
        <p:nvSpPr>
          <p:cNvPr id="60" name="Shape 261"/>
          <p:cNvSpPr txBox="1"/>
          <p:nvPr/>
        </p:nvSpPr>
        <p:spPr>
          <a:xfrm>
            <a:off x="3854895" y="1678500"/>
            <a:ext cx="596699" cy="449700"/>
          </a:xfrm>
          <a:prstGeom prst="rect">
            <a:avLst/>
          </a:prstGeom>
          <a:noFill/>
          <a:ln>
            <a:noFill/>
          </a:ln>
        </p:spPr>
        <p:txBody>
          <a:bodyPr lIns="91425" tIns="45700" rIns="91425" bIns="45700" anchor="ctr" anchorCtr="0">
            <a:noAutofit/>
          </a:bodyPr>
          <a:lstStyle/>
          <a:p>
            <a:pPr algn="ctr">
              <a:buSzPct val="25000"/>
            </a:pPr>
            <a:r>
              <a:rPr lang="tr-TR" sz="2400" b="1" dirty="0">
                <a:solidFill>
                  <a:srgbClr val="FFFFFF"/>
                </a:solidFill>
                <a:latin typeface="Nixie One"/>
                <a:ea typeface="Nixie One"/>
                <a:cs typeface="Nixie One"/>
                <a:sym typeface="Nixie One"/>
              </a:rPr>
              <a:t>02</a:t>
            </a:r>
            <a:endParaRPr lang="en" sz="2400" b="1" dirty="0">
              <a:solidFill>
                <a:srgbClr val="FFFFFF"/>
              </a:solidFill>
              <a:latin typeface="Nixie One"/>
              <a:ea typeface="Nixie One"/>
              <a:cs typeface="Nixie One"/>
              <a:sym typeface="Nixie One"/>
            </a:endParaRPr>
          </a:p>
        </p:txBody>
      </p:sp>
      <p:sp>
        <p:nvSpPr>
          <p:cNvPr id="270" name="Shape 270"/>
          <p:cNvSpPr/>
          <p:nvPr/>
        </p:nvSpPr>
        <p:spPr>
          <a:xfrm flipH="1">
            <a:off x="3780747" y="758701"/>
            <a:ext cx="75493" cy="372977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algn="ctr"/>
            <a:endParaRPr sz="2400">
              <a:solidFill>
                <a:srgbClr val="FFFFFF"/>
              </a:solidFill>
            </a:endParaRPr>
          </a:p>
        </p:txBody>
      </p:sp>
      <p:pic>
        <p:nvPicPr>
          <p:cNvPr id="45"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50" name="Shape 263"/>
          <p:cNvSpPr txBox="1"/>
          <p:nvPr/>
        </p:nvSpPr>
        <p:spPr>
          <a:xfrm>
            <a:off x="4531759" y="2409500"/>
            <a:ext cx="1668808" cy="4605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sym typeface="Nixie One"/>
              </a:rPr>
              <a:t>Methodology and Research Model</a:t>
            </a:r>
            <a:endParaRPr lang="en" sz="1200" dirty="0">
              <a:solidFill>
                <a:schemeClr val="lt1"/>
              </a:solidFill>
              <a:latin typeface="Roboto Slab" panose="020B0604020202020204" charset="0"/>
              <a:ea typeface="Roboto Slab" panose="020B0604020202020204" charset="0"/>
              <a:sym typeface="Nixie One"/>
            </a:endParaRPr>
          </a:p>
        </p:txBody>
      </p:sp>
      <p:sp>
        <p:nvSpPr>
          <p:cNvPr id="52" name="Shape 266"/>
          <p:cNvSpPr txBox="1"/>
          <p:nvPr/>
        </p:nvSpPr>
        <p:spPr>
          <a:xfrm>
            <a:off x="4531760" y="3094313"/>
            <a:ext cx="1753131" cy="574200"/>
          </a:xfrm>
          <a:prstGeom prst="rect">
            <a:avLst/>
          </a:prstGeom>
          <a:noFill/>
          <a:ln>
            <a:noFill/>
          </a:ln>
        </p:spPr>
        <p:txBody>
          <a:bodyPr lIns="91425" tIns="45700" rIns="91425" bIns="45700" anchor="ctr" anchorCtr="0">
            <a:noAutofit/>
          </a:bodyPr>
          <a:lstStyle/>
          <a:p>
            <a:pPr>
              <a:lnSpc>
                <a:spcPct val="83333"/>
              </a:lnSpc>
              <a:buSzPct val="25000"/>
            </a:pPr>
            <a:r>
              <a:rPr lang="tr-TR" sz="1200" dirty="0">
                <a:solidFill>
                  <a:schemeClr val="lt1"/>
                </a:solidFill>
                <a:latin typeface="Roboto Slab" panose="020B0604020202020204" charset="0"/>
                <a:ea typeface="Roboto Slab" panose="020B0604020202020204" charset="0"/>
                <a:cs typeface="Nixie One"/>
                <a:sym typeface="Nixie One"/>
              </a:rPr>
              <a:t>Data Collection and </a:t>
            </a:r>
            <a:r>
              <a:rPr lang="tr-TR" sz="1200" dirty="0" err="1">
                <a:solidFill>
                  <a:schemeClr val="lt1"/>
                </a:solidFill>
                <a:latin typeface="Roboto Slab" panose="020B0604020202020204" charset="0"/>
                <a:ea typeface="Roboto Slab" panose="020B0604020202020204" charset="0"/>
                <a:cs typeface="Nixie One"/>
                <a:sym typeface="Nixie One"/>
              </a:rPr>
              <a:t>Implementation</a:t>
            </a:r>
            <a:endParaRPr lang="en" sz="1200" dirty="0">
              <a:solidFill>
                <a:schemeClr val="lt1"/>
              </a:solidFill>
              <a:latin typeface="Roboto Slab" panose="020B0604020202020204" charset="0"/>
              <a:ea typeface="Roboto Slab" panose="020B0604020202020204" charset="0"/>
              <a:cs typeface="Nixie One"/>
              <a:sym typeface="Nixie One"/>
            </a:endParaRPr>
          </a:p>
        </p:txBody>
      </p:sp>
      <p:sp>
        <p:nvSpPr>
          <p:cNvPr id="46" name="Shape 260"/>
          <p:cNvSpPr txBox="1"/>
          <p:nvPr/>
        </p:nvSpPr>
        <p:spPr>
          <a:xfrm>
            <a:off x="6382069" y="917709"/>
            <a:ext cx="1454699" cy="445499"/>
          </a:xfrm>
          <a:prstGeom prst="rect">
            <a:avLst/>
          </a:prstGeom>
          <a:noFill/>
          <a:ln>
            <a:noFill/>
          </a:ln>
        </p:spPr>
        <p:txBody>
          <a:bodyPr lIns="91425" tIns="45700" rIns="91425" bIns="45700" anchor="ctr" anchorCtr="0">
            <a:noAutofit/>
          </a:bodyPr>
          <a:lstStyle/>
          <a:p>
            <a:pPr lvl="0"/>
            <a:r>
              <a:rPr lang="tr-TR" sz="800" dirty="0">
                <a:solidFill>
                  <a:schemeClr val="bg1"/>
                </a:solidFill>
                <a:latin typeface="Roboto Slab" panose="020B0604020202020204" charset="0"/>
                <a:ea typeface="Roboto Slab" panose="020B0604020202020204" charset="0"/>
              </a:rPr>
              <a:t>Şirketin Kısa Tanıtımı</a:t>
            </a:r>
          </a:p>
          <a:p>
            <a:pPr lvl="0"/>
            <a:r>
              <a:rPr lang="tr-TR" sz="800" dirty="0">
                <a:solidFill>
                  <a:schemeClr val="bg1"/>
                </a:solidFill>
                <a:latin typeface="Roboto Slab" panose="020B0604020202020204" charset="0"/>
                <a:ea typeface="Roboto Slab" panose="020B0604020202020204" charset="0"/>
              </a:rPr>
              <a:t>Hissedarlar </a:t>
            </a:r>
          </a:p>
        </p:txBody>
      </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278" y="828001"/>
            <a:ext cx="357663" cy="357663"/>
          </a:xfrm>
          <a:prstGeom prst="rect">
            <a:avLst/>
          </a:prstGeom>
          <a:scene3d>
            <a:camera prst="orthographicFront">
              <a:rot lat="0" lon="0" rev="0"/>
            </a:camera>
            <a:lightRig rig="threePt" dir="t"/>
          </a:scene3d>
          <a:sp3d/>
        </p:spPr>
      </p:pic>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8659" y="1609182"/>
            <a:ext cx="377043" cy="377043"/>
          </a:xfrm>
          <a:prstGeom prst="rect">
            <a:avLst/>
          </a:prstGeom>
        </p:spPr>
      </p:pic>
      <p:pic>
        <p:nvPicPr>
          <p:cNvPr id="64" name="Picture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6216" y="2390909"/>
            <a:ext cx="421928" cy="421928"/>
          </a:xfrm>
          <a:prstGeom prst="rect">
            <a:avLst/>
          </a:prstGeom>
        </p:spPr>
      </p:pic>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6711" y="3177431"/>
            <a:ext cx="394952" cy="394952"/>
          </a:xfrm>
          <a:prstGeom prst="rect">
            <a:avLst/>
          </a:prstGeom>
        </p:spPr>
      </p:pic>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42809" y="3955399"/>
            <a:ext cx="399817" cy="399817"/>
          </a:xfrm>
          <a:prstGeom prst="rect">
            <a:avLst/>
          </a:prstGeom>
        </p:spPr>
      </p:pic>
    </p:spTree>
    <p:extLst>
      <p:ext uri="{BB962C8B-B14F-4D97-AF65-F5344CB8AC3E}">
        <p14:creationId xmlns:p14="http://schemas.microsoft.com/office/powerpoint/2010/main" val="660648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88889E-6 6.17284E-7 L -0.1276 6.17284E-7 " pathEditMode="relative" rAng="0" ptsTypes="AA">
                                      <p:cBhvr>
                                        <p:cTn id="6" dur="2000" fill="hold"/>
                                        <p:tgtEl>
                                          <p:spTgt spid="248"/>
                                        </p:tgtEl>
                                        <p:attrNameLst>
                                          <p:attrName>ppt_x</p:attrName>
                                          <p:attrName>ppt_y</p:attrName>
                                        </p:attrNameLst>
                                      </p:cBhvr>
                                      <p:rCtr x="-6389" y="0"/>
                                    </p:animMotion>
                                  </p:childTnLst>
                                </p:cTn>
                              </p:par>
                              <p:par>
                                <p:cTn id="7" presetID="63" presetClass="path" presetSubtype="0" accel="50000" decel="50000" fill="hold" grpId="0" nodeType="withEffect">
                                  <p:stCondLst>
                                    <p:cond delay="0"/>
                                  </p:stCondLst>
                                  <p:childTnLst>
                                    <p:animMotion origin="layout" path="M 1.11111E-6 2.96296E-6 L 0.12639 2.96296E-6 " pathEditMode="relative" rAng="0" ptsTypes="AA">
                                      <p:cBhvr>
                                        <p:cTn id="8" dur="2000" fill="hold"/>
                                        <p:tgtEl>
                                          <p:spTgt spid="247"/>
                                        </p:tgtEl>
                                        <p:attrNameLst>
                                          <p:attrName>ppt_x</p:attrName>
                                          <p:attrName>ppt_y</p:attrName>
                                        </p:attrNameLst>
                                      </p:cBhvr>
                                      <p:rCtr x="63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P spid="2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Forecasting</a:t>
            </a:r>
            <a:r>
              <a:rPr lang="tr-TR" dirty="0"/>
              <a:t> Applications</a:t>
            </a:r>
            <a:endParaRPr lang="en" dirty="0"/>
          </a:p>
        </p:txBody>
      </p:sp>
      <p:pic>
        <p:nvPicPr>
          <p:cNvPr id="62" name="Picture 61"/>
          <p:cNvPicPr>
            <a:picLocks noChangeAspect="1"/>
          </p:cNvPicPr>
          <p:nvPr/>
        </p:nvPicPr>
        <p:blipFill>
          <a:blip r:embed="rId3"/>
          <a:stretch>
            <a:fillRect/>
          </a:stretch>
        </p:blipFill>
        <p:spPr>
          <a:xfrm>
            <a:off x="3984648" y="493909"/>
            <a:ext cx="627400" cy="1078864"/>
          </a:xfrm>
          <a:prstGeom prst="rect">
            <a:avLst/>
          </a:prstGeom>
        </p:spPr>
      </p:pic>
      <p:pic>
        <p:nvPicPr>
          <p:cNvPr id="28"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31" name="Shape 119"/>
          <p:cNvSpPr txBox="1"/>
          <p:nvPr/>
        </p:nvSpPr>
        <p:spPr>
          <a:xfrm>
            <a:off x="448269" y="1886867"/>
            <a:ext cx="7485292" cy="2553333"/>
          </a:xfrm>
          <a:prstGeom prst="rect">
            <a:avLst/>
          </a:prstGeom>
          <a:noFill/>
          <a:ln>
            <a:noFill/>
          </a:ln>
          <a:effectLst/>
        </p:spPr>
        <p:txBody>
          <a:bodyPr lIns="91425" tIns="91425" rIns="91425" bIns="91425" anchor="t" anchorCtr="0">
            <a:noAutofit/>
          </a:bodyPr>
          <a:lstStyle/>
          <a:p>
            <a:pPr>
              <a:lnSpc>
                <a:spcPct val="250000"/>
              </a:lnSpc>
              <a:spcBef>
                <a:spcPts val="600"/>
              </a:spcBef>
            </a:pPr>
            <a:r>
              <a:rPr lang="tr-TR" sz="1100" dirty="0">
                <a:solidFill>
                  <a:srgbClr val="114454"/>
                </a:solidFill>
                <a:latin typeface="Roboto Slab" panose="020B0604020202020204" charset="0"/>
                <a:ea typeface="Roboto Slab" panose="020B0604020202020204" charset="0"/>
                <a:cs typeface="Nixie One"/>
                <a:sym typeface="Nixie One"/>
              </a:rPr>
              <a:t>  </a:t>
            </a:r>
            <a:endParaRPr lang="en" sz="1100" dirty="0">
              <a:solidFill>
                <a:srgbClr val="114454"/>
              </a:solidFill>
              <a:latin typeface="Roboto Slab" panose="020B0604020202020204" charset="0"/>
              <a:ea typeface="Roboto Slab" panose="020B0604020202020204" charset="0"/>
              <a:cs typeface="Nixie One"/>
              <a:sym typeface="Nixie One"/>
            </a:endParaRP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68" y="844819"/>
            <a:ext cx="377043" cy="377043"/>
          </a:xfrm>
          <a:prstGeom prst="rect">
            <a:avLst/>
          </a:prstGeom>
        </p:spPr>
      </p:pic>
      <p:pic>
        <p:nvPicPr>
          <p:cNvPr id="33" name="Picture 32"/>
          <p:cNvPicPr>
            <a:picLocks noChangeAspect="1"/>
          </p:cNvPicPr>
          <p:nvPr/>
        </p:nvPicPr>
        <p:blipFill>
          <a:blip r:embed="rId6"/>
          <a:stretch>
            <a:fillRect/>
          </a:stretch>
        </p:blipFill>
        <p:spPr>
          <a:xfrm flipV="1">
            <a:off x="0" y="0"/>
            <a:ext cx="9144000" cy="517377"/>
          </a:xfrm>
          <a:prstGeom prst="rect">
            <a:avLst/>
          </a:prstGeom>
        </p:spPr>
      </p:pic>
      <p:sp>
        <p:nvSpPr>
          <p:cNvPr id="34" name="Rectangle 33"/>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5" name="Rectangle 34"/>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42" name="Rectangle 41"/>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43" name="Rectangle 42"/>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44" name="Rectangle 43"/>
          <p:cNvSpPr/>
          <p:nvPr/>
        </p:nvSpPr>
        <p:spPr>
          <a:xfrm>
            <a:off x="1830964"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Literature Review</a:t>
            </a:r>
          </a:p>
        </p:txBody>
      </p:sp>
      <p:sp>
        <p:nvSpPr>
          <p:cNvPr id="20" name="Rectangle 24">
            <a:extLst>
              <a:ext uri="{FF2B5EF4-FFF2-40B4-BE49-F238E27FC236}">
                <a16:creationId xmlns:a16="http://schemas.microsoft.com/office/drawing/2014/main" id="{BC5C3C71-4940-4081-B162-BAF5BA96C8B6}"/>
              </a:ext>
            </a:extLst>
          </p:cNvPr>
          <p:cNvSpPr/>
          <p:nvPr/>
        </p:nvSpPr>
        <p:spPr>
          <a:xfrm>
            <a:off x="7313036" y="46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4" name="Shape 119">
            <a:extLst>
              <a:ext uri="{FF2B5EF4-FFF2-40B4-BE49-F238E27FC236}">
                <a16:creationId xmlns:a16="http://schemas.microsoft.com/office/drawing/2014/main" id="{E8B628C8-6D2A-4503-958A-0E0457C7689E}"/>
              </a:ext>
            </a:extLst>
          </p:cNvPr>
          <p:cNvSpPr txBox="1"/>
          <p:nvPr/>
        </p:nvSpPr>
        <p:spPr>
          <a:xfrm>
            <a:off x="448268" y="1948701"/>
            <a:ext cx="7540800" cy="1646237"/>
          </a:xfrm>
          <a:prstGeom prst="rect">
            <a:avLst/>
          </a:prstGeom>
          <a:noFill/>
          <a:ln>
            <a:noFill/>
          </a:ln>
        </p:spPr>
        <p:txBody>
          <a:bodyPr lIns="91425" tIns="91425" rIns="91425" bIns="91425" anchor="t" anchorCtr="0">
            <a:noAutofit/>
          </a:bodyPr>
          <a:lstStyle/>
          <a:p>
            <a:pPr marL="285750" indent="-285750">
              <a:lnSpc>
                <a:spcPct val="150000"/>
              </a:lnSpc>
              <a:spcBef>
                <a:spcPts val="600"/>
              </a:spcBef>
              <a:buFont typeface="Wingdings" panose="05000000000000000000" pitchFamily="2" charset="2"/>
              <a:buChar char="v"/>
            </a:pPr>
            <a:r>
              <a:rPr lang="tr-TR" sz="2000" dirty="0">
                <a:solidFill>
                  <a:srgbClr val="114454"/>
                </a:solidFill>
                <a:latin typeface="Roboto Slab" panose="020B0604020202020204" charset="0"/>
                <a:ea typeface="Roboto Slab" panose="020B0604020202020204" charset="0"/>
                <a:cs typeface="Nixie One"/>
                <a:sym typeface="Nixie One"/>
              </a:rPr>
              <a:t>Application </a:t>
            </a:r>
            <a:r>
              <a:rPr lang="tr-TR" sz="2000" dirty="0" err="1">
                <a:solidFill>
                  <a:srgbClr val="114454"/>
                </a:solidFill>
                <a:latin typeface="Roboto Slab" panose="020B0604020202020204" charset="0"/>
                <a:ea typeface="Roboto Slab" panose="020B0604020202020204" charset="0"/>
                <a:cs typeface="Nixie One"/>
                <a:sym typeface="Nixie One"/>
              </a:rPr>
              <a:t>Areas</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for</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Demand</a:t>
            </a:r>
            <a:r>
              <a:rPr lang="tr-TR" sz="2000" dirty="0">
                <a:solidFill>
                  <a:srgbClr val="114454"/>
                </a:solidFill>
                <a:latin typeface="Roboto Slab" panose="020B0604020202020204" charset="0"/>
                <a:ea typeface="Roboto Slab" panose="020B0604020202020204" charset="0"/>
                <a:cs typeface="Nixie One"/>
                <a:sym typeface="Nixie One"/>
              </a:rPr>
              <a:t> </a:t>
            </a:r>
            <a:r>
              <a:rPr lang="tr-TR" sz="2000" dirty="0" err="1">
                <a:solidFill>
                  <a:srgbClr val="114454"/>
                </a:solidFill>
                <a:latin typeface="Roboto Slab" panose="020B0604020202020204" charset="0"/>
                <a:ea typeface="Roboto Slab" panose="020B0604020202020204" charset="0"/>
                <a:cs typeface="Nixie One"/>
                <a:sym typeface="Nixie One"/>
              </a:rPr>
              <a:t>Forecasting</a:t>
            </a:r>
            <a:endParaRPr lang="tr-TR" sz="2000" dirty="0">
              <a:solidFill>
                <a:srgbClr val="114454"/>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q"/>
            </a:pPr>
            <a:r>
              <a:rPr lang="tr-TR" sz="1600" dirty="0" err="1">
                <a:solidFill>
                  <a:srgbClr val="FF0000"/>
                </a:solidFill>
                <a:latin typeface="Roboto Slab" panose="020B0604020202020204" charset="0"/>
                <a:ea typeface="Roboto Slab" panose="020B0604020202020204" charset="0"/>
                <a:cs typeface="Nixie One"/>
                <a:sym typeface="Nixie One"/>
              </a:rPr>
              <a:t>Retail</a:t>
            </a:r>
            <a:r>
              <a:rPr lang="tr-TR" sz="1600" dirty="0">
                <a:solidFill>
                  <a:srgbClr val="FF0000"/>
                </a:solidFill>
                <a:latin typeface="Roboto Slab" panose="020B0604020202020204" charset="0"/>
                <a:ea typeface="Roboto Slab" panose="020B0604020202020204" charset="0"/>
                <a:cs typeface="Nixie One"/>
                <a:sym typeface="Nixie One"/>
              </a:rPr>
              <a:t> </a:t>
            </a:r>
            <a:r>
              <a:rPr lang="tr-TR" sz="1600" dirty="0" err="1">
                <a:solidFill>
                  <a:srgbClr val="FF0000"/>
                </a:solidFill>
                <a:latin typeface="Roboto Slab" panose="020B0604020202020204" charset="0"/>
                <a:ea typeface="Roboto Slab" panose="020B0604020202020204" charset="0"/>
                <a:cs typeface="Nixie One"/>
                <a:sym typeface="Nixie One"/>
              </a:rPr>
              <a:t>forecasting</a:t>
            </a:r>
            <a:endParaRPr lang="tr-TR" sz="1600" dirty="0">
              <a:solidFill>
                <a:srgbClr val="FF0000"/>
              </a:solidFill>
              <a:latin typeface="Roboto Slab" panose="020B0604020202020204" charset="0"/>
              <a:ea typeface="Roboto Slab" panose="020B0604020202020204" charset="0"/>
              <a:cs typeface="Nixie One"/>
              <a:sym typeface="Nixie One"/>
            </a:endParaRPr>
          </a:p>
          <a:p>
            <a:pPr marL="342900" indent="-342900">
              <a:lnSpc>
                <a:spcPct val="150000"/>
              </a:lnSpc>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Stock</a:t>
            </a:r>
            <a:r>
              <a:rPr lang="tr-TR" sz="1600" dirty="0">
                <a:solidFill>
                  <a:srgbClr val="114454"/>
                </a:solidFill>
                <a:latin typeface="Roboto Slab" panose="020B0604020202020204" charset="0"/>
                <a:ea typeface="Roboto Slab" panose="020B0604020202020204" charset="0"/>
                <a:cs typeface="Nixie One"/>
                <a:sym typeface="Nixie One"/>
              </a:rPr>
              <a:t> market</a:t>
            </a:r>
          </a:p>
          <a:p>
            <a:pPr marL="342900" indent="-342900">
              <a:lnSpc>
                <a:spcPct val="150000"/>
              </a:lnSpc>
              <a:spcBef>
                <a:spcPts val="600"/>
              </a:spcBef>
              <a:buFont typeface="Wingdings" panose="05000000000000000000" pitchFamily="2" charset="2"/>
              <a:buChar char="q"/>
            </a:pPr>
            <a:r>
              <a:rPr lang="tr-TR" sz="1600" dirty="0" err="1">
                <a:solidFill>
                  <a:srgbClr val="114454"/>
                </a:solidFill>
                <a:latin typeface="Roboto Slab" panose="020B0604020202020204" charset="0"/>
                <a:ea typeface="Roboto Slab" panose="020B0604020202020204" charset="0"/>
                <a:cs typeface="Nixie One"/>
                <a:sym typeface="Nixie One"/>
              </a:rPr>
              <a:t>Energy</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load</a:t>
            </a:r>
            <a:r>
              <a:rPr lang="tr-TR" sz="1600" dirty="0">
                <a:solidFill>
                  <a:srgbClr val="114454"/>
                </a:solidFill>
                <a:latin typeface="Roboto Slab" panose="020B0604020202020204" charset="0"/>
                <a:ea typeface="Roboto Slab" panose="020B0604020202020204" charset="0"/>
                <a:cs typeface="Nixie One"/>
                <a:sym typeface="Nixie One"/>
              </a:rPr>
              <a:t> </a:t>
            </a:r>
            <a:r>
              <a:rPr lang="tr-TR" sz="1600" dirty="0" err="1">
                <a:solidFill>
                  <a:srgbClr val="114454"/>
                </a:solidFill>
                <a:latin typeface="Roboto Slab" panose="020B0604020202020204" charset="0"/>
                <a:ea typeface="Roboto Slab" panose="020B0604020202020204" charset="0"/>
                <a:cs typeface="Nixie One"/>
                <a:sym typeface="Nixie One"/>
              </a:rPr>
              <a:t>demand</a:t>
            </a:r>
            <a:endParaRPr lang="tr-TR" sz="1600" dirty="0">
              <a:solidFill>
                <a:srgbClr val="114454"/>
              </a:solidFill>
              <a:latin typeface="Roboto Slab" panose="020B0604020202020204" charset="0"/>
              <a:ea typeface="Roboto Slab" panose="020B0604020202020204" charset="0"/>
              <a:cs typeface="Nixie One"/>
              <a:sym typeface="Nixie One"/>
            </a:endParaRPr>
          </a:p>
        </p:txBody>
      </p:sp>
      <p:sp>
        <p:nvSpPr>
          <p:cNvPr id="27" name="Metin kutusu 26">
            <a:extLst>
              <a:ext uri="{FF2B5EF4-FFF2-40B4-BE49-F238E27FC236}">
                <a16:creationId xmlns:a16="http://schemas.microsoft.com/office/drawing/2014/main" id="{BEBC2B38-E51A-4CE3-9A57-21F329BEB9F1}"/>
              </a:ext>
            </a:extLst>
          </p:cNvPr>
          <p:cNvSpPr txBox="1"/>
          <p:nvPr/>
        </p:nvSpPr>
        <p:spPr>
          <a:xfrm>
            <a:off x="5792551" y="64510"/>
            <a:ext cx="1520485" cy="400110"/>
          </a:xfrm>
          <a:prstGeom prst="rect">
            <a:avLst/>
          </a:prstGeom>
          <a:noFill/>
        </p:spPr>
        <p:txBody>
          <a:bodyPr wrap="square" rtlCol="0">
            <a:spAutoFit/>
          </a:bodyPr>
          <a:lstStyle/>
          <a:p>
            <a:pPr algn="ctr"/>
            <a:r>
              <a:rPr lang="tr-TR" sz="1000" dirty="0">
                <a:solidFill>
                  <a:srgbClr val="94BF6E"/>
                </a:solidFill>
                <a:latin typeface="Roboto Slab" panose="020B0604020202020204" charset="0"/>
                <a:ea typeface="Roboto Slab" panose="020B0604020202020204" charset="0"/>
              </a:rPr>
              <a:t>Data Collection and Implementation</a:t>
            </a:r>
            <a:endParaRPr lang="en-US" sz="1050" dirty="0">
              <a:solidFill>
                <a:srgbClr val="94BF6E"/>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969548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6" y="530725"/>
            <a:ext cx="3208799" cy="1028700"/>
          </a:xfrm>
          <a:prstGeom prst="rect">
            <a:avLst/>
          </a:prstGeom>
        </p:spPr>
        <p:txBody>
          <a:bodyPr lIns="91425" tIns="91425" rIns="91425" bIns="91425" anchor="ctr" anchorCtr="0">
            <a:noAutofit/>
          </a:bodyPr>
          <a:lstStyle/>
          <a:p>
            <a:r>
              <a:rPr lang="tr-TR" dirty="0" err="1"/>
              <a:t>Forecasting</a:t>
            </a:r>
            <a:r>
              <a:rPr lang="tr-TR" dirty="0"/>
              <a:t> </a:t>
            </a:r>
            <a:r>
              <a:rPr lang="tr-TR" dirty="0" err="1"/>
              <a:t>Methods</a:t>
            </a:r>
            <a:endParaRPr lang="en" dirty="0"/>
          </a:p>
        </p:txBody>
      </p:sp>
      <p:pic>
        <p:nvPicPr>
          <p:cNvPr id="62" name="Picture 61"/>
          <p:cNvPicPr>
            <a:picLocks noChangeAspect="1"/>
          </p:cNvPicPr>
          <p:nvPr/>
        </p:nvPicPr>
        <p:blipFill>
          <a:blip r:embed="rId3"/>
          <a:stretch>
            <a:fillRect/>
          </a:stretch>
        </p:blipFill>
        <p:spPr>
          <a:xfrm>
            <a:off x="3984648" y="493909"/>
            <a:ext cx="627400" cy="1078864"/>
          </a:xfrm>
          <a:prstGeom prst="rect">
            <a:avLst/>
          </a:prstGeom>
        </p:spPr>
      </p:pic>
      <p:pic>
        <p:nvPicPr>
          <p:cNvPr id="28" name="Picture 6" descr="odtü png ile ilgili görsel sonucu"/>
          <p:cNvPicPr>
            <a:picLocks noChangeAspect="1" noChangeArrowheads="1"/>
          </p:cNvPicPr>
          <p:nvPr/>
        </p:nvPicPr>
        <p:blipFill rotWithShape="1">
          <a:blip r:embed="rId4">
            <a:extLst>
              <a:ext uri="{28A0092B-C50C-407E-A947-70E740481C1C}">
                <a14:useLocalDpi xmlns:a14="http://schemas.microsoft.com/office/drawing/2010/main" val="0"/>
              </a:ext>
            </a:extLst>
          </a:blip>
          <a:srcRect l="10322" t="32027" r="10142" b="31571"/>
          <a:stretch/>
        </p:blipFill>
        <p:spPr bwMode="auto">
          <a:xfrm>
            <a:off x="6989886" y="4795062"/>
            <a:ext cx="2113477" cy="321347"/>
          </a:xfrm>
          <a:prstGeom prst="rect">
            <a:avLst/>
          </a:prstGeom>
          <a:noFill/>
          <a:extLst>
            <a:ext uri="{909E8E84-426E-40DD-AFC4-6F175D3DCCD1}">
              <a14:hiddenFill xmlns:a14="http://schemas.microsoft.com/office/drawing/2010/main">
                <a:solidFill>
                  <a:srgbClr val="FFFFFF"/>
                </a:solidFill>
              </a14:hiddenFill>
            </a:ext>
          </a:extLst>
        </p:spPr>
      </p:pic>
      <p:sp>
        <p:nvSpPr>
          <p:cNvPr id="31" name="Shape 119"/>
          <p:cNvSpPr txBox="1"/>
          <p:nvPr/>
        </p:nvSpPr>
        <p:spPr>
          <a:xfrm>
            <a:off x="448269" y="1886867"/>
            <a:ext cx="7485292" cy="2553333"/>
          </a:xfrm>
          <a:prstGeom prst="rect">
            <a:avLst/>
          </a:prstGeom>
          <a:noFill/>
          <a:ln>
            <a:noFill/>
          </a:ln>
          <a:effectLst/>
        </p:spPr>
        <p:txBody>
          <a:bodyPr lIns="91425" tIns="91425" rIns="91425" bIns="91425" anchor="t" anchorCtr="0">
            <a:noAutofit/>
          </a:bodyPr>
          <a:lstStyle/>
          <a:p>
            <a:pPr>
              <a:lnSpc>
                <a:spcPct val="250000"/>
              </a:lnSpc>
              <a:spcBef>
                <a:spcPts val="600"/>
              </a:spcBef>
            </a:pPr>
            <a:r>
              <a:rPr lang="tr-TR" sz="1100" dirty="0">
                <a:solidFill>
                  <a:srgbClr val="114454"/>
                </a:solidFill>
                <a:latin typeface="Roboto Slab" panose="020B0604020202020204" charset="0"/>
                <a:ea typeface="Roboto Slab" panose="020B0604020202020204" charset="0"/>
                <a:cs typeface="Nixie One"/>
                <a:sym typeface="Nixie One"/>
              </a:rPr>
              <a:t>  </a:t>
            </a:r>
            <a:endParaRPr lang="en" sz="1100" dirty="0">
              <a:solidFill>
                <a:srgbClr val="114454"/>
              </a:solidFill>
              <a:latin typeface="Roboto Slab" panose="020B0604020202020204" charset="0"/>
              <a:ea typeface="Roboto Slab" panose="020B0604020202020204" charset="0"/>
              <a:cs typeface="Nixie One"/>
              <a:sym typeface="Nixie One"/>
            </a:endParaRP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68" y="844819"/>
            <a:ext cx="377043" cy="377043"/>
          </a:xfrm>
          <a:prstGeom prst="rect">
            <a:avLst/>
          </a:prstGeom>
        </p:spPr>
      </p:pic>
      <p:pic>
        <p:nvPicPr>
          <p:cNvPr id="33" name="Picture 32"/>
          <p:cNvPicPr>
            <a:picLocks noChangeAspect="1"/>
          </p:cNvPicPr>
          <p:nvPr/>
        </p:nvPicPr>
        <p:blipFill>
          <a:blip r:embed="rId6"/>
          <a:stretch>
            <a:fillRect/>
          </a:stretch>
        </p:blipFill>
        <p:spPr>
          <a:xfrm flipV="1">
            <a:off x="0" y="0"/>
            <a:ext cx="9144000" cy="517377"/>
          </a:xfrm>
          <a:prstGeom prst="rect">
            <a:avLst/>
          </a:prstGeom>
        </p:spPr>
      </p:pic>
      <p:sp>
        <p:nvSpPr>
          <p:cNvPr id="34" name="Rectangle 33"/>
          <p:cNvSpPr/>
          <p:nvPr/>
        </p:nvSpPr>
        <p:spPr>
          <a:xfrm>
            <a:off x="7321059" y="-11754"/>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35" name="Rectangle 34"/>
          <p:cNvSpPr/>
          <p:nvPr/>
        </p:nvSpPr>
        <p:spPr>
          <a:xfrm>
            <a:off x="5492889"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rgbClr val="94BF6E"/>
              </a:solidFill>
              <a:latin typeface="Roboto Slab" panose="020B0604020202020204" charset="0"/>
              <a:ea typeface="Roboto Slab" panose="020B0604020202020204" charset="0"/>
            </a:endParaRPr>
          </a:p>
        </p:txBody>
      </p:sp>
      <p:sp>
        <p:nvSpPr>
          <p:cNvPr id="42" name="Rectangle 41"/>
          <p:cNvSpPr/>
          <p:nvPr/>
        </p:nvSpPr>
        <p:spPr>
          <a:xfrm>
            <a:off x="3661927" y="-11754"/>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Methodology and Research Model</a:t>
            </a:r>
          </a:p>
        </p:txBody>
      </p:sp>
      <p:sp>
        <p:nvSpPr>
          <p:cNvPr id="43" name="Rectangle 42"/>
          <p:cNvSpPr/>
          <p:nvPr/>
        </p:nvSpPr>
        <p:spPr>
          <a:xfrm>
            <a:off x="-1" y="-11755"/>
            <a:ext cx="183096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Introduction and Main Purpose</a:t>
            </a:r>
          </a:p>
        </p:txBody>
      </p:sp>
      <p:sp>
        <p:nvSpPr>
          <p:cNvPr id="44" name="Rectangle 43"/>
          <p:cNvSpPr/>
          <p:nvPr/>
        </p:nvSpPr>
        <p:spPr>
          <a:xfrm>
            <a:off x="1830964" y="-11754"/>
            <a:ext cx="1830963" cy="529131"/>
          </a:xfrm>
          <a:prstGeom prst="rect">
            <a:avLst/>
          </a:prstGeom>
          <a:solidFill>
            <a:srgbClr val="94BF6E"/>
          </a:solidFill>
          <a:ln w="38100">
            <a:solidFill>
              <a:srgbClr val="94BF6E"/>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Literature Review</a:t>
            </a:r>
          </a:p>
        </p:txBody>
      </p:sp>
      <p:sp>
        <p:nvSpPr>
          <p:cNvPr id="20" name="Rectangle 24">
            <a:extLst>
              <a:ext uri="{FF2B5EF4-FFF2-40B4-BE49-F238E27FC236}">
                <a16:creationId xmlns:a16="http://schemas.microsoft.com/office/drawing/2014/main" id="{BC5C3C71-4940-4081-B162-BAF5BA96C8B6}"/>
              </a:ext>
            </a:extLst>
          </p:cNvPr>
          <p:cNvSpPr/>
          <p:nvPr/>
        </p:nvSpPr>
        <p:spPr>
          <a:xfrm>
            <a:off x="7313036" y="468"/>
            <a:ext cx="1822943" cy="529131"/>
          </a:xfrm>
          <a:prstGeom prst="rect">
            <a:avLst/>
          </a:prstGeom>
          <a:noFill/>
          <a:ln>
            <a:solidFill>
              <a:srgbClr val="94B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rgbClr val="94BF6E"/>
                </a:solidFill>
                <a:latin typeface="Roboto Slab" panose="020B0604020202020204" charset="0"/>
                <a:ea typeface="Roboto Slab" panose="020B0604020202020204" charset="0"/>
              </a:rPr>
              <a:t>Potential Technique and Quality of Last Chapter </a:t>
            </a:r>
          </a:p>
        </p:txBody>
      </p:sp>
      <p:sp>
        <p:nvSpPr>
          <p:cNvPr id="24" name="Shape 119">
            <a:extLst>
              <a:ext uri="{FF2B5EF4-FFF2-40B4-BE49-F238E27FC236}">
                <a16:creationId xmlns:a16="http://schemas.microsoft.com/office/drawing/2014/main" id="{E8B628C8-6D2A-4503-958A-0E0457C7689E}"/>
              </a:ext>
            </a:extLst>
          </p:cNvPr>
          <p:cNvSpPr txBox="1"/>
          <p:nvPr/>
        </p:nvSpPr>
        <p:spPr>
          <a:xfrm>
            <a:off x="448268" y="1776126"/>
            <a:ext cx="7540800" cy="2664074"/>
          </a:xfrm>
          <a:prstGeom prst="rect">
            <a:avLst/>
          </a:prstGeom>
          <a:noFill/>
          <a:ln>
            <a:noFill/>
          </a:ln>
        </p:spPr>
        <p:txBody>
          <a:bodyPr lIns="91425" tIns="91425" rIns="91425" bIns="91425" anchor="t" anchorCtr="0">
            <a:noAutofit/>
          </a:bodyPr>
          <a:lstStyle/>
          <a:p>
            <a:pPr marL="285750" indent="-285750">
              <a:lnSpc>
                <a:spcPct val="150000"/>
              </a:lnSpc>
              <a:spcBef>
                <a:spcPts val="600"/>
              </a:spcBef>
              <a:buFont typeface="Wingdings" panose="05000000000000000000" pitchFamily="2" charset="2"/>
              <a:buChar char="v"/>
            </a:pPr>
            <a:r>
              <a:rPr lang="en-US" dirty="0">
                <a:solidFill>
                  <a:srgbClr val="114454"/>
                </a:solidFill>
                <a:latin typeface="Roboto Slab" panose="020B0604020202020204" charset="0"/>
                <a:ea typeface="Roboto Slab" panose="020B0604020202020204" charset="0"/>
                <a:cs typeface="Nixie One"/>
                <a:sym typeface="Nixie One"/>
              </a:rPr>
              <a:t>Time-series methods</a:t>
            </a:r>
            <a:r>
              <a:rPr lang="tr-TR" dirty="0">
                <a:solidFill>
                  <a:srgbClr val="114454"/>
                </a:solidFill>
                <a:latin typeface="Roboto Slab" panose="020B0604020202020204" charset="0"/>
                <a:ea typeface="Roboto Slab" panose="020B0604020202020204" charset="0"/>
                <a:cs typeface="Nixie One"/>
                <a:sym typeface="Nixie One"/>
              </a:rPr>
              <a:t> </a:t>
            </a:r>
            <a:r>
              <a:rPr lang="en-US" sz="1000" dirty="0">
                <a:solidFill>
                  <a:srgbClr val="114454"/>
                </a:solidFill>
                <a:latin typeface="Roboto Slab" panose="020B0604020202020204" charset="0"/>
                <a:ea typeface="Roboto Slab" panose="020B0604020202020204" charset="0"/>
                <a:cs typeface="Nixie One"/>
                <a:sym typeface="Nixie One"/>
              </a:rPr>
              <a:t>(Hyndman, 2018)</a:t>
            </a:r>
            <a:endParaRPr lang="tr-TR" sz="1000"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q"/>
            </a:pPr>
            <a:r>
              <a:rPr lang="tr-TR" sz="1100" dirty="0">
                <a:solidFill>
                  <a:srgbClr val="114454"/>
                </a:solidFill>
                <a:latin typeface="Roboto Slab" panose="020B0604020202020204" charset="0"/>
                <a:ea typeface="Roboto Slab" panose="020B0604020202020204" charset="0"/>
                <a:cs typeface="Nixie One"/>
                <a:sym typeface="Nixie One"/>
              </a:rPr>
              <a:t>E</a:t>
            </a:r>
            <a:r>
              <a:rPr lang="en-US" sz="1100" dirty="0" err="1">
                <a:solidFill>
                  <a:srgbClr val="114454"/>
                </a:solidFill>
                <a:latin typeface="Roboto Slab" panose="020B0604020202020204" charset="0"/>
                <a:ea typeface="Roboto Slab" panose="020B0604020202020204" charset="0"/>
                <a:cs typeface="Nixie One"/>
                <a:sym typeface="Nixie One"/>
              </a:rPr>
              <a:t>xponential</a:t>
            </a:r>
            <a:r>
              <a:rPr lang="en-US" sz="1100" dirty="0">
                <a:solidFill>
                  <a:srgbClr val="114454"/>
                </a:solidFill>
                <a:latin typeface="Roboto Slab" panose="020B0604020202020204" charset="0"/>
                <a:ea typeface="Roboto Slab" panose="020B0604020202020204" charset="0"/>
                <a:cs typeface="Nixie One"/>
                <a:sym typeface="Nixie One"/>
              </a:rPr>
              <a:t> smoothing</a:t>
            </a:r>
            <a:endParaRPr lang="tr-TR" sz="1100"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q"/>
            </a:pPr>
            <a:r>
              <a:rPr lang="en-US" sz="1100" dirty="0">
                <a:solidFill>
                  <a:srgbClr val="114454"/>
                </a:solidFill>
                <a:latin typeface="Roboto Slab" panose="020B0604020202020204" charset="0"/>
                <a:ea typeface="Roboto Slab" panose="020B0604020202020204" charset="0"/>
                <a:cs typeface="Nixie One"/>
                <a:sym typeface="Nixie One"/>
              </a:rPr>
              <a:t>Holt’s linear trend method</a:t>
            </a:r>
            <a:endParaRPr lang="tr-TR" sz="1100"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q"/>
            </a:pPr>
            <a:r>
              <a:rPr lang="tr-TR" sz="1100" dirty="0">
                <a:solidFill>
                  <a:srgbClr val="114454"/>
                </a:solidFill>
                <a:latin typeface="Roboto Slab" panose="020B0604020202020204" charset="0"/>
                <a:ea typeface="Roboto Slab" panose="020B0604020202020204" charset="0"/>
                <a:cs typeface="Nixie One"/>
                <a:sym typeface="Nixie One"/>
              </a:rPr>
              <a:t>E</a:t>
            </a:r>
            <a:r>
              <a:rPr lang="en-US" sz="1100" dirty="0" err="1">
                <a:solidFill>
                  <a:srgbClr val="114454"/>
                </a:solidFill>
                <a:latin typeface="Roboto Slab" panose="020B0604020202020204" charset="0"/>
                <a:ea typeface="Roboto Slab" panose="020B0604020202020204" charset="0"/>
                <a:cs typeface="Nixie One"/>
                <a:sym typeface="Nixie One"/>
              </a:rPr>
              <a:t>xponential</a:t>
            </a:r>
            <a:r>
              <a:rPr lang="en-US" sz="1100" dirty="0">
                <a:solidFill>
                  <a:srgbClr val="114454"/>
                </a:solidFill>
                <a:latin typeface="Roboto Slab" panose="020B0604020202020204" charset="0"/>
                <a:ea typeface="Roboto Slab" panose="020B0604020202020204" charset="0"/>
                <a:cs typeface="Nixie One"/>
                <a:sym typeface="Nixie One"/>
              </a:rPr>
              <a:t> trend method</a:t>
            </a:r>
            <a:endParaRPr lang="tr-TR" sz="1100"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q"/>
            </a:pPr>
            <a:r>
              <a:rPr lang="en-US" sz="1100" dirty="0">
                <a:solidFill>
                  <a:srgbClr val="114454"/>
                </a:solidFill>
                <a:latin typeface="Roboto Slab" panose="020B0604020202020204" charset="0"/>
                <a:ea typeface="Roboto Slab" panose="020B0604020202020204" charset="0"/>
                <a:cs typeface="Nixie One"/>
                <a:sym typeface="Nixie One"/>
              </a:rPr>
              <a:t>Autoregressive Moving Average (ARMA), and Autoregressive Integrated Moving Average methods (ARIMA) </a:t>
            </a:r>
            <a:endParaRPr lang="tr-TR" sz="1100"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v"/>
            </a:pPr>
            <a:r>
              <a:rPr lang="tr-TR" dirty="0">
                <a:solidFill>
                  <a:srgbClr val="114454"/>
                </a:solidFill>
                <a:latin typeface="Roboto Slab" panose="020B0604020202020204" charset="0"/>
                <a:ea typeface="Roboto Slab" panose="020B0604020202020204" charset="0"/>
                <a:cs typeface="Nixie One"/>
                <a:sym typeface="Nixie One"/>
              </a:rPr>
              <a:t>The </a:t>
            </a:r>
            <a:r>
              <a:rPr lang="tr-TR" dirty="0" err="1">
                <a:solidFill>
                  <a:srgbClr val="114454"/>
                </a:solidFill>
                <a:latin typeface="Roboto Slab" panose="020B0604020202020204" charset="0"/>
                <a:ea typeface="Roboto Slab" panose="020B0604020202020204" charset="0"/>
                <a:cs typeface="Nixie One"/>
                <a:sym typeface="Nixie One"/>
              </a:rPr>
              <a:t>most</a:t>
            </a:r>
            <a:r>
              <a:rPr lang="tr-TR" dirty="0">
                <a:solidFill>
                  <a:srgbClr val="114454"/>
                </a:solidFill>
                <a:latin typeface="Roboto Slab" panose="020B0604020202020204" charset="0"/>
                <a:ea typeface="Roboto Slab" panose="020B0604020202020204" charset="0"/>
                <a:cs typeface="Nixie One"/>
                <a:sym typeface="Nixie One"/>
              </a:rPr>
              <a:t> popular:</a:t>
            </a:r>
            <a:r>
              <a:rPr lang="en-US" dirty="0">
                <a:solidFill>
                  <a:srgbClr val="114454"/>
                </a:solidFill>
                <a:latin typeface="Roboto Slab" panose="020B0604020202020204" charset="0"/>
                <a:ea typeface="Roboto Slab" panose="020B0604020202020204" charset="0"/>
                <a:cs typeface="Nixie One"/>
                <a:sym typeface="Nixie One"/>
              </a:rPr>
              <a:t>ARMA and ARIMA</a:t>
            </a:r>
            <a:r>
              <a:rPr lang="tr-TR" dirty="0">
                <a:solidFill>
                  <a:srgbClr val="114454"/>
                </a:solidFill>
                <a:latin typeface="Roboto Slab" panose="020B0604020202020204" charset="0"/>
                <a:ea typeface="Roboto Slab" panose="020B0604020202020204" charset="0"/>
                <a:cs typeface="Nixie One"/>
                <a:sym typeface="Nixie One"/>
              </a:rPr>
              <a:t> </a:t>
            </a:r>
            <a:r>
              <a:rPr lang="en-US" sz="1000" dirty="0">
                <a:solidFill>
                  <a:srgbClr val="114454"/>
                </a:solidFill>
                <a:latin typeface="Roboto Slab" panose="020B0604020202020204" charset="0"/>
                <a:ea typeface="Roboto Slab" panose="020B0604020202020204" charset="0"/>
                <a:cs typeface="Nixie One"/>
                <a:sym typeface="Nixie One"/>
              </a:rPr>
              <a:t>(Gujarati 2003; </a:t>
            </a:r>
            <a:r>
              <a:rPr lang="en-US" sz="1000" dirty="0" err="1">
                <a:solidFill>
                  <a:srgbClr val="114454"/>
                </a:solidFill>
                <a:latin typeface="Roboto Slab" panose="020B0604020202020204" charset="0"/>
                <a:ea typeface="Roboto Slab" panose="020B0604020202020204" charset="0"/>
                <a:cs typeface="Nixie One"/>
                <a:sym typeface="Nixie One"/>
              </a:rPr>
              <a:t>Kilimci</a:t>
            </a:r>
            <a:r>
              <a:rPr lang="en-US" sz="1000" dirty="0">
                <a:solidFill>
                  <a:srgbClr val="114454"/>
                </a:solidFill>
                <a:latin typeface="Roboto Slab" panose="020B0604020202020204" charset="0"/>
                <a:ea typeface="Roboto Slab" panose="020B0604020202020204" charset="0"/>
                <a:cs typeface="Nixie One"/>
                <a:sym typeface="Nixie One"/>
              </a:rPr>
              <a:t> et al. 2019)</a:t>
            </a:r>
            <a:endParaRPr lang="tr-TR" sz="1000" dirty="0">
              <a:solidFill>
                <a:srgbClr val="114454"/>
              </a:solidFill>
              <a:latin typeface="Roboto Slab" panose="020B0604020202020204" charset="0"/>
              <a:ea typeface="Roboto Slab" panose="020B0604020202020204" charset="0"/>
              <a:cs typeface="Nixie One"/>
              <a:sym typeface="Nixie One"/>
            </a:endParaRPr>
          </a:p>
          <a:p>
            <a:pPr marL="285750" indent="-285750">
              <a:lnSpc>
                <a:spcPct val="150000"/>
              </a:lnSpc>
              <a:spcBef>
                <a:spcPts val="600"/>
              </a:spcBef>
              <a:buFont typeface="Wingdings" panose="05000000000000000000" pitchFamily="2" charset="2"/>
              <a:buChar char="v"/>
            </a:pPr>
            <a:r>
              <a:rPr lang="tr-TR" dirty="0" err="1">
                <a:solidFill>
                  <a:srgbClr val="114454"/>
                </a:solidFill>
                <a:latin typeface="Roboto Slab" panose="020B0604020202020204" charset="0"/>
                <a:ea typeface="Roboto Slab" panose="020B0604020202020204" charset="0"/>
                <a:cs typeface="Nixie One"/>
                <a:sym typeface="Nixie One"/>
              </a:rPr>
              <a:t>Description</a:t>
            </a:r>
            <a:r>
              <a:rPr lang="tr-TR" dirty="0">
                <a:solidFill>
                  <a:srgbClr val="114454"/>
                </a:solidFill>
                <a:latin typeface="Roboto Slab" panose="020B0604020202020204" charset="0"/>
                <a:ea typeface="Roboto Slab" panose="020B0604020202020204" charset="0"/>
                <a:cs typeface="Nixie One"/>
                <a:sym typeface="Nixie One"/>
              </a:rPr>
              <a:t> of </a:t>
            </a:r>
            <a:r>
              <a:rPr lang="en-US" dirty="0">
                <a:solidFill>
                  <a:srgbClr val="114454"/>
                </a:solidFill>
                <a:latin typeface="Roboto Slab" panose="020B0604020202020204" charset="0"/>
                <a:ea typeface="Roboto Slab" panose="020B0604020202020204" charset="0"/>
                <a:cs typeface="Nixie One"/>
                <a:sym typeface="Nixie One"/>
              </a:rPr>
              <a:t>Deep Learning</a:t>
            </a:r>
            <a:r>
              <a:rPr lang="tr-TR" dirty="0">
                <a:solidFill>
                  <a:srgbClr val="114454"/>
                </a:solidFill>
                <a:latin typeface="Roboto Slab" panose="020B0604020202020204" charset="0"/>
                <a:ea typeface="Roboto Slab" panose="020B0604020202020204" charset="0"/>
                <a:cs typeface="Nixie One"/>
                <a:sym typeface="Nixie One"/>
              </a:rPr>
              <a:t> </a:t>
            </a:r>
            <a:r>
              <a:rPr lang="en-US" sz="1000" dirty="0">
                <a:solidFill>
                  <a:srgbClr val="114454"/>
                </a:solidFill>
                <a:latin typeface="Roboto Slab" panose="020B0604020202020204" charset="0"/>
                <a:ea typeface="Roboto Slab" panose="020B0604020202020204" charset="0"/>
                <a:cs typeface="Nixie One"/>
                <a:sym typeface="Nixie One"/>
              </a:rPr>
              <a:t>(</a:t>
            </a:r>
            <a:r>
              <a:rPr lang="en-US" sz="1000" dirty="0" err="1">
                <a:solidFill>
                  <a:srgbClr val="114454"/>
                </a:solidFill>
                <a:latin typeface="Roboto Slab" panose="020B0604020202020204" charset="0"/>
                <a:ea typeface="Roboto Slab" panose="020B0604020202020204" charset="0"/>
                <a:cs typeface="Nixie One"/>
                <a:sym typeface="Nixie One"/>
              </a:rPr>
              <a:t>Bengio</a:t>
            </a:r>
            <a:r>
              <a:rPr lang="en-US" sz="1000" dirty="0">
                <a:solidFill>
                  <a:srgbClr val="114454"/>
                </a:solidFill>
                <a:latin typeface="Roboto Slab" panose="020B0604020202020204" charset="0"/>
                <a:ea typeface="Roboto Slab" panose="020B0604020202020204" charset="0"/>
                <a:cs typeface="Nixie One"/>
                <a:sym typeface="Nixie One"/>
              </a:rPr>
              <a:t> 2012; </a:t>
            </a:r>
            <a:r>
              <a:rPr lang="en-US" sz="1000" dirty="0" err="1">
                <a:solidFill>
                  <a:srgbClr val="114454"/>
                </a:solidFill>
                <a:latin typeface="Roboto Slab" panose="020B0604020202020204" charset="0"/>
                <a:ea typeface="Roboto Slab" panose="020B0604020202020204" charset="0"/>
                <a:cs typeface="Nixie One"/>
                <a:sym typeface="Nixie One"/>
              </a:rPr>
              <a:t>Kilimci</a:t>
            </a:r>
            <a:r>
              <a:rPr lang="en-US" sz="1000" dirty="0">
                <a:solidFill>
                  <a:srgbClr val="114454"/>
                </a:solidFill>
                <a:latin typeface="Roboto Slab" panose="020B0604020202020204" charset="0"/>
                <a:ea typeface="Roboto Slab" panose="020B0604020202020204" charset="0"/>
                <a:cs typeface="Nixie One"/>
                <a:sym typeface="Nixie One"/>
              </a:rPr>
              <a:t> et al 2019</a:t>
            </a:r>
            <a:r>
              <a:rPr lang="tr-TR" sz="1000" dirty="0">
                <a:solidFill>
                  <a:srgbClr val="114454"/>
                </a:solidFill>
                <a:latin typeface="Roboto Slab" panose="020B0604020202020204" charset="0"/>
                <a:ea typeface="Roboto Slab" panose="020B0604020202020204" charset="0"/>
                <a:cs typeface="Nixie One"/>
                <a:sym typeface="Nixie One"/>
              </a:rPr>
              <a:t>)</a:t>
            </a:r>
          </a:p>
        </p:txBody>
      </p:sp>
      <p:sp>
        <p:nvSpPr>
          <p:cNvPr id="27" name="Metin kutusu 26">
            <a:extLst>
              <a:ext uri="{FF2B5EF4-FFF2-40B4-BE49-F238E27FC236}">
                <a16:creationId xmlns:a16="http://schemas.microsoft.com/office/drawing/2014/main" id="{BEBC2B38-E51A-4CE3-9A57-21F329BEB9F1}"/>
              </a:ext>
            </a:extLst>
          </p:cNvPr>
          <p:cNvSpPr txBox="1"/>
          <p:nvPr/>
        </p:nvSpPr>
        <p:spPr>
          <a:xfrm>
            <a:off x="5792551" y="64510"/>
            <a:ext cx="1520485" cy="400110"/>
          </a:xfrm>
          <a:prstGeom prst="rect">
            <a:avLst/>
          </a:prstGeom>
          <a:noFill/>
        </p:spPr>
        <p:txBody>
          <a:bodyPr wrap="square" rtlCol="0">
            <a:spAutoFit/>
          </a:bodyPr>
          <a:lstStyle/>
          <a:p>
            <a:pPr algn="ctr"/>
            <a:r>
              <a:rPr lang="tr-TR" sz="1000" dirty="0">
                <a:solidFill>
                  <a:srgbClr val="94BF6E"/>
                </a:solidFill>
                <a:latin typeface="Roboto Slab" panose="020B0604020202020204" charset="0"/>
                <a:ea typeface="Roboto Slab" panose="020B0604020202020204" charset="0"/>
              </a:rPr>
              <a:t>Data Collection and </a:t>
            </a:r>
            <a:r>
              <a:rPr lang="tr-TR" sz="1000" dirty="0" err="1">
                <a:solidFill>
                  <a:srgbClr val="94BF6E"/>
                </a:solidFill>
                <a:latin typeface="Roboto Slab" panose="020B0604020202020204" charset="0"/>
                <a:ea typeface="Roboto Slab" panose="020B0604020202020204" charset="0"/>
              </a:rPr>
              <a:t>Implementation</a:t>
            </a:r>
            <a:endParaRPr lang="en-US" sz="1050" dirty="0">
              <a:solidFill>
                <a:srgbClr val="94BF6E"/>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4033076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6503</TotalTime>
  <Words>3496</Words>
  <Application>Microsoft Office PowerPoint</Application>
  <PresentationFormat>On-screen Show (16:9)</PresentationFormat>
  <Paragraphs>322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Nixie One</vt:lpstr>
      <vt:lpstr>Wingdings</vt:lpstr>
      <vt:lpstr>Roboto Slab</vt:lpstr>
      <vt:lpstr>Calibri</vt:lpstr>
      <vt:lpstr>Warwick template</vt:lpstr>
      <vt:lpstr>IS 520 Research Methods in Information Systems</vt:lpstr>
      <vt:lpstr>PowerPoint Presentation</vt:lpstr>
      <vt:lpstr>Demand Forecasting</vt:lpstr>
      <vt:lpstr>Traditional Methods &amp;  Deep Learning Methods</vt:lpstr>
      <vt:lpstr>Deep Learning Methods &amp; Research Questions</vt:lpstr>
      <vt:lpstr>Main Purpose of the Study</vt:lpstr>
      <vt:lpstr>PowerPoint Presentation</vt:lpstr>
      <vt:lpstr>Forecasting Applications</vt:lpstr>
      <vt:lpstr>Forecasting Methods</vt:lpstr>
      <vt:lpstr>PowerPoint Presentation</vt:lpstr>
      <vt:lpstr>Inductive &amp; Deductive</vt:lpstr>
      <vt:lpstr>Research Design Model</vt:lpstr>
      <vt:lpstr>PowerPoint Presentation</vt:lpstr>
      <vt:lpstr>The Data</vt:lpstr>
      <vt:lpstr>Implementation</vt:lpstr>
      <vt:lpstr>Results-CNN</vt:lpstr>
      <vt:lpstr>Results-LSTM</vt:lpstr>
      <vt:lpstr>Results-Hybrid Model</vt:lpstr>
      <vt:lpstr>Results</vt:lpstr>
      <vt:lpstr>PowerPoint Presentation</vt:lpstr>
      <vt:lpstr>Discussions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RÜSTEM OZAN ÖZDEMİR</dc:creator>
  <cp:lastModifiedBy>Ozan Özdemir</cp:lastModifiedBy>
  <cp:revision>818</cp:revision>
  <dcterms:modified xsi:type="dcterms:W3CDTF">2021-12-29T07:28:16Z</dcterms:modified>
</cp:coreProperties>
</file>