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9C0128A-ABEA-4A0E-8BEF-C9506C6C5F4C}" type="datetimeFigureOut">
              <a:rPr lang="tr-TR"/>
              <a:pPr>
                <a:defRPr/>
              </a:pPr>
              <a:t>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C96475F-4D61-4DF4-8311-9BF3961049DF}" type="slidenum">
              <a:rPr lang="en-US"/>
              <a:pPr>
                <a:defRPr/>
              </a:pPr>
              <a:t>‹#›</a:t>
            </a:fld>
            <a:endParaRPr lang="en-US"/>
          </a:p>
        </p:txBody>
      </p:sp>
    </p:spTree>
    <p:extLst>
      <p:ext uri="{BB962C8B-B14F-4D97-AF65-F5344CB8AC3E}">
        <p14:creationId xmlns:p14="http://schemas.microsoft.com/office/powerpoint/2010/main" val="3516791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D55FB391-9670-4279-B427-5A5D4AEA1633}" type="datetime1">
              <a:rPr lang="tr-TR" smtClean="0"/>
              <a:pPr>
                <a:defRPr/>
              </a:pPr>
              <a:t>4.10.2017</a:t>
            </a:fld>
            <a:endParaRPr lang="tr-T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tr-T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068B58AD-63FE-47C8-8847-CEAF78223052}" type="slidenum">
              <a:rPr lang="tr-TR" smtClean="0"/>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1C613EE-C58F-4A22-B408-2DF17A174117}" type="datetime1">
              <a:rPr lang="tr-TR" smtClean="0"/>
              <a:pPr>
                <a:defRPr/>
              </a:pPr>
              <a:t>4.10.2017</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CA24B2A3-314B-433D-ACD8-E6E71F23CA7F}"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fld id="{10E388AC-0F4F-41B7-A4D7-F06AE289FAED}" type="datetime1">
              <a:rPr lang="tr-TR" smtClean="0"/>
              <a:pPr>
                <a:defRPr/>
              </a:pPr>
              <a:t>4.10.2017</a:t>
            </a:fld>
            <a:endParaRPr lang="tr-TR"/>
          </a:p>
        </p:txBody>
      </p:sp>
      <p:sp>
        <p:nvSpPr>
          <p:cNvPr id="5" name="Footer Placeholder 4"/>
          <p:cNvSpPr>
            <a:spLocks noGrp="1"/>
          </p:cNvSpPr>
          <p:nvPr>
            <p:ph type="ftr" sz="quarter" idx="11"/>
          </p:nvPr>
        </p:nvSpPr>
        <p:spPr>
          <a:xfrm>
            <a:off x="457201" y="6248207"/>
            <a:ext cx="5573483" cy="365125"/>
          </a:xfrm>
        </p:spPr>
        <p:txBody>
          <a:bodyPr/>
          <a:lstStyle/>
          <a:p>
            <a:pPr>
              <a:defRPr/>
            </a:pPr>
            <a:endParaRPr lang="tr-T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EFCFACBC-2CD6-45EF-8DA4-F462AA20205E}" type="slidenum">
              <a:rPr lang="tr-TR" smtClean="0"/>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C4449DC1-CEF3-4DA8-A80A-7350D962B47E}" type="datetime1">
              <a:rPr lang="tr-TR" smtClean="0"/>
              <a:pPr>
                <a:defRPr/>
              </a:pPr>
              <a:t>4.10.2017</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8811E747-1AB1-4228-BE75-9DEC99F29669}" type="slidenum">
              <a:rPr lang="tr-TR" smtClean="0"/>
              <a:pPr>
                <a:defRPr/>
              </a:pPr>
              <a:t>‹#›</a:t>
            </a:fld>
            <a:endParaRPr lang="tr-T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7A067D93-0431-4BB7-A77A-B46CC0441764}" type="slidenum">
              <a:rPr lang="tr-TR" smtClean="0"/>
              <a:pPr>
                <a:defRPr/>
              </a:pPr>
              <a:t>‹#›</a:t>
            </a:fld>
            <a:endParaRPr lang="tr-TR"/>
          </a:p>
        </p:txBody>
      </p:sp>
      <p:sp>
        <p:nvSpPr>
          <p:cNvPr id="14" name="Footer Placeholder 13"/>
          <p:cNvSpPr>
            <a:spLocks noGrp="1"/>
          </p:cNvSpPr>
          <p:nvPr>
            <p:ph type="ftr" sz="quarter" idx="12"/>
          </p:nvPr>
        </p:nvSpPr>
        <p:spPr/>
        <p:txBody>
          <a:bodyPr/>
          <a:lstStyle/>
          <a:p>
            <a:pPr>
              <a:defRPr/>
            </a:pP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fld id="{F94D7BE2-7B35-4997-8EAF-14772F06EC31}" type="datetime1">
              <a:rPr lang="tr-TR" smtClean="0"/>
              <a:pPr>
                <a:defRPr/>
              </a:pPr>
              <a:t>4.10.2017</a:t>
            </a:fld>
            <a:endParaRPr lang="tr-TR"/>
          </a:p>
        </p:txBody>
      </p:sp>
      <p:sp>
        <p:nvSpPr>
          <p:cNvPr id="10" name="Slide Number Placeholder 9"/>
          <p:cNvSpPr>
            <a:spLocks noGrp="1"/>
          </p:cNvSpPr>
          <p:nvPr>
            <p:ph type="sldNum" sz="quarter" idx="16"/>
          </p:nvPr>
        </p:nvSpPr>
        <p:spPr/>
        <p:txBody>
          <a:bodyPr rtlCol="0"/>
          <a:lstStyle/>
          <a:p>
            <a:pPr>
              <a:defRPr/>
            </a:pPr>
            <a:fld id="{139DC260-3827-4F8B-8749-AD515F070160}" type="slidenum">
              <a:rPr lang="tr-TR" smtClean="0"/>
              <a:pPr>
                <a:defRPr/>
              </a:pPr>
              <a:t>‹#›</a:t>
            </a:fld>
            <a:endParaRPr lang="tr-TR"/>
          </a:p>
        </p:txBody>
      </p:sp>
      <p:sp>
        <p:nvSpPr>
          <p:cNvPr id="12" name="Footer Placeholder 11"/>
          <p:cNvSpPr>
            <a:spLocks noGrp="1"/>
          </p:cNvSpPr>
          <p:nvPr>
            <p:ph type="ftr" sz="quarter" idx="17"/>
          </p:nvPr>
        </p:nvSpPr>
        <p:spPr/>
        <p:txBody>
          <a:bodyPr rtlCol="0"/>
          <a:lstStyle/>
          <a:p>
            <a:pPr>
              <a:defRPr/>
            </a:pP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fld id="{A57C5FF4-9951-4BA4-9630-50C5C006CF0C}" type="datetime1">
              <a:rPr lang="tr-TR" smtClean="0"/>
              <a:pPr>
                <a:defRPr/>
              </a:pPr>
              <a:t>4.10.2017</a:t>
            </a:fld>
            <a:endParaRPr lang="tr-TR"/>
          </a:p>
        </p:txBody>
      </p:sp>
      <p:sp>
        <p:nvSpPr>
          <p:cNvPr id="12" name="Slide Number Placeholder 11"/>
          <p:cNvSpPr>
            <a:spLocks noGrp="1"/>
          </p:cNvSpPr>
          <p:nvPr>
            <p:ph type="sldNum" sz="quarter" idx="16"/>
          </p:nvPr>
        </p:nvSpPr>
        <p:spPr/>
        <p:txBody>
          <a:bodyPr rtlCol="0"/>
          <a:lstStyle/>
          <a:p>
            <a:pPr>
              <a:defRPr/>
            </a:pPr>
            <a:fld id="{AC8CE838-D54A-4203-8305-FADC542F6C5D}" type="slidenum">
              <a:rPr lang="tr-TR" smtClean="0"/>
              <a:pPr>
                <a:defRPr/>
              </a:pPr>
              <a:t>‹#›</a:t>
            </a:fld>
            <a:endParaRPr lang="tr-TR"/>
          </a:p>
        </p:txBody>
      </p:sp>
      <p:sp>
        <p:nvSpPr>
          <p:cNvPr id="14" name="Footer Placeholder 13"/>
          <p:cNvSpPr>
            <a:spLocks noGrp="1"/>
          </p:cNvSpPr>
          <p:nvPr>
            <p:ph type="ftr" sz="quarter" idx="17"/>
          </p:nvPr>
        </p:nvSpPr>
        <p:spPr/>
        <p:txBody>
          <a:bodyPr rtlCol="0"/>
          <a:lstStyle/>
          <a:p>
            <a:pPr>
              <a:defRPr/>
            </a:pPr>
            <a:endParaRPr lang="tr-T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CD22D227-E032-4229-A5D1-B4D9A6F26B1A}" type="datetime1">
              <a:rPr lang="tr-TR" smtClean="0"/>
              <a:pPr>
                <a:defRPr/>
              </a:pPr>
              <a:t>4.10.2017</a:t>
            </a:fld>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591356E6-0D65-4448-BB43-A52E67F7FD53}"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BA98325-74DF-413E-88C4-0C22A477B784}" type="datetime1">
              <a:rPr lang="tr-TR" smtClean="0"/>
              <a:pPr>
                <a:defRPr/>
              </a:pPr>
              <a:t>4.10.2017</a:t>
            </a:fld>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CDF03EE-6ECF-44BF-8E18-1ABD2D1A798A}"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E4E918DF-1AEF-4C30-8098-358B22EBB23B}" type="datetime1">
              <a:rPr lang="tr-TR" smtClean="0"/>
              <a:pPr>
                <a:defRPr/>
              </a:pPr>
              <a:t>4.10.2017</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39C194CD-5A94-440E-AEA0-599D905D763A}" type="slidenum">
              <a:rPr lang="tr-TR" smtClean="0"/>
              <a:pPr>
                <a:defRPr/>
              </a:pPr>
              <a:t>‹#›</a:t>
            </a:fld>
            <a:endParaRPr lang="tr-T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fld id="{AA00372A-7E7F-43F7-BBA3-DDDB4AECA505}" type="datetime1">
              <a:rPr lang="tr-TR" smtClean="0"/>
              <a:pPr>
                <a:defRPr/>
              </a:pPr>
              <a:t>4.10.2017</a:t>
            </a:fld>
            <a:endParaRPr lang="tr-T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1EF46D43-F434-4573-9901-50BFB00EDA57}" type="slidenum">
              <a:rPr lang="tr-TR" smtClean="0"/>
              <a:pPr>
                <a:defRPr/>
              </a:pPr>
              <a:t>‹#›</a:t>
            </a:fld>
            <a:endParaRPr lang="tr-TR"/>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tr-T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7701A15D-E179-4D69-8CB7-584A4C9B3C94}" type="datetime1">
              <a:rPr lang="tr-TR" smtClean="0"/>
              <a:pPr>
                <a:defRPr/>
              </a:pPr>
              <a:t>4.10.2017</a:t>
            </a:fld>
            <a:endParaRPr lang="tr-T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tr-T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A0350709-8A0B-4E9D-BCF2-5690984FEF3D}"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sldNum="0"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Method_(computer_science)" TargetMode="External"/><Relationship Id="rId13" Type="http://schemas.openxmlformats.org/officeDocument/2006/relationships/hyperlink" Target="http://en.wikipedia.org/wiki/Object-oriented_programming" TargetMode="External"/><Relationship Id="rId18" Type="http://schemas.openxmlformats.org/officeDocument/2006/relationships/hyperlink" Target="http://en.wikipedia.org/wiki/Acting" TargetMode="External"/><Relationship Id="rId3" Type="http://schemas.openxmlformats.org/officeDocument/2006/relationships/hyperlink" Target="http://en.wikipedia.org/wiki/1619" TargetMode="External"/><Relationship Id="rId7" Type="http://schemas.openxmlformats.org/officeDocument/2006/relationships/hyperlink" Target="http://en.wikipedia.org/wiki/Computer_science" TargetMode="External"/><Relationship Id="rId12" Type="http://schemas.openxmlformats.org/officeDocument/2006/relationships/hyperlink" Target="http://en.wikipedia.org/wiki/Procedure" TargetMode="External"/><Relationship Id="rId17" Type="http://schemas.openxmlformats.org/officeDocument/2006/relationships/hyperlink" Target="http://en.wikipedia.org/wiki/Method_acting" TargetMode="External"/><Relationship Id="rId2" Type="http://schemas.openxmlformats.org/officeDocument/2006/relationships/hyperlink" Target="http://en.wikipedia.org/wiki/Ren%C3%A9_Descartes" TargetMode="External"/><Relationship Id="rId16" Type="http://schemas.openxmlformats.org/officeDocument/2006/relationships/hyperlink" Target="http://en.wikipedia.org/wiki/Methodology_(software_engineering)" TargetMode="External"/><Relationship Id="rId1" Type="http://schemas.openxmlformats.org/officeDocument/2006/relationships/slideLayout" Target="../slideLayouts/slideLayout3.xml"/><Relationship Id="rId6" Type="http://schemas.openxmlformats.org/officeDocument/2006/relationships/hyperlink" Target="http://en.wikipedia.org/wiki/Scientific_method" TargetMode="External"/><Relationship Id="rId11" Type="http://schemas.openxmlformats.org/officeDocument/2006/relationships/hyperlink" Target="http://en.wikipedia.org/wiki/Function_(programming)" TargetMode="External"/><Relationship Id="rId5" Type="http://schemas.openxmlformats.org/officeDocument/2006/relationships/hyperlink" Target="http://en.wikipedia.org/wiki/Age_of_Enlightenment" TargetMode="External"/><Relationship Id="rId15" Type="http://schemas.openxmlformats.org/officeDocument/2006/relationships/hyperlink" Target="http://en.wikipedia.org/wiki/Method_(software_engineering)" TargetMode="External"/><Relationship Id="rId10" Type="http://schemas.openxmlformats.org/officeDocument/2006/relationships/hyperlink" Target="http://en.wikipedia.org/wiki/Algorithm" TargetMode="External"/><Relationship Id="rId4" Type="http://schemas.openxmlformats.org/officeDocument/2006/relationships/hyperlink" Target="http://en.wikipedia.org/wiki/Discourse_on_Method" TargetMode="External"/><Relationship Id="rId9" Type="http://schemas.openxmlformats.org/officeDocument/2006/relationships/hyperlink" Target="http://en.wikipedia.org/wiki/Action_(philosophy)" TargetMode="External"/><Relationship Id="rId14" Type="http://schemas.openxmlformats.org/officeDocument/2006/relationships/hyperlink" Target="http://en.wikipedia.org/wiki/Software_Engineeri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Plato" TargetMode="External"/><Relationship Id="rId2" Type="http://schemas.openxmlformats.org/officeDocument/2006/relationships/hyperlink" Target="http://en.wikipedia.org/wiki/Greek_mythology" TargetMode="External"/><Relationship Id="rId1" Type="http://schemas.openxmlformats.org/officeDocument/2006/relationships/slideLayout" Target="../slideLayouts/slideLayout3.xml"/><Relationship Id="rId6" Type="http://schemas.openxmlformats.org/officeDocument/2006/relationships/hyperlink" Target="http://en.wikipedia.org/wiki/6th_century_BC" TargetMode="External"/><Relationship Id="rId5" Type="http://schemas.openxmlformats.org/officeDocument/2006/relationships/hyperlink" Target="http://en.wikipedia.org/wiki/Athens" TargetMode="External"/><Relationship Id="rId4" Type="http://schemas.openxmlformats.org/officeDocument/2006/relationships/hyperlink" Target="http://en.wikipedia.org/wiki/Academ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hilo-" TargetMode="External"/><Relationship Id="rId7" Type="http://schemas.openxmlformats.org/officeDocument/2006/relationships/hyperlink" Target="http://en.wikipedia.org/wiki/Argument" TargetMode="External"/><Relationship Id="rId2" Type="http://schemas.openxmlformats.org/officeDocument/2006/relationships/hyperlink" Target="http://en.wikipedia.org/wiki/Ancient_Greek" TargetMode="External"/><Relationship Id="rId1" Type="http://schemas.openxmlformats.org/officeDocument/2006/relationships/slideLayout" Target="../slideLayouts/slideLayout3.xml"/><Relationship Id="rId6" Type="http://schemas.openxmlformats.org/officeDocument/2006/relationships/hyperlink" Target="http://en.wikipedia.org/wiki/Reasoning" TargetMode="External"/><Relationship Id="rId5" Type="http://schemas.openxmlformats.org/officeDocument/2006/relationships/hyperlink" Target="http://en.wikipedia.org/wiki/Abstraction" TargetMode="External"/><Relationship Id="rId4" Type="http://schemas.openxmlformats.org/officeDocument/2006/relationships/hyperlink" Target="http://en.wikipedia.org/wiki/Sophi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reek_language" TargetMode="External"/><Relationship Id="rId2" Type="http://schemas.openxmlformats.org/officeDocument/2006/relationships/hyperlink" Target="http://en.wikipedia.org/wiki/Aristotl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Category_of_being" TargetMode="External"/><Relationship Id="rId3" Type="http://schemas.openxmlformats.org/officeDocument/2006/relationships/hyperlink" Target="http://en.wikipedia.org/wiki/Greek_language" TargetMode="External"/><Relationship Id="rId7" Type="http://schemas.openxmlformats.org/officeDocument/2006/relationships/hyperlink" Target="http://en.wikipedia.org/wiki/Existence" TargetMode="External"/><Relationship Id="rId2" Type="http://schemas.openxmlformats.org/officeDocument/2006/relationships/hyperlink" Target="http://en.wikipedia.org/wiki/Philosophy" TargetMode="External"/><Relationship Id="rId1" Type="http://schemas.openxmlformats.org/officeDocument/2006/relationships/slideLayout" Target="../slideLayouts/slideLayout3.xml"/><Relationship Id="rId6" Type="http://schemas.openxmlformats.org/officeDocument/2006/relationships/hyperlink" Target="http://en.wikipedia.org/wiki/Being" TargetMode="External"/><Relationship Id="rId11" Type="http://schemas.openxmlformats.org/officeDocument/2006/relationships/hyperlink" Target="http://en.wikipedia.org/wiki/Reality" TargetMode="External"/><Relationship Id="rId5" Type="http://schemas.openxmlformats.org/officeDocument/2006/relationships/hyperlink" Target="http://en.wikipedia.org/wiki/Metaphysics" TargetMode="External"/><Relationship Id="rId10" Type="http://schemas.openxmlformats.org/officeDocument/2006/relationships/hyperlink" Target="http://en.wikipedia.org/wiki/Type_theory" TargetMode="External"/><Relationship Id="rId4" Type="http://schemas.openxmlformats.org/officeDocument/2006/relationships/hyperlink" Target="http://en.wikipedia.org/wiki/-logy" TargetMode="External"/><Relationship Id="rId9" Type="http://schemas.openxmlformats.org/officeDocument/2006/relationships/hyperlink" Target="http://en.wikipedia.org/wiki/Entit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Contract" TargetMode="External"/><Relationship Id="rId13" Type="http://schemas.openxmlformats.org/officeDocument/2006/relationships/hyperlink" Target="http://en.wikipedia.org/wiki/God" TargetMode="External"/><Relationship Id="rId3" Type="http://schemas.openxmlformats.org/officeDocument/2006/relationships/hyperlink" Target="http://en.wikipedia.org/wiki/Mind" TargetMode="External"/><Relationship Id="rId7" Type="http://schemas.openxmlformats.org/officeDocument/2006/relationships/hyperlink" Target="http://en.wikipedia.org/wiki/Energy" TargetMode="External"/><Relationship Id="rId12" Type="http://schemas.openxmlformats.org/officeDocument/2006/relationships/hyperlink" Target="http://en.wikipedia.org/wiki/Causality" TargetMode="External"/><Relationship Id="rId2" Type="http://schemas.openxmlformats.org/officeDocument/2006/relationships/hyperlink" Target="http://en.wikipedia.org/wiki/Plato" TargetMode="External"/><Relationship Id="rId1" Type="http://schemas.openxmlformats.org/officeDocument/2006/relationships/slideLayout" Target="../slideLayouts/slideLayout3.xml"/><Relationship Id="rId6" Type="http://schemas.openxmlformats.org/officeDocument/2006/relationships/hyperlink" Target="http://en.wikipedia.org/wiki/Electron" TargetMode="External"/><Relationship Id="rId11" Type="http://schemas.openxmlformats.org/officeDocument/2006/relationships/hyperlink" Target="http://en.wikipedia.org/wiki/Truth" TargetMode="External"/><Relationship Id="rId5" Type="http://schemas.openxmlformats.org/officeDocument/2006/relationships/hyperlink" Target="http://en.wikipedia.org/wiki/Geometry" TargetMode="External"/><Relationship Id="rId10" Type="http://schemas.openxmlformats.org/officeDocument/2006/relationships/hyperlink" Target="http://en.wikipedia.org/wiki/Time" TargetMode="External"/><Relationship Id="rId4" Type="http://schemas.openxmlformats.org/officeDocument/2006/relationships/hyperlink" Target="http://en.wikipedia.org/wiki/Society" TargetMode="External"/><Relationship Id="rId9" Type="http://schemas.openxmlformats.org/officeDocument/2006/relationships/hyperlink" Target="http://en.wikipedia.org/wiki/Happines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Belief" TargetMode="External"/><Relationship Id="rId3" Type="http://schemas.openxmlformats.org/officeDocument/2006/relationships/hyperlink" Target="http://en.wikipedia.org/wiki/Episteme" TargetMode="External"/><Relationship Id="rId7" Type="http://schemas.openxmlformats.org/officeDocument/2006/relationships/hyperlink" Target="http://en.wikipedia.org/wiki/Truth" TargetMode="External"/><Relationship Id="rId2" Type="http://schemas.openxmlformats.org/officeDocument/2006/relationships/hyperlink" Target="http://en.wikipedia.org/wiki/Greek_language" TargetMode="External"/><Relationship Id="rId1" Type="http://schemas.openxmlformats.org/officeDocument/2006/relationships/slideLayout" Target="../slideLayouts/slideLayout3.xml"/><Relationship Id="rId6" Type="http://schemas.openxmlformats.org/officeDocument/2006/relationships/hyperlink" Target="http://en.wikipedia.org/wiki/Knowledge" TargetMode="External"/><Relationship Id="rId5" Type="http://schemas.openxmlformats.org/officeDocument/2006/relationships/hyperlink" Target="http://en.wikipedia.org/wiki/Philosophy" TargetMode="External"/><Relationship Id="rId4" Type="http://schemas.openxmlformats.org/officeDocument/2006/relationships/hyperlink" Target="http://en.wikipedia.org/wiki/Log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Knowledge" TargetMode="External"/><Relationship Id="rId2" Type="http://schemas.openxmlformats.org/officeDocument/2006/relationships/hyperlink" Target="http://en.wikipedia.org/wiki/Latin" TargetMode="External"/><Relationship Id="rId1" Type="http://schemas.openxmlformats.org/officeDocument/2006/relationships/slideLayout" Target="../slideLayouts/slideLayout3.xml"/><Relationship Id="rId5" Type="http://schemas.openxmlformats.org/officeDocument/2006/relationships/hyperlink" Target="http://en.wikipedia.org/wiki/Scientia_potentia_est" TargetMode="External"/><Relationship Id="rId4" Type="http://schemas.openxmlformats.org/officeDocument/2006/relationships/hyperlink" Target="http://en.wikipedia.org/wiki/Category:Latin_phras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1541" TargetMode="External"/><Relationship Id="rId2" Type="http://schemas.openxmlformats.org/officeDocument/2006/relationships/hyperlink" Target="http://en.wikipedia.org/wiki/Greek_languag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3000372"/>
            <a:ext cx="8572559" cy="900113"/>
          </a:xfrm>
        </p:spPr>
        <p:txBody>
          <a:bodyPr>
            <a:noAutofit/>
          </a:bodyPr>
          <a:lstStyle/>
          <a:p>
            <a:pPr eaLnBrk="1" fontAlgn="auto" hangingPunct="1">
              <a:spcAft>
                <a:spcPts val="0"/>
              </a:spcAft>
              <a:defRPr/>
            </a:pPr>
            <a:r>
              <a:rPr lang="en-US" dirty="0" smtClean="0">
                <a:latin typeface="Calibri" pitchFamily="34" charset="0"/>
                <a:cs typeface="Calibri" pitchFamily="34" charset="0"/>
              </a:rPr>
              <a:t>WHAT IS </a:t>
            </a:r>
            <a:r>
              <a:rPr lang="en-US" smtClean="0">
                <a:latin typeface="Calibri" pitchFamily="34" charset="0"/>
                <a:cs typeface="Calibri" pitchFamily="34" charset="0"/>
              </a:rPr>
              <a:t>scIentIfIc</a:t>
            </a:r>
            <a:r>
              <a:rPr lang="en-US" dirty="0" smtClean="0">
                <a:latin typeface="Calibri" pitchFamily="34" charset="0"/>
                <a:cs typeface="Calibri" pitchFamily="34" charset="0"/>
              </a:rPr>
              <a:t> </a:t>
            </a:r>
            <a:r>
              <a:rPr lang="en-US" dirty="0" smtClean="0">
                <a:latin typeface="Calibri" pitchFamily="34" charset="0"/>
                <a:cs typeface="Calibri" pitchFamily="34" charset="0"/>
              </a:rPr>
              <a:t>thought</a:t>
            </a:r>
            <a:endParaRPr lang="tr-TR" dirty="0">
              <a:latin typeface="Calibri" pitchFamily="34" charset="0"/>
              <a:cs typeface="Calibri" pitchFamily="34" charset="0"/>
            </a:endParaRPr>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a:buNone/>
              <a:defRPr/>
            </a:pPr>
            <a:r>
              <a:rPr lang="tr-TR" b="1" dirty="0" smtClean="0"/>
              <a:t>IS 720 Research </a:t>
            </a:r>
            <a:r>
              <a:rPr lang="tr-TR" b="1" dirty="0" smtClean="0"/>
              <a:t>Methods</a:t>
            </a:r>
            <a:r>
              <a:rPr lang="en-US" b="1" dirty="0" smtClean="0"/>
              <a:t> &amp; Ethics</a:t>
            </a:r>
            <a:r>
              <a:rPr lang="tr-TR" b="1" dirty="0" smtClean="0"/>
              <a:t> </a:t>
            </a:r>
            <a:r>
              <a:rPr lang="tr-TR" b="1" dirty="0" smtClean="0"/>
              <a:t>in IS</a:t>
            </a:r>
            <a:endParaRPr lang="tr-TR" b="1" dirty="0"/>
          </a:p>
        </p:txBody>
      </p:sp>
      <p:sp>
        <p:nvSpPr>
          <p:cNvPr id="9220" name="Date Placeholder 3"/>
          <p:cNvSpPr>
            <a:spLocks noGrp="1"/>
          </p:cNvSpPr>
          <p:nvPr>
            <p:ph type="dt" sz="half" idx="10"/>
          </p:nvPr>
        </p:nvSpPr>
        <p:spPr bwMode="auto">
          <a:ln>
            <a:miter lim="800000"/>
            <a:headEnd/>
            <a:tailEnd/>
          </a:ln>
        </p:spPr>
        <p:txBody>
          <a:bodyPr wrap="square" lIns="91440" tIns="45720" rIns="91440" bIns="45720" numCol="1" compatLnSpc="1">
            <a:prstTxWarp prst="textNoShape">
              <a:avLst/>
            </a:prstTxWarp>
          </a:bodyPr>
          <a:lstStyle/>
          <a:p>
            <a:pPr fontAlgn="base">
              <a:spcBef>
                <a:spcPct val="0"/>
              </a:spcBef>
              <a:spcAft>
                <a:spcPct val="0"/>
              </a:spcAft>
              <a:defRPr/>
            </a:pPr>
            <a:r>
              <a:rPr lang="tr-TR" dirty="0" err="1" smtClean="0"/>
              <a:t>Week</a:t>
            </a:r>
            <a:r>
              <a:rPr lang="tr-TR" dirty="0" smtClean="0"/>
              <a:t> 1 </a:t>
            </a:r>
            <a:r>
              <a:rPr lang="en-US" dirty="0" smtClean="0"/>
              <a:t>#1</a:t>
            </a:r>
            <a:endParaRPr lang="tr-T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4114800"/>
          </a:xfrm>
        </p:spPr>
        <p:txBody>
          <a:bodyPr>
            <a:normAutofit fontScale="85000" lnSpcReduction="20000"/>
          </a:bodyPr>
          <a:lstStyle/>
          <a:p>
            <a:pPr eaLnBrk="1" fontAlgn="auto" hangingPunct="1">
              <a:spcAft>
                <a:spcPts val="0"/>
              </a:spcAft>
              <a:buFont typeface="Wingdings"/>
              <a:buNone/>
              <a:defRPr/>
            </a:pPr>
            <a:r>
              <a:rPr lang="tr-TR" u="sng" dirty="0" smtClean="0">
                <a:hlinkClick r:id="rId2" tooltip="René Descartes"/>
              </a:rPr>
              <a:t>Descartes</a:t>
            </a:r>
            <a:r>
              <a:rPr lang="tr-TR" dirty="0" smtClean="0"/>
              <a:t>' </a:t>
            </a:r>
            <a:r>
              <a:rPr lang="tr-TR" u="sng" dirty="0" smtClean="0">
                <a:hlinkClick r:id="rId3" tooltip="1619"/>
              </a:rPr>
              <a:t>1619</a:t>
            </a:r>
            <a:r>
              <a:rPr lang="tr-TR" dirty="0" smtClean="0"/>
              <a:t> </a:t>
            </a:r>
            <a:r>
              <a:rPr lang="tr-TR" i="1" u="sng" dirty="0" err="1" smtClean="0">
                <a:hlinkClick r:id="rId4" tooltip="Discourse on Method"/>
              </a:rPr>
              <a:t>Discourse</a:t>
            </a:r>
            <a:r>
              <a:rPr lang="tr-TR" i="1" u="sng" dirty="0" smtClean="0">
                <a:hlinkClick r:id="rId4" tooltip="Discourse on Method"/>
              </a:rPr>
              <a:t> on </a:t>
            </a:r>
            <a:r>
              <a:rPr lang="tr-TR" i="1" u="sng" dirty="0" err="1" smtClean="0">
                <a:hlinkClick r:id="rId4" tooltip="Discourse on Method"/>
              </a:rPr>
              <a:t>Method</a:t>
            </a:r>
            <a:r>
              <a:rPr lang="tr-TR" dirty="0" smtClean="0"/>
              <a:t> is a </a:t>
            </a:r>
            <a:r>
              <a:rPr lang="tr-TR" dirty="0" err="1" smtClean="0"/>
              <a:t>seminal</a:t>
            </a:r>
            <a:r>
              <a:rPr lang="tr-TR" dirty="0" smtClean="0"/>
              <a:t> </a:t>
            </a:r>
            <a:r>
              <a:rPr lang="tr-TR" dirty="0" err="1" smtClean="0"/>
              <a:t>work</a:t>
            </a:r>
            <a:r>
              <a:rPr lang="tr-TR" dirty="0" smtClean="0"/>
              <a:t> of </a:t>
            </a:r>
            <a:r>
              <a:rPr lang="tr-TR" dirty="0" err="1" smtClean="0"/>
              <a:t>the</a:t>
            </a:r>
            <a:r>
              <a:rPr lang="tr-TR" dirty="0" smtClean="0"/>
              <a:t> </a:t>
            </a:r>
            <a:r>
              <a:rPr lang="tr-TR" u="sng" dirty="0" err="1" smtClean="0">
                <a:hlinkClick r:id="rId5" tooltip="Age of Enlightenment"/>
              </a:rPr>
              <a:t>Age</a:t>
            </a:r>
            <a:r>
              <a:rPr lang="tr-TR" u="sng" dirty="0" smtClean="0">
                <a:hlinkClick r:id="rId5" tooltip="Age of Enlightenment"/>
              </a:rPr>
              <a:t> of </a:t>
            </a:r>
            <a:r>
              <a:rPr lang="tr-TR" u="sng" dirty="0" err="1" smtClean="0">
                <a:hlinkClick r:id="rId5" tooltip="Age of Enlightenment"/>
              </a:rPr>
              <a:t>Enlightenment</a:t>
            </a:r>
            <a:r>
              <a:rPr lang="tr-TR" dirty="0" smtClean="0"/>
              <a:t>, modern </a:t>
            </a:r>
            <a:r>
              <a:rPr lang="tr-TR" dirty="0" err="1" smtClean="0"/>
              <a:t>science</a:t>
            </a:r>
            <a:r>
              <a:rPr lang="tr-TR" dirty="0" smtClean="0"/>
              <a:t> </a:t>
            </a:r>
            <a:r>
              <a:rPr lang="tr-TR" dirty="0" err="1" smtClean="0"/>
              <a:t>and</a:t>
            </a:r>
            <a:r>
              <a:rPr lang="tr-TR" dirty="0" smtClean="0"/>
              <a:t> </a:t>
            </a:r>
            <a:r>
              <a:rPr lang="tr-TR" dirty="0" err="1" smtClean="0"/>
              <a:t>scientific</a:t>
            </a:r>
            <a:r>
              <a:rPr lang="tr-TR" dirty="0" smtClean="0"/>
              <a:t> </a:t>
            </a:r>
            <a:r>
              <a:rPr lang="tr-TR" dirty="0" err="1" smtClean="0"/>
              <a:t>method</a:t>
            </a:r>
            <a:r>
              <a:rPr lang="tr-TR" dirty="0" smtClean="0"/>
              <a:t> in general. </a:t>
            </a:r>
            <a:endParaRPr lang="tr-TR" sz="2400" dirty="0" smtClean="0"/>
          </a:p>
          <a:p>
            <a:pPr eaLnBrk="1" fontAlgn="auto" hangingPunct="1">
              <a:spcAft>
                <a:spcPts val="0"/>
              </a:spcAft>
              <a:buFont typeface="Wingdings"/>
              <a:buNone/>
              <a:defRPr/>
            </a:pPr>
            <a:r>
              <a:rPr lang="tr-TR" dirty="0" err="1" smtClean="0"/>
              <a:t>In</a:t>
            </a:r>
            <a:r>
              <a:rPr lang="tr-TR" dirty="0" smtClean="0"/>
              <a:t> </a:t>
            </a:r>
            <a:r>
              <a:rPr lang="tr-TR" dirty="0" err="1" smtClean="0"/>
              <a:t>science</a:t>
            </a:r>
            <a:r>
              <a:rPr lang="tr-TR" dirty="0" smtClean="0"/>
              <a:t> in general, </a:t>
            </a:r>
            <a:r>
              <a:rPr lang="tr-TR" b="1" u="sng" dirty="0" err="1" smtClean="0">
                <a:hlinkClick r:id="rId6" tooltip="Scientific method"/>
              </a:rPr>
              <a:t>method</a:t>
            </a:r>
            <a:r>
              <a:rPr lang="tr-TR" dirty="0" smtClean="0"/>
              <a:t> is a </a:t>
            </a:r>
            <a:r>
              <a:rPr lang="tr-TR" dirty="0" err="1" smtClean="0"/>
              <a:t>codified</a:t>
            </a:r>
            <a:r>
              <a:rPr lang="tr-TR" dirty="0" smtClean="0"/>
              <a:t> </a:t>
            </a:r>
            <a:r>
              <a:rPr lang="tr-TR" dirty="0" err="1" smtClean="0"/>
              <a:t>series</a:t>
            </a:r>
            <a:r>
              <a:rPr lang="tr-TR" dirty="0" smtClean="0"/>
              <a:t> of </a:t>
            </a:r>
            <a:r>
              <a:rPr lang="tr-TR" dirty="0" err="1" smtClean="0"/>
              <a:t>steps</a:t>
            </a:r>
            <a:r>
              <a:rPr lang="tr-TR" dirty="0" smtClean="0"/>
              <a:t> </a:t>
            </a:r>
            <a:r>
              <a:rPr lang="tr-TR" dirty="0" err="1" smtClean="0"/>
              <a:t>taken</a:t>
            </a:r>
            <a:r>
              <a:rPr lang="tr-TR" dirty="0" smtClean="0"/>
              <a:t> </a:t>
            </a:r>
            <a:r>
              <a:rPr lang="tr-TR" dirty="0" err="1" smtClean="0"/>
              <a:t>to</a:t>
            </a:r>
            <a:r>
              <a:rPr lang="tr-TR" dirty="0" smtClean="0"/>
              <a:t> </a:t>
            </a:r>
            <a:r>
              <a:rPr lang="tr-TR" dirty="0" err="1" smtClean="0"/>
              <a:t>complete</a:t>
            </a:r>
            <a:r>
              <a:rPr lang="tr-TR" dirty="0" smtClean="0"/>
              <a:t> a </a:t>
            </a:r>
            <a:r>
              <a:rPr lang="tr-TR" dirty="0" err="1" smtClean="0"/>
              <a:t>certain</a:t>
            </a:r>
            <a:r>
              <a:rPr lang="tr-TR" dirty="0" smtClean="0"/>
              <a:t> </a:t>
            </a:r>
            <a:r>
              <a:rPr lang="tr-TR" dirty="0" err="1" smtClean="0"/>
              <a:t>task</a:t>
            </a:r>
            <a:r>
              <a:rPr lang="tr-TR" dirty="0" smtClean="0"/>
              <a:t> </a:t>
            </a:r>
            <a:r>
              <a:rPr lang="tr-TR" dirty="0" err="1" smtClean="0"/>
              <a:t>or</a:t>
            </a:r>
            <a:r>
              <a:rPr lang="tr-TR" dirty="0" smtClean="0"/>
              <a:t> </a:t>
            </a:r>
            <a:r>
              <a:rPr lang="tr-TR" dirty="0" err="1" smtClean="0"/>
              <a:t>to</a:t>
            </a:r>
            <a:r>
              <a:rPr lang="tr-TR" dirty="0" smtClean="0"/>
              <a:t> </a:t>
            </a:r>
            <a:r>
              <a:rPr lang="tr-TR" dirty="0" err="1" smtClean="0"/>
              <a:t>reach</a:t>
            </a:r>
            <a:r>
              <a:rPr lang="tr-TR" dirty="0" smtClean="0"/>
              <a:t> a </a:t>
            </a:r>
            <a:r>
              <a:rPr lang="tr-TR" dirty="0" err="1" smtClean="0"/>
              <a:t>certain</a:t>
            </a:r>
            <a:r>
              <a:rPr lang="tr-TR" dirty="0" smtClean="0"/>
              <a:t> </a:t>
            </a:r>
            <a:r>
              <a:rPr lang="tr-TR" dirty="0" err="1" smtClean="0"/>
              <a:t>objective</a:t>
            </a:r>
            <a:r>
              <a:rPr lang="tr-TR" dirty="0" smtClean="0"/>
              <a:t> . </a:t>
            </a:r>
            <a:endParaRPr lang="tr-TR" sz="2400" dirty="0" smtClean="0"/>
          </a:p>
          <a:p>
            <a:pPr marL="640080" lvl="1" indent="-274320" eaLnBrk="1" fontAlgn="auto" hangingPunct="1">
              <a:spcAft>
                <a:spcPts val="0"/>
              </a:spcAft>
              <a:buFont typeface="Wingdings 2"/>
              <a:buNone/>
              <a:defRPr/>
            </a:pPr>
            <a:r>
              <a:rPr lang="tr-TR" dirty="0" err="1" smtClean="0"/>
              <a:t>In</a:t>
            </a:r>
            <a:r>
              <a:rPr lang="tr-TR" dirty="0" smtClean="0"/>
              <a:t> </a:t>
            </a:r>
            <a:r>
              <a:rPr lang="tr-TR" u="sng" dirty="0" err="1" smtClean="0">
                <a:hlinkClick r:id="rId7" tooltip="Computer science"/>
              </a:rPr>
              <a:t>computer</a:t>
            </a:r>
            <a:r>
              <a:rPr lang="tr-TR" u="sng" dirty="0" smtClean="0">
                <a:hlinkClick r:id="rId7" tooltip="Computer science"/>
              </a:rPr>
              <a:t> </a:t>
            </a:r>
            <a:r>
              <a:rPr lang="tr-TR" u="sng" dirty="0" err="1" smtClean="0">
                <a:hlinkClick r:id="rId7" tooltip="Computer science"/>
              </a:rPr>
              <a:t>science</a:t>
            </a:r>
            <a:r>
              <a:rPr lang="tr-TR" dirty="0" smtClean="0"/>
              <a:t> in </a:t>
            </a:r>
            <a:r>
              <a:rPr lang="tr-TR" dirty="0" err="1" smtClean="0"/>
              <a:t>particular</a:t>
            </a:r>
            <a:r>
              <a:rPr lang="tr-TR" dirty="0" smtClean="0"/>
              <a:t>, a </a:t>
            </a:r>
            <a:r>
              <a:rPr lang="tr-TR" b="1" u="sng" dirty="0" err="1" smtClean="0">
                <a:hlinkClick r:id="rId8" tooltip="Method (computer science)"/>
              </a:rPr>
              <a:t>method</a:t>
            </a:r>
            <a:r>
              <a:rPr lang="tr-TR" dirty="0" smtClean="0"/>
              <a:t> is </a:t>
            </a:r>
            <a:r>
              <a:rPr lang="tr-TR" dirty="0" err="1" smtClean="0"/>
              <a:t>another</a:t>
            </a:r>
            <a:r>
              <a:rPr lang="tr-TR" dirty="0" smtClean="0"/>
              <a:t> name </a:t>
            </a:r>
            <a:r>
              <a:rPr lang="tr-TR" dirty="0" err="1" smtClean="0"/>
              <a:t>for</a:t>
            </a:r>
            <a:r>
              <a:rPr lang="tr-TR" dirty="0" smtClean="0"/>
              <a:t> an </a:t>
            </a:r>
            <a:r>
              <a:rPr lang="tr-TR" u="sng" dirty="0" err="1" smtClean="0">
                <a:hlinkClick r:id="rId9" tooltip="Action (philosophy)"/>
              </a:rPr>
              <a:t>action</a:t>
            </a:r>
            <a:r>
              <a:rPr lang="tr-TR" dirty="0" smtClean="0"/>
              <a:t>, </a:t>
            </a:r>
            <a:r>
              <a:rPr lang="tr-TR" u="sng" dirty="0" err="1" smtClean="0">
                <a:hlinkClick r:id="rId10" tooltip="Algorithm"/>
              </a:rPr>
              <a:t>algorithm</a:t>
            </a:r>
            <a:r>
              <a:rPr lang="tr-TR" dirty="0" smtClean="0"/>
              <a:t>, </a:t>
            </a:r>
            <a:r>
              <a:rPr lang="tr-TR" u="sng" dirty="0" err="1" smtClean="0">
                <a:hlinkClick r:id="rId11" tooltip="Function (programming)"/>
              </a:rPr>
              <a:t>function</a:t>
            </a:r>
            <a:r>
              <a:rPr lang="tr-TR" dirty="0" smtClean="0"/>
              <a:t>, </a:t>
            </a:r>
            <a:r>
              <a:rPr lang="tr-TR" dirty="0" err="1" smtClean="0"/>
              <a:t>or</a:t>
            </a:r>
            <a:r>
              <a:rPr lang="tr-TR" dirty="0" smtClean="0"/>
              <a:t> </a:t>
            </a:r>
            <a:r>
              <a:rPr lang="tr-TR" u="sng" dirty="0" err="1" smtClean="0">
                <a:hlinkClick r:id="rId12" tooltip="Procedure"/>
              </a:rPr>
              <a:t>procedure</a:t>
            </a:r>
            <a:r>
              <a:rPr lang="tr-TR" dirty="0" smtClean="0"/>
              <a:t>; </a:t>
            </a:r>
            <a:r>
              <a:rPr lang="tr-TR" dirty="0" err="1" smtClean="0"/>
              <a:t>more</a:t>
            </a:r>
            <a:r>
              <a:rPr lang="tr-TR" dirty="0" smtClean="0"/>
              <a:t> </a:t>
            </a:r>
            <a:r>
              <a:rPr lang="tr-TR" dirty="0" err="1" smtClean="0"/>
              <a:t>specifically</a:t>
            </a:r>
            <a:r>
              <a:rPr lang="tr-TR" dirty="0" smtClean="0"/>
              <a:t>, in </a:t>
            </a:r>
            <a:r>
              <a:rPr lang="tr-TR" u="sng" dirty="0" err="1" smtClean="0">
                <a:hlinkClick r:id="rId13" tooltip="Object-oriented programming"/>
              </a:rPr>
              <a:t>object</a:t>
            </a:r>
            <a:r>
              <a:rPr lang="tr-TR" u="sng" dirty="0" smtClean="0">
                <a:hlinkClick r:id="rId13" tooltip="Object-oriented programming"/>
              </a:rPr>
              <a:t>-</a:t>
            </a:r>
            <a:r>
              <a:rPr lang="tr-TR" u="sng" dirty="0" err="1" smtClean="0">
                <a:hlinkClick r:id="rId13" tooltip="Object-oriented programming"/>
              </a:rPr>
              <a:t>oriented</a:t>
            </a:r>
            <a:r>
              <a:rPr lang="tr-TR" u="sng" dirty="0" smtClean="0">
                <a:hlinkClick r:id="rId13" tooltip="Object-oriented programming"/>
              </a:rPr>
              <a:t> </a:t>
            </a:r>
            <a:r>
              <a:rPr lang="tr-TR" u="sng" dirty="0" err="1" smtClean="0">
                <a:hlinkClick r:id="rId13" tooltip="Object-oriented programming"/>
              </a:rPr>
              <a:t>programming</a:t>
            </a:r>
            <a:r>
              <a:rPr lang="tr-TR" dirty="0" smtClean="0"/>
              <a:t>, it is an </a:t>
            </a:r>
            <a:r>
              <a:rPr lang="tr-TR" dirty="0" err="1" smtClean="0"/>
              <a:t>implementation</a:t>
            </a:r>
            <a:r>
              <a:rPr lang="tr-TR" dirty="0" smtClean="0"/>
              <a:t> of </a:t>
            </a:r>
            <a:r>
              <a:rPr lang="tr-TR" dirty="0" err="1" smtClean="0"/>
              <a:t>code</a:t>
            </a:r>
            <a:r>
              <a:rPr lang="tr-TR" dirty="0" smtClean="0"/>
              <a:t> </a:t>
            </a:r>
            <a:r>
              <a:rPr lang="tr-TR" dirty="0" err="1" smtClean="0"/>
              <a:t>responding</a:t>
            </a:r>
            <a:r>
              <a:rPr lang="tr-TR" dirty="0" smtClean="0"/>
              <a:t> </a:t>
            </a:r>
            <a:r>
              <a:rPr lang="tr-TR" dirty="0" err="1" smtClean="0"/>
              <a:t>to</a:t>
            </a:r>
            <a:r>
              <a:rPr lang="tr-TR" dirty="0" smtClean="0"/>
              <a:t> </a:t>
            </a:r>
            <a:r>
              <a:rPr lang="tr-TR" dirty="0" err="1" smtClean="0"/>
              <a:t>certain</a:t>
            </a:r>
            <a:r>
              <a:rPr lang="tr-TR" dirty="0" smtClean="0"/>
              <a:t> </a:t>
            </a:r>
            <a:r>
              <a:rPr lang="tr-TR" dirty="0" err="1" smtClean="0"/>
              <a:t>messages</a:t>
            </a:r>
            <a:r>
              <a:rPr lang="tr-TR" dirty="0" smtClean="0"/>
              <a:t>. </a:t>
            </a:r>
            <a:endParaRPr lang="tr-TR" sz="1600" dirty="0" smtClean="0"/>
          </a:p>
          <a:p>
            <a:pPr marL="640080" lvl="1" indent="-274320" eaLnBrk="1" fontAlgn="auto" hangingPunct="1">
              <a:spcAft>
                <a:spcPts val="0"/>
              </a:spcAft>
              <a:buFont typeface="Wingdings 2"/>
              <a:buNone/>
              <a:defRPr/>
            </a:pPr>
            <a:r>
              <a:rPr lang="tr-TR" dirty="0" err="1" smtClean="0"/>
              <a:t>In</a:t>
            </a:r>
            <a:r>
              <a:rPr lang="tr-TR" dirty="0" smtClean="0"/>
              <a:t> </a:t>
            </a:r>
            <a:r>
              <a:rPr lang="tr-TR" u="sng" dirty="0" smtClean="0">
                <a:hlinkClick r:id="rId14" tooltip="Software Engineering"/>
              </a:rPr>
              <a:t>Software </a:t>
            </a:r>
            <a:r>
              <a:rPr lang="tr-TR" u="sng" dirty="0" err="1" smtClean="0">
                <a:hlinkClick r:id="rId14" tooltip="Software Engineering"/>
              </a:rPr>
              <a:t>Engineering</a:t>
            </a:r>
            <a:r>
              <a:rPr lang="tr-TR" dirty="0" smtClean="0"/>
              <a:t> in </a:t>
            </a:r>
            <a:r>
              <a:rPr lang="tr-TR" dirty="0" err="1" smtClean="0"/>
              <a:t>particular</a:t>
            </a:r>
            <a:r>
              <a:rPr lang="tr-TR" dirty="0" smtClean="0"/>
              <a:t>, a </a:t>
            </a:r>
            <a:r>
              <a:rPr lang="tr-TR" b="1" u="sng" dirty="0" err="1" smtClean="0">
                <a:hlinkClick r:id="rId15" tooltip="Method (software engineering)"/>
              </a:rPr>
              <a:t>method</a:t>
            </a:r>
            <a:r>
              <a:rPr lang="tr-TR" dirty="0" smtClean="0"/>
              <a:t> is </a:t>
            </a:r>
            <a:r>
              <a:rPr lang="tr-TR" dirty="0" err="1" smtClean="0"/>
              <a:t>technical</a:t>
            </a:r>
            <a:r>
              <a:rPr lang="tr-TR" dirty="0" smtClean="0"/>
              <a:t> </a:t>
            </a:r>
            <a:r>
              <a:rPr lang="tr-TR" dirty="0" err="1" smtClean="0"/>
              <a:t>recipe</a:t>
            </a:r>
            <a:r>
              <a:rPr lang="tr-TR" dirty="0" smtClean="0"/>
              <a:t> </a:t>
            </a:r>
            <a:r>
              <a:rPr lang="tr-TR" dirty="0" err="1" smtClean="0"/>
              <a:t>for</a:t>
            </a:r>
            <a:r>
              <a:rPr lang="tr-TR" dirty="0" smtClean="0"/>
              <a:t> </a:t>
            </a:r>
            <a:r>
              <a:rPr lang="tr-TR" dirty="0" err="1" smtClean="0"/>
              <a:t>building</a:t>
            </a:r>
            <a:r>
              <a:rPr lang="tr-TR" dirty="0" smtClean="0"/>
              <a:t> software. </a:t>
            </a:r>
            <a:r>
              <a:rPr lang="tr-TR" dirty="0" err="1" smtClean="0"/>
              <a:t>Compare</a:t>
            </a:r>
            <a:r>
              <a:rPr lang="tr-TR" dirty="0" smtClean="0"/>
              <a:t> </a:t>
            </a:r>
            <a:r>
              <a:rPr lang="tr-TR" dirty="0" err="1" smtClean="0"/>
              <a:t>with</a:t>
            </a:r>
            <a:r>
              <a:rPr lang="tr-TR" dirty="0" smtClean="0"/>
              <a:t> a </a:t>
            </a:r>
            <a:r>
              <a:rPr lang="tr-TR" u="sng" dirty="0" err="1" smtClean="0">
                <a:hlinkClick r:id="rId16" tooltip="Methodology (software engineering)"/>
              </a:rPr>
              <a:t>methodology</a:t>
            </a:r>
            <a:r>
              <a:rPr lang="tr-TR" dirty="0" smtClean="0"/>
              <a:t>. </a:t>
            </a:r>
            <a:endParaRPr lang="tr-TR" sz="1600" dirty="0" smtClean="0"/>
          </a:p>
          <a:p>
            <a:pPr eaLnBrk="1" fontAlgn="auto" hangingPunct="1">
              <a:spcAft>
                <a:spcPts val="0"/>
              </a:spcAft>
              <a:buFont typeface="Wingdings"/>
              <a:buNone/>
              <a:defRPr/>
            </a:pPr>
            <a:r>
              <a:rPr lang="tr-TR" u="sng" dirty="0" err="1" smtClean="0">
                <a:hlinkClick r:id="rId17" tooltip="Method acting"/>
              </a:rPr>
              <a:t>Method</a:t>
            </a:r>
            <a:r>
              <a:rPr lang="tr-TR" u="sng" dirty="0" smtClean="0">
                <a:hlinkClick r:id="rId17" tooltip="Method acting"/>
              </a:rPr>
              <a:t> </a:t>
            </a:r>
            <a:r>
              <a:rPr lang="tr-TR" u="sng" dirty="0" err="1" smtClean="0">
                <a:hlinkClick r:id="rId17" tooltip="Method acting"/>
              </a:rPr>
              <a:t>acting</a:t>
            </a:r>
            <a:r>
              <a:rPr lang="tr-TR" dirty="0" smtClean="0"/>
              <a:t> is a </a:t>
            </a:r>
            <a:r>
              <a:rPr lang="tr-TR" dirty="0" err="1" smtClean="0"/>
              <a:t>style</a:t>
            </a:r>
            <a:r>
              <a:rPr lang="tr-TR" dirty="0" smtClean="0"/>
              <a:t> of </a:t>
            </a:r>
            <a:r>
              <a:rPr lang="tr-TR" u="sng" dirty="0" err="1" smtClean="0">
                <a:hlinkClick r:id="rId18" tooltip="Acting"/>
              </a:rPr>
              <a:t>acting</a:t>
            </a:r>
            <a:r>
              <a:rPr lang="tr-TR" dirty="0" smtClean="0"/>
              <a:t> in </a:t>
            </a:r>
            <a:r>
              <a:rPr lang="tr-TR" dirty="0" err="1" smtClean="0"/>
              <a:t>which</a:t>
            </a:r>
            <a:r>
              <a:rPr lang="tr-TR" dirty="0" smtClean="0"/>
              <a:t> </a:t>
            </a:r>
            <a:r>
              <a:rPr lang="tr-TR" dirty="0" err="1" smtClean="0"/>
              <a:t>the</a:t>
            </a:r>
            <a:r>
              <a:rPr lang="tr-TR" dirty="0" smtClean="0"/>
              <a:t> </a:t>
            </a:r>
            <a:r>
              <a:rPr lang="tr-TR" dirty="0" err="1" smtClean="0"/>
              <a:t>actor</a:t>
            </a:r>
            <a:r>
              <a:rPr lang="tr-TR" dirty="0" smtClean="0"/>
              <a:t> </a:t>
            </a:r>
            <a:r>
              <a:rPr lang="tr-TR" dirty="0" err="1" smtClean="0"/>
              <a:t>attempts</a:t>
            </a:r>
            <a:r>
              <a:rPr lang="tr-TR" dirty="0" smtClean="0"/>
              <a:t> </a:t>
            </a:r>
            <a:r>
              <a:rPr lang="tr-TR" dirty="0" err="1" smtClean="0"/>
              <a:t>to</a:t>
            </a:r>
            <a:r>
              <a:rPr lang="tr-TR" dirty="0" smtClean="0"/>
              <a:t> </a:t>
            </a:r>
            <a:r>
              <a:rPr lang="tr-TR" dirty="0" err="1" smtClean="0"/>
              <a:t>replicate</a:t>
            </a:r>
            <a:r>
              <a:rPr lang="tr-TR" dirty="0" smtClean="0"/>
              <a:t> </a:t>
            </a:r>
            <a:r>
              <a:rPr lang="tr-TR" dirty="0" err="1" smtClean="0"/>
              <a:t>the</a:t>
            </a:r>
            <a:r>
              <a:rPr lang="tr-TR" dirty="0" smtClean="0"/>
              <a:t> </a:t>
            </a:r>
            <a:r>
              <a:rPr lang="tr-TR" dirty="0" err="1" smtClean="0"/>
              <a:t>conditions</a:t>
            </a:r>
            <a:r>
              <a:rPr lang="tr-TR" dirty="0" smtClean="0"/>
              <a:t> </a:t>
            </a:r>
            <a:r>
              <a:rPr lang="tr-TR" dirty="0" err="1" smtClean="0"/>
              <a:t>under</a:t>
            </a:r>
            <a:r>
              <a:rPr lang="tr-TR" dirty="0" smtClean="0"/>
              <a:t> </a:t>
            </a:r>
            <a:r>
              <a:rPr lang="tr-TR" dirty="0" err="1" smtClean="0"/>
              <a:t>which</a:t>
            </a:r>
            <a:r>
              <a:rPr lang="tr-TR" dirty="0" smtClean="0"/>
              <a:t> </a:t>
            </a:r>
            <a:r>
              <a:rPr lang="tr-TR" dirty="0" err="1" smtClean="0"/>
              <a:t>the</a:t>
            </a:r>
            <a:r>
              <a:rPr lang="tr-TR" dirty="0" smtClean="0"/>
              <a:t> </a:t>
            </a:r>
            <a:r>
              <a:rPr lang="tr-TR" dirty="0" err="1" smtClean="0"/>
              <a:t>character</a:t>
            </a:r>
            <a:r>
              <a:rPr lang="tr-TR" dirty="0" smtClean="0"/>
              <a:t> </a:t>
            </a:r>
            <a:r>
              <a:rPr lang="tr-TR" dirty="0" err="1" smtClean="0"/>
              <a:t>operates</a:t>
            </a:r>
            <a:r>
              <a:rPr lang="tr-TR" dirty="0" smtClean="0"/>
              <a:t>. </a:t>
            </a:r>
            <a:endParaRPr lang="tr-TR" sz="2400" dirty="0" smtClean="0"/>
          </a:p>
          <a:p>
            <a:pPr eaLnBrk="1" fontAlgn="auto" hangingPunct="1">
              <a:spcAft>
                <a:spcPts val="0"/>
              </a:spcAft>
              <a:buFont typeface="Wingdings"/>
              <a:buNone/>
              <a:defRPr/>
            </a:pPr>
            <a:endParaRPr lang="en-US" dirty="0"/>
          </a:p>
        </p:txBody>
      </p:sp>
      <p:sp>
        <p:nvSpPr>
          <p:cNvPr id="18435" name="Title 2"/>
          <p:cNvSpPr>
            <a:spLocks noGrp="1"/>
          </p:cNvSpPr>
          <p:nvPr>
            <p:ph type="title"/>
          </p:nvPr>
        </p:nvSpPr>
        <p:spPr/>
        <p:txBody>
          <a:bodyPr/>
          <a:lstStyle/>
          <a:p>
            <a:pPr eaLnBrk="1" hangingPunct="1"/>
            <a:r>
              <a:rPr lang="en-US" smtClean="0"/>
              <a:t>Evolution of Method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114675"/>
          </a:xfrm>
        </p:spPr>
        <p:txBody>
          <a:bodyPr>
            <a:normAutofit fontScale="92500" lnSpcReduction="20000"/>
          </a:bodyPr>
          <a:lstStyle/>
          <a:p>
            <a:pPr eaLnBrk="1" fontAlgn="auto" hangingPunct="1">
              <a:spcAft>
                <a:spcPts val="0"/>
              </a:spcAft>
              <a:buFont typeface="Wingdings"/>
              <a:buNone/>
              <a:defRPr/>
            </a:pPr>
            <a:r>
              <a:rPr lang="tr-TR" dirty="0" smtClean="0"/>
              <a:t>A </a:t>
            </a:r>
            <a:r>
              <a:rPr lang="tr-TR" dirty="0" err="1" smtClean="0"/>
              <a:t>legendary</a:t>
            </a:r>
            <a:r>
              <a:rPr lang="tr-TR" dirty="0" smtClean="0"/>
              <a:t> </a:t>
            </a:r>
            <a:r>
              <a:rPr lang="tr-TR" dirty="0" err="1" smtClean="0"/>
              <a:t>hero</a:t>
            </a:r>
            <a:r>
              <a:rPr lang="tr-TR" dirty="0" smtClean="0"/>
              <a:t> in </a:t>
            </a:r>
            <a:r>
              <a:rPr lang="tr-TR" u="sng" dirty="0" err="1" smtClean="0">
                <a:hlinkClick r:id="rId2" tooltip="Greek mythology"/>
              </a:rPr>
              <a:t>Greek</a:t>
            </a:r>
            <a:r>
              <a:rPr lang="tr-TR" u="sng" dirty="0" smtClean="0">
                <a:hlinkClick r:id="rId2" tooltip="Greek mythology"/>
              </a:rPr>
              <a:t> </a:t>
            </a:r>
            <a:r>
              <a:rPr lang="tr-TR" u="sng" dirty="0" err="1" smtClean="0">
                <a:hlinkClick r:id="rId2" tooltip="Greek mythology"/>
              </a:rPr>
              <a:t>mythology</a:t>
            </a:r>
            <a:r>
              <a:rPr lang="tr-TR" dirty="0" smtClean="0"/>
              <a:t>, </a:t>
            </a:r>
            <a:r>
              <a:rPr lang="tr-TR" b="1" dirty="0" err="1" smtClean="0"/>
              <a:t>Akademos</a:t>
            </a:r>
            <a:r>
              <a:rPr lang="tr-TR" dirty="0" smtClean="0"/>
              <a:t> (</a:t>
            </a:r>
            <a:r>
              <a:rPr lang="tr-TR" dirty="0" err="1" smtClean="0"/>
              <a:t>originally</a:t>
            </a:r>
            <a:r>
              <a:rPr lang="tr-TR" dirty="0" smtClean="0"/>
              <a:t> </a:t>
            </a:r>
            <a:r>
              <a:rPr lang="tr-TR" b="1" dirty="0" err="1" smtClean="0"/>
              <a:t>Hekademos</a:t>
            </a:r>
            <a:r>
              <a:rPr lang="tr-TR" dirty="0" smtClean="0"/>
              <a:t>) </a:t>
            </a:r>
            <a:r>
              <a:rPr lang="tr-TR" dirty="0" err="1" smtClean="0"/>
              <a:t>or</a:t>
            </a:r>
            <a:r>
              <a:rPr lang="tr-TR" dirty="0" smtClean="0"/>
              <a:t>, </a:t>
            </a:r>
            <a:r>
              <a:rPr lang="tr-TR" dirty="0" err="1" smtClean="0"/>
              <a:t>less</a:t>
            </a:r>
            <a:r>
              <a:rPr lang="tr-TR" dirty="0" smtClean="0"/>
              <a:t> </a:t>
            </a:r>
            <a:r>
              <a:rPr lang="tr-TR" dirty="0" err="1" smtClean="0"/>
              <a:t>correctly</a:t>
            </a:r>
            <a:r>
              <a:rPr lang="tr-TR" dirty="0" smtClean="0"/>
              <a:t>, </a:t>
            </a:r>
            <a:r>
              <a:rPr lang="tr-TR" b="1" dirty="0" err="1" smtClean="0"/>
              <a:t>Academus</a:t>
            </a:r>
            <a:r>
              <a:rPr lang="tr-TR" dirty="0" smtClean="0"/>
              <a:t> </a:t>
            </a:r>
            <a:r>
              <a:rPr lang="tr-TR" dirty="0" err="1" smtClean="0"/>
              <a:t>was</a:t>
            </a:r>
            <a:r>
              <a:rPr lang="tr-TR" dirty="0" smtClean="0"/>
              <a:t> </a:t>
            </a:r>
            <a:r>
              <a:rPr lang="tr-TR" dirty="0" err="1" smtClean="0"/>
              <a:t>linked</a:t>
            </a:r>
            <a:r>
              <a:rPr lang="tr-TR" dirty="0" smtClean="0"/>
              <a:t> </a:t>
            </a:r>
            <a:r>
              <a:rPr lang="tr-TR" dirty="0" err="1" smtClean="0"/>
              <a:t>to</a:t>
            </a:r>
            <a:r>
              <a:rPr lang="tr-TR" dirty="0" smtClean="0"/>
              <a:t> </a:t>
            </a:r>
            <a:r>
              <a:rPr lang="tr-TR" dirty="0" err="1" smtClean="0"/>
              <a:t>the</a:t>
            </a:r>
            <a:r>
              <a:rPr lang="tr-TR" dirty="0" smtClean="0"/>
              <a:t> </a:t>
            </a:r>
            <a:r>
              <a:rPr lang="tr-TR" dirty="0" err="1" smtClean="0"/>
              <a:t>archaic</a:t>
            </a:r>
            <a:r>
              <a:rPr lang="tr-TR" dirty="0" smtClean="0"/>
              <a:t> name </a:t>
            </a:r>
            <a:r>
              <a:rPr lang="tr-TR" dirty="0" err="1" smtClean="0"/>
              <a:t>for</a:t>
            </a:r>
            <a:r>
              <a:rPr lang="tr-TR" dirty="0" smtClean="0"/>
              <a:t> </a:t>
            </a:r>
            <a:r>
              <a:rPr lang="tr-TR" dirty="0" err="1" smtClean="0"/>
              <a:t>the</a:t>
            </a:r>
            <a:r>
              <a:rPr lang="tr-TR" dirty="0" smtClean="0"/>
              <a:t> site of </a:t>
            </a:r>
            <a:r>
              <a:rPr lang="tr-TR" u="sng" dirty="0" err="1" smtClean="0">
                <a:hlinkClick r:id="rId3" tooltip="Plato"/>
              </a:rPr>
              <a:t>Plato</a:t>
            </a:r>
            <a:r>
              <a:rPr lang="tr-TR" dirty="0" err="1" smtClean="0"/>
              <a:t>'s</a:t>
            </a:r>
            <a:r>
              <a:rPr lang="tr-TR" dirty="0" smtClean="0"/>
              <a:t> </a:t>
            </a:r>
            <a:r>
              <a:rPr lang="tr-TR" u="sng" dirty="0" err="1" smtClean="0">
                <a:hlinkClick r:id="rId4" tooltip="Academy"/>
              </a:rPr>
              <a:t>Academy</a:t>
            </a:r>
            <a:r>
              <a:rPr lang="tr-TR" dirty="0" smtClean="0"/>
              <a:t>, </a:t>
            </a:r>
            <a:r>
              <a:rPr lang="tr-TR" dirty="0" err="1" smtClean="0"/>
              <a:t>the</a:t>
            </a:r>
            <a:r>
              <a:rPr lang="tr-TR" dirty="0" smtClean="0"/>
              <a:t> </a:t>
            </a:r>
            <a:r>
              <a:rPr lang="tr-TR" i="1" dirty="0" err="1" smtClean="0"/>
              <a:t>Hekademeia</a:t>
            </a:r>
            <a:r>
              <a:rPr lang="tr-TR" dirty="0" smtClean="0"/>
              <a:t>, </a:t>
            </a:r>
            <a:r>
              <a:rPr lang="tr-TR" dirty="0" err="1" smtClean="0"/>
              <a:t>outside</a:t>
            </a:r>
            <a:r>
              <a:rPr lang="tr-TR" dirty="0" smtClean="0"/>
              <a:t> </a:t>
            </a:r>
            <a:r>
              <a:rPr lang="tr-TR" dirty="0" err="1" smtClean="0"/>
              <a:t>the</a:t>
            </a:r>
            <a:r>
              <a:rPr lang="tr-TR" dirty="0" smtClean="0"/>
              <a:t> </a:t>
            </a:r>
            <a:r>
              <a:rPr lang="tr-TR" dirty="0" err="1" smtClean="0"/>
              <a:t>walls</a:t>
            </a:r>
            <a:r>
              <a:rPr lang="tr-TR" dirty="0" smtClean="0"/>
              <a:t> of </a:t>
            </a:r>
            <a:r>
              <a:rPr lang="tr-TR" u="sng" dirty="0" err="1" smtClean="0">
                <a:hlinkClick r:id="rId5" tooltip="Athens"/>
              </a:rPr>
              <a:t>Athens</a:t>
            </a:r>
            <a:r>
              <a:rPr lang="tr-TR" dirty="0" smtClean="0"/>
              <a:t>. </a:t>
            </a:r>
            <a:r>
              <a:rPr lang="tr-TR" dirty="0" err="1" smtClean="0"/>
              <a:t>By</a:t>
            </a:r>
            <a:r>
              <a:rPr lang="tr-TR" dirty="0" smtClean="0"/>
              <a:t> </a:t>
            </a:r>
            <a:r>
              <a:rPr lang="tr-TR" dirty="0" err="1" smtClean="0"/>
              <a:t>classical</a:t>
            </a:r>
            <a:r>
              <a:rPr lang="tr-TR" dirty="0" smtClean="0"/>
              <a:t> </a:t>
            </a:r>
            <a:r>
              <a:rPr lang="tr-TR" dirty="0" err="1" smtClean="0"/>
              <a:t>times</a:t>
            </a:r>
            <a:r>
              <a:rPr lang="tr-TR" dirty="0" smtClean="0"/>
              <a:t> </a:t>
            </a:r>
            <a:r>
              <a:rPr lang="tr-TR" dirty="0" err="1" smtClean="0"/>
              <a:t>the</a:t>
            </a:r>
            <a:r>
              <a:rPr lang="tr-TR" dirty="0" smtClean="0"/>
              <a:t> name of </a:t>
            </a:r>
            <a:r>
              <a:rPr lang="tr-TR" dirty="0" err="1" smtClean="0"/>
              <a:t>the</a:t>
            </a:r>
            <a:r>
              <a:rPr lang="tr-TR" dirty="0" smtClean="0"/>
              <a:t> </a:t>
            </a:r>
            <a:r>
              <a:rPr lang="tr-TR" dirty="0" err="1" smtClean="0"/>
              <a:t>place</a:t>
            </a:r>
            <a:r>
              <a:rPr lang="tr-TR" dirty="0" smtClean="0"/>
              <a:t> had </a:t>
            </a:r>
            <a:r>
              <a:rPr lang="tr-TR" dirty="0" err="1" smtClean="0"/>
              <a:t>evolved</a:t>
            </a:r>
            <a:r>
              <a:rPr lang="tr-TR" dirty="0" smtClean="0"/>
              <a:t> </a:t>
            </a:r>
            <a:r>
              <a:rPr lang="tr-TR" dirty="0" err="1" smtClean="0"/>
              <a:t>into</a:t>
            </a:r>
            <a:r>
              <a:rPr lang="tr-TR" dirty="0" smtClean="0"/>
              <a:t> </a:t>
            </a:r>
            <a:r>
              <a:rPr lang="tr-TR" dirty="0" err="1" smtClean="0"/>
              <a:t>the</a:t>
            </a:r>
            <a:r>
              <a:rPr lang="tr-TR" dirty="0" smtClean="0"/>
              <a:t> </a:t>
            </a:r>
            <a:r>
              <a:rPr lang="tr-TR" b="1" dirty="0" err="1" smtClean="0"/>
              <a:t>Akademeia</a:t>
            </a:r>
            <a:r>
              <a:rPr lang="tr-TR" dirty="0" smtClean="0"/>
              <a:t> </a:t>
            </a:r>
            <a:r>
              <a:rPr lang="tr-TR" dirty="0" err="1" smtClean="0"/>
              <a:t>and</a:t>
            </a:r>
            <a:r>
              <a:rPr lang="tr-TR" dirty="0" smtClean="0"/>
              <a:t> </a:t>
            </a:r>
            <a:r>
              <a:rPr lang="tr-TR" dirty="0" err="1" smtClean="0"/>
              <a:t>was</a:t>
            </a:r>
            <a:r>
              <a:rPr lang="tr-TR" dirty="0" smtClean="0"/>
              <a:t> </a:t>
            </a:r>
            <a:r>
              <a:rPr lang="tr-TR" dirty="0" err="1" smtClean="0"/>
              <a:t>explained</a:t>
            </a:r>
            <a:r>
              <a:rPr lang="tr-TR" dirty="0" smtClean="0"/>
              <a:t> </a:t>
            </a:r>
            <a:r>
              <a:rPr lang="tr-TR" dirty="0" err="1" smtClean="0"/>
              <a:t>by</a:t>
            </a:r>
            <a:r>
              <a:rPr lang="tr-TR" dirty="0" smtClean="0"/>
              <a:t> </a:t>
            </a:r>
            <a:r>
              <a:rPr lang="tr-TR" dirty="0" err="1" smtClean="0"/>
              <a:t>linking</a:t>
            </a:r>
            <a:r>
              <a:rPr lang="tr-TR" dirty="0" smtClean="0"/>
              <a:t> it </a:t>
            </a:r>
            <a:r>
              <a:rPr lang="tr-TR" dirty="0" err="1" smtClean="0"/>
              <a:t>to</a:t>
            </a:r>
            <a:r>
              <a:rPr lang="tr-TR" dirty="0" smtClean="0"/>
              <a:t> an </a:t>
            </a:r>
            <a:r>
              <a:rPr lang="tr-TR" dirty="0" err="1" smtClean="0"/>
              <a:t>eponymous</a:t>
            </a:r>
            <a:r>
              <a:rPr lang="tr-TR" dirty="0" smtClean="0"/>
              <a:t> </a:t>
            </a:r>
            <a:r>
              <a:rPr lang="tr-TR" dirty="0" err="1" smtClean="0"/>
              <a:t>Athenian</a:t>
            </a:r>
            <a:r>
              <a:rPr lang="tr-TR" dirty="0" smtClean="0"/>
              <a:t> </a:t>
            </a:r>
            <a:r>
              <a:rPr lang="tr-TR" dirty="0" err="1" smtClean="0"/>
              <a:t>hero</a:t>
            </a:r>
            <a:r>
              <a:rPr lang="tr-TR" dirty="0" smtClean="0"/>
              <a:t>, a </a:t>
            </a:r>
            <a:r>
              <a:rPr lang="tr-TR" dirty="0" err="1" smtClean="0"/>
              <a:t>legendary</a:t>
            </a:r>
            <a:r>
              <a:rPr lang="tr-TR" dirty="0" smtClean="0"/>
              <a:t> "</a:t>
            </a:r>
            <a:r>
              <a:rPr lang="tr-TR" dirty="0" err="1" smtClean="0"/>
              <a:t>Akademos</a:t>
            </a:r>
            <a:r>
              <a:rPr lang="tr-TR" dirty="0" smtClean="0"/>
              <a:t>," at </a:t>
            </a:r>
            <a:r>
              <a:rPr lang="tr-TR" dirty="0" err="1" smtClean="0"/>
              <a:t>least</a:t>
            </a:r>
            <a:r>
              <a:rPr lang="tr-TR" dirty="0" smtClean="0"/>
              <a:t> as </a:t>
            </a:r>
            <a:r>
              <a:rPr lang="tr-TR" dirty="0" err="1" smtClean="0"/>
              <a:t>early</a:t>
            </a:r>
            <a:r>
              <a:rPr lang="tr-TR" dirty="0" smtClean="0"/>
              <a:t> as </a:t>
            </a:r>
            <a:r>
              <a:rPr lang="tr-TR" dirty="0" err="1" smtClean="0"/>
              <a:t>the</a:t>
            </a:r>
            <a:r>
              <a:rPr lang="tr-TR" dirty="0" smtClean="0"/>
              <a:t> </a:t>
            </a:r>
            <a:r>
              <a:rPr lang="tr-TR" dirty="0" err="1" smtClean="0"/>
              <a:t>beginning</a:t>
            </a:r>
            <a:r>
              <a:rPr lang="tr-TR" dirty="0" smtClean="0"/>
              <a:t> of </a:t>
            </a:r>
            <a:r>
              <a:rPr lang="tr-TR" dirty="0" err="1" smtClean="0"/>
              <a:t>the</a:t>
            </a:r>
            <a:r>
              <a:rPr lang="tr-TR" dirty="0" smtClean="0"/>
              <a:t> </a:t>
            </a:r>
            <a:r>
              <a:rPr lang="tr-TR" u="sng" dirty="0" smtClean="0">
                <a:hlinkClick r:id="rId6" tooltip="6th century BC"/>
              </a:rPr>
              <a:t>6th </a:t>
            </a:r>
            <a:r>
              <a:rPr lang="tr-TR" u="sng" dirty="0" err="1" smtClean="0">
                <a:hlinkClick r:id="rId6" tooltip="6th century BC"/>
              </a:rPr>
              <a:t>century</a:t>
            </a:r>
            <a:r>
              <a:rPr lang="tr-TR" u="sng" dirty="0" smtClean="0">
                <a:hlinkClick r:id="rId6" tooltip="6th century BC"/>
              </a:rPr>
              <a:t> BC</a:t>
            </a:r>
            <a:r>
              <a:rPr lang="tr-TR" dirty="0" smtClean="0"/>
              <a:t>. </a:t>
            </a:r>
          </a:p>
          <a:p>
            <a:pPr eaLnBrk="1" fontAlgn="auto" hangingPunct="1">
              <a:spcAft>
                <a:spcPts val="0"/>
              </a:spcAft>
              <a:buFont typeface="Wingdings"/>
              <a:buNone/>
              <a:defRPr/>
            </a:pPr>
            <a:endParaRPr lang="en-US" dirty="0"/>
          </a:p>
        </p:txBody>
      </p:sp>
      <p:sp>
        <p:nvSpPr>
          <p:cNvPr id="19459" name="Title 2"/>
          <p:cNvSpPr>
            <a:spLocks noGrp="1"/>
          </p:cNvSpPr>
          <p:nvPr>
            <p:ph type="title"/>
          </p:nvPr>
        </p:nvSpPr>
        <p:spPr/>
        <p:txBody>
          <a:bodyPr/>
          <a:lstStyle/>
          <a:p>
            <a:pPr eaLnBrk="1" hangingPunct="1"/>
            <a:r>
              <a:rPr lang="en-US" smtClean="0"/>
              <a:t>The Root of Academia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t>3 PARADIGM-DEFINING QUESTIONS</a:t>
            </a:r>
            <a:r>
              <a:rPr lang="tr-TR" b="1" dirty="0" smtClean="0"/>
              <a:t/>
            </a:r>
            <a:br>
              <a:rPr lang="tr-TR" b="1" dirty="0" smtClean="0"/>
            </a:br>
            <a:endParaRPr lang="en-US" dirty="0"/>
          </a:p>
        </p:txBody>
      </p:sp>
      <p:sp>
        <p:nvSpPr>
          <p:cNvPr id="6" name="Cloud Callout 5"/>
          <p:cNvSpPr/>
          <p:nvPr/>
        </p:nvSpPr>
        <p:spPr>
          <a:xfrm>
            <a:off x="0" y="4643438"/>
            <a:ext cx="3286125" cy="1714500"/>
          </a:xfrm>
          <a:prstGeom prst="cloudCallout">
            <a:avLst>
              <a:gd name="adj1" fmla="val 72577"/>
              <a:gd name="adj2" fmla="val 327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is the nature of reality?</a:t>
            </a:r>
          </a:p>
        </p:txBody>
      </p:sp>
      <p:sp>
        <p:nvSpPr>
          <p:cNvPr id="8" name="Cloud Callout 7"/>
          <p:cNvSpPr/>
          <p:nvPr/>
        </p:nvSpPr>
        <p:spPr>
          <a:xfrm>
            <a:off x="2643174" y="1714488"/>
            <a:ext cx="3286125" cy="1714500"/>
          </a:xfrm>
          <a:prstGeom prst="cloudCallout">
            <a:avLst>
              <a:gd name="adj1" fmla="val 15057"/>
              <a:gd name="adj2" fmla="val 861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What is the nature of relationship between the would-be knower and what can be known?</a:t>
            </a:r>
          </a:p>
        </p:txBody>
      </p:sp>
      <p:sp>
        <p:nvSpPr>
          <p:cNvPr id="9" name="Cloud Callout 8"/>
          <p:cNvSpPr/>
          <p:nvPr/>
        </p:nvSpPr>
        <p:spPr>
          <a:xfrm>
            <a:off x="5857875" y="3357563"/>
            <a:ext cx="3286125" cy="1714500"/>
          </a:xfrm>
          <a:prstGeom prst="cloudCallout">
            <a:avLst>
              <a:gd name="adj1" fmla="val -46026"/>
              <a:gd name="adj2" fmla="val 6599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How does the would-be knower go about finding out what can be known?</a:t>
            </a:r>
          </a:p>
        </p:txBody>
      </p:sp>
      <p:sp>
        <p:nvSpPr>
          <p:cNvPr id="11" name="Rectangle 10"/>
          <p:cNvSpPr/>
          <p:nvPr/>
        </p:nvSpPr>
        <p:spPr>
          <a:xfrm>
            <a:off x="571472" y="4071942"/>
            <a:ext cx="2098772" cy="584775"/>
          </a:xfrm>
          <a:prstGeom prst="rect">
            <a:avLst/>
          </a:prstGeom>
          <a:noFill/>
        </p:spPr>
        <p:txBody>
          <a:bodyPr>
            <a:spAutoFit/>
          </a:bodyPr>
          <a:lstStyle/>
          <a:p>
            <a:pPr algn="ctr" fontAlgn="auto">
              <a:spcBef>
                <a:spcPts val="0"/>
              </a:spcBef>
              <a:spcAft>
                <a:spcPts val="0"/>
              </a:spcAft>
              <a:defRPr/>
            </a:pPr>
            <a:r>
              <a:rPr lang="en-US" sz="3200" dirty="0">
                <a:latin typeface="+mn-lt"/>
              </a:rPr>
              <a:t>Ontology</a:t>
            </a:r>
          </a:p>
        </p:txBody>
      </p:sp>
      <p:sp>
        <p:nvSpPr>
          <p:cNvPr id="12" name="Rectangle 11"/>
          <p:cNvSpPr/>
          <p:nvPr/>
        </p:nvSpPr>
        <p:spPr>
          <a:xfrm>
            <a:off x="142844" y="2357430"/>
            <a:ext cx="2527368" cy="584775"/>
          </a:xfrm>
          <a:prstGeom prst="rect">
            <a:avLst/>
          </a:prstGeom>
          <a:noFill/>
        </p:spPr>
        <p:txBody>
          <a:bodyPr>
            <a:spAutoFit/>
          </a:bodyPr>
          <a:lstStyle/>
          <a:p>
            <a:pPr algn="ctr" fontAlgn="auto">
              <a:spcBef>
                <a:spcPts val="0"/>
              </a:spcBef>
              <a:spcAft>
                <a:spcPts val="0"/>
              </a:spcAft>
              <a:defRPr/>
            </a:pPr>
            <a:r>
              <a:rPr lang="en-US" sz="3200" dirty="0">
                <a:latin typeface="+mn-lt"/>
              </a:rPr>
              <a:t>Epistemology</a:t>
            </a:r>
          </a:p>
        </p:txBody>
      </p:sp>
      <p:sp>
        <p:nvSpPr>
          <p:cNvPr id="13" name="Rectangle 12"/>
          <p:cNvSpPr/>
          <p:nvPr/>
        </p:nvSpPr>
        <p:spPr>
          <a:xfrm>
            <a:off x="6215074" y="2786058"/>
            <a:ext cx="2670276" cy="584775"/>
          </a:xfrm>
          <a:prstGeom prst="rect">
            <a:avLst/>
          </a:prstGeom>
          <a:noFill/>
        </p:spPr>
        <p:txBody>
          <a:bodyPr>
            <a:spAutoFit/>
          </a:bodyPr>
          <a:lstStyle/>
          <a:p>
            <a:pPr algn="ctr" fontAlgn="auto">
              <a:spcBef>
                <a:spcPts val="0"/>
              </a:spcBef>
              <a:spcAft>
                <a:spcPts val="0"/>
              </a:spcAft>
              <a:defRPr/>
            </a:pPr>
            <a:r>
              <a:rPr lang="en-US" sz="3200" dirty="0">
                <a:latin typeface="+mn-lt"/>
              </a:rPr>
              <a:t>Methodology</a:t>
            </a:r>
          </a:p>
        </p:txBody>
      </p:sp>
      <p:pic>
        <p:nvPicPr>
          <p:cNvPr id="1031" name="Picture 7" descr="C:\Users\soner\AppData\Local\Microsoft\Windows\Temporary Internet Files\Content.IE5\MXAF1TNH\MCj02875010000[1].wmf"/>
          <p:cNvPicPr>
            <a:picLocks noChangeAspect="1" noChangeArrowheads="1"/>
          </p:cNvPicPr>
          <p:nvPr/>
        </p:nvPicPr>
        <p:blipFill>
          <a:blip r:embed="rId2" cstate="print"/>
          <a:srcRect/>
          <a:stretch>
            <a:fillRect/>
          </a:stretch>
        </p:blipFill>
        <p:spPr bwMode="auto">
          <a:xfrm>
            <a:off x="4143372" y="4071942"/>
            <a:ext cx="1650749" cy="24806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828925"/>
          </a:xfrm>
        </p:spPr>
        <p:txBody>
          <a:bodyPr>
            <a:normAutofit fontScale="85000" lnSpcReduction="20000"/>
          </a:bodyPr>
          <a:lstStyle/>
          <a:p>
            <a:pPr eaLnBrk="1" fontAlgn="auto" hangingPunct="1">
              <a:spcAft>
                <a:spcPts val="0"/>
              </a:spcAft>
              <a:buFont typeface="Wingdings"/>
              <a:buNone/>
              <a:defRPr/>
            </a:pPr>
            <a:r>
              <a:rPr lang="tr-TR" dirty="0" err="1" smtClean="0"/>
              <a:t>The</a:t>
            </a:r>
            <a:r>
              <a:rPr lang="tr-TR" dirty="0" smtClean="0"/>
              <a:t> </a:t>
            </a:r>
            <a:r>
              <a:rPr lang="tr-TR" dirty="0" err="1" smtClean="0"/>
              <a:t>term</a:t>
            </a:r>
            <a:r>
              <a:rPr lang="tr-TR" dirty="0" smtClean="0"/>
              <a:t> </a:t>
            </a:r>
            <a:r>
              <a:rPr lang="tr-TR" b="1" dirty="0" err="1" smtClean="0"/>
              <a:t>philosophy</a:t>
            </a:r>
            <a:r>
              <a:rPr lang="tr-TR" dirty="0" smtClean="0"/>
              <a:t> </a:t>
            </a:r>
            <a:r>
              <a:rPr lang="tr-TR" dirty="0" err="1" smtClean="0"/>
              <a:t>comes</a:t>
            </a:r>
            <a:r>
              <a:rPr lang="tr-TR" dirty="0" smtClean="0"/>
              <a:t> </a:t>
            </a:r>
            <a:r>
              <a:rPr lang="tr-TR" dirty="0" err="1" smtClean="0"/>
              <a:t>from</a:t>
            </a:r>
            <a:r>
              <a:rPr lang="tr-TR" dirty="0" smtClean="0"/>
              <a:t> </a:t>
            </a:r>
            <a:r>
              <a:rPr lang="tr-TR" dirty="0" err="1" smtClean="0"/>
              <a:t>the</a:t>
            </a:r>
            <a:r>
              <a:rPr lang="tr-TR" dirty="0" smtClean="0"/>
              <a:t> </a:t>
            </a:r>
            <a:r>
              <a:rPr lang="tr-TR" u="sng" dirty="0" err="1" smtClean="0">
                <a:hlinkClick r:id="rId2" tooltip="Ancient Greek"/>
              </a:rPr>
              <a:t>ancient</a:t>
            </a:r>
            <a:r>
              <a:rPr lang="tr-TR" u="sng" dirty="0" smtClean="0">
                <a:hlinkClick r:id="rId2" tooltip="Ancient Greek"/>
              </a:rPr>
              <a:t> </a:t>
            </a:r>
            <a:r>
              <a:rPr lang="tr-TR" u="sng" dirty="0" err="1" smtClean="0">
                <a:hlinkClick r:id="rId2" tooltip="Ancient Greek"/>
              </a:rPr>
              <a:t>Greek</a:t>
            </a:r>
            <a:r>
              <a:rPr lang="tr-TR" dirty="0" smtClean="0"/>
              <a:t> </a:t>
            </a:r>
            <a:r>
              <a:rPr lang="tr-TR" dirty="0" err="1" smtClean="0"/>
              <a:t>word</a:t>
            </a:r>
            <a:r>
              <a:rPr lang="tr-TR" dirty="0" smtClean="0"/>
              <a:t> "Φιλοσοφία" </a:t>
            </a:r>
            <a:r>
              <a:rPr lang="tr-TR" i="1" dirty="0" smtClean="0"/>
              <a:t>(</a:t>
            </a:r>
            <a:r>
              <a:rPr lang="tr-TR" i="1" u="sng" dirty="0" err="1" smtClean="0">
                <a:hlinkClick r:id="rId3" tooltip="Philo-"/>
              </a:rPr>
              <a:t>philo</a:t>
            </a:r>
            <a:r>
              <a:rPr lang="tr-TR" i="1" u="sng" dirty="0" smtClean="0">
                <a:hlinkClick r:id="rId3" tooltip="Philo-"/>
              </a:rPr>
              <a:t>-</a:t>
            </a:r>
            <a:r>
              <a:rPr lang="tr-TR" i="1" u="sng" dirty="0" err="1" smtClean="0">
                <a:hlinkClick r:id="rId4" tooltip="Sophia"/>
              </a:rPr>
              <a:t>sophia</a:t>
            </a:r>
            <a:r>
              <a:rPr lang="tr-TR" i="1" dirty="0" smtClean="0"/>
              <a:t>)</a:t>
            </a:r>
            <a:r>
              <a:rPr lang="tr-TR" dirty="0" smtClean="0"/>
              <a:t>, </a:t>
            </a:r>
            <a:r>
              <a:rPr lang="tr-TR" dirty="0" err="1" smtClean="0"/>
              <a:t>which</a:t>
            </a:r>
            <a:r>
              <a:rPr lang="tr-TR" dirty="0" smtClean="0"/>
              <a:t> </a:t>
            </a:r>
            <a:r>
              <a:rPr lang="tr-TR" dirty="0" err="1" smtClean="0"/>
              <a:t>means</a:t>
            </a:r>
            <a:r>
              <a:rPr lang="tr-TR" dirty="0" smtClean="0"/>
              <a:t> "</a:t>
            </a:r>
            <a:r>
              <a:rPr lang="tr-TR" dirty="0" err="1" smtClean="0"/>
              <a:t>love</a:t>
            </a:r>
            <a:r>
              <a:rPr lang="tr-TR" dirty="0" smtClean="0"/>
              <a:t> of </a:t>
            </a:r>
            <a:r>
              <a:rPr lang="tr-TR" dirty="0" err="1" smtClean="0"/>
              <a:t>wisdom</a:t>
            </a:r>
            <a:r>
              <a:rPr lang="tr-TR" dirty="0" smtClean="0"/>
              <a:t>". </a:t>
            </a:r>
            <a:r>
              <a:rPr lang="tr-TR" dirty="0" err="1" smtClean="0"/>
              <a:t>In</a:t>
            </a:r>
            <a:r>
              <a:rPr lang="tr-TR" dirty="0" smtClean="0"/>
              <a:t> </a:t>
            </a:r>
            <a:r>
              <a:rPr lang="tr-TR" dirty="0" err="1" smtClean="0"/>
              <a:t>the</a:t>
            </a:r>
            <a:r>
              <a:rPr lang="tr-TR" dirty="0" smtClean="0"/>
              <a:t> modern </a:t>
            </a:r>
            <a:r>
              <a:rPr lang="tr-TR" dirty="0" err="1" smtClean="0"/>
              <a:t>context</a:t>
            </a:r>
            <a:r>
              <a:rPr lang="tr-TR" dirty="0" smtClean="0"/>
              <a:t>, it is </a:t>
            </a:r>
            <a:r>
              <a:rPr lang="tr-TR" dirty="0" err="1" smtClean="0"/>
              <a:t>used</a:t>
            </a:r>
            <a:r>
              <a:rPr lang="tr-TR" dirty="0" smtClean="0"/>
              <a:t> </a:t>
            </a:r>
            <a:r>
              <a:rPr lang="tr-TR" dirty="0" err="1" smtClean="0"/>
              <a:t>both</a:t>
            </a:r>
            <a:r>
              <a:rPr lang="tr-TR" dirty="0" smtClean="0"/>
              <a:t> </a:t>
            </a:r>
            <a:r>
              <a:rPr lang="tr-TR" dirty="0" err="1" smtClean="0"/>
              <a:t>formally</a:t>
            </a:r>
            <a:r>
              <a:rPr lang="tr-TR" dirty="0" smtClean="0"/>
              <a:t> </a:t>
            </a:r>
            <a:r>
              <a:rPr lang="tr-TR" dirty="0" err="1" smtClean="0"/>
              <a:t>and</a:t>
            </a:r>
            <a:r>
              <a:rPr lang="tr-TR" dirty="0" smtClean="0"/>
              <a:t> </a:t>
            </a:r>
            <a:r>
              <a:rPr lang="tr-TR" dirty="0" err="1" smtClean="0"/>
              <a:t>informally</a:t>
            </a:r>
            <a:r>
              <a:rPr lang="tr-TR" dirty="0" smtClean="0"/>
              <a:t> </a:t>
            </a:r>
            <a:r>
              <a:rPr lang="tr-TR" dirty="0" err="1" smtClean="0"/>
              <a:t>to</a:t>
            </a:r>
            <a:r>
              <a:rPr lang="tr-TR" dirty="0" smtClean="0"/>
              <a:t> </a:t>
            </a:r>
            <a:r>
              <a:rPr lang="tr-TR" dirty="0" err="1" smtClean="0"/>
              <a:t>refer</a:t>
            </a:r>
            <a:r>
              <a:rPr lang="tr-TR" dirty="0" smtClean="0"/>
              <a:t> </a:t>
            </a:r>
            <a:r>
              <a:rPr lang="tr-TR" dirty="0" err="1" smtClean="0"/>
              <a:t>to</a:t>
            </a:r>
            <a:r>
              <a:rPr lang="tr-TR" dirty="0" smtClean="0"/>
              <a:t> </a:t>
            </a:r>
            <a:r>
              <a:rPr lang="tr-TR" dirty="0" err="1" smtClean="0"/>
              <a:t>concepts</a:t>
            </a:r>
            <a:r>
              <a:rPr lang="tr-TR" dirty="0" smtClean="0"/>
              <a:t> in </a:t>
            </a:r>
            <a:r>
              <a:rPr lang="tr-TR" dirty="0" err="1" smtClean="0"/>
              <a:t>knowledge</a:t>
            </a:r>
            <a:r>
              <a:rPr lang="tr-TR" dirty="0" smtClean="0"/>
              <a:t>, </a:t>
            </a:r>
            <a:r>
              <a:rPr lang="tr-TR" dirty="0" err="1" smtClean="0"/>
              <a:t>reason</a:t>
            </a:r>
            <a:r>
              <a:rPr lang="tr-TR" dirty="0" smtClean="0"/>
              <a:t>, </a:t>
            </a:r>
            <a:r>
              <a:rPr lang="tr-TR" dirty="0" err="1" smtClean="0"/>
              <a:t>logic</a:t>
            </a:r>
            <a:r>
              <a:rPr lang="tr-TR" dirty="0" smtClean="0"/>
              <a:t>, </a:t>
            </a:r>
            <a:r>
              <a:rPr lang="tr-TR" dirty="0" err="1" smtClean="0"/>
              <a:t>and</a:t>
            </a:r>
            <a:r>
              <a:rPr lang="tr-TR" dirty="0" smtClean="0"/>
              <a:t> </a:t>
            </a:r>
            <a:r>
              <a:rPr lang="tr-TR" dirty="0" err="1" smtClean="0"/>
              <a:t>belief</a:t>
            </a:r>
            <a:r>
              <a:rPr lang="tr-TR" dirty="0" smtClean="0"/>
              <a:t> in </a:t>
            </a:r>
            <a:r>
              <a:rPr lang="tr-TR" dirty="0" err="1" smtClean="0"/>
              <a:t>their</a:t>
            </a:r>
            <a:r>
              <a:rPr lang="tr-TR" dirty="0" smtClean="0"/>
              <a:t> </a:t>
            </a:r>
            <a:r>
              <a:rPr lang="tr-TR" dirty="0" err="1" smtClean="0"/>
              <a:t>most</a:t>
            </a:r>
            <a:r>
              <a:rPr lang="tr-TR" dirty="0" smtClean="0"/>
              <a:t> </a:t>
            </a:r>
            <a:r>
              <a:rPr lang="tr-TR" dirty="0" err="1" smtClean="0"/>
              <a:t>elemental</a:t>
            </a:r>
            <a:r>
              <a:rPr lang="tr-TR" dirty="0" smtClean="0"/>
              <a:t> </a:t>
            </a:r>
            <a:r>
              <a:rPr lang="tr-TR" dirty="0" err="1" smtClean="0"/>
              <a:t>and</a:t>
            </a:r>
            <a:r>
              <a:rPr lang="tr-TR" dirty="0" smtClean="0"/>
              <a:t> </a:t>
            </a:r>
            <a:r>
              <a:rPr lang="tr-TR" u="sng" dirty="0" err="1" smtClean="0">
                <a:hlinkClick r:id="rId5" tooltip="Abstraction"/>
              </a:rPr>
              <a:t>abstracted</a:t>
            </a:r>
            <a:r>
              <a:rPr lang="tr-TR" dirty="0" smtClean="0"/>
              <a:t> </a:t>
            </a:r>
            <a:r>
              <a:rPr lang="tr-TR" dirty="0" err="1" smtClean="0"/>
              <a:t>forms</a:t>
            </a:r>
            <a:r>
              <a:rPr lang="tr-TR" dirty="0" smtClean="0"/>
              <a:t>. </a:t>
            </a:r>
            <a:r>
              <a:rPr lang="tr-TR" dirty="0" err="1" smtClean="0"/>
              <a:t>Philosophical</a:t>
            </a:r>
            <a:r>
              <a:rPr lang="tr-TR" dirty="0" smtClean="0"/>
              <a:t> </a:t>
            </a:r>
            <a:r>
              <a:rPr lang="tr-TR" dirty="0" err="1" smtClean="0"/>
              <a:t>literature</a:t>
            </a:r>
            <a:r>
              <a:rPr lang="tr-TR" dirty="0" smtClean="0"/>
              <a:t> is </a:t>
            </a:r>
            <a:r>
              <a:rPr lang="tr-TR" dirty="0" err="1" smtClean="0"/>
              <a:t>characterized</a:t>
            </a:r>
            <a:r>
              <a:rPr lang="tr-TR" dirty="0" smtClean="0"/>
              <a:t> </a:t>
            </a:r>
            <a:r>
              <a:rPr lang="tr-TR" dirty="0" err="1" smtClean="0"/>
              <a:t>by</a:t>
            </a:r>
            <a:r>
              <a:rPr lang="tr-TR" dirty="0" smtClean="0"/>
              <a:t> </a:t>
            </a:r>
            <a:r>
              <a:rPr lang="tr-TR" dirty="0" err="1" smtClean="0"/>
              <a:t>its</a:t>
            </a:r>
            <a:r>
              <a:rPr lang="tr-TR" dirty="0" smtClean="0"/>
              <a:t> </a:t>
            </a:r>
            <a:r>
              <a:rPr lang="tr-TR" dirty="0" err="1" smtClean="0"/>
              <a:t>conviction</a:t>
            </a:r>
            <a:r>
              <a:rPr lang="tr-TR" dirty="0" smtClean="0"/>
              <a:t> </a:t>
            </a:r>
            <a:r>
              <a:rPr lang="tr-TR" dirty="0" err="1" smtClean="0"/>
              <a:t>that</a:t>
            </a:r>
            <a:r>
              <a:rPr lang="tr-TR" dirty="0" smtClean="0"/>
              <a:t> </a:t>
            </a:r>
            <a:r>
              <a:rPr lang="tr-TR" dirty="0" err="1" smtClean="0"/>
              <a:t>the</a:t>
            </a:r>
            <a:r>
              <a:rPr lang="tr-TR" dirty="0" smtClean="0"/>
              <a:t> </a:t>
            </a:r>
            <a:r>
              <a:rPr lang="tr-TR" dirty="0" err="1" smtClean="0"/>
              <a:t>use</a:t>
            </a:r>
            <a:r>
              <a:rPr lang="tr-TR" dirty="0" smtClean="0"/>
              <a:t> of </a:t>
            </a:r>
            <a:r>
              <a:rPr lang="tr-TR" u="sng" dirty="0" err="1" smtClean="0">
                <a:hlinkClick r:id="rId6" tooltip="Reasoning"/>
              </a:rPr>
              <a:t>reasoning</a:t>
            </a:r>
            <a:r>
              <a:rPr lang="tr-TR" dirty="0" smtClean="0"/>
              <a:t> </a:t>
            </a:r>
            <a:r>
              <a:rPr lang="tr-TR" dirty="0" err="1" smtClean="0"/>
              <a:t>and</a:t>
            </a:r>
            <a:r>
              <a:rPr lang="tr-TR" dirty="0" smtClean="0"/>
              <a:t> </a:t>
            </a:r>
            <a:r>
              <a:rPr lang="tr-TR" u="sng" dirty="0" err="1" smtClean="0">
                <a:hlinkClick r:id="rId7" tooltip="Argument"/>
              </a:rPr>
              <a:t>argument</a:t>
            </a:r>
            <a:r>
              <a:rPr lang="tr-TR" dirty="0" smtClean="0"/>
              <a:t> is </a:t>
            </a:r>
            <a:r>
              <a:rPr lang="tr-TR" dirty="0" err="1" smtClean="0"/>
              <a:t>the</a:t>
            </a:r>
            <a:r>
              <a:rPr lang="tr-TR" dirty="0" smtClean="0"/>
              <a:t> </a:t>
            </a:r>
            <a:r>
              <a:rPr lang="tr-TR" dirty="0" err="1" smtClean="0"/>
              <a:t>essential</a:t>
            </a:r>
            <a:r>
              <a:rPr lang="tr-TR" dirty="0" smtClean="0"/>
              <a:t> </a:t>
            </a:r>
            <a:r>
              <a:rPr lang="tr-TR" dirty="0" err="1" smtClean="0"/>
              <a:t>method</a:t>
            </a:r>
            <a:r>
              <a:rPr lang="tr-TR" dirty="0" smtClean="0"/>
              <a:t> </a:t>
            </a:r>
            <a:r>
              <a:rPr lang="tr-TR" dirty="0" err="1" smtClean="0"/>
              <a:t>by</a:t>
            </a:r>
            <a:r>
              <a:rPr lang="tr-TR" dirty="0" smtClean="0"/>
              <a:t> </a:t>
            </a:r>
            <a:r>
              <a:rPr lang="tr-TR" dirty="0" err="1" smtClean="0"/>
              <a:t>which</a:t>
            </a:r>
            <a:r>
              <a:rPr lang="tr-TR" dirty="0" smtClean="0"/>
              <a:t> </a:t>
            </a:r>
            <a:r>
              <a:rPr lang="tr-TR" dirty="0" err="1" smtClean="0"/>
              <a:t>one</a:t>
            </a:r>
            <a:r>
              <a:rPr lang="tr-TR" dirty="0" smtClean="0"/>
              <a:t> </a:t>
            </a:r>
            <a:r>
              <a:rPr lang="tr-TR" dirty="0" err="1" smtClean="0"/>
              <a:t>may</a:t>
            </a:r>
            <a:r>
              <a:rPr lang="tr-TR" dirty="0" smtClean="0"/>
              <a:t> </a:t>
            </a:r>
            <a:r>
              <a:rPr lang="tr-TR" dirty="0" err="1" smtClean="0"/>
              <a:t>come</a:t>
            </a:r>
            <a:r>
              <a:rPr lang="tr-TR" dirty="0" smtClean="0"/>
              <a:t> </a:t>
            </a:r>
            <a:r>
              <a:rPr lang="tr-TR" dirty="0" err="1" smtClean="0"/>
              <a:t>to</a:t>
            </a:r>
            <a:r>
              <a:rPr lang="tr-TR" dirty="0" smtClean="0"/>
              <a:t> </a:t>
            </a:r>
            <a:r>
              <a:rPr lang="tr-TR" dirty="0" err="1" smtClean="0"/>
              <a:t>sound</a:t>
            </a:r>
            <a:r>
              <a:rPr lang="tr-TR" dirty="0" smtClean="0"/>
              <a:t> </a:t>
            </a:r>
            <a:r>
              <a:rPr lang="tr-TR" dirty="0" err="1" smtClean="0"/>
              <a:t>conclusions</a:t>
            </a:r>
            <a:r>
              <a:rPr lang="tr-TR" dirty="0" smtClean="0"/>
              <a:t>.</a:t>
            </a:r>
          </a:p>
          <a:p>
            <a:pPr eaLnBrk="1" fontAlgn="auto" hangingPunct="1">
              <a:spcAft>
                <a:spcPts val="0"/>
              </a:spcAft>
              <a:buFont typeface="Wingdings"/>
              <a:buNone/>
              <a:defRPr/>
            </a:pPr>
            <a:endParaRPr lang="tr-TR" dirty="0"/>
          </a:p>
        </p:txBody>
      </p:sp>
      <p:sp>
        <p:nvSpPr>
          <p:cNvPr id="10243" name="Title 2"/>
          <p:cNvSpPr>
            <a:spLocks noGrp="1"/>
          </p:cNvSpPr>
          <p:nvPr>
            <p:ph type="title"/>
          </p:nvPr>
        </p:nvSpPr>
        <p:spPr/>
        <p:txBody>
          <a:bodyPr/>
          <a:lstStyle/>
          <a:p>
            <a:pPr eaLnBrk="1" hangingPunct="1"/>
            <a:r>
              <a:rPr lang="en-US" b="1" smtClean="0"/>
              <a:t>P</a:t>
            </a:r>
            <a:r>
              <a:rPr lang="tr-TR" b="1" smtClean="0"/>
              <a:t>hilosophy</a:t>
            </a:r>
            <a:endParaRPr lang="tr-TR"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114675"/>
          </a:xfrm>
        </p:spPr>
        <p:txBody>
          <a:bodyPr>
            <a:normAutofit fontScale="77500" lnSpcReduction="20000"/>
          </a:bodyPr>
          <a:lstStyle/>
          <a:p>
            <a:pPr eaLnBrk="1" fontAlgn="auto" hangingPunct="1">
              <a:spcAft>
                <a:spcPts val="0"/>
              </a:spcAft>
              <a:buFont typeface="Wingdings"/>
              <a:buNone/>
              <a:defRPr/>
            </a:pPr>
            <a:r>
              <a:rPr lang="tr-TR" dirty="0" err="1" smtClean="0"/>
              <a:t>The</a:t>
            </a:r>
            <a:r>
              <a:rPr lang="tr-TR" dirty="0" smtClean="0"/>
              <a:t> </a:t>
            </a:r>
            <a:r>
              <a:rPr lang="tr-TR" dirty="0" err="1" smtClean="0"/>
              <a:t>ancient</a:t>
            </a:r>
            <a:r>
              <a:rPr lang="tr-TR" dirty="0" smtClean="0"/>
              <a:t> </a:t>
            </a:r>
            <a:r>
              <a:rPr lang="tr-TR" dirty="0" err="1" smtClean="0"/>
              <a:t>Greek</a:t>
            </a:r>
            <a:r>
              <a:rPr lang="tr-TR" dirty="0" smtClean="0"/>
              <a:t> </a:t>
            </a:r>
            <a:r>
              <a:rPr lang="tr-TR" dirty="0" err="1" smtClean="0"/>
              <a:t>philosopher</a:t>
            </a:r>
            <a:r>
              <a:rPr lang="tr-TR" dirty="0" smtClean="0"/>
              <a:t> </a:t>
            </a:r>
            <a:r>
              <a:rPr lang="tr-TR" u="sng" dirty="0" err="1" smtClean="0">
                <a:hlinkClick r:id="rId2" tooltip="Aristotle"/>
              </a:rPr>
              <a:t>Aristotle</a:t>
            </a:r>
            <a:r>
              <a:rPr lang="tr-TR" dirty="0" smtClean="0"/>
              <a:t> </a:t>
            </a:r>
            <a:r>
              <a:rPr lang="tr-TR" dirty="0" err="1" smtClean="0"/>
              <a:t>produced</a:t>
            </a:r>
            <a:r>
              <a:rPr lang="tr-TR" dirty="0" smtClean="0"/>
              <a:t> a </a:t>
            </a:r>
            <a:r>
              <a:rPr lang="tr-TR" dirty="0" err="1" smtClean="0"/>
              <a:t>number</a:t>
            </a:r>
            <a:r>
              <a:rPr lang="tr-TR" dirty="0" smtClean="0"/>
              <a:t> of </a:t>
            </a:r>
            <a:r>
              <a:rPr lang="tr-TR" dirty="0" err="1" smtClean="0"/>
              <a:t>works</a:t>
            </a:r>
            <a:r>
              <a:rPr lang="tr-TR" dirty="0" smtClean="0"/>
              <a:t> </a:t>
            </a:r>
            <a:r>
              <a:rPr lang="tr-TR" dirty="0" err="1" smtClean="0"/>
              <a:t>which</a:t>
            </a:r>
            <a:r>
              <a:rPr lang="tr-TR" dirty="0" smtClean="0"/>
              <a:t> </a:t>
            </a:r>
            <a:r>
              <a:rPr lang="tr-TR" dirty="0" err="1" smtClean="0"/>
              <a:t>together</a:t>
            </a:r>
            <a:r>
              <a:rPr lang="tr-TR" dirty="0" smtClean="0"/>
              <a:t> </a:t>
            </a:r>
            <a:r>
              <a:rPr lang="tr-TR" dirty="0" err="1" smtClean="0"/>
              <a:t>were</a:t>
            </a:r>
            <a:r>
              <a:rPr lang="tr-TR" dirty="0" smtClean="0"/>
              <a:t> </a:t>
            </a:r>
            <a:r>
              <a:rPr lang="tr-TR" dirty="0" err="1" smtClean="0"/>
              <a:t>called</a:t>
            </a:r>
            <a:r>
              <a:rPr lang="tr-TR" dirty="0" smtClean="0"/>
              <a:t> </a:t>
            </a:r>
            <a:r>
              <a:rPr lang="tr-TR" dirty="0" err="1" smtClean="0"/>
              <a:t>the</a:t>
            </a:r>
            <a:r>
              <a:rPr lang="tr-TR" dirty="0" smtClean="0"/>
              <a:t> </a:t>
            </a:r>
            <a:r>
              <a:rPr lang="tr-TR" i="1" dirty="0" err="1" smtClean="0"/>
              <a:t>Physics</a:t>
            </a:r>
            <a:r>
              <a:rPr lang="tr-TR" dirty="0" smtClean="0"/>
              <a:t>. </a:t>
            </a:r>
            <a:r>
              <a:rPr lang="tr-TR" dirty="0" err="1" smtClean="0"/>
              <a:t>In</a:t>
            </a:r>
            <a:r>
              <a:rPr lang="tr-TR" dirty="0" smtClean="0"/>
              <a:t> an </a:t>
            </a:r>
            <a:r>
              <a:rPr lang="tr-TR" dirty="0" err="1" smtClean="0"/>
              <a:t>early</a:t>
            </a:r>
            <a:r>
              <a:rPr lang="tr-TR" dirty="0" smtClean="0"/>
              <a:t> </a:t>
            </a:r>
            <a:r>
              <a:rPr lang="tr-TR" dirty="0" err="1" smtClean="0"/>
              <a:t>edition</a:t>
            </a:r>
            <a:r>
              <a:rPr lang="tr-TR" dirty="0" smtClean="0"/>
              <a:t>, </a:t>
            </a:r>
            <a:r>
              <a:rPr lang="tr-TR" dirty="0" err="1" smtClean="0"/>
              <a:t>the</a:t>
            </a:r>
            <a:r>
              <a:rPr lang="tr-TR" dirty="0" smtClean="0"/>
              <a:t> </a:t>
            </a:r>
            <a:r>
              <a:rPr lang="tr-TR" dirty="0" err="1" smtClean="0"/>
              <a:t>works</a:t>
            </a:r>
            <a:r>
              <a:rPr lang="tr-TR" dirty="0" smtClean="0"/>
              <a:t> of </a:t>
            </a:r>
            <a:r>
              <a:rPr lang="tr-TR" dirty="0" err="1" smtClean="0"/>
              <a:t>Aristotle</a:t>
            </a:r>
            <a:r>
              <a:rPr lang="tr-TR" dirty="0" smtClean="0"/>
              <a:t> </a:t>
            </a:r>
            <a:r>
              <a:rPr lang="tr-TR" dirty="0" err="1" smtClean="0"/>
              <a:t>were</a:t>
            </a:r>
            <a:r>
              <a:rPr lang="tr-TR" dirty="0" smtClean="0"/>
              <a:t> </a:t>
            </a:r>
            <a:r>
              <a:rPr lang="tr-TR" dirty="0" err="1" smtClean="0"/>
              <a:t>organized</a:t>
            </a:r>
            <a:r>
              <a:rPr lang="tr-TR" dirty="0" smtClean="0"/>
              <a:t> in </a:t>
            </a:r>
            <a:r>
              <a:rPr lang="tr-TR" dirty="0" err="1" smtClean="0"/>
              <a:t>such</a:t>
            </a:r>
            <a:r>
              <a:rPr lang="tr-TR" dirty="0" smtClean="0"/>
              <a:t> a </a:t>
            </a:r>
            <a:r>
              <a:rPr lang="tr-TR" dirty="0" err="1" smtClean="0"/>
              <a:t>way</a:t>
            </a:r>
            <a:r>
              <a:rPr lang="tr-TR" dirty="0" smtClean="0"/>
              <a:t> </a:t>
            </a:r>
            <a:r>
              <a:rPr lang="tr-TR" dirty="0" err="1" smtClean="0"/>
              <a:t>that</a:t>
            </a:r>
            <a:r>
              <a:rPr lang="tr-TR" dirty="0" smtClean="0"/>
              <a:t> </a:t>
            </a:r>
            <a:r>
              <a:rPr lang="tr-TR" dirty="0" err="1" smtClean="0"/>
              <a:t>another</a:t>
            </a:r>
            <a:r>
              <a:rPr lang="tr-TR" dirty="0" smtClean="0"/>
              <a:t> set of </a:t>
            </a:r>
            <a:r>
              <a:rPr lang="tr-TR" dirty="0" err="1" smtClean="0"/>
              <a:t>works</a:t>
            </a:r>
            <a:r>
              <a:rPr lang="tr-TR" dirty="0" smtClean="0"/>
              <a:t> </a:t>
            </a:r>
            <a:r>
              <a:rPr lang="tr-TR" dirty="0" err="1" smtClean="0"/>
              <a:t>was</a:t>
            </a:r>
            <a:r>
              <a:rPr lang="tr-TR" dirty="0" smtClean="0"/>
              <a:t> </a:t>
            </a:r>
            <a:r>
              <a:rPr lang="tr-TR" dirty="0" err="1" smtClean="0"/>
              <a:t>placed</a:t>
            </a:r>
            <a:r>
              <a:rPr lang="tr-TR" dirty="0" smtClean="0"/>
              <a:t> </a:t>
            </a:r>
            <a:r>
              <a:rPr lang="tr-TR" dirty="0" err="1" smtClean="0"/>
              <a:t>right</a:t>
            </a:r>
            <a:r>
              <a:rPr lang="tr-TR" dirty="0" smtClean="0"/>
              <a:t> </a:t>
            </a:r>
            <a:r>
              <a:rPr lang="tr-TR" dirty="0" err="1" smtClean="0"/>
              <a:t>after</a:t>
            </a:r>
            <a:r>
              <a:rPr lang="tr-TR" dirty="0" smtClean="0"/>
              <a:t> </a:t>
            </a:r>
            <a:r>
              <a:rPr lang="tr-TR" dirty="0" err="1" smtClean="0"/>
              <a:t>the</a:t>
            </a:r>
            <a:r>
              <a:rPr lang="tr-TR" dirty="0" smtClean="0"/>
              <a:t> </a:t>
            </a:r>
            <a:r>
              <a:rPr lang="tr-TR" i="1" dirty="0" err="1" smtClean="0"/>
              <a:t>Physics</a:t>
            </a:r>
            <a:r>
              <a:rPr lang="tr-TR" i="1" dirty="0" smtClean="0"/>
              <a:t>.</a:t>
            </a:r>
            <a:r>
              <a:rPr lang="tr-TR" dirty="0" smtClean="0"/>
              <a:t> </a:t>
            </a:r>
            <a:r>
              <a:rPr lang="tr-TR" dirty="0" err="1" smtClean="0"/>
              <a:t>These</a:t>
            </a:r>
            <a:r>
              <a:rPr lang="tr-TR" dirty="0" smtClean="0"/>
              <a:t> </a:t>
            </a:r>
            <a:r>
              <a:rPr lang="tr-TR" dirty="0" err="1" smtClean="0"/>
              <a:t>books</a:t>
            </a:r>
            <a:r>
              <a:rPr lang="tr-TR" dirty="0" smtClean="0"/>
              <a:t> </a:t>
            </a:r>
            <a:r>
              <a:rPr lang="tr-TR" dirty="0" err="1" smtClean="0"/>
              <a:t>seemed</a:t>
            </a:r>
            <a:r>
              <a:rPr lang="tr-TR" dirty="0" smtClean="0"/>
              <a:t> </a:t>
            </a:r>
            <a:r>
              <a:rPr lang="tr-TR" dirty="0" err="1" smtClean="0"/>
              <a:t>to</a:t>
            </a:r>
            <a:r>
              <a:rPr lang="tr-TR" dirty="0" smtClean="0"/>
              <a:t> </a:t>
            </a:r>
            <a:r>
              <a:rPr lang="tr-TR" dirty="0" err="1" smtClean="0"/>
              <a:t>concern</a:t>
            </a:r>
            <a:r>
              <a:rPr lang="tr-TR" dirty="0" smtClean="0"/>
              <a:t> a </a:t>
            </a:r>
            <a:r>
              <a:rPr lang="tr-TR" dirty="0" err="1" smtClean="0"/>
              <a:t>basic</a:t>
            </a:r>
            <a:r>
              <a:rPr lang="tr-TR" dirty="0" smtClean="0"/>
              <a:t>, </a:t>
            </a:r>
            <a:r>
              <a:rPr lang="tr-TR" dirty="0" err="1" smtClean="0"/>
              <a:t>fundamental</a:t>
            </a:r>
            <a:r>
              <a:rPr lang="tr-TR" dirty="0" smtClean="0"/>
              <a:t> </a:t>
            </a:r>
            <a:r>
              <a:rPr lang="tr-TR" dirty="0" err="1" smtClean="0"/>
              <a:t>area</a:t>
            </a:r>
            <a:r>
              <a:rPr lang="tr-TR" dirty="0" smtClean="0"/>
              <a:t> of </a:t>
            </a:r>
            <a:r>
              <a:rPr lang="tr-TR" dirty="0" err="1" smtClean="0"/>
              <a:t>philosophical</a:t>
            </a:r>
            <a:r>
              <a:rPr lang="tr-TR" dirty="0" smtClean="0"/>
              <a:t> </a:t>
            </a:r>
            <a:r>
              <a:rPr lang="tr-TR" dirty="0" err="1" smtClean="0"/>
              <a:t>inquiry</a:t>
            </a:r>
            <a:r>
              <a:rPr lang="tr-TR" dirty="0" smtClean="0"/>
              <a:t>, </a:t>
            </a:r>
            <a:r>
              <a:rPr lang="tr-TR" dirty="0" err="1" smtClean="0"/>
              <a:t>which</a:t>
            </a:r>
            <a:r>
              <a:rPr lang="tr-TR" dirty="0" smtClean="0"/>
              <a:t> </a:t>
            </a:r>
            <a:r>
              <a:rPr lang="tr-TR" dirty="0" err="1" smtClean="0"/>
              <a:t>Aristotle</a:t>
            </a:r>
            <a:r>
              <a:rPr lang="tr-TR" dirty="0" smtClean="0"/>
              <a:t> </a:t>
            </a:r>
            <a:r>
              <a:rPr lang="tr-TR" dirty="0" err="1" smtClean="0"/>
              <a:t>himself</a:t>
            </a:r>
            <a:r>
              <a:rPr lang="tr-TR" dirty="0" smtClean="0"/>
              <a:t> </a:t>
            </a:r>
            <a:r>
              <a:rPr lang="tr-TR" dirty="0" err="1" smtClean="0"/>
              <a:t>called</a:t>
            </a:r>
            <a:r>
              <a:rPr lang="tr-TR" dirty="0" smtClean="0"/>
              <a:t> "</a:t>
            </a:r>
            <a:r>
              <a:rPr lang="tr-TR" dirty="0" err="1" smtClean="0"/>
              <a:t>first</a:t>
            </a:r>
            <a:r>
              <a:rPr lang="tr-TR" dirty="0" smtClean="0"/>
              <a:t> </a:t>
            </a:r>
            <a:r>
              <a:rPr lang="tr-TR" dirty="0" err="1" smtClean="0"/>
              <a:t>philosophy</a:t>
            </a:r>
            <a:r>
              <a:rPr lang="tr-TR" dirty="0" smtClean="0"/>
              <a:t>". </a:t>
            </a:r>
            <a:r>
              <a:rPr lang="tr-TR" dirty="0" err="1" smtClean="0"/>
              <a:t>So</a:t>
            </a:r>
            <a:r>
              <a:rPr lang="tr-TR" dirty="0" smtClean="0"/>
              <a:t> </a:t>
            </a:r>
            <a:r>
              <a:rPr lang="tr-TR" dirty="0" err="1" smtClean="0"/>
              <a:t>early</a:t>
            </a:r>
            <a:r>
              <a:rPr lang="tr-TR" dirty="0" smtClean="0"/>
              <a:t> </a:t>
            </a:r>
            <a:r>
              <a:rPr lang="tr-TR" dirty="0" err="1" smtClean="0"/>
              <a:t>Aristotelian</a:t>
            </a:r>
            <a:r>
              <a:rPr lang="tr-TR" dirty="0" smtClean="0"/>
              <a:t> </a:t>
            </a:r>
            <a:r>
              <a:rPr lang="tr-TR" dirty="0" err="1" smtClean="0"/>
              <a:t>scholars</a:t>
            </a:r>
            <a:r>
              <a:rPr lang="tr-TR" dirty="0" smtClean="0"/>
              <a:t> </a:t>
            </a:r>
            <a:r>
              <a:rPr lang="tr-TR" dirty="0" err="1" smtClean="0"/>
              <a:t>called</a:t>
            </a:r>
            <a:r>
              <a:rPr lang="tr-TR" dirty="0" smtClean="0"/>
              <a:t> </a:t>
            </a:r>
            <a:r>
              <a:rPr lang="tr-TR" dirty="0" err="1" smtClean="0"/>
              <a:t>those</a:t>
            </a:r>
            <a:r>
              <a:rPr lang="tr-TR" dirty="0" smtClean="0"/>
              <a:t> </a:t>
            </a:r>
            <a:r>
              <a:rPr lang="tr-TR" dirty="0" err="1" smtClean="0"/>
              <a:t>books</a:t>
            </a:r>
            <a:r>
              <a:rPr lang="tr-TR" dirty="0" smtClean="0"/>
              <a:t> τὰ μετὰ τὰ φυσικά βιβλια, "ta meta ta </a:t>
            </a:r>
            <a:r>
              <a:rPr lang="tr-TR" dirty="0" err="1" smtClean="0"/>
              <a:t>physika</a:t>
            </a:r>
            <a:r>
              <a:rPr lang="tr-TR" dirty="0" smtClean="0"/>
              <a:t> </a:t>
            </a:r>
            <a:r>
              <a:rPr lang="tr-TR" dirty="0" err="1" smtClean="0"/>
              <a:t>biblia</a:t>
            </a:r>
            <a:r>
              <a:rPr lang="tr-TR" dirty="0" smtClean="0"/>
              <a:t>", </a:t>
            </a:r>
            <a:r>
              <a:rPr lang="tr-TR" dirty="0" err="1" smtClean="0"/>
              <a:t>which</a:t>
            </a:r>
            <a:r>
              <a:rPr lang="tr-TR" dirty="0" smtClean="0"/>
              <a:t> </a:t>
            </a:r>
            <a:r>
              <a:rPr lang="tr-TR" dirty="0" err="1" smtClean="0"/>
              <a:t>means</a:t>
            </a:r>
            <a:r>
              <a:rPr lang="tr-TR" dirty="0" smtClean="0"/>
              <a:t> "</a:t>
            </a:r>
            <a:r>
              <a:rPr lang="tr-TR" dirty="0" err="1" smtClean="0"/>
              <a:t>the</a:t>
            </a:r>
            <a:r>
              <a:rPr lang="tr-TR" dirty="0" smtClean="0"/>
              <a:t> </a:t>
            </a:r>
            <a:r>
              <a:rPr lang="tr-TR" dirty="0" err="1" smtClean="0"/>
              <a:t>books</a:t>
            </a:r>
            <a:r>
              <a:rPr lang="tr-TR" dirty="0" smtClean="0"/>
              <a:t> </a:t>
            </a:r>
            <a:r>
              <a:rPr lang="tr-TR" dirty="0" err="1" smtClean="0"/>
              <a:t>that</a:t>
            </a:r>
            <a:r>
              <a:rPr lang="tr-TR" dirty="0" smtClean="0"/>
              <a:t> </a:t>
            </a:r>
            <a:r>
              <a:rPr lang="tr-TR" dirty="0" err="1" smtClean="0"/>
              <a:t>come</a:t>
            </a:r>
            <a:r>
              <a:rPr lang="tr-TR" dirty="0" smtClean="0"/>
              <a:t> </a:t>
            </a:r>
            <a:r>
              <a:rPr lang="tr-TR" dirty="0" err="1" smtClean="0"/>
              <a:t>after</a:t>
            </a:r>
            <a:r>
              <a:rPr lang="tr-TR" dirty="0" smtClean="0"/>
              <a:t> </a:t>
            </a:r>
            <a:r>
              <a:rPr lang="tr-TR" dirty="0" err="1" smtClean="0"/>
              <a:t>the</a:t>
            </a:r>
            <a:r>
              <a:rPr lang="tr-TR" dirty="0" smtClean="0"/>
              <a:t> (</a:t>
            </a:r>
            <a:r>
              <a:rPr lang="tr-TR" dirty="0" err="1" smtClean="0"/>
              <a:t>books</a:t>
            </a:r>
            <a:r>
              <a:rPr lang="tr-TR" dirty="0" smtClean="0"/>
              <a:t> </a:t>
            </a:r>
            <a:r>
              <a:rPr lang="tr-TR" dirty="0" err="1" smtClean="0"/>
              <a:t>about</a:t>
            </a:r>
            <a:r>
              <a:rPr lang="tr-TR" dirty="0" smtClean="0"/>
              <a:t>) </a:t>
            </a:r>
            <a:r>
              <a:rPr lang="tr-TR" dirty="0" err="1" smtClean="0"/>
              <a:t>physics</a:t>
            </a:r>
            <a:r>
              <a:rPr lang="tr-TR" dirty="0" smtClean="0"/>
              <a:t>." </a:t>
            </a:r>
            <a:r>
              <a:rPr lang="tr-TR" dirty="0" err="1" smtClean="0"/>
              <a:t>That</a:t>
            </a:r>
            <a:r>
              <a:rPr lang="tr-TR" dirty="0" smtClean="0"/>
              <a:t> is </a:t>
            </a:r>
            <a:r>
              <a:rPr lang="tr-TR" dirty="0" err="1" smtClean="0"/>
              <a:t>one</a:t>
            </a:r>
            <a:r>
              <a:rPr lang="tr-TR" dirty="0" smtClean="0"/>
              <a:t> </a:t>
            </a:r>
            <a:r>
              <a:rPr lang="tr-TR" dirty="0" err="1" smtClean="0"/>
              <a:t>theory</a:t>
            </a:r>
            <a:r>
              <a:rPr lang="tr-TR" dirty="0" smtClean="0"/>
              <a:t> of </a:t>
            </a:r>
            <a:r>
              <a:rPr lang="tr-TR" dirty="0" err="1" smtClean="0"/>
              <a:t>the</a:t>
            </a:r>
            <a:r>
              <a:rPr lang="tr-TR" dirty="0" smtClean="0"/>
              <a:t> </a:t>
            </a:r>
            <a:r>
              <a:rPr lang="tr-TR" dirty="0" err="1" smtClean="0"/>
              <a:t>origin</a:t>
            </a:r>
            <a:r>
              <a:rPr lang="tr-TR" dirty="0" smtClean="0"/>
              <a:t> of </a:t>
            </a:r>
            <a:r>
              <a:rPr lang="tr-TR" dirty="0" err="1" smtClean="0"/>
              <a:t>the</a:t>
            </a:r>
            <a:r>
              <a:rPr lang="tr-TR" dirty="0" smtClean="0"/>
              <a:t> </a:t>
            </a:r>
            <a:r>
              <a:rPr lang="tr-TR" dirty="0" err="1" smtClean="0"/>
              <a:t>word</a:t>
            </a:r>
            <a:r>
              <a:rPr lang="tr-TR" dirty="0" smtClean="0"/>
              <a:t> '</a:t>
            </a:r>
            <a:r>
              <a:rPr lang="tr-TR" dirty="0" err="1" smtClean="0"/>
              <a:t>metaphysics</a:t>
            </a:r>
            <a:r>
              <a:rPr lang="tr-TR" dirty="0" smtClean="0"/>
              <a:t>' (in </a:t>
            </a:r>
            <a:r>
              <a:rPr lang="tr-TR" u="sng" dirty="0" err="1" smtClean="0">
                <a:hlinkClick r:id="rId3" tooltip="Greek language"/>
              </a:rPr>
              <a:t>Greek</a:t>
            </a:r>
            <a:r>
              <a:rPr lang="tr-TR" dirty="0" smtClean="0"/>
              <a:t>, μεταφυσικά).</a:t>
            </a:r>
          </a:p>
          <a:p>
            <a:pPr eaLnBrk="1" fontAlgn="auto" hangingPunct="1">
              <a:spcAft>
                <a:spcPts val="0"/>
              </a:spcAft>
              <a:buFont typeface="Wingdings"/>
              <a:buNone/>
              <a:defRPr/>
            </a:pPr>
            <a:endParaRPr lang="tr-TR" dirty="0"/>
          </a:p>
        </p:txBody>
      </p:sp>
      <p:sp>
        <p:nvSpPr>
          <p:cNvPr id="11267" name="Title 2"/>
          <p:cNvSpPr>
            <a:spLocks noGrp="1"/>
          </p:cNvSpPr>
          <p:nvPr>
            <p:ph type="title"/>
          </p:nvPr>
        </p:nvSpPr>
        <p:spPr/>
        <p:txBody>
          <a:bodyPr/>
          <a:lstStyle/>
          <a:p>
            <a:pPr eaLnBrk="1" hangingPunct="1"/>
            <a:r>
              <a:rPr lang="en-US" b="1" smtClean="0"/>
              <a:t>P</a:t>
            </a:r>
            <a:r>
              <a:rPr lang="tr-TR" b="1" smtClean="0"/>
              <a:t>hilosophy</a:t>
            </a:r>
            <a:endParaRPr lang="tr-TR"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328863"/>
          </a:xfrm>
        </p:spPr>
        <p:txBody>
          <a:bodyPr>
            <a:normAutofit fontScale="85000" lnSpcReduction="20000"/>
          </a:bodyPr>
          <a:lstStyle/>
          <a:p>
            <a:pPr eaLnBrk="1" fontAlgn="auto" hangingPunct="1">
              <a:spcAft>
                <a:spcPts val="0"/>
              </a:spcAft>
              <a:buFont typeface="Wingdings"/>
              <a:buNone/>
              <a:defRPr/>
            </a:pPr>
            <a:r>
              <a:rPr lang="tr-TR" dirty="0" err="1" smtClean="0"/>
              <a:t>In</a:t>
            </a:r>
            <a:r>
              <a:rPr lang="tr-TR" dirty="0" smtClean="0"/>
              <a:t> </a:t>
            </a:r>
            <a:r>
              <a:rPr lang="tr-TR" u="sng" dirty="0" err="1" smtClean="0">
                <a:hlinkClick r:id="rId2" tooltip="Philosophy"/>
              </a:rPr>
              <a:t>philosophy</a:t>
            </a:r>
            <a:r>
              <a:rPr lang="tr-TR" dirty="0" smtClean="0"/>
              <a:t>, </a:t>
            </a:r>
            <a:r>
              <a:rPr lang="tr-TR" b="1" dirty="0" err="1" smtClean="0"/>
              <a:t>ontology</a:t>
            </a:r>
            <a:r>
              <a:rPr lang="tr-TR" dirty="0" smtClean="0"/>
              <a:t> (</a:t>
            </a:r>
            <a:r>
              <a:rPr lang="tr-TR" dirty="0" err="1" smtClean="0"/>
              <a:t>from</a:t>
            </a:r>
            <a:r>
              <a:rPr lang="tr-TR" dirty="0" smtClean="0"/>
              <a:t> </a:t>
            </a:r>
            <a:r>
              <a:rPr lang="tr-TR" dirty="0" err="1" smtClean="0"/>
              <a:t>the</a:t>
            </a:r>
            <a:r>
              <a:rPr lang="tr-TR" dirty="0" smtClean="0"/>
              <a:t> </a:t>
            </a:r>
            <a:r>
              <a:rPr lang="tr-TR" u="sng" dirty="0" err="1" smtClean="0">
                <a:hlinkClick r:id="rId3" tooltip="Greek language"/>
              </a:rPr>
              <a:t>Greek</a:t>
            </a:r>
            <a:r>
              <a:rPr lang="tr-TR" dirty="0" smtClean="0"/>
              <a:t> ὄν, </a:t>
            </a:r>
            <a:r>
              <a:rPr lang="tr-TR" dirty="0" err="1" smtClean="0"/>
              <a:t>genitive</a:t>
            </a:r>
            <a:r>
              <a:rPr lang="tr-TR" dirty="0" smtClean="0"/>
              <a:t> ὄντος: </a:t>
            </a:r>
            <a:r>
              <a:rPr lang="tr-TR" i="1" dirty="0" err="1" smtClean="0"/>
              <a:t>being</a:t>
            </a:r>
            <a:r>
              <a:rPr lang="tr-TR" dirty="0" smtClean="0"/>
              <a:t> (</a:t>
            </a:r>
            <a:r>
              <a:rPr lang="tr-TR" dirty="0" err="1" smtClean="0"/>
              <a:t>part</a:t>
            </a:r>
            <a:r>
              <a:rPr lang="tr-TR" dirty="0" smtClean="0"/>
              <a:t>. of εἶναι: </a:t>
            </a:r>
            <a:r>
              <a:rPr lang="tr-TR" i="1" dirty="0" err="1" smtClean="0"/>
              <a:t>to</a:t>
            </a:r>
            <a:r>
              <a:rPr lang="tr-TR" i="1" dirty="0" smtClean="0"/>
              <a:t> be</a:t>
            </a:r>
            <a:r>
              <a:rPr lang="tr-TR" dirty="0" smtClean="0"/>
              <a:t>) </a:t>
            </a:r>
            <a:r>
              <a:rPr lang="tr-TR" dirty="0" err="1" smtClean="0"/>
              <a:t>and</a:t>
            </a:r>
            <a:r>
              <a:rPr lang="tr-TR" dirty="0" smtClean="0"/>
              <a:t> </a:t>
            </a:r>
            <a:r>
              <a:rPr lang="tr-TR" u="sng" dirty="0" smtClean="0">
                <a:hlinkClick r:id="rId4" tooltip="-logy"/>
              </a:rPr>
              <a:t>-λογία</a:t>
            </a:r>
            <a:r>
              <a:rPr lang="tr-TR" dirty="0" smtClean="0"/>
              <a:t>: </a:t>
            </a:r>
            <a:r>
              <a:rPr lang="tr-TR" i="1" dirty="0" err="1" smtClean="0"/>
              <a:t>writing</a:t>
            </a:r>
            <a:r>
              <a:rPr lang="tr-TR" i="1" dirty="0" smtClean="0"/>
              <a:t> </a:t>
            </a:r>
            <a:r>
              <a:rPr lang="tr-TR" i="1" dirty="0" err="1" smtClean="0"/>
              <a:t>about</a:t>
            </a:r>
            <a:r>
              <a:rPr lang="tr-TR" dirty="0" smtClean="0"/>
              <a:t>, </a:t>
            </a:r>
            <a:r>
              <a:rPr lang="tr-TR" i="1" dirty="0" err="1" smtClean="0"/>
              <a:t>study</a:t>
            </a:r>
            <a:r>
              <a:rPr lang="tr-TR" i="1" dirty="0" smtClean="0"/>
              <a:t> of</a:t>
            </a:r>
            <a:r>
              <a:rPr lang="tr-TR" dirty="0" smtClean="0"/>
              <a:t>) is </a:t>
            </a:r>
            <a:r>
              <a:rPr lang="tr-TR" dirty="0" err="1" smtClean="0"/>
              <a:t>the</a:t>
            </a:r>
            <a:r>
              <a:rPr lang="tr-TR" dirty="0" smtClean="0"/>
              <a:t> </a:t>
            </a:r>
            <a:r>
              <a:rPr lang="tr-TR" dirty="0" err="1" smtClean="0"/>
              <a:t>most</a:t>
            </a:r>
            <a:r>
              <a:rPr lang="tr-TR" dirty="0" smtClean="0"/>
              <a:t> </a:t>
            </a:r>
            <a:r>
              <a:rPr lang="tr-TR" dirty="0" err="1" smtClean="0"/>
              <a:t>fundamental</a:t>
            </a:r>
            <a:r>
              <a:rPr lang="tr-TR" dirty="0" smtClean="0"/>
              <a:t> </a:t>
            </a:r>
            <a:r>
              <a:rPr lang="tr-TR" dirty="0" err="1" smtClean="0"/>
              <a:t>branch</a:t>
            </a:r>
            <a:r>
              <a:rPr lang="tr-TR" dirty="0" smtClean="0"/>
              <a:t> of </a:t>
            </a:r>
            <a:r>
              <a:rPr lang="tr-TR" u="sng" dirty="0" err="1" smtClean="0">
                <a:hlinkClick r:id="rId5" tooltip="Metaphysics"/>
              </a:rPr>
              <a:t>metaphysics</a:t>
            </a:r>
            <a:r>
              <a:rPr lang="tr-TR" dirty="0" smtClean="0"/>
              <a:t>. </a:t>
            </a:r>
            <a:r>
              <a:rPr lang="tr-TR" dirty="0" err="1" smtClean="0"/>
              <a:t>It</a:t>
            </a:r>
            <a:r>
              <a:rPr lang="tr-TR" dirty="0" smtClean="0"/>
              <a:t> </a:t>
            </a:r>
            <a:r>
              <a:rPr lang="tr-TR" dirty="0" err="1" smtClean="0"/>
              <a:t>studies</a:t>
            </a:r>
            <a:r>
              <a:rPr lang="tr-TR" dirty="0" smtClean="0"/>
              <a:t> </a:t>
            </a:r>
            <a:r>
              <a:rPr lang="tr-TR" u="sng" dirty="0" err="1" smtClean="0">
                <a:hlinkClick r:id="rId6" tooltip="Being"/>
              </a:rPr>
              <a:t>being</a:t>
            </a:r>
            <a:r>
              <a:rPr lang="tr-TR" dirty="0" smtClean="0"/>
              <a:t> </a:t>
            </a:r>
            <a:r>
              <a:rPr lang="tr-TR" dirty="0" err="1" smtClean="0"/>
              <a:t>or</a:t>
            </a:r>
            <a:r>
              <a:rPr lang="tr-TR" dirty="0" smtClean="0"/>
              <a:t> </a:t>
            </a:r>
            <a:r>
              <a:rPr lang="tr-TR" u="sng" dirty="0" err="1" smtClean="0">
                <a:hlinkClick r:id="rId7" tooltip="Existence"/>
              </a:rPr>
              <a:t>existence</a:t>
            </a:r>
            <a:r>
              <a:rPr lang="tr-TR" dirty="0" smtClean="0"/>
              <a:t> as </a:t>
            </a:r>
            <a:r>
              <a:rPr lang="tr-TR" dirty="0" err="1" smtClean="0"/>
              <a:t>well</a:t>
            </a:r>
            <a:r>
              <a:rPr lang="tr-TR" dirty="0" smtClean="0"/>
              <a:t> as </a:t>
            </a:r>
            <a:r>
              <a:rPr lang="tr-TR" dirty="0" err="1" smtClean="0"/>
              <a:t>the</a:t>
            </a:r>
            <a:r>
              <a:rPr lang="tr-TR" dirty="0" smtClean="0"/>
              <a:t> </a:t>
            </a:r>
            <a:r>
              <a:rPr lang="tr-TR" u="sng" dirty="0" err="1" smtClean="0">
                <a:hlinkClick r:id="rId8" tooltip="Category of being"/>
              </a:rPr>
              <a:t>basic</a:t>
            </a:r>
            <a:r>
              <a:rPr lang="tr-TR" u="sng" dirty="0" smtClean="0">
                <a:hlinkClick r:id="rId8" tooltip="Category of being"/>
              </a:rPr>
              <a:t> </a:t>
            </a:r>
            <a:r>
              <a:rPr lang="tr-TR" u="sng" dirty="0" err="1" smtClean="0">
                <a:hlinkClick r:id="rId8" tooltip="Category of being"/>
              </a:rPr>
              <a:t>categories</a:t>
            </a:r>
            <a:r>
              <a:rPr lang="tr-TR" dirty="0" smtClean="0"/>
              <a:t> </a:t>
            </a:r>
            <a:r>
              <a:rPr lang="tr-TR" dirty="0" err="1" smtClean="0"/>
              <a:t>thereof</a:t>
            </a:r>
            <a:r>
              <a:rPr lang="tr-TR" dirty="0" smtClean="0"/>
              <a:t>—</a:t>
            </a:r>
            <a:r>
              <a:rPr lang="tr-TR" dirty="0" err="1" smtClean="0"/>
              <a:t>trying</a:t>
            </a:r>
            <a:r>
              <a:rPr lang="tr-TR" dirty="0" smtClean="0"/>
              <a:t> </a:t>
            </a:r>
            <a:r>
              <a:rPr lang="tr-TR" dirty="0" err="1" smtClean="0"/>
              <a:t>to</a:t>
            </a:r>
            <a:r>
              <a:rPr lang="tr-TR" dirty="0" smtClean="0"/>
              <a:t> </a:t>
            </a:r>
            <a:r>
              <a:rPr lang="tr-TR" dirty="0" err="1" smtClean="0"/>
              <a:t>find</a:t>
            </a:r>
            <a:r>
              <a:rPr lang="tr-TR" dirty="0" smtClean="0"/>
              <a:t> </a:t>
            </a:r>
            <a:r>
              <a:rPr lang="tr-TR" dirty="0" err="1" smtClean="0"/>
              <a:t>out</a:t>
            </a:r>
            <a:r>
              <a:rPr lang="tr-TR" dirty="0" smtClean="0"/>
              <a:t> </a:t>
            </a:r>
            <a:r>
              <a:rPr lang="tr-TR" dirty="0" err="1" smtClean="0"/>
              <a:t>what</a:t>
            </a:r>
            <a:r>
              <a:rPr lang="tr-TR" dirty="0" smtClean="0"/>
              <a:t> </a:t>
            </a:r>
            <a:r>
              <a:rPr lang="tr-TR" u="sng" dirty="0" err="1" smtClean="0">
                <a:hlinkClick r:id="rId9" tooltip="Entity"/>
              </a:rPr>
              <a:t>entities</a:t>
            </a:r>
            <a:r>
              <a:rPr lang="tr-TR" dirty="0" smtClean="0"/>
              <a:t> </a:t>
            </a:r>
            <a:r>
              <a:rPr lang="tr-TR" dirty="0" err="1" smtClean="0"/>
              <a:t>and</a:t>
            </a:r>
            <a:r>
              <a:rPr lang="tr-TR" dirty="0" smtClean="0"/>
              <a:t> </a:t>
            </a:r>
            <a:r>
              <a:rPr lang="tr-TR" dirty="0" err="1" smtClean="0"/>
              <a:t>what</a:t>
            </a:r>
            <a:r>
              <a:rPr lang="tr-TR" dirty="0" smtClean="0"/>
              <a:t> </a:t>
            </a:r>
            <a:r>
              <a:rPr lang="tr-TR" u="sng" dirty="0" err="1" smtClean="0">
                <a:hlinkClick r:id="rId10" tooltip="Type theory"/>
              </a:rPr>
              <a:t>types</a:t>
            </a:r>
            <a:r>
              <a:rPr lang="tr-TR" u="sng" dirty="0" smtClean="0">
                <a:hlinkClick r:id="rId10" tooltip="Type theory"/>
              </a:rPr>
              <a:t> of </a:t>
            </a:r>
            <a:r>
              <a:rPr lang="tr-TR" u="sng" dirty="0" err="1" smtClean="0">
                <a:hlinkClick r:id="rId10" tooltip="Type theory"/>
              </a:rPr>
              <a:t>entities</a:t>
            </a:r>
            <a:r>
              <a:rPr lang="tr-TR" dirty="0" smtClean="0"/>
              <a:t> </a:t>
            </a:r>
            <a:r>
              <a:rPr lang="tr-TR" dirty="0" err="1" smtClean="0"/>
              <a:t>exist</a:t>
            </a:r>
            <a:r>
              <a:rPr lang="tr-TR" dirty="0" smtClean="0"/>
              <a:t>. </a:t>
            </a:r>
            <a:r>
              <a:rPr lang="tr-TR" dirty="0" err="1" smtClean="0"/>
              <a:t>Ontology</a:t>
            </a:r>
            <a:r>
              <a:rPr lang="tr-TR" dirty="0" smtClean="0"/>
              <a:t> has </a:t>
            </a:r>
            <a:r>
              <a:rPr lang="tr-TR" dirty="0" err="1" smtClean="0"/>
              <a:t>strong</a:t>
            </a:r>
            <a:r>
              <a:rPr lang="tr-TR" dirty="0" smtClean="0"/>
              <a:t> </a:t>
            </a:r>
            <a:r>
              <a:rPr lang="tr-TR" dirty="0" err="1" smtClean="0"/>
              <a:t>implications</a:t>
            </a:r>
            <a:r>
              <a:rPr lang="tr-TR" dirty="0" smtClean="0"/>
              <a:t> </a:t>
            </a:r>
            <a:r>
              <a:rPr lang="tr-TR" dirty="0" err="1" smtClean="0"/>
              <a:t>for</a:t>
            </a:r>
            <a:r>
              <a:rPr lang="tr-TR" dirty="0" smtClean="0"/>
              <a:t> </a:t>
            </a:r>
            <a:r>
              <a:rPr lang="tr-TR" dirty="0" err="1" smtClean="0"/>
              <a:t>the</a:t>
            </a:r>
            <a:r>
              <a:rPr lang="tr-TR" dirty="0" smtClean="0"/>
              <a:t> </a:t>
            </a:r>
            <a:r>
              <a:rPr lang="tr-TR" dirty="0" err="1" smtClean="0"/>
              <a:t>conceptions</a:t>
            </a:r>
            <a:r>
              <a:rPr lang="tr-TR" dirty="0" smtClean="0"/>
              <a:t> of </a:t>
            </a:r>
            <a:r>
              <a:rPr lang="tr-TR" u="sng" dirty="0" err="1" smtClean="0">
                <a:hlinkClick r:id="rId11" tooltip="Reality"/>
              </a:rPr>
              <a:t>reality</a:t>
            </a:r>
            <a:r>
              <a:rPr lang="tr-TR" dirty="0" smtClean="0"/>
              <a:t>.</a:t>
            </a:r>
          </a:p>
          <a:p>
            <a:pPr eaLnBrk="1" fontAlgn="auto" hangingPunct="1">
              <a:spcAft>
                <a:spcPts val="0"/>
              </a:spcAft>
              <a:buFont typeface="Wingdings"/>
              <a:buNone/>
              <a:defRPr/>
            </a:pPr>
            <a:endParaRPr lang="tr-TR" dirty="0"/>
          </a:p>
        </p:txBody>
      </p:sp>
      <p:sp>
        <p:nvSpPr>
          <p:cNvPr id="12291" name="Title 2"/>
          <p:cNvSpPr>
            <a:spLocks noGrp="1"/>
          </p:cNvSpPr>
          <p:nvPr>
            <p:ph type="title"/>
          </p:nvPr>
        </p:nvSpPr>
        <p:spPr/>
        <p:txBody>
          <a:bodyPr/>
          <a:lstStyle/>
          <a:p>
            <a:pPr eaLnBrk="1" hangingPunct="1"/>
            <a:r>
              <a:rPr lang="en-US" smtClean="0"/>
              <a:t>Ontology</a:t>
            </a:r>
            <a:endParaRPr lang="tr-T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3400425"/>
          </a:xfrm>
        </p:spPr>
        <p:txBody>
          <a:bodyPr>
            <a:normAutofit fontScale="70000" lnSpcReduction="20000"/>
          </a:bodyPr>
          <a:lstStyle/>
          <a:p>
            <a:pPr eaLnBrk="1" fontAlgn="auto" hangingPunct="1">
              <a:spcAft>
                <a:spcPts val="0"/>
              </a:spcAft>
              <a:buFont typeface="Wingdings"/>
              <a:buNone/>
              <a:defRPr/>
            </a:pPr>
            <a:r>
              <a:rPr lang="en-US" dirty="0" smtClean="0"/>
              <a:t>Some philosophers, notably of the </a:t>
            </a:r>
            <a:r>
              <a:rPr lang="en-US" u="sng" dirty="0" smtClean="0">
                <a:hlinkClick r:id="rId2" tooltip="Plato"/>
              </a:rPr>
              <a:t>Platonic</a:t>
            </a:r>
            <a:r>
              <a:rPr lang="en-US" dirty="0" smtClean="0"/>
              <a:t> school, contend that all nouns refer to entities. Other philosophers contend that some nouns do not name entities but provide a kind of shorthand way of referring to a collection (of either objects or events). In this latter view, </a:t>
            </a:r>
            <a:r>
              <a:rPr lang="en-US" i="1" u="sng" dirty="0" smtClean="0">
                <a:hlinkClick r:id="rId3" tooltip="Mind"/>
              </a:rPr>
              <a:t>mind</a:t>
            </a:r>
            <a:r>
              <a:rPr lang="en-US" dirty="0" smtClean="0"/>
              <a:t>, instead of referring to an entity, refers to a collection of </a:t>
            </a:r>
            <a:r>
              <a:rPr lang="en-US" i="1" dirty="0" smtClean="0"/>
              <a:t>mental events</a:t>
            </a:r>
            <a:r>
              <a:rPr lang="en-US" dirty="0" smtClean="0"/>
              <a:t> experienced by a person; </a:t>
            </a:r>
            <a:r>
              <a:rPr lang="en-US" i="1" u="sng" dirty="0" smtClean="0">
                <a:hlinkClick r:id="rId4" tooltip="Society"/>
              </a:rPr>
              <a:t>society</a:t>
            </a:r>
            <a:r>
              <a:rPr lang="en-US" dirty="0" smtClean="0"/>
              <a:t> refers to a collection of persons with some shared characteristics, and </a:t>
            </a:r>
            <a:r>
              <a:rPr lang="en-US" i="1" u="sng" dirty="0" smtClean="0">
                <a:hlinkClick r:id="rId5" tooltip="Geometry"/>
              </a:rPr>
              <a:t>geometry</a:t>
            </a:r>
            <a:r>
              <a:rPr lang="en-US" dirty="0" smtClean="0"/>
              <a:t> refers to a collection of a specific kind of intellectual activity. Any ontology must give an account of which words refer to entities, which do not, why, and what categories result. When one applies this process to nouns such as </a:t>
            </a:r>
            <a:r>
              <a:rPr lang="en-US" i="1" u="sng" dirty="0" smtClean="0">
                <a:hlinkClick r:id="rId6" tooltip="Electron"/>
              </a:rPr>
              <a:t>electrons</a:t>
            </a:r>
            <a:r>
              <a:rPr lang="en-US" dirty="0" smtClean="0"/>
              <a:t>, </a:t>
            </a:r>
            <a:r>
              <a:rPr lang="en-US" i="1" u="sng" dirty="0" smtClean="0">
                <a:hlinkClick r:id="rId7" tooltip="Energy"/>
              </a:rPr>
              <a:t>energy</a:t>
            </a:r>
            <a:r>
              <a:rPr lang="en-US" dirty="0" smtClean="0"/>
              <a:t>, </a:t>
            </a:r>
            <a:r>
              <a:rPr lang="en-US" i="1" u="sng" dirty="0" smtClean="0">
                <a:hlinkClick r:id="rId8" tooltip="Contract"/>
              </a:rPr>
              <a:t>contract</a:t>
            </a:r>
            <a:r>
              <a:rPr lang="en-US" dirty="0" smtClean="0"/>
              <a:t>, </a:t>
            </a:r>
            <a:r>
              <a:rPr lang="en-US" i="1" u="sng" dirty="0" smtClean="0">
                <a:hlinkClick r:id="rId9" tooltip="Happiness"/>
              </a:rPr>
              <a:t>happiness</a:t>
            </a:r>
            <a:r>
              <a:rPr lang="en-US" dirty="0" smtClean="0"/>
              <a:t>, </a:t>
            </a:r>
            <a:r>
              <a:rPr lang="en-US" i="1" u="sng" dirty="0" smtClean="0">
                <a:hlinkClick r:id="rId10" tooltip="Time"/>
              </a:rPr>
              <a:t>time</a:t>
            </a:r>
            <a:r>
              <a:rPr lang="en-US" dirty="0" smtClean="0"/>
              <a:t>, </a:t>
            </a:r>
            <a:r>
              <a:rPr lang="en-US" i="1" u="sng" dirty="0" smtClean="0">
                <a:hlinkClick r:id="rId11" tooltip="Truth"/>
              </a:rPr>
              <a:t>truth</a:t>
            </a:r>
            <a:r>
              <a:rPr lang="en-US" dirty="0" smtClean="0"/>
              <a:t>, </a:t>
            </a:r>
            <a:r>
              <a:rPr lang="en-US" i="1" u="sng" dirty="0" smtClean="0">
                <a:hlinkClick r:id="rId12" tooltip="Causality"/>
              </a:rPr>
              <a:t>causality</a:t>
            </a:r>
            <a:r>
              <a:rPr lang="en-US" dirty="0" smtClean="0"/>
              <a:t>, and </a:t>
            </a:r>
            <a:r>
              <a:rPr lang="en-US" i="1" u="sng" dirty="0" smtClean="0">
                <a:hlinkClick r:id="rId13" tooltip="God"/>
              </a:rPr>
              <a:t>god</a:t>
            </a:r>
            <a:r>
              <a:rPr lang="en-US" dirty="0" smtClean="0"/>
              <a:t>, ontology becomes fundamental to many branches of philosophy.</a:t>
            </a:r>
          </a:p>
          <a:p>
            <a:pPr eaLnBrk="1" fontAlgn="auto" hangingPunct="1">
              <a:spcAft>
                <a:spcPts val="0"/>
              </a:spcAft>
              <a:buFont typeface="Wingdings"/>
              <a:buNone/>
              <a:defRPr/>
            </a:pPr>
            <a:endParaRPr lang="tr-TR" dirty="0"/>
          </a:p>
        </p:txBody>
      </p:sp>
      <p:sp>
        <p:nvSpPr>
          <p:cNvPr id="13315" name="Title 2"/>
          <p:cNvSpPr>
            <a:spLocks noGrp="1"/>
          </p:cNvSpPr>
          <p:nvPr>
            <p:ph type="title"/>
          </p:nvPr>
        </p:nvSpPr>
        <p:spPr/>
        <p:txBody>
          <a:bodyPr/>
          <a:lstStyle/>
          <a:p>
            <a:pPr eaLnBrk="1" hangingPunct="1"/>
            <a:r>
              <a:rPr lang="en-US" smtClean="0"/>
              <a:t>Ontology</a:t>
            </a:r>
            <a:endParaRPr lang="tr-TR"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828925"/>
          </a:xfrm>
        </p:spPr>
        <p:txBody>
          <a:bodyPr>
            <a:normAutofit fontScale="85000" lnSpcReduction="20000"/>
          </a:bodyPr>
          <a:lstStyle/>
          <a:p>
            <a:pPr eaLnBrk="1" fontAlgn="auto" hangingPunct="1">
              <a:spcAft>
                <a:spcPts val="0"/>
              </a:spcAft>
              <a:buFont typeface="Wingdings"/>
              <a:buNone/>
              <a:defRPr/>
            </a:pPr>
            <a:r>
              <a:rPr lang="tr-TR" b="1" dirty="0" err="1" smtClean="0"/>
              <a:t>Epistemology</a:t>
            </a:r>
            <a:r>
              <a:rPr lang="tr-TR" dirty="0" smtClean="0"/>
              <a:t>, </a:t>
            </a:r>
            <a:r>
              <a:rPr lang="tr-TR" dirty="0" err="1" smtClean="0"/>
              <a:t>from</a:t>
            </a:r>
            <a:r>
              <a:rPr lang="tr-TR" dirty="0" smtClean="0"/>
              <a:t> </a:t>
            </a:r>
            <a:r>
              <a:rPr lang="tr-TR" dirty="0" err="1" smtClean="0"/>
              <a:t>the</a:t>
            </a:r>
            <a:r>
              <a:rPr lang="tr-TR" dirty="0" smtClean="0"/>
              <a:t> </a:t>
            </a:r>
            <a:r>
              <a:rPr lang="tr-TR" u="sng" dirty="0" err="1" smtClean="0">
                <a:hlinkClick r:id="rId2" tooltip="Greek language"/>
              </a:rPr>
              <a:t>Greek</a:t>
            </a:r>
            <a:r>
              <a:rPr lang="tr-TR" dirty="0" smtClean="0"/>
              <a:t> </a:t>
            </a:r>
            <a:r>
              <a:rPr lang="tr-TR" dirty="0" err="1" smtClean="0"/>
              <a:t>words</a:t>
            </a:r>
            <a:r>
              <a:rPr lang="tr-TR" dirty="0" smtClean="0"/>
              <a:t> </a:t>
            </a:r>
            <a:r>
              <a:rPr lang="tr-TR" i="1" u="sng" dirty="0" err="1" smtClean="0">
                <a:hlinkClick r:id="rId3" tooltip="Episteme"/>
              </a:rPr>
              <a:t>episteme</a:t>
            </a:r>
            <a:r>
              <a:rPr lang="tr-TR" dirty="0" smtClean="0"/>
              <a:t> (</a:t>
            </a:r>
            <a:r>
              <a:rPr lang="tr-TR" dirty="0" err="1" smtClean="0"/>
              <a:t>knowledge</a:t>
            </a:r>
            <a:r>
              <a:rPr lang="tr-TR" dirty="0" smtClean="0"/>
              <a:t>) </a:t>
            </a:r>
            <a:r>
              <a:rPr lang="tr-TR" dirty="0" err="1" smtClean="0"/>
              <a:t>and</a:t>
            </a:r>
            <a:r>
              <a:rPr lang="tr-TR" dirty="0" smtClean="0"/>
              <a:t> </a:t>
            </a:r>
            <a:r>
              <a:rPr lang="tr-TR" i="1" u="sng" dirty="0" smtClean="0">
                <a:hlinkClick r:id="rId4" tooltip="Logos"/>
              </a:rPr>
              <a:t>logos</a:t>
            </a:r>
            <a:r>
              <a:rPr lang="tr-TR" dirty="0" smtClean="0"/>
              <a:t> (</a:t>
            </a:r>
            <a:r>
              <a:rPr lang="tr-TR" dirty="0" err="1" smtClean="0"/>
              <a:t>word</a:t>
            </a:r>
            <a:r>
              <a:rPr lang="tr-TR" dirty="0" smtClean="0"/>
              <a:t>/</a:t>
            </a:r>
            <a:r>
              <a:rPr lang="tr-TR" dirty="0" err="1" smtClean="0"/>
              <a:t>speech</a:t>
            </a:r>
            <a:r>
              <a:rPr lang="tr-TR" dirty="0" smtClean="0"/>
              <a:t>) is </a:t>
            </a:r>
            <a:r>
              <a:rPr lang="tr-TR" dirty="0" err="1" smtClean="0"/>
              <a:t>the</a:t>
            </a:r>
            <a:r>
              <a:rPr lang="tr-TR" dirty="0" smtClean="0"/>
              <a:t> </a:t>
            </a:r>
            <a:r>
              <a:rPr lang="tr-TR" dirty="0" err="1" smtClean="0"/>
              <a:t>branch</a:t>
            </a:r>
            <a:r>
              <a:rPr lang="tr-TR" dirty="0" smtClean="0"/>
              <a:t> of </a:t>
            </a:r>
            <a:r>
              <a:rPr lang="tr-TR" u="sng" dirty="0" err="1" smtClean="0">
                <a:hlinkClick r:id="rId5" tooltip="Philosophy"/>
              </a:rPr>
              <a:t>philosophy</a:t>
            </a:r>
            <a:r>
              <a:rPr lang="tr-TR" dirty="0" smtClean="0"/>
              <a:t> </a:t>
            </a:r>
            <a:r>
              <a:rPr lang="tr-TR" dirty="0" err="1" smtClean="0"/>
              <a:t>that</a:t>
            </a:r>
            <a:r>
              <a:rPr lang="tr-TR" dirty="0" smtClean="0"/>
              <a:t> </a:t>
            </a:r>
            <a:r>
              <a:rPr lang="tr-TR" dirty="0" err="1" smtClean="0"/>
              <a:t>deals</a:t>
            </a:r>
            <a:r>
              <a:rPr lang="tr-TR" dirty="0" smtClean="0"/>
              <a:t> </a:t>
            </a:r>
            <a:r>
              <a:rPr lang="tr-TR" dirty="0" err="1" smtClean="0"/>
              <a:t>with</a:t>
            </a:r>
            <a:r>
              <a:rPr lang="tr-TR" dirty="0" smtClean="0"/>
              <a:t> </a:t>
            </a:r>
            <a:r>
              <a:rPr lang="tr-TR" dirty="0" err="1" smtClean="0"/>
              <a:t>the</a:t>
            </a:r>
            <a:r>
              <a:rPr lang="tr-TR" dirty="0" smtClean="0"/>
              <a:t> </a:t>
            </a:r>
            <a:r>
              <a:rPr lang="tr-TR" dirty="0" err="1" smtClean="0"/>
              <a:t>nature</a:t>
            </a:r>
            <a:r>
              <a:rPr lang="tr-TR" dirty="0" smtClean="0"/>
              <a:t>, </a:t>
            </a:r>
            <a:r>
              <a:rPr lang="tr-TR" dirty="0" err="1" smtClean="0"/>
              <a:t>origin</a:t>
            </a:r>
            <a:r>
              <a:rPr lang="tr-TR" dirty="0" smtClean="0"/>
              <a:t> </a:t>
            </a:r>
            <a:r>
              <a:rPr lang="tr-TR" dirty="0" err="1" smtClean="0"/>
              <a:t>and</a:t>
            </a:r>
            <a:r>
              <a:rPr lang="tr-TR" dirty="0" smtClean="0"/>
              <a:t> </a:t>
            </a:r>
            <a:r>
              <a:rPr lang="tr-TR" dirty="0" err="1" smtClean="0"/>
              <a:t>scope</a:t>
            </a:r>
            <a:r>
              <a:rPr lang="tr-TR" dirty="0" smtClean="0"/>
              <a:t> of </a:t>
            </a:r>
            <a:r>
              <a:rPr lang="tr-TR" u="sng" dirty="0" err="1" smtClean="0">
                <a:hlinkClick r:id="rId6" tooltip="Knowledge"/>
              </a:rPr>
              <a:t>knowledge</a:t>
            </a:r>
            <a:r>
              <a:rPr lang="tr-TR" dirty="0" smtClean="0"/>
              <a:t>. </a:t>
            </a:r>
            <a:r>
              <a:rPr lang="tr-TR" dirty="0" err="1" smtClean="0"/>
              <a:t>Historically</a:t>
            </a:r>
            <a:r>
              <a:rPr lang="tr-TR" dirty="0" smtClean="0"/>
              <a:t>, it has </a:t>
            </a:r>
            <a:r>
              <a:rPr lang="tr-TR" dirty="0" err="1" smtClean="0"/>
              <a:t>been</a:t>
            </a:r>
            <a:r>
              <a:rPr lang="tr-TR" dirty="0" smtClean="0"/>
              <a:t> </a:t>
            </a:r>
            <a:r>
              <a:rPr lang="tr-TR" dirty="0" err="1" smtClean="0"/>
              <a:t>one</a:t>
            </a:r>
            <a:r>
              <a:rPr lang="tr-TR" dirty="0" smtClean="0"/>
              <a:t> of </a:t>
            </a:r>
            <a:r>
              <a:rPr lang="tr-TR" dirty="0" err="1" smtClean="0"/>
              <a:t>the</a:t>
            </a:r>
            <a:r>
              <a:rPr lang="tr-TR" dirty="0" smtClean="0"/>
              <a:t> </a:t>
            </a:r>
            <a:r>
              <a:rPr lang="tr-TR" dirty="0" err="1" smtClean="0"/>
              <a:t>most</a:t>
            </a:r>
            <a:r>
              <a:rPr lang="tr-TR" dirty="0" smtClean="0"/>
              <a:t> </a:t>
            </a:r>
            <a:r>
              <a:rPr lang="tr-TR" dirty="0" err="1" smtClean="0"/>
              <a:t>investigated</a:t>
            </a:r>
            <a:r>
              <a:rPr lang="tr-TR" dirty="0" smtClean="0"/>
              <a:t> </a:t>
            </a:r>
            <a:r>
              <a:rPr lang="tr-TR" dirty="0" err="1" smtClean="0"/>
              <a:t>and</a:t>
            </a:r>
            <a:r>
              <a:rPr lang="tr-TR" dirty="0" smtClean="0"/>
              <a:t> </a:t>
            </a:r>
            <a:r>
              <a:rPr lang="tr-TR" dirty="0" err="1" smtClean="0"/>
              <a:t>most</a:t>
            </a:r>
            <a:r>
              <a:rPr lang="tr-TR" dirty="0" smtClean="0"/>
              <a:t> </a:t>
            </a:r>
            <a:r>
              <a:rPr lang="tr-TR" dirty="0" err="1" smtClean="0"/>
              <a:t>debated</a:t>
            </a:r>
            <a:r>
              <a:rPr lang="tr-TR" dirty="0" smtClean="0"/>
              <a:t> of </a:t>
            </a:r>
            <a:r>
              <a:rPr lang="tr-TR" dirty="0" err="1" smtClean="0"/>
              <a:t>all</a:t>
            </a:r>
            <a:r>
              <a:rPr lang="tr-TR" dirty="0" smtClean="0"/>
              <a:t> </a:t>
            </a:r>
            <a:r>
              <a:rPr lang="tr-TR" dirty="0" err="1" smtClean="0"/>
              <a:t>philosophical</a:t>
            </a:r>
            <a:r>
              <a:rPr lang="tr-TR" dirty="0" smtClean="0"/>
              <a:t> </a:t>
            </a:r>
            <a:r>
              <a:rPr lang="tr-TR" dirty="0" err="1" smtClean="0"/>
              <a:t>subjects</a:t>
            </a:r>
            <a:r>
              <a:rPr lang="tr-TR" dirty="0" smtClean="0"/>
              <a:t>. </a:t>
            </a:r>
            <a:r>
              <a:rPr lang="tr-TR" dirty="0" err="1" smtClean="0"/>
              <a:t>Much</a:t>
            </a:r>
            <a:r>
              <a:rPr lang="tr-TR" dirty="0" smtClean="0"/>
              <a:t> of </a:t>
            </a:r>
            <a:r>
              <a:rPr lang="tr-TR" dirty="0" err="1" smtClean="0"/>
              <a:t>this</a:t>
            </a:r>
            <a:r>
              <a:rPr lang="tr-TR" dirty="0" smtClean="0"/>
              <a:t> </a:t>
            </a:r>
            <a:r>
              <a:rPr lang="tr-TR" dirty="0" err="1" smtClean="0"/>
              <a:t>debate</a:t>
            </a:r>
            <a:r>
              <a:rPr lang="tr-TR" dirty="0" smtClean="0"/>
              <a:t> has </a:t>
            </a:r>
            <a:r>
              <a:rPr lang="tr-TR" dirty="0" err="1" smtClean="0"/>
              <a:t>focused</a:t>
            </a:r>
            <a:r>
              <a:rPr lang="tr-TR" dirty="0" smtClean="0"/>
              <a:t> on </a:t>
            </a:r>
            <a:r>
              <a:rPr lang="tr-TR" dirty="0" err="1" smtClean="0"/>
              <a:t>analysing</a:t>
            </a:r>
            <a:r>
              <a:rPr lang="tr-TR" dirty="0" smtClean="0"/>
              <a:t> </a:t>
            </a:r>
            <a:r>
              <a:rPr lang="tr-TR" dirty="0" err="1" smtClean="0"/>
              <a:t>the</a:t>
            </a:r>
            <a:r>
              <a:rPr lang="tr-TR" dirty="0" smtClean="0"/>
              <a:t> </a:t>
            </a:r>
            <a:r>
              <a:rPr lang="tr-TR" dirty="0" err="1" smtClean="0"/>
              <a:t>nature</a:t>
            </a:r>
            <a:r>
              <a:rPr lang="tr-TR" dirty="0" smtClean="0"/>
              <a:t> </a:t>
            </a:r>
            <a:r>
              <a:rPr lang="tr-TR" dirty="0" err="1" smtClean="0"/>
              <a:t>and</a:t>
            </a:r>
            <a:r>
              <a:rPr lang="tr-TR" dirty="0" smtClean="0"/>
              <a:t> </a:t>
            </a:r>
            <a:r>
              <a:rPr lang="tr-TR" dirty="0" err="1" smtClean="0"/>
              <a:t>variety</a:t>
            </a:r>
            <a:r>
              <a:rPr lang="tr-TR" dirty="0" smtClean="0"/>
              <a:t> of </a:t>
            </a:r>
            <a:r>
              <a:rPr lang="tr-TR" dirty="0" err="1" smtClean="0"/>
              <a:t>knowledge</a:t>
            </a:r>
            <a:r>
              <a:rPr lang="tr-TR" dirty="0" smtClean="0"/>
              <a:t> </a:t>
            </a:r>
            <a:r>
              <a:rPr lang="tr-TR" dirty="0" err="1" smtClean="0"/>
              <a:t>and</a:t>
            </a:r>
            <a:r>
              <a:rPr lang="tr-TR" dirty="0" smtClean="0"/>
              <a:t> </a:t>
            </a:r>
            <a:r>
              <a:rPr lang="tr-TR" dirty="0" err="1" smtClean="0"/>
              <a:t>how</a:t>
            </a:r>
            <a:r>
              <a:rPr lang="tr-TR" dirty="0" smtClean="0"/>
              <a:t> it </a:t>
            </a:r>
            <a:r>
              <a:rPr lang="tr-TR" dirty="0" err="1" smtClean="0"/>
              <a:t>relates</a:t>
            </a:r>
            <a:r>
              <a:rPr lang="tr-TR" dirty="0" smtClean="0"/>
              <a:t> </a:t>
            </a:r>
            <a:r>
              <a:rPr lang="tr-TR" dirty="0" err="1" smtClean="0"/>
              <a:t>to</a:t>
            </a:r>
            <a:r>
              <a:rPr lang="tr-TR" dirty="0" smtClean="0"/>
              <a:t> </a:t>
            </a:r>
            <a:r>
              <a:rPr lang="tr-TR" dirty="0" err="1" smtClean="0"/>
              <a:t>similar</a:t>
            </a:r>
            <a:r>
              <a:rPr lang="tr-TR" dirty="0" smtClean="0"/>
              <a:t> </a:t>
            </a:r>
            <a:r>
              <a:rPr lang="tr-TR" dirty="0" err="1" smtClean="0"/>
              <a:t>notions</a:t>
            </a:r>
            <a:r>
              <a:rPr lang="tr-TR" dirty="0" smtClean="0"/>
              <a:t> </a:t>
            </a:r>
            <a:r>
              <a:rPr lang="tr-TR" dirty="0" err="1" smtClean="0"/>
              <a:t>such</a:t>
            </a:r>
            <a:r>
              <a:rPr lang="tr-TR" dirty="0" smtClean="0"/>
              <a:t> as </a:t>
            </a:r>
            <a:r>
              <a:rPr lang="tr-TR" u="sng" dirty="0" err="1" smtClean="0">
                <a:hlinkClick r:id="rId7" tooltip="Truth"/>
              </a:rPr>
              <a:t>truth</a:t>
            </a:r>
            <a:r>
              <a:rPr lang="tr-TR" dirty="0" smtClean="0"/>
              <a:t> </a:t>
            </a:r>
            <a:r>
              <a:rPr lang="tr-TR" dirty="0" err="1" smtClean="0"/>
              <a:t>and</a:t>
            </a:r>
            <a:r>
              <a:rPr lang="tr-TR" dirty="0" smtClean="0"/>
              <a:t> </a:t>
            </a:r>
            <a:r>
              <a:rPr lang="tr-TR" u="sng" dirty="0" err="1" smtClean="0">
                <a:hlinkClick r:id="rId8" tooltip="Belief"/>
              </a:rPr>
              <a:t>belief</a:t>
            </a:r>
            <a:r>
              <a:rPr lang="tr-TR" dirty="0" smtClean="0"/>
              <a:t>. </a:t>
            </a:r>
            <a:r>
              <a:rPr lang="tr-TR" dirty="0" err="1" smtClean="0"/>
              <a:t>Much</a:t>
            </a:r>
            <a:r>
              <a:rPr lang="tr-TR" dirty="0" smtClean="0"/>
              <a:t> of </a:t>
            </a:r>
            <a:r>
              <a:rPr lang="tr-TR" dirty="0" err="1" smtClean="0"/>
              <a:t>this</a:t>
            </a:r>
            <a:r>
              <a:rPr lang="tr-TR" dirty="0" smtClean="0"/>
              <a:t> </a:t>
            </a:r>
            <a:r>
              <a:rPr lang="en-US" dirty="0" smtClean="0"/>
              <a:t>discussion</a:t>
            </a:r>
            <a:r>
              <a:rPr lang="tr-TR" dirty="0" smtClean="0"/>
              <a:t> </a:t>
            </a:r>
            <a:r>
              <a:rPr lang="tr-TR" dirty="0" err="1" smtClean="0"/>
              <a:t>concerns</a:t>
            </a:r>
            <a:r>
              <a:rPr lang="tr-TR" dirty="0" smtClean="0"/>
              <a:t> </a:t>
            </a:r>
            <a:r>
              <a:rPr lang="tr-TR" dirty="0" err="1" smtClean="0"/>
              <a:t>the</a:t>
            </a:r>
            <a:r>
              <a:rPr lang="tr-TR" dirty="0" smtClean="0"/>
              <a:t> </a:t>
            </a:r>
            <a:r>
              <a:rPr lang="tr-TR" dirty="0" err="1" smtClean="0"/>
              <a:t>justification</a:t>
            </a:r>
            <a:r>
              <a:rPr lang="tr-TR" dirty="0" smtClean="0"/>
              <a:t> of </a:t>
            </a:r>
            <a:r>
              <a:rPr lang="tr-TR" dirty="0" err="1" smtClean="0"/>
              <a:t>knowledge</a:t>
            </a:r>
            <a:r>
              <a:rPr lang="tr-TR" dirty="0" smtClean="0"/>
              <a:t> </a:t>
            </a:r>
            <a:r>
              <a:rPr lang="tr-TR" dirty="0" err="1" smtClean="0"/>
              <a:t>claims</a:t>
            </a:r>
            <a:r>
              <a:rPr lang="tr-TR" dirty="0" smtClean="0"/>
              <a:t>.</a:t>
            </a:r>
          </a:p>
          <a:p>
            <a:pPr eaLnBrk="1" fontAlgn="auto" hangingPunct="1">
              <a:spcAft>
                <a:spcPts val="0"/>
              </a:spcAft>
              <a:buFont typeface="Wingdings"/>
              <a:buNone/>
              <a:defRPr/>
            </a:pPr>
            <a:endParaRPr lang="en-US" dirty="0"/>
          </a:p>
        </p:txBody>
      </p:sp>
      <p:sp>
        <p:nvSpPr>
          <p:cNvPr id="14339" name="Title 2"/>
          <p:cNvSpPr>
            <a:spLocks noGrp="1"/>
          </p:cNvSpPr>
          <p:nvPr>
            <p:ph type="title"/>
          </p:nvPr>
        </p:nvSpPr>
        <p:spPr/>
        <p:txBody>
          <a:bodyPr/>
          <a:lstStyle/>
          <a:p>
            <a:pPr eaLnBrk="1" hangingPunct="1"/>
            <a:r>
              <a:rPr lang="en-US" smtClean="0"/>
              <a:t>Epistemology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757488"/>
          </a:xfrm>
        </p:spPr>
        <p:txBody>
          <a:bodyPr>
            <a:normAutofit fontScale="92500" lnSpcReduction="20000"/>
          </a:bodyPr>
          <a:lstStyle/>
          <a:p>
            <a:pPr eaLnBrk="1" fontAlgn="auto" hangingPunct="1">
              <a:spcAft>
                <a:spcPts val="0"/>
              </a:spcAft>
              <a:buFont typeface="Wingdings"/>
              <a:buNone/>
              <a:defRPr/>
            </a:pPr>
            <a:r>
              <a:rPr lang="tr-TR" dirty="0" smtClean="0"/>
              <a:t>Not </a:t>
            </a:r>
            <a:r>
              <a:rPr lang="tr-TR" dirty="0" err="1" smtClean="0"/>
              <a:t>surprisingly</a:t>
            </a:r>
            <a:r>
              <a:rPr lang="tr-TR" dirty="0" smtClean="0"/>
              <a:t>, </a:t>
            </a:r>
            <a:r>
              <a:rPr lang="tr-TR" dirty="0" err="1" smtClean="0"/>
              <a:t>the</a:t>
            </a:r>
            <a:r>
              <a:rPr lang="tr-TR" dirty="0" smtClean="0"/>
              <a:t> </a:t>
            </a:r>
            <a:r>
              <a:rPr lang="tr-TR" dirty="0" err="1" smtClean="0"/>
              <a:t>way</a:t>
            </a:r>
            <a:r>
              <a:rPr lang="tr-TR" dirty="0" smtClean="0"/>
              <a:t> </a:t>
            </a:r>
            <a:r>
              <a:rPr lang="tr-TR" dirty="0" err="1" smtClean="0"/>
              <a:t>that</a:t>
            </a:r>
            <a:r>
              <a:rPr lang="tr-TR" dirty="0" smtClean="0"/>
              <a:t> </a:t>
            </a:r>
            <a:r>
              <a:rPr lang="tr-TR" dirty="0" err="1" smtClean="0"/>
              <a:t>knowledge</a:t>
            </a:r>
            <a:r>
              <a:rPr lang="tr-TR" dirty="0" smtClean="0"/>
              <a:t> </a:t>
            </a:r>
            <a:r>
              <a:rPr lang="tr-TR" dirty="0" err="1" smtClean="0"/>
              <a:t>claims</a:t>
            </a:r>
            <a:r>
              <a:rPr lang="tr-TR" dirty="0" smtClean="0"/>
              <a:t> </a:t>
            </a:r>
            <a:r>
              <a:rPr lang="tr-TR" dirty="0" err="1" smtClean="0"/>
              <a:t>are</a:t>
            </a:r>
            <a:r>
              <a:rPr lang="tr-TR" dirty="0" smtClean="0"/>
              <a:t> </a:t>
            </a:r>
            <a:r>
              <a:rPr lang="tr-TR" dirty="0" err="1" smtClean="0"/>
              <a:t>justified</a:t>
            </a:r>
            <a:r>
              <a:rPr lang="tr-TR" dirty="0" smtClean="0"/>
              <a:t> </a:t>
            </a:r>
            <a:r>
              <a:rPr lang="tr-TR" dirty="0" err="1" smtClean="0"/>
              <a:t>both</a:t>
            </a:r>
            <a:r>
              <a:rPr lang="tr-TR" dirty="0" smtClean="0"/>
              <a:t> </a:t>
            </a:r>
            <a:r>
              <a:rPr lang="tr-TR" dirty="0" err="1" smtClean="0"/>
              <a:t>leads</a:t>
            </a:r>
            <a:r>
              <a:rPr lang="tr-TR" dirty="0" smtClean="0"/>
              <a:t> </a:t>
            </a:r>
            <a:r>
              <a:rPr lang="tr-TR" dirty="0" err="1" smtClean="0"/>
              <a:t>to</a:t>
            </a:r>
            <a:r>
              <a:rPr lang="tr-TR" dirty="0" smtClean="0"/>
              <a:t> </a:t>
            </a:r>
            <a:r>
              <a:rPr lang="tr-TR" dirty="0" err="1" smtClean="0"/>
              <a:t>and</a:t>
            </a:r>
            <a:r>
              <a:rPr lang="tr-TR" dirty="0" smtClean="0"/>
              <a:t> </a:t>
            </a:r>
            <a:r>
              <a:rPr lang="tr-TR" dirty="0" err="1" smtClean="0"/>
              <a:t>depends</a:t>
            </a:r>
            <a:r>
              <a:rPr lang="tr-TR" dirty="0" smtClean="0"/>
              <a:t> on </a:t>
            </a:r>
            <a:r>
              <a:rPr lang="tr-TR" dirty="0" err="1" smtClean="0"/>
              <a:t>the</a:t>
            </a:r>
            <a:r>
              <a:rPr lang="tr-TR" dirty="0" smtClean="0"/>
              <a:t> general </a:t>
            </a:r>
            <a:r>
              <a:rPr lang="tr-TR" dirty="0" err="1" smtClean="0"/>
              <a:t>approach</a:t>
            </a:r>
            <a:r>
              <a:rPr lang="tr-TR" dirty="0" smtClean="0"/>
              <a:t> </a:t>
            </a:r>
            <a:r>
              <a:rPr lang="tr-TR" dirty="0" err="1" smtClean="0"/>
              <a:t>to</a:t>
            </a:r>
            <a:r>
              <a:rPr lang="tr-TR" dirty="0" smtClean="0"/>
              <a:t> </a:t>
            </a:r>
            <a:r>
              <a:rPr lang="tr-TR" dirty="0" err="1" smtClean="0"/>
              <a:t>philosophy</a:t>
            </a:r>
            <a:r>
              <a:rPr lang="tr-TR" dirty="0" smtClean="0"/>
              <a:t> </a:t>
            </a:r>
            <a:r>
              <a:rPr lang="tr-TR" dirty="0" err="1" smtClean="0"/>
              <a:t>one</a:t>
            </a:r>
            <a:r>
              <a:rPr lang="tr-TR" dirty="0" smtClean="0"/>
              <a:t> </a:t>
            </a:r>
            <a:r>
              <a:rPr lang="tr-TR" dirty="0" err="1" smtClean="0"/>
              <a:t>adopts</a:t>
            </a:r>
            <a:r>
              <a:rPr lang="tr-TR" dirty="0" smtClean="0"/>
              <a:t>. </a:t>
            </a:r>
            <a:r>
              <a:rPr lang="tr-TR" dirty="0" err="1" smtClean="0"/>
              <a:t>Thus</a:t>
            </a:r>
            <a:r>
              <a:rPr lang="tr-TR" dirty="0" smtClean="0"/>
              <a:t>, </a:t>
            </a:r>
            <a:r>
              <a:rPr lang="tr-TR" dirty="0" err="1" smtClean="0"/>
              <a:t>philosophers</a:t>
            </a:r>
            <a:r>
              <a:rPr lang="tr-TR" dirty="0" smtClean="0"/>
              <a:t> </a:t>
            </a:r>
            <a:r>
              <a:rPr lang="tr-TR" dirty="0" err="1" smtClean="0"/>
              <a:t>have</a:t>
            </a:r>
            <a:r>
              <a:rPr lang="tr-TR" dirty="0" smtClean="0"/>
              <a:t> </a:t>
            </a:r>
            <a:r>
              <a:rPr lang="tr-TR" dirty="0" err="1" smtClean="0"/>
              <a:t>developed</a:t>
            </a:r>
            <a:r>
              <a:rPr lang="tr-TR" dirty="0" smtClean="0"/>
              <a:t> a </a:t>
            </a:r>
            <a:r>
              <a:rPr lang="tr-TR" dirty="0" err="1" smtClean="0"/>
              <a:t>range</a:t>
            </a:r>
            <a:r>
              <a:rPr lang="tr-TR" dirty="0" smtClean="0"/>
              <a:t> of </a:t>
            </a:r>
            <a:r>
              <a:rPr lang="tr-TR" dirty="0" err="1" smtClean="0"/>
              <a:t>epistemological</a:t>
            </a:r>
            <a:r>
              <a:rPr lang="tr-TR" dirty="0" smtClean="0"/>
              <a:t> </a:t>
            </a:r>
            <a:r>
              <a:rPr lang="tr-TR" dirty="0" err="1" smtClean="0"/>
              <a:t>theories</a:t>
            </a:r>
            <a:r>
              <a:rPr lang="tr-TR" dirty="0" smtClean="0"/>
              <a:t> </a:t>
            </a:r>
            <a:r>
              <a:rPr lang="tr-TR" dirty="0" err="1" smtClean="0"/>
              <a:t>to</a:t>
            </a:r>
            <a:r>
              <a:rPr lang="tr-TR" dirty="0" smtClean="0"/>
              <a:t> </a:t>
            </a:r>
            <a:r>
              <a:rPr lang="tr-TR" dirty="0" err="1" smtClean="0"/>
              <a:t>accompany</a:t>
            </a:r>
            <a:r>
              <a:rPr lang="tr-TR" dirty="0" smtClean="0"/>
              <a:t> </a:t>
            </a:r>
            <a:r>
              <a:rPr lang="tr-TR" dirty="0" err="1" smtClean="0"/>
              <a:t>their</a:t>
            </a:r>
            <a:r>
              <a:rPr lang="tr-TR" dirty="0" smtClean="0"/>
              <a:t> general </a:t>
            </a:r>
            <a:r>
              <a:rPr lang="tr-TR" dirty="0" err="1" smtClean="0"/>
              <a:t>philosophical</a:t>
            </a:r>
            <a:r>
              <a:rPr lang="tr-TR" dirty="0" smtClean="0"/>
              <a:t> </a:t>
            </a:r>
            <a:r>
              <a:rPr lang="tr-TR" dirty="0" err="1" smtClean="0"/>
              <a:t>positions</a:t>
            </a:r>
            <a:r>
              <a:rPr lang="tr-TR" dirty="0" smtClean="0"/>
              <a:t>. </a:t>
            </a:r>
            <a:r>
              <a:rPr lang="tr-TR" dirty="0" err="1" smtClean="0"/>
              <a:t>More</a:t>
            </a:r>
            <a:r>
              <a:rPr lang="tr-TR" dirty="0" smtClean="0"/>
              <a:t> </a:t>
            </a:r>
            <a:r>
              <a:rPr lang="tr-TR" dirty="0" err="1" smtClean="0"/>
              <a:t>recent</a:t>
            </a:r>
            <a:r>
              <a:rPr lang="tr-TR" dirty="0" smtClean="0"/>
              <a:t> </a:t>
            </a:r>
            <a:r>
              <a:rPr lang="tr-TR" dirty="0" err="1" smtClean="0"/>
              <a:t>studies</a:t>
            </a:r>
            <a:r>
              <a:rPr lang="tr-TR" dirty="0" smtClean="0"/>
              <a:t> </a:t>
            </a:r>
            <a:r>
              <a:rPr lang="tr-TR" dirty="0" err="1" smtClean="0"/>
              <a:t>have</a:t>
            </a:r>
            <a:r>
              <a:rPr lang="tr-TR" dirty="0" smtClean="0"/>
              <a:t> re-</a:t>
            </a:r>
            <a:r>
              <a:rPr lang="tr-TR" dirty="0" err="1" smtClean="0"/>
              <a:t>written</a:t>
            </a:r>
            <a:r>
              <a:rPr lang="tr-TR" dirty="0" smtClean="0"/>
              <a:t> </a:t>
            </a:r>
            <a:r>
              <a:rPr lang="tr-TR" dirty="0" err="1" smtClean="0"/>
              <a:t>centuries</a:t>
            </a:r>
            <a:r>
              <a:rPr lang="tr-TR" dirty="0" smtClean="0"/>
              <a:t>-</a:t>
            </a:r>
            <a:r>
              <a:rPr lang="tr-TR" dirty="0" err="1" smtClean="0"/>
              <a:t>old</a:t>
            </a:r>
            <a:r>
              <a:rPr lang="tr-TR" dirty="0" smtClean="0"/>
              <a:t> </a:t>
            </a:r>
            <a:r>
              <a:rPr lang="tr-TR" dirty="0" err="1" smtClean="0"/>
              <a:t>assumptions</a:t>
            </a:r>
            <a:r>
              <a:rPr lang="tr-TR" dirty="0" smtClean="0"/>
              <a:t>, </a:t>
            </a:r>
            <a:r>
              <a:rPr lang="tr-TR" dirty="0" err="1" smtClean="0"/>
              <a:t>and</a:t>
            </a:r>
            <a:r>
              <a:rPr lang="tr-TR" dirty="0" smtClean="0"/>
              <a:t> </a:t>
            </a:r>
            <a:r>
              <a:rPr lang="tr-TR" dirty="0" err="1" smtClean="0"/>
              <a:t>the</a:t>
            </a:r>
            <a:r>
              <a:rPr lang="tr-TR" dirty="0" smtClean="0"/>
              <a:t> </a:t>
            </a:r>
            <a:r>
              <a:rPr lang="tr-TR" dirty="0" err="1" smtClean="0"/>
              <a:t>field</a:t>
            </a:r>
            <a:r>
              <a:rPr lang="tr-TR" dirty="0" smtClean="0"/>
              <a:t> of </a:t>
            </a:r>
            <a:r>
              <a:rPr lang="tr-TR" dirty="0" err="1" smtClean="0"/>
              <a:t>epistemology</a:t>
            </a:r>
            <a:r>
              <a:rPr lang="tr-TR" dirty="0" smtClean="0"/>
              <a:t> </a:t>
            </a:r>
            <a:r>
              <a:rPr lang="tr-TR" dirty="0" err="1" smtClean="0"/>
              <a:t>continues</a:t>
            </a:r>
            <a:r>
              <a:rPr lang="tr-TR" dirty="0" smtClean="0"/>
              <a:t> </a:t>
            </a:r>
            <a:r>
              <a:rPr lang="tr-TR" dirty="0" err="1" smtClean="0"/>
              <a:t>to</a:t>
            </a:r>
            <a:r>
              <a:rPr lang="tr-TR" dirty="0" smtClean="0"/>
              <a:t> be </a:t>
            </a:r>
            <a:r>
              <a:rPr lang="tr-TR" dirty="0" err="1" smtClean="0"/>
              <a:t>vibrant</a:t>
            </a:r>
            <a:r>
              <a:rPr lang="tr-TR" dirty="0" smtClean="0"/>
              <a:t> </a:t>
            </a:r>
            <a:r>
              <a:rPr lang="tr-TR" dirty="0" err="1" smtClean="0"/>
              <a:t>and</a:t>
            </a:r>
            <a:r>
              <a:rPr lang="tr-TR" dirty="0" smtClean="0"/>
              <a:t> </a:t>
            </a:r>
            <a:r>
              <a:rPr lang="tr-TR" dirty="0" err="1" smtClean="0"/>
              <a:t>dynamic</a:t>
            </a:r>
            <a:r>
              <a:rPr lang="tr-TR" dirty="0" smtClean="0"/>
              <a:t>.</a:t>
            </a:r>
          </a:p>
          <a:p>
            <a:pPr eaLnBrk="1" fontAlgn="auto" hangingPunct="1">
              <a:spcAft>
                <a:spcPts val="0"/>
              </a:spcAft>
              <a:buFont typeface="Wingdings"/>
              <a:buNone/>
              <a:defRPr/>
            </a:pPr>
            <a:endParaRPr lang="en-US" dirty="0"/>
          </a:p>
        </p:txBody>
      </p:sp>
      <p:sp>
        <p:nvSpPr>
          <p:cNvPr id="15363" name="Title 2"/>
          <p:cNvSpPr>
            <a:spLocks noGrp="1"/>
          </p:cNvSpPr>
          <p:nvPr>
            <p:ph type="title"/>
          </p:nvPr>
        </p:nvSpPr>
        <p:spPr/>
        <p:txBody>
          <a:bodyPr/>
          <a:lstStyle/>
          <a:p>
            <a:pPr eaLnBrk="1" hangingPunct="1"/>
            <a:r>
              <a:rPr lang="en-US" smtClean="0"/>
              <a:t>Epistemology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1"/>
          <p:cNvSpPr>
            <a:spLocks noGrp="1"/>
          </p:cNvSpPr>
          <p:nvPr>
            <p:ph type="body" idx="1"/>
          </p:nvPr>
        </p:nvSpPr>
        <p:spPr/>
        <p:txBody>
          <a:bodyPr/>
          <a:lstStyle/>
          <a:p>
            <a:pPr eaLnBrk="1" hangingPunct="1"/>
            <a:r>
              <a:rPr lang="tr-TR" smtClean="0"/>
              <a:t>The word </a:t>
            </a:r>
            <a:r>
              <a:rPr lang="tr-TR" b="1" smtClean="0"/>
              <a:t>science</a:t>
            </a:r>
            <a:r>
              <a:rPr lang="tr-TR" smtClean="0"/>
              <a:t> comes from the </a:t>
            </a:r>
            <a:r>
              <a:rPr lang="tr-TR" u="sng" smtClean="0">
                <a:hlinkClick r:id="rId2" tooltip="Latin"/>
              </a:rPr>
              <a:t>Latin</a:t>
            </a:r>
            <a:r>
              <a:rPr lang="tr-TR" smtClean="0"/>
              <a:t> word, </a:t>
            </a:r>
            <a:r>
              <a:rPr lang="tr-TR" i="1" smtClean="0"/>
              <a:t>scientia</a:t>
            </a:r>
            <a:r>
              <a:rPr lang="tr-TR" smtClean="0"/>
              <a:t>, which means </a:t>
            </a:r>
            <a:r>
              <a:rPr lang="tr-TR" u="sng" smtClean="0">
                <a:hlinkClick r:id="rId3" tooltip="Knowledge"/>
              </a:rPr>
              <a:t>knowledge</a:t>
            </a:r>
            <a:r>
              <a:rPr lang="tr-TR" smtClean="0"/>
              <a:t>; thus the </a:t>
            </a:r>
            <a:r>
              <a:rPr lang="tr-TR" u="sng" smtClean="0">
                <a:hlinkClick r:id="rId4" tooltip="Category:Latin phrases"/>
              </a:rPr>
              <a:t>phrase</a:t>
            </a:r>
            <a:r>
              <a:rPr lang="tr-TR" smtClean="0"/>
              <a:t> </a:t>
            </a:r>
            <a:r>
              <a:rPr lang="tr-TR" i="1" u="sng" smtClean="0">
                <a:hlinkClick r:id="rId5" tooltip="Scientia potentia est"/>
              </a:rPr>
              <a:t>scientia potentia est</a:t>
            </a:r>
            <a:r>
              <a:rPr lang="tr-TR" smtClean="0"/>
              <a:t>: </a:t>
            </a:r>
            <a:r>
              <a:rPr lang="tr-TR" i="1" smtClean="0"/>
              <a:t>knowledge is power</a:t>
            </a:r>
            <a:r>
              <a:rPr lang="tr-TR" smtClean="0"/>
              <a:t>.</a:t>
            </a:r>
          </a:p>
          <a:p>
            <a:pPr eaLnBrk="1" hangingPunct="1"/>
            <a:endParaRPr lang="en-US" smtClean="0"/>
          </a:p>
        </p:txBody>
      </p:sp>
      <p:sp>
        <p:nvSpPr>
          <p:cNvPr id="16387" name="Title 2"/>
          <p:cNvSpPr>
            <a:spLocks noGrp="1"/>
          </p:cNvSpPr>
          <p:nvPr>
            <p:ph type="title"/>
          </p:nvPr>
        </p:nvSpPr>
        <p:spPr/>
        <p:txBody>
          <a:bodyPr/>
          <a:lstStyle/>
          <a:p>
            <a:pPr eaLnBrk="1" hangingPunct="1"/>
            <a:r>
              <a:rPr lang="en-US" smtClean="0"/>
              <a:t>Science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1"/>
          <p:cNvSpPr>
            <a:spLocks noGrp="1"/>
          </p:cNvSpPr>
          <p:nvPr>
            <p:ph type="body" idx="1"/>
          </p:nvPr>
        </p:nvSpPr>
        <p:spPr/>
        <p:txBody>
          <a:bodyPr>
            <a:normAutofit/>
          </a:bodyPr>
          <a:lstStyle/>
          <a:p>
            <a:pPr eaLnBrk="1" hangingPunct="1"/>
            <a:r>
              <a:rPr lang="tr-TR" b="1" smtClean="0"/>
              <a:t>method</a:t>
            </a:r>
            <a:r>
              <a:rPr lang="tr-TR" smtClean="0"/>
              <a:t> (from </a:t>
            </a:r>
            <a:r>
              <a:rPr lang="tr-TR" u="sng" smtClean="0">
                <a:hlinkClick r:id="rId2" tooltip="Greek language"/>
              </a:rPr>
              <a:t>Greek</a:t>
            </a:r>
            <a:r>
              <a:rPr lang="tr-TR" smtClean="0"/>
              <a:t> </a:t>
            </a:r>
            <a:r>
              <a:rPr lang="tr-TR" i="1" smtClean="0"/>
              <a:t>methodos</a:t>
            </a:r>
            <a:r>
              <a:rPr lang="tr-TR" smtClean="0"/>
              <a:t>, </a:t>
            </a:r>
            <a:r>
              <a:rPr lang="tr-TR" i="1" smtClean="0"/>
              <a:t>met' hodos</a:t>
            </a:r>
            <a:r>
              <a:rPr lang="tr-TR" smtClean="0"/>
              <a:t> literally "way across"). The word entered English in </a:t>
            </a:r>
            <a:r>
              <a:rPr lang="tr-TR" u="sng" smtClean="0">
                <a:hlinkClick r:id="rId3" tooltip="1541"/>
              </a:rPr>
              <a:t>1541</a:t>
            </a:r>
            <a:r>
              <a:rPr lang="tr-TR" smtClean="0"/>
              <a:t> via French and Latin.</a:t>
            </a:r>
          </a:p>
          <a:p>
            <a:pPr eaLnBrk="1" hangingPunct="1"/>
            <a:endParaRPr lang="en-US" smtClean="0"/>
          </a:p>
        </p:txBody>
      </p:sp>
      <p:sp>
        <p:nvSpPr>
          <p:cNvPr id="17411" name="Title 2"/>
          <p:cNvSpPr>
            <a:spLocks noGrp="1"/>
          </p:cNvSpPr>
          <p:nvPr>
            <p:ph type="title"/>
          </p:nvPr>
        </p:nvSpPr>
        <p:spPr/>
        <p:txBody>
          <a:bodyPr/>
          <a:lstStyle/>
          <a:p>
            <a:pPr eaLnBrk="1" hangingPunct="1"/>
            <a:r>
              <a:rPr lang="en-US" smtClean="0"/>
              <a:t>Method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207</TotalTime>
  <Words>923</Words>
  <Application>Microsoft Office PowerPoint</Application>
  <PresentationFormat>On-screen Show (4:3)</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Tw Cen MT</vt:lpstr>
      <vt:lpstr>Wingdings</vt:lpstr>
      <vt:lpstr>Wingdings 2</vt:lpstr>
      <vt:lpstr>Median</vt:lpstr>
      <vt:lpstr>WHAT IS scIentIfIc thought</vt:lpstr>
      <vt:lpstr>Philosophy</vt:lpstr>
      <vt:lpstr>Philosophy</vt:lpstr>
      <vt:lpstr>Ontology</vt:lpstr>
      <vt:lpstr>Ontology</vt:lpstr>
      <vt:lpstr>Epistemology</vt:lpstr>
      <vt:lpstr>Epistemology</vt:lpstr>
      <vt:lpstr>Science</vt:lpstr>
      <vt:lpstr>Method </vt:lpstr>
      <vt:lpstr>Evolution of Method</vt:lpstr>
      <vt:lpstr>The Root of Academia</vt:lpstr>
      <vt:lpstr>3 PARADIGM-DEFINING QUESTIONS </vt:lpstr>
    </vt:vector>
  </TitlesOfParts>
  <Company>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scientific thought</dc:title>
  <dc:creator>Soner Yıldırım</dc:creator>
  <cp:lastModifiedBy>Soner YILDIRIM</cp:lastModifiedBy>
  <cp:revision>25</cp:revision>
  <dcterms:created xsi:type="dcterms:W3CDTF">2008-02-21T06:36:53Z</dcterms:created>
  <dcterms:modified xsi:type="dcterms:W3CDTF">2017-10-04T07:04:33Z</dcterms:modified>
</cp:coreProperties>
</file>