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307" r:id="rId5"/>
    <p:sldId id="308" r:id="rId6"/>
    <p:sldId id="309" r:id="rId7"/>
    <p:sldId id="259" r:id="rId8"/>
    <p:sldId id="310" r:id="rId9"/>
    <p:sldId id="311" r:id="rId10"/>
    <p:sldId id="312" r:id="rId11"/>
    <p:sldId id="260" r:id="rId12"/>
    <p:sldId id="267" r:id="rId1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15" autoAdjust="0"/>
    <p:restoredTop sz="78456" autoAdjust="0"/>
  </p:normalViewPr>
  <p:slideViewPr>
    <p:cSldViewPr>
      <p:cViewPr varScale="1">
        <p:scale>
          <a:sx n="90" d="100"/>
          <a:sy n="90" d="100"/>
        </p:scale>
        <p:origin x="10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94"/>
    </p:cViewPr>
  </p:sorterViewPr>
  <p:notesViewPr>
    <p:cSldViewPr>
      <p:cViewPr varScale="1">
        <p:scale>
          <a:sx n="68" d="100"/>
          <a:sy n="68" d="100"/>
        </p:scale>
        <p:origin x="-199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/>
              <a:t>Educational Research – Chapter 1</a:t>
            </a:r>
          </a:p>
          <a:p>
            <a:pPr>
              <a:defRPr/>
            </a:pPr>
            <a:r>
              <a:rPr lang="en-US"/>
              <a:t>Gay, Airasian, and Mills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0564149-6FF2-47E3-904A-E745A33C5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31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49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2DBB528-16DF-4101-9356-86F6A6FF1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18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Note</a:t>
            </a:r>
            <a:r>
              <a:rPr lang="tr-TR" b="1" dirty="0" smtClean="0"/>
              <a:t>: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discipline that concerns </a:t>
            </a:r>
            <a:r>
              <a:rPr lang="en-US" b="1" dirty="0" smtClean="0"/>
              <a:t>information technology </a:t>
            </a:r>
            <a:r>
              <a:rPr lang="en-US" dirty="0" smtClean="0"/>
              <a:t>in use by</a:t>
            </a:r>
            <a:r>
              <a:rPr lang="tr-TR" dirty="0" smtClean="0"/>
              <a:t> </a:t>
            </a:r>
            <a:r>
              <a:rPr lang="en-US" dirty="0" smtClean="0"/>
              <a:t>[individuals/</a:t>
            </a:r>
            <a:r>
              <a:rPr lang="en-US" dirty="0" err="1" smtClean="0"/>
              <a:t>organisations</a:t>
            </a:r>
            <a:r>
              <a:rPr lang="en-US" dirty="0" smtClean="0"/>
              <a:t>/</a:t>
            </a:r>
            <a:r>
              <a:rPr lang="tr-TR" dirty="0" smtClean="0"/>
              <a:t> </a:t>
            </a:r>
            <a:r>
              <a:rPr lang="en-US" dirty="0" smtClean="0"/>
              <a:t>economies/other groups of people], by</a:t>
            </a:r>
            <a:r>
              <a:rPr lang="tr-TR" dirty="0" smtClean="0"/>
              <a:t> </a:t>
            </a:r>
            <a:r>
              <a:rPr lang="en-US" dirty="0" smtClean="0"/>
              <a:t>definition, is </a:t>
            </a:r>
            <a:r>
              <a:rPr lang="en-US" b="1" dirty="0" smtClean="0"/>
              <a:t>a part of the social sciences</a:t>
            </a:r>
            <a:r>
              <a:rPr lang="en-US" dirty="0" smtClean="0"/>
              <a:t>.</a:t>
            </a:r>
            <a:r>
              <a:rPr lang="tr-TR" dirty="0" smtClean="0"/>
              <a:t> (</a:t>
            </a:r>
            <a:r>
              <a:rPr lang="en-US" dirty="0" smtClean="0"/>
              <a:t>As soon as our investigation concerns a human element, imprecision, vagueness and</a:t>
            </a:r>
            <a:r>
              <a:rPr lang="tr-TR" dirty="0" smtClean="0"/>
              <a:t> </a:t>
            </a:r>
            <a:r>
              <a:rPr lang="en-US" dirty="0" smtClean="0"/>
              <a:t>ambiguity creeps into our research.</a:t>
            </a:r>
            <a:r>
              <a:rPr lang="tr-TR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3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W</a:t>
            </a:r>
            <a:r>
              <a:rPr lang="en-US" dirty="0" smtClean="0"/>
              <a:t>e can improve the current accumulation of theories, evidence and measurement</a:t>
            </a:r>
            <a:r>
              <a:rPr lang="tr-TR" dirty="0" smtClean="0"/>
              <a:t> </a:t>
            </a:r>
            <a:r>
              <a:rPr lang="en-US" dirty="0" smtClean="0"/>
              <a:t>methods in a certain domain</a:t>
            </a:r>
            <a:r>
              <a:rPr lang="tr-TR" dirty="0" smtClean="0"/>
              <a:t>. (</a:t>
            </a:r>
            <a:r>
              <a:rPr lang="tr-TR" dirty="0" err="1" smtClean="0"/>
              <a:t>Please</a:t>
            </a:r>
            <a:r>
              <a:rPr lang="tr-TR" dirty="0" smtClean="0"/>
              <a:t> </a:t>
            </a:r>
            <a:r>
              <a:rPr lang="tr-TR" dirty="0" err="1" smtClean="0"/>
              <a:t>see</a:t>
            </a:r>
            <a:r>
              <a:rPr lang="tr-TR" dirty="0" smtClean="0"/>
              <a:t> </a:t>
            </a:r>
            <a:r>
              <a:rPr lang="tr-TR" dirty="0" err="1" smtClean="0"/>
              <a:t>figure</a:t>
            </a:r>
            <a:r>
              <a:rPr lang="tr-TR" baseline="0" dirty="0" smtClean="0"/>
              <a:t> in </a:t>
            </a:r>
            <a:r>
              <a:rPr lang="tr-TR" dirty="0" err="1" smtClean="0"/>
              <a:t>previous</a:t>
            </a:r>
            <a:r>
              <a:rPr lang="tr-TR" dirty="0" smtClean="0"/>
              <a:t> </a:t>
            </a:r>
            <a:r>
              <a:rPr lang="tr-TR" dirty="0" err="1" smtClean="0"/>
              <a:t>slide</a:t>
            </a:r>
            <a:r>
              <a:rPr lang="tr-TR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80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Replicability</a:t>
            </a:r>
            <a:r>
              <a:rPr lang="en-US" baseline="0" dirty="0" smtClean="0"/>
              <a:t> is a term that </a:t>
            </a:r>
            <a:r>
              <a:rPr lang="en-US" baseline="0" dirty="0" err="1" smtClean="0"/>
              <a:t>characterises</a:t>
            </a:r>
            <a:r>
              <a:rPr lang="en-US" baseline="0" dirty="0" smtClean="0"/>
              <a:t> the extent to which research procedures</a:t>
            </a:r>
            <a:r>
              <a:rPr lang="tr-TR" baseline="0" dirty="0" smtClean="0"/>
              <a:t> </a:t>
            </a:r>
            <a:r>
              <a:rPr lang="en-US" baseline="0" dirty="0" smtClean="0"/>
              <a:t>are repeatable.</a:t>
            </a:r>
            <a:endParaRPr lang="tr-TR" baseline="0" dirty="0" smtClean="0"/>
          </a:p>
          <a:p>
            <a:endParaRPr lang="tr-TR" baseline="0" dirty="0" smtClean="0"/>
          </a:p>
          <a:p>
            <a:r>
              <a:rPr lang="en-US" b="1" baseline="0" dirty="0" smtClean="0"/>
              <a:t>Independence</a:t>
            </a:r>
            <a:r>
              <a:rPr lang="en-US" baseline="0" dirty="0" smtClean="0"/>
              <a:t> is closely related to reliability. It concerns the extent to which the</a:t>
            </a:r>
            <a:r>
              <a:rPr lang="tr-TR" baseline="0" dirty="0" smtClean="0"/>
              <a:t> </a:t>
            </a:r>
            <a:r>
              <a:rPr lang="en-US" baseline="0" dirty="0" smtClean="0"/>
              <a:t>research conduct is impartial and freed from any subjective judgment or other</a:t>
            </a:r>
            <a:r>
              <a:rPr lang="tr-TR" baseline="0" dirty="0" smtClean="0"/>
              <a:t> </a:t>
            </a:r>
            <a:r>
              <a:rPr lang="en-US" baseline="0" dirty="0" smtClean="0"/>
              <a:t>bias stemming from the researcher or research team itself.</a:t>
            </a:r>
            <a:endParaRPr lang="tr-TR" baseline="0" dirty="0" smtClean="0"/>
          </a:p>
          <a:p>
            <a:endParaRPr lang="tr-TR" baseline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precision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principle states that in all scientific research the concepts,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constructs, and measurements should be as carefully and precisely defined as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possible to allow others to use, apply, and challenge the definitions, concepts,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and results in their own work.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Times New Roman" charset="0"/>
              <a:ea typeface="+mn-ea"/>
              <a:cs typeface="+mn-cs"/>
            </a:endParaRPr>
          </a:p>
          <a:p>
            <a:endParaRPr lang="tr-TR" sz="1200" b="0" i="0" u="none" strike="noStrike" kern="1200" baseline="0" dirty="0" smtClean="0">
              <a:solidFill>
                <a:schemeClr val="tx1"/>
              </a:solidFill>
              <a:latin typeface="Times New Roman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Falsification</a:t>
            </a:r>
            <a:r>
              <a:rPr lang="tr-TR" sz="1200" b="1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describes the logical possibility than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an assertion, hypothesis, or theory can be contradicted by an observation or other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outcome of a scientific study or experiment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sz="1200" b="0" i="0" u="none" strike="noStrike" kern="1200" baseline="0" dirty="0" smtClean="0">
              <a:solidFill>
                <a:schemeClr val="tx1"/>
              </a:solidFill>
              <a:latin typeface="Times New Roman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The falsification argument has at least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two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important implications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sz="1200" b="0" i="0" u="none" strike="noStrike" kern="1200" baseline="0" dirty="0" smtClean="0">
              <a:solidFill>
                <a:schemeClr val="tx1"/>
              </a:solidFill>
              <a:latin typeface="Times New Roman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b="1" baseline="0" dirty="0" smtClean="0"/>
              <a:t>First</a:t>
            </a:r>
            <a:r>
              <a:rPr lang="tr-TR" b="0" baseline="0" dirty="0" smtClean="0"/>
              <a:t>, </a:t>
            </a:r>
            <a:r>
              <a:rPr lang="tr-TR" b="0" u="sng" baseline="0" dirty="0" smtClean="0"/>
              <a:t>i</a:t>
            </a:r>
            <a:r>
              <a:rPr lang="en-US" b="0" u="sng" baseline="0" dirty="0" smtClean="0"/>
              <a:t>t</a:t>
            </a:r>
            <a:r>
              <a:rPr lang="tr-TR" b="0" u="sng" baseline="0" dirty="0" smtClean="0"/>
              <a:t> </a:t>
            </a:r>
            <a:r>
              <a:rPr lang="en-US" b="0" u="sng" baseline="0" dirty="0" smtClean="0"/>
              <a:t>draws a clear boundary around the possibilities of scientific research</a:t>
            </a:r>
            <a:r>
              <a:rPr lang="en-US" b="0" baseline="0" dirty="0" smtClean="0"/>
              <a:t>:</a:t>
            </a:r>
            <a:r>
              <a:rPr lang="tr-TR" b="0" baseline="0" dirty="0" smtClean="0"/>
              <a:t> </a:t>
            </a:r>
            <a:r>
              <a:rPr lang="en-US" b="0" baseline="0" dirty="0" smtClean="0"/>
              <a:t>our</a:t>
            </a:r>
            <a:r>
              <a:rPr lang="tr-TR" b="0" baseline="0" dirty="0" smtClean="0"/>
              <a:t> </a:t>
            </a:r>
            <a:r>
              <a:rPr lang="en-US" b="0" baseline="0" dirty="0" smtClean="0"/>
              <a:t>theories are sets of suggested explanations that are assumed to be true because</a:t>
            </a:r>
            <a:r>
              <a:rPr lang="tr-TR" b="0" baseline="0" dirty="0" smtClean="0"/>
              <a:t> </a:t>
            </a:r>
            <a:r>
              <a:rPr lang="en-US" b="0" baseline="0" dirty="0" smtClean="0"/>
              <a:t>the evidence collected to date does not state otherwise.</a:t>
            </a:r>
            <a:endParaRPr lang="tr-TR" b="0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b="1" baseline="0" dirty="0" smtClean="0"/>
              <a:t>Second</a:t>
            </a:r>
            <a:r>
              <a:rPr lang="tr-TR" b="0" baseline="0" dirty="0" smtClean="0"/>
              <a:t>, </a:t>
            </a:r>
            <a:r>
              <a:rPr lang="en-US" b="0" u="sng" baseline="0" dirty="0" smtClean="0"/>
              <a:t>falsification also implies an important criterion for the</a:t>
            </a:r>
            <a:r>
              <a:rPr lang="tr-TR" b="0" u="sng" baseline="0" dirty="0" smtClean="0"/>
              <a:t> </a:t>
            </a:r>
            <a:r>
              <a:rPr lang="en-US" b="0" u="sng" baseline="0" dirty="0" smtClean="0"/>
              <a:t>theories that are created as scientific output</a:t>
            </a:r>
            <a:r>
              <a:rPr lang="en-US" b="0" baseline="0" dirty="0" smtClean="0"/>
              <a:t>:</a:t>
            </a:r>
            <a:r>
              <a:rPr lang="tr-TR" b="0" baseline="0" dirty="0" smtClean="0"/>
              <a:t> </a:t>
            </a:r>
            <a:r>
              <a:rPr lang="en-US" b="0" baseline="0" dirty="0" smtClean="0"/>
              <a:t>a good scientific theory is one that</a:t>
            </a:r>
            <a:r>
              <a:rPr lang="tr-TR" b="0" baseline="0" dirty="0" smtClean="0"/>
              <a:t> </a:t>
            </a:r>
            <a:r>
              <a:rPr lang="en-US" b="0" baseline="0" dirty="0" smtClean="0"/>
              <a:t>can be falsified</a:t>
            </a:r>
            <a:r>
              <a:rPr lang="tr-TR" b="0" baseline="0" dirty="0" smtClean="0"/>
              <a:t>.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35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Concepts can be </a:t>
            </a:r>
            <a:r>
              <a:rPr lang="en-US" b="1" dirty="0" smtClean="0"/>
              <a:t>linked</a:t>
            </a:r>
            <a:r>
              <a:rPr lang="en-US" dirty="0" smtClean="0"/>
              <a:t> to one another via </a:t>
            </a:r>
            <a:r>
              <a:rPr lang="en-US" i="1" dirty="0" smtClean="0"/>
              <a:t>propositions</a:t>
            </a:r>
            <a:r>
              <a:rPr lang="tr-TR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hypotheses are suggested </a:t>
            </a:r>
            <a:r>
              <a:rPr lang="en-US" b="1" dirty="0" smtClean="0"/>
              <a:t>linkages</a:t>
            </a:r>
            <a:r>
              <a:rPr lang="en-US" dirty="0" smtClean="0"/>
              <a:t> between</a:t>
            </a:r>
            <a:r>
              <a:rPr lang="tr-TR" dirty="0" smtClean="0"/>
              <a:t> </a:t>
            </a:r>
            <a:r>
              <a:rPr lang="en-US" dirty="0" smtClean="0"/>
              <a:t>constructs</a:t>
            </a:r>
            <a:endParaRPr lang="tr-TR" dirty="0" smtClean="0"/>
          </a:p>
          <a:p>
            <a:endParaRPr lang="tr-TR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Intelligence, for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example, can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hardly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be measured by one variable only, because we understand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this concept to pertain to abilities for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a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bstract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thought, understanding, communication,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reasoning, learning, planning, problem solving and others, including emotional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intelligence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07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example, “highest degree earned is related to annual</a:t>
            </a:r>
            <a:r>
              <a:rPr lang="tr-TR" dirty="0" smtClean="0"/>
              <a:t> </a:t>
            </a:r>
            <a:r>
              <a:rPr lang="en-US" dirty="0" smtClean="0"/>
              <a:t>gross salary” is what we call a weak hypothesis, because it fails to specify directionality</a:t>
            </a:r>
            <a:r>
              <a:rPr lang="tr-TR" dirty="0" smtClean="0"/>
              <a:t> </a:t>
            </a:r>
            <a:r>
              <a:rPr lang="en-US" dirty="0" smtClean="0"/>
              <a:t>(does the earning of a degree cause an increase or decrease in annual gross</a:t>
            </a:r>
            <a:r>
              <a:rPr lang="tr-TR" dirty="0" smtClean="0"/>
              <a:t> </a:t>
            </a:r>
            <a:r>
              <a:rPr lang="en-US" dirty="0" smtClean="0"/>
              <a:t>salary?) or causality (does annual gross salary cause a specific degree or vice</a:t>
            </a:r>
            <a:r>
              <a:rPr lang="tr-TR" dirty="0" smtClean="0"/>
              <a:t> </a:t>
            </a:r>
            <a:r>
              <a:rPr lang="en-US" dirty="0" smtClean="0"/>
              <a:t>versa?). A strong hypothesis, by contrast, would be the statement “the higher the</a:t>
            </a:r>
            <a:r>
              <a:rPr lang="tr-TR" dirty="0" smtClean="0"/>
              <a:t> </a:t>
            </a:r>
            <a:r>
              <a:rPr lang="en-US" dirty="0" smtClean="0"/>
              <a:t>degree earned, the more annual gross salary will be earned”. As this example</a:t>
            </a:r>
            <a:r>
              <a:rPr lang="tr-TR" dirty="0" smtClean="0"/>
              <a:t> </a:t>
            </a:r>
            <a:r>
              <a:rPr lang="en-US" dirty="0" smtClean="0"/>
              <a:t>shows, hypotheses need to clearly specify directionality as well as causality by</a:t>
            </a:r>
            <a:r>
              <a:rPr lang="tr-TR" dirty="0" smtClean="0"/>
              <a:t> </a:t>
            </a:r>
            <a:r>
              <a:rPr lang="en-US" dirty="0" smtClean="0"/>
              <a:t>clearly delineating which variables lead to which effect on which other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6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9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ceIT</a:t>
            </a:r>
            <a:r>
              <a:rPr lang="en-US" dirty="0" smtClean="0"/>
              <a:t> 435  Research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4A2E9-8F01-465E-8C5E-F330CF238D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56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BA033-11B6-465C-9C83-277C2F4C64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4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61C51-1A6A-4E79-A9D4-0B65CD78BB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4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CEIT 421 Research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A085A4-79FC-4E83-A511-3C67A41029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7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3EECF-CA8E-44E5-B955-443F8D91D4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86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7698C0-0F47-4D84-BACB-9CCF8EE7A3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5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1D338-965F-4515-955C-570D5EEE27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2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EDD3-AB62-45C0-BB9E-0F10B5D36E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3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E5D0C-D7B2-4C9A-ABBC-788E1D0E2F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FDCAEAC-A4DB-4373-992E-8633471069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4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B2ACA9-1801-407B-927D-45BA89FD89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3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FA8B8BF-9D4D-47A6-AFEB-CAB241823E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40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90550" y="914400"/>
            <a:ext cx="7962900" cy="1676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6600" dirty="0">
                <a:solidFill>
                  <a:schemeClr val="accent1">
                    <a:satMod val="150000"/>
                  </a:schemeClr>
                </a:solidFill>
              </a:rPr>
              <a:t>Scientific Research</a:t>
            </a:r>
            <a:br>
              <a:rPr lang="en-US" sz="66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sz="6600" dirty="0">
                <a:solidFill>
                  <a:schemeClr val="accent1">
                    <a:satMod val="150000"/>
                  </a:schemeClr>
                </a:solidFill>
              </a:rPr>
              <a:t>in Information Systems</a:t>
            </a:r>
            <a:endParaRPr lang="en-US" sz="6600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200400"/>
            <a:ext cx="7620000" cy="1752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tr-TR" sz="2800" dirty="0" smtClean="0"/>
              <a:t>Chapter </a:t>
            </a:r>
            <a:r>
              <a:rPr lang="tr-TR" altLang="tr-TR" sz="2800" dirty="0" smtClean="0"/>
              <a:t>2</a:t>
            </a:r>
            <a:endParaRPr lang="en-US" altLang="tr-TR" sz="2800" dirty="0" smtClean="0"/>
          </a:p>
          <a:p>
            <a:r>
              <a:rPr lang="en-US" altLang="tr-TR" sz="2800" dirty="0"/>
              <a:t>Information Systems Research </a:t>
            </a:r>
            <a:r>
              <a:rPr lang="en-US" altLang="tr-TR" sz="2800" dirty="0" smtClean="0"/>
              <a:t>as </a:t>
            </a:r>
            <a:r>
              <a:rPr lang="en-US" altLang="tr-TR" sz="2800" dirty="0"/>
              <a:t>a Science</a:t>
            </a:r>
            <a:endParaRPr lang="en-US" altLang="tr-TR" sz="2400" dirty="0" smtClean="0">
              <a:latin typeface="Arial" panose="020B0604020202020204" pitchFamily="34" charset="0"/>
              <a:cs typeface="Times" panose="02020603050405020304" pitchFamily="18" charset="0"/>
            </a:endParaRPr>
          </a:p>
          <a:p>
            <a:pPr eaLnBrk="1" hangingPunct="1"/>
            <a:r>
              <a:rPr lang="tr-TR" altLang="tr-TR" sz="2400" dirty="0" smtClean="0">
                <a:latin typeface="Arial" panose="020B0604020202020204" pitchFamily="34" charset="0"/>
                <a:cs typeface="Times" panose="02020603050405020304" pitchFamily="18" charset="0"/>
              </a:rPr>
              <a:t>JAN RECKER</a:t>
            </a:r>
            <a:endParaRPr lang="en-US" altLang="tr-TR" sz="2400" dirty="0" smtClean="0">
              <a:latin typeface="Arial" panose="020B0604020202020204" pitchFamily="34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Essential Concepts in Information Systems Research</a:t>
            </a:r>
            <a:r>
              <a:rPr lang="tr-TR" dirty="0">
                <a:solidFill>
                  <a:schemeClr val="accent1">
                    <a:satMod val="150000"/>
                  </a:schemeClr>
                </a:solidFill>
              </a:rPr>
              <a:t> (</a:t>
            </a:r>
            <a:r>
              <a:rPr lang="tr-TR" dirty="0" err="1">
                <a:solidFill>
                  <a:schemeClr val="accent1">
                    <a:satMod val="150000"/>
                  </a:schemeClr>
                </a:solidFill>
              </a:rPr>
              <a:t>Cont</a:t>
            </a:r>
            <a:r>
              <a:rPr lang="tr-TR" dirty="0">
                <a:solidFill>
                  <a:schemeClr val="accent1">
                    <a:satMod val="150000"/>
                  </a:schemeClr>
                </a:solidFill>
              </a:rPr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variable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thus </a:t>
            </a:r>
            <a:r>
              <a:rPr lang="en-US" dirty="0"/>
              <a:t>the empirical indicator that allows us to approximate the underlying </a:t>
            </a:r>
            <a:r>
              <a:rPr lang="en-US" dirty="0" smtClean="0"/>
              <a:t>latent</a:t>
            </a:r>
            <a:r>
              <a:rPr lang="tr-TR" dirty="0" smtClean="0"/>
              <a:t> </a:t>
            </a:r>
            <a:r>
              <a:rPr lang="en-US" dirty="0" smtClean="0"/>
              <a:t>construct.</a:t>
            </a:r>
            <a:r>
              <a:rPr lang="tr-TR" dirty="0" smtClean="0"/>
              <a:t> </a:t>
            </a:r>
            <a:r>
              <a:rPr lang="tr-TR" dirty="0" err="1" smtClean="0"/>
              <a:t>It</a:t>
            </a:r>
            <a:r>
              <a:rPr lang="tr-TR" dirty="0" smtClean="0"/>
              <a:t> is </a:t>
            </a:r>
            <a:r>
              <a:rPr lang="en-US" dirty="0"/>
              <a:t>a </a:t>
            </a:r>
            <a:r>
              <a:rPr lang="en-US" i="1" dirty="0"/>
              <a:t>measurable representation </a:t>
            </a:r>
            <a:r>
              <a:rPr lang="en-US" dirty="0"/>
              <a:t>or </a:t>
            </a:r>
            <a:r>
              <a:rPr lang="en-US" dirty="0" smtClean="0"/>
              <a:t>manifestation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 latent construct in the real world</a:t>
            </a:r>
            <a:r>
              <a:rPr lang="en-US" dirty="0" smtClean="0"/>
              <a:t>.</a:t>
            </a:r>
            <a:endParaRPr lang="tr-TR" dirty="0" smtClean="0"/>
          </a:p>
          <a:p>
            <a:pPr lvl="1"/>
            <a:r>
              <a:rPr lang="tr-TR" dirty="0" err="1"/>
              <a:t>Example</a:t>
            </a:r>
            <a:endParaRPr lang="tr-TR" dirty="0"/>
          </a:p>
          <a:p>
            <a:pPr lvl="2"/>
            <a:r>
              <a:rPr lang="en-US" dirty="0" smtClean="0"/>
              <a:t>when </a:t>
            </a:r>
            <a:r>
              <a:rPr lang="en-US" dirty="0"/>
              <a:t>we define the </a:t>
            </a:r>
            <a:r>
              <a:rPr lang="en-US" dirty="0" smtClean="0"/>
              <a:t>concept</a:t>
            </a:r>
            <a:r>
              <a:rPr lang="tr-TR" dirty="0" smtClean="0"/>
              <a:t> </a:t>
            </a:r>
            <a:r>
              <a:rPr lang="en-US" dirty="0" smtClean="0"/>
              <a:t>“weight</a:t>
            </a:r>
            <a:r>
              <a:rPr lang="en-US" dirty="0"/>
              <a:t>” as the construct describing the force on an object due to gravity, then </a:t>
            </a:r>
            <a:r>
              <a:rPr lang="en-US" dirty="0" smtClean="0"/>
              <a:t>we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define </a:t>
            </a:r>
            <a:r>
              <a:rPr lang="en-US" i="1" dirty="0"/>
              <a:t>a measurement variable that specifies different levels of weight</a:t>
            </a:r>
            <a:r>
              <a:rPr lang="en-US" dirty="0"/>
              <a:t>,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instance</a:t>
            </a:r>
            <a:r>
              <a:rPr lang="en-US" dirty="0"/>
              <a:t>, </a:t>
            </a:r>
            <a:r>
              <a:rPr lang="en-US" i="1" dirty="0"/>
              <a:t>using a metric scale (in kilograms</a:t>
            </a:r>
            <a:r>
              <a:rPr lang="en-US" i="1" dirty="0" smtClean="0"/>
              <a:t>).</a:t>
            </a:r>
            <a:endParaRPr lang="tr-TR" i="1" dirty="0"/>
          </a:p>
          <a:p>
            <a:r>
              <a:rPr lang="tr-TR" b="1" i="1" dirty="0" smtClean="0"/>
              <a:t>H</a:t>
            </a:r>
            <a:r>
              <a:rPr lang="en-US" b="1" i="1" dirty="0" err="1" smtClean="0"/>
              <a:t>ypothesis</a:t>
            </a:r>
            <a:r>
              <a:rPr lang="en-US" i="1" dirty="0" smtClean="0"/>
              <a:t> </a:t>
            </a:r>
            <a:r>
              <a:rPr lang="en-US" dirty="0"/>
              <a:t>is the empirical </a:t>
            </a:r>
            <a:r>
              <a:rPr lang="en-US" dirty="0" smtClean="0"/>
              <a:t>formulation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 proposition that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characterized </a:t>
            </a:r>
            <a:r>
              <a:rPr lang="en-US" dirty="0"/>
              <a:t>as a testable relationship between two or </a:t>
            </a:r>
            <a:r>
              <a:rPr lang="en-US" dirty="0" smtClean="0"/>
              <a:t>more</a:t>
            </a:r>
            <a:r>
              <a:rPr lang="tr-TR" dirty="0" smtClean="0"/>
              <a:t> </a:t>
            </a:r>
            <a:r>
              <a:rPr lang="en-US" dirty="0" smtClean="0"/>
              <a:t>variables.</a:t>
            </a:r>
            <a:endParaRPr lang="tr-TR" dirty="0" smtClean="0"/>
          </a:p>
          <a:p>
            <a:pPr lvl="1"/>
            <a:r>
              <a:rPr lang="tr-TR" dirty="0" err="1"/>
              <a:t>Example</a:t>
            </a:r>
            <a:endParaRPr lang="tr-TR" dirty="0"/>
          </a:p>
          <a:p>
            <a:pPr lvl="2"/>
            <a:r>
              <a:rPr lang="tr-TR" dirty="0" err="1" smtClean="0"/>
              <a:t>Weak</a:t>
            </a:r>
            <a:r>
              <a:rPr lang="tr-TR" dirty="0" smtClean="0"/>
              <a:t> </a:t>
            </a:r>
            <a:r>
              <a:rPr lang="tr-TR" dirty="0" err="1" smtClean="0"/>
              <a:t>hypothesis</a:t>
            </a:r>
            <a:r>
              <a:rPr lang="tr-TR" dirty="0" smtClean="0"/>
              <a:t>: </a:t>
            </a:r>
            <a:r>
              <a:rPr lang="en-US" dirty="0"/>
              <a:t>“highest degree earned is related to </a:t>
            </a:r>
            <a:r>
              <a:rPr lang="en-US" dirty="0" smtClean="0"/>
              <a:t>annual</a:t>
            </a:r>
            <a:r>
              <a:rPr lang="tr-TR" dirty="0" smtClean="0"/>
              <a:t> </a:t>
            </a:r>
            <a:r>
              <a:rPr lang="en-US" dirty="0" smtClean="0"/>
              <a:t>gross salary“</a:t>
            </a:r>
            <a:endParaRPr lang="tr-TR" dirty="0" smtClean="0"/>
          </a:p>
          <a:p>
            <a:pPr marL="384048" lvl="2" indent="0">
              <a:buNone/>
            </a:pPr>
            <a:r>
              <a:rPr lang="tr-TR" dirty="0" smtClean="0"/>
              <a:t>    (</a:t>
            </a:r>
            <a:r>
              <a:rPr lang="tr-TR" dirty="0" err="1" smtClean="0"/>
              <a:t>no</a:t>
            </a:r>
            <a:r>
              <a:rPr lang="tr-TR" dirty="0" smtClean="0"/>
              <a:t> </a:t>
            </a:r>
            <a:r>
              <a:rPr lang="tr-TR" dirty="0" err="1" smtClean="0"/>
              <a:t>directionality</a:t>
            </a:r>
            <a:r>
              <a:rPr lang="tr-TR" dirty="0" smtClean="0"/>
              <a:t>, </a:t>
            </a:r>
            <a:r>
              <a:rPr lang="tr-TR" dirty="0" err="1" smtClean="0"/>
              <a:t>no</a:t>
            </a:r>
            <a:r>
              <a:rPr lang="tr-TR" dirty="0" smtClean="0"/>
              <a:t> </a:t>
            </a:r>
            <a:r>
              <a:rPr lang="tr-TR" dirty="0" err="1" smtClean="0"/>
              <a:t>causality</a:t>
            </a:r>
            <a:r>
              <a:rPr lang="tr-TR" dirty="0" smtClean="0"/>
              <a:t>)</a:t>
            </a:r>
            <a:endParaRPr lang="tr-TR" dirty="0"/>
          </a:p>
          <a:p>
            <a:pPr lvl="2"/>
            <a:r>
              <a:rPr lang="tr-TR" dirty="0" err="1" smtClean="0"/>
              <a:t>Strong</a:t>
            </a:r>
            <a:r>
              <a:rPr lang="tr-TR" dirty="0" smtClean="0"/>
              <a:t> </a:t>
            </a:r>
            <a:r>
              <a:rPr lang="tr-TR" dirty="0" err="1" smtClean="0"/>
              <a:t>hypothesis</a:t>
            </a:r>
            <a:r>
              <a:rPr lang="tr-TR" dirty="0" smtClean="0"/>
              <a:t>: </a:t>
            </a:r>
            <a:r>
              <a:rPr lang="en-US" dirty="0" smtClean="0"/>
              <a:t>“the </a:t>
            </a:r>
            <a:r>
              <a:rPr lang="en-US" dirty="0"/>
              <a:t>higher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degree </a:t>
            </a:r>
            <a:r>
              <a:rPr lang="en-US" dirty="0"/>
              <a:t>earned, the more annual gross salary will be </a:t>
            </a:r>
            <a:r>
              <a:rPr lang="en-US" dirty="0" smtClean="0"/>
              <a:t>earned“</a:t>
            </a:r>
            <a:endParaRPr lang="en-US" dirty="0"/>
          </a:p>
          <a:p>
            <a:endParaRPr lang="tr-TR" i="1" dirty="0" smtClean="0"/>
          </a:p>
          <a:p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Further Reading</a:t>
            </a:r>
            <a:endParaRPr lang="en-US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tr-TR" alt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tr-TR" dirty="0" smtClean="0"/>
              <a:t>Chalmers, A.F.: What Is This Thing Called Science? 3rd </a:t>
            </a:r>
            <a:r>
              <a:rPr lang="en-US" altLang="tr-TR" dirty="0" err="1" smtClean="0"/>
              <a:t>edn</a:t>
            </a:r>
            <a:r>
              <a:rPr lang="en-US" altLang="tr-TR" dirty="0" smtClean="0"/>
              <a:t>. Hackett, Indianapolis (1999)</a:t>
            </a:r>
            <a:endParaRPr lang="tr-TR" alt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tr-TR" dirty="0" smtClean="0"/>
              <a:t>Popper, K.R.: The Logic of Scientific Discovery. Basic Books, New York (1959)</a:t>
            </a:r>
            <a:endParaRPr lang="tr-TR" alt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Feyerabend</a:t>
            </a:r>
            <a:r>
              <a:rPr lang="en-US" dirty="0" smtClean="0"/>
              <a:t>, P.: Against Method, 3rd </a:t>
            </a:r>
            <a:r>
              <a:rPr lang="en-US" dirty="0" err="1" smtClean="0"/>
              <a:t>edn</a:t>
            </a:r>
            <a:r>
              <a:rPr lang="en-US" dirty="0" smtClean="0"/>
              <a:t>. Verso, New York (1993)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Bhattacherjee</a:t>
            </a:r>
            <a:r>
              <a:rPr lang="en-US" dirty="0" smtClean="0"/>
              <a:t>, A.: Social Science Research: Principles, Methods and Practices, 2nd </a:t>
            </a:r>
            <a:r>
              <a:rPr lang="en-US" dirty="0" err="1" smtClean="0"/>
              <a:t>edn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en-US" dirty="0" smtClean="0"/>
              <a:t>Global Text Project, Tampa (2012)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tr-TR" dirty="0" smtClean="0"/>
              <a:t>Creswell, J.W.: Research Design: Qualitative, Quantitative, and Mixed Methods Approaches,</a:t>
            </a:r>
            <a:r>
              <a:rPr lang="tr-TR" altLang="tr-TR" dirty="0" smtClean="0"/>
              <a:t> </a:t>
            </a:r>
            <a:r>
              <a:rPr lang="en-US" altLang="tr-TR" dirty="0" smtClean="0"/>
              <a:t>3rd </a:t>
            </a:r>
            <a:r>
              <a:rPr lang="en-US" altLang="tr-TR" dirty="0" err="1" smtClean="0"/>
              <a:t>edn</a:t>
            </a:r>
            <a:r>
              <a:rPr lang="en-US" altLang="tr-TR" dirty="0" smtClean="0"/>
              <a:t>. Sage, Thousand Oaks (2009)</a:t>
            </a:r>
            <a:endParaRPr lang="tr-TR" alt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tr-TR" dirty="0" smtClean="0"/>
              <a:t>Reynolds, P.D.: A Primer in Theory Construction. Allyn and Bacon, Needham Heights</a:t>
            </a:r>
            <a:r>
              <a:rPr lang="tr-TR" altLang="tr-TR" dirty="0" smtClean="0"/>
              <a:t> </a:t>
            </a:r>
            <a:r>
              <a:rPr lang="en-US" altLang="tr-TR" dirty="0" smtClean="0"/>
              <a:t>(1971)</a:t>
            </a:r>
            <a:endParaRPr lang="tr-TR" alt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tr-TR" dirty="0" smtClean="0"/>
              <a:t>Cronbach, L.J., </a:t>
            </a:r>
            <a:r>
              <a:rPr lang="en-US" altLang="tr-TR" dirty="0" err="1" smtClean="0"/>
              <a:t>Meehl</a:t>
            </a:r>
            <a:r>
              <a:rPr lang="en-US" altLang="tr-TR" dirty="0" smtClean="0"/>
              <a:t>, P.E.: Construct validity in psychological tests. Psychol. Bull. 52,</a:t>
            </a:r>
            <a:r>
              <a:rPr lang="tr-TR" altLang="tr-TR" dirty="0" smtClean="0"/>
              <a:t> </a:t>
            </a:r>
            <a:r>
              <a:rPr lang="en-US" altLang="tr-TR" dirty="0" smtClean="0"/>
              <a:t>281–302 (1955)</a:t>
            </a:r>
            <a:endParaRPr lang="tr-TR" altLang="tr-TR" dirty="0" smtClean="0"/>
          </a:p>
          <a:p>
            <a:endParaRPr lang="en-US" altLang="tr-T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/>
            <a:endParaRPr lang="tr-TR" altLang="tr-TR" sz="4500" dirty="0" smtClean="0"/>
          </a:p>
          <a:p>
            <a:pPr algn="ctr" eaLnBrk="1" hangingPunct="1"/>
            <a:r>
              <a:rPr lang="tr-TR" altLang="tr-TR" sz="4500" dirty="0" err="1" smtClean="0"/>
              <a:t>Thank</a:t>
            </a:r>
            <a:r>
              <a:rPr lang="tr-TR" altLang="tr-TR" sz="4500" dirty="0" smtClean="0"/>
              <a:t> </a:t>
            </a:r>
            <a:r>
              <a:rPr lang="tr-TR" altLang="tr-TR" sz="4500" dirty="0" err="1"/>
              <a:t>Y</a:t>
            </a:r>
            <a:r>
              <a:rPr lang="tr-TR" altLang="tr-TR" sz="4500" dirty="0" err="1" smtClean="0"/>
              <a:t>ou</a:t>
            </a:r>
            <a:r>
              <a:rPr lang="tr-TR" altLang="tr-TR" sz="4500" dirty="0" smtClean="0"/>
              <a:t> </a:t>
            </a:r>
            <a:r>
              <a:rPr lang="tr-TR" altLang="tr-TR" sz="4500" dirty="0" smtClean="0">
                <a:sym typeface="Wingdings" panose="05000000000000000000" pitchFamily="2" charset="2"/>
              </a:rPr>
              <a:t></a:t>
            </a:r>
            <a:endParaRPr lang="en-US" altLang="tr-TR" sz="4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Overview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Systems Research as a </a:t>
            </a:r>
            <a:r>
              <a:rPr lang="en-US" dirty="0" smtClean="0"/>
              <a:t>Science</a:t>
            </a:r>
            <a:endParaRPr lang="en-US" altLang="tr-TR" dirty="0" smtClean="0"/>
          </a:p>
          <a:p>
            <a:pPr lvl="1"/>
            <a:r>
              <a:rPr lang="en-US" altLang="tr-TR" dirty="0"/>
              <a:t>Principles of Scientific </a:t>
            </a:r>
            <a:r>
              <a:rPr lang="en-US" altLang="tr-TR" dirty="0" smtClean="0"/>
              <a:t>Inquiry</a:t>
            </a:r>
            <a:endParaRPr lang="tr-TR" altLang="tr-TR" dirty="0" smtClean="0"/>
          </a:p>
          <a:p>
            <a:pPr lvl="2"/>
            <a:r>
              <a:rPr lang="tr-TR" altLang="tr-TR" dirty="0" smtClean="0"/>
              <a:t>Natural </a:t>
            </a:r>
            <a:r>
              <a:rPr lang="tr-TR" altLang="tr-TR" dirty="0" err="1" smtClean="0"/>
              <a:t>Sciences</a:t>
            </a:r>
            <a:r>
              <a:rPr lang="tr-TR" altLang="tr-TR" dirty="0" smtClean="0"/>
              <a:t> vs. </a:t>
            </a:r>
            <a:r>
              <a:rPr lang="tr-TR" altLang="tr-TR" dirty="0" err="1" smtClean="0"/>
              <a:t>Social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Sciences</a:t>
            </a:r>
            <a:endParaRPr lang="tr-TR" altLang="tr-TR" dirty="0" smtClean="0"/>
          </a:p>
          <a:p>
            <a:pPr lvl="2"/>
            <a:r>
              <a:rPr lang="tr-TR" altLang="tr-TR" dirty="0" smtClean="0"/>
              <a:t>Body of Knowledge</a:t>
            </a:r>
          </a:p>
          <a:p>
            <a:pPr lvl="1"/>
            <a:r>
              <a:rPr lang="en-US" dirty="0"/>
              <a:t>The Scientific </a:t>
            </a:r>
            <a:r>
              <a:rPr lang="en-US" dirty="0" smtClean="0"/>
              <a:t>Method</a:t>
            </a:r>
            <a:endParaRPr lang="tr-TR" dirty="0" smtClean="0"/>
          </a:p>
          <a:p>
            <a:pPr lvl="1"/>
            <a:r>
              <a:rPr lang="en-US" dirty="0"/>
              <a:t>Essential Concepts in Information Systems </a:t>
            </a:r>
            <a:r>
              <a:rPr lang="en-US" dirty="0" smtClean="0"/>
              <a:t>Research</a:t>
            </a:r>
            <a:endParaRPr lang="tr-TR" dirty="0" smtClean="0"/>
          </a:p>
          <a:p>
            <a:pPr lvl="1"/>
            <a:r>
              <a:rPr lang="tr-TR" dirty="0" err="1" smtClean="0"/>
              <a:t>Further</a:t>
            </a:r>
            <a:r>
              <a:rPr lang="tr-TR" dirty="0" smtClean="0"/>
              <a:t> Reading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 smtClean="0">
                <a:solidFill>
                  <a:schemeClr val="accent1">
                    <a:satMod val="150000"/>
                  </a:schemeClr>
                </a:solidFill>
              </a:rPr>
              <a:t>Principles</a:t>
            </a:r>
            <a:r>
              <a:rPr lang="tr-TR" dirty="0" smtClean="0">
                <a:solidFill>
                  <a:schemeClr val="accent1">
                    <a:satMod val="150000"/>
                  </a:schemeClr>
                </a:solidFill>
              </a:rPr>
              <a:t> of </a:t>
            </a:r>
            <a:r>
              <a:rPr lang="tr-TR" dirty="0" err="1" smtClean="0">
                <a:solidFill>
                  <a:schemeClr val="accent1">
                    <a:satMod val="150000"/>
                  </a:schemeClr>
                </a:solidFill>
              </a:rPr>
              <a:t>Scientific</a:t>
            </a:r>
            <a:r>
              <a:rPr lang="tr-TR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satMod val="150000"/>
                  </a:schemeClr>
                </a:solidFill>
              </a:rPr>
              <a:t>Inquiry</a:t>
            </a:r>
            <a:endParaRPr lang="en-US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tr-TR" altLang="tr-TR" i="1" dirty="0" smtClean="0"/>
              <a:t>T</a:t>
            </a:r>
            <a:r>
              <a:rPr lang="en-US" altLang="tr-TR" i="1" dirty="0" smtClean="0"/>
              <a:t>he </a:t>
            </a:r>
            <a:r>
              <a:rPr lang="en-US" altLang="tr-TR" i="1" dirty="0"/>
              <a:t>goal of scientific inquiry </a:t>
            </a:r>
            <a:r>
              <a:rPr lang="en-US" altLang="tr-TR" dirty="0"/>
              <a:t>is </a:t>
            </a:r>
            <a:r>
              <a:rPr lang="en-US" altLang="tr-TR" dirty="0" smtClean="0"/>
              <a:t>to</a:t>
            </a:r>
            <a:r>
              <a:rPr lang="tr-TR" altLang="tr-TR" dirty="0" smtClean="0"/>
              <a:t> </a:t>
            </a:r>
            <a:r>
              <a:rPr lang="en-US" altLang="tr-TR" dirty="0" smtClean="0"/>
              <a:t>discover </a:t>
            </a:r>
            <a:r>
              <a:rPr lang="en-US" altLang="tr-TR" dirty="0"/>
              <a:t>laws and propose theories that can explain [natural or social, tangential </a:t>
            </a:r>
            <a:r>
              <a:rPr lang="en-US" altLang="tr-TR" dirty="0" smtClean="0"/>
              <a:t>or</a:t>
            </a:r>
            <a:r>
              <a:rPr lang="tr-TR" altLang="tr-TR" dirty="0" smtClean="0"/>
              <a:t> </a:t>
            </a:r>
            <a:r>
              <a:rPr lang="en-US" altLang="tr-TR" dirty="0" smtClean="0"/>
              <a:t>latent</a:t>
            </a:r>
            <a:r>
              <a:rPr lang="en-US" altLang="tr-TR" dirty="0"/>
              <a:t>] phenomena in the worlds that concern us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lvl="1"/>
            <a:r>
              <a:rPr lang="tr-TR" altLang="tr-TR" dirty="0" smtClean="0"/>
              <a:t>T</a:t>
            </a:r>
            <a:r>
              <a:rPr lang="en-US" altLang="tr-TR" dirty="0" smtClean="0"/>
              <a:t>he </a:t>
            </a:r>
            <a:r>
              <a:rPr lang="en-US" altLang="tr-TR" dirty="0"/>
              <a:t>key principles of </a:t>
            </a:r>
            <a:r>
              <a:rPr lang="en-US" altLang="tr-TR" dirty="0" smtClean="0"/>
              <a:t>scientific research:</a:t>
            </a:r>
            <a:endParaRPr lang="tr-TR" altLang="tr-TR" dirty="0" smtClean="0"/>
          </a:p>
          <a:p>
            <a:pPr lvl="2"/>
            <a:r>
              <a:rPr lang="en-US" altLang="tr-TR" dirty="0" smtClean="0"/>
              <a:t>1</a:t>
            </a:r>
            <a:r>
              <a:rPr lang="en-US" altLang="tr-TR" dirty="0"/>
              <a:t>. The research work contributes to a body of knowledge.</a:t>
            </a:r>
          </a:p>
          <a:p>
            <a:pPr lvl="2"/>
            <a:r>
              <a:rPr lang="en-US" altLang="tr-TR" dirty="0"/>
              <a:t>2. The research work conforms to the scientific method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lvl="2"/>
            <a:endParaRPr lang="tr-TR" altLang="tr-TR" dirty="0"/>
          </a:p>
          <a:p>
            <a:pPr lvl="1"/>
            <a:r>
              <a:rPr lang="en-US" altLang="tr-TR" b="1" i="1" dirty="0"/>
              <a:t>Science</a:t>
            </a:r>
            <a:r>
              <a:rPr lang="en-US" altLang="tr-TR" dirty="0"/>
              <a:t> is the attempt to derive knowledge from facts through certain methods </a:t>
            </a:r>
            <a:r>
              <a:rPr lang="en-US" altLang="tr-TR" dirty="0" smtClean="0"/>
              <a:t>in</a:t>
            </a:r>
            <a:r>
              <a:rPr lang="tr-TR" altLang="tr-TR" dirty="0" smtClean="0"/>
              <a:t> </a:t>
            </a:r>
            <a:r>
              <a:rPr lang="en-US" altLang="tr-TR" dirty="0" smtClean="0"/>
              <a:t>a </a:t>
            </a:r>
            <a:r>
              <a:rPr lang="en-US" altLang="tr-TR" i="1" dirty="0"/>
              <a:t>systematic</a:t>
            </a:r>
            <a:r>
              <a:rPr lang="en-US" altLang="tr-TR" dirty="0"/>
              <a:t> and </a:t>
            </a:r>
            <a:r>
              <a:rPr lang="en-US" altLang="tr-TR" i="1" dirty="0" smtClean="0"/>
              <a:t>organized</a:t>
            </a:r>
            <a:r>
              <a:rPr lang="en-US" altLang="tr-TR" dirty="0" smtClean="0"/>
              <a:t> </a:t>
            </a:r>
            <a:r>
              <a:rPr lang="en-US" altLang="tr-TR" dirty="0"/>
              <a:t>way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pPr lvl="1"/>
            <a:r>
              <a:rPr lang="tr-TR" altLang="tr-TR" dirty="0" err="1" smtClean="0"/>
              <a:t>Two</a:t>
            </a:r>
            <a:r>
              <a:rPr lang="tr-TR" altLang="tr-TR" dirty="0" smtClean="0"/>
              <a:t> </a:t>
            </a:r>
            <a:r>
              <a:rPr lang="tr-TR" altLang="tr-TR" dirty="0" err="1"/>
              <a:t>categories</a:t>
            </a:r>
            <a:r>
              <a:rPr lang="tr-TR" altLang="tr-TR" dirty="0"/>
              <a:t> of </a:t>
            </a:r>
            <a:r>
              <a:rPr lang="tr-TR" altLang="tr-TR" dirty="0" err="1" smtClean="0"/>
              <a:t>science</a:t>
            </a:r>
            <a:r>
              <a:rPr lang="tr-TR" altLang="tr-TR" dirty="0" smtClean="0"/>
              <a:t>:</a:t>
            </a:r>
          </a:p>
          <a:p>
            <a:pPr lvl="2"/>
            <a:r>
              <a:rPr lang="tr-TR" altLang="tr-TR" dirty="0" smtClean="0"/>
              <a:t>Natural </a:t>
            </a:r>
            <a:r>
              <a:rPr lang="tr-TR" altLang="tr-TR" dirty="0" err="1" smtClean="0"/>
              <a:t>Sciences</a:t>
            </a:r>
            <a:endParaRPr lang="tr-TR" altLang="tr-TR" dirty="0" smtClean="0"/>
          </a:p>
          <a:p>
            <a:pPr lvl="2"/>
            <a:r>
              <a:rPr lang="tr-TR" altLang="tr-TR" dirty="0" err="1" smtClean="0"/>
              <a:t>Social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Sciences</a:t>
            </a:r>
            <a:endParaRPr lang="tr-TR" altLang="tr-TR" dirty="0" smtClean="0"/>
          </a:p>
          <a:p>
            <a:pPr lvl="1"/>
            <a:endParaRPr lang="tr-TR" altLang="tr-TR" dirty="0" smtClean="0"/>
          </a:p>
          <a:p>
            <a:pPr lvl="1"/>
            <a:endParaRPr lang="tr-TR" altLang="tr-TR" dirty="0"/>
          </a:p>
          <a:p>
            <a:pPr lvl="1"/>
            <a:endParaRPr lang="en-US" altLang="tr-TR" dirty="0" smtClean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153400" y="6248400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 sz="32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defRPr sz="28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E88651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tr-TR" sz="1200" dirty="0">
                <a:latin typeface="Tahoma" panose="020B0604030504040204" pitchFamily="34" charset="0"/>
              </a:rPr>
              <a:t>Obj. 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>
                <a:solidFill>
                  <a:schemeClr val="accent1">
                    <a:satMod val="150000"/>
                  </a:schemeClr>
                </a:solidFill>
              </a:rPr>
              <a:t>Natural </a:t>
            </a:r>
            <a:r>
              <a:rPr lang="tr-TR" sz="3600" dirty="0" err="1">
                <a:solidFill>
                  <a:schemeClr val="accent1">
                    <a:satMod val="150000"/>
                  </a:schemeClr>
                </a:solidFill>
              </a:rPr>
              <a:t>Sciences</a:t>
            </a:r>
            <a:r>
              <a:rPr lang="tr-TR" sz="3600" dirty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tr-TR" sz="3600" dirty="0" smtClean="0">
                <a:solidFill>
                  <a:schemeClr val="accent1">
                    <a:satMod val="150000"/>
                  </a:schemeClr>
                </a:solidFill>
              </a:rPr>
              <a:t>vs. </a:t>
            </a:r>
            <a:r>
              <a:rPr lang="tr-TR" sz="3600" dirty="0" err="1">
                <a:solidFill>
                  <a:schemeClr val="accent1">
                    <a:satMod val="150000"/>
                  </a:schemeClr>
                </a:solidFill>
              </a:rPr>
              <a:t>Social</a:t>
            </a:r>
            <a:r>
              <a:rPr lang="tr-TR" sz="3600" dirty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tr-TR" sz="3600" dirty="0" err="1">
                <a:solidFill>
                  <a:schemeClr val="accent1">
                    <a:satMod val="150000"/>
                  </a:schemeClr>
                </a:solidFill>
              </a:rPr>
              <a:t>Sciences</a:t>
            </a:r>
            <a:endParaRPr lang="en-US" sz="36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Natural </a:t>
            </a:r>
            <a:r>
              <a:rPr lang="en-US" b="1" i="1" dirty="0"/>
              <a:t>sciences </a:t>
            </a:r>
            <a:r>
              <a:rPr lang="en-US" dirty="0"/>
              <a:t>concern the study of naturally occurring </a:t>
            </a:r>
            <a:r>
              <a:rPr lang="en-US" i="1" dirty="0"/>
              <a:t>phenomena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include such fields </a:t>
            </a:r>
            <a:r>
              <a:rPr lang="en-US" dirty="0"/>
              <a:t>of </a:t>
            </a:r>
            <a:r>
              <a:rPr lang="en-US" dirty="0" smtClean="0"/>
              <a:t>inquiry such as chemical </a:t>
            </a:r>
            <a:r>
              <a:rPr lang="en-US" dirty="0"/>
              <a:t>sciences, physical sciences, </a:t>
            </a:r>
            <a:r>
              <a:rPr lang="en-US" dirty="0" smtClean="0"/>
              <a:t>life</a:t>
            </a:r>
            <a:r>
              <a:rPr lang="tr-TR" dirty="0" smtClean="0"/>
              <a:t> </a:t>
            </a:r>
            <a:r>
              <a:rPr lang="en-US" dirty="0" smtClean="0"/>
              <a:t>sciences</a:t>
            </a:r>
            <a:r>
              <a:rPr lang="en-US" dirty="0"/>
              <a:t>, and the </a:t>
            </a:r>
            <a:r>
              <a:rPr lang="en-US" dirty="0" smtClean="0"/>
              <a:t>biological </a:t>
            </a:r>
            <a:r>
              <a:rPr lang="en-US" dirty="0"/>
              <a:t>sciences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b="1" i="1" dirty="0" err="1" smtClean="0"/>
              <a:t>Social</a:t>
            </a:r>
            <a:r>
              <a:rPr lang="tr-TR" b="1" i="1" dirty="0" smtClean="0"/>
              <a:t> </a:t>
            </a:r>
            <a:r>
              <a:rPr lang="tr-TR" b="1" i="1" dirty="0" err="1" smtClean="0"/>
              <a:t>sciences</a:t>
            </a:r>
            <a:r>
              <a:rPr lang="tr-TR" b="1" i="1" dirty="0" smtClean="0"/>
              <a:t> </a:t>
            </a:r>
            <a:r>
              <a:rPr lang="en-US" dirty="0" smtClean="0"/>
              <a:t>concern </a:t>
            </a:r>
            <a:r>
              <a:rPr lang="en-US" dirty="0"/>
              <a:t>the study of </a:t>
            </a:r>
            <a:r>
              <a:rPr lang="en-US" i="1" dirty="0"/>
              <a:t>people</a:t>
            </a:r>
            <a:r>
              <a:rPr lang="en-US" dirty="0"/>
              <a:t> or </a:t>
            </a:r>
            <a:r>
              <a:rPr lang="en-US" dirty="0" smtClean="0"/>
              <a:t>collections</a:t>
            </a:r>
            <a:r>
              <a:rPr lang="tr-TR" dirty="0" smtClean="0"/>
              <a:t> </a:t>
            </a:r>
            <a:r>
              <a:rPr lang="en-US" dirty="0" smtClean="0"/>
              <a:t>of people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include</a:t>
            </a:r>
            <a:r>
              <a:rPr lang="tr-TR" dirty="0" smtClean="0"/>
              <a:t> </a:t>
            </a:r>
            <a:r>
              <a:rPr lang="tr-TR" dirty="0" err="1" smtClean="0"/>
              <a:t>sciences</a:t>
            </a:r>
            <a:r>
              <a:rPr lang="tr-TR" dirty="0" smtClean="0"/>
              <a:t> </a:t>
            </a:r>
            <a:r>
              <a:rPr lang="tr-TR" dirty="0" err="1" smtClean="0"/>
              <a:t>such</a:t>
            </a:r>
            <a:r>
              <a:rPr lang="tr-TR" dirty="0"/>
              <a:t> as </a:t>
            </a:r>
            <a:r>
              <a:rPr lang="tr-TR" dirty="0" err="1" smtClean="0"/>
              <a:t>psychology</a:t>
            </a:r>
            <a:r>
              <a:rPr lang="tr-TR" dirty="0"/>
              <a:t>, </a:t>
            </a:r>
            <a:r>
              <a:rPr lang="tr-TR" dirty="0" err="1" smtClean="0"/>
              <a:t>sociology</a:t>
            </a:r>
            <a:r>
              <a:rPr lang="tr-TR" dirty="0" smtClean="0"/>
              <a:t>, </a:t>
            </a:r>
            <a:r>
              <a:rPr lang="tr-TR" dirty="0" err="1" smtClean="0"/>
              <a:t>organizational</a:t>
            </a:r>
            <a:r>
              <a:rPr lang="tr-TR" dirty="0" smtClean="0"/>
              <a:t> </a:t>
            </a:r>
            <a:r>
              <a:rPr lang="tr-TR" dirty="0" err="1" smtClean="0"/>
              <a:t>science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economics</a:t>
            </a:r>
            <a:r>
              <a:rPr lang="tr-TR" dirty="0" smtClean="0"/>
              <a:t>.</a:t>
            </a:r>
          </a:p>
          <a:p>
            <a:r>
              <a:rPr lang="tr-TR" i="1" dirty="0" err="1" smtClean="0"/>
              <a:t>The</a:t>
            </a:r>
            <a:r>
              <a:rPr lang="tr-TR" i="1" dirty="0" smtClean="0"/>
              <a:t> </a:t>
            </a:r>
            <a:r>
              <a:rPr lang="tr-TR" i="1" dirty="0" err="1" smtClean="0"/>
              <a:t>natural</a:t>
            </a:r>
            <a:r>
              <a:rPr lang="tr-TR" i="1" dirty="0" smtClean="0"/>
              <a:t> </a:t>
            </a:r>
            <a:r>
              <a:rPr lang="tr-TR" i="1" dirty="0" err="1" smtClean="0"/>
              <a:t>sciences</a:t>
            </a:r>
            <a:r>
              <a:rPr lang="tr-TR" i="1" dirty="0" smtClean="0"/>
              <a:t> </a:t>
            </a:r>
            <a:r>
              <a:rPr lang="tr-TR" dirty="0" smtClean="0"/>
              <a:t>(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referred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as ‘</a:t>
            </a:r>
            <a:r>
              <a:rPr lang="tr-TR" b="1" dirty="0" err="1" smtClean="0"/>
              <a:t>exact</a:t>
            </a:r>
            <a:r>
              <a:rPr lang="tr-TR" b="1" dirty="0" smtClean="0"/>
              <a:t> </a:t>
            </a:r>
            <a:r>
              <a:rPr lang="tr-TR" b="1" dirty="0" err="1" smtClean="0"/>
              <a:t>sciences</a:t>
            </a:r>
            <a:r>
              <a:rPr lang="tr-TR" dirty="0" smtClean="0"/>
              <a:t>’) </a:t>
            </a:r>
            <a:r>
              <a:rPr lang="en-US" dirty="0"/>
              <a:t>rely </a:t>
            </a:r>
            <a:r>
              <a:rPr lang="en-US" dirty="0" smtClean="0"/>
              <a:t>on</a:t>
            </a:r>
            <a:r>
              <a:rPr lang="tr-TR" dirty="0" smtClean="0"/>
              <a:t> </a:t>
            </a:r>
            <a:r>
              <a:rPr lang="en-US" i="1" dirty="0" smtClean="0"/>
              <a:t>precise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/>
              <a:t>accurate</a:t>
            </a:r>
            <a:r>
              <a:rPr lang="en-US" dirty="0"/>
              <a:t> measurements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phenomena </a:t>
            </a:r>
            <a:r>
              <a:rPr lang="en-US" dirty="0"/>
              <a:t>or their </a:t>
            </a:r>
            <a:r>
              <a:rPr lang="en-US" dirty="0" smtClean="0"/>
              <a:t>properties</a:t>
            </a:r>
            <a:r>
              <a:rPr lang="tr-TR" dirty="0" smtClean="0"/>
              <a:t> </a:t>
            </a:r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i="1" dirty="0" err="1" smtClean="0"/>
              <a:t>the</a:t>
            </a:r>
            <a:r>
              <a:rPr lang="tr-TR" i="1" dirty="0" smtClean="0"/>
              <a:t> </a:t>
            </a:r>
            <a:r>
              <a:rPr lang="tr-TR" i="1" dirty="0" err="1" smtClean="0"/>
              <a:t>social</a:t>
            </a:r>
            <a:r>
              <a:rPr lang="tr-TR" i="1" dirty="0" smtClean="0"/>
              <a:t> </a:t>
            </a:r>
            <a:r>
              <a:rPr lang="tr-TR" i="1" dirty="0" err="1" smtClean="0"/>
              <a:t>sciences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even</a:t>
            </a:r>
            <a:r>
              <a:rPr lang="tr-TR" dirty="0" smtClean="0"/>
              <a:t> </a:t>
            </a:r>
            <a:r>
              <a:rPr lang="tr-TR" dirty="0" err="1" smtClean="0"/>
              <a:t>further</a:t>
            </a:r>
            <a:r>
              <a:rPr lang="tr-TR" dirty="0" smtClean="0"/>
              <a:t> </a:t>
            </a:r>
            <a:r>
              <a:rPr lang="tr-TR" dirty="0" err="1" smtClean="0"/>
              <a:t>away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precision</a:t>
            </a:r>
            <a:r>
              <a:rPr lang="tr-TR" dirty="0" smtClean="0"/>
              <a:t>.</a:t>
            </a:r>
          </a:p>
          <a:p>
            <a:r>
              <a:rPr lang="en-US" i="1" dirty="0"/>
              <a:t>Measurement error </a:t>
            </a:r>
            <a:r>
              <a:rPr lang="en-US" dirty="0"/>
              <a:t>is invariably present in the social </a:t>
            </a:r>
            <a:r>
              <a:rPr lang="en-US" dirty="0" smtClean="0"/>
              <a:t>sciences</a:t>
            </a:r>
            <a:r>
              <a:rPr lang="tr-T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2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accent1">
                    <a:satMod val="150000"/>
                  </a:schemeClr>
                </a:solidFill>
              </a:rPr>
              <a:t>Body of Knowledge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outcome of all research to date, is the current accumulation of theories, </a:t>
            </a:r>
            <a:r>
              <a:rPr lang="en-US" dirty="0" smtClean="0"/>
              <a:t>evidence,</a:t>
            </a:r>
            <a:r>
              <a:rPr lang="tr-TR" dirty="0" smtClean="0"/>
              <a:t> </a:t>
            </a:r>
            <a:r>
              <a:rPr lang="en-US" dirty="0" smtClean="0"/>
              <a:t>and measurement </a:t>
            </a:r>
            <a:r>
              <a:rPr lang="en-US" dirty="0"/>
              <a:t>methods in a certain </a:t>
            </a:r>
            <a:r>
              <a:rPr lang="en-US" dirty="0" smtClean="0"/>
              <a:t>domain</a:t>
            </a:r>
            <a:r>
              <a:rPr lang="tr-TR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03" y="2719462"/>
            <a:ext cx="4925112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>
                    <a:satMod val="150000"/>
                  </a:schemeClr>
                </a:solidFill>
              </a:rPr>
              <a:t>Body of </a:t>
            </a:r>
            <a:r>
              <a:rPr lang="tr-TR" dirty="0" smtClean="0">
                <a:solidFill>
                  <a:schemeClr val="accent1">
                    <a:satMod val="150000"/>
                  </a:schemeClr>
                </a:solidFill>
              </a:rPr>
              <a:t>Knowledge (</a:t>
            </a:r>
            <a:r>
              <a:rPr lang="tr-TR" dirty="0" err="1" smtClean="0">
                <a:solidFill>
                  <a:schemeClr val="accent1">
                    <a:satMod val="150000"/>
                  </a:schemeClr>
                </a:solidFill>
              </a:rPr>
              <a:t>Cont</a:t>
            </a:r>
            <a:r>
              <a:rPr lang="tr-TR" dirty="0" smtClean="0">
                <a:solidFill>
                  <a:schemeClr val="accent1">
                    <a:satMod val="150000"/>
                  </a:schemeClr>
                </a:solidFill>
              </a:rPr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Three </a:t>
            </a:r>
            <a:r>
              <a:rPr lang="tr-TR" dirty="0" err="1" smtClean="0"/>
              <a:t>ways</a:t>
            </a:r>
            <a:r>
              <a:rPr lang="tr-TR" dirty="0" smtClean="0"/>
              <a:t> of </a:t>
            </a:r>
            <a:r>
              <a:rPr lang="tr-TR" dirty="0" err="1" smtClean="0"/>
              <a:t>contributing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body of </a:t>
            </a:r>
            <a:r>
              <a:rPr lang="tr-TR" dirty="0" err="1" smtClean="0"/>
              <a:t>knowledge</a:t>
            </a:r>
            <a:r>
              <a:rPr lang="tr-TR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can improve our explanation of a particular </a:t>
            </a:r>
            <a:r>
              <a:rPr lang="en-US" dirty="0" smtClean="0"/>
              <a:t>phenomenon</a:t>
            </a:r>
            <a:r>
              <a:rPr lang="tr-TR" dirty="0" smtClean="0"/>
              <a:t>. </a:t>
            </a:r>
            <a:r>
              <a:rPr lang="tr-TR" b="1" dirty="0" smtClean="0"/>
              <a:t>(</a:t>
            </a:r>
            <a:r>
              <a:rPr lang="tr-TR" b="1" dirty="0" err="1" smtClean="0"/>
              <a:t>Theory</a:t>
            </a:r>
            <a:r>
              <a:rPr lang="tr-TR" b="1" dirty="0" smtClean="0"/>
              <a:t>)</a:t>
            </a:r>
          </a:p>
          <a:p>
            <a:pPr marL="292608" lvl="1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Example</a:t>
            </a:r>
            <a:r>
              <a:rPr lang="tr-TR" dirty="0" smtClean="0"/>
              <a:t>: 	</a:t>
            </a:r>
            <a:r>
              <a:rPr lang="en-US" dirty="0"/>
              <a:t>research on theories explaining why </a:t>
            </a:r>
            <a:r>
              <a:rPr lang="en-US" dirty="0" smtClean="0"/>
              <a:t>people</a:t>
            </a:r>
            <a:r>
              <a:rPr lang="tr-TR" dirty="0" smtClean="0"/>
              <a:t> </a:t>
            </a:r>
            <a:r>
              <a:rPr lang="en-US" dirty="0" smtClean="0"/>
              <a:t>accept </a:t>
            </a:r>
            <a:r>
              <a:rPr lang="en-US" dirty="0"/>
              <a:t>or reject </a:t>
            </a:r>
            <a:r>
              <a:rPr lang="tr-TR" dirty="0" smtClean="0"/>
              <a:t>	</a:t>
            </a:r>
            <a:r>
              <a:rPr lang="en-US" dirty="0" smtClean="0"/>
              <a:t>information </a:t>
            </a:r>
            <a:r>
              <a:rPr lang="en-US" dirty="0"/>
              <a:t>technology over time</a:t>
            </a: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</a:t>
            </a:r>
            <a:r>
              <a:rPr lang="en-US" dirty="0"/>
              <a:t>can improve our collections of scientific </a:t>
            </a:r>
            <a:r>
              <a:rPr lang="en-US" dirty="0" smtClean="0"/>
              <a:t>evidence</a:t>
            </a:r>
            <a:r>
              <a:rPr lang="tr-TR" dirty="0" smtClean="0"/>
              <a:t>. </a:t>
            </a:r>
            <a:r>
              <a:rPr lang="tr-TR" b="1" dirty="0" smtClean="0"/>
              <a:t>(</a:t>
            </a:r>
            <a:r>
              <a:rPr lang="tr-TR" b="1" dirty="0" err="1" smtClean="0"/>
              <a:t>Evidence</a:t>
            </a:r>
            <a:r>
              <a:rPr lang="tr-TR" b="1" dirty="0" smtClean="0"/>
              <a:t>)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tr-TR" dirty="0" smtClean="0"/>
              <a:t>	</a:t>
            </a:r>
            <a:r>
              <a:rPr lang="tr-TR" dirty="0" err="1" smtClean="0"/>
              <a:t>Example</a:t>
            </a:r>
            <a:r>
              <a:rPr lang="tr-TR" dirty="0"/>
              <a:t>: </a:t>
            </a:r>
            <a:r>
              <a:rPr lang="en-US" dirty="0"/>
              <a:t>the famous voyage of Darwin on the Beagle, where </a:t>
            </a:r>
            <a:r>
              <a:rPr lang="en-US" dirty="0" smtClean="0"/>
              <a:t>he</a:t>
            </a:r>
            <a:r>
              <a:rPr lang="tr-TR" dirty="0" smtClean="0"/>
              <a:t> 	</a:t>
            </a:r>
            <a:r>
              <a:rPr lang="en-US" dirty="0" smtClean="0"/>
              <a:t>encountered </a:t>
            </a:r>
            <a:r>
              <a:rPr lang="en-US" dirty="0"/>
              <a:t>and systematically described many previously unknown </a:t>
            </a:r>
            <a:r>
              <a:rPr lang="tr-TR" dirty="0" smtClean="0"/>
              <a:t>	</a:t>
            </a:r>
            <a:r>
              <a:rPr lang="en-US" dirty="0" smtClean="0"/>
              <a:t>species </a:t>
            </a:r>
            <a:r>
              <a:rPr lang="en-US" dirty="0" err="1" smtClean="0"/>
              <a:t>ofplants</a:t>
            </a:r>
            <a:r>
              <a:rPr lang="en-US" dirty="0" smtClean="0"/>
              <a:t> </a:t>
            </a:r>
            <a:r>
              <a:rPr lang="en-US" dirty="0"/>
              <a:t>and animals.</a:t>
            </a: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can better our methods for collecting observations in relation to </a:t>
            </a:r>
            <a:r>
              <a:rPr lang="en-US" dirty="0" smtClean="0"/>
              <a:t>theory</a:t>
            </a:r>
            <a:r>
              <a:rPr lang="tr-TR" dirty="0" smtClean="0"/>
              <a:t> </a:t>
            </a:r>
            <a:r>
              <a:rPr lang="tr-TR" b="1" dirty="0" smtClean="0"/>
              <a:t>(</a:t>
            </a:r>
            <a:r>
              <a:rPr lang="tr-TR" b="1" dirty="0" err="1" smtClean="0"/>
              <a:t>Measurement</a:t>
            </a:r>
            <a:r>
              <a:rPr lang="tr-TR" b="1" dirty="0" smtClean="0"/>
              <a:t>).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sz="1800" dirty="0" err="1"/>
              <a:t>Example</a:t>
            </a:r>
            <a:r>
              <a:rPr lang="tr-TR" sz="1800" dirty="0"/>
              <a:t>: </a:t>
            </a:r>
            <a:r>
              <a:rPr lang="en-US" sz="1800" dirty="0"/>
              <a:t>Galileo </a:t>
            </a:r>
            <a:r>
              <a:rPr lang="en-US" sz="1800" dirty="0"/>
              <a:t>made a telescope with </a:t>
            </a:r>
            <a:r>
              <a:rPr lang="en-US" sz="1800" dirty="0"/>
              <a:t>about</a:t>
            </a:r>
            <a:r>
              <a:rPr lang="tr-TR" sz="1800" dirty="0"/>
              <a:t> 3 x </a:t>
            </a:r>
            <a:r>
              <a:rPr lang="en-US" sz="1800" dirty="0"/>
              <a:t>magnification </a:t>
            </a:r>
            <a:r>
              <a:rPr lang="tr-TR" sz="1800" dirty="0"/>
              <a:t>	</a:t>
            </a:r>
            <a:r>
              <a:rPr lang="en-US" sz="1800" dirty="0"/>
              <a:t>and </a:t>
            </a:r>
            <a:r>
              <a:rPr lang="en-US" sz="1800" dirty="0"/>
              <a:t>later made </a:t>
            </a:r>
            <a:r>
              <a:rPr lang="en-US" sz="1800" dirty="0"/>
              <a:t>improved</a:t>
            </a:r>
            <a:r>
              <a:rPr lang="tr-TR" sz="1800" dirty="0"/>
              <a:t> </a:t>
            </a:r>
            <a:r>
              <a:rPr lang="en-US" sz="1800" dirty="0"/>
              <a:t>versions </a:t>
            </a:r>
            <a:r>
              <a:rPr lang="en-US" sz="1800" dirty="0"/>
              <a:t>with up to about </a:t>
            </a:r>
            <a:r>
              <a:rPr lang="en-US" sz="1800" dirty="0"/>
              <a:t>3</a:t>
            </a:r>
            <a:r>
              <a:rPr lang="tr-TR" sz="1800" dirty="0"/>
              <a:t>0 x 	</a:t>
            </a:r>
            <a:r>
              <a:rPr lang="en-US" sz="1800" dirty="0"/>
              <a:t>magnification</a:t>
            </a:r>
            <a:r>
              <a:rPr lang="tr-T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396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 smtClean="0">
                <a:solidFill>
                  <a:schemeClr val="accent1">
                    <a:satMod val="150000"/>
                  </a:schemeClr>
                </a:solidFill>
              </a:rPr>
              <a:t>Scientific</a:t>
            </a:r>
            <a:r>
              <a:rPr lang="tr-TR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satMod val="150000"/>
                  </a:schemeClr>
                </a:solidFill>
              </a:rPr>
              <a:t>Method</a:t>
            </a:r>
            <a:endParaRPr lang="en-US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tr-TR" b="1" i="1" dirty="0"/>
              <a:t>The scientific method </a:t>
            </a:r>
            <a:r>
              <a:rPr lang="en-US" altLang="tr-TR" dirty="0"/>
              <a:t>describes a body of techniques </a:t>
            </a:r>
            <a:r>
              <a:rPr lang="en-US" altLang="tr-TR" dirty="0" smtClean="0"/>
              <a:t>and</a:t>
            </a:r>
            <a:r>
              <a:rPr lang="tr-TR" altLang="tr-TR" dirty="0" smtClean="0"/>
              <a:t> </a:t>
            </a:r>
            <a:r>
              <a:rPr lang="en-US" altLang="tr-TR" dirty="0" smtClean="0"/>
              <a:t>principles </a:t>
            </a:r>
            <a:r>
              <a:rPr lang="en-US" altLang="tr-TR" dirty="0"/>
              <a:t>for investigating real-world phenomena with the view to adding to </a:t>
            </a:r>
            <a:r>
              <a:rPr lang="en-US" altLang="tr-TR" dirty="0" smtClean="0"/>
              <a:t>the</a:t>
            </a:r>
            <a:r>
              <a:rPr lang="tr-TR" altLang="tr-TR" dirty="0" smtClean="0"/>
              <a:t> </a:t>
            </a:r>
            <a:r>
              <a:rPr lang="en-US" altLang="tr-TR" dirty="0" smtClean="0"/>
              <a:t>body </a:t>
            </a:r>
            <a:r>
              <a:rPr lang="en-US" altLang="tr-TR" dirty="0"/>
              <a:t>of knowledge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scientific method postulates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altLang="tr-TR" dirty="0" smtClean="0"/>
              <a:t>the inquiry</a:t>
            </a:r>
            <a:r>
              <a:rPr lang="tr-TR" altLang="tr-TR" dirty="0" smtClean="0"/>
              <a:t> </a:t>
            </a:r>
            <a:r>
              <a:rPr lang="en-US" altLang="tr-TR" dirty="0" smtClean="0"/>
              <a:t>must </a:t>
            </a:r>
            <a:r>
              <a:rPr lang="en-US" altLang="tr-TR" dirty="0"/>
              <a:t>be based on gathering </a:t>
            </a:r>
            <a:r>
              <a:rPr lang="en-US" altLang="tr-TR" b="1" i="1" dirty="0"/>
              <a:t>empirical</a:t>
            </a:r>
            <a:r>
              <a:rPr lang="en-US" altLang="tr-TR" i="1" dirty="0"/>
              <a:t> and </a:t>
            </a:r>
            <a:r>
              <a:rPr lang="en-US" altLang="tr-TR" b="1" i="1" dirty="0"/>
              <a:t>measurable</a:t>
            </a:r>
            <a:r>
              <a:rPr lang="en-US" altLang="tr-TR" i="1" dirty="0"/>
              <a:t> evidence</a:t>
            </a:r>
            <a:r>
              <a:rPr lang="en-US" altLang="tr-TR" dirty="0"/>
              <a:t> subject to </a:t>
            </a:r>
            <a:r>
              <a:rPr lang="en-US" altLang="tr-TR" dirty="0" smtClean="0"/>
              <a:t>specific</a:t>
            </a:r>
            <a:r>
              <a:rPr lang="tr-TR" altLang="tr-TR" dirty="0" smtClean="0"/>
              <a:t> </a:t>
            </a:r>
            <a:r>
              <a:rPr lang="en-US" altLang="tr-TR" dirty="0" smtClean="0"/>
              <a:t>principles </a:t>
            </a:r>
            <a:r>
              <a:rPr lang="en-US" altLang="tr-TR" dirty="0"/>
              <a:t>of reasoning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r>
              <a:rPr lang="en-US" altLang="tr-TR" dirty="0" smtClean="0"/>
              <a:t>Scientific</a:t>
            </a:r>
            <a:r>
              <a:rPr lang="tr-TR" altLang="tr-TR" dirty="0" smtClean="0"/>
              <a:t> </a:t>
            </a:r>
            <a:r>
              <a:rPr lang="en-US" altLang="tr-TR" dirty="0" smtClean="0"/>
              <a:t>inquiry </a:t>
            </a:r>
            <a:r>
              <a:rPr lang="en-US" altLang="tr-TR" dirty="0"/>
              <a:t>is generally intended to be </a:t>
            </a:r>
            <a:r>
              <a:rPr lang="en-US" altLang="tr-TR" b="1" i="1" dirty="0"/>
              <a:t>as objective as possible</a:t>
            </a:r>
            <a:r>
              <a:rPr lang="en-US" altLang="tr-TR" dirty="0"/>
              <a:t>, to reduce </a:t>
            </a:r>
            <a:r>
              <a:rPr lang="en-US" altLang="tr-TR" dirty="0" smtClean="0"/>
              <a:t>bias</a:t>
            </a:r>
            <a:r>
              <a:rPr lang="tr-TR" altLang="tr-TR" dirty="0" smtClean="0"/>
              <a:t>.</a:t>
            </a:r>
          </a:p>
          <a:p>
            <a:r>
              <a:rPr lang="en-US" altLang="tr-TR" dirty="0"/>
              <a:t>To ensure as much objectivity in research as possible, several </a:t>
            </a:r>
            <a:r>
              <a:rPr lang="en-US" altLang="tr-TR" b="1" dirty="0"/>
              <a:t>principles</a:t>
            </a:r>
            <a:r>
              <a:rPr lang="en-US" altLang="tr-TR" dirty="0"/>
              <a:t> </a:t>
            </a:r>
            <a:r>
              <a:rPr lang="en-US" altLang="tr-TR" dirty="0" smtClean="0"/>
              <a:t>are</a:t>
            </a:r>
            <a:r>
              <a:rPr lang="tr-TR" altLang="tr-TR" dirty="0" smtClean="0"/>
              <a:t> </a:t>
            </a:r>
            <a:r>
              <a:rPr lang="en-US" altLang="tr-TR" dirty="0" smtClean="0"/>
              <a:t>provided </a:t>
            </a:r>
            <a:r>
              <a:rPr lang="en-US" altLang="tr-TR" dirty="0"/>
              <a:t>by the scientific method as a sort of checklist</a:t>
            </a:r>
            <a:r>
              <a:rPr lang="en-US" altLang="tr-TR" dirty="0" smtClean="0"/>
              <a:t>:</a:t>
            </a:r>
            <a:endParaRPr lang="tr-TR" altLang="tr-TR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Replicability</a:t>
            </a:r>
            <a:endParaRPr lang="tr-TR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Independence</a:t>
            </a:r>
            <a:endParaRPr lang="tr-TR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Precision</a:t>
            </a:r>
            <a:endParaRPr lang="tr-TR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Falsification</a:t>
            </a:r>
            <a:endParaRPr lang="en-US" alt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Essential Concepts in Information Systems Research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83" y="1981200"/>
            <a:ext cx="4867954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3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Essential Concepts in Information Systems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Research</a:t>
            </a:r>
            <a:r>
              <a:rPr lang="tr-TR" dirty="0" smtClean="0">
                <a:solidFill>
                  <a:schemeClr val="accent1">
                    <a:satMod val="150000"/>
                  </a:schemeClr>
                </a:solidFill>
              </a:rPr>
              <a:t> (</a:t>
            </a:r>
            <a:r>
              <a:rPr lang="tr-TR" dirty="0" err="1" smtClean="0">
                <a:solidFill>
                  <a:schemeClr val="accent1">
                    <a:satMod val="150000"/>
                  </a:schemeClr>
                </a:solidFill>
              </a:rPr>
              <a:t>Cont</a:t>
            </a:r>
            <a:r>
              <a:rPr lang="tr-TR" dirty="0" smtClean="0">
                <a:solidFill>
                  <a:schemeClr val="accent1">
                    <a:satMod val="150000"/>
                  </a:schemeClr>
                </a:solidFill>
              </a:rPr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b="1" i="1" dirty="0"/>
              <a:t>concept</a:t>
            </a:r>
            <a:r>
              <a:rPr lang="en-US" dirty="0"/>
              <a:t> describes an abstract </a:t>
            </a:r>
            <a:r>
              <a:rPr lang="en-US" dirty="0" smtClean="0"/>
              <a:t>or</a:t>
            </a:r>
            <a:r>
              <a:rPr lang="tr-TR" dirty="0" smtClean="0"/>
              <a:t> </a:t>
            </a:r>
            <a:r>
              <a:rPr lang="en-US" dirty="0" smtClean="0"/>
              <a:t>general </a:t>
            </a:r>
            <a:r>
              <a:rPr lang="en-US" dirty="0"/>
              <a:t>idea inferred or derived from specific instances that we perceive in the </a:t>
            </a:r>
            <a:r>
              <a:rPr lang="en-US" dirty="0" smtClean="0"/>
              <a:t>real</a:t>
            </a:r>
            <a:r>
              <a:rPr lang="tr-TR" dirty="0" smtClean="0"/>
              <a:t> </a:t>
            </a:r>
            <a:r>
              <a:rPr lang="en-US" dirty="0" smtClean="0"/>
              <a:t>world.</a:t>
            </a:r>
            <a:endParaRPr lang="tr-TR" dirty="0" smtClean="0"/>
          </a:p>
          <a:p>
            <a:pPr lvl="1"/>
            <a:r>
              <a:rPr lang="tr-TR" dirty="0" err="1" smtClean="0"/>
              <a:t>Example</a:t>
            </a:r>
            <a:endParaRPr lang="tr-TR" dirty="0" smtClean="0"/>
          </a:p>
          <a:p>
            <a:pPr lvl="2"/>
            <a:r>
              <a:rPr lang="tr-TR" dirty="0" err="1" smtClean="0"/>
              <a:t>real</a:t>
            </a:r>
            <a:r>
              <a:rPr lang="tr-TR" dirty="0" smtClean="0"/>
              <a:t> </a:t>
            </a:r>
            <a:r>
              <a:rPr lang="tr-TR" dirty="0" err="1"/>
              <a:t>phenomena</a:t>
            </a:r>
            <a:r>
              <a:rPr lang="tr-TR" dirty="0"/>
              <a:t> (</a:t>
            </a:r>
            <a:r>
              <a:rPr lang="tr-TR" dirty="0" err="1"/>
              <a:t>dogs</a:t>
            </a:r>
            <a:r>
              <a:rPr lang="tr-TR" dirty="0"/>
              <a:t>, </a:t>
            </a:r>
            <a:r>
              <a:rPr lang="tr-TR" dirty="0" err="1"/>
              <a:t>clouds</a:t>
            </a:r>
            <a:r>
              <a:rPr lang="tr-TR" dirty="0"/>
              <a:t>, </a:t>
            </a:r>
            <a:r>
              <a:rPr lang="tr-TR" dirty="0" err="1" smtClean="0"/>
              <a:t>pain</a:t>
            </a:r>
            <a:r>
              <a:rPr lang="tr-TR" dirty="0" smtClean="0"/>
              <a:t>)</a:t>
            </a:r>
          </a:p>
          <a:p>
            <a:pPr lvl="2"/>
            <a:r>
              <a:rPr lang="en-US" dirty="0" smtClean="0"/>
              <a:t>some </a:t>
            </a:r>
            <a:r>
              <a:rPr lang="en-US" dirty="0"/>
              <a:t>latent phenomena that we can agree upon (truth, beauty, prejudice, </a:t>
            </a:r>
            <a:r>
              <a:rPr lang="en-US" dirty="0" smtClean="0"/>
              <a:t>usefulness,</a:t>
            </a:r>
            <a:r>
              <a:rPr lang="tr-TR" dirty="0" smtClean="0"/>
              <a:t> </a:t>
            </a:r>
            <a:r>
              <a:rPr lang="en-US" dirty="0" smtClean="0"/>
              <a:t>value</a:t>
            </a:r>
            <a:r>
              <a:rPr lang="en-US" dirty="0"/>
              <a:t>, and so </a:t>
            </a:r>
            <a:r>
              <a:rPr lang="en-US" dirty="0" smtClean="0"/>
              <a:t>forth)</a:t>
            </a:r>
            <a:endParaRPr lang="tr-TR" dirty="0" smtClean="0"/>
          </a:p>
          <a:p>
            <a:pPr marL="0">
              <a:buNone/>
            </a:pPr>
            <a:r>
              <a:rPr lang="tr-TR" b="1" i="1" dirty="0" smtClean="0"/>
              <a:t>Pr</a:t>
            </a:r>
            <a:r>
              <a:rPr lang="en-US" b="1" i="1" dirty="0" err="1" smtClean="0"/>
              <a:t>opositions</a:t>
            </a:r>
            <a:r>
              <a:rPr lang="tr-TR" b="1" i="1" dirty="0" smtClean="0"/>
              <a:t> </a:t>
            </a:r>
            <a:r>
              <a:rPr lang="tr-TR" dirty="0" smtClean="0"/>
              <a:t>(a</a:t>
            </a:r>
            <a:r>
              <a:rPr lang="en-US" dirty="0" err="1" smtClean="0"/>
              <a:t>lso</a:t>
            </a:r>
            <a:r>
              <a:rPr lang="en-US" dirty="0" smtClean="0"/>
              <a:t> </a:t>
            </a:r>
            <a:r>
              <a:rPr lang="en-US" dirty="0"/>
              <a:t>called a </a:t>
            </a:r>
            <a:r>
              <a:rPr lang="en-US" i="1" dirty="0"/>
              <a:t>conceptual hypothesis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proposals </a:t>
            </a:r>
            <a:r>
              <a:rPr lang="en-US" dirty="0"/>
              <a:t>for an explanation about how phenomena are related</a:t>
            </a:r>
            <a:r>
              <a:rPr lang="en-US" dirty="0" smtClean="0"/>
              <a:t>.</a:t>
            </a:r>
            <a:endParaRPr lang="tr-TR" dirty="0"/>
          </a:p>
          <a:p>
            <a:pPr lvl="1"/>
            <a:r>
              <a:rPr lang="tr-TR" dirty="0" err="1"/>
              <a:t>Example</a:t>
            </a:r>
            <a:endParaRPr lang="tr-TR" dirty="0"/>
          </a:p>
          <a:p>
            <a:pPr lvl="2"/>
            <a:r>
              <a:rPr lang="tr-TR" dirty="0" err="1" smtClean="0"/>
              <a:t>Education</a:t>
            </a:r>
            <a:r>
              <a:rPr lang="tr-TR" dirty="0" smtClean="0"/>
              <a:t> </a:t>
            </a:r>
            <a:r>
              <a:rPr lang="tr-TR" dirty="0" err="1" smtClean="0"/>
              <a:t>increases</a:t>
            </a:r>
            <a:r>
              <a:rPr lang="tr-TR" dirty="0" smtClean="0"/>
              <a:t> </a:t>
            </a:r>
            <a:r>
              <a:rPr lang="tr-TR" dirty="0" err="1" smtClean="0"/>
              <a:t>income</a:t>
            </a:r>
            <a:r>
              <a:rPr lang="tr-TR" dirty="0" smtClean="0"/>
              <a:t>. (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concepts </a:t>
            </a:r>
            <a:r>
              <a:rPr lang="en-US" dirty="0"/>
              <a:t>of education and income are, by definition, abstract and could have </a:t>
            </a:r>
            <a:r>
              <a:rPr lang="en-US" dirty="0" smtClean="0"/>
              <a:t>many</a:t>
            </a:r>
            <a:r>
              <a:rPr lang="tr-TR" dirty="0" smtClean="0"/>
              <a:t> </a:t>
            </a:r>
            <a:r>
              <a:rPr lang="en-US" dirty="0" smtClean="0"/>
              <a:t>meanings</a:t>
            </a:r>
            <a:r>
              <a:rPr lang="en-US" dirty="0"/>
              <a:t>.</a:t>
            </a:r>
            <a:r>
              <a:rPr lang="tr-TR" dirty="0" smtClean="0"/>
              <a:t>)</a:t>
            </a:r>
          </a:p>
          <a:p>
            <a:pPr lvl="2"/>
            <a:endParaRPr lang="tr-TR" i="1" dirty="0"/>
          </a:p>
          <a:p>
            <a:r>
              <a:rPr lang="en-US" dirty="0" smtClean="0"/>
              <a:t>A </a:t>
            </a:r>
            <a:r>
              <a:rPr lang="en-US" b="1" i="1" dirty="0"/>
              <a:t>construct</a:t>
            </a:r>
            <a:r>
              <a:rPr lang="en-US" dirty="0"/>
              <a:t> is </a:t>
            </a:r>
            <a:r>
              <a:rPr lang="en-US" dirty="0" smtClean="0"/>
              <a:t>the </a:t>
            </a:r>
            <a:r>
              <a:rPr lang="en-US" dirty="0"/>
              <a:t>creation of an </a:t>
            </a:r>
            <a:r>
              <a:rPr lang="en-US" dirty="0" err="1"/>
              <a:t>operationalisation</a:t>
            </a:r>
            <a:r>
              <a:rPr lang="en-US" dirty="0"/>
              <a:t> of a concept in a way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we </a:t>
            </a:r>
            <a:r>
              <a:rPr lang="en-US" dirty="0"/>
              <a:t>can define it in terms of how we can measure the construct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</a:p>
          <a:p>
            <a:pPr lvl="1"/>
            <a:r>
              <a:rPr lang="tr-TR" dirty="0" err="1" smtClean="0"/>
              <a:t>Example</a:t>
            </a:r>
            <a:endParaRPr lang="tr-TR" dirty="0"/>
          </a:p>
          <a:p>
            <a:pPr lvl="2"/>
            <a:r>
              <a:rPr lang="tr-TR" dirty="0" err="1" smtClean="0"/>
              <a:t>Education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 </a:t>
            </a:r>
            <a:r>
              <a:rPr lang="tr-TR" dirty="0"/>
              <a:t>“</a:t>
            </a:r>
            <a:r>
              <a:rPr lang="tr-TR" dirty="0" err="1"/>
              <a:t>highest</a:t>
            </a:r>
            <a:r>
              <a:rPr lang="tr-TR" dirty="0"/>
              <a:t> </a:t>
            </a:r>
            <a:r>
              <a:rPr lang="tr-TR" dirty="0" err="1"/>
              <a:t>degree</a:t>
            </a:r>
            <a:r>
              <a:rPr lang="tr-TR" dirty="0"/>
              <a:t> </a:t>
            </a:r>
            <a:r>
              <a:rPr lang="tr-TR" dirty="0" err="1" smtClean="0"/>
              <a:t>earned</a:t>
            </a:r>
            <a:r>
              <a:rPr lang="tr-TR" dirty="0"/>
              <a:t>“ </a:t>
            </a:r>
            <a:r>
              <a:rPr lang="tr-TR" dirty="0" smtClean="0"/>
              <a:t>(</a:t>
            </a:r>
            <a:r>
              <a:rPr lang="tr-TR" dirty="0" err="1" smtClean="0"/>
              <a:t>high</a:t>
            </a:r>
            <a:r>
              <a:rPr lang="tr-TR" dirty="0" smtClean="0"/>
              <a:t> </a:t>
            </a:r>
            <a:r>
              <a:rPr lang="tr-TR" dirty="0" err="1" smtClean="0"/>
              <a:t>school</a:t>
            </a:r>
            <a:r>
              <a:rPr lang="tr-TR" dirty="0" smtClean="0"/>
              <a:t>, </a:t>
            </a:r>
            <a:r>
              <a:rPr lang="tr-TR" dirty="0" err="1" smtClean="0"/>
              <a:t>under-graduate</a:t>
            </a:r>
            <a:r>
              <a:rPr lang="tr-TR" dirty="0" smtClean="0"/>
              <a:t>, post-</a:t>
            </a:r>
            <a:r>
              <a:rPr lang="tr-TR" dirty="0" err="1" smtClean="0"/>
              <a:t>graduate</a:t>
            </a:r>
            <a:r>
              <a:rPr lang="tr-TR" dirty="0" smtClean="0"/>
              <a:t>)</a:t>
            </a:r>
          </a:p>
          <a:p>
            <a:pPr lvl="2"/>
            <a:r>
              <a:rPr lang="tr-TR" dirty="0" err="1" smtClean="0"/>
              <a:t>Income</a:t>
            </a:r>
            <a:r>
              <a:rPr lang="tr-TR" dirty="0" smtClean="0"/>
              <a:t> </a:t>
            </a:r>
            <a:r>
              <a:rPr lang="tr-TR" dirty="0">
                <a:sym typeface="Wingdings" panose="05000000000000000000" pitchFamily="2" charset="2"/>
              </a:rPr>
              <a:t> “</a:t>
            </a:r>
            <a:r>
              <a:rPr lang="tr-TR" dirty="0" err="1">
                <a:sym typeface="Wingdings" panose="05000000000000000000" pitchFamily="2" charset="2"/>
              </a:rPr>
              <a:t>Yearly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Salary</a:t>
            </a:r>
            <a:r>
              <a:rPr lang="tr-TR" dirty="0" smtClean="0">
                <a:sym typeface="Wingdings" panose="05000000000000000000" pitchFamily="2" charset="2"/>
              </a:rPr>
              <a:t>“</a:t>
            </a:r>
          </a:p>
          <a:p>
            <a:pPr lvl="1"/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of </a:t>
            </a:r>
            <a:r>
              <a:rPr lang="tr-TR" dirty="0" err="1"/>
              <a:t>constructs</a:t>
            </a:r>
            <a:r>
              <a:rPr lang="tr-TR" dirty="0"/>
              <a:t>: </a:t>
            </a:r>
            <a:r>
              <a:rPr lang="tr-TR" dirty="0" err="1"/>
              <a:t>uni-dimensional</a:t>
            </a:r>
            <a:r>
              <a:rPr lang="tr-TR" dirty="0"/>
              <a:t> (</a:t>
            </a:r>
            <a:r>
              <a:rPr lang="tr-TR" dirty="0" err="1"/>
              <a:t>ex</a:t>
            </a:r>
            <a:r>
              <a:rPr lang="tr-TR" dirty="0"/>
              <a:t>. </a:t>
            </a:r>
            <a:r>
              <a:rPr lang="tr-TR" dirty="0" err="1"/>
              <a:t>gender</a:t>
            </a:r>
            <a:r>
              <a:rPr lang="tr-TR" dirty="0"/>
              <a:t>) vs. </a:t>
            </a:r>
            <a:r>
              <a:rPr lang="tr-TR" dirty="0" err="1"/>
              <a:t>multidimensional</a:t>
            </a:r>
            <a:r>
              <a:rPr lang="tr-TR" dirty="0"/>
              <a:t> (</a:t>
            </a:r>
            <a:r>
              <a:rPr lang="tr-TR" dirty="0" err="1"/>
              <a:t>ex</a:t>
            </a:r>
            <a:r>
              <a:rPr lang="tr-TR" dirty="0"/>
              <a:t>. </a:t>
            </a:r>
            <a:r>
              <a:rPr lang="tr-TR" dirty="0" err="1"/>
              <a:t>intelligence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02825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1876</TotalTime>
  <Words>1363</Words>
  <Application>Microsoft Office PowerPoint</Application>
  <PresentationFormat>On-screen Show (4:3)</PresentationFormat>
  <Paragraphs>109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Times</vt:lpstr>
      <vt:lpstr>Times New Roman</vt:lpstr>
      <vt:lpstr>Wingdings</vt:lpstr>
      <vt:lpstr>Retrospect</vt:lpstr>
      <vt:lpstr>Scientific Research in Information Systems</vt:lpstr>
      <vt:lpstr>Overview</vt:lpstr>
      <vt:lpstr>Principles of Scientific Inquiry</vt:lpstr>
      <vt:lpstr>Natural Sciences vs. Social Sciences</vt:lpstr>
      <vt:lpstr>Body of Knowledge</vt:lpstr>
      <vt:lpstr>Body of Knowledge (Cont.)</vt:lpstr>
      <vt:lpstr>Scientific Method</vt:lpstr>
      <vt:lpstr>Essential Concepts in Information Systems Research</vt:lpstr>
      <vt:lpstr>Essential Concepts in Information Systems Research (Cont.)</vt:lpstr>
      <vt:lpstr>Essential Concepts in Information Systems Research (Cont.)</vt:lpstr>
      <vt:lpstr>Further Reading</vt:lpstr>
      <vt:lpstr>PowerPoint Presentation</vt:lpstr>
    </vt:vector>
  </TitlesOfParts>
  <Company>UNO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Research</dc:title>
  <dc:creator>Jeffery Oescher</dc:creator>
  <cp:lastModifiedBy>Windows User</cp:lastModifiedBy>
  <cp:revision>121</cp:revision>
  <cp:lastPrinted>2017-10-10T07:29:31Z</cp:lastPrinted>
  <dcterms:created xsi:type="dcterms:W3CDTF">2002-02-07T20:50:58Z</dcterms:created>
  <dcterms:modified xsi:type="dcterms:W3CDTF">2018-10-03T12:54:22Z</dcterms:modified>
</cp:coreProperties>
</file>