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25"/>
  </p:notesMasterIdLst>
  <p:handoutMasterIdLst>
    <p:handoutMasterId r:id="rId26"/>
  </p:handoutMasterIdLst>
  <p:sldIdLst>
    <p:sldId id="256" r:id="rId2"/>
    <p:sldId id="257" r:id="rId3"/>
    <p:sldId id="307" r:id="rId4"/>
    <p:sldId id="258" r:id="rId5"/>
    <p:sldId id="313" r:id="rId6"/>
    <p:sldId id="314" r:id="rId7"/>
    <p:sldId id="315" r:id="rId8"/>
    <p:sldId id="316" r:id="rId9"/>
    <p:sldId id="317" r:id="rId10"/>
    <p:sldId id="318" r:id="rId11"/>
    <p:sldId id="320" r:id="rId12"/>
    <p:sldId id="308" r:id="rId13"/>
    <p:sldId id="321" r:id="rId14"/>
    <p:sldId id="322" r:id="rId15"/>
    <p:sldId id="324" r:id="rId16"/>
    <p:sldId id="325" r:id="rId17"/>
    <p:sldId id="326" r:id="rId18"/>
    <p:sldId id="331" r:id="rId19"/>
    <p:sldId id="332" r:id="rId20"/>
    <p:sldId id="327" r:id="rId21"/>
    <p:sldId id="328" r:id="rId22"/>
    <p:sldId id="330" r:id="rId23"/>
    <p:sldId id="267" r:id="rId24"/>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15" autoAdjust="0"/>
    <p:restoredTop sz="78456" autoAdjust="0"/>
  </p:normalViewPr>
  <p:slideViewPr>
    <p:cSldViewPr>
      <p:cViewPr varScale="1">
        <p:scale>
          <a:sx n="91" d="100"/>
          <a:sy n="91" d="100"/>
        </p:scale>
        <p:origin x="180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94"/>
    </p:cViewPr>
  </p:sorterViewPr>
  <p:notesViewPr>
    <p:cSldViewPr>
      <p:cViewPr varScale="1">
        <p:scale>
          <a:sx n="68" d="100"/>
          <a:sy n="68" d="100"/>
        </p:scale>
        <p:origin x="-1992"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r>
              <a:rPr lang="en-US"/>
              <a:t>Educational Research – Chapter 1</a:t>
            </a:r>
          </a:p>
          <a:p>
            <a:pPr>
              <a:defRPr/>
            </a:pPr>
            <a:r>
              <a:rPr lang="en-US"/>
              <a:t>Gay, Airasian, and Mills</a:t>
            </a:r>
          </a:p>
        </p:txBody>
      </p:sp>
      <p:sp>
        <p:nvSpPr>
          <p:cNvPr id="69635" name="Rectangle 3"/>
          <p:cNvSpPr>
            <a:spLocks noGrp="1" noChangeArrowheads="1"/>
          </p:cNvSpPr>
          <p:nvPr>
            <p:ph type="dt" sz="quarter"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p>
        </p:txBody>
      </p:sp>
      <p:sp>
        <p:nvSpPr>
          <p:cNvPr id="69636" name="Rectangle 4"/>
          <p:cNvSpPr>
            <a:spLocks noGrp="1" noChangeArrowheads="1"/>
          </p:cNvSpPr>
          <p:nvPr>
            <p:ph type="ftr" sz="quarter" idx="2"/>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p>
        </p:txBody>
      </p:sp>
      <p:sp>
        <p:nvSpPr>
          <p:cNvPr id="69637" name="Rectangle 5"/>
          <p:cNvSpPr>
            <a:spLocks noGrp="1" noChangeArrowheads="1"/>
          </p:cNvSpPr>
          <p:nvPr>
            <p:ph type="sldNum" sz="quarter" idx="3"/>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smtClean="0"/>
            </a:lvl1pPr>
          </a:lstStyle>
          <a:p>
            <a:pPr>
              <a:defRPr/>
            </a:pPr>
            <a:fld id="{20564149-6FF2-47E3-904A-E745A33C5F34}" type="slidenum">
              <a:rPr lang="en-US"/>
              <a:pPr>
                <a:defRPr/>
              </a:pPr>
              <a:t>‹#›</a:t>
            </a:fld>
            <a:endParaRPr lang="en-US"/>
          </a:p>
        </p:txBody>
      </p:sp>
    </p:spTree>
    <p:extLst>
      <p:ext uri="{BB962C8B-B14F-4D97-AF65-F5344CB8AC3E}">
        <p14:creationId xmlns:p14="http://schemas.microsoft.com/office/powerpoint/2010/main" val="2206131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1026"/>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endParaRPr lang="en-US"/>
          </a:p>
        </p:txBody>
      </p:sp>
      <p:sp>
        <p:nvSpPr>
          <p:cNvPr id="124931" name="Rectangle 1027"/>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p>
        </p:txBody>
      </p:sp>
      <p:sp>
        <p:nvSpPr>
          <p:cNvPr id="8196"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3" name="Rectangle 1029"/>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4934" name="Rectangle 1030"/>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p>
        </p:txBody>
      </p:sp>
      <p:sp>
        <p:nvSpPr>
          <p:cNvPr id="124935" name="Rectangle 1031"/>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smtClean="0"/>
            </a:lvl1pPr>
          </a:lstStyle>
          <a:p>
            <a:pPr>
              <a:defRPr/>
            </a:pPr>
            <a:fld id="{C2DBB528-16DF-4101-9356-86F6A6FF1C66}" type="slidenum">
              <a:rPr lang="en-US"/>
              <a:pPr>
                <a:defRPr/>
              </a:pPr>
              <a:t>‹#›</a:t>
            </a:fld>
            <a:endParaRPr lang="en-US"/>
          </a:p>
        </p:txBody>
      </p:sp>
    </p:spTree>
    <p:extLst>
      <p:ext uri="{BB962C8B-B14F-4D97-AF65-F5344CB8AC3E}">
        <p14:creationId xmlns:p14="http://schemas.microsoft.com/office/powerpoint/2010/main" val="41382184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2</a:t>
            </a:fld>
            <a:endParaRPr lang="en-US"/>
          </a:p>
        </p:txBody>
      </p:sp>
    </p:spTree>
    <p:extLst>
      <p:ext uri="{BB962C8B-B14F-4D97-AF65-F5344CB8AC3E}">
        <p14:creationId xmlns:p14="http://schemas.microsoft.com/office/powerpoint/2010/main" val="3402904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11</a:t>
            </a:fld>
            <a:endParaRPr lang="en-US"/>
          </a:p>
        </p:txBody>
      </p:sp>
    </p:spTree>
    <p:extLst>
      <p:ext uri="{BB962C8B-B14F-4D97-AF65-F5344CB8AC3E}">
        <p14:creationId xmlns:p14="http://schemas.microsoft.com/office/powerpoint/2010/main" val="3438790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combine </a:t>
            </a:r>
            <a:r>
              <a:rPr lang="en-US" b="1" dirty="0" smtClean="0"/>
              <a:t>the aims in</a:t>
            </a:r>
            <a:r>
              <a:rPr lang="en-US" b="1" baseline="0" dirty="0" smtClean="0"/>
              <a:t> previous slide</a:t>
            </a:r>
            <a:r>
              <a:rPr lang="en-US" dirty="0" smtClean="0"/>
              <a:t>, we can then distinguish five general types of theory that pertain to information systems as a research discipline.</a:t>
            </a:r>
          </a:p>
          <a:p>
            <a:endParaRPr lang="en-US" dirty="0" smtClean="0"/>
          </a:p>
          <a:p>
            <a:r>
              <a:rPr lang="en-US" b="1" dirty="0" smtClean="0"/>
              <a:t>Analysis theories </a:t>
            </a:r>
            <a:r>
              <a:rPr lang="en-US" dirty="0" smtClean="0"/>
              <a:t>are the most basic type of theory; they describe “what is” by classifying specific dimensions or characteristics of phenomena such as individuals, groups, situations, or events.</a:t>
            </a:r>
          </a:p>
          <a:p>
            <a:endParaRPr lang="en-US" dirty="0" smtClean="0"/>
          </a:p>
          <a:p>
            <a:r>
              <a:rPr lang="en-US" b="1" dirty="0" smtClean="0"/>
              <a:t>Explanation theories </a:t>
            </a:r>
            <a:r>
              <a:rPr lang="en-US" dirty="0" smtClean="0"/>
              <a:t>focus primarily on describing how and why some phenomena occur.</a:t>
            </a:r>
          </a:p>
          <a:p>
            <a:endParaRPr lang="en-US" dirty="0" smtClean="0"/>
          </a:p>
          <a:p>
            <a:r>
              <a:rPr lang="en-US" b="1" dirty="0" smtClean="0"/>
              <a:t>Prediction theories </a:t>
            </a:r>
            <a:r>
              <a:rPr lang="en-US" dirty="0" smtClean="0"/>
              <a:t>aim at describing what will be without focusing on why that might be the case.</a:t>
            </a:r>
          </a:p>
          <a:p>
            <a:endParaRPr lang="en-US" dirty="0" smtClean="0"/>
          </a:p>
          <a:p>
            <a:r>
              <a:rPr lang="en-US" b="1" dirty="0" smtClean="0"/>
              <a:t>Explanation and prediction theories </a:t>
            </a:r>
            <a:r>
              <a:rPr lang="en-US" dirty="0" smtClean="0"/>
              <a:t>attempt to be able to predict as well as explain the underlying causal conditions that lead to a predicted outcome.</a:t>
            </a:r>
          </a:p>
          <a:p>
            <a:endParaRPr lang="en-US" dirty="0" smtClean="0"/>
          </a:p>
          <a:p>
            <a:r>
              <a:rPr lang="en-US" b="1" dirty="0" smtClean="0"/>
              <a:t>Design and action theories</a:t>
            </a:r>
            <a:r>
              <a:rPr lang="en-US" b="0" baseline="0" dirty="0" smtClean="0"/>
              <a:t> </a:t>
            </a:r>
            <a:r>
              <a:rPr lang="en-US" dirty="0" smtClean="0"/>
              <a:t>are theories that specify how to do something. These theories give normative, prescriptive rules such as principles of form and function, methods, and techniques together with justificatory theoretical knowledge about how to construct an artefact (for example, a specific type of an information system).</a:t>
            </a:r>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14</a:t>
            </a:fld>
            <a:endParaRPr lang="en-US"/>
          </a:p>
        </p:txBody>
      </p:sp>
    </p:spTree>
    <p:extLst>
      <p:ext uri="{BB962C8B-B14F-4D97-AF65-F5344CB8AC3E}">
        <p14:creationId xmlns:p14="http://schemas.microsoft.com/office/powerpoint/2010/main" val="3162690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charset="0"/>
                <a:ea typeface="+mn-ea"/>
                <a:cs typeface="+mn-cs"/>
              </a:rPr>
              <a:t>Having explained the types of theories, we should briefly discuss </a:t>
            </a:r>
            <a:r>
              <a:rPr lang="en-US" sz="1200" b="1" i="0" u="none" strike="noStrike" kern="1200" baseline="0" dirty="0" smtClean="0">
                <a:solidFill>
                  <a:schemeClr val="tx1"/>
                </a:solidFill>
                <a:latin typeface="Times New Roman" charset="0"/>
                <a:ea typeface="+mn-ea"/>
                <a:cs typeface="+mn-cs"/>
              </a:rPr>
              <a:t>interrelationships</a:t>
            </a:r>
            <a:r>
              <a:rPr lang="en-US" sz="1200" b="0" i="0" u="none" strike="noStrike" kern="1200" baseline="0" dirty="0" smtClean="0">
                <a:solidFill>
                  <a:schemeClr val="tx1"/>
                </a:solidFill>
                <a:latin typeface="Times New Roman" charset="0"/>
                <a:ea typeface="+mn-ea"/>
                <a:cs typeface="+mn-cs"/>
              </a:rPr>
              <a:t>, logically as well as temporally. Consider Fig. 4.2: analysis theories are required for the development of all other theories because they offer a descriptive account of relevant constructs and attributes for phenomena. Explanation theory as well as prediction theory can provide the basis for the development of theory through explanation and prediction. All the other theory types can inform design theory. Design theory and theory for explanation and prediction can be closely interrelated as the design can be informed by a thorough explanation of how a particular phenomenon works.</a:t>
            </a:r>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15</a:t>
            </a:fld>
            <a:endParaRPr lang="en-US"/>
          </a:p>
        </p:txBody>
      </p:sp>
    </p:spTree>
    <p:extLst>
      <p:ext uri="{BB962C8B-B14F-4D97-AF65-F5344CB8AC3E}">
        <p14:creationId xmlns:p14="http://schemas.microsoft.com/office/powerpoint/2010/main" val="94932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Theorising</a:t>
            </a:r>
            <a:r>
              <a:rPr lang="en-US" dirty="0" smtClean="0"/>
              <a:t>, starts with a set of knowledge </a:t>
            </a:r>
            <a:r>
              <a:rPr lang="en-US" b="1" dirty="0" smtClean="0"/>
              <a:t>(1.) </a:t>
            </a:r>
            <a:r>
              <a:rPr lang="en-US" dirty="0" smtClean="0"/>
              <a:t>and the assumptions</a:t>
            </a:r>
            <a:r>
              <a:rPr lang="en-US" b="1" dirty="0" smtClean="0"/>
              <a:t> (2.) </a:t>
            </a:r>
            <a:r>
              <a:rPr lang="en-US" dirty="0" smtClean="0"/>
              <a:t>we can derive from it. Note that I am not specifying what form or structure this knowledge should have. It may or may not be knowledge derived by the scientific method – in fact, it may depend on rigorous data analysis, creative thinking about some observations, inspiration, or simply good luck. </a:t>
            </a:r>
            <a:r>
              <a:rPr lang="en-US" dirty="0" err="1" smtClean="0"/>
              <a:t>Theorising</a:t>
            </a:r>
            <a:r>
              <a:rPr lang="en-US" dirty="0" smtClean="0"/>
              <a:t> then continues </a:t>
            </a:r>
            <a:r>
              <a:rPr lang="en-US" b="1" dirty="0" smtClean="0"/>
              <a:t>(3.) </a:t>
            </a:r>
            <a:r>
              <a:rPr lang="en-US" dirty="0" smtClean="0"/>
              <a:t>with formulating tentative propositions (or more formally, hypotheses; or less formally, conjectures) about the phenomenon we are theorizing about. This step can be inductive, deductive, or </a:t>
            </a:r>
            <a:r>
              <a:rPr lang="en-US" dirty="0" err="1" smtClean="0"/>
              <a:t>abductive</a:t>
            </a:r>
            <a:r>
              <a:rPr lang="en-US" dirty="0" smtClean="0"/>
              <a:t> in nature.</a:t>
            </a:r>
          </a:p>
          <a:p>
            <a:endParaRPr lang="en-US" dirty="0" smtClean="0"/>
          </a:p>
          <a:p>
            <a:r>
              <a:rPr lang="en-US" dirty="0" err="1" smtClean="0"/>
              <a:t>Theorising</a:t>
            </a:r>
            <a:r>
              <a:rPr lang="en-US" dirty="0" smtClean="0"/>
              <a:t> then should involve some sort of test of the propositions against data</a:t>
            </a:r>
            <a:r>
              <a:rPr lang="en-US" b="1" dirty="0" smtClean="0"/>
              <a:t> (4.).</a:t>
            </a:r>
            <a:r>
              <a:rPr lang="en-US" b="1" baseline="0" dirty="0" smtClean="0"/>
              <a:t> </a:t>
            </a:r>
            <a:r>
              <a:rPr lang="en-US" sz="1200" b="0" i="0" u="none" strike="noStrike" kern="1200" baseline="0" dirty="0" smtClean="0">
                <a:solidFill>
                  <a:schemeClr val="tx1"/>
                </a:solidFill>
                <a:latin typeface="Times New Roman" charset="0"/>
                <a:ea typeface="+mn-ea"/>
                <a:cs typeface="+mn-cs"/>
              </a:rPr>
              <a:t>The outcome of this step is a set of general and validated principles </a:t>
            </a:r>
            <a:r>
              <a:rPr lang="en-US" sz="1200" b="1" i="0" u="none" strike="noStrike" kern="1200" baseline="0" dirty="0" smtClean="0">
                <a:solidFill>
                  <a:schemeClr val="tx1"/>
                </a:solidFill>
                <a:latin typeface="Times New Roman" charset="0"/>
                <a:ea typeface="+mn-ea"/>
                <a:cs typeface="+mn-cs"/>
              </a:rPr>
              <a:t>(5.), </a:t>
            </a:r>
            <a:r>
              <a:rPr lang="en-US" sz="1200" b="0" i="0" u="none" strike="noStrike" kern="1200" baseline="0" dirty="0" smtClean="0">
                <a:solidFill>
                  <a:schemeClr val="tx1"/>
                </a:solidFill>
                <a:latin typeface="Times New Roman" charset="0"/>
                <a:ea typeface="+mn-ea"/>
                <a:cs typeface="+mn-cs"/>
              </a:rPr>
              <a:t>that is, principles that have been confirmed through testing</a:t>
            </a:r>
          </a:p>
          <a:p>
            <a:r>
              <a:rPr lang="en-US" sz="1200" b="0" i="0" u="none" strike="noStrike" kern="1200" baseline="0" dirty="0" smtClean="0">
                <a:solidFill>
                  <a:schemeClr val="tx1"/>
                </a:solidFill>
                <a:latin typeface="Times New Roman" charset="0"/>
                <a:ea typeface="+mn-ea"/>
                <a:cs typeface="+mn-cs"/>
              </a:rPr>
              <a:t>the theory empirically. These may be the original principles that we speculated in our set of propositions or hypotheses, or they might be adjusted principles drawn from the data. In turn </a:t>
            </a:r>
            <a:r>
              <a:rPr lang="en-US" sz="1200" b="1" i="0" u="none" strike="noStrike" kern="1200" baseline="0" dirty="0" smtClean="0">
                <a:solidFill>
                  <a:schemeClr val="tx1"/>
                </a:solidFill>
                <a:latin typeface="Times New Roman" charset="0"/>
                <a:ea typeface="+mn-ea"/>
                <a:cs typeface="+mn-cs"/>
              </a:rPr>
              <a:t>(6.), </a:t>
            </a:r>
            <a:r>
              <a:rPr lang="en-US" sz="1200" b="0" i="0" u="none" strike="noStrike" kern="1200" baseline="0" dirty="0" smtClean="0">
                <a:solidFill>
                  <a:schemeClr val="tx1"/>
                </a:solidFill>
                <a:latin typeface="Times New Roman" charset="0"/>
                <a:ea typeface="+mn-ea"/>
                <a:cs typeface="+mn-cs"/>
              </a:rPr>
              <a:t>our theory can be fully developed (when the data confirmed the propositions) or revised (if the data showed that our propositions need to be adjusted). Based on theory we can then modify the set of assumptions by adding the theoretical premises developed to the list of assumptions</a:t>
            </a:r>
            <a:r>
              <a:rPr lang="en-US" sz="1200" b="1" i="0" u="none" strike="noStrike" kern="1200" baseline="0" dirty="0" smtClean="0">
                <a:solidFill>
                  <a:schemeClr val="tx1"/>
                </a:solidFill>
                <a:latin typeface="Times New Roman" charset="0"/>
                <a:ea typeface="+mn-ea"/>
                <a:cs typeface="+mn-cs"/>
              </a:rPr>
              <a:t> (7.), </a:t>
            </a:r>
            <a:r>
              <a:rPr lang="en-US" sz="1200" b="0" i="0" u="none" strike="noStrike" kern="1200" baseline="0" dirty="0" smtClean="0">
                <a:solidFill>
                  <a:schemeClr val="tx1"/>
                </a:solidFill>
                <a:latin typeface="Times New Roman" charset="0"/>
                <a:ea typeface="+mn-ea"/>
                <a:cs typeface="+mn-cs"/>
              </a:rPr>
              <a:t>and in turn create new knowledge </a:t>
            </a:r>
            <a:r>
              <a:rPr lang="en-US" sz="1200" b="1" i="0" u="none" strike="noStrike" kern="1200" baseline="0" dirty="0" smtClean="0">
                <a:solidFill>
                  <a:schemeClr val="tx1"/>
                </a:solidFill>
                <a:latin typeface="Times New Roman" charset="0"/>
                <a:ea typeface="+mn-ea"/>
                <a:cs typeface="+mn-cs"/>
              </a:rPr>
              <a:t>(8.), </a:t>
            </a:r>
            <a:r>
              <a:rPr lang="en-US" sz="1200" b="0" i="0" u="none" strike="noStrike" kern="1200" baseline="0" dirty="0" smtClean="0">
                <a:solidFill>
                  <a:schemeClr val="tx1"/>
                </a:solidFill>
                <a:latin typeface="Times New Roman" charset="0"/>
                <a:ea typeface="+mn-ea"/>
                <a:cs typeface="+mn-cs"/>
              </a:rPr>
              <a:t>which can form the set of existing knowledge for a new iteration of the </a:t>
            </a:r>
            <a:r>
              <a:rPr lang="en-US" sz="1200" b="0" i="0" u="none" strike="noStrike" kern="1200" baseline="0" dirty="0" err="1" smtClean="0">
                <a:solidFill>
                  <a:schemeClr val="tx1"/>
                </a:solidFill>
                <a:latin typeface="Times New Roman" charset="0"/>
                <a:ea typeface="+mn-ea"/>
                <a:cs typeface="+mn-cs"/>
              </a:rPr>
              <a:t>theorising</a:t>
            </a:r>
            <a:r>
              <a:rPr lang="en-US" sz="1200" b="0" i="0" u="none" strike="noStrike" kern="1200" baseline="0" dirty="0" smtClean="0">
                <a:solidFill>
                  <a:schemeClr val="tx1"/>
                </a:solidFill>
                <a:latin typeface="Times New Roman" charset="0"/>
                <a:ea typeface="+mn-ea"/>
                <a:cs typeface="+mn-cs"/>
              </a:rPr>
              <a:t> circle.</a:t>
            </a:r>
            <a:endParaRPr lang="en-US" dirty="0" smtClean="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16</a:t>
            </a:fld>
            <a:endParaRPr lang="en-US"/>
          </a:p>
        </p:txBody>
      </p:sp>
    </p:spTree>
    <p:extLst>
      <p:ext uri="{BB962C8B-B14F-4D97-AF65-F5344CB8AC3E}">
        <p14:creationId xmlns:p14="http://schemas.microsoft.com/office/powerpoint/2010/main" val="3645066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a:t>
            </a:r>
            <a:r>
              <a:rPr lang="en-US" b="1" dirty="0" err="1" smtClean="0"/>
              <a:t>theorising</a:t>
            </a:r>
            <a:r>
              <a:rPr lang="en-US" dirty="0" smtClean="0"/>
              <a:t> about reasons for why the football player guys said an unbelievably dumb thing in class.</a:t>
            </a:r>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17</a:t>
            </a:fld>
            <a:endParaRPr lang="en-US"/>
          </a:p>
        </p:txBody>
      </p:sp>
    </p:spTree>
    <p:extLst>
      <p:ext uri="{BB962C8B-B14F-4D97-AF65-F5344CB8AC3E}">
        <p14:creationId xmlns:p14="http://schemas.microsoft.com/office/powerpoint/2010/main" val="2991812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Through the </a:t>
            </a:r>
            <a:r>
              <a:rPr lang="en-US" b="1" dirty="0" smtClean="0"/>
              <a:t>same process as in</a:t>
            </a:r>
            <a:r>
              <a:rPr lang="en-US" b="1" baseline="0" dirty="0" smtClean="0"/>
              <a:t> previous slide</a:t>
            </a:r>
            <a:r>
              <a:rPr lang="en-US" baseline="0" dirty="0" smtClean="0"/>
              <a:t>, </a:t>
            </a:r>
            <a:r>
              <a:rPr lang="en-US" dirty="0" smtClean="0"/>
              <a:t>we may have ended up with different theories: The “Excellence Theory”</a:t>
            </a:r>
            <a:r>
              <a:rPr lang="en-US" baseline="0" dirty="0" smtClean="0"/>
              <a:t> and </a:t>
            </a:r>
            <a:r>
              <a:rPr lang="en-US" dirty="0" smtClean="0"/>
              <a:t>The “Jealousy Theory”.</a:t>
            </a:r>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18</a:t>
            </a:fld>
            <a:endParaRPr lang="en-US"/>
          </a:p>
        </p:txBody>
      </p:sp>
    </p:spTree>
    <p:extLst>
      <p:ext uri="{BB962C8B-B14F-4D97-AF65-F5344CB8AC3E}">
        <p14:creationId xmlns:p14="http://schemas.microsoft.com/office/powerpoint/2010/main" val="357436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have done is we conjured situations in which we have different expectations as per the propositions of our theory, and we conjured sufficient situations to determine a verdict about the theories (see Table 4.2).</a:t>
            </a:r>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19</a:t>
            </a:fld>
            <a:endParaRPr lang="en-US"/>
          </a:p>
        </p:txBody>
      </p:sp>
    </p:spTree>
    <p:extLst>
      <p:ext uri="{BB962C8B-B14F-4D97-AF65-F5344CB8AC3E}">
        <p14:creationId xmlns:p14="http://schemas.microsoft.com/office/powerpoint/2010/main" val="1732004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charset="0"/>
                <a:ea typeface="+mn-ea"/>
                <a:cs typeface="+mn-cs"/>
              </a:rPr>
              <a:t>We stated that scientific knowledge is our collection of theories built, derived, and tested using the scientific method. </a:t>
            </a:r>
          </a:p>
          <a:p>
            <a:r>
              <a:rPr lang="en-US" sz="1200" b="0" i="0" u="none" strike="noStrike" kern="1200" baseline="0" dirty="0" smtClean="0">
                <a:solidFill>
                  <a:schemeClr val="tx1"/>
                </a:solidFill>
                <a:latin typeface="Times New Roman" charset="0"/>
                <a:ea typeface="+mn-ea"/>
                <a:cs typeface="+mn-cs"/>
              </a:rPr>
              <a:t>We also stated that </a:t>
            </a:r>
            <a:r>
              <a:rPr lang="en-US" sz="1200" b="1" i="0" u="none" strike="noStrike" kern="1200" baseline="0" dirty="0" smtClean="0">
                <a:solidFill>
                  <a:schemeClr val="tx1"/>
                </a:solidFill>
                <a:latin typeface="Times New Roman" charset="0"/>
                <a:ea typeface="+mn-ea"/>
                <a:cs typeface="+mn-cs"/>
              </a:rPr>
              <a:t>theories</a:t>
            </a:r>
            <a:r>
              <a:rPr lang="en-US" sz="1200" b="0" i="0" u="none" strike="noStrike" kern="1200" baseline="0" dirty="0" smtClean="0">
                <a:solidFill>
                  <a:schemeClr val="tx1"/>
                </a:solidFill>
                <a:latin typeface="Times New Roman" charset="0"/>
                <a:ea typeface="+mn-ea"/>
                <a:cs typeface="+mn-cs"/>
              </a:rPr>
              <a:t> represent our current suggested explanations for what our world looks like and how things in it behave and function.</a:t>
            </a:r>
            <a:endParaRPr lang="en-US" dirty="0" smtClean="0"/>
          </a:p>
          <a:p>
            <a:endParaRPr lang="en-US" dirty="0" smtClean="0"/>
          </a:p>
          <a:p>
            <a:r>
              <a:rPr lang="en-US" sz="1200" b="0" i="0" u="none" strike="noStrike" kern="1200" baseline="0" dirty="0" smtClean="0">
                <a:solidFill>
                  <a:schemeClr val="tx1"/>
                </a:solidFill>
                <a:latin typeface="Times New Roman" charset="0"/>
                <a:ea typeface="+mn-ea"/>
                <a:cs typeface="+mn-cs"/>
              </a:rPr>
              <a:t>-Theory is not </a:t>
            </a:r>
            <a:r>
              <a:rPr lang="en-US" sz="1200" b="1" i="0" u="none" strike="noStrike" kern="1200" baseline="0" dirty="0" smtClean="0">
                <a:solidFill>
                  <a:schemeClr val="tx1"/>
                </a:solidFill>
                <a:latin typeface="Times New Roman" charset="0"/>
                <a:ea typeface="+mn-ea"/>
                <a:cs typeface="+mn-cs"/>
              </a:rPr>
              <a:t>data</a:t>
            </a:r>
            <a:r>
              <a:rPr lang="en-US" sz="1200" b="0" i="0" u="none" strike="noStrike" kern="1200" baseline="0" dirty="0" smtClean="0">
                <a:solidFill>
                  <a:schemeClr val="tx1"/>
                </a:solidFill>
                <a:latin typeface="Times New Roman" charset="0"/>
                <a:ea typeface="+mn-ea"/>
                <a:cs typeface="+mn-cs"/>
              </a:rPr>
              <a:t>: sets of evidence, observations, or arguments do not make up theory.</a:t>
            </a:r>
          </a:p>
          <a:p>
            <a:r>
              <a:rPr lang="en-US" dirty="0" smtClean="0"/>
              <a:t>-Theory is not </a:t>
            </a:r>
            <a:r>
              <a:rPr lang="en-US" b="1" dirty="0" smtClean="0"/>
              <a:t>idiographic</a:t>
            </a:r>
            <a:r>
              <a:rPr lang="en-US" dirty="0" smtClean="0"/>
              <a:t>: an explanation of a single situation or phenomenon, in whatever detail, is not theory, as it does not allow for </a:t>
            </a:r>
            <a:r>
              <a:rPr lang="en-US" dirty="0" err="1" smtClean="0"/>
              <a:t>generalising</a:t>
            </a:r>
            <a:r>
              <a:rPr lang="en-US" dirty="0" smtClean="0"/>
              <a:t> to other situations, events, or phenomena.</a:t>
            </a:r>
          </a:p>
          <a:p>
            <a:r>
              <a:rPr lang="en-US" sz="1200" b="0" i="0" u="none" strike="noStrike" kern="1200" baseline="0" dirty="0" smtClean="0">
                <a:solidFill>
                  <a:schemeClr val="tx1"/>
                </a:solidFill>
                <a:latin typeface="Times New Roman" charset="0"/>
                <a:ea typeface="+mn-ea"/>
                <a:cs typeface="+mn-cs"/>
              </a:rPr>
              <a:t>-Theory is not </a:t>
            </a:r>
            <a:r>
              <a:rPr lang="en-US" sz="1200" b="1" i="0" u="none" strike="noStrike" kern="1200" baseline="0" dirty="0" smtClean="0">
                <a:solidFill>
                  <a:schemeClr val="tx1"/>
                </a:solidFill>
                <a:latin typeface="Times New Roman" charset="0"/>
                <a:ea typeface="+mn-ea"/>
                <a:cs typeface="+mn-cs"/>
              </a:rPr>
              <a:t>description or prediction only</a:t>
            </a:r>
            <a:r>
              <a:rPr lang="en-US" sz="1200" b="0" i="0" u="none" strike="noStrike" kern="1200" baseline="0" dirty="0" smtClean="0">
                <a:solidFill>
                  <a:schemeClr val="tx1"/>
                </a:solidFill>
                <a:latin typeface="Times New Roman" charset="0"/>
                <a:ea typeface="+mn-ea"/>
                <a:cs typeface="+mn-cs"/>
              </a:rPr>
              <a:t>: a mere description or classification of phenomena or other observations does not constitute theory because such</a:t>
            </a:r>
          </a:p>
          <a:p>
            <a:r>
              <a:rPr lang="en-US" sz="1200" b="0" i="0" u="none" strike="noStrike" kern="1200" baseline="0" dirty="0" smtClean="0">
                <a:solidFill>
                  <a:schemeClr val="tx1"/>
                </a:solidFill>
                <a:latin typeface="Times New Roman" charset="0"/>
                <a:ea typeface="+mn-ea"/>
                <a:cs typeface="+mn-cs"/>
              </a:rPr>
              <a:t>descriptions (taxonomies, typologies, classifications and so forth) still operate at the empirical, observational level.</a:t>
            </a:r>
          </a:p>
          <a:p>
            <a:r>
              <a:rPr lang="en-US" sz="1200" b="0" i="0" u="none" strike="noStrike" kern="1200" baseline="0" dirty="0" smtClean="0">
                <a:solidFill>
                  <a:schemeClr val="tx1"/>
                </a:solidFill>
                <a:latin typeface="Times New Roman" charset="0"/>
                <a:ea typeface="+mn-ea"/>
                <a:cs typeface="+mn-cs"/>
              </a:rPr>
              <a:t>-Theory is not </a:t>
            </a:r>
            <a:r>
              <a:rPr lang="en-US" sz="1200" b="1" i="0" u="none" strike="noStrike" kern="1200" baseline="0" dirty="0" smtClean="0">
                <a:solidFill>
                  <a:schemeClr val="tx1"/>
                </a:solidFill>
                <a:latin typeface="Times New Roman" charset="0"/>
                <a:ea typeface="+mn-ea"/>
                <a:cs typeface="+mn-cs"/>
              </a:rPr>
              <a:t>design</a:t>
            </a:r>
            <a:r>
              <a:rPr lang="en-US" sz="1200" b="0" i="0" u="none" strike="noStrike" kern="1200" baseline="0" dirty="0" smtClean="0">
                <a:solidFill>
                  <a:schemeClr val="tx1"/>
                </a:solidFill>
                <a:latin typeface="Times New Roman" charset="0"/>
                <a:ea typeface="+mn-ea"/>
                <a:cs typeface="+mn-cs"/>
              </a:rPr>
              <a:t>: The construction of an artefact, however novel and useful it may be, in itself is not theory.</a:t>
            </a:r>
          </a:p>
          <a:p>
            <a:r>
              <a:rPr lang="en-US" sz="1200" b="0" i="0" u="none" strike="noStrike" kern="1200" baseline="0" dirty="0" smtClean="0">
                <a:solidFill>
                  <a:schemeClr val="tx1"/>
                </a:solidFill>
                <a:latin typeface="Times New Roman" charset="0"/>
                <a:ea typeface="+mn-ea"/>
                <a:cs typeface="+mn-cs"/>
              </a:rPr>
              <a:t>-Theory is not </a:t>
            </a:r>
            <a:r>
              <a:rPr lang="en-US" sz="1200" b="1" i="0" u="none" strike="noStrike" kern="1200" baseline="0" dirty="0" smtClean="0">
                <a:solidFill>
                  <a:schemeClr val="tx1"/>
                </a:solidFill>
                <a:latin typeface="Times New Roman" charset="0"/>
                <a:ea typeface="+mn-ea"/>
                <a:cs typeface="+mn-cs"/>
              </a:rPr>
              <a:t>self-perpetuating</a:t>
            </a:r>
            <a:r>
              <a:rPr lang="en-US" sz="1200" b="0" i="0" u="none" strike="noStrike" kern="1200" baseline="0" dirty="0" smtClean="0">
                <a:solidFill>
                  <a:schemeClr val="tx1"/>
                </a:solidFill>
                <a:latin typeface="Times New Roman" charset="0"/>
                <a:ea typeface="+mn-ea"/>
                <a:cs typeface="+mn-cs"/>
              </a:rPr>
              <a:t>: Theory is not and should not be an activity that is an end in itself, meaning that it would be important to you not because it will</a:t>
            </a:r>
          </a:p>
          <a:p>
            <a:r>
              <a:rPr lang="en-US" sz="1200" b="0" i="0" u="none" strike="noStrike" kern="1200" baseline="0" dirty="0" smtClean="0">
                <a:solidFill>
                  <a:schemeClr val="tx1"/>
                </a:solidFill>
                <a:latin typeface="Times New Roman" charset="0"/>
                <a:ea typeface="+mn-ea"/>
                <a:cs typeface="+mn-cs"/>
              </a:rPr>
              <a:t>help you to achieve something, but only on the premise that you think that it is important.</a:t>
            </a:r>
          </a:p>
          <a:p>
            <a:r>
              <a:rPr lang="en-US" sz="1200" b="0" i="0" u="none" strike="noStrike" kern="1200" baseline="0" dirty="0" smtClean="0">
                <a:solidFill>
                  <a:schemeClr val="tx1"/>
                </a:solidFill>
                <a:latin typeface="Times New Roman" charset="0"/>
                <a:ea typeface="+mn-ea"/>
                <a:cs typeface="+mn-cs"/>
              </a:rPr>
              <a:t>-Theory is not </a:t>
            </a:r>
            <a:r>
              <a:rPr lang="en-US" sz="1200" b="1" i="0" u="none" strike="noStrike" kern="1200" baseline="0" dirty="0" smtClean="0">
                <a:solidFill>
                  <a:schemeClr val="tx1"/>
                </a:solidFill>
                <a:latin typeface="Times New Roman" charset="0"/>
                <a:ea typeface="+mn-ea"/>
                <a:cs typeface="+mn-cs"/>
              </a:rPr>
              <a:t>universal</a:t>
            </a:r>
            <a:r>
              <a:rPr lang="en-US" sz="1200" b="0" i="0" u="none" strike="noStrike" kern="1200" baseline="0" dirty="0" smtClean="0">
                <a:solidFill>
                  <a:schemeClr val="tx1"/>
                </a:solidFill>
                <a:latin typeface="Times New Roman" charset="0"/>
                <a:ea typeface="+mn-ea"/>
                <a:cs typeface="+mn-cs"/>
              </a:rPr>
              <a:t>: Until</a:t>
            </a:r>
          </a:p>
          <a:p>
            <a:r>
              <a:rPr lang="en-US" sz="1200" b="0" i="0" u="none" strike="noStrike" kern="1200" baseline="0" dirty="0" smtClean="0">
                <a:solidFill>
                  <a:schemeClr val="tx1"/>
                </a:solidFill>
                <a:latin typeface="Times New Roman" charset="0"/>
                <a:ea typeface="+mn-ea"/>
                <a:cs typeface="+mn-cs"/>
              </a:rPr>
              <a:t>that golden nugget of research is found, theories, while striving for comprehensiveness, have their share of limitations in the form of leading assumptions and</a:t>
            </a:r>
          </a:p>
          <a:p>
            <a:r>
              <a:rPr lang="en-US" sz="1200" b="0" i="0" u="none" strike="noStrike" kern="1200" baseline="0" dirty="0" smtClean="0">
                <a:solidFill>
                  <a:schemeClr val="tx1"/>
                </a:solidFill>
                <a:latin typeface="Times New Roman" charset="0"/>
                <a:ea typeface="+mn-ea"/>
                <a:cs typeface="+mn-cs"/>
              </a:rPr>
              <a:t>boundary conditions, which specify the limits to which the theory is held; for example, theories that pertain to large and complex </a:t>
            </a:r>
            <a:r>
              <a:rPr lang="en-US" sz="1200" b="0" i="0" u="none" strike="noStrike" kern="1200" baseline="0" dirty="0" err="1" smtClean="0">
                <a:solidFill>
                  <a:schemeClr val="tx1"/>
                </a:solidFill>
                <a:latin typeface="Times New Roman" charset="0"/>
                <a:ea typeface="+mn-ea"/>
                <a:cs typeface="+mn-cs"/>
              </a:rPr>
              <a:t>organisations</a:t>
            </a:r>
            <a:r>
              <a:rPr lang="en-US" sz="1200" b="0" i="0" u="none" strike="noStrike" kern="1200" baseline="0" dirty="0" smtClean="0">
                <a:solidFill>
                  <a:schemeClr val="tx1"/>
                </a:solidFill>
                <a:latin typeface="Times New Roman" charset="0"/>
                <a:ea typeface="+mn-ea"/>
                <a:cs typeface="+mn-cs"/>
              </a:rPr>
              <a:t> only, rather</a:t>
            </a:r>
          </a:p>
          <a:p>
            <a:r>
              <a:rPr lang="en-US" sz="1200" b="0" i="0" u="none" strike="noStrike" kern="1200" baseline="0" dirty="0" smtClean="0">
                <a:solidFill>
                  <a:schemeClr val="tx1"/>
                </a:solidFill>
                <a:latin typeface="Times New Roman" charset="0"/>
                <a:ea typeface="+mn-ea"/>
                <a:cs typeface="+mn-cs"/>
              </a:rPr>
              <a:t>than all types of organizations.</a:t>
            </a:r>
            <a:endParaRPr lang="en-US" sz="1200" b="1" i="0" u="none" strike="noStrike" kern="1200" baseline="0" dirty="0" smtClean="0">
              <a:solidFill>
                <a:schemeClr val="tx1"/>
              </a:solidFill>
              <a:latin typeface="Times New Roman"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3</a:t>
            </a:fld>
            <a:endParaRPr lang="en-US"/>
          </a:p>
        </p:txBody>
      </p:sp>
    </p:spTree>
    <p:extLst>
      <p:ext uri="{BB962C8B-B14F-4D97-AF65-F5344CB8AC3E}">
        <p14:creationId xmlns:p14="http://schemas.microsoft.com/office/powerpoint/2010/main" val="2251631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4</a:t>
            </a:fld>
            <a:endParaRPr lang="en-US"/>
          </a:p>
        </p:txBody>
      </p:sp>
    </p:spTree>
    <p:extLst>
      <p:ext uri="{BB962C8B-B14F-4D97-AF65-F5344CB8AC3E}">
        <p14:creationId xmlns:p14="http://schemas.microsoft.com/office/powerpoint/2010/main" val="258523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tr-TR" b="1" dirty="0" err="1" smtClean="0"/>
              <a:t>Note</a:t>
            </a:r>
            <a:r>
              <a:rPr lang="tr-TR" b="1" dirty="0" smtClean="0"/>
              <a:t>: </a:t>
            </a:r>
            <a:r>
              <a:rPr lang="en-US" dirty="0" smtClean="0"/>
              <a:t>A</a:t>
            </a:r>
            <a:r>
              <a:rPr lang="tr-TR" dirty="0" smtClean="0"/>
              <a:t> </a:t>
            </a:r>
            <a:r>
              <a:rPr lang="en-US" dirty="0" smtClean="0"/>
              <a:t>discipline that concerns </a:t>
            </a:r>
            <a:r>
              <a:rPr lang="en-US" b="1" dirty="0" smtClean="0"/>
              <a:t>information technology </a:t>
            </a:r>
            <a:r>
              <a:rPr lang="en-US" dirty="0" smtClean="0"/>
              <a:t>in use by</a:t>
            </a:r>
            <a:r>
              <a:rPr lang="tr-TR" dirty="0" smtClean="0"/>
              <a:t> </a:t>
            </a:r>
            <a:r>
              <a:rPr lang="en-US" dirty="0" smtClean="0"/>
              <a:t>[individuals/</a:t>
            </a:r>
            <a:r>
              <a:rPr lang="en-US" dirty="0" err="1" smtClean="0"/>
              <a:t>organisations</a:t>
            </a:r>
            <a:r>
              <a:rPr lang="en-US" dirty="0" smtClean="0"/>
              <a:t>/</a:t>
            </a:r>
            <a:r>
              <a:rPr lang="tr-TR" dirty="0" smtClean="0"/>
              <a:t> </a:t>
            </a:r>
            <a:r>
              <a:rPr lang="en-US" dirty="0" smtClean="0"/>
              <a:t>economies/other groups of people], by</a:t>
            </a:r>
            <a:r>
              <a:rPr lang="tr-TR" dirty="0" smtClean="0"/>
              <a:t> </a:t>
            </a:r>
            <a:r>
              <a:rPr lang="en-US" dirty="0" smtClean="0"/>
              <a:t>definition, is </a:t>
            </a:r>
            <a:r>
              <a:rPr lang="en-US" b="1" dirty="0" smtClean="0"/>
              <a:t>a part of the social sciences</a:t>
            </a:r>
            <a:r>
              <a:rPr lang="en-US" dirty="0" smtClean="0"/>
              <a:t>.</a:t>
            </a:r>
            <a:r>
              <a:rPr lang="tr-TR" dirty="0" smtClean="0"/>
              <a:t> (</a:t>
            </a:r>
            <a:r>
              <a:rPr lang="en-US" dirty="0" smtClean="0"/>
              <a:t>As soon as our investigation concerns a human element, imprecision, vagueness and</a:t>
            </a:r>
            <a:r>
              <a:rPr lang="tr-TR" dirty="0" smtClean="0"/>
              <a:t> </a:t>
            </a:r>
            <a:r>
              <a:rPr lang="en-US" dirty="0" smtClean="0"/>
              <a:t>ambiguity creeps into our research.</a:t>
            </a:r>
            <a:r>
              <a:rPr lang="tr-TR"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5</a:t>
            </a:fld>
            <a:endParaRPr lang="en-US"/>
          </a:p>
        </p:txBody>
      </p:sp>
    </p:spTree>
    <p:extLst>
      <p:ext uri="{BB962C8B-B14F-4D97-AF65-F5344CB8AC3E}">
        <p14:creationId xmlns:p14="http://schemas.microsoft.com/office/powerpoint/2010/main" val="2502701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b="1" dirty="0" smtClean="0"/>
              <a:t>construct</a:t>
            </a:r>
            <a:r>
              <a:rPr lang="en-US" dirty="0" smtClean="0"/>
              <a:t> is the creation of an </a:t>
            </a:r>
            <a:r>
              <a:rPr lang="en-US" dirty="0" err="1" smtClean="0"/>
              <a:t>operationalisation</a:t>
            </a:r>
            <a:r>
              <a:rPr lang="en-US" dirty="0" smtClean="0"/>
              <a:t> of a concept in a way that we can define it in terms of how we can measure the construct. </a:t>
            </a:r>
          </a:p>
          <a:p>
            <a:endParaRPr lang="en-US" dirty="0" smtClean="0"/>
          </a:p>
          <a:p>
            <a:r>
              <a:rPr lang="en-US" sz="1200" b="1" i="0" u="none" strike="noStrike" kern="1200" baseline="0" dirty="0" smtClean="0">
                <a:solidFill>
                  <a:schemeClr val="tx1"/>
                </a:solidFill>
                <a:latin typeface="Times New Roman" charset="0"/>
                <a:ea typeface="+mn-ea"/>
                <a:cs typeface="+mn-cs"/>
              </a:rPr>
              <a:t>Focus</a:t>
            </a:r>
            <a:r>
              <a:rPr lang="en-US" sz="1200" b="0" i="0" u="none" strike="noStrike" kern="1200" baseline="0" dirty="0" smtClean="0">
                <a:solidFill>
                  <a:schemeClr val="tx1"/>
                </a:solidFill>
                <a:latin typeface="Times New Roman" charset="0"/>
                <a:ea typeface="+mn-ea"/>
                <a:cs typeface="+mn-cs"/>
              </a:rPr>
              <a:t> constructs are those that are the key components in our theory and determine its locus and focus.</a:t>
            </a:r>
          </a:p>
          <a:p>
            <a:r>
              <a:rPr lang="en-US" b="1" dirty="0" smtClean="0"/>
              <a:t>Ancillary</a:t>
            </a:r>
            <a:r>
              <a:rPr lang="en-US" b="0" dirty="0" smtClean="0"/>
              <a:t>: There might be further constructs that describe other phenomena or properties of interest and that are associated with the focal constructs in some way perhaps because they moderate or mediate some effects of some constructs on another construct.</a:t>
            </a:r>
            <a:endParaRPr lang="en-US" sz="1200" b="1" i="0" u="none" strike="noStrike" kern="1200" baseline="0" dirty="0" smtClean="0">
              <a:solidFill>
                <a:schemeClr val="tx1"/>
              </a:solidFill>
              <a:latin typeface="Times New Roman" charset="0"/>
              <a:ea typeface="+mn-ea"/>
              <a:cs typeface="+mn-cs"/>
            </a:endParaRP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6</a:t>
            </a:fld>
            <a:endParaRPr lang="en-US"/>
          </a:p>
        </p:txBody>
      </p:sp>
    </p:spTree>
    <p:extLst>
      <p:ext uri="{BB962C8B-B14F-4D97-AF65-F5344CB8AC3E}">
        <p14:creationId xmlns:p14="http://schemas.microsoft.com/office/powerpoint/2010/main" val="387300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7</a:t>
            </a:fld>
            <a:endParaRPr lang="en-US"/>
          </a:p>
        </p:txBody>
      </p:sp>
    </p:spTree>
    <p:extLst>
      <p:ext uri="{BB962C8B-B14F-4D97-AF65-F5344CB8AC3E}">
        <p14:creationId xmlns:p14="http://schemas.microsoft.com/office/powerpoint/2010/main" val="366696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general, the laws of interaction can be specified with </a:t>
            </a:r>
            <a:r>
              <a:rPr lang="en-US" b="1" dirty="0" smtClean="0"/>
              <a:t>varying levels of precision</a:t>
            </a:r>
            <a:r>
              <a:rPr lang="en-US" dirty="0" smtClean="0"/>
              <a:t>. For instance, some theories merely state that the values of their constructs</a:t>
            </a:r>
          </a:p>
          <a:p>
            <a:r>
              <a:rPr lang="en-US" dirty="0" smtClean="0"/>
              <a:t>are associated with one another by showing that high values of one construct are associated with high or low values of another construct, or the existence of one value of a construct signal the existence of a certain value of another construct. In some cases, the functional relationships between constructs can be specified more precisely as when a certain value range of one construct mediates, mitigates, or moderates the value range of another construct or even the relationships between two or more other constructs.</a:t>
            </a:r>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8</a:t>
            </a:fld>
            <a:endParaRPr lang="en-US"/>
          </a:p>
        </p:txBody>
      </p:sp>
    </p:spTree>
    <p:extLst>
      <p:ext uri="{BB962C8B-B14F-4D97-AF65-F5344CB8AC3E}">
        <p14:creationId xmlns:p14="http://schemas.microsoft.com/office/powerpoint/2010/main" val="919671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9</a:t>
            </a:fld>
            <a:endParaRPr lang="en-US"/>
          </a:p>
        </p:txBody>
      </p:sp>
    </p:spTree>
    <p:extLst>
      <p:ext uri="{BB962C8B-B14F-4D97-AF65-F5344CB8AC3E}">
        <p14:creationId xmlns:p14="http://schemas.microsoft.com/office/powerpoint/2010/main" val="1216570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10</a:t>
            </a:fld>
            <a:endParaRPr lang="en-US"/>
          </a:p>
        </p:txBody>
      </p:sp>
    </p:spTree>
    <p:extLst>
      <p:ext uri="{BB962C8B-B14F-4D97-AF65-F5344CB8AC3E}">
        <p14:creationId xmlns:p14="http://schemas.microsoft.com/office/powerpoint/2010/main" val="1039348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dirty="0" err="1" smtClean="0"/>
              <a:t>ceIT</a:t>
            </a:r>
            <a:r>
              <a:rPr lang="en-US" dirty="0" smtClean="0"/>
              <a:t> 435  Research methods</a:t>
            </a:r>
            <a:endParaRPr lang="en-US" dirty="0"/>
          </a:p>
        </p:txBody>
      </p:sp>
      <p:sp>
        <p:nvSpPr>
          <p:cNvPr id="6" name="Slide Number Placeholder 5"/>
          <p:cNvSpPr>
            <a:spLocks noGrp="1"/>
          </p:cNvSpPr>
          <p:nvPr>
            <p:ph type="sldNum" sz="quarter" idx="12"/>
          </p:nvPr>
        </p:nvSpPr>
        <p:spPr/>
        <p:txBody>
          <a:bodyPr/>
          <a:lstStyle/>
          <a:p>
            <a:pPr>
              <a:defRPr/>
            </a:pPr>
            <a:fld id="{E494A2E9-8F01-465E-8C5E-F330CF238DDA}"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56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95BA033-11B6-465C-9C83-277C2F4C64FD}" type="slidenum">
              <a:rPr lang="en-US" smtClean="0"/>
              <a:pPr>
                <a:defRPr/>
              </a:pPr>
              <a:t>‹#›</a:t>
            </a:fld>
            <a:endParaRPr lang="en-US"/>
          </a:p>
        </p:txBody>
      </p:sp>
    </p:spTree>
    <p:extLst>
      <p:ext uri="{BB962C8B-B14F-4D97-AF65-F5344CB8AC3E}">
        <p14:creationId xmlns:p14="http://schemas.microsoft.com/office/powerpoint/2010/main" val="184204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A061C51-1A6A-4E79-A9D4-0B65CD78BB21}" type="slidenum">
              <a:rPr lang="en-US" smtClean="0"/>
              <a:pPr>
                <a:defRPr/>
              </a:pPr>
              <a:t>‹#›</a:t>
            </a:fld>
            <a:endParaRPr lang="en-US"/>
          </a:p>
        </p:txBody>
      </p:sp>
    </p:spTree>
    <p:extLst>
      <p:ext uri="{BB962C8B-B14F-4D97-AF65-F5344CB8AC3E}">
        <p14:creationId xmlns:p14="http://schemas.microsoft.com/office/powerpoint/2010/main" val="131294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dirty="0" smtClean="0"/>
              <a:t>CEIT 421 Research methods</a:t>
            </a:r>
            <a:endParaRPr lang="en-US" dirty="0"/>
          </a:p>
        </p:txBody>
      </p:sp>
      <p:sp>
        <p:nvSpPr>
          <p:cNvPr id="6" name="Slide Number Placeholder 5"/>
          <p:cNvSpPr>
            <a:spLocks noGrp="1"/>
          </p:cNvSpPr>
          <p:nvPr>
            <p:ph type="sldNum" sz="quarter" idx="12"/>
          </p:nvPr>
        </p:nvSpPr>
        <p:spPr/>
        <p:txBody>
          <a:bodyPr/>
          <a:lstStyle/>
          <a:p>
            <a:pPr>
              <a:defRPr/>
            </a:pPr>
            <a:fld id="{4AA085A4-79FC-4E83-A511-3C67A410291A}" type="slidenum">
              <a:rPr lang="en-US" smtClean="0"/>
              <a:pPr>
                <a:defRPr/>
              </a:pPr>
              <a:t>‹#›</a:t>
            </a:fld>
            <a:endParaRPr lang="en-US"/>
          </a:p>
        </p:txBody>
      </p:sp>
    </p:spTree>
    <p:extLst>
      <p:ext uri="{BB962C8B-B14F-4D97-AF65-F5344CB8AC3E}">
        <p14:creationId xmlns:p14="http://schemas.microsoft.com/office/powerpoint/2010/main" val="130177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FC3EECF-CA8E-44E5-B955-443F8D91D467}"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86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E7698C0-0F47-4D84-BACB-9CCF8EE7A303}" type="slidenum">
              <a:rPr lang="en-US" smtClean="0"/>
              <a:pPr>
                <a:defRPr/>
              </a:pPr>
              <a:t>‹#›</a:t>
            </a:fld>
            <a:endParaRPr lang="en-US"/>
          </a:p>
        </p:txBody>
      </p:sp>
    </p:spTree>
    <p:extLst>
      <p:ext uri="{BB962C8B-B14F-4D97-AF65-F5344CB8AC3E}">
        <p14:creationId xmlns:p14="http://schemas.microsoft.com/office/powerpoint/2010/main" val="4111250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6F1D338-965F-4515-955C-570D5EEE27D1}" type="slidenum">
              <a:rPr lang="en-US" smtClean="0"/>
              <a:pPr>
                <a:defRPr/>
              </a:pPr>
              <a:t>‹#›</a:t>
            </a:fld>
            <a:endParaRPr lang="en-US"/>
          </a:p>
        </p:txBody>
      </p:sp>
    </p:spTree>
    <p:extLst>
      <p:ext uri="{BB962C8B-B14F-4D97-AF65-F5344CB8AC3E}">
        <p14:creationId xmlns:p14="http://schemas.microsoft.com/office/powerpoint/2010/main" val="200682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1C3EDD3-AB62-45C0-BB9E-0F10B5D36E4C}" type="slidenum">
              <a:rPr lang="en-US" smtClean="0"/>
              <a:pPr>
                <a:defRPr/>
              </a:pPr>
              <a:t>‹#›</a:t>
            </a:fld>
            <a:endParaRPr lang="en-US"/>
          </a:p>
        </p:txBody>
      </p:sp>
    </p:spTree>
    <p:extLst>
      <p:ext uri="{BB962C8B-B14F-4D97-AF65-F5344CB8AC3E}">
        <p14:creationId xmlns:p14="http://schemas.microsoft.com/office/powerpoint/2010/main" val="1135038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23FE5D0C-D7B2-4C9A-ABBC-788E1D0E2F6A}" type="slidenum">
              <a:rPr lang="en-US" smtClean="0"/>
              <a:pPr>
                <a:defRPr/>
              </a:pPr>
              <a:t>‹#›</a:t>
            </a:fld>
            <a:endParaRPr lang="en-US"/>
          </a:p>
        </p:txBody>
      </p:sp>
    </p:spTree>
    <p:extLst>
      <p:ext uri="{BB962C8B-B14F-4D97-AF65-F5344CB8AC3E}">
        <p14:creationId xmlns:p14="http://schemas.microsoft.com/office/powerpoint/2010/main" val="15098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8FDCAEAC-A4DB-4373-992E-863347106936}" type="slidenum">
              <a:rPr lang="en-US" smtClean="0"/>
              <a:pPr>
                <a:defRPr/>
              </a:pPr>
              <a:t>‹#›</a:t>
            </a:fld>
            <a:endParaRPr lang="en-US"/>
          </a:p>
        </p:txBody>
      </p:sp>
    </p:spTree>
    <p:extLst>
      <p:ext uri="{BB962C8B-B14F-4D97-AF65-F5344CB8AC3E}">
        <p14:creationId xmlns:p14="http://schemas.microsoft.com/office/powerpoint/2010/main" val="149804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CB2ACA9-1801-407B-927D-45BA89FD89B9}" type="slidenum">
              <a:rPr lang="en-US" smtClean="0"/>
              <a:pPr>
                <a:defRPr/>
              </a:pPr>
              <a:t>‹#›</a:t>
            </a:fld>
            <a:endParaRPr lang="en-US"/>
          </a:p>
        </p:txBody>
      </p:sp>
    </p:spTree>
    <p:extLst>
      <p:ext uri="{BB962C8B-B14F-4D97-AF65-F5344CB8AC3E}">
        <p14:creationId xmlns:p14="http://schemas.microsoft.com/office/powerpoint/2010/main" val="271813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DFA8B8BF-9D4D-47A6-AFEB-CAB241823EB1}"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404069"/>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90550" y="914400"/>
            <a:ext cx="7962900" cy="1676400"/>
          </a:xfrm>
        </p:spPr>
        <p:txBody>
          <a:bodyPr>
            <a:normAutofit fontScale="90000"/>
          </a:bodyPr>
          <a:lstStyle/>
          <a:p>
            <a:pPr>
              <a:defRPr/>
            </a:pPr>
            <a:r>
              <a:rPr lang="en-US" sz="6600" dirty="0">
                <a:solidFill>
                  <a:schemeClr val="accent1">
                    <a:satMod val="150000"/>
                  </a:schemeClr>
                </a:solidFill>
              </a:rPr>
              <a:t>Scientific Research</a:t>
            </a:r>
            <a:br>
              <a:rPr lang="en-US" sz="6600" dirty="0">
                <a:solidFill>
                  <a:schemeClr val="accent1">
                    <a:satMod val="150000"/>
                  </a:schemeClr>
                </a:solidFill>
              </a:rPr>
            </a:br>
            <a:r>
              <a:rPr lang="en-US" sz="6600" dirty="0">
                <a:solidFill>
                  <a:schemeClr val="accent1">
                    <a:satMod val="150000"/>
                  </a:schemeClr>
                </a:solidFill>
              </a:rPr>
              <a:t>in Information Systems</a:t>
            </a:r>
            <a:endParaRPr lang="en-US" sz="6600" dirty="0" smtClean="0">
              <a:solidFill>
                <a:schemeClr val="accent1">
                  <a:satMod val="150000"/>
                </a:schemeClr>
              </a:solidFill>
            </a:endParaRPr>
          </a:p>
        </p:txBody>
      </p:sp>
      <p:sp>
        <p:nvSpPr>
          <p:cNvPr id="10243" name="Rectangle 3"/>
          <p:cNvSpPr>
            <a:spLocks noGrp="1" noChangeArrowheads="1"/>
          </p:cNvSpPr>
          <p:nvPr>
            <p:ph type="subTitle" idx="1"/>
          </p:nvPr>
        </p:nvSpPr>
        <p:spPr>
          <a:xfrm>
            <a:off x="762000" y="3200400"/>
            <a:ext cx="7620000" cy="1752600"/>
          </a:xfrm>
        </p:spPr>
        <p:txBody>
          <a:bodyPr>
            <a:normAutofit/>
          </a:bodyPr>
          <a:lstStyle/>
          <a:p>
            <a:pPr eaLnBrk="1" hangingPunct="1"/>
            <a:r>
              <a:rPr lang="en-US" altLang="tr-TR" sz="2800" dirty="0" smtClean="0"/>
              <a:t>Chapter </a:t>
            </a:r>
            <a:r>
              <a:rPr lang="en-US" altLang="tr-TR" sz="2800" dirty="0"/>
              <a:t>4</a:t>
            </a:r>
            <a:endParaRPr lang="en-US" altLang="tr-TR" sz="2800" dirty="0" smtClean="0"/>
          </a:p>
          <a:p>
            <a:r>
              <a:rPr lang="en-US" altLang="tr-TR" sz="2800" dirty="0" smtClean="0"/>
              <a:t>THEORISING</a:t>
            </a:r>
            <a:endParaRPr lang="en-US" altLang="tr-TR" sz="2400" dirty="0" smtClean="0">
              <a:latin typeface="Arial" panose="020B0604020202020204" pitchFamily="34" charset="0"/>
              <a:cs typeface="Times" panose="02020603050405020304" pitchFamily="18" charset="0"/>
            </a:endParaRPr>
          </a:p>
          <a:p>
            <a:pPr eaLnBrk="1" hangingPunct="1"/>
            <a:r>
              <a:rPr lang="tr-TR" altLang="tr-TR" sz="2400" dirty="0" smtClean="0">
                <a:latin typeface="Arial" panose="020B0604020202020204" pitchFamily="34" charset="0"/>
                <a:cs typeface="Times" panose="02020603050405020304" pitchFamily="18" charset="0"/>
              </a:rPr>
              <a:t>JAN RECKER</a:t>
            </a:r>
            <a:endParaRPr lang="en-US" altLang="tr-TR" sz="2400" dirty="0" smtClean="0">
              <a:latin typeface="Arial" panose="020B0604020202020204" pitchFamily="34" charset="0"/>
              <a:cs typeface="Times"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accent1">
                    <a:satMod val="150000"/>
                  </a:schemeClr>
                </a:solidFill>
              </a:rPr>
              <a:t>Third </a:t>
            </a:r>
            <a:r>
              <a:rPr lang="en-US" sz="2800" dirty="0">
                <a:solidFill>
                  <a:schemeClr val="accent1">
                    <a:satMod val="150000"/>
                  </a:schemeClr>
                </a:solidFill>
              </a:rPr>
              <a:t>Building Block of Theory: Why </a:t>
            </a:r>
            <a:r>
              <a:rPr lang="en-US" sz="2800" dirty="0" smtClean="0">
                <a:solidFill>
                  <a:schemeClr val="accent1">
                    <a:satMod val="150000"/>
                  </a:schemeClr>
                </a:solidFill>
              </a:rPr>
              <a:t>(Justifications)</a:t>
            </a:r>
            <a:br>
              <a:rPr lang="en-US" sz="2800" dirty="0" smtClean="0">
                <a:solidFill>
                  <a:schemeClr val="accent1">
                    <a:satMod val="150000"/>
                  </a:schemeClr>
                </a:solidFill>
              </a:rPr>
            </a:br>
            <a:r>
              <a:rPr lang="en-US" sz="2800" dirty="0" smtClean="0">
                <a:solidFill>
                  <a:schemeClr val="accent1">
                    <a:satMod val="150000"/>
                  </a:schemeClr>
                </a:solidFill>
              </a:rPr>
              <a:t>(Cont.)</a:t>
            </a:r>
            <a:endParaRPr lang="en-US" sz="2800" dirty="0"/>
          </a:p>
        </p:txBody>
      </p:sp>
      <p:sp>
        <p:nvSpPr>
          <p:cNvPr id="3" name="Content Placeholder 2"/>
          <p:cNvSpPr>
            <a:spLocks noGrp="1"/>
          </p:cNvSpPr>
          <p:nvPr>
            <p:ph idx="1"/>
          </p:nvPr>
        </p:nvSpPr>
        <p:spPr/>
        <p:txBody>
          <a:bodyPr/>
          <a:lstStyle/>
          <a:p>
            <a:pPr lvl="1"/>
            <a:endParaRPr lang="en-US" altLang="tr-TR" sz="2400" dirty="0" smtClean="0"/>
          </a:p>
          <a:p>
            <a:pPr lvl="1"/>
            <a:r>
              <a:rPr lang="en-US" altLang="tr-TR" sz="2400" dirty="0" smtClean="0"/>
              <a:t>We </a:t>
            </a:r>
            <a:r>
              <a:rPr lang="en-US" altLang="tr-TR" sz="2400" dirty="0"/>
              <a:t>can contribute to theory in at least two ways</a:t>
            </a:r>
            <a:r>
              <a:rPr lang="en-US" altLang="tr-TR" sz="2400" dirty="0" smtClean="0"/>
              <a:t>:</a:t>
            </a:r>
            <a:endParaRPr lang="en-US" altLang="tr-TR" sz="2400" dirty="0"/>
          </a:p>
          <a:p>
            <a:pPr lvl="2"/>
            <a:r>
              <a:rPr lang="en-US" altLang="tr-TR" sz="1800" dirty="0"/>
              <a:t>We can articulate </a:t>
            </a:r>
            <a:r>
              <a:rPr lang="en-US" altLang="tr-TR" sz="1800" b="1" dirty="0"/>
              <a:t>new justificatory mechanisms </a:t>
            </a:r>
            <a:r>
              <a:rPr lang="en-US" altLang="tr-TR" sz="1800" dirty="0"/>
              <a:t>for the constructs or relationships of a new or an existing theory</a:t>
            </a:r>
            <a:r>
              <a:rPr lang="en-US" altLang="tr-TR" sz="1800" dirty="0" smtClean="0"/>
              <a:t>.</a:t>
            </a:r>
            <a:endParaRPr lang="en-US" altLang="tr-TR" sz="1800" dirty="0"/>
          </a:p>
          <a:p>
            <a:pPr lvl="2"/>
            <a:r>
              <a:rPr lang="en-US" altLang="tr-TR" sz="1800" dirty="0"/>
              <a:t>We can </a:t>
            </a:r>
            <a:r>
              <a:rPr lang="en-US" altLang="tr-TR" sz="1800" b="1" dirty="0"/>
              <a:t>delete a justificatory mechanism </a:t>
            </a:r>
            <a:r>
              <a:rPr lang="en-US" altLang="tr-TR" sz="1800" dirty="0"/>
              <a:t>underlying a theory by showing that the assumptions are violated.</a:t>
            </a:r>
          </a:p>
          <a:p>
            <a:pPr lvl="2"/>
            <a:endParaRPr lang="en-US" altLang="tr-TR" dirty="0"/>
          </a:p>
        </p:txBody>
      </p:sp>
    </p:spTree>
    <p:extLst>
      <p:ext uri="{BB962C8B-B14F-4D97-AF65-F5344CB8AC3E}">
        <p14:creationId xmlns:p14="http://schemas.microsoft.com/office/powerpoint/2010/main" val="790336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accent1">
                    <a:satMod val="150000"/>
                  </a:schemeClr>
                </a:solidFill>
              </a:rPr>
              <a:t>Fourth </a:t>
            </a:r>
            <a:r>
              <a:rPr lang="en-US" sz="2800" dirty="0">
                <a:solidFill>
                  <a:schemeClr val="accent1">
                    <a:satMod val="150000"/>
                  </a:schemeClr>
                </a:solidFill>
              </a:rPr>
              <a:t>Building Block of Theory: </a:t>
            </a:r>
            <a:r>
              <a:rPr lang="en-US" sz="2800" dirty="0" smtClean="0">
                <a:solidFill>
                  <a:schemeClr val="accent1">
                    <a:satMod val="150000"/>
                  </a:schemeClr>
                </a:solidFill>
              </a:rPr>
              <a:t/>
            </a:r>
            <a:br>
              <a:rPr lang="en-US" sz="2800" dirty="0" smtClean="0">
                <a:solidFill>
                  <a:schemeClr val="accent1">
                    <a:satMod val="150000"/>
                  </a:schemeClr>
                </a:solidFill>
              </a:rPr>
            </a:br>
            <a:r>
              <a:rPr lang="en-US" sz="2800" dirty="0" smtClean="0">
                <a:solidFill>
                  <a:schemeClr val="accent1">
                    <a:satMod val="150000"/>
                  </a:schemeClr>
                </a:solidFill>
              </a:rPr>
              <a:t>Who</a:t>
            </a:r>
            <a:r>
              <a:rPr lang="en-US" sz="2800" dirty="0">
                <a:solidFill>
                  <a:schemeClr val="accent1">
                    <a:satMod val="150000"/>
                  </a:schemeClr>
                </a:solidFill>
              </a:rPr>
              <a:t>, Where, When </a:t>
            </a:r>
            <a:r>
              <a:rPr lang="en-US" sz="2800" dirty="0" smtClean="0">
                <a:solidFill>
                  <a:schemeClr val="accent1">
                    <a:satMod val="150000"/>
                  </a:schemeClr>
                </a:solidFill>
              </a:rPr>
              <a:t>(Boundary Conditions</a:t>
            </a:r>
            <a:r>
              <a:rPr lang="en-US" sz="2800" dirty="0">
                <a:solidFill>
                  <a:schemeClr val="accent1">
                    <a:satMod val="150000"/>
                  </a:schemeClr>
                </a:solidFill>
              </a:rPr>
              <a:t>)</a:t>
            </a:r>
          </a:p>
        </p:txBody>
      </p:sp>
      <p:sp>
        <p:nvSpPr>
          <p:cNvPr id="3" name="Content Placeholder 2"/>
          <p:cNvSpPr>
            <a:spLocks noGrp="1"/>
          </p:cNvSpPr>
          <p:nvPr>
            <p:ph idx="1"/>
          </p:nvPr>
        </p:nvSpPr>
        <p:spPr/>
        <p:txBody>
          <a:bodyPr/>
          <a:lstStyle/>
          <a:p>
            <a:pPr lvl="1"/>
            <a:endParaRPr lang="en-US" altLang="tr-TR" sz="2400" dirty="0" smtClean="0"/>
          </a:p>
          <a:p>
            <a:pPr lvl="1"/>
            <a:r>
              <a:rPr lang="en-US" altLang="tr-TR" dirty="0" smtClean="0"/>
              <a:t>Boundary conditions </a:t>
            </a:r>
          </a:p>
          <a:p>
            <a:pPr lvl="2"/>
            <a:r>
              <a:rPr lang="en-US" altLang="tr-TR" dirty="0"/>
              <a:t>D</a:t>
            </a:r>
            <a:r>
              <a:rPr lang="en-US" altLang="tr-TR" dirty="0" smtClean="0"/>
              <a:t>escribe </a:t>
            </a:r>
            <a:r>
              <a:rPr lang="en-US" altLang="tr-TR" dirty="0"/>
              <a:t>the circumstances under which the theory is expected to </a:t>
            </a:r>
            <a:r>
              <a:rPr lang="en-US" altLang="tr-TR" dirty="0" smtClean="0"/>
              <a:t>hold.</a:t>
            </a:r>
          </a:p>
          <a:p>
            <a:pPr lvl="2"/>
            <a:r>
              <a:rPr lang="en-US" altLang="tr-TR" dirty="0" smtClean="0"/>
              <a:t>Describe</a:t>
            </a:r>
            <a:r>
              <a:rPr lang="en-US" dirty="0" smtClean="0"/>
              <a:t> </a:t>
            </a:r>
            <a:r>
              <a:rPr lang="en-US" b="1" dirty="0" smtClean="0"/>
              <a:t>the </a:t>
            </a:r>
            <a:r>
              <a:rPr lang="en-US" b="1" dirty="0"/>
              <a:t>scope and limitation </a:t>
            </a:r>
            <a:r>
              <a:rPr lang="en-US" dirty="0"/>
              <a:t>of a theory</a:t>
            </a:r>
            <a:r>
              <a:rPr lang="en-US" dirty="0" smtClean="0"/>
              <a:t>.</a:t>
            </a:r>
          </a:p>
          <a:p>
            <a:pPr lvl="2"/>
            <a:endParaRPr lang="en-US" altLang="tr-TR" dirty="0"/>
          </a:p>
          <a:p>
            <a:pPr lvl="1"/>
            <a:r>
              <a:rPr lang="en-US" altLang="tr-TR" dirty="0"/>
              <a:t>We can contribute to theory in at least two ways through </a:t>
            </a:r>
            <a:r>
              <a:rPr lang="en-US" altLang="tr-TR" dirty="0" smtClean="0"/>
              <a:t>a focus </a:t>
            </a:r>
            <a:r>
              <a:rPr lang="en-US" altLang="tr-TR" dirty="0"/>
              <a:t>on boundary conditions:</a:t>
            </a:r>
          </a:p>
          <a:p>
            <a:pPr lvl="2"/>
            <a:r>
              <a:rPr lang="en-US" altLang="tr-TR" dirty="0" smtClean="0"/>
              <a:t>We </a:t>
            </a:r>
            <a:r>
              <a:rPr lang="en-US" altLang="tr-TR" dirty="0"/>
              <a:t>can articulate </a:t>
            </a:r>
            <a:r>
              <a:rPr lang="en-US" altLang="tr-TR" b="1" dirty="0"/>
              <a:t>new conditions </a:t>
            </a:r>
            <a:r>
              <a:rPr lang="en-US" altLang="tr-TR" dirty="0"/>
              <a:t>that specify where a theory will or will </a:t>
            </a:r>
            <a:r>
              <a:rPr lang="en-US" altLang="tr-TR" dirty="0" smtClean="0"/>
              <a:t>not hold</a:t>
            </a:r>
            <a:r>
              <a:rPr lang="en-US" altLang="tr-TR" dirty="0"/>
              <a:t>.</a:t>
            </a:r>
          </a:p>
          <a:p>
            <a:pPr lvl="2"/>
            <a:r>
              <a:rPr lang="en-US" altLang="tr-TR" dirty="0" smtClean="0"/>
              <a:t>We </a:t>
            </a:r>
            <a:r>
              <a:rPr lang="en-US" altLang="tr-TR" dirty="0"/>
              <a:t>can examine our theory thoroughly in </a:t>
            </a:r>
            <a:r>
              <a:rPr lang="en-US" altLang="tr-TR" b="1" dirty="0"/>
              <a:t>situations that violate </a:t>
            </a:r>
            <a:r>
              <a:rPr lang="en-US" altLang="tr-TR" dirty="0"/>
              <a:t>some </a:t>
            </a:r>
            <a:r>
              <a:rPr lang="en-US" altLang="tr-TR" dirty="0" smtClean="0"/>
              <a:t>condition of </a:t>
            </a:r>
            <a:r>
              <a:rPr lang="en-US" altLang="tr-TR" dirty="0"/>
              <a:t>the original theory to explore whether or not the theory will hold.</a:t>
            </a:r>
          </a:p>
        </p:txBody>
      </p:sp>
    </p:spTree>
    <p:extLst>
      <p:ext uri="{BB962C8B-B14F-4D97-AF65-F5344CB8AC3E}">
        <p14:creationId xmlns:p14="http://schemas.microsoft.com/office/powerpoint/2010/main" val="3855721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chemeClr val="accent1">
                    <a:satMod val="150000"/>
                  </a:schemeClr>
                </a:solidFill>
              </a:rPr>
              <a:t>Nomological</a:t>
            </a:r>
            <a:r>
              <a:rPr lang="en-US" dirty="0" smtClean="0">
                <a:solidFill>
                  <a:schemeClr val="accent1">
                    <a:satMod val="150000"/>
                  </a:schemeClr>
                </a:solidFill>
              </a:rPr>
              <a:t> Nets</a:t>
            </a:r>
            <a:endParaRPr lang="en-US" dirty="0">
              <a:solidFill>
                <a:schemeClr val="accent1">
                  <a:satMod val="150000"/>
                </a:schemeClr>
              </a:solidFill>
            </a:endParaRPr>
          </a:p>
        </p:txBody>
      </p:sp>
      <p:sp>
        <p:nvSpPr>
          <p:cNvPr id="3" name="Content Placeholder 2"/>
          <p:cNvSpPr>
            <a:spLocks noGrp="1"/>
          </p:cNvSpPr>
          <p:nvPr>
            <p:ph idx="1"/>
          </p:nvPr>
        </p:nvSpPr>
        <p:spPr>
          <a:xfrm>
            <a:off x="914400" y="1905000"/>
            <a:ext cx="3809999" cy="4023360"/>
          </a:xfrm>
        </p:spPr>
        <p:txBody>
          <a:bodyPr/>
          <a:lstStyle/>
          <a:p>
            <a:r>
              <a:rPr lang="en-US" dirty="0"/>
              <a:t>W</a:t>
            </a:r>
            <a:r>
              <a:rPr lang="en-US" dirty="0" smtClean="0"/>
              <a:t>e </a:t>
            </a:r>
            <a:r>
              <a:rPr lang="en-US" dirty="0"/>
              <a:t>can classify constructs as independent, dependent, mediating, or </a:t>
            </a:r>
            <a:r>
              <a:rPr lang="en-US" dirty="0" smtClean="0"/>
              <a:t>moderating variables. </a:t>
            </a:r>
            <a:r>
              <a:rPr lang="en-US" dirty="0"/>
              <a:t>This classification of constructs is called a </a:t>
            </a:r>
            <a:r>
              <a:rPr lang="en-US" b="1" dirty="0" err="1"/>
              <a:t>nomological</a:t>
            </a:r>
            <a:r>
              <a:rPr lang="en-US" b="1" dirty="0"/>
              <a:t> net</a:t>
            </a:r>
            <a:r>
              <a:rPr lang="en-US" dirty="0"/>
              <a:t> </a:t>
            </a:r>
            <a:r>
              <a:rPr lang="en-US" dirty="0" smtClean="0"/>
              <a:t>of constructs.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853" y="1762171"/>
            <a:ext cx="3028347" cy="4558460"/>
          </a:xfrm>
          <a:prstGeom prst="rect">
            <a:avLst/>
          </a:prstGeom>
        </p:spPr>
      </p:pic>
    </p:spTree>
    <p:extLst>
      <p:ext uri="{BB962C8B-B14F-4D97-AF65-F5344CB8AC3E}">
        <p14:creationId xmlns:p14="http://schemas.microsoft.com/office/powerpoint/2010/main" val="2877945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atMod val="150000"/>
                  </a:schemeClr>
                </a:solidFill>
              </a:rPr>
              <a:t>Types of Theory</a:t>
            </a:r>
            <a:endParaRPr lang="en-US" dirty="0"/>
          </a:p>
        </p:txBody>
      </p:sp>
      <p:sp>
        <p:nvSpPr>
          <p:cNvPr id="3" name="Content Placeholder 2"/>
          <p:cNvSpPr>
            <a:spLocks noGrp="1"/>
          </p:cNvSpPr>
          <p:nvPr>
            <p:ph idx="1"/>
          </p:nvPr>
        </p:nvSpPr>
        <p:spPr/>
        <p:txBody>
          <a:bodyPr>
            <a:normAutofit/>
          </a:bodyPr>
          <a:lstStyle/>
          <a:p>
            <a:pPr lvl="1"/>
            <a:endParaRPr lang="en-US" altLang="tr-TR" sz="2400" dirty="0" smtClean="0"/>
          </a:p>
          <a:p>
            <a:pPr lvl="1"/>
            <a:r>
              <a:rPr lang="en-US" altLang="tr-TR" sz="2400" dirty="0" smtClean="0"/>
              <a:t>Theory </a:t>
            </a:r>
            <a:r>
              <a:rPr lang="en-US" altLang="tr-TR" sz="2400" dirty="0"/>
              <a:t>has one or more of the following </a:t>
            </a:r>
            <a:r>
              <a:rPr lang="en-US" altLang="tr-TR" sz="2400" b="1" dirty="0"/>
              <a:t>four aims</a:t>
            </a:r>
            <a:r>
              <a:rPr lang="en-US" altLang="tr-TR" sz="2400" dirty="0" smtClean="0"/>
              <a:t>:</a:t>
            </a:r>
          </a:p>
          <a:p>
            <a:pPr lvl="2"/>
            <a:r>
              <a:rPr lang="en-US" altLang="tr-TR" sz="1800" dirty="0"/>
              <a:t>Analysis and </a:t>
            </a:r>
            <a:r>
              <a:rPr lang="en-US" altLang="tr-TR" sz="1800" dirty="0" smtClean="0"/>
              <a:t>description</a:t>
            </a:r>
          </a:p>
          <a:p>
            <a:pPr lvl="2"/>
            <a:r>
              <a:rPr lang="en-US" altLang="tr-TR" sz="1800" dirty="0" smtClean="0"/>
              <a:t>Explanation</a:t>
            </a:r>
          </a:p>
          <a:p>
            <a:pPr lvl="2"/>
            <a:r>
              <a:rPr lang="en-US" altLang="tr-TR" sz="1800" dirty="0" smtClean="0"/>
              <a:t>Prediction</a:t>
            </a:r>
          </a:p>
          <a:p>
            <a:pPr lvl="2"/>
            <a:r>
              <a:rPr lang="en-US" altLang="tr-TR" sz="1800" dirty="0" smtClean="0"/>
              <a:t>Prescription</a:t>
            </a:r>
            <a:endParaRPr lang="en-US" altLang="tr-TR" sz="1800" dirty="0"/>
          </a:p>
        </p:txBody>
      </p:sp>
    </p:spTree>
    <p:extLst>
      <p:ext uri="{BB962C8B-B14F-4D97-AF65-F5344CB8AC3E}">
        <p14:creationId xmlns:p14="http://schemas.microsoft.com/office/powerpoint/2010/main" val="440694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atMod val="150000"/>
                  </a:schemeClr>
                </a:solidFill>
              </a:rPr>
              <a:t>Types of </a:t>
            </a:r>
            <a:r>
              <a:rPr lang="en-US" dirty="0" smtClean="0">
                <a:solidFill>
                  <a:schemeClr val="accent1">
                    <a:satMod val="150000"/>
                  </a:schemeClr>
                </a:solidFill>
              </a:rPr>
              <a:t>Theory (Cont.)</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0062" y="1999991"/>
            <a:ext cx="6268325" cy="3715268"/>
          </a:xfrm>
        </p:spPr>
      </p:pic>
    </p:spTree>
    <p:extLst>
      <p:ext uri="{BB962C8B-B14F-4D97-AF65-F5344CB8AC3E}">
        <p14:creationId xmlns:p14="http://schemas.microsoft.com/office/powerpoint/2010/main" val="3777295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atMod val="150000"/>
                  </a:schemeClr>
                </a:solidFill>
              </a:rPr>
              <a:t>Types of Theory (Cont.)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8883" y="1767487"/>
            <a:ext cx="4830518" cy="4451977"/>
          </a:xfrm>
          <a:prstGeom prst="rect">
            <a:avLst/>
          </a:prstGeom>
        </p:spPr>
      </p:pic>
    </p:spTree>
    <p:extLst>
      <p:ext uri="{BB962C8B-B14F-4D97-AF65-F5344CB8AC3E}">
        <p14:creationId xmlns:p14="http://schemas.microsoft.com/office/powerpoint/2010/main" val="297713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1">
                    <a:satMod val="150000"/>
                  </a:schemeClr>
                </a:solidFill>
              </a:rPr>
              <a:t>Theorising</a:t>
            </a:r>
            <a:r>
              <a:rPr lang="en-US" dirty="0">
                <a:solidFill>
                  <a:schemeClr val="accent1">
                    <a:satMod val="150000"/>
                  </a:schemeClr>
                </a:solidFill>
              </a:rPr>
              <a:t> as a Process</a:t>
            </a:r>
            <a:endParaRPr lang="en-US" dirty="0"/>
          </a:p>
        </p:txBody>
      </p:sp>
      <p:sp>
        <p:nvSpPr>
          <p:cNvPr id="5" name="Content Placeholder 2"/>
          <p:cNvSpPr>
            <a:spLocks noGrp="1"/>
          </p:cNvSpPr>
          <p:nvPr>
            <p:ph idx="1"/>
          </p:nvPr>
        </p:nvSpPr>
        <p:spPr>
          <a:xfrm>
            <a:off x="822959" y="1845734"/>
            <a:ext cx="3520441" cy="4023360"/>
          </a:xfrm>
        </p:spPr>
        <p:txBody>
          <a:bodyPr>
            <a:normAutofit/>
          </a:bodyPr>
          <a:lstStyle/>
          <a:p>
            <a:pPr lvl="1"/>
            <a:r>
              <a:rPr lang="en-US" altLang="tr-TR" dirty="0" err="1" smtClean="0"/>
              <a:t>Theorising</a:t>
            </a:r>
            <a:r>
              <a:rPr lang="en-US" altLang="tr-TR" dirty="0" smtClean="0"/>
              <a:t> is </a:t>
            </a:r>
            <a:r>
              <a:rPr lang="en-US" altLang="tr-TR" b="1" dirty="0"/>
              <a:t>the application or development of theoretical </a:t>
            </a:r>
            <a:r>
              <a:rPr lang="en-US" altLang="tr-TR" b="1" dirty="0" smtClean="0"/>
              <a:t>arguments </a:t>
            </a:r>
            <a:r>
              <a:rPr lang="en-US" altLang="tr-TR" dirty="0" smtClean="0"/>
              <a:t>to </a:t>
            </a:r>
            <a:r>
              <a:rPr lang="en-US" altLang="tr-TR" dirty="0"/>
              <a:t>make sense of a real </a:t>
            </a:r>
            <a:r>
              <a:rPr lang="en-US" altLang="tr-TR" dirty="0" smtClean="0"/>
              <a:t>account </a:t>
            </a:r>
            <a:r>
              <a:rPr lang="en-US" altLang="tr-TR" dirty="0"/>
              <a:t>(an observed phenomenon</a:t>
            </a:r>
            <a:r>
              <a:rPr lang="en-US" altLang="tr-TR" dirty="0" smtClean="0"/>
              <a:t>).</a:t>
            </a:r>
          </a:p>
          <a:p>
            <a:pPr lvl="1"/>
            <a:r>
              <a:rPr lang="en-US" altLang="tr-TR" dirty="0" err="1" smtClean="0"/>
              <a:t>Theorising</a:t>
            </a:r>
            <a:r>
              <a:rPr lang="en-US" altLang="tr-TR" dirty="0" smtClean="0"/>
              <a:t> </a:t>
            </a:r>
            <a:r>
              <a:rPr lang="en-US" altLang="tr-TR" dirty="0"/>
              <a:t>is </a:t>
            </a:r>
            <a:r>
              <a:rPr lang="en-US" altLang="tr-TR" b="1" dirty="0" smtClean="0"/>
              <a:t>iterative</a:t>
            </a:r>
            <a:r>
              <a:rPr lang="en-US" altLang="tr-TR" dirty="0" smtClean="0"/>
              <a:t> and </a:t>
            </a:r>
            <a:r>
              <a:rPr lang="en-US" altLang="tr-TR" b="1" dirty="0"/>
              <a:t>cyclic</a:t>
            </a:r>
            <a:r>
              <a:rPr lang="en-US" altLang="tr-TR" dirty="0"/>
              <a:t> in </a:t>
            </a:r>
            <a:r>
              <a:rPr lang="en-US" altLang="tr-TR" dirty="0" smtClean="0"/>
              <a:t>nature.</a:t>
            </a:r>
            <a:endParaRPr lang="en-US" altLang="tr-TR" sz="1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845734"/>
            <a:ext cx="4556129" cy="3699420"/>
          </a:xfrm>
          <a:prstGeom prst="rect">
            <a:avLst/>
          </a:prstGeom>
        </p:spPr>
      </p:pic>
    </p:spTree>
    <p:extLst>
      <p:ext uri="{BB962C8B-B14F-4D97-AF65-F5344CB8AC3E}">
        <p14:creationId xmlns:p14="http://schemas.microsoft.com/office/powerpoint/2010/main" val="851690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atMod val="150000"/>
                  </a:schemeClr>
                </a:solidFill>
              </a:rPr>
              <a:t>An Example</a:t>
            </a:r>
            <a:endParaRPr lang="en-US" dirty="0"/>
          </a:p>
        </p:txBody>
      </p:sp>
      <p:sp>
        <p:nvSpPr>
          <p:cNvPr id="4" name="Content Placeholder 2"/>
          <p:cNvSpPr>
            <a:spLocks noGrp="1"/>
          </p:cNvSpPr>
          <p:nvPr>
            <p:ph idx="1"/>
          </p:nvPr>
        </p:nvSpPr>
        <p:spPr>
          <a:xfrm>
            <a:off x="822959" y="1845734"/>
            <a:ext cx="7543801" cy="4023360"/>
          </a:xfrm>
        </p:spPr>
        <p:txBody>
          <a:bodyPr>
            <a:normAutofit lnSpcReduction="10000"/>
          </a:bodyPr>
          <a:lstStyle/>
          <a:p>
            <a:pPr lvl="1"/>
            <a:endParaRPr lang="en-US" altLang="tr-TR" sz="2400" dirty="0" smtClean="0"/>
          </a:p>
          <a:p>
            <a:pPr lvl="1"/>
            <a:r>
              <a:rPr lang="en-US" altLang="tr-TR" dirty="0" smtClean="0"/>
              <a:t>We start with observation</a:t>
            </a:r>
          </a:p>
          <a:p>
            <a:pPr lvl="2"/>
            <a:r>
              <a:rPr lang="en-US" altLang="tr-TR" dirty="0"/>
              <a:t>You’re in class, and the guy next </a:t>
            </a:r>
            <a:r>
              <a:rPr lang="en-US" altLang="tr-TR" dirty="0" smtClean="0"/>
              <a:t>to you </a:t>
            </a:r>
            <a:r>
              <a:rPr lang="en-US" altLang="tr-TR" dirty="0"/>
              <a:t>– who is obviously a football player – says an unbelievably dumb thing in </a:t>
            </a:r>
            <a:r>
              <a:rPr lang="en-US" altLang="tr-TR" dirty="0" smtClean="0"/>
              <a:t>class. So </a:t>
            </a:r>
            <a:r>
              <a:rPr lang="en-US" altLang="tr-TR" dirty="0"/>
              <a:t>you ask yourself: “Why?”</a:t>
            </a:r>
            <a:endParaRPr lang="en-US" altLang="tr-TR" dirty="0" smtClean="0"/>
          </a:p>
          <a:p>
            <a:pPr lvl="1"/>
            <a:r>
              <a:rPr lang="en-US" altLang="tr-TR" dirty="0" smtClean="0"/>
              <a:t>1</a:t>
            </a:r>
            <a:r>
              <a:rPr lang="en-US" altLang="tr-TR" baseline="30000" dirty="0" smtClean="0"/>
              <a:t>st</a:t>
            </a:r>
            <a:r>
              <a:rPr lang="en-US" altLang="tr-TR" dirty="0" smtClean="0"/>
              <a:t> version: Football </a:t>
            </a:r>
            <a:r>
              <a:rPr lang="en-US" altLang="tr-TR" dirty="0"/>
              <a:t>players are dumb</a:t>
            </a:r>
            <a:r>
              <a:rPr lang="en-US" altLang="tr-TR" dirty="0" smtClean="0"/>
              <a:t>. (</a:t>
            </a:r>
            <a:r>
              <a:rPr lang="en-US" altLang="tr-TR" b="1" dirty="0" smtClean="0"/>
              <a:t>Not very general, but very narrow</a:t>
            </a:r>
            <a:r>
              <a:rPr lang="en-US" altLang="tr-TR" dirty="0" smtClean="0"/>
              <a:t>)</a:t>
            </a:r>
          </a:p>
          <a:p>
            <a:pPr lvl="1"/>
            <a:r>
              <a:rPr lang="en-US" altLang="tr-TR" dirty="0" smtClean="0"/>
              <a:t>2</a:t>
            </a:r>
            <a:r>
              <a:rPr lang="en-US" altLang="tr-TR" baseline="30000" dirty="0" smtClean="0"/>
              <a:t>nd</a:t>
            </a:r>
            <a:r>
              <a:rPr lang="en-US" altLang="tr-TR" dirty="0" smtClean="0"/>
              <a:t> version: Athletes are dumb. (More general, But </a:t>
            </a:r>
            <a:r>
              <a:rPr lang="en-US" altLang="tr-TR" b="1" dirty="0" smtClean="0"/>
              <a:t>no sense of process and explanation</a:t>
            </a:r>
            <a:r>
              <a:rPr lang="en-US" altLang="tr-TR" dirty="0" smtClean="0"/>
              <a:t>)</a:t>
            </a:r>
          </a:p>
          <a:p>
            <a:pPr lvl="1"/>
            <a:r>
              <a:rPr lang="en-US" altLang="tr-TR" dirty="0" smtClean="0"/>
              <a:t>3</a:t>
            </a:r>
            <a:r>
              <a:rPr lang="en-US" altLang="tr-TR" baseline="30000" dirty="0" smtClean="0"/>
              <a:t>rd</a:t>
            </a:r>
            <a:r>
              <a:rPr lang="en-US" altLang="tr-TR" dirty="0" smtClean="0"/>
              <a:t> version: To </a:t>
            </a:r>
            <a:r>
              <a:rPr lang="en-US" altLang="tr-TR" dirty="0"/>
              <a:t>be a good athlete requires lots of practice time; being smart in class </a:t>
            </a:r>
            <a:r>
              <a:rPr lang="en-US" altLang="tr-TR" dirty="0" smtClean="0"/>
              <a:t>also requires </a:t>
            </a:r>
            <a:r>
              <a:rPr lang="en-US" altLang="tr-TR" dirty="0"/>
              <a:t>study time. Amount of time is limited, so practicing a sport means </a:t>
            </a:r>
            <a:r>
              <a:rPr lang="en-US" altLang="tr-TR" dirty="0" smtClean="0"/>
              <a:t>less studying </a:t>
            </a:r>
            <a:r>
              <a:rPr lang="en-US" altLang="tr-TR" dirty="0"/>
              <a:t>which means being less smart in </a:t>
            </a:r>
            <a:r>
              <a:rPr lang="en-US" altLang="tr-TR" dirty="0" smtClean="0"/>
              <a:t>class</a:t>
            </a:r>
            <a:r>
              <a:rPr lang="en-US" altLang="tr-TR" dirty="0"/>
              <a:t> </a:t>
            </a:r>
            <a:r>
              <a:rPr lang="en-US" altLang="tr-TR" dirty="0" smtClean="0"/>
              <a:t>(</a:t>
            </a:r>
            <a:r>
              <a:rPr lang="en-US" altLang="tr-TR" b="1" dirty="0" smtClean="0"/>
              <a:t>with </a:t>
            </a:r>
            <a:r>
              <a:rPr lang="en-US" b="1" dirty="0"/>
              <a:t>explanatory process</a:t>
            </a:r>
            <a:r>
              <a:rPr lang="en-US" altLang="tr-TR" dirty="0" smtClean="0"/>
              <a:t>)</a:t>
            </a:r>
          </a:p>
          <a:p>
            <a:pPr lvl="1"/>
            <a:r>
              <a:rPr lang="en-US" altLang="tr-TR" dirty="0" smtClean="0"/>
              <a:t>4</a:t>
            </a:r>
            <a:r>
              <a:rPr lang="en-US" altLang="tr-TR" baseline="30000" dirty="0" smtClean="0"/>
              <a:t>th</a:t>
            </a:r>
            <a:r>
              <a:rPr lang="en-US" altLang="tr-TR" dirty="0" smtClean="0"/>
              <a:t> version: There </a:t>
            </a:r>
            <a:r>
              <a:rPr lang="en-US" altLang="tr-TR" dirty="0"/>
              <a:t>is limited time in a day, so when a person engages in a very </a:t>
            </a:r>
            <a:r>
              <a:rPr lang="en-US" altLang="tr-TR" dirty="0" smtClean="0"/>
              <a:t>time-consuming activity</a:t>
            </a:r>
            <a:r>
              <a:rPr lang="en-US" altLang="tr-TR" dirty="0"/>
              <a:t>, such as athletics, it takes away from other very time-consuming </a:t>
            </a:r>
            <a:r>
              <a:rPr lang="en-US" altLang="tr-TR" dirty="0" smtClean="0"/>
              <a:t>activities, such </a:t>
            </a:r>
            <a:r>
              <a:rPr lang="en-US" altLang="tr-TR" dirty="0"/>
              <a:t>as </a:t>
            </a:r>
            <a:r>
              <a:rPr lang="en-US" altLang="tr-TR" dirty="0" smtClean="0"/>
              <a:t>studying (Limited Time Theory). (</a:t>
            </a:r>
            <a:r>
              <a:rPr lang="en-US" altLang="tr-TR" b="1" dirty="0" smtClean="0"/>
              <a:t>Using mechanism</a:t>
            </a:r>
            <a:r>
              <a:rPr lang="en-US" altLang="tr-TR" dirty="0" smtClean="0"/>
              <a:t>)</a:t>
            </a:r>
            <a:endParaRPr lang="en-US" altLang="tr-TR" dirty="0"/>
          </a:p>
        </p:txBody>
      </p:sp>
    </p:spTree>
    <p:extLst>
      <p:ext uri="{BB962C8B-B14F-4D97-AF65-F5344CB8AC3E}">
        <p14:creationId xmlns:p14="http://schemas.microsoft.com/office/powerpoint/2010/main" val="2023663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atMod val="150000"/>
                  </a:schemeClr>
                </a:solidFill>
              </a:rPr>
              <a:t>An </a:t>
            </a:r>
            <a:r>
              <a:rPr lang="en-US" dirty="0" smtClean="0">
                <a:solidFill>
                  <a:schemeClr val="accent1">
                    <a:satMod val="150000"/>
                  </a:schemeClr>
                </a:solidFill>
              </a:rPr>
              <a:t>Example (Cont.)</a:t>
            </a:r>
            <a:endParaRPr lang="en-US" dirty="0"/>
          </a:p>
        </p:txBody>
      </p:sp>
      <p:sp>
        <p:nvSpPr>
          <p:cNvPr id="4" name="Content Placeholder 2"/>
          <p:cNvSpPr>
            <a:spLocks noGrp="1"/>
          </p:cNvSpPr>
          <p:nvPr>
            <p:ph idx="1"/>
          </p:nvPr>
        </p:nvSpPr>
        <p:spPr>
          <a:xfrm>
            <a:off x="822959" y="1845734"/>
            <a:ext cx="7543801" cy="4023360"/>
          </a:xfrm>
        </p:spPr>
        <p:txBody>
          <a:bodyPr>
            <a:normAutofit/>
          </a:bodyPr>
          <a:lstStyle/>
          <a:p>
            <a:pPr lvl="1"/>
            <a:r>
              <a:rPr lang="en-US" dirty="0" err="1"/>
              <a:t>Theorising</a:t>
            </a:r>
            <a:r>
              <a:rPr lang="en-US" dirty="0"/>
              <a:t> also involves moving forward and not only supporting our </a:t>
            </a:r>
            <a:r>
              <a:rPr lang="en-US" dirty="0" smtClean="0"/>
              <a:t>theory </a:t>
            </a:r>
            <a:r>
              <a:rPr lang="en-US" dirty="0"/>
              <a:t>through data but also </a:t>
            </a:r>
            <a:r>
              <a:rPr lang="en-US" b="1" dirty="0"/>
              <a:t>ruling out alternative </a:t>
            </a:r>
            <a:r>
              <a:rPr lang="en-US" b="1" dirty="0" smtClean="0"/>
              <a:t>theories</a:t>
            </a:r>
            <a:r>
              <a:rPr lang="en-US" dirty="0" smtClean="0"/>
              <a:t>.</a:t>
            </a:r>
          </a:p>
          <a:p>
            <a:pPr lvl="1"/>
            <a:r>
              <a:rPr lang="en-US" dirty="0" smtClean="0"/>
              <a:t>The “Excellence Theory”: everyone has a need to excel in one area. Achieving excellence in any one area is enough to satisfy this need. Football players satisfy their need for accomplishment through football, so they are not motivated to be smart in class.</a:t>
            </a:r>
          </a:p>
          <a:p>
            <a:pPr lvl="1"/>
            <a:r>
              <a:rPr lang="en-US" dirty="0" smtClean="0"/>
              <a:t>The </a:t>
            </a:r>
            <a:r>
              <a:rPr lang="en-US" dirty="0"/>
              <a:t>“Jealousy Theory”: we are jealous of others’ success. When we are </a:t>
            </a:r>
            <a:r>
              <a:rPr lang="en-US" dirty="0" smtClean="0"/>
              <a:t>jealous, we </a:t>
            </a:r>
            <a:r>
              <a:rPr lang="en-US" dirty="0"/>
              <a:t>subconsciously lower our evaluation of that person’s </a:t>
            </a:r>
            <a:r>
              <a:rPr lang="en-US" dirty="0" smtClean="0"/>
              <a:t>performance </a:t>
            </a:r>
            <a:r>
              <a:rPr lang="en-US" dirty="0"/>
              <a:t>in </a:t>
            </a:r>
            <a:r>
              <a:rPr lang="en-US" dirty="0" smtClean="0"/>
              <a:t>other areas</a:t>
            </a:r>
            <a:r>
              <a:rPr lang="en-US" dirty="0"/>
              <a:t>. So we think football players ask dumb questions.</a:t>
            </a:r>
            <a:endParaRPr lang="en-US" dirty="0" smtClean="0"/>
          </a:p>
        </p:txBody>
      </p:sp>
    </p:spTree>
    <p:extLst>
      <p:ext uri="{BB962C8B-B14F-4D97-AF65-F5344CB8AC3E}">
        <p14:creationId xmlns:p14="http://schemas.microsoft.com/office/powerpoint/2010/main" val="394156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atMod val="150000"/>
                  </a:schemeClr>
                </a:solidFill>
              </a:rPr>
              <a:t>An Example (Cont.)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8092" y="2590800"/>
            <a:ext cx="7315200" cy="1811815"/>
          </a:xfrm>
        </p:spPr>
      </p:pic>
    </p:spTree>
    <p:extLst>
      <p:ext uri="{BB962C8B-B14F-4D97-AF65-F5344CB8AC3E}">
        <p14:creationId xmlns:p14="http://schemas.microsoft.com/office/powerpoint/2010/main" val="3197201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accent1">
                    <a:satMod val="150000"/>
                  </a:schemeClr>
                </a:solidFill>
              </a:rPr>
              <a:t>Overview</a:t>
            </a:r>
          </a:p>
        </p:txBody>
      </p:sp>
      <p:sp>
        <p:nvSpPr>
          <p:cNvPr id="11267" name="Rectangle 3"/>
          <p:cNvSpPr>
            <a:spLocks noGrp="1" noChangeArrowheads="1"/>
          </p:cNvSpPr>
          <p:nvPr>
            <p:ph idx="1"/>
          </p:nvPr>
        </p:nvSpPr>
        <p:spPr/>
        <p:txBody>
          <a:bodyPr/>
          <a:lstStyle/>
          <a:p>
            <a:r>
              <a:rPr lang="en-US" dirty="0" err="1" smtClean="0"/>
              <a:t>Theorising</a:t>
            </a:r>
            <a:endParaRPr lang="en-US" altLang="tr-TR" dirty="0" smtClean="0"/>
          </a:p>
          <a:p>
            <a:pPr lvl="1"/>
            <a:r>
              <a:rPr lang="en-US" altLang="tr-TR" dirty="0"/>
              <a:t>What Is Theory</a:t>
            </a:r>
            <a:r>
              <a:rPr lang="en-US" altLang="tr-TR" dirty="0" smtClean="0"/>
              <a:t>?</a:t>
            </a:r>
            <a:endParaRPr lang="en-US" dirty="0" smtClean="0"/>
          </a:p>
          <a:p>
            <a:pPr lvl="2"/>
            <a:r>
              <a:rPr lang="en-US" dirty="0"/>
              <a:t>Definition of </a:t>
            </a:r>
            <a:r>
              <a:rPr lang="en-US" dirty="0" smtClean="0"/>
              <a:t>Theory</a:t>
            </a:r>
          </a:p>
          <a:p>
            <a:pPr lvl="2"/>
            <a:r>
              <a:rPr lang="en-US" dirty="0" smtClean="0"/>
              <a:t>Importance of Theory</a:t>
            </a:r>
          </a:p>
          <a:p>
            <a:pPr lvl="2"/>
            <a:r>
              <a:rPr lang="en-US" dirty="0" smtClean="0"/>
              <a:t>Building </a:t>
            </a:r>
            <a:r>
              <a:rPr lang="en-US" dirty="0"/>
              <a:t>Blocks of </a:t>
            </a:r>
            <a:r>
              <a:rPr lang="en-US" dirty="0" smtClean="0"/>
              <a:t>Theory</a:t>
            </a:r>
          </a:p>
          <a:p>
            <a:pPr lvl="1"/>
            <a:r>
              <a:rPr lang="en-US" dirty="0" smtClean="0"/>
              <a:t>Types of Theory</a:t>
            </a:r>
          </a:p>
          <a:p>
            <a:pPr lvl="1"/>
            <a:r>
              <a:rPr lang="en-US" dirty="0" err="1" smtClean="0"/>
              <a:t>Theorising</a:t>
            </a:r>
            <a:r>
              <a:rPr lang="en-US" dirty="0" smtClean="0"/>
              <a:t> as a Process</a:t>
            </a:r>
          </a:p>
          <a:p>
            <a:pPr lvl="2"/>
            <a:r>
              <a:rPr lang="en-US" dirty="0" smtClean="0"/>
              <a:t>An Example</a:t>
            </a:r>
          </a:p>
          <a:p>
            <a:pPr lvl="2"/>
            <a:r>
              <a:rPr lang="en-US" dirty="0"/>
              <a:t>Practical Suggestions to </a:t>
            </a:r>
            <a:r>
              <a:rPr lang="en-US" dirty="0" err="1" smtClean="0"/>
              <a:t>Theorising</a:t>
            </a:r>
            <a:endParaRPr lang="en-US" dirty="0" smtClean="0"/>
          </a:p>
          <a:p>
            <a:pPr lvl="1"/>
            <a:r>
              <a:rPr lang="en-US" dirty="0"/>
              <a:t>Further Reading</a:t>
            </a:r>
            <a:endParaRPr lang="en-US" dirty="0" smtClean="0"/>
          </a:p>
          <a:p>
            <a:endParaRPr lang="en-US" altLang="tr-TR"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accent1">
                    <a:satMod val="150000"/>
                  </a:schemeClr>
                </a:solidFill>
              </a:rPr>
              <a:t>Practical Suggestions to Thinking</a:t>
            </a:r>
            <a:endParaRPr lang="en-US" sz="4400" dirty="0"/>
          </a:p>
        </p:txBody>
      </p:sp>
      <p:sp>
        <p:nvSpPr>
          <p:cNvPr id="4" name="Content Placeholder 2"/>
          <p:cNvSpPr>
            <a:spLocks noGrp="1"/>
          </p:cNvSpPr>
          <p:nvPr>
            <p:ph idx="1"/>
          </p:nvPr>
        </p:nvSpPr>
        <p:spPr>
          <a:xfrm>
            <a:off x="822959" y="1845734"/>
            <a:ext cx="7543801" cy="4023360"/>
          </a:xfrm>
        </p:spPr>
        <p:txBody>
          <a:bodyPr/>
          <a:lstStyle/>
          <a:p>
            <a:pPr lvl="1"/>
            <a:endParaRPr lang="en-US" altLang="tr-TR" sz="2400" dirty="0" smtClean="0"/>
          </a:p>
          <a:p>
            <a:pPr lvl="1"/>
            <a:r>
              <a:rPr lang="en-US" altLang="tr-TR" dirty="0" smtClean="0"/>
              <a:t>Theories </a:t>
            </a:r>
            <a:r>
              <a:rPr lang="en-US" altLang="tr-TR" dirty="0"/>
              <a:t>should be </a:t>
            </a:r>
            <a:r>
              <a:rPr lang="en-US" altLang="tr-TR" i="1" dirty="0"/>
              <a:t>well </a:t>
            </a:r>
            <a:r>
              <a:rPr lang="en-US" altLang="tr-TR" i="1" dirty="0" smtClean="0"/>
              <a:t>argued</a:t>
            </a:r>
            <a:r>
              <a:rPr lang="en-US" altLang="tr-TR" dirty="0" smtClean="0"/>
              <a:t>.</a:t>
            </a:r>
          </a:p>
          <a:p>
            <a:pPr lvl="1"/>
            <a:r>
              <a:rPr lang="en-US" altLang="tr-TR" dirty="0" err="1" smtClean="0"/>
              <a:t>Theorising</a:t>
            </a:r>
            <a:r>
              <a:rPr lang="en-US" altLang="tr-TR" dirty="0" smtClean="0"/>
              <a:t> </a:t>
            </a:r>
            <a:r>
              <a:rPr lang="en-US" altLang="tr-TR" dirty="0"/>
              <a:t>should be </a:t>
            </a:r>
            <a:r>
              <a:rPr lang="en-US" altLang="tr-TR" i="1" dirty="0" smtClean="0"/>
              <a:t>insightful</a:t>
            </a:r>
            <a:r>
              <a:rPr lang="en-US" altLang="tr-TR" dirty="0" smtClean="0"/>
              <a:t>.</a:t>
            </a:r>
          </a:p>
          <a:p>
            <a:pPr lvl="1"/>
            <a:r>
              <a:rPr lang="en-US" dirty="0" err="1"/>
              <a:t>T</a:t>
            </a:r>
            <a:r>
              <a:rPr lang="en-US" dirty="0" err="1" smtClean="0"/>
              <a:t>heorising</a:t>
            </a:r>
            <a:r>
              <a:rPr lang="en-US" dirty="0" smtClean="0"/>
              <a:t> </a:t>
            </a:r>
            <a:r>
              <a:rPr lang="en-US" dirty="0"/>
              <a:t>should </a:t>
            </a:r>
            <a:r>
              <a:rPr lang="en-US" i="1" dirty="0"/>
              <a:t>challenge existing beliefs </a:t>
            </a:r>
            <a:r>
              <a:rPr lang="en-US" dirty="0"/>
              <a:t>and offer a set of new </a:t>
            </a:r>
            <a:r>
              <a:rPr lang="en-US" dirty="0" smtClean="0"/>
              <a:t>beliefs.</a:t>
            </a:r>
          </a:p>
          <a:p>
            <a:pPr lvl="1"/>
            <a:r>
              <a:rPr lang="en-US" altLang="tr-TR" dirty="0" err="1" smtClean="0"/>
              <a:t>Theorising</a:t>
            </a:r>
            <a:r>
              <a:rPr lang="en-US" altLang="tr-TR" dirty="0" smtClean="0"/>
              <a:t> </a:t>
            </a:r>
            <a:r>
              <a:rPr lang="en-US" altLang="tr-TR" dirty="0"/>
              <a:t>should have (</a:t>
            </a:r>
            <a:r>
              <a:rPr lang="en-US" altLang="tr-TR" dirty="0" smtClean="0"/>
              <a:t>surprising) </a:t>
            </a:r>
            <a:r>
              <a:rPr lang="en-US" altLang="tr-TR" i="1" dirty="0" smtClean="0"/>
              <a:t>implications </a:t>
            </a:r>
            <a:r>
              <a:rPr lang="en-US" altLang="tr-TR" i="1" dirty="0"/>
              <a:t>that make sense and are intuitively </a:t>
            </a:r>
            <a:r>
              <a:rPr lang="en-US" altLang="tr-TR" i="1" dirty="0" smtClean="0"/>
              <a:t>logical</a:t>
            </a:r>
            <a:r>
              <a:rPr lang="en-US" altLang="tr-TR" dirty="0" smtClean="0"/>
              <a:t>.</a:t>
            </a:r>
          </a:p>
          <a:p>
            <a:pPr lvl="1"/>
            <a:r>
              <a:rPr lang="en-US" altLang="tr-TR" dirty="0"/>
              <a:t>Don’t hide but instead focus on unique </a:t>
            </a:r>
            <a:r>
              <a:rPr lang="en-US" altLang="tr-TR" dirty="0" smtClean="0"/>
              <a:t>findings.</a:t>
            </a:r>
          </a:p>
          <a:p>
            <a:pPr lvl="1"/>
            <a:r>
              <a:rPr lang="en-US" altLang="tr-TR" dirty="0" smtClean="0"/>
              <a:t>Use </a:t>
            </a:r>
            <a:r>
              <a:rPr lang="en-US" altLang="tr-TR" dirty="0"/>
              <a:t>easy yet convincing </a:t>
            </a:r>
            <a:r>
              <a:rPr lang="en-US" altLang="tr-TR" dirty="0" smtClean="0"/>
              <a:t>examples.</a:t>
            </a:r>
          </a:p>
          <a:p>
            <a:pPr lvl="1"/>
            <a:r>
              <a:rPr lang="en-US" altLang="tr-TR" dirty="0"/>
              <a:t>Be aware of and familiar with reference </a:t>
            </a:r>
            <a:r>
              <a:rPr lang="en-US" altLang="tr-TR" dirty="0" smtClean="0"/>
              <a:t>theories</a:t>
            </a:r>
          </a:p>
          <a:p>
            <a:pPr lvl="1"/>
            <a:r>
              <a:rPr lang="en-US" altLang="tr-TR" dirty="0"/>
              <a:t>Iterate between theory and data</a:t>
            </a:r>
            <a:endParaRPr lang="en-US" altLang="tr-TR" dirty="0" smtClean="0"/>
          </a:p>
          <a:p>
            <a:pPr lvl="1"/>
            <a:endParaRPr lang="en-US" altLang="tr-TR" dirty="0"/>
          </a:p>
        </p:txBody>
      </p:sp>
    </p:spTree>
    <p:extLst>
      <p:ext uri="{BB962C8B-B14F-4D97-AF65-F5344CB8AC3E}">
        <p14:creationId xmlns:p14="http://schemas.microsoft.com/office/powerpoint/2010/main" val="37464659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accent1">
                    <a:satMod val="150000"/>
                  </a:schemeClr>
                </a:solidFill>
              </a:rPr>
              <a:t>Practical Suggestions to </a:t>
            </a:r>
            <a:r>
              <a:rPr lang="en-US" sz="4400" dirty="0" smtClean="0">
                <a:solidFill>
                  <a:schemeClr val="accent1">
                    <a:satMod val="150000"/>
                  </a:schemeClr>
                </a:solidFill>
              </a:rPr>
              <a:t>Thinking (Cont.)</a:t>
            </a:r>
            <a:endParaRPr lang="en-US" sz="4400" dirty="0"/>
          </a:p>
        </p:txBody>
      </p:sp>
      <p:sp>
        <p:nvSpPr>
          <p:cNvPr id="6" name="Content Placeholder 2"/>
          <p:cNvSpPr>
            <a:spLocks noGrp="1"/>
          </p:cNvSpPr>
          <p:nvPr>
            <p:ph idx="1"/>
          </p:nvPr>
        </p:nvSpPr>
        <p:spPr>
          <a:xfrm>
            <a:off x="822959" y="1845734"/>
            <a:ext cx="7543801" cy="4023360"/>
          </a:xfrm>
        </p:spPr>
        <p:txBody>
          <a:bodyPr/>
          <a:lstStyle/>
          <a:p>
            <a:pPr lvl="1"/>
            <a:endParaRPr lang="en-US" altLang="tr-TR" sz="2400" dirty="0" smtClean="0"/>
          </a:p>
          <a:p>
            <a:pPr lvl="1"/>
            <a:r>
              <a:rPr lang="en-US" altLang="tr-TR" dirty="0" smtClean="0"/>
              <a:t>How </a:t>
            </a:r>
            <a:r>
              <a:rPr lang="en-US" altLang="tr-TR" dirty="0"/>
              <a:t>do you know that you are </a:t>
            </a:r>
            <a:r>
              <a:rPr lang="en-US" altLang="tr-TR" b="1" dirty="0"/>
              <a:t>finishing with </a:t>
            </a:r>
            <a:r>
              <a:rPr lang="en-US" altLang="tr-TR" b="1" dirty="0" err="1"/>
              <a:t>theorising</a:t>
            </a:r>
            <a:r>
              <a:rPr lang="en-US" altLang="tr-TR" dirty="0"/>
              <a:t>, that you have </a:t>
            </a:r>
            <a:r>
              <a:rPr lang="en-US" altLang="tr-TR" dirty="0" smtClean="0"/>
              <a:t>good theory?</a:t>
            </a:r>
          </a:p>
          <a:p>
            <a:pPr lvl="1"/>
            <a:r>
              <a:rPr lang="en-US" altLang="tr-TR" dirty="0" smtClean="0"/>
              <a:t>You </a:t>
            </a:r>
            <a:r>
              <a:rPr lang="en-US" altLang="tr-TR" dirty="0"/>
              <a:t>are on a good way if you have </a:t>
            </a:r>
            <a:r>
              <a:rPr lang="en-US" altLang="tr-TR" b="1" dirty="0"/>
              <a:t>answer to </a:t>
            </a:r>
            <a:r>
              <a:rPr lang="en-US" altLang="tr-TR" b="1" dirty="0" smtClean="0"/>
              <a:t>the following questions</a:t>
            </a:r>
            <a:r>
              <a:rPr lang="en-US" altLang="tr-TR" dirty="0" smtClean="0"/>
              <a:t>:</a:t>
            </a:r>
          </a:p>
          <a:p>
            <a:pPr lvl="2"/>
            <a:r>
              <a:rPr lang="en-US" altLang="tr-TR" dirty="0"/>
              <a:t>Is your account insightful, challenging, perhaps surprising, and – importantly </a:t>
            </a:r>
            <a:r>
              <a:rPr lang="en-US" altLang="tr-TR" dirty="0" smtClean="0"/>
              <a:t>– does </a:t>
            </a:r>
            <a:r>
              <a:rPr lang="en-US" altLang="tr-TR" dirty="0"/>
              <a:t>it seem to make sense?</a:t>
            </a:r>
          </a:p>
          <a:p>
            <a:pPr lvl="2"/>
            <a:r>
              <a:rPr lang="en-US" altLang="tr-TR" dirty="0" smtClean="0"/>
              <a:t>Does </a:t>
            </a:r>
            <a:r>
              <a:rPr lang="en-US" altLang="tr-TR" dirty="0"/>
              <a:t>it connect disconnected or disconnect connected phenomena in a new way?</a:t>
            </a:r>
          </a:p>
          <a:p>
            <a:pPr lvl="2"/>
            <a:r>
              <a:rPr lang="en-US" altLang="tr-TR" dirty="0" smtClean="0"/>
              <a:t>Is </a:t>
            </a:r>
            <a:r>
              <a:rPr lang="en-US" altLang="tr-TR" dirty="0"/>
              <a:t>your account (your arguments) testable (falsifiable)?</a:t>
            </a:r>
          </a:p>
          <a:p>
            <a:pPr lvl="2"/>
            <a:r>
              <a:rPr lang="en-US" altLang="tr-TR" dirty="0" smtClean="0"/>
              <a:t>Do </a:t>
            </a:r>
            <a:r>
              <a:rPr lang="en-US" altLang="tr-TR" dirty="0"/>
              <a:t>you have convincing evidence to support your account?</a:t>
            </a:r>
          </a:p>
          <a:p>
            <a:pPr lvl="2"/>
            <a:r>
              <a:rPr lang="en-US" altLang="tr-TR" dirty="0" smtClean="0"/>
              <a:t>Is </a:t>
            </a:r>
            <a:r>
              <a:rPr lang="en-US" altLang="tr-TR" dirty="0"/>
              <a:t>your account as parsimonious as it can be?</a:t>
            </a:r>
          </a:p>
          <a:p>
            <a:pPr lvl="2"/>
            <a:r>
              <a:rPr lang="en-US" altLang="tr-TR" dirty="0" smtClean="0"/>
              <a:t>Are </a:t>
            </a:r>
            <a:r>
              <a:rPr lang="en-US" altLang="tr-TR" dirty="0"/>
              <a:t>the arguments logical?</a:t>
            </a:r>
          </a:p>
          <a:p>
            <a:pPr lvl="2"/>
            <a:r>
              <a:rPr lang="en-US" altLang="tr-TR" dirty="0" smtClean="0"/>
              <a:t>What </a:t>
            </a:r>
            <a:r>
              <a:rPr lang="en-US" altLang="tr-TR" dirty="0"/>
              <a:t>can you say about the boundary conditions of the theory?</a:t>
            </a:r>
          </a:p>
          <a:p>
            <a:pPr lvl="2"/>
            <a:r>
              <a:rPr lang="en-US" altLang="tr-TR" dirty="0" smtClean="0"/>
              <a:t>What </a:t>
            </a:r>
            <a:r>
              <a:rPr lang="en-US" altLang="tr-TR" dirty="0"/>
              <a:t>are implications of your theory?</a:t>
            </a:r>
          </a:p>
        </p:txBody>
      </p:sp>
    </p:spTree>
    <p:extLst>
      <p:ext uri="{BB962C8B-B14F-4D97-AF65-F5344CB8AC3E}">
        <p14:creationId xmlns:p14="http://schemas.microsoft.com/office/powerpoint/2010/main" val="2908185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accent1">
                    <a:satMod val="150000"/>
                  </a:schemeClr>
                </a:solidFill>
              </a:rPr>
              <a:t>Further Reading</a:t>
            </a:r>
            <a:endParaRPr lang="en-US" sz="4400" dirty="0"/>
          </a:p>
        </p:txBody>
      </p:sp>
      <p:sp>
        <p:nvSpPr>
          <p:cNvPr id="4" name="Content Placeholder 2"/>
          <p:cNvSpPr>
            <a:spLocks noGrp="1"/>
          </p:cNvSpPr>
          <p:nvPr>
            <p:ph idx="1"/>
          </p:nvPr>
        </p:nvSpPr>
        <p:spPr>
          <a:xfrm>
            <a:off x="822959" y="1845734"/>
            <a:ext cx="7543801" cy="4023360"/>
          </a:xfrm>
        </p:spPr>
        <p:txBody>
          <a:bodyPr>
            <a:normAutofit fontScale="85000" lnSpcReduction="10000"/>
          </a:bodyPr>
          <a:lstStyle/>
          <a:p>
            <a:pPr lvl="1"/>
            <a:r>
              <a:rPr lang="en-US" altLang="tr-TR" dirty="0" err="1"/>
              <a:t>Gregor</a:t>
            </a:r>
            <a:r>
              <a:rPr lang="en-US" altLang="tr-TR" dirty="0"/>
              <a:t>, S.: The nature of theory in information systems. MIS Q. 30, 611–642 (2006</a:t>
            </a:r>
            <a:r>
              <a:rPr lang="en-US" altLang="tr-TR" dirty="0" smtClean="0"/>
              <a:t>)</a:t>
            </a:r>
          </a:p>
          <a:p>
            <a:pPr lvl="1"/>
            <a:r>
              <a:rPr lang="en-US" altLang="tr-TR" dirty="0"/>
              <a:t>Dyer, W.G., Wilkins, A.L.: Better stories, not better constructs, to generate theory: </a:t>
            </a:r>
            <a:r>
              <a:rPr lang="en-US" altLang="tr-TR" dirty="0" smtClean="0"/>
              <a:t>A rejoinder </a:t>
            </a:r>
            <a:r>
              <a:rPr lang="en-US" altLang="tr-TR" dirty="0"/>
              <a:t>to </a:t>
            </a:r>
            <a:r>
              <a:rPr lang="en-US" altLang="tr-TR" dirty="0" err="1"/>
              <a:t>Eisenhardt</a:t>
            </a:r>
            <a:r>
              <a:rPr lang="en-US" altLang="tr-TR" dirty="0"/>
              <a:t>. Acad. </a:t>
            </a:r>
            <a:r>
              <a:rPr lang="en-US" altLang="tr-TR" dirty="0" err="1"/>
              <a:t>Manag</a:t>
            </a:r>
            <a:r>
              <a:rPr lang="en-US" altLang="tr-TR" dirty="0"/>
              <a:t>. Rev. 16, 613–619 (1991</a:t>
            </a:r>
            <a:r>
              <a:rPr lang="en-US" altLang="tr-TR" dirty="0" smtClean="0"/>
              <a:t>)</a:t>
            </a:r>
          </a:p>
          <a:p>
            <a:pPr lvl="1"/>
            <a:r>
              <a:rPr lang="en-US" altLang="tr-TR" dirty="0" err="1"/>
              <a:t>Eisenhardt</a:t>
            </a:r>
            <a:r>
              <a:rPr lang="en-US" altLang="tr-TR" dirty="0"/>
              <a:t>, K.M.: Building theories from case study research. Acad. </a:t>
            </a:r>
            <a:r>
              <a:rPr lang="en-US" altLang="tr-TR" dirty="0" err="1"/>
              <a:t>Manag</a:t>
            </a:r>
            <a:r>
              <a:rPr lang="en-US" altLang="tr-TR" dirty="0"/>
              <a:t>. Rev. </a:t>
            </a:r>
            <a:r>
              <a:rPr lang="en-US" altLang="tr-TR" dirty="0" smtClean="0"/>
              <a:t>14, 532–550 </a:t>
            </a:r>
            <a:r>
              <a:rPr lang="en-US" altLang="tr-TR" dirty="0"/>
              <a:t>(1989</a:t>
            </a:r>
            <a:r>
              <a:rPr lang="en-US" altLang="tr-TR" dirty="0" smtClean="0"/>
              <a:t>)</a:t>
            </a:r>
          </a:p>
          <a:p>
            <a:pPr lvl="1"/>
            <a:r>
              <a:rPr lang="en-US" altLang="tr-TR" dirty="0" err="1"/>
              <a:t>Eisenhardt</a:t>
            </a:r>
            <a:r>
              <a:rPr lang="en-US" altLang="tr-TR" dirty="0"/>
              <a:t>, K.M.: Better stories and better constructs: The case for rigor and </a:t>
            </a:r>
            <a:r>
              <a:rPr lang="en-US" altLang="tr-TR" dirty="0" smtClean="0"/>
              <a:t>comparative logic</a:t>
            </a:r>
            <a:r>
              <a:rPr lang="en-US" altLang="tr-TR" dirty="0"/>
              <a:t>. Acad. </a:t>
            </a:r>
            <a:r>
              <a:rPr lang="en-US" altLang="tr-TR" dirty="0" err="1"/>
              <a:t>Manag</a:t>
            </a:r>
            <a:r>
              <a:rPr lang="en-US" altLang="tr-TR" dirty="0"/>
              <a:t>. Rev. 16, 620–627 (1991</a:t>
            </a:r>
            <a:r>
              <a:rPr lang="en-US" altLang="tr-TR" dirty="0" smtClean="0"/>
              <a:t>)</a:t>
            </a:r>
          </a:p>
          <a:p>
            <a:pPr lvl="1"/>
            <a:r>
              <a:rPr lang="en-US" altLang="tr-TR" dirty="0"/>
              <a:t>Wacker, J.G.: A definition of theory: Research guidelines for different </a:t>
            </a:r>
            <a:r>
              <a:rPr lang="en-US" altLang="tr-TR" dirty="0" smtClean="0"/>
              <a:t>theory-building research </a:t>
            </a:r>
            <a:r>
              <a:rPr lang="en-US" altLang="tr-TR" dirty="0"/>
              <a:t>methods in operations management. J. </a:t>
            </a:r>
            <a:r>
              <a:rPr lang="en-US" altLang="tr-TR" dirty="0" err="1"/>
              <a:t>Oper</a:t>
            </a:r>
            <a:r>
              <a:rPr lang="en-US" altLang="tr-TR" dirty="0"/>
              <a:t>. </a:t>
            </a:r>
            <a:r>
              <a:rPr lang="en-US" altLang="tr-TR" dirty="0" err="1"/>
              <a:t>Manag</a:t>
            </a:r>
            <a:r>
              <a:rPr lang="en-US" altLang="tr-TR" dirty="0"/>
              <a:t>. 16, 361–385 (1998</a:t>
            </a:r>
            <a:r>
              <a:rPr lang="en-US" altLang="tr-TR" dirty="0" smtClean="0"/>
              <a:t>)</a:t>
            </a:r>
          </a:p>
          <a:p>
            <a:pPr lvl="1"/>
            <a:r>
              <a:rPr lang="en-US" altLang="tr-TR" dirty="0" smtClean="0"/>
              <a:t>Weber</a:t>
            </a:r>
            <a:r>
              <a:rPr lang="en-US" altLang="tr-TR" dirty="0"/>
              <a:t>, R.: Editor’s comments: The problem of the problem. MIS Q. 27, iii–ix (2003</a:t>
            </a:r>
            <a:r>
              <a:rPr lang="en-US" altLang="tr-TR" dirty="0" smtClean="0"/>
              <a:t>)</a:t>
            </a:r>
          </a:p>
          <a:p>
            <a:pPr lvl="1"/>
            <a:r>
              <a:rPr lang="en-US" altLang="tr-TR" dirty="0"/>
              <a:t>Weber, R.: Editor’s comments: Theoretically speaking. MIS Q. 27, iii–xii (2003</a:t>
            </a:r>
            <a:r>
              <a:rPr lang="en-US" altLang="tr-TR" dirty="0" smtClean="0"/>
              <a:t>)</a:t>
            </a:r>
          </a:p>
          <a:p>
            <a:pPr lvl="1"/>
            <a:r>
              <a:rPr lang="en-US" altLang="tr-TR" dirty="0" err="1"/>
              <a:t>Weick</a:t>
            </a:r>
            <a:r>
              <a:rPr lang="en-US" altLang="tr-TR" dirty="0"/>
              <a:t>, K.E.: Theory construction as disciplined imagination. Acad. </a:t>
            </a:r>
            <a:r>
              <a:rPr lang="en-US" altLang="tr-TR" dirty="0" err="1"/>
              <a:t>Manag</a:t>
            </a:r>
            <a:r>
              <a:rPr lang="en-US" altLang="tr-TR" dirty="0"/>
              <a:t>. Rev. </a:t>
            </a:r>
            <a:r>
              <a:rPr lang="en-US" altLang="tr-TR" dirty="0" smtClean="0"/>
              <a:t>14,516–531 </a:t>
            </a:r>
            <a:r>
              <a:rPr lang="en-US" altLang="tr-TR" dirty="0"/>
              <a:t>(1989</a:t>
            </a:r>
            <a:r>
              <a:rPr lang="en-US" altLang="tr-TR" dirty="0" smtClean="0"/>
              <a:t>)</a:t>
            </a:r>
          </a:p>
          <a:p>
            <a:pPr lvl="1"/>
            <a:r>
              <a:rPr lang="en-US" dirty="0" err="1"/>
              <a:t>Weick</a:t>
            </a:r>
            <a:r>
              <a:rPr lang="en-US" dirty="0"/>
              <a:t>, K.E.: What theory is not, theorizing is. Adm. Sci. Q. 40, 385–390 (1995</a:t>
            </a:r>
            <a:r>
              <a:rPr lang="en-US" dirty="0" smtClean="0"/>
              <a:t>)</a:t>
            </a:r>
          </a:p>
          <a:p>
            <a:pPr lvl="1"/>
            <a:r>
              <a:rPr lang="en-US" altLang="tr-TR" dirty="0" err="1"/>
              <a:t>Whetten</a:t>
            </a:r>
            <a:r>
              <a:rPr lang="en-US" altLang="tr-TR" dirty="0"/>
              <a:t>, D.A.: What constitutes a theoretical contribution? Acad. </a:t>
            </a:r>
            <a:r>
              <a:rPr lang="en-US" altLang="tr-TR" dirty="0" err="1"/>
              <a:t>Manag</a:t>
            </a:r>
            <a:r>
              <a:rPr lang="en-US" altLang="tr-TR" dirty="0"/>
              <a:t>. Rev. 14, </a:t>
            </a:r>
            <a:r>
              <a:rPr lang="en-US" altLang="tr-TR" dirty="0" smtClean="0"/>
              <a:t>490–495 (1989</a:t>
            </a:r>
            <a:r>
              <a:rPr lang="en-US" altLang="tr-TR" dirty="0"/>
              <a:t>)</a:t>
            </a:r>
            <a:endParaRPr lang="en-US" altLang="tr-TR" dirty="0" smtClean="0"/>
          </a:p>
          <a:p>
            <a:pPr lvl="1"/>
            <a:endParaRPr lang="en-US" altLang="tr-TR" dirty="0" smtClean="0"/>
          </a:p>
          <a:p>
            <a:pPr lvl="1"/>
            <a:endParaRPr lang="en-US" altLang="tr-TR" dirty="0"/>
          </a:p>
        </p:txBody>
      </p:sp>
    </p:spTree>
    <p:extLst>
      <p:ext uri="{BB962C8B-B14F-4D97-AF65-F5344CB8AC3E}">
        <p14:creationId xmlns:p14="http://schemas.microsoft.com/office/powerpoint/2010/main" val="32708511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fontAlgn="auto" hangingPunct="1">
              <a:spcAft>
                <a:spcPts val="0"/>
              </a:spcAft>
              <a:defRPr/>
            </a:pPr>
            <a:endParaRPr lang="en-US" dirty="0" smtClean="0">
              <a:solidFill>
                <a:schemeClr val="accent1">
                  <a:satMod val="150000"/>
                </a:schemeClr>
              </a:solidFill>
            </a:endParaRPr>
          </a:p>
        </p:txBody>
      </p:sp>
      <p:sp>
        <p:nvSpPr>
          <p:cNvPr id="15363" name="Rectangle 3"/>
          <p:cNvSpPr>
            <a:spLocks noGrp="1" noChangeArrowheads="1"/>
          </p:cNvSpPr>
          <p:nvPr>
            <p:ph idx="1"/>
          </p:nvPr>
        </p:nvSpPr>
        <p:spPr/>
        <p:txBody>
          <a:bodyPr>
            <a:normAutofit/>
          </a:bodyPr>
          <a:lstStyle/>
          <a:p>
            <a:pPr algn="ctr" eaLnBrk="1" hangingPunct="1"/>
            <a:endParaRPr lang="tr-TR" altLang="tr-TR" sz="4500" dirty="0" smtClean="0"/>
          </a:p>
          <a:p>
            <a:pPr algn="ctr" eaLnBrk="1" hangingPunct="1"/>
            <a:r>
              <a:rPr lang="tr-TR" altLang="tr-TR" sz="4500" dirty="0" err="1" smtClean="0"/>
              <a:t>Thank</a:t>
            </a:r>
            <a:r>
              <a:rPr lang="tr-TR" altLang="tr-TR" sz="4500" dirty="0" smtClean="0"/>
              <a:t> </a:t>
            </a:r>
            <a:r>
              <a:rPr lang="tr-TR" altLang="tr-TR" sz="4500" dirty="0" err="1"/>
              <a:t>Y</a:t>
            </a:r>
            <a:r>
              <a:rPr lang="tr-TR" altLang="tr-TR" sz="4500" dirty="0" err="1" smtClean="0"/>
              <a:t>ou</a:t>
            </a:r>
            <a:r>
              <a:rPr lang="tr-TR" altLang="tr-TR" sz="4500" dirty="0" smtClean="0"/>
              <a:t> </a:t>
            </a:r>
            <a:endParaRPr lang="en-US" altLang="tr-TR" sz="4500" dirty="0" smtClean="0"/>
          </a:p>
          <a:p>
            <a:pPr algn="ctr" eaLnBrk="1" hangingPunct="1"/>
            <a:r>
              <a:rPr lang="tr-TR" altLang="tr-TR" sz="4500" dirty="0" smtClean="0">
                <a:sym typeface="Wingdings" panose="05000000000000000000" pitchFamily="2" charset="2"/>
              </a:rPr>
              <a:t></a:t>
            </a:r>
            <a:endParaRPr lang="en-US" altLang="tr-TR" sz="45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accent1">
                    <a:satMod val="150000"/>
                  </a:schemeClr>
                </a:solidFill>
              </a:rPr>
              <a:t>Definition of Theory</a:t>
            </a:r>
            <a:endParaRPr lang="en-US" sz="3600" dirty="0">
              <a:solidFill>
                <a:schemeClr val="accent1">
                  <a:satMod val="150000"/>
                </a:schemeClr>
              </a:solidFill>
            </a:endParaRPr>
          </a:p>
        </p:txBody>
      </p:sp>
      <p:sp>
        <p:nvSpPr>
          <p:cNvPr id="4" name="Content Placeholder 3"/>
          <p:cNvSpPr>
            <a:spLocks noGrp="1"/>
          </p:cNvSpPr>
          <p:nvPr>
            <p:ph idx="1"/>
          </p:nvPr>
        </p:nvSpPr>
        <p:spPr/>
        <p:txBody>
          <a:bodyPr/>
          <a:lstStyle/>
          <a:p>
            <a:pPr lvl="1"/>
            <a:r>
              <a:rPr lang="en-US" altLang="tr-TR" dirty="0" smtClean="0"/>
              <a:t>Theories </a:t>
            </a:r>
            <a:r>
              <a:rPr lang="en-US" altLang="tr-TR" dirty="0"/>
              <a:t>are </a:t>
            </a:r>
            <a:r>
              <a:rPr lang="en-US" altLang="tr-TR" b="1" dirty="0"/>
              <a:t>proposed explanations </a:t>
            </a:r>
            <a:r>
              <a:rPr lang="en-US" altLang="tr-TR" dirty="0"/>
              <a:t>of empirical </a:t>
            </a:r>
            <a:r>
              <a:rPr lang="en-US" altLang="tr-TR" dirty="0" smtClean="0"/>
              <a:t>natural or </a:t>
            </a:r>
            <a:r>
              <a:rPr lang="en-US" altLang="tr-TR" dirty="0"/>
              <a:t>social phenomena, constructed in a way consistent with the scientific </a:t>
            </a:r>
            <a:r>
              <a:rPr lang="en-US" altLang="tr-TR" dirty="0" smtClean="0"/>
              <a:t>method.</a:t>
            </a:r>
          </a:p>
          <a:p>
            <a:pPr lvl="1"/>
            <a:r>
              <a:rPr lang="en-US" altLang="tr-TR" dirty="0" smtClean="0"/>
              <a:t>Theory </a:t>
            </a:r>
            <a:r>
              <a:rPr lang="en-US" altLang="tr-TR" dirty="0"/>
              <a:t>is a system </a:t>
            </a:r>
            <a:r>
              <a:rPr lang="en-US" altLang="tr-TR" dirty="0" smtClean="0"/>
              <a:t>of constructs </a:t>
            </a:r>
            <a:r>
              <a:rPr lang="en-US" altLang="tr-TR" dirty="0"/>
              <a:t>and relationships between those constructs that collectively present </a:t>
            </a:r>
            <a:r>
              <a:rPr lang="en-US" altLang="tr-TR" dirty="0" smtClean="0"/>
              <a:t>a logical</a:t>
            </a:r>
            <a:r>
              <a:rPr lang="en-US" altLang="tr-TR" dirty="0"/>
              <a:t>, systematic, and coherent explanation of a phenomenon of </a:t>
            </a:r>
            <a:r>
              <a:rPr lang="en-US" altLang="tr-TR" dirty="0" smtClean="0"/>
              <a:t>interest.</a:t>
            </a:r>
          </a:p>
          <a:p>
            <a:pPr lvl="1"/>
            <a:r>
              <a:rPr lang="en-US" altLang="tr-TR" dirty="0"/>
              <a:t>T</a:t>
            </a:r>
            <a:r>
              <a:rPr lang="en-US" altLang="tr-TR" dirty="0" smtClean="0"/>
              <a:t>heory </a:t>
            </a:r>
            <a:r>
              <a:rPr lang="en-US" altLang="tr-TR" dirty="0"/>
              <a:t>is </a:t>
            </a:r>
            <a:r>
              <a:rPr lang="en-US" altLang="tr-TR" b="1" dirty="0" smtClean="0"/>
              <a:t>NOT</a:t>
            </a:r>
            <a:r>
              <a:rPr lang="en-US" altLang="tr-TR" dirty="0" smtClean="0"/>
              <a:t>:</a:t>
            </a:r>
          </a:p>
          <a:p>
            <a:pPr lvl="2"/>
            <a:r>
              <a:rPr lang="en-US" altLang="tr-TR" dirty="0"/>
              <a:t>D</a:t>
            </a:r>
            <a:r>
              <a:rPr lang="en-US" altLang="tr-TR" dirty="0" smtClean="0"/>
              <a:t>ata</a:t>
            </a:r>
          </a:p>
          <a:p>
            <a:pPr lvl="2"/>
            <a:r>
              <a:rPr lang="en-US" dirty="0"/>
              <a:t>I</a:t>
            </a:r>
            <a:r>
              <a:rPr lang="en-US" dirty="0" smtClean="0"/>
              <a:t>diographic</a:t>
            </a:r>
          </a:p>
          <a:p>
            <a:pPr lvl="2"/>
            <a:r>
              <a:rPr lang="en-US" dirty="0"/>
              <a:t>D</a:t>
            </a:r>
            <a:r>
              <a:rPr lang="en-US" dirty="0" smtClean="0"/>
              <a:t>escription </a:t>
            </a:r>
            <a:r>
              <a:rPr lang="en-US" dirty="0"/>
              <a:t>or prediction </a:t>
            </a:r>
            <a:r>
              <a:rPr lang="en-US" dirty="0" smtClean="0"/>
              <a:t>only</a:t>
            </a:r>
          </a:p>
          <a:p>
            <a:pPr lvl="2"/>
            <a:r>
              <a:rPr lang="en-US" altLang="tr-TR" dirty="0"/>
              <a:t>D</a:t>
            </a:r>
            <a:r>
              <a:rPr lang="en-US" altLang="tr-TR" dirty="0" smtClean="0"/>
              <a:t>esign</a:t>
            </a:r>
          </a:p>
          <a:p>
            <a:pPr lvl="2"/>
            <a:r>
              <a:rPr lang="en-US" altLang="tr-TR" dirty="0"/>
              <a:t>S</a:t>
            </a:r>
            <a:r>
              <a:rPr lang="en-US" altLang="tr-TR" dirty="0" smtClean="0"/>
              <a:t>elf-perpetuating</a:t>
            </a:r>
          </a:p>
          <a:p>
            <a:pPr lvl="2"/>
            <a:r>
              <a:rPr lang="en-US" altLang="tr-TR" dirty="0"/>
              <a:t>U</a:t>
            </a:r>
            <a:r>
              <a:rPr lang="en-US" altLang="tr-TR" dirty="0" smtClean="0"/>
              <a:t>niversal</a:t>
            </a:r>
            <a:endParaRPr lang="en-US" altLang="tr-TR" dirty="0"/>
          </a:p>
        </p:txBody>
      </p:sp>
    </p:spTree>
    <p:extLst>
      <p:ext uri="{BB962C8B-B14F-4D97-AF65-F5344CB8AC3E}">
        <p14:creationId xmlns:p14="http://schemas.microsoft.com/office/powerpoint/2010/main" val="374218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accent1">
                    <a:satMod val="150000"/>
                  </a:schemeClr>
                </a:solidFill>
              </a:rPr>
              <a:t>Importance of Theory</a:t>
            </a:r>
          </a:p>
        </p:txBody>
      </p:sp>
      <p:sp>
        <p:nvSpPr>
          <p:cNvPr id="12291" name="Rectangle 3"/>
          <p:cNvSpPr>
            <a:spLocks noGrp="1" noChangeArrowheads="1"/>
          </p:cNvSpPr>
          <p:nvPr>
            <p:ph idx="1"/>
          </p:nvPr>
        </p:nvSpPr>
        <p:spPr/>
        <p:txBody>
          <a:bodyPr>
            <a:normAutofit/>
          </a:bodyPr>
          <a:lstStyle/>
          <a:p>
            <a:pPr lvl="1"/>
            <a:r>
              <a:rPr lang="en-US" altLang="tr-TR" dirty="0" smtClean="0"/>
              <a:t>Theories </a:t>
            </a:r>
            <a:r>
              <a:rPr lang="en-US" altLang="tr-TR" dirty="0"/>
              <a:t>are at the </a:t>
            </a:r>
            <a:r>
              <a:rPr lang="en-US" altLang="tr-TR" b="1" i="1" dirty="0"/>
              <a:t>core</a:t>
            </a:r>
            <a:r>
              <a:rPr lang="en-US" altLang="tr-TR" dirty="0"/>
              <a:t> of </a:t>
            </a:r>
            <a:r>
              <a:rPr lang="en-US" altLang="tr-TR" dirty="0" smtClean="0"/>
              <a:t>any research process.</a:t>
            </a:r>
          </a:p>
          <a:p>
            <a:pPr lvl="1"/>
            <a:endParaRPr lang="en-US" altLang="tr-TR" dirty="0" smtClean="0"/>
          </a:p>
          <a:p>
            <a:pPr lvl="1"/>
            <a:r>
              <a:rPr lang="en-US" altLang="tr-TR" dirty="0" smtClean="0"/>
              <a:t>Theories </a:t>
            </a:r>
            <a:r>
              <a:rPr lang="en-US" altLang="tr-TR" dirty="0"/>
              <a:t>are important to the </a:t>
            </a:r>
            <a:r>
              <a:rPr lang="en-US" altLang="tr-TR" b="1" i="1" dirty="0"/>
              <a:t>planning</a:t>
            </a:r>
            <a:r>
              <a:rPr lang="en-US" altLang="tr-TR" dirty="0"/>
              <a:t> process in research</a:t>
            </a:r>
            <a:r>
              <a:rPr lang="en-US" altLang="tr-TR" dirty="0" smtClean="0"/>
              <a:t>:</a:t>
            </a:r>
          </a:p>
          <a:p>
            <a:pPr lvl="2"/>
            <a:r>
              <a:rPr lang="en-US" altLang="tr-TR" dirty="0"/>
              <a:t>P</a:t>
            </a:r>
            <a:r>
              <a:rPr lang="en-US" altLang="tr-TR" dirty="0" smtClean="0"/>
              <a:t>rovide guidance </a:t>
            </a:r>
            <a:r>
              <a:rPr lang="en-US" altLang="tr-TR" dirty="0"/>
              <a:t>in terms of where to direct the attention of this or future </a:t>
            </a:r>
            <a:r>
              <a:rPr lang="en-US" altLang="tr-TR" dirty="0" smtClean="0"/>
              <a:t>study.</a:t>
            </a:r>
          </a:p>
          <a:p>
            <a:pPr lvl="2"/>
            <a:r>
              <a:rPr lang="en-US" altLang="tr-TR" dirty="0"/>
              <a:t>S</a:t>
            </a:r>
            <a:r>
              <a:rPr lang="en-US" altLang="tr-TR" dirty="0" smtClean="0"/>
              <a:t>erve </a:t>
            </a:r>
            <a:r>
              <a:rPr lang="en-US" altLang="tr-TR" dirty="0"/>
              <a:t>as a framework where current, past, as well as future </a:t>
            </a:r>
            <a:r>
              <a:rPr lang="en-US" altLang="tr-TR" dirty="0" smtClean="0"/>
              <a:t>empirical work </a:t>
            </a:r>
            <a:r>
              <a:rPr lang="en-US" altLang="tr-TR" dirty="0"/>
              <a:t>can be </a:t>
            </a:r>
            <a:r>
              <a:rPr lang="en-US" altLang="tr-TR" dirty="0" smtClean="0"/>
              <a:t>incorporated.</a:t>
            </a:r>
          </a:p>
          <a:p>
            <a:pPr lvl="2"/>
            <a:r>
              <a:rPr lang="en-US" altLang="tr-TR" dirty="0"/>
              <a:t>C</a:t>
            </a:r>
            <a:r>
              <a:rPr lang="en-US" altLang="tr-TR" dirty="0" smtClean="0"/>
              <a:t>an </a:t>
            </a:r>
            <a:r>
              <a:rPr lang="en-US" altLang="tr-TR" dirty="0"/>
              <a:t>be the </a:t>
            </a:r>
            <a:r>
              <a:rPr lang="en-US" altLang="tr-TR" dirty="0" smtClean="0"/>
              <a:t>material that </a:t>
            </a:r>
            <a:r>
              <a:rPr lang="en-US" altLang="tr-TR" dirty="0"/>
              <a:t>integrates sets of individual studies into a larger research </a:t>
            </a:r>
            <a:r>
              <a:rPr lang="en-US" altLang="tr-TR" dirty="0" smtClean="0"/>
              <a:t>program.</a:t>
            </a:r>
          </a:p>
          <a:p>
            <a:pPr lvl="2"/>
            <a:endParaRPr lang="en-US" altLang="tr-TR" dirty="0" smtClean="0"/>
          </a:p>
          <a:p>
            <a:pPr lvl="1"/>
            <a:r>
              <a:rPr lang="en-US" dirty="0"/>
              <a:t>T</a:t>
            </a:r>
            <a:r>
              <a:rPr lang="en-US" dirty="0" smtClean="0"/>
              <a:t>heories </a:t>
            </a:r>
            <a:r>
              <a:rPr lang="en-US" dirty="0"/>
              <a:t>also have plenty to offer to the </a:t>
            </a:r>
            <a:r>
              <a:rPr lang="en-US" b="1" i="1" dirty="0"/>
              <a:t>execution</a:t>
            </a:r>
            <a:r>
              <a:rPr lang="en-US" dirty="0"/>
              <a:t> process in research</a:t>
            </a:r>
            <a:r>
              <a:rPr lang="en-US" dirty="0" smtClean="0"/>
              <a:t>:</a:t>
            </a:r>
          </a:p>
          <a:p>
            <a:pPr lvl="2"/>
            <a:r>
              <a:rPr lang="en-US" altLang="tr-TR" dirty="0"/>
              <a:t>P</a:t>
            </a:r>
            <a:r>
              <a:rPr lang="en-US" altLang="tr-TR" dirty="0" smtClean="0"/>
              <a:t>rovide </a:t>
            </a:r>
            <a:r>
              <a:rPr lang="en-US" altLang="tr-TR" dirty="0"/>
              <a:t>a framework for </a:t>
            </a:r>
            <a:r>
              <a:rPr lang="en-US" altLang="tr-TR" dirty="0" smtClean="0"/>
              <a:t>synthesizing, analyzing, </a:t>
            </a:r>
            <a:r>
              <a:rPr lang="en-US" altLang="tr-TR" dirty="0"/>
              <a:t>and integrating </a:t>
            </a:r>
            <a:r>
              <a:rPr lang="en-US" altLang="tr-TR" dirty="0" smtClean="0"/>
              <a:t>empirical findings </a:t>
            </a:r>
            <a:r>
              <a:rPr lang="en-US" altLang="tr-TR" dirty="0"/>
              <a:t>and </a:t>
            </a:r>
            <a:r>
              <a:rPr lang="en-US" altLang="tr-TR" dirty="0" smtClean="0"/>
              <a:t>observations.</a:t>
            </a:r>
          </a:p>
          <a:p>
            <a:pPr lvl="2"/>
            <a:r>
              <a:rPr lang="en-US" altLang="tr-TR" dirty="0"/>
              <a:t>H</a:t>
            </a:r>
            <a:r>
              <a:rPr lang="en-US" altLang="tr-TR" dirty="0" smtClean="0"/>
              <a:t>elp </a:t>
            </a:r>
            <a:r>
              <a:rPr lang="en-US" altLang="tr-TR" dirty="0"/>
              <a:t>us </a:t>
            </a:r>
            <a:r>
              <a:rPr lang="en-US" altLang="tr-TR" dirty="0" smtClean="0"/>
              <a:t>analyze </a:t>
            </a:r>
            <a:r>
              <a:rPr lang="en-US" altLang="tr-TR" dirty="0"/>
              <a:t>empirical data </a:t>
            </a:r>
            <a:r>
              <a:rPr lang="en-US" altLang="tr-TR" dirty="0" smtClean="0"/>
              <a:t>and observations </a:t>
            </a:r>
            <a:r>
              <a:rPr lang="en-US" altLang="tr-TR" dirty="0"/>
              <a:t>by identifying patterns and themes in the </a:t>
            </a:r>
            <a:r>
              <a:rPr lang="en-US" altLang="tr-TR" dirty="0" smtClean="0"/>
              <a:t>data.</a:t>
            </a:r>
          </a:p>
          <a:p>
            <a:pPr lvl="2"/>
            <a:r>
              <a:rPr lang="en-US" altLang="tr-TR" dirty="0"/>
              <a:t>P</a:t>
            </a:r>
            <a:r>
              <a:rPr lang="en-US" altLang="tr-TR" dirty="0" smtClean="0"/>
              <a:t>rovide suggestions that </a:t>
            </a:r>
            <a:r>
              <a:rPr lang="en-US" altLang="tr-TR" dirty="0"/>
              <a:t>can be used to explain the findings or observations and to make sense of </a:t>
            </a:r>
            <a:r>
              <a:rPr lang="en-US" altLang="tr-TR" dirty="0" smtClean="0"/>
              <a:t>the data collected.</a:t>
            </a:r>
          </a:p>
          <a:p>
            <a:pPr lvl="2"/>
            <a:r>
              <a:rPr lang="en-US" altLang="tr-TR" dirty="0"/>
              <a:t>T</a:t>
            </a:r>
            <a:r>
              <a:rPr lang="en-US" altLang="tr-TR" dirty="0" smtClean="0"/>
              <a:t>he </a:t>
            </a:r>
            <a:r>
              <a:rPr lang="en-US" altLang="tr-TR" dirty="0"/>
              <a:t>key basis for the derivation of hypotheses that can </a:t>
            </a:r>
            <a:r>
              <a:rPr lang="en-US" altLang="tr-TR" dirty="0" smtClean="0"/>
              <a:t>be examined </a:t>
            </a:r>
            <a:r>
              <a:rPr lang="en-US" altLang="tr-TR" dirty="0"/>
              <a:t>in empirical work.</a:t>
            </a:r>
            <a:endParaRPr lang="en-US" altLang="tr-TR" dirty="0" smtClean="0"/>
          </a:p>
          <a:p>
            <a:pPr lvl="2"/>
            <a:endParaRPr lang="en-US" altLang="tr-TR" dirty="0" smtClean="0"/>
          </a:p>
          <a:p>
            <a:pPr lvl="2"/>
            <a:endParaRPr lang="en-US" altLang="tr-TR" dirty="0" smtClean="0"/>
          </a:p>
          <a:p>
            <a:pPr lvl="2"/>
            <a:endParaRPr lang="tr-TR" altLang="tr-TR" dirty="0" smtClean="0"/>
          </a:p>
          <a:p>
            <a:pPr lvl="1"/>
            <a:endParaRPr lang="tr-TR" altLang="tr-TR" dirty="0"/>
          </a:p>
          <a:p>
            <a:pPr lvl="1"/>
            <a:endParaRPr lang="en-US" altLang="tr-TR"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accent1">
                    <a:satMod val="150000"/>
                  </a:schemeClr>
                </a:solidFill>
              </a:rPr>
              <a:t>Building Blocks of Theory</a:t>
            </a:r>
            <a:endParaRPr lang="en-US" sz="3600" dirty="0">
              <a:solidFill>
                <a:schemeClr val="accent1">
                  <a:satMod val="150000"/>
                </a:schemeClr>
              </a:solidFill>
            </a:endParaRPr>
          </a:p>
        </p:txBody>
      </p:sp>
      <p:sp>
        <p:nvSpPr>
          <p:cNvPr id="4" name="Content Placeholder 3"/>
          <p:cNvSpPr>
            <a:spLocks noGrp="1"/>
          </p:cNvSpPr>
          <p:nvPr>
            <p:ph idx="1"/>
          </p:nvPr>
        </p:nvSpPr>
        <p:spPr/>
        <p:txBody>
          <a:bodyPr/>
          <a:lstStyle/>
          <a:p>
            <a:pPr lvl="1"/>
            <a:r>
              <a:rPr lang="en-US" altLang="tr-TR" dirty="0" smtClean="0"/>
              <a:t>Common </a:t>
            </a:r>
            <a:r>
              <a:rPr lang="en-US" altLang="tr-TR" dirty="0"/>
              <a:t>structural components </a:t>
            </a:r>
            <a:r>
              <a:rPr lang="en-US" altLang="tr-TR" dirty="0" smtClean="0"/>
              <a:t>across </a:t>
            </a:r>
            <a:r>
              <a:rPr lang="en-US" altLang="tr-TR" dirty="0"/>
              <a:t>all </a:t>
            </a:r>
            <a:r>
              <a:rPr lang="en-US" altLang="tr-TR" dirty="0" smtClean="0"/>
              <a:t>theory</a:t>
            </a:r>
          </a:p>
          <a:p>
            <a:pPr lvl="1"/>
            <a:r>
              <a:rPr lang="en-US" altLang="tr-TR" dirty="0"/>
              <a:t>4 Building </a:t>
            </a:r>
            <a:r>
              <a:rPr lang="en-US" altLang="tr-TR" dirty="0" smtClean="0"/>
              <a:t>Blocks</a:t>
            </a:r>
          </a:p>
          <a:p>
            <a:pPr lvl="2"/>
            <a:r>
              <a:rPr lang="en-US" dirty="0"/>
              <a:t>What (constructs</a:t>
            </a:r>
            <a:r>
              <a:rPr lang="en-US" dirty="0" smtClean="0"/>
              <a:t>)</a:t>
            </a:r>
          </a:p>
          <a:p>
            <a:pPr lvl="2"/>
            <a:r>
              <a:rPr lang="en-US" dirty="0"/>
              <a:t>How (relationships</a:t>
            </a:r>
            <a:r>
              <a:rPr lang="en-US" dirty="0" smtClean="0"/>
              <a:t>)</a:t>
            </a:r>
          </a:p>
          <a:p>
            <a:pPr lvl="2"/>
            <a:r>
              <a:rPr lang="en-US" dirty="0"/>
              <a:t>Why (justifications</a:t>
            </a:r>
            <a:r>
              <a:rPr lang="en-US" dirty="0" smtClean="0"/>
              <a:t>)</a:t>
            </a:r>
          </a:p>
          <a:p>
            <a:pPr lvl="2"/>
            <a:r>
              <a:rPr lang="en-US" dirty="0"/>
              <a:t>Who, Where, When (boundary conditions</a:t>
            </a:r>
            <a:r>
              <a:rPr lang="en-US" dirty="0" smtClean="0"/>
              <a:t>)</a:t>
            </a:r>
            <a:endParaRPr lang="en-US" altLang="tr-TR" dirty="0"/>
          </a:p>
        </p:txBody>
      </p:sp>
    </p:spTree>
    <p:extLst>
      <p:ext uri="{BB962C8B-B14F-4D97-AF65-F5344CB8AC3E}">
        <p14:creationId xmlns:p14="http://schemas.microsoft.com/office/powerpoint/2010/main" val="1626433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solidFill>
                  <a:schemeClr val="accent1">
                    <a:satMod val="150000"/>
                  </a:schemeClr>
                </a:solidFill>
              </a:rPr>
              <a:t>First Building Block </a:t>
            </a:r>
            <a:r>
              <a:rPr lang="en-US" sz="3000" dirty="0">
                <a:solidFill>
                  <a:schemeClr val="accent1">
                    <a:satMod val="150000"/>
                  </a:schemeClr>
                </a:solidFill>
              </a:rPr>
              <a:t>of </a:t>
            </a:r>
            <a:r>
              <a:rPr lang="en-US" sz="3000" dirty="0" smtClean="0">
                <a:solidFill>
                  <a:schemeClr val="accent1">
                    <a:satMod val="150000"/>
                  </a:schemeClr>
                </a:solidFill>
              </a:rPr>
              <a:t>Theory: What (Constructs)</a:t>
            </a:r>
            <a:endParaRPr lang="en-US" sz="3000" dirty="0"/>
          </a:p>
        </p:txBody>
      </p:sp>
      <p:sp>
        <p:nvSpPr>
          <p:cNvPr id="3" name="Content Placeholder 2"/>
          <p:cNvSpPr>
            <a:spLocks noGrp="1"/>
          </p:cNvSpPr>
          <p:nvPr>
            <p:ph idx="1"/>
          </p:nvPr>
        </p:nvSpPr>
        <p:spPr/>
        <p:txBody>
          <a:bodyPr/>
          <a:lstStyle/>
          <a:p>
            <a:pPr lvl="1"/>
            <a:r>
              <a:rPr lang="en-US" altLang="tr-TR" b="1" dirty="0"/>
              <a:t>Which constructs compose a theory </a:t>
            </a:r>
            <a:r>
              <a:rPr lang="en-US" altLang="tr-TR" dirty="0"/>
              <a:t>is a fundamental </a:t>
            </a:r>
            <a:r>
              <a:rPr lang="en-US" altLang="tr-TR" dirty="0" smtClean="0"/>
              <a:t>question.</a:t>
            </a:r>
          </a:p>
          <a:p>
            <a:pPr lvl="1"/>
            <a:r>
              <a:rPr lang="en-US" altLang="tr-TR" dirty="0"/>
              <a:t>The </a:t>
            </a:r>
            <a:r>
              <a:rPr lang="en-US" altLang="tr-TR" dirty="0" smtClean="0"/>
              <a:t>choice of </a:t>
            </a:r>
            <a:r>
              <a:rPr lang="en-US" altLang="tr-TR" dirty="0"/>
              <a:t>constructs determines both locus (</a:t>
            </a:r>
            <a:r>
              <a:rPr lang="en-US" altLang="tr-TR" b="1" dirty="0"/>
              <a:t>the domain addressed</a:t>
            </a:r>
            <a:r>
              <a:rPr lang="en-US" altLang="tr-TR" dirty="0"/>
              <a:t>) and focus (</a:t>
            </a:r>
            <a:r>
              <a:rPr lang="en-US" altLang="tr-TR" b="1" dirty="0"/>
              <a:t>the </a:t>
            </a:r>
            <a:r>
              <a:rPr lang="en-US" altLang="tr-TR" b="1" dirty="0" smtClean="0"/>
              <a:t>level of </a:t>
            </a:r>
            <a:r>
              <a:rPr lang="en-US" altLang="tr-TR" b="1" dirty="0"/>
              <a:t>abstraction</a:t>
            </a:r>
            <a:r>
              <a:rPr lang="en-US" altLang="tr-TR" dirty="0"/>
              <a:t>) of the theory</a:t>
            </a:r>
            <a:r>
              <a:rPr lang="en-US" altLang="tr-TR" dirty="0" smtClean="0"/>
              <a:t>.</a:t>
            </a:r>
          </a:p>
          <a:p>
            <a:pPr lvl="1"/>
            <a:r>
              <a:rPr lang="en-US" altLang="tr-TR" b="1" dirty="0"/>
              <a:t>The</a:t>
            </a:r>
            <a:r>
              <a:rPr lang="en-US" altLang="tr-TR" dirty="0"/>
              <a:t> </a:t>
            </a:r>
            <a:r>
              <a:rPr lang="en-US" altLang="tr-TR" b="1" dirty="0"/>
              <a:t>number of constructs </a:t>
            </a:r>
            <a:r>
              <a:rPr lang="en-US" altLang="tr-TR" dirty="0"/>
              <a:t>determines </a:t>
            </a:r>
            <a:r>
              <a:rPr lang="en-US" altLang="tr-TR" dirty="0" smtClean="0"/>
              <a:t>comprehensiveness (how </a:t>
            </a:r>
            <a:r>
              <a:rPr lang="en-US" altLang="tr-TR" dirty="0"/>
              <a:t>much does the theory account for?) as well as parsimony (what is </a:t>
            </a:r>
            <a:r>
              <a:rPr lang="en-US" altLang="tr-TR" dirty="0" smtClean="0"/>
              <a:t>the most </a:t>
            </a:r>
            <a:r>
              <a:rPr lang="en-US" altLang="tr-TR" dirty="0"/>
              <a:t>simple account possible?).</a:t>
            </a:r>
          </a:p>
          <a:p>
            <a:pPr lvl="1"/>
            <a:r>
              <a:rPr lang="en-US" altLang="tr-TR" b="1" dirty="0" smtClean="0"/>
              <a:t>Two key ways </a:t>
            </a:r>
            <a:r>
              <a:rPr lang="en-US" altLang="tr-TR" dirty="0"/>
              <a:t>in which way we can contribute to </a:t>
            </a:r>
            <a:r>
              <a:rPr lang="en-US" altLang="tr-TR" dirty="0" smtClean="0"/>
              <a:t>theory:</a:t>
            </a:r>
          </a:p>
          <a:p>
            <a:pPr lvl="2"/>
            <a:r>
              <a:rPr lang="en-US" dirty="0"/>
              <a:t>We can articulate new constructs as the basis for new </a:t>
            </a:r>
            <a:r>
              <a:rPr lang="en-US" dirty="0" smtClean="0"/>
              <a:t>theory.</a:t>
            </a:r>
          </a:p>
          <a:p>
            <a:pPr lvl="2"/>
            <a:r>
              <a:rPr lang="en-US" altLang="tr-TR" dirty="0"/>
              <a:t>We can delete constructs from a theory in an attempt to increase parsimony </a:t>
            </a:r>
            <a:r>
              <a:rPr lang="en-US" altLang="tr-TR" dirty="0" smtClean="0"/>
              <a:t>of the </a:t>
            </a:r>
            <a:r>
              <a:rPr lang="en-US" altLang="tr-TR" dirty="0"/>
              <a:t>account offered by </a:t>
            </a:r>
            <a:r>
              <a:rPr lang="en-US" altLang="tr-TR" dirty="0" smtClean="0"/>
              <a:t>theory.</a:t>
            </a:r>
          </a:p>
          <a:p>
            <a:pPr lvl="1"/>
            <a:r>
              <a:rPr lang="en-US" altLang="tr-TR" dirty="0" smtClean="0"/>
              <a:t>Constructs </a:t>
            </a:r>
            <a:r>
              <a:rPr lang="en-US" altLang="tr-TR" dirty="0"/>
              <a:t>can be specified further in terms of their </a:t>
            </a:r>
            <a:r>
              <a:rPr lang="en-US" altLang="tr-TR" b="1" dirty="0"/>
              <a:t>status</a:t>
            </a:r>
            <a:r>
              <a:rPr lang="en-US" altLang="tr-TR" dirty="0"/>
              <a:t> to </a:t>
            </a:r>
            <a:r>
              <a:rPr lang="en-US" altLang="tr-TR" dirty="0" smtClean="0"/>
              <a:t>the theory:</a:t>
            </a:r>
          </a:p>
          <a:p>
            <a:pPr lvl="2"/>
            <a:r>
              <a:rPr lang="en-US" dirty="0"/>
              <a:t>F</a:t>
            </a:r>
            <a:r>
              <a:rPr lang="en-US" dirty="0" smtClean="0"/>
              <a:t>ocal constructs</a:t>
            </a:r>
          </a:p>
          <a:p>
            <a:pPr lvl="2"/>
            <a:r>
              <a:rPr lang="en-US" dirty="0"/>
              <a:t>A</a:t>
            </a:r>
            <a:r>
              <a:rPr lang="en-US" dirty="0" smtClean="0"/>
              <a:t>ncillary </a:t>
            </a:r>
            <a:r>
              <a:rPr lang="en-US" dirty="0"/>
              <a:t>constructs</a:t>
            </a:r>
            <a:endParaRPr lang="en-US" dirty="0" smtClean="0"/>
          </a:p>
          <a:p>
            <a:pPr lvl="2"/>
            <a:endParaRPr lang="en-US" altLang="tr-TR" dirty="0" smtClean="0"/>
          </a:p>
          <a:p>
            <a:pPr lvl="2"/>
            <a:endParaRPr lang="en-US" altLang="tr-TR" dirty="0"/>
          </a:p>
          <a:p>
            <a:pPr lvl="1"/>
            <a:endParaRPr lang="en-US" altLang="tr-TR" dirty="0" smtClean="0"/>
          </a:p>
        </p:txBody>
      </p:sp>
    </p:spTree>
    <p:extLst>
      <p:ext uri="{BB962C8B-B14F-4D97-AF65-F5344CB8AC3E}">
        <p14:creationId xmlns:p14="http://schemas.microsoft.com/office/powerpoint/2010/main" val="3562404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accent1">
                    <a:satMod val="150000"/>
                  </a:schemeClr>
                </a:solidFill>
              </a:rPr>
              <a:t>Second Building Block </a:t>
            </a:r>
            <a:r>
              <a:rPr lang="en-US" sz="2800" dirty="0">
                <a:solidFill>
                  <a:schemeClr val="accent1">
                    <a:satMod val="150000"/>
                  </a:schemeClr>
                </a:solidFill>
              </a:rPr>
              <a:t>of </a:t>
            </a:r>
            <a:r>
              <a:rPr lang="en-US" sz="2800" dirty="0" smtClean="0">
                <a:solidFill>
                  <a:schemeClr val="accent1">
                    <a:satMod val="150000"/>
                  </a:schemeClr>
                </a:solidFill>
              </a:rPr>
              <a:t>Theory: How (Relationships)</a:t>
            </a:r>
            <a:endParaRPr lang="en-US" sz="2800" dirty="0"/>
          </a:p>
        </p:txBody>
      </p:sp>
      <p:sp>
        <p:nvSpPr>
          <p:cNvPr id="3" name="Content Placeholder 2"/>
          <p:cNvSpPr>
            <a:spLocks noGrp="1"/>
          </p:cNvSpPr>
          <p:nvPr>
            <p:ph idx="1"/>
          </p:nvPr>
        </p:nvSpPr>
        <p:spPr/>
        <p:txBody>
          <a:bodyPr/>
          <a:lstStyle/>
          <a:p>
            <a:pPr lvl="1"/>
            <a:r>
              <a:rPr lang="en-US" altLang="tr-TR" b="1" dirty="0" smtClean="0"/>
              <a:t>How </a:t>
            </a:r>
            <a:r>
              <a:rPr lang="en-US" altLang="tr-TR" b="1" dirty="0"/>
              <a:t>the constructs are related to </a:t>
            </a:r>
            <a:r>
              <a:rPr lang="en-US" altLang="tr-TR" b="1" dirty="0" smtClean="0"/>
              <a:t>another </a:t>
            </a:r>
            <a:r>
              <a:rPr lang="en-US" altLang="tr-TR" dirty="0" smtClean="0"/>
              <a:t>is a key question.</a:t>
            </a:r>
          </a:p>
          <a:p>
            <a:pPr lvl="1"/>
            <a:r>
              <a:rPr lang="en-US" altLang="tr-TR" dirty="0" smtClean="0"/>
              <a:t>We </a:t>
            </a:r>
            <a:r>
              <a:rPr lang="en-US" altLang="tr-TR" dirty="0"/>
              <a:t>are </a:t>
            </a:r>
            <a:r>
              <a:rPr lang="en-US" altLang="tr-TR" dirty="0" smtClean="0"/>
              <a:t>describing </a:t>
            </a:r>
            <a:r>
              <a:rPr lang="en-US" altLang="tr-TR" b="1" dirty="0"/>
              <a:t>laws of interactions</a:t>
            </a:r>
            <a:r>
              <a:rPr lang="en-US" altLang="tr-TR" dirty="0"/>
              <a:t>: patterns of how values of </a:t>
            </a:r>
            <a:r>
              <a:rPr lang="en-US" altLang="tr-TR" dirty="0" smtClean="0"/>
              <a:t>a construct </a:t>
            </a:r>
            <a:r>
              <a:rPr lang="en-US" altLang="tr-TR" dirty="0"/>
              <a:t>change in accordance with the change of values in </a:t>
            </a:r>
            <a:r>
              <a:rPr lang="en-US" altLang="tr-TR" dirty="0" smtClean="0"/>
              <a:t>another construct.</a:t>
            </a:r>
            <a:endParaRPr lang="en-US" altLang="tr-TR" dirty="0"/>
          </a:p>
          <a:p>
            <a:pPr lvl="1"/>
            <a:r>
              <a:rPr lang="en-US" altLang="tr-TR" dirty="0"/>
              <a:t>The nature of the </a:t>
            </a:r>
            <a:r>
              <a:rPr lang="en-US" altLang="tr-TR" dirty="0" smtClean="0"/>
              <a:t>specified relationship </a:t>
            </a:r>
            <a:r>
              <a:rPr lang="en-US" altLang="tr-TR" dirty="0"/>
              <a:t>depends on the purpose of the theory and may be of many </a:t>
            </a:r>
            <a:r>
              <a:rPr lang="en-US" altLang="tr-TR" b="1" dirty="0" smtClean="0"/>
              <a:t>types</a:t>
            </a:r>
            <a:r>
              <a:rPr lang="en-US" altLang="tr-TR" dirty="0" smtClean="0"/>
              <a:t> such as:</a:t>
            </a:r>
          </a:p>
          <a:p>
            <a:pPr lvl="2"/>
            <a:r>
              <a:rPr lang="en-US" altLang="tr-TR" dirty="0" smtClean="0"/>
              <a:t>Associative</a:t>
            </a:r>
          </a:p>
          <a:p>
            <a:pPr lvl="2"/>
            <a:r>
              <a:rPr lang="en-US" altLang="tr-TR" dirty="0" smtClean="0"/>
              <a:t>Compositional</a:t>
            </a:r>
          </a:p>
          <a:p>
            <a:pPr lvl="2"/>
            <a:r>
              <a:rPr lang="en-US" altLang="tr-TR" dirty="0" smtClean="0"/>
              <a:t>Unidirectional</a:t>
            </a:r>
          </a:p>
          <a:p>
            <a:pPr lvl="2"/>
            <a:r>
              <a:rPr lang="en-US" altLang="tr-TR" dirty="0" smtClean="0"/>
              <a:t>Bidirectional</a:t>
            </a:r>
          </a:p>
          <a:p>
            <a:pPr lvl="2"/>
            <a:r>
              <a:rPr lang="en-US" altLang="tr-TR" dirty="0" smtClean="0"/>
              <a:t>Conditional</a:t>
            </a:r>
          </a:p>
          <a:p>
            <a:pPr lvl="2"/>
            <a:r>
              <a:rPr lang="en-US" altLang="tr-TR" dirty="0"/>
              <a:t>C</a:t>
            </a:r>
            <a:r>
              <a:rPr lang="en-US" altLang="tr-TR" dirty="0" smtClean="0"/>
              <a:t>ausal</a:t>
            </a:r>
          </a:p>
          <a:p>
            <a:pPr lvl="2"/>
            <a:endParaRPr lang="en-US" altLang="tr-TR" dirty="0"/>
          </a:p>
          <a:p>
            <a:pPr lvl="1"/>
            <a:endParaRPr lang="en-US" altLang="tr-TR" dirty="0" smtClean="0"/>
          </a:p>
        </p:txBody>
      </p:sp>
    </p:spTree>
    <p:extLst>
      <p:ext uri="{BB962C8B-B14F-4D97-AF65-F5344CB8AC3E}">
        <p14:creationId xmlns:p14="http://schemas.microsoft.com/office/powerpoint/2010/main" val="3125158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Second Building Block of Theory: How (Relationships</a:t>
            </a:r>
            <a:r>
              <a:rPr lang="en-US" sz="2800" dirty="0" smtClean="0">
                <a:solidFill>
                  <a:schemeClr val="accent1">
                    <a:satMod val="150000"/>
                  </a:schemeClr>
                </a:solidFill>
              </a:rPr>
              <a:t>) (Cont.)</a:t>
            </a:r>
            <a:endParaRPr lang="en-US" sz="2800" dirty="0"/>
          </a:p>
        </p:txBody>
      </p:sp>
      <p:sp>
        <p:nvSpPr>
          <p:cNvPr id="3" name="Content Placeholder 2"/>
          <p:cNvSpPr>
            <a:spLocks noGrp="1"/>
          </p:cNvSpPr>
          <p:nvPr>
            <p:ph idx="1"/>
          </p:nvPr>
        </p:nvSpPr>
        <p:spPr/>
        <p:txBody>
          <a:bodyPr/>
          <a:lstStyle/>
          <a:p>
            <a:pPr lvl="1"/>
            <a:r>
              <a:rPr lang="en-US" altLang="tr-TR" dirty="0" smtClean="0"/>
              <a:t>We </a:t>
            </a:r>
            <a:r>
              <a:rPr lang="en-US" altLang="tr-TR" dirty="0"/>
              <a:t>can contribute to theory with a focus on the relationships between </a:t>
            </a:r>
            <a:r>
              <a:rPr lang="en-US" altLang="tr-TR" dirty="0" smtClean="0"/>
              <a:t>constructs:</a:t>
            </a:r>
          </a:p>
          <a:p>
            <a:pPr lvl="2"/>
            <a:r>
              <a:rPr lang="en-US" altLang="tr-TR" dirty="0"/>
              <a:t>We can articulate </a:t>
            </a:r>
            <a:r>
              <a:rPr lang="en-US" altLang="tr-TR" b="1" dirty="0"/>
              <a:t>new laws of interaction </a:t>
            </a:r>
            <a:r>
              <a:rPr lang="en-US" altLang="tr-TR" dirty="0"/>
              <a:t>amongst existing or new constructs.</a:t>
            </a:r>
          </a:p>
          <a:p>
            <a:pPr lvl="2"/>
            <a:r>
              <a:rPr lang="en-US" altLang="tr-TR" dirty="0" smtClean="0"/>
              <a:t>We </a:t>
            </a:r>
            <a:r>
              <a:rPr lang="en-US" altLang="tr-TR" dirty="0"/>
              <a:t>can </a:t>
            </a:r>
            <a:r>
              <a:rPr lang="en-US" altLang="tr-TR" b="1" dirty="0"/>
              <a:t>delete laws of interactions </a:t>
            </a:r>
            <a:r>
              <a:rPr lang="en-US" altLang="tr-TR" dirty="0"/>
              <a:t>amongst the constructs of a theory.</a:t>
            </a:r>
          </a:p>
          <a:p>
            <a:pPr lvl="2"/>
            <a:r>
              <a:rPr lang="en-US" altLang="tr-TR" dirty="0" smtClean="0"/>
              <a:t>We </a:t>
            </a:r>
            <a:r>
              <a:rPr lang="en-US" altLang="tr-TR" dirty="0"/>
              <a:t>can </a:t>
            </a:r>
            <a:r>
              <a:rPr lang="en-US" altLang="tr-TR" b="1" dirty="0"/>
              <a:t>re-define the existing laws of interaction </a:t>
            </a:r>
            <a:r>
              <a:rPr lang="en-US" altLang="tr-TR" dirty="0"/>
              <a:t>amongst constructs in </a:t>
            </a:r>
            <a:r>
              <a:rPr lang="en-US" altLang="tr-TR" dirty="0" smtClean="0"/>
              <a:t>a different </a:t>
            </a:r>
            <a:r>
              <a:rPr lang="en-US" altLang="tr-TR" dirty="0"/>
              <a:t>way</a:t>
            </a:r>
            <a:r>
              <a:rPr lang="en-US" altLang="tr-TR" dirty="0" smtClean="0"/>
              <a:t>.</a:t>
            </a:r>
          </a:p>
          <a:p>
            <a:pPr lvl="2"/>
            <a:endParaRPr lang="en-US" altLang="tr-TR" dirty="0"/>
          </a:p>
          <a:p>
            <a:pPr lvl="1"/>
            <a:r>
              <a:rPr lang="en-US" altLang="tr-TR" dirty="0" smtClean="0"/>
              <a:t>The </a:t>
            </a:r>
            <a:r>
              <a:rPr lang="en-US" altLang="tr-TR" dirty="0"/>
              <a:t>laws of interaction can be specified with varying levels </a:t>
            </a:r>
            <a:r>
              <a:rPr lang="en-US" altLang="tr-TR" dirty="0" smtClean="0"/>
              <a:t>of precision.</a:t>
            </a:r>
          </a:p>
          <a:p>
            <a:pPr lvl="2"/>
            <a:endParaRPr lang="en-US" altLang="tr-TR" dirty="0"/>
          </a:p>
        </p:txBody>
      </p:sp>
    </p:spTree>
    <p:extLst>
      <p:ext uri="{BB962C8B-B14F-4D97-AF65-F5344CB8AC3E}">
        <p14:creationId xmlns:p14="http://schemas.microsoft.com/office/powerpoint/2010/main" val="1850939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accent1">
                    <a:satMod val="150000"/>
                  </a:schemeClr>
                </a:solidFill>
              </a:rPr>
              <a:t>Third </a:t>
            </a:r>
            <a:r>
              <a:rPr lang="en-US" sz="2800" dirty="0">
                <a:solidFill>
                  <a:schemeClr val="accent1">
                    <a:satMod val="150000"/>
                  </a:schemeClr>
                </a:solidFill>
              </a:rPr>
              <a:t>Building Block of Theory: Why </a:t>
            </a:r>
            <a:r>
              <a:rPr lang="en-US" sz="2800" dirty="0" smtClean="0">
                <a:solidFill>
                  <a:schemeClr val="accent1">
                    <a:satMod val="150000"/>
                  </a:schemeClr>
                </a:solidFill>
              </a:rPr>
              <a:t>(Justifications)</a:t>
            </a:r>
            <a:endParaRPr lang="en-US" sz="2800" dirty="0"/>
          </a:p>
        </p:txBody>
      </p:sp>
      <p:sp>
        <p:nvSpPr>
          <p:cNvPr id="3" name="Content Placeholder 2"/>
          <p:cNvSpPr>
            <a:spLocks noGrp="1"/>
          </p:cNvSpPr>
          <p:nvPr>
            <p:ph idx="1"/>
          </p:nvPr>
        </p:nvSpPr>
        <p:spPr/>
        <p:txBody>
          <a:bodyPr/>
          <a:lstStyle/>
          <a:p>
            <a:pPr lvl="1"/>
            <a:r>
              <a:rPr lang="en-US" altLang="tr-TR" dirty="0" smtClean="0"/>
              <a:t>Two key questions:</a:t>
            </a:r>
          </a:p>
          <a:p>
            <a:pPr lvl="2"/>
            <a:r>
              <a:rPr lang="en-US" altLang="tr-TR" dirty="0" smtClean="0"/>
              <a:t>Why </a:t>
            </a:r>
            <a:r>
              <a:rPr lang="en-US" altLang="tr-TR" dirty="0"/>
              <a:t>are the chosen </a:t>
            </a:r>
            <a:r>
              <a:rPr lang="en-US" altLang="tr-TR" dirty="0" smtClean="0"/>
              <a:t>constructs relevant </a:t>
            </a:r>
            <a:r>
              <a:rPr lang="en-US" altLang="tr-TR" dirty="0"/>
              <a:t>and </a:t>
            </a:r>
            <a:r>
              <a:rPr lang="en-US" altLang="tr-TR" dirty="0" smtClean="0"/>
              <a:t>complete?</a:t>
            </a:r>
          </a:p>
          <a:p>
            <a:pPr lvl="2"/>
            <a:r>
              <a:rPr lang="en-US" altLang="tr-TR" dirty="0" smtClean="0"/>
              <a:t>Why </a:t>
            </a:r>
            <a:r>
              <a:rPr lang="en-US" altLang="tr-TR" dirty="0"/>
              <a:t>are the laws of interactions as </a:t>
            </a:r>
            <a:r>
              <a:rPr lang="en-US" altLang="tr-TR" dirty="0" smtClean="0"/>
              <a:t>specified?</a:t>
            </a:r>
          </a:p>
          <a:p>
            <a:pPr lvl="2"/>
            <a:endParaRPr lang="en-US" altLang="tr-TR" dirty="0" smtClean="0"/>
          </a:p>
          <a:p>
            <a:pPr lvl="1"/>
            <a:r>
              <a:rPr lang="en-US" altLang="tr-TR" dirty="0"/>
              <a:t>This part </a:t>
            </a:r>
            <a:r>
              <a:rPr lang="en-US" altLang="tr-TR" dirty="0" smtClean="0"/>
              <a:t>of theory </a:t>
            </a:r>
            <a:r>
              <a:rPr lang="en-US" altLang="tr-TR" dirty="0"/>
              <a:t>relates to the so-called </a:t>
            </a:r>
            <a:r>
              <a:rPr lang="en-US" altLang="tr-TR" b="1" dirty="0" smtClean="0"/>
              <a:t>justificatory mechanisms</a:t>
            </a:r>
            <a:endParaRPr lang="en-US" altLang="tr-TR" dirty="0" smtClean="0"/>
          </a:p>
          <a:p>
            <a:pPr lvl="1"/>
            <a:endParaRPr lang="en-US" altLang="tr-TR" dirty="0" smtClean="0"/>
          </a:p>
          <a:p>
            <a:pPr lvl="1"/>
            <a:r>
              <a:rPr lang="en-US" altLang="tr-TR" dirty="0" smtClean="0"/>
              <a:t>The </a:t>
            </a:r>
            <a:r>
              <a:rPr lang="en-US" altLang="tr-TR" dirty="0"/>
              <a:t>justificatory mechanisms </a:t>
            </a:r>
            <a:endParaRPr lang="en-US" altLang="tr-TR" dirty="0" smtClean="0"/>
          </a:p>
          <a:p>
            <a:pPr lvl="2"/>
            <a:r>
              <a:rPr lang="en-US" altLang="tr-TR" dirty="0"/>
              <a:t>A</a:t>
            </a:r>
            <a:r>
              <a:rPr lang="en-US" altLang="tr-TR" dirty="0" smtClean="0"/>
              <a:t>re the key </a:t>
            </a:r>
            <a:r>
              <a:rPr lang="en-US" altLang="tr-TR" dirty="0"/>
              <a:t>vehicle to lending credence to the particular account that the theory </a:t>
            </a:r>
            <a:r>
              <a:rPr lang="en-US" altLang="tr-TR" dirty="0" smtClean="0"/>
              <a:t>offers</a:t>
            </a:r>
            <a:endParaRPr lang="en-US" altLang="tr-TR" dirty="0"/>
          </a:p>
          <a:p>
            <a:pPr lvl="2"/>
            <a:r>
              <a:rPr lang="en-US" altLang="tr-TR" dirty="0" smtClean="0"/>
              <a:t>Describe </a:t>
            </a:r>
            <a:r>
              <a:rPr lang="en-US" altLang="tr-TR" dirty="0"/>
              <a:t>the </a:t>
            </a:r>
            <a:r>
              <a:rPr lang="en-US" altLang="tr-TR" b="1" dirty="0"/>
              <a:t>logic</a:t>
            </a:r>
            <a:r>
              <a:rPr lang="en-US" altLang="tr-TR" dirty="0"/>
              <a:t> of the key assumptions underlying the </a:t>
            </a:r>
            <a:r>
              <a:rPr lang="en-US" altLang="tr-TR" dirty="0" smtClean="0"/>
              <a:t>theory</a:t>
            </a:r>
          </a:p>
          <a:p>
            <a:pPr lvl="2"/>
            <a:r>
              <a:rPr lang="en-US" altLang="tr-TR" dirty="0" smtClean="0"/>
              <a:t>Provide </a:t>
            </a:r>
            <a:r>
              <a:rPr lang="en-US" altLang="tr-TR" dirty="0"/>
              <a:t>the basis for gauging whether the proposed </a:t>
            </a:r>
            <a:r>
              <a:rPr lang="en-US" altLang="tr-TR" dirty="0" smtClean="0"/>
              <a:t>conceptualization </a:t>
            </a:r>
            <a:r>
              <a:rPr lang="en-US" altLang="tr-TR" dirty="0"/>
              <a:t>is </a:t>
            </a:r>
            <a:r>
              <a:rPr lang="en-US" altLang="tr-TR" b="1" dirty="0" smtClean="0"/>
              <a:t>reasonable</a:t>
            </a:r>
            <a:r>
              <a:rPr lang="en-US" altLang="tr-TR" dirty="0" smtClean="0"/>
              <a:t>.</a:t>
            </a:r>
          </a:p>
          <a:p>
            <a:pPr lvl="2"/>
            <a:endParaRPr lang="en-US" altLang="tr-TR" dirty="0"/>
          </a:p>
        </p:txBody>
      </p:sp>
    </p:spTree>
    <p:extLst>
      <p:ext uri="{BB962C8B-B14F-4D97-AF65-F5344CB8AC3E}">
        <p14:creationId xmlns:p14="http://schemas.microsoft.com/office/powerpoint/2010/main" val="4044065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2081</TotalTime>
  <Words>2868</Words>
  <Application>Microsoft Office PowerPoint</Application>
  <PresentationFormat>On-screen Show (4:3)</PresentationFormat>
  <Paragraphs>222</Paragraphs>
  <Slides>23</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Tahoma</vt:lpstr>
      <vt:lpstr>Times</vt:lpstr>
      <vt:lpstr>Times New Roman</vt:lpstr>
      <vt:lpstr>Wingdings</vt:lpstr>
      <vt:lpstr>Retrospect</vt:lpstr>
      <vt:lpstr>Scientific Research in Information Systems</vt:lpstr>
      <vt:lpstr>Overview</vt:lpstr>
      <vt:lpstr>Definition of Theory</vt:lpstr>
      <vt:lpstr>Importance of Theory</vt:lpstr>
      <vt:lpstr>Building Blocks of Theory</vt:lpstr>
      <vt:lpstr>First Building Block of Theory: What (Constructs)</vt:lpstr>
      <vt:lpstr>Second Building Block of Theory: How (Relationships)</vt:lpstr>
      <vt:lpstr>Second Building Block of Theory: How (Relationships) (Cont.)</vt:lpstr>
      <vt:lpstr>Third Building Block of Theory: Why (Justifications)</vt:lpstr>
      <vt:lpstr>Third Building Block of Theory: Why (Justifications) (Cont.)</vt:lpstr>
      <vt:lpstr>Fourth Building Block of Theory:  Who, Where, When (Boundary Conditions)</vt:lpstr>
      <vt:lpstr>Nomological Nets</vt:lpstr>
      <vt:lpstr>Types of Theory</vt:lpstr>
      <vt:lpstr>Types of Theory (Cont.)</vt:lpstr>
      <vt:lpstr>Types of Theory (Cont.)</vt:lpstr>
      <vt:lpstr>Theorising as a Process</vt:lpstr>
      <vt:lpstr>An Example</vt:lpstr>
      <vt:lpstr>An Example (Cont.)</vt:lpstr>
      <vt:lpstr>An Example (Cont.)</vt:lpstr>
      <vt:lpstr>Practical Suggestions to Thinking</vt:lpstr>
      <vt:lpstr>Practical Suggestions to Thinking (Cont.)</vt:lpstr>
      <vt:lpstr>Further Reading</vt:lpstr>
      <vt:lpstr>PowerPoint Presentation</vt:lpstr>
    </vt:vector>
  </TitlesOfParts>
  <Company>UNO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Research</dc:title>
  <dc:creator>Jeffery Oescher</dc:creator>
  <cp:lastModifiedBy>Soner YILDIRIM</cp:lastModifiedBy>
  <cp:revision>154</cp:revision>
  <cp:lastPrinted>2017-10-10T07:29:31Z</cp:lastPrinted>
  <dcterms:created xsi:type="dcterms:W3CDTF">2002-02-07T20:50:58Z</dcterms:created>
  <dcterms:modified xsi:type="dcterms:W3CDTF">2018-10-22T05:51:48Z</dcterms:modified>
</cp:coreProperties>
</file>