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6"/>
  </p:notesMasterIdLst>
  <p:handoutMasterIdLst>
    <p:handoutMasterId r:id="rId37"/>
  </p:handoutMasterIdLst>
  <p:sldIdLst>
    <p:sldId id="256" r:id="rId2"/>
    <p:sldId id="257" r:id="rId3"/>
    <p:sldId id="307" r:id="rId4"/>
    <p:sldId id="258" r:id="rId5"/>
    <p:sldId id="313" r:id="rId6"/>
    <p:sldId id="314" r:id="rId7"/>
    <p:sldId id="333" r:id="rId8"/>
    <p:sldId id="315" r:id="rId9"/>
    <p:sldId id="316" r:id="rId10"/>
    <p:sldId id="334" r:id="rId11"/>
    <p:sldId id="335" r:id="rId12"/>
    <p:sldId id="317" r:id="rId13"/>
    <p:sldId id="336" r:id="rId14"/>
    <p:sldId id="339" r:id="rId15"/>
    <p:sldId id="318" r:id="rId16"/>
    <p:sldId id="320" r:id="rId17"/>
    <p:sldId id="340" r:id="rId18"/>
    <p:sldId id="341" r:id="rId19"/>
    <p:sldId id="342" r:id="rId20"/>
    <p:sldId id="343" r:id="rId21"/>
    <p:sldId id="344" r:id="rId22"/>
    <p:sldId id="345" r:id="rId23"/>
    <p:sldId id="346" r:id="rId24"/>
    <p:sldId id="347" r:id="rId25"/>
    <p:sldId id="348" r:id="rId26"/>
    <p:sldId id="349" r:id="rId27"/>
    <p:sldId id="350" r:id="rId28"/>
    <p:sldId id="352" r:id="rId29"/>
    <p:sldId id="351" r:id="rId30"/>
    <p:sldId id="353" r:id="rId31"/>
    <p:sldId id="354" r:id="rId32"/>
    <p:sldId id="355" r:id="rId33"/>
    <p:sldId id="330" r:id="rId34"/>
    <p:sldId id="267" r:id="rId3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72172" autoAdjust="0"/>
  </p:normalViewPr>
  <p:slideViewPr>
    <p:cSldViewPr>
      <p:cViewPr varScale="1">
        <p:scale>
          <a:sx n="50" d="100"/>
          <a:sy n="50" d="100"/>
        </p:scale>
        <p:origin x="18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94"/>
    </p:cViewPr>
  </p:sorterViewPr>
  <p:notesViewPr>
    <p:cSldViewPr>
      <p:cViewPr varScale="1">
        <p:scale>
          <a:sx n="68" d="100"/>
          <a:sy n="68" d="100"/>
        </p:scale>
        <p:origin x="-199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t>Educational Research – Chapter 1</a:t>
            </a:r>
          </a:p>
          <a:p>
            <a:pPr>
              <a:defRPr/>
            </a:pPr>
            <a:r>
              <a:rPr lang="en-US"/>
              <a:t>Gay, Airasian, and Mills</a:t>
            </a:r>
          </a:p>
        </p:txBody>
      </p:sp>
      <p:sp>
        <p:nvSpPr>
          <p:cNvPr id="6963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6963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6963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20564149-6FF2-47E3-904A-E745A33C5F34}" type="slidenum">
              <a:rPr lang="en-US"/>
              <a:pPr>
                <a:defRPr/>
              </a:pPr>
              <a:t>‹#›</a:t>
            </a:fld>
            <a:endParaRPr lang="en-US"/>
          </a:p>
        </p:txBody>
      </p:sp>
    </p:spTree>
    <p:extLst>
      <p:ext uri="{BB962C8B-B14F-4D97-AF65-F5344CB8AC3E}">
        <p14:creationId xmlns:p14="http://schemas.microsoft.com/office/powerpoint/2010/main" val="220613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1026"/>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124931" name="Rectangle 1027"/>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1029"/>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4934" name="Rectangle 1030"/>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124935" name="Rectangle 1031"/>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C2DBB528-16DF-4101-9356-86F6A6FF1C66}" type="slidenum">
              <a:rPr lang="en-US"/>
              <a:pPr>
                <a:defRPr/>
              </a:pPr>
              <a:t>‹#›</a:t>
            </a:fld>
            <a:endParaRPr lang="en-US"/>
          </a:p>
        </p:txBody>
      </p:sp>
    </p:spTree>
    <p:extLst>
      <p:ext uri="{BB962C8B-B14F-4D97-AF65-F5344CB8AC3E}">
        <p14:creationId xmlns:p14="http://schemas.microsoft.com/office/powerpoint/2010/main" val="41382184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a:t>
            </a:fld>
            <a:endParaRPr lang="en-US"/>
          </a:p>
        </p:txBody>
      </p:sp>
    </p:spTree>
    <p:extLst>
      <p:ext uri="{BB962C8B-B14F-4D97-AF65-F5344CB8AC3E}">
        <p14:creationId xmlns:p14="http://schemas.microsoft.com/office/powerpoint/2010/main" val="340290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statistical conclusion validity</a:t>
            </a:r>
            <a:r>
              <a:rPr lang="en-US" dirty="0" smtClean="0"/>
              <a:t>, where we assess the appropriate use of statistics to infer whether the presumed</a:t>
            </a:r>
            <a:r>
              <a:rPr lang="tr-TR" dirty="0" smtClean="0"/>
              <a:t> </a:t>
            </a:r>
            <a:r>
              <a:rPr lang="en-US" dirty="0" smtClean="0"/>
              <a:t>independent</a:t>
            </a:r>
            <a:r>
              <a:rPr lang="tr-TR" dirty="0" smtClean="0"/>
              <a:t> </a:t>
            </a:r>
            <a:r>
              <a:rPr lang="en-US" dirty="0" smtClean="0"/>
              <a:t>and</a:t>
            </a:r>
            <a:r>
              <a:rPr lang="tr-TR" dirty="0" smtClean="0"/>
              <a:t> </a:t>
            </a:r>
            <a:r>
              <a:rPr lang="en-US" dirty="0" smtClean="0"/>
              <a:t>dependent variables </a:t>
            </a:r>
            <a:r>
              <a:rPr lang="en-US" dirty="0" err="1" smtClean="0"/>
              <a:t>covary</a:t>
            </a:r>
            <a:r>
              <a:rPr lang="en-US" dirty="0" smtClean="0"/>
              <a:t> as</a:t>
            </a:r>
            <a:r>
              <a:rPr lang="tr-TR" dirty="0" smtClean="0"/>
              <a:t> </a:t>
            </a:r>
            <a:r>
              <a:rPr lang="en-US" dirty="0" smtClean="0"/>
              <a:t>predicted,</a:t>
            </a:r>
            <a:r>
              <a:rPr lang="tr-TR" dirty="0" smtClean="0"/>
              <a:t> </a:t>
            </a:r>
          </a:p>
          <a:p>
            <a:pPr marL="171450" indent="-171450">
              <a:buFont typeface="Arial" panose="020B0604020202020204" pitchFamily="34" charset="0"/>
              <a:buChar char="•"/>
            </a:pPr>
            <a:r>
              <a:rPr lang="en-US" b="1" dirty="0" smtClean="0"/>
              <a:t>manipulation validity </a:t>
            </a:r>
            <a:r>
              <a:rPr lang="en-US" dirty="0" smtClean="0"/>
              <a:t>(in experiments), where we assess whether an experimental group (but not the</a:t>
            </a:r>
            <a:r>
              <a:rPr lang="tr-TR" dirty="0" smtClean="0"/>
              <a:t> </a:t>
            </a:r>
            <a:r>
              <a:rPr lang="en-US" dirty="0" smtClean="0"/>
              <a:t>control</a:t>
            </a:r>
            <a:r>
              <a:rPr lang="tr-TR" dirty="0" smtClean="0"/>
              <a:t> </a:t>
            </a:r>
            <a:r>
              <a:rPr lang="en-US" dirty="0" smtClean="0"/>
              <a:t>group)</a:t>
            </a:r>
            <a:r>
              <a:rPr lang="tr-TR" dirty="0" smtClean="0"/>
              <a:t> </a:t>
            </a:r>
            <a:r>
              <a:rPr lang="en-US" dirty="0" smtClean="0"/>
              <a:t>is</a:t>
            </a:r>
            <a:r>
              <a:rPr lang="tr-TR" dirty="0" smtClean="0"/>
              <a:t> </a:t>
            </a:r>
            <a:r>
              <a:rPr lang="en-US" dirty="0" smtClean="0"/>
              <a:t>faithfully manipulated, </a:t>
            </a:r>
            <a:endParaRPr lang="tr-TR" dirty="0" smtClean="0"/>
          </a:p>
          <a:p>
            <a:pPr marL="171450" indent="-171450">
              <a:buFont typeface="Arial" panose="020B0604020202020204" pitchFamily="34" charset="0"/>
              <a:buChar char="•"/>
            </a:pPr>
            <a:r>
              <a:rPr lang="en-US" b="1" dirty="0" smtClean="0"/>
              <a:t>external validity</a:t>
            </a:r>
            <a:r>
              <a:rPr lang="en-US" dirty="0" smtClean="0"/>
              <a:t>, where we assess the extent to which the study ﬁndings can be </a:t>
            </a:r>
            <a:r>
              <a:rPr lang="en-US" dirty="0" err="1" smtClean="0"/>
              <a:t>generalised</a:t>
            </a:r>
            <a:r>
              <a:rPr lang="en-US" dirty="0" smtClean="0"/>
              <a:t>, </a:t>
            </a:r>
            <a:endParaRPr lang="tr-TR" dirty="0" smtClean="0"/>
          </a:p>
          <a:p>
            <a:pPr marL="171450" indent="-171450">
              <a:buFont typeface="Arial" panose="020B0604020202020204" pitchFamily="34" charset="0"/>
              <a:buChar char="•"/>
            </a:pPr>
            <a:r>
              <a:rPr lang="en-US" b="1" dirty="0" smtClean="0"/>
              <a:t>predictive validity</a:t>
            </a:r>
            <a:r>
              <a:rPr lang="en-US" dirty="0" smtClean="0"/>
              <a:t>, where we assess the degree to which a measure successfully predicts a future outcome that is theoretically expected, or </a:t>
            </a:r>
            <a:endParaRPr lang="tr-TR" dirty="0" smtClean="0"/>
          </a:p>
          <a:p>
            <a:pPr marL="171450" indent="-171450">
              <a:buFont typeface="Arial" panose="020B0604020202020204" pitchFamily="34" charset="0"/>
              <a:buChar char="•"/>
            </a:pPr>
            <a:r>
              <a:rPr lang="en-US" b="1" dirty="0" smtClean="0"/>
              <a:t>ecological validity</a:t>
            </a:r>
            <a:r>
              <a:rPr lang="en-US" dirty="0" smtClean="0"/>
              <a:t>, where we assess the degree to which a study setting approximates faithfully a real-life situation.</a:t>
            </a:r>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11</a:t>
            </a:fld>
            <a:endParaRPr lang="en-US"/>
          </a:p>
        </p:txBody>
      </p:sp>
    </p:spTree>
    <p:extLst>
      <p:ext uri="{BB962C8B-B14F-4D97-AF65-F5344CB8AC3E}">
        <p14:creationId xmlns:p14="http://schemas.microsoft.com/office/powerpoint/2010/main" val="3724963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12</a:t>
            </a:fld>
            <a:endParaRPr lang="en-US"/>
          </a:p>
        </p:txBody>
      </p:sp>
    </p:spTree>
    <p:extLst>
      <p:ext uri="{BB962C8B-B14F-4D97-AF65-F5344CB8AC3E}">
        <p14:creationId xmlns:p14="http://schemas.microsoft.com/office/powerpoint/2010/main" val="1216570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13</a:t>
            </a:fld>
            <a:endParaRPr lang="en-US"/>
          </a:p>
        </p:txBody>
      </p:sp>
    </p:spTree>
    <p:extLst>
      <p:ext uri="{BB962C8B-B14F-4D97-AF65-F5344CB8AC3E}">
        <p14:creationId xmlns:p14="http://schemas.microsoft.com/office/powerpoint/2010/main" val="2965550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ﬁrst stage of the procedural model is </a:t>
            </a:r>
            <a:r>
              <a:rPr lang="en-US" b="1" dirty="0" smtClean="0"/>
              <a:t>item creation</a:t>
            </a:r>
            <a:r>
              <a:rPr lang="en-US" dirty="0" smtClean="0"/>
              <a:t>, which is concerned with specifying the theoretical constructs.</a:t>
            </a:r>
          </a:p>
          <a:p>
            <a:pPr marL="171450" indent="-171450">
              <a:buFont typeface="Arial" panose="020B0604020202020204" pitchFamily="34" charset="0"/>
              <a:buChar char="•"/>
            </a:pPr>
            <a:r>
              <a:rPr lang="en-US" dirty="0" smtClean="0"/>
              <a:t>The next stage is </a:t>
            </a:r>
            <a:r>
              <a:rPr lang="en-US" b="1" dirty="0" smtClean="0"/>
              <a:t>substrata identiﬁcation</a:t>
            </a:r>
            <a:r>
              <a:rPr lang="en-US" dirty="0" smtClean="0"/>
              <a:t>, the purpose of which is to sort the candidate items into meaningful separate domain sub categories to display construct, convergent and discriminant validity.</a:t>
            </a:r>
          </a:p>
          <a:p>
            <a:pPr marL="171450" indent="-171450">
              <a:buFont typeface="Arial" panose="020B0604020202020204" pitchFamily="34" charset="0"/>
              <a:buChar char="•"/>
            </a:pPr>
            <a:r>
              <a:rPr lang="en-US" dirty="0" smtClean="0"/>
              <a:t>The third stage is </a:t>
            </a:r>
            <a:r>
              <a:rPr lang="en-US" b="1" dirty="0" smtClean="0"/>
              <a:t>item identiﬁcation</a:t>
            </a:r>
            <a:r>
              <a:rPr lang="en-US" dirty="0" smtClean="0"/>
              <a:t>, the purpose of which is to identify from the pool of candidate items a revised set of items that show good potential for high content validity.</a:t>
            </a:r>
          </a:p>
          <a:p>
            <a:pPr marL="171450" indent="-171450">
              <a:buFont typeface="Arial" panose="020B0604020202020204" pitchFamily="34" charset="0"/>
              <a:buChar char="•"/>
            </a:pPr>
            <a:r>
              <a:rPr lang="en-US" dirty="0" smtClean="0"/>
              <a:t>The fourth stage is </a:t>
            </a:r>
            <a:r>
              <a:rPr lang="en-US" b="1" dirty="0" smtClean="0"/>
              <a:t>item revision</a:t>
            </a:r>
            <a:r>
              <a:rPr lang="en-US" dirty="0" smtClean="0"/>
              <a:t>, the purpose of which is to re-specify and further improve the set of candidate items as well as to get an initial indication of reliability and validity. </a:t>
            </a:r>
          </a:p>
          <a:p>
            <a:pPr marL="171450" indent="-171450">
              <a:buFont typeface="Arial" panose="020B0604020202020204" pitchFamily="34" charset="0"/>
              <a:buChar char="•"/>
            </a:pPr>
            <a:r>
              <a:rPr lang="en-US" dirty="0" smtClean="0"/>
              <a:t>The last stage is </a:t>
            </a:r>
            <a:r>
              <a:rPr lang="en-US" b="1" dirty="0" smtClean="0"/>
              <a:t>instrument validation</a:t>
            </a:r>
            <a:r>
              <a:rPr lang="en-US" dirty="0" smtClean="0"/>
              <a:t>, which is concerned with obtaining statistical evidence for reliability and validity of the developed measurement items.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14</a:t>
            </a:fld>
            <a:endParaRPr lang="en-US"/>
          </a:p>
        </p:txBody>
      </p:sp>
    </p:spTree>
    <p:extLst>
      <p:ext uri="{BB962C8B-B14F-4D97-AF65-F5344CB8AC3E}">
        <p14:creationId xmlns:p14="http://schemas.microsoft.com/office/powerpoint/2010/main" val="346525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procedure model in this instance covers many types of techniques that can be applied in quantitative methods, such as </a:t>
            </a:r>
            <a:r>
              <a:rPr lang="en-US" b="1" dirty="0" smtClean="0"/>
              <a:t>surveys, laboratory experiments, ﬁeld experiments</a:t>
            </a:r>
            <a:r>
              <a:rPr lang="en-US" dirty="0" smtClean="0"/>
              <a:t>,</a:t>
            </a:r>
            <a:r>
              <a:rPr lang="tr-TR" baseline="0" dirty="0" smtClean="0"/>
              <a:t> </a:t>
            </a:r>
            <a:r>
              <a:rPr lang="en-US" dirty="0" smtClean="0"/>
              <a:t>or other types of </a:t>
            </a:r>
            <a:r>
              <a:rPr lang="en-US" b="1" dirty="0" smtClean="0"/>
              <a:t>ﬁeld studies such as cases, focus groups, archival analysis, and so forth</a:t>
            </a:r>
            <a:r>
              <a:rPr lang="en-US" dirty="0" smtClean="0"/>
              <a:t>.</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en-US" dirty="0" smtClean="0"/>
              <a:t>Of these, surveys and laboratory experiments have traditionally been the most dominant techniques in use in information systems research</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15</a:t>
            </a:fld>
            <a:endParaRPr lang="en-US"/>
          </a:p>
        </p:txBody>
      </p:sp>
    </p:spTree>
    <p:extLst>
      <p:ext uri="{BB962C8B-B14F-4D97-AF65-F5344CB8AC3E}">
        <p14:creationId xmlns:p14="http://schemas.microsoft.com/office/powerpoint/2010/main" val="1039348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16</a:t>
            </a:fld>
            <a:endParaRPr lang="en-US"/>
          </a:p>
        </p:txBody>
      </p:sp>
    </p:spTree>
    <p:extLst>
      <p:ext uri="{BB962C8B-B14F-4D97-AF65-F5344CB8AC3E}">
        <p14:creationId xmlns:p14="http://schemas.microsoft.com/office/powerpoint/2010/main" val="3438790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1" dirty="0" err="1" smtClean="0"/>
              <a:t>Note</a:t>
            </a:r>
            <a:r>
              <a:rPr lang="tr-TR" b="1" dirty="0" smtClean="0"/>
              <a:t>: </a:t>
            </a:r>
            <a:r>
              <a:rPr lang="en-US" dirty="0" smtClean="0"/>
              <a:t>Typically, the theory behind survey research involves some elements of </a:t>
            </a:r>
            <a:r>
              <a:rPr lang="en-US" b="1" dirty="0" smtClean="0"/>
              <a:t>cause and effect </a:t>
            </a:r>
            <a:r>
              <a:rPr lang="en-US" dirty="0" smtClean="0"/>
              <a:t>in that not only assumptions are made about </a:t>
            </a:r>
            <a:r>
              <a:rPr lang="en-US" b="1" dirty="0" smtClean="0"/>
              <a:t>relationships between variables but also about the directionality of these relationships. </a:t>
            </a:r>
            <a:endParaRPr lang="en-US" b="1"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17</a:t>
            </a:fld>
            <a:endParaRPr lang="en-US"/>
          </a:p>
        </p:txBody>
      </p:sp>
    </p:spTree>
    <p:extLst>
      <p:ext uri="{BB962C8B-B14F-4D97-AF65-F5344CB8AC3E}">
        <p14:creationId xmlns:p14="http://schemas.microsoft.com/office/powerpoint/2010/main" val="627730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Table 5.2 lists common </a:t>
            </a:r>
            <a:r>
              <a:rPr lang="en-US" b="1" dirty="0" smtClean="0"/>
              <a:t>strengths and weaknesses</a:t>
            </a:r>
            <a:r>
              <a:rPr lang="en-US" b="0" dirty="0" smtClean="0"/>
              <a:t>. </a:t>
            </a:r>
            <a:endParaRPr lang="en-US" b="0"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18</a:t>
            </a:fld>
            <a:endParaRPr lang="en-US"/>
          </a:p>
        </p:txBody>
      </p:sp>
    </p:spTree>
    <p:extLst>
      <p:ext uri="{BB962C8B-B14F-4D97-AF65-F5344CB8AC3E}">
        <p14:creationId xmlns:p14="http://schemas.microsoft.com/office/powerpoint/2010/main" val="3471984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19</a:t>
            </a:fld>
            <a:endParaRPr lang="en-US"/>
          </a:p>
        </p:txBody>
      </p:sp>
    </p:spTree>
    <p:extLst>
      <p:ext uri="{BB962C8B-B14F-4D97-AF65-F5344CB8AC3E}">
        <p14:creationId xmlns:p14="http://schemas.microsoft.com/office/powerpoint/2010/main" val="195132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procedure distinguishes six stages of survey research: </a:t>
            </a:r>
            <a:r>
              <a:rPr lang="en-US" b="1" dirty="0" smtClean="0"/>
              <a:t>model development, scale development, instrument development, instrument testing, survey administration, and data analysis.</a:t>
            </a:r>
            <a:endParaRPr lang="en-US" b="1"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20</a:t>
            </a:fld>
            <a:endParaRPr lang="en-US"/>
          </a:p>
        </p:txBody>
      </p:sp>
    </p:spTree>
    <p:extLst>
      <p:ext uri="{BB962C8B-B14F-4D97-AF65-F5344CB8AC3E}">
        <p14:creationId xmlns:p14="http://schemas.microsoft.com/office/powerpoint/2010/main" val="422101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tr-TR" dirty="0" smtClean="0"/>
              <a:t>The study shows speciﬁcally that quantitative methods dominate (roughly 60% of all published papers), followed by qualitative method papers (roughly 30% on average), and mixed method papers (10%).</a:t>
            </a:r>
            <a:endParaRPr lang="tr-TR" altLang="tr-TR" dirty="0" smtClean="0"/>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tr-TR" altLang="tr-TR" dirty="0" smtClean="0"/>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tr-TR" dirty="0" smtClean="0"/>
              <a:t>Note that the timeframe of the study was 1991–2001; however, other literature reviews</a:t>
            </a:r>
            <a:r>
              <a:rPr lang="tr-TR" altLang="tr-TR" baseline="0" dirty="0" smtClean="0"/>
              <a:t> </a:t>
            </a:r>
            <a:r>
              <a:rPr lang="en-US" altLang="tr-TR" dirty="0" smtClean="0"/>
              <a:t>report similar statistics. </a:t>
            </a:r>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a:t>
            </a:fld>
            <a:endParaRPr lang="en-US"/>
          </a:p>
        </p:txBody>
      </p:sp>
    </p:spTree>
    <p:extLst>
      <p:ext uri="{BB962C8B-B14F-4D97-AF65-F5344CB8AC3E}">
        <p14:creationId xmlns:p14="http://schemas.microsoft.com/office/powerpoint/2010/main" val="2251631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Three objectives are typically pursued when doing pre-tests of survey instruments:</a:t>
            </a:r>
          </a:p>
          <a:p>
            <a:pPr marL="171450" indent="-171450">
              <a:buFont typeface="Arial" panose="020B0604020202020204" pitchFamily="34" charset="0"/>
              <a:buChar char="•"/>
            </a:pPr>
            <a:r>
              <a:rPr lang="en-US" b="0" dirty="0" smtClean="0"/>
              <a:t>Evaluate the authenticity of the questions, </a:t>
            </a:r>
          </a:p>
          <a:p>
            <a:pPr marL="171450" indent="-171450">
              <a:buFont typeface="Arial" panose="020B0604020202020204" pitchFamily="34" charset="0"/>
              <a:buChar char="•"/>
            </a:pPr>
            <a:r>
              <a:rPr lang="en-US" b="0" dirty="0" smtClean="0"/>
              <a:t>Evaluate the survey interface and layout, and </a:t>
            </a:r>
          </a:p>
          <a:p>
            <a:pPr marL="171450" indent="-171450">
              <a:buFont typeface="Arial" panose="020B0604020202020204" pitchFamily="34" charset="0"/>
              <a:buChar char="•"/>
            </a:pPr>
            <a:r>
              <a:rPr lang="en-US" b="0" dirty="0" smtClean="0"/>
              <a:t>Establish validity and reliability of the survey instrument.</a:t>
            </a:r>
            <a:endParaRPr lang="en-US" b="0"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21</a:t>
            </a:fld>
            <a:endParaRPr lang="en-US"/>
          </a:p>
        </p:txBody>
      </p:sp>
    </p:spTree>
    <p:extLst>
      <p:ext uri="{BB962C8B-B14F-4D97-AF65-F5344CB8AC3E}">
        <p14:creationId xmlns:p14="http://schemas.microsoft.com/office/powerpoint/2010/main" val="328743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A treatment is something that an experimenter administers to the subjects (also known as experimental units) so that the experimenter can observe a response. </a:t>
            </a:r>
          </a:p>
          <a:p>
            <a:pPr marL="171450" indent="-171450">
              <a:buFont typeface="Arial" panose="020B0604020202020204" pitchFamily="34" charset="0"/>
              <a:buChar char="•"/>
            </a:pPr>
            <a:r>
              <a:rPr lang="en-US" b="0" dirty="0" smtClean="0"/>
              <a:t>The treatment is thus how the independent variable is operationalized or realized into data. </a:t>
            </a:r>
          </a:p>
          <a:p>
            <a:endParaRPr lang="en-US" b="0"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22</a:t>
            </a:fld>
            <a:endParaRPr lang="en-US"/>
          </a:p>
        </p:txBody>
      </p:sp>
    </p:spTree>
    <p:extLst>
      <p:ext uri="{BB962C8B-B14F-4D97-AF65-F5344CB8AC3E}">
        <p14:creationId xmlns:p14="http://schemas.microsoft.com/office/powerpoint/2010/main" val="2020123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b="1" dirty="0" err="1" smtClean="0"/>
              <a:t>Notes</a:t>
            </a:r>
            <a:r>
              <a:rPr lang="tr-TR" b="1" dirty="0" smtClean="0"/>
              <a:t>:</a:t>
            </a:r>
          </a:p>
          <a:p>
            <a:pPr marL="171450" indent="-171450">
              <a:buFont typeface="Arial" panose="020B0604020202020204" pitchFamily="34" charset="0"/>
              <a:buChar char="•"/>
            </a:pPr>
            <a:r>
              <a:rPr lang="tr-TR" b="0" dirty="0" smtClean="0"/>
              <a:t>R</a:t>
            </a:r>
            <a:r>
              <a:rPr lang="en-US" b="0" dirty="0" err="1" smtClean="0"/>
              <a:t>eal</a:t>
            </a:r>
            <a:r>
              <a:rPr lang="en-US" b="0" dirty="0" smtClean="0"/>
              <a:t> world domains are often much more complex than the reduced set of variables that are being examined in an experiment. </a:t>
            </a:r>
            <a:endParaRPr lang="tr-TR" b="0" dirty="0" smtClean="0"/>
          </a:p>
          <a:p>
            <a:pPr marL="171450" indent="-171450">
              <a:buFont typeface="Arial" panose="020B0604020202020204" pitchFamily="34" charset="0"/>
              <a:buChar char="•"/>
            </a:pPr>
            <a:r>
              <a:rPr lang="tr-TR" b="1" dirty="0" smtClean="0"/>
              <a:t>E</a:t>
            </a:r>
            <a:r>
              <a:rPr lang="en-US" b="1" dirty="0" err="1" smtClean="0"/>
              <a:t>xperimental</a:t>
            </a:r>
            <a:r>
              <a:rPr lang="en-US" b="1" dirty="0" smtClean="0"/>
              <a:t> research relies on very strong theory to guide construct deﬁnition, hypothesis speciﬁcation, treatment design, and analysis.</a:t>
            </a:r>
            <a:endParaRPr lang="tr-TR" b="1" dirty="0" smtClean="0"/>
          </a:p>
          <a:p>
            <a:pPr marL="171450" indent="-171450">
              <a:buFont typeface="Arial" panose="020B0604020202020204" pitchFamily="34" charset="0"/>
              <a:buChar char="•"/>
            </a:pPr>
            <a:r>
              <a:rPr lang="en-US" b="0" dirty="0" smtClean="0"/>
              <a:t>Any design error in experiments renders all results invalid. </a:t>
            </a:r>
            <a:endParaRPr lang="tr-TR" b="0" dirty="0" smtClean="0"/>
          </a:p>
          <a:p>
            <a:pPr marL="171450" indent="-171450">
              <a:buFont typeface="Arial" panose="020B0604020202020204" pitchFamily="34" charset="0"/>
              <a:buChar char="•"/>
            </a:pPr>
            <a:r>
              <a:rPr lang="en-US" b="0" dirty="0" smtClean="0"/>
              <a:t>Moreover, </a:t>
            </a:r>
            <a:r>
              <a:rPr lang="en-US" b="1" dirty="0" smtClean="0"/>
              <a:t>experiments without strong theory tend to be ad hoc, possibly illogical, and meaningless </a:t>
            </a:r>
            <a:r>
              <a:rPr lang="en-US" b="0" dirty="0" smtClean="0"/>
              <a:t>because you essentially ﬁnd some mathematical connections between measures without being able to offer a justiﬁcatory mechanism for the connection</a:t>
            </a:r>
            <a:r>
              <a:rPr lang="tr-TR" b="0" dirty="0" smtClean="0"/>
              <a:t>.</a:t>
            </a:r>
            <a:endParaRPr lang="en-US" b="0"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23</a:t>
            </a:fld>
            <a:endParaRPr lang="en-US"/>
          </a:p>
        </p:txBody>
      </p:sp>
    </p:spTree>
    <p:extLst>
      <p:ext uri="{BB962C8B-B14F-4D97-AF65-F5344CB8AC3E}">
        <p14:creationId xmlns:p14="http://schemas.microsoft.com/office/powerpoint/2010/main" val="1686998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b="1"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24</a:t>
            </a:fld>
            <a:endParaRPr lang="en-US"/>
          </a:p>
        </p:txBody>
      </p:sp>
    </p:spTree>
    <p:extLst>
      <p:ext uri="{BB962C8B-B14F-4D97-AF65-F5344CB8AC3E}">
        <p14:creationId xmlns:p14="http://schemas.microsoft.com/office/powerpoint/2010/main" val="135891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b="1"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25</a:t>
            </a:fld>
            <a:endParaRPr lang="en-US"/>
          </a:p>
        </p:txBody>
      </p:sp>
    </p:spTree>
    <p:extLst>
      <p:ext uri="{BB962C8B-B14F-4D97-AF65-F5344CB8AC3E}">
        <p14:creationId xmlns:p14="http://schemas.microsoft.com/office/powerpoint/2010/main" val="1536814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Matching allocation </a:t>
            </a:r>
            <a:r>
              <a:rPr lang="en-US" b="0" dirty="0" smtClean="0"/>
              <a:t>is expensive and not possible most of the time as there could be a vast multitude of personal characteristics that could result in bias, and it is impossible to match subjects or all these characteristics. </a:t>
            </a:r>
            <a:endParaRPr lang="tr-TR" b="0" dirty="0" smtClean="0"/>
          </a:p>
          <a:p>
            <a:pPr marL="171450" indent="-171450">
              <a:buFont typeface="Arial" panose="020B0604020202020204" pitchFamily="34" charset="0"/>
              <a:buChar char="•"/>
            </a:pPr>
            <a:r>
              <a:rPr lang="en-US" b="1" dirty="0" smtClean="0"/>
              <a:t>Random assignment </a:t>
            </a:r>
            <a:r>
              <a:rPr lang="en-US" b="0" dirty="0" smtClean="0"/>
              <a:t>of participants to experimental groups is thus most often employed to ensure that the </a:t>
            </a:r>
            <a:r>
              <a:rPr lang="en-US" b="1" dirty="0" smtClean="0"/>
              <a:t>experimental groups are similar in their characteristics</a:t>
            </a:r>
            <a:r>
              <a:rPr lang="en-US" b="0" dirty="0" smtClean="0"/>
              <a:t>. </a:t>
            </a: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26</a:t>
            </a:fld>
            <a:endParaRPr lang="en-US"/>
          </a:p>
        </p:txBody>
      </p:sp>
    </p:spTree>
    <p:extLst>
      <p:ext uri="{BB962C8B-B14F-4D97-AF65-F5344CB8AC3E}">
        <p14:creationId xmlns:p14="http://schemas.microsoft.com/office/powerpoint/2010/main" val="1126534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Factorial designs </a:t>
            </a:r>
            <a:r>
              <a:rPr lang="en-US" b="0" dirty="0" smtClean="0"/>
              <a:t>have higher sample size requirements because we need to ensure that we receive sufﬁcient responses for each treatment group (“cell”) to allow for meaningful data analysis (to achieve stable results with signiﬁcance levels). </a:t>
            </a: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27</a:t>
            </a:fld>
            <a:endParaRPr lang="en-US"/>
          </a:p>
        </p:txBody>
      </p:sp>
    </p:spTree>
    <p:extLst>
      <p:ext uri="{BB962C8B-B14F-4D97-AF65-F5344CB8AC3E}">
        <p14:creationId xmlns:p14="http://schemas.microsoft.com/office/powerpoint/2010/main" val="3607911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28</a:t>
            </a:fld>
            <a:endParaRPr lang="en-US"/>
          </a:p>
        </p:txBody>
      </p:sp>
    </p:spTree>
    <p:extLst>
      <p:ext uri="{BB962C8B-B14F-4D97-AF65-F5344CB8AC3E}">
        <p14:creationId xmlns:p14="http://schemas.microsoft.com/office/powerpoint/2010/main" val="3980252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29</a:t>
            </a:fld>
            <a:endParaRPr lang="en-US"/>
          </a:p>
        </p:txBody>
      </p:sp>
    </p:spTree>
    <p:extLst>
      <p:ext uri="{BB962C8B-B14F-4D97-AF65-F5344CB8AC3E}">
        <p14:creationId xmlns:p14="http://schemas.microsoft.com/office/powerpoint/2010/main" val="1448470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30</a:t>
            </a:fld>
            <a:endParaRPr lang="en-US"/>
          </a:p>
        </p:txBody>
      </p:sp>
    </p:spTree>
    <p:extLst>
      <p:ext uri="{BB962C8B-B14F-4D97-AF65-F5344CB8AC3E}">
        <p14:creationId xmlns:p14="http://schemas.microsoft.com/office/powerpoint/2010/main" val="1773440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Regarding the ﬁrst cornerstone, quantitative methods tend to </a:t>
            </a:r>
            <a:r>
              <a:rPr lang="en-US" dirty="0" err="1" smtClean="0"/>
              <a:t>specialise</a:t>
            </a:r>
            <a:r>
              <a:rPr lang="en-US" dirty="0" smtClean="0"/>
              <a:t> in “</a:t>
            </a:r>
            <a:r>
              <a:rPr lang="en-US" b="1" dirty="0" smtClean="0"/>
              <a:t>quantities</a:t>
            </a:r>
            <a:r>
              <a:rPr lang="en-US" dirty="0" smtClean="0"/>
              <a:t>”, in the sense that numbers are used to represent values and levels of theoretical constructs and the interpretation of the numbers is viewed as strong scientiﬁc evidence of how a phenomenon works. </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tr-TR" dirty="0" smtClean="0"/>
              <a:t>A</a:t>
            </a:r>
            <a:r>
              <a:rPr lang="en-US" dirty="0" smtClean="0"/>
              <a:t> positivist philosophy of research is guided by </a:t>
            </a:r>
            <a:r>
              <a:rPr lang="en-US" b="1" dirty="0" smtClean="0"/>
              <a:t>realist and objectivist ontology and an empiricist epistemology</a:t>
            </a:r>
            <a:r>
              <a:rPr lang="en-US" dirty="0" smtClean="0"/>
              <a:t>.</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en-US" dirty="0" smtClean="0"/>
              <a:t>Together, these assumptions of quantitative methods shape the idea that theories can be proposed that can be falsiﬁed by comparing the theory to carefully collected empirical data. </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4</a:t>
            </a:fld>
            <a:endParaRPr lang="en-US"/>
          </a:p>
        </p:txBody>
      </p:sp>
    </p:spTree>
    <p:extLst>
      <p:ext uri="{BB962C8B-B14F-4D97-AF65-F5344CB8AC3E}">
        <p14:creationId xmlns:p14="http://schemas.microsoft.com/office/powerpoint/2010/main" val="258523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31</a:t>
            </a:fld>
            <a:endParaRPr lang="en-US"/>
          </a:p>
        </p:txBody>
      </p:sp>
    </p:spTree>
    <p:extLst>
      <p:ext uri="{BB962C8B-B14F-4D97-AF65-F5344CB8AC3E}">
        <p14:creationId xmlns:p14="http://schemas.microsoft.com/office/powerpoint/2010/main" val="1843157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The choice of the correct inferential analysis technique is dependent on the chosen experimental design, the number of independent and dependent (and control) variables, the data coding and the distribution of the data received. </a:t>
            </a:r>
            <a:endParaRPr lang="tr-TR" b="0" dirty="0" smtClean="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32</a:t>
            </a:fld>
            <a:endParaRPr lang="en-US"/>
          </a:p>
        </p:txBody>
      </p:sp>
    </p:spTree>
    <p:extLst>
      <p:ext uri="{BB962C8B-B14F-4D97-AF65-F5344CB8AC3E}">
        <p14:creationId xmlns:p14="http://schemas.microsoft.com/office/powerpoint/2010/main" val="2573991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5</a:t>
            </a:fld>
            <a:endParaRPr lang="en-US"/>
          </a:p>
        </p:txBody>
      </p:sp>
    </p:spTree>
    <p:extLst>
      <p:ext uri="{BB962C8B-B14F-4D97-AF65-F5344CB8AC3E}">
        <p14:creationId xmlns:p14="http://schemas.microsoft.com/office/powerpoint/2010/main" val="2502701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smtClean="0"/>
              <a:t>S</a:t>
            </a:r>
            <a:r>
              <a:rPr lang="en-US" dirty="0" err="1" smtClean="0"/>
              <a:t>uch</a:t>
            </a:r>
            <a:r>
              <a:rPr lang="en-US" dirty="0" smtClean="0"/>
              <a:t> research starts with developing a </a:t>
            </a:r>
            <a:r>
              <a:rPr lang="en-US" b="1" dirty="0" smtClean="0"/>
              <a:t>theory</a:t>
            </a:r>
            <a:r>
              <a:rPr lang="en-US" dirty="0" smtClean="0"/>
              <a:t> that offers a hopefully insightful and novel </a:t>
            </a:r>
            <a:r>
              <a:rPr lang="en-US" b="1" dirty="0" err="1" smtClean="0"/>
              <a:t>conceptualisation</a:t>
            </a:r>
            <a:r>
              <a:rPr lang="en-US" dirty="0" smtClean="0"/>
              <a:t> of some important real world phenomena. </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en-US" dirty="0" smtClean="0"/>
              <a:t>In attempting to falsify the theory or to collect evidence in support of that theory, </a:t>
            </a:r>
            <a:r>
              <a:rPr lang="en-US" b="1" dirty="0" err="1" smtClean="0"/>
              <a:t>operationalisations</a:t>
            </a:r>
            <a:r>
              <a:rPr lang="en-US" dirty="0" smtClean="0"/>
              <a:t> are sought and </a:t>
            </a:r>
            <a:r>
              <a:rPr lang="en-US" b="1" dirty="0" smtClean="0"/>
              <a:t>data is collected from a real world domain </a:t>
            </a:r>
            <a:r>
              <a:rPr lang="en-US" dirty="0" smtClean="0"/>
              <a:t>that are supposedly measuring variables that relate to the </a:t>
            </a:r>
            <a:r>
              <a:rPr lang="en-US" b="1" dirty="0" err="1" smtClean="0"/>
              <a:t>operationalised</a:t>
            </a:r>
            <a:r>
              <a:rPr lang="en-US" b="1" dirty="0" smtClean="0"/>
              <a:t> </a:t>
            </a:r>
            <a:r>
              <a:rPr lang="en-US" b="1" dirty="0" err="1" smtClean="0"/>
              <a:t>conceptualisation</a:t>
            </a:r>
            <a:r>
              <a:rPr lang="en-US" b="1" dirty="0" smtClean="0"/>
              <a:t> of our theory</a:t>
            </a:r>
            <a:r>
              <a:rPr lang="en-US"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6</a:t>
            </a:fld>
            <a:endParaRPr lang="en-US"/>
          </a:p>
        </p:txBody>
      </p:sp>
    </p:spTree>
    <p:extLst>
      <p:ext uri="{BB962C8B-B14F-4D97-AF65-F5344CB8AC3E}">
        <p14:creationId xmlns:p14="http://schemas.microsoft.com/office/powerpoint/2010/main" val="38730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worst situation is clearly when our measures are </a:t>
            </a:r>
            <a:r>
              <a:rPr lang="en-US" b="1" dirty="0" smtClean="0"/>
              <a:t>neither reliable nor valid </a:t>
            </a:r>
            <a:r>
              <a:rPr lang="en-US" dirty="0" smtClean="0"/>
              <a:t>(the left-most image in Fig. 5.3). In such a case, we cannot trust that the measurement variables of our </a:t>
            </a:r>
            <a:r>
              <a:rPr lang="en-US" dirty="0" err="1" smtClean="0"/>
              <a:t>operationalisation</a:t>
            </a:r>
            <a:r>
              <a:rPr lang="en-US" dirty="0" smtClean="0"/>
              <a:t> have shared meaning with the construct we set out to measure and we also cannot trust the accuracy of our data. </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en-US" dirty="0" smtClean="0"/>
              <a:t>A measurement can be </a:t>
            </a:r>
            <a:r>
              <a:rPr lang="en-US" b="1" dirty="0" smtClean="0"/>
              <a:t>reliable but not valid</a:t>
            </a:r>
            <a:r>
              <a:rPr lang="en-US" dirty="0" smtClean="0"/>
              <a:t>, if it is measuring something very consistently but is consistently off. A good example is that of a </a:t>
            </a:r>
            <a:r>
              <a:rPr lang="en-US" dirty="0" err="1" smtClean="0"/>
              <a:t>mis</a:t>
            </a:r>
            <a:r>
              <a:rPr lang="en-US" dirty="0" smtClean="0"/>
              <a:t>-calibrated weighing scale (image one that puts another 10 kg on your actual weight). The measurements you will receive are consistent but they don’t reﬂect your actual weight. </a:t>
            </a:r>
            <a:endParaRPr lang="tr-TR" dirty="0" smtClean="0"/>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en-US" dirty="0" smtClean="0"/>
              <a:t>Another type of problem exists when a measurement is </a:t>
            </a:r>
            <a:r>
              <a:rPr lang="en-US" b="1" dirty="0" smtClean="0"/>
              <a:t>valid but not reliable</a:t>
            </a:r>
            <a:r>
              <a:rPr lang="en-US" dirty="0" smtClean="0"/>
              <a:t>. This could be a measurement that is approximating the ‘true’ score of a construct but repeated measurements will yield inconsistent results (like an arrow that is scattered around the target).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7</a:t>
            </a:fld>
            <a:endParaRPr lang="en-US"/>
          </a:p>
        </p:txBody>
      </p:sp>
    </p:spTree>
    <p:extLst>
      <p:ext uri="{BB962C8B-B14F-4D97-AF65-F5344CB8AC3E}">
        <p14:creationId xmlns:p14="http://schemas.microsoft.com/office/powerpoint/2010/main" val="1023137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tr-TR" altLang="tr-TR" dirty="0" err="1" smtClean="0"/>
              <a:t>There</a:t>
            </a:r>
            <a:r>
              <a:rPr lang="tr-TR" altLang="tr-TR" dirty="0" smtClean="0"/>
              <a:t> is a</a:t>
            </a:r>
            <a:r>
              <a:rPr lang="en-US" altLang="tr-TR" dirty="0" smtClean="0"/>
              <a:t> wide range of reliability tests, including </a:t>
            </a:r>
            <a:r>
              <a:rPr lang="en-US" altLang="tr-TR" b="1" dirty="0" smtClean="0"/>
              <a:t>internal consistency </a:t>
            </a:r>
            <a:r>
              <a:rPr lang="en-US" altLang="tr-TR" dirty="0" smtClean="0"/>
              <a:t>(also known as</a:t>
            </a:r>
            <a:r>
              <a:rPr lang="tr-TR" altLang="tr-TR" dirty="0" smtClean="0"/>
              <a:t> </a:t>
            </a:r>
            <a:r>
              <a:rPr lang="en-US" altLang="tr-TR" dirty="0" err="1" smtClean="0"/>
              <a:t>Cronbach’s</a:t>
            </a:r>
            <a:r>
              <a:rPr lang="en-US" altLang="tr-TR" dirty="0" smtClean="0"/>
              <a:t> alpha), </a:t>
            </a:r>
            <a:r>
              <a:rPr lang="en-US" altLang="tr-TR" b="1" dirty="0" smtClean="0"/>
              <a:t>composite reliability, split-half reliability, test-retest reliability, alternate forms of reliability, inter-rater reliability, and </a:t>
            </a:r>
            <a:r>
              <a:rPr lang="en-US" altLang="tr-TR" b="1" dirty="0" err="1" smtClean="0"/>
              <a:t>uni</a:t>
            </a:r>
            <a:r>
              <a:rPr lang="en-US" altLang="tr-TR" b="1" dirty="0" smtClean="0"/>
              <a:t>-dimensional reliability</a:t>
            </a:r>
            <a:r>
              <a:rPr lang="en-US" altLang="tr-TR" dirty="0" smtClean="0"/>
              <a:t>.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8</a:t>
            </a:fld>
            <a:endParaRPr lang="en-US"/>
          </a:p>
        </p:txBody>
      </p:sp>
    </p:spTree>
    <p:extLst>
      <p:ext uri="{BB962C8B-B14F-4D97-AF65-F5344CB8AC3E}">
        <p14:creationId xmlns:p14="http://schemas.microsoft.com/office/powerpoint/2010/main" val="36669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altLang="tr-TR" b="1" dirty="0" smtClean="0"/>
              <a:t>T</a:t>
            </a:r>
            <a:r>
              <a:rPr lang="en-US" altLang="tr-TR" b="1" dirty="0" err="1" smtClean="0"/>
              <a:t>heoretical</a:t>
            </a:r>
            <a:r>
              <a:rPr lang="en-US" altLang="tr-TR" b="1" dirty="0" smtClean="0"/>
              <a:t> assessments </a:t>
            </a:r>
            <a:r>
              <a:rPr lang="en-US" dirty="0" smtClean="0"/>
              <a:t>assess how well an </a:t>
            </a:r>
            <a:r>
              <a:rPr lang="en-US" dirty="0" err="1" smtClean="0"/>
              <a:t>operationalisation</a:t>
            </a:r>
            <a:r>
              <a:rPr lang="en-US" dirty="0" smtClean="0"/>
              <a:t> ﬁts the conceptual deﬁnition of the relevant theoretical </a:t>
            </a:r>
            <a:r>
              <a:rPr lang="en-US" dirty="0" err="1" smtClean="0"/>
              <a:t>construc</a:t>
            </a:r>
            <a:r>
              <a:rPr lang="tr-TR" dirty="0" smtClean="0"/>
              <a:t>t.</a:t>
            </a:r>
          </a:p>
          <a:p>
            <a:pPr marL="171450" indent="-171450">
              <a:buFont typeface="Arial" panose="020B0604020202020204" pitchFamily="34" charset="0"/>
              <a:buChar char="•"/>
            </a:pPr>
            <a:endParaRPr lang="tr-TR" dirty="0" smtClean="0"/>
          </a:p>
          <a:p>
            <a:pPr marL="171450" indent="-171450">
              <a:buFont typeface="Arial" panose="020B0604020202020204" pitchFamily="34" charset="0"/>
              <a:buChar char="•"/>
            </a:pPr>
            <a:r>
              <a:rPr lang="tr-TR" altLang="tr-TR" b="1" dirty="0" smtClean="0"/>
              <a:t>E</a:t>
            </a:r>
            <a:r>
              <a:rPr lang="en-US" altLang="tr-TR" b="1" dirty="0" err="1" smtClean="0"/>
              <a:t>mpirical</a:t>
            </a:r>
            <a:r>
              <a:rPr lang="en-US" altLang="tr-TR" b="1" dirty="0" smtClean="0"/>
              <a:t> assessments </a:t>
            </a:r>
            <a:r>
              <a:rPr lang="en-US" altLang="tr-TR" b="0" dirty="0" smtClean="0"/>
              <a:t>assess how well a measurement behaves in correspondence to the theoretical predictions. </a:t>
            </a:r>
            <a:endParaRPr lang="tr-TR" b="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9</a:t>
            </a:fld>
            <a:endParaRPr lang="en-US"/>
          </a:p>
        </p:txBody>
      </p:sp>
    </p:spTree>
    <p:extLst>
      <p:ext uri="{BB962C8B-B14F-4D97-AF65-F5344CB8AC3E}">
        <p14:creationId xmlns:p14="http://schemas.microsoft.com/office/powerpoint/2010/main" val="91967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Face validity</a:t>
            </a:r>
            <a:r>
              <a:rPr lang="tr-TR" b="0" baseline="0" dirty="0" smtClean="0"/>
              <a:t> </a:t>
            </a:r>
            <a:r>
              <a:rPr lang="en-US" dirty="0" smtClean="0"/>
              <a:t>appeals to the </a:t>
            </a:r>
            <a:r>
              <a:rPr lang="en-US" dirty="0" err="1" smtClean="0"/>
              <a:t>sensemaking</a:t>
            </a:r>
            <a:r>
              <a:rPr lang="en-US" dirty="0" smtClean="0"/>
              <a:t> nature of a measure. For example, is annual</a:t>
            </a:r>
            <a:r>
              <a:rPr lang="tr-TR" dirty="0" smtClean="0"/>
              <a:t> </a:t>
            </a:r>
            <a:r>
              <a:rPr lang="en-US" dirty="0" smtClean="0"/>
              <a:t>salary a good measure of job satisfaction? Hopefully you agree that it is not. </a:t>
            </a:r>
            <a:endParaRPr lang="tr-TR" dirty="0" smtClean="0"/>
          </a:p>
          <a:p>
            <a:r>
              <a:rPr lang="en-US" b="1" dirty="0" smtClean="0"/>
              <a:t>Face validity is often assessed by </a:t>
            </a:r>
            <a:r>
              <a:rPr lang="en-US" dirty="0" smtClean="0"/>
              <a:t>perusing a panel of experts who are well-positioned to rate a set of measurement items on how well they ﬁt the relevant conceptual deﬁnition of a construct. </a:t>
            </a:r>
            <a:endParaRPr lang="tr-TR" dirty="0" smtClean="0"/>
          </a:p>
          <a:p>
            <a:r>
              <a:rPr lang="en-US" b="1" dirty="0" smtClean="0"/>
              <a:t>The key question of content validity </a:t>
            </a:r>
            <a:r>
              <a:rPr lang="en-US" dirty="0" smtClean="0"/>
              <a:t>is whether the instrumentation (questionnaire items, for example) pulls in a representative manner all of the ways that could be used to measure the content of a given construct.</a:t>
            </a:r>
            <a:endParaRPr lang="tr-TR" dirty="0" smtClean="0"/>
          </a:p>
          <a:p>
            <a:r>
              <a:rPr lang="en-US" dirty="0" smtClean="0"/>
              <a:t>As with face validity, assessments may include an expert panel that peruse a rating scheme and/or a qualitative assessment technique called</a:t>
            </a:r>
            <a:r>
              <a:rPr lang="tr-TR" baseline="0" dirty="0" smtClean="0"/>
              <a:t> Q-</a:t>
            </a:r>
            <a:r>
              <a:rPr lang="tr-TR" baseline="0" dirty="0" err="1" smtClean="0"/>
              <a:t>Sort</a:t>
            </a:r>
            <a:r>
              <a:rPr lang="tr-TR" baseline="0" dirty="0" smtClean="0"/>
              <a:t>.</a:t>
            </a:r>
          </a:p>
          <a:p>
            <a:r>
              <a:rPr lang="en-US" altLang="tr-TR" b="1" dirty="0" smtClean="0"/>
              <a:t>Construct validity</a:t>
            </a:r>
            <a:r>
              <a:rPr lang="en-US" altLang="tr-TR" dirty="0" smtClean="0"/>
              <a:t> </a:t>
            </a:r>
            <a:r>
              <a:rPr lang="en-US" dirty="0" smtClean="0"/>
              <a:t>concern is that instrument items selected for a given construct are, when considered together and compared to other latent constructs, a reasonable </a:t>
            </a:r>
            <a:r>
              <a:rPr lang="en-US" dirty="0" err="1" smtClean="0"/>
              <a:t>operationalisation</a:t>
            </a:r>
            <a:r>
              <a:rPr lang="en-US" dirty="0" smtClean="0"/>
              <a:t> of the construct.</a:t>
            </a:r>
            <a:endParaRPr lang="tr-TR"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10</a:t>
            </a:fld>
            <a:endParaRPr lang="en-US"/>
          </a:p>
        </p:txBody>
      </p:sp>
    </p:spTree>
    <p:extLst>
      <p:ext uri="{BB962C8B-B14F-4D97-AF65-F5344CB8AC3E}">
        <p14:creationId xmlns:p14="http://schemas.microsoft.com/office/powerpoint/2010/main" val="273148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err="1" smtClean="0"/>
              <a:t>ceIT</a:t>
            </a:r>
            <a:r>
              <a:rPr lang="en-US" dirty="0" smtClean="0"/>
              <a:t> 435  Research methods</a:t>
            </a:r>
            <a:endParaRPr lang="en-US" dirty="0"/>
          </a:p>
        </p:txBody>
      </p:sp>
      <p:sp>
        <p:nvSpPr>
          <p:cNvPr id="6" name="Slide Number Placeholder 5"/>
          <p:cNvSpPr>
            <a:spLocks noGrp="1"/>
          </p:cNvSpPr>
          <p:nvPr>
            <p:ph type="sldNum" sz="quarter" idx="12"/>
          </p:nvPr>
        </p:nvSpPr>
        <p:spPr/>
        <p:txBody>
          <a:bodyPr/>
          <a:lstStyle/>
          <a:p>
            <a:pPr>
              <a:defRPr/>
            </a:pPr>
            <a:fld id="{E494A2E9-8F01-465E-8C5E-F330CF238DDA}"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6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5BA033-11B6-465C-9C83-277C2F4C64FD}" type="slidenum">
              <a:rPr lang="en-US" smtClean="0"/>
              <a:pPr>
                <a:defRPr/>
              </a:pPr>
              <a:t>‹#›</a:t>
            </a:fld>
            <a:endParaRPr lang="en-US"/>
          </a:p>
        </p:txBody>
      </p:sp>
    </p:spTree>
    <p:extLst>
      <p:ext uri="{BB962C8B-B14F-4D97-AF65-F5344CB8AC3E}">
        <p14:creationId xmlns:p14="http://schemas.microsoft.com/office/powerpoint/2010/main" val="184204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A061C51-1A6A-4E79-A9D4-0B65CD78BB21}" type="slidenum">
              <a:rPr lang="en-US" smtClean="0"/>
              <a:pPr>
                <a:defRPr/>
              </a:pPr>
              <a:t>‹#›</a:t>
            </a:fld>
            <a:endParaRPr lang="en-US"/>
          </a:p>
        </p:txBody>
      </p:sp>
    </p:spTree>
    <p:extLst>
      <p:ext uri="{BB962C8B-B14F-4D97-AF65-F5344CB8AC3E}">
        <p14:creationId xmlns:p14="http://schemas.microsoft.com/office/powerpoint/2010/main" val="13129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CEIT 421 Research methods</a:t>
            </a:r>
            <a:endParaRPr lang="en-US" dirty="0"/>
          </a:p>
        </p:txBody>
      </p:sp>
      <p:sp>
        <p:nvSpPr>
          <p:cNvPr id="6" name="Slide Number Placeholder 5"/>
          <p:cNvSpPr>
            <a:spLocks noGrp="1"/>
          </p:cNvSpPr>
          <p:nvPr>
            <p:ph type="sldNum" sz="quarter" idx="12"/>
          </p:nvPr>
        </p:nvSpPr>
        <p:spPr/>
        <p:txBody>
          <a:bodyPr/>
          <a:lstStyle/>
          <a:p>
            <a:pPr>
              <a:defRPr/>
            </a:pPr>
            <a:fld id="{4AA085A4-79FC-4E83-A511-3C67A410291A}" type="slidenum">
              <a:rPr lang="en-US" smtClean="0"/>
              <a:pPr>
                <a:defRPr/>
              </a:pPr>
              <a:t>‹#›</a:t>
            </a:fld>
            <a:endParaRPr lang="en-US"/>
          </a:p>
        </p:txBody>
      </p:sp>
    </p:spTree>
    <p:extLst>
      <p:ext uri="{BB962C8B-B14F-4D97-AF65-F5344CB8AC3E}">
        <p14:creationId xmlns:p14="http://schemas.microsoft.com/office/powerpoint/2010/main" val="130177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C3EECF-CA8E-44E5-B955-443F8D91D467}"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86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7698C0-0F47-4D84-BACB-9CCF8EE7A303}" type="slidenum">
              <a:rPr lang="en-US" smtClean="0"/>
              <a:pPr>
                <a:defRPr/>
              </a:pPr>
              <a:t>‹#›</a:t>
            </a:fld>
            <a:endParaRPr lang="en-US"/>
          </a:p>
        </p:txBody>
      </p:sp>
    </p:spTree>
    <p:extLst>
      <p:ext uri="{BB962C8B-B14F-4D97-AF65-F5344CB8AC3E}">
        <p14:creationId xmlns:p14="http://schemas.microsoft.com/office/powerpoint/2010/main" val="411125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F1D338-965F-4515-955C-570D5EEE27D1}" type="slidenum">
              <a:rPr lang="en-US" smtClean="0"/>
              <a:pPr>
                <a:defRPr/>
              </a:pPr>
              <a:t>‹#›</a:t>
            </a:fld>
            <a:endParaRPr lang="en-US"/>
          </a:p>
        </p:txBody>
      </p:sp>
    </p:spTree>
    <p:extLst>
      <p:ext uri="{BB962C8B-B14F-4D97-AF65-F5344CB8AC3E}">
        <p14:creationId xmlns:p14="http://schemas.microsoft.com/office/powerpoint/2010/main" val="200682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1C3EDD3-AB62-45C0-BB9E-0F10B5D36E4C}" type="slidenum">
              <a:rPr lang="en-US" smtClean="0"/>
              <a:pPr>
                <a:defRPr/>
              </a:pPr>
              <a:t>‹#›</a:t>
            </a:fld>
            <a:endParaRPr lang="en-US"/>
          </a:p>
        </p:txBody>
      </p:sp>
    </p:spTree>
    <p:extLst>
      <p:ext uri="{BB962C8B-B14F-4D97-AF65-F5344CB8AC3E}">
        <p14:creationId xmlns:p14="http://schemas.microsoft.com/office/powerpoint/2010/main" val="113503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23FE5D0C-D7B2-4C9A-ABBC-788E1D0E2F6A}" type="slidenum">
              <a:rPr lang="en-US" smtClean="0"/>
              <a:pPr>
                <a:defRPr/>
              </a:pPr>
              <a:t>‹#›</a:t>
            </a:fld>
            <a:endParaRPr lang="en-US"/>
          </a:p>
        </p:txBody>
      </p:sp>
    </p:spTree>
    <p:extLst>
      <p:ext uri="{BB962C8B-B14F-4D97-AF65-F5344CB8AC3E}">
        <p14:creationId xmlns:p14="http://schemas.microsoft.com/office/powerpoint/2010/main" val="15098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FDCAEAC-A4DB-4373-992E-863347106936}" type="slidenum">
              <a:rPr lang="en-US" smtClean="0"/>
              <a:pPr>
                <a:defRPr/>
              </a:pPr>
              <a:t>‹#›</a:t>
            </a:fld>
            <a:endParaRPr lang="en-US"/>
          </a:p>
        </p:txBody>
      </p:sp>
    </p:spTree>
    <p:extLst>
      <p:ext uri="{BB962C8B-B14F-4D97-AF65-F5344CB8AC3E}">
        <p14:creationId xmlns:p14="http://schemas.microsoft.com/office/powerpoint/2010/main" val="149804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B2ACA9-1801-407B-927D-45BA89FD89B9}" type="slidenum">
              <a:rPr lang="en-US" smtClean="0"/>
              <a:pPr>
                <a:defRPr/>
              </a:pPr>
              <a:t>‹#›</a:t>
            </a:fld>
            <a:endParaRPr lang="en-US"/>
          </a:p>
        </p:txBody>
      </p:sp>
    </p:spTree>
    <p:extLst>
      <p:ext uri="{BB962C8B-B14F-4D97-AF65-F5344CB8AC3E}">
        <p14:creationId xmlns:p14="http://schemas.microsoft.com/office/powerpoint/2010/main" val="271813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DFA8B8BF-9D4D-47A6-AFEB-CAB241823EB1}"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40406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90550" y="914400"/>
            <a:ext cx="7962900" cy="1676400"/>
          </a:xfrm>
        </p:spPr>
        <p:txBody>
          <a:bodyPr>
            <a:normAutofit fontScale="90000"/>
          </a:bodyPr>
          <a:lstStyle/>
          <a:p>
            <a:pPr>
              <a:defRPr/>
            </a:pPr>
            <a:r>
              <a:rPr lang="en-US" sz="6600" dirty="0">
                <a:solidFill>
                  <a:schemeClr val="accent1">
                    <a:satMod val="150000"/>
                  </a:schemeClr>
                </a:solidFill>
              </a:rPr>
              <a:t>Scientific Research</a:t>
            </a:r>
            <a:br>
              <a:rPr lang="en-US" sz="6600" dirty="0">
                <a:solidFill>
                  <a:schemeClr val="accent1">
                    <a:satMod val="150000"/>
                  </a:schemeClr>
                </a:solidFill>
              </a:rPr>
            </a:br>
            <a:r>
              <a:rPr lang="en-US" sz="6600" dirty="0">
                <a:solidFill>
                  <a:schemeClr val="accent1">
                    <a:satMod val="150000"/>
                  </a:schemeClr>
                </a:solidFill>
              </a:rPr>
              <a:t>in Information Systems</a:t>
            </a:r>
            <a:endParaRPr lang="en-US" sz="6600" dirty="0" smtClean="0">
              <a:solidFill>
                <a:schemeClr val="accent1">
                  <a:satMod val="150000"/>
                </a:schemeClr>
              </a:solidFill>
            </a:endParaRPr>
          </a:p>
        </p:txBody>
      </p:sp>
      <p:sp>
        <p:nvSpPr>
          <p:cNvPr id="10243" name="Rectangle 3"/>
          <p:cNvSpPr>
            <a:spLocks noGrp="1" noChangeArrowheads="1"/>
          </p:cNvSpPr>
          <p:nvPr>
            <p:ph type="subTitle" idx="1"/>
          </p:nvPr>
        </p:nvSpPr>
        <p:spPr>
          <a:xfrm>
            <a:off x="762000" y="3200400"/>
            <a:ext cx="7620000" cy="1752600"/>
          </a:xfrm>
        </p:spPr>
        <p:txBody>
          <a:bodyPr>
            <a:normAutofit/>
          </a:bodyPr>
          <a:lstStyle/>
          <a:p>
            <a:pPr eaLnBrk="1" hangingPunct="1"/>
            <a:r>
              <a:rPr lang="en-US" altLang="tr-TR" sz="2800" dirty="0" smtClean="0"/>
              <a:t>Chapter </a:t>
            </a:r>
            <a:r>
              <a:rPr lang="tr-TR" altLang="tr-TR" sz="2800" dirty="0"/>
              <a:t>5</a:t>
            </a:r>
            <a:endParaRPr lang="en-US" altLang="tr-TR" sz="2800" dirty="0" smtClean="0"/>
          </a:p>
          <a:p>
            <a:r>
              <a:rPr lang="tr-TR" altLang="tr-TR" sz="2800" dirty="0" smtClean="0"/>
              <a:t>RESEARCH </a:t>
            </a:r>
            <a:r>
              <a:rPr lang="tr-TR" altLang="tr-TR" sz="2800" dirty="0" err="1" smtClean="0"/>
              <a:t>mETHODS</a:t>
            </a:r>
            <a:endParaRPr lang="en-US" altLang="tr-TR" sz="2400" dirty="0" smtClean="0">
              <a:latin typeface="Arial" panose="020B0604020202020204" pitchFamily="34" charset="0"/>
              <a:cs typeface="Times" panose="02020603050405020304" pitchFamily="18" charset="0"/>
            </a:endParaRPr>
          </a:p>
          <a:p>
            <a:pPr eaLnBrk="1" hangingPunct="1"/>
            <a:r>
              <a:rPr lang="tr-TR" altLang="tr-TR" sz="2400" dirty="0" smtClean="0">
                <a:latin typeface="Arial" panose="020B0604020202020204" pitchFamily="34" charset="0"/>
                <a:cs typeface="Times" panose="02020603050405020304" pitchFamily="18" charset="0"/>
              </a:rPr>
              <a:t>JAN RECKER</a:t>
            </a:r>
            <a:endParaRPr lang="en-US" altLang="tr-TR" sz="2400" dirty="0" smtClean="0">
              <a:latin typeface="Arial" panose="020B0604020202020204" pitchFamily="34"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Validity</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p>
        </p:txBody>
      </p:sp>
      <p:sp>
        <p:nvSpPr>
          <p:cNvPr id="3" name="Content Placeholder 2"/>
          <p:cNvSpPr>
            <a:spLocks noGrp="1"/>
          </p:cNvSpPr>
          <p:nvPr>
            <p:ph idx="1"/>
          </p:nvPr>
        </p:nvSpPr>
        <p:spPr/>
        <p:txBody>
          <a:bodyPr>
            <a:normAutofit/>
          </a:bodyPr>
          <a:lstStyle/>
          <a:p>
            <a:pPr lvl="1"/>
            <a:r>
              <a:rPr lang="en-US" altLang="tr-TR" b="1" dirty="0" smtClean="0"/>
              <a:t>Face </a:t>
            </a:r>
            <a:r>
              <a:rPr lang="en-US" altLang="tr-TR" b="1" dirty="0"/>
              <a:t>validity </a:t>
            </a:r>
            <a:r>
              <a:rPr lang="en-US" altLang="tr-TR" dirty="0"/>
              <a:t>refers to whether an indicator seems to be a reasonable measure of its underlying construct (“on its face</a:t>
            </a:r>
            <a:r>
              <a:rPr lang="en-US" altLang="tr-TR" dirty="0" smtClean="0"/>
              <a:t>”).</a:t>
            </a:r>
            <a:endParaRPr lang="tr-TR" altLang="tr-TR" dirty="0" smtClean="0"/>
          </a:p>
          <a:p>
            <a:pPr lvl="1"/>
            <a:endParaRPr lang="tr-TR" altLang="tr-TR" dirty="0" smtClean="0"/>
          </a:p>
          <a:p>
            <a:pPr lvl="1"/>
            <a:r>
              <a:rPr lang="en-US" altLang="tr-TR" b="1" dirty="0"/>
              <a:t>Content validity </a:t>
            </a:r>
            <a:r>
              <a:rPr lang="en-US" altLang="tr-TR" dirty="0"/>
              <a:t>refers to how well a set of measurement items matches with the relevant content domain of a theoretical construct</a:t>
            </a:r>
            <a:r>
              <a:rPr lang="en-US" altLang="tr-TR" dirty="0" smtClean="0"/>
              <a:t>.</a:t>
            </a:r>
            <a:endParaRPr lang="tr-TR" altLang="tr-TR" dirty="0" smtClean="0"/>
          </a:p>
          <a:p>
            <a:pPr lvl="1"/>
            <a:endParaRPr lang="tr-TR" altLang="tr-TR" dirty="0" smtClean="0"/>
          </a:p>
          <a:p>
            <a:pPr lvl="1"/>
            <a:r>
              <a:rPr lang="en-US" altLang="tr-TR" b="1" dirty="0"/>
              <a:t>Construct validity</a:t>
            </a:r>
            <a:r>
              <a:rPr lang="en-US" altLang="tr-TR" dirty="0"/>
              <a:t> is an issue of </a:t>
            </a:r>
            <a:r>
              <a:rPr lang="en-US" altLang="tr-TR" dirty="0" err="1"/>
              <a:t>operationalisation</a:t>
            </a:r>
            <a:r>
              <a:rPr lang="en-US" altLang="tr-TR" dirty="0"/>
              <a:t> or measurement between constructs</a:t>
            </a:r>
            <a:r>
              <a:rPr lang="en-US" altLang="tr-TR" dirty="0" smtClean="0"/>
              <a:t>.</a:t>
            </a:r>
            <a:endParaRPr lang="tr-TR" altLang="tr-TR" dirty="0" smtClean="0"/>
          </a:p>
          <a:p>
            <a:pPr lvl="2"/>
            <a:r>
              <a:rPr lang="en-US" altLang="tr-TR" dirty="0"/>
              <a:t>Two aspects of construct validity are important: </a:t>
            </a:r>
            <a:endParaRPr lang="tr-TR" altLang="tr-TR" dirty="0" smtClean="0"/>
          </a:p>
          <a:p>
            <a:pPr lvl="2"/>
            <a:r>
              <a:rPr lang="en-US" altLang="tr-TR" b="1" dirty="0" smtClean="0"/>
              <a:t>convergent </a:t>
            </a:r>
            <a:r>
              <a:rPr lang="en-US" altLang="tr-TR" b="1" dirty="0"/>
              <a:t>validity </a:t>
            </a:r>
            <a:r>
              <a:rPr lang="en-US" altLang="tr-TR" dirty="0"/>
              <a:t>indicates the ‘closeness’ of a measure to its </a:t>
            </a:r>
            <a:r>
              <a:rPr lang="en-US" altLang="tr-TR" dirty="0" err="1"/>
              <a:t>theorised</a:t>
            </a:r>
            <a:r>
              <a:rPr lang="en-US" altLang="tr-TR" dirty="0"/>
              <a:t> construct and is evidenced when items thought to reﬂect a construct converge</a:t>
            </a:r>
            <a:r>
              <a:rPr lang="en-US" altLang="tr-TR" dirty="0" smtClean="0"/>
              <a:t>.</a:t>
            </a:r>
            <a:endParaRPr lang="tr-TR" altLang="tr-TR" dirty="0" smtClean="0"/>
          </a:p>
          <a:p>
            <a:pPr lvl="2"/>
            <a:r>
              <a:rPr lang="en-US" altLang="tr-TR" b="1" dirty="0" smtClean="0"/>
              <a:t>Discriminant </a:t>
            </a:r>
            <a:r>
              <a:rPr lang="en-US" altLang="tr-TR" b="1" dirty="0"/>
              <a:t>validity</a:t>
            </a:r>
            <a:r>
              <a:rPr lang="en-US" altLang="tr-TR" dirty="0"/>
              <a:t> indicates the extent to which the measurement items posited to reﬂect or “make up” a construct differ from those that are not believed to make up the </a:t>
            </a:r>
            <a:r>
              <a:rPr lang="en-US" altLang="tr-TR" dirty="0" smtClean="0"/>
              <a:t>construct</a:t>
            </a:r>
            <a:r>
              <a:rPr lang="tr-TR" altLang="tr-TR" dirty="0" smtClean="0"/>
              <a:t>.	</a:t>
            </a:r>
          </a:p>
        </p:txBody>
      </p:sp>
    </p:spTree>
    <p:extLst>
      <p:ext uri="{BB962C8B-B14F-4D97-AF65-F5344CB8AC3E}">
        <p14:creationId xmlns:p14="http://schemas.microsoft.com/office/powerpoint/2010/main" val="758063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accent1">
                    <a:satMod val="150000"/>
                  </a:schemeClr>
                </a:solidFill>
              </a:rPr>
              <a:t>Validity</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p>
        </p:txBody>
      </p:sp>
      <p:sp>
        <p:nvSpPr>
          <p:cNvPr id="3" name="Content Placeholder 2"/>
          <p:cNvSpPr>
            <a:spLocks noGrp="1"/>
          </p:cNvSpPr>
          <p:nvPr>
            <p:ph idx="1"/>
          </p:nvPr>
        </p:nvSpPr>
        <p:spPr/>
        <p:txBody>
          <a:bodyPr>
            <a:normAutofit/>
          </a:bodyPr>
          <a:lstStyle/>
          <a:p>
            <a:pPr lvl="1"/>
            <a:r>
              <a:rPr lang="en-US" altLang="tr-TR" b="1" dirty="0" smtClean="0"/>
              <a:t>Other </a:t>
            </a:r>
            <a:r>
              <a:rPr lang="en-US" altLang="tr-TR" b="1" dirty="0"/>
              <a:t>types of validity </a:t>
            </a:r>
            <a:r>
              <a:rPr lang="en-US" altLang="tr-TR" dirty="0"/>
              <a:t>also exist that apply to some aspects of quantitative methods in information systems research. </a:t>
            </a:r>
            <a:endParaRPr lang="tr-TR" altLang="tr-TR" dirty="0" smtClean="0"/>
          </a:p>
          <a:p>
            <a:pPr lvl="1"/>
            <a:endParaRPr lang="tr-TR" altLang="tr-TR" dirty="0" smtClean="0"/>
          </a:p>
          <a:p>
            <a:pPr lvl="1"/>
            <a:r>
              <a:rPr lang="en-US" altLang="tr-TR" dirty="0" smtClean="0"/>
              <a:t>These </a:t>
            </a:r>
            <a:r>
              <a:rPr lang="en-US" altLang="tr-TR" dirty="0"/>
              <a:t>include </a:t>
            </a:r>
            <a:r>
              <a:rPr lang="en-US" altLang="tr-TR" b="1" dirty="0"/>
              <a:t>statistical conclusion validity</a:t>
            </a:r>
            <a:r>
              <a:rPr lang="en-US" altLang="tr-TR" dirty="0" smtClean="0"/>
              <a:t>,</a:t>
            </a:r>
            <a:r>
              <a:rPr lang="tr-TR" altLang="tr-TR" dirty="0"/>
              <a:t> </a:t>
            </a:r>
            <a:r>
              <a:rPr lang="tr-TR" altLang="tr-TR" b="1" dirty="0" err="1"/>
              <a:t>manipulation</a:t>
            </a:r>
            <a:r>
              <a:rPr lang="tr-TR" altLang="tr-TR" b="1" dirty="0"/>
              <a:t> </a:t>
            </a:r>
            <a:r>
              <a:rPr lang="tr-TR" altLang="tr-TR" b="1" dirty="0" err="1"/>
              <a:t>validity</a:t>
            </a:r>
            <a:r>
              <a:rPr lang="tr-TR" altLang="tr-TR" b="1" dirty="0"/>
              <a:t> </a:t>
            </a:r>
            <a:r>
              <a:rPr lang="tr-TR" altLang="tr-TR" dirty="0"/>
              <a:t>(in </a:t>
            </a:r>
            <a:r>
              <a:rPr lang="tr-TR" altLang="tr-TR" dirty="0" err="1"/>
              <a:t>experiments</a:t>
            </a:r>
            <a:r>
              <a:rPr lang="tr-TR" altLang="tr-TR" dirty="0"/>
              <a:t>), </a:t>
            </a:r>
            <a:r>
              <a:rPr lang="tr-TR" altLang="tr-TR" b="1" dirty="0" err="1"/>
              <a:t>external</a:t>
            </a:r>
            <a:r>
              <a:rPr lang="tr-TR" altLang="tr-TR" b="1" dirty="0"/>
              <a:t> </a:t>
            </a:r>
            <a:r>
              <a:rPr lang="tr-TR" altLang="tr-TR" b="1" dirty="0" err="1"/>
              <a:t>validity</a:t>
            </a:r>
            <a:r>
              <a:rPr lang="tr-TR" altLang="tr-TR" b="1" dirty="0"/>
              <a:t>, </a:t>
            </a:r>
            <a:r>
              <a:rPr lang="tr-TR" altLang="tr-TR" b="1" dirty="0" err="1"/>
              <a:t>predictive</a:t>
            </a:r>
            <a:r>
              <a:rPr lang="tr-TR" altLang="tr-TR" b="1" dirty="0"/>
              <a:t> </a:t>
            </a:r>
            <a:r>
              <a:rPr lang="tr-TR" altLang="tr-TR" b="1" dirty="0" err="1"/>
              <a:t>validity</a:t>
            </a:r>
            <a:r>
              <a:rPr lang="tr-TR" altLang="tr-TR" b="1" dirty="0"/>
              <a:t>, </a:t>
            </a:r>
            <a:r>
              <a:rPr lang="tr-TR" altLang="tr-TR" b="1" dirty="0" err="1"/>
              <a:t>ecological</a:t>
            </a:r>
            <a:r>
              <a:rPr lang="tr-TR" altLang="tr-TR" b="1" dirty="0"/>
              <a:t> </a:t>
            </a:r>
            <a:r>
              <a:rPr lang="tr-TR" altLang="tr-TR" b="1" dirty="0" err="1" smtClean="0"/>
              <a:t>validity</a:t>
            </a:r>
            <a:r>
              <a:rPr lang="tr-TR" altLang="tr-TR" b="1" dirty="0" smtClean="0"/>
              <a:t>. </a:t>
            </a:r>
            <a:r>
              <a:rPr lang="tr-TR" altLang="tr-TR" dirty="0" smtClean="0"/>
              <a:t>	</a:t>
            </a:r>
          </a:p>
        </p:txBody>
      </p:sp>
    </p:spTree>
    <p:extLst>
      <p:ext uri="{BB962C8B-B14F-4D97-AF65-F5344CB8AC3E}">
        <p14:creationId xmlns:p14="http://schemas.microsoft.com/office/powerpoint/2010/main" val="4038481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Measurement Development</a:t>
            </a:r>
            <a:endParaRPr lang="en-US" sz="2800" dirty="0"/>
          </a:p>
        </p:txBody>
      </p:sp>
      <p:sp>
        <p:nvSpPr>
          <p:cNvPr id="3" name="Content Placeholder 2"/>
          <p:cNvSpPr>
            <a:spLocks noGrp="1"/>
          </p:cNvSpPr>
          <p:nvPr>
            <p:ph idx="1"/>
          </p:nvPr>
        </p:nvSpPr>
        <p:spPr/>
        <p:txBody>
          <a:bodyPr>
            <a:normAutofit/>
          </a:bodyPr>
          <a:lstStyle/>
          <a:p>
            <a:pPr lvl="1"/>
            <a:r>
              <a:rPr lang="en-US" altLang="tr-TR" dirty="0"/>
              <a:t>Establishing measurement </a:t>
            </a:r>
            <a:r>
              <a:rPr lang="en-US" altLang="tr-TR" i="1" dirty="0"/>
              <a:t>reliability and validity </a:t>
            </a:r>
            <a:r>
              <a:rPr lang="en-US" altLang="tr-TR" dirty="0"/>
              <a:t>is a demanding and </a:t>
            </a:r>
            <a:r>
              <a:rPr lang="en-US" altLang="tr-TR" dirty="0" smtClean="0"/>
              <a:t>resource</a:t>
            </a:r>
            <a:r>
              <a:rPr lang="tr-TR" altLang="tr-TR" dirty="0" smtClean="0"/>
              <a:t> </a:t>
            </a:r>
            <a:r>
              <a:rPr lang="en-US" altLang="tr-TR" dirty="0" smtClean="0"/>
              <a:t>intensive </a:t>
            </a:r>
            <a:r>
              <a:rPr lang="en-US" altLang="tr-TR" dirty="0"/>
              <a:t>task. </a:t>
            </a:r>
            <a:endParaRPr lang="tr-TR" altLang="tr-TR" dirty="0" smtClean="0"/>
          </a:p>
          <a:p>
            <a:pPr lvl="1"/>
            <a:endParaRPr lang="tr-TR" altLang="tr-TR" dirty="0" smtClean="0"/>
          </a:p>
          <a:p>
            <a:pPr lvl="1"/>
            <a:r>
              <a:rPr lang="en-US" altLang="tr-TR" dirty="0"/>
              <a:t>In attempting to develop measurements that pass all tests of reliability and validity several guidelines </a:t>
            </a:r>
            <a:r>
              <a:rPr lang="en-US" altLang="tr-TR" dirty="0" smtClean="0"/>
              <a:t>exist.</a:t>
            </a:r>
            <a:endParaRPr lang="tr-TR" altLang="tr-TR" dirty="0" smtClean="0"/>
          </a:p>
          <a:p>
            <a:pPr lvl="1"/>
            <a:endParaRPr lang="tr-TR" altLang="tr-TR" dirty="0" smtClean="0"/>
          </a:p>
          <a:p>
            <a:pPr lvl="1"/>
            <a:r>
              <a:rPr lang="en-US" altLang="tr-TR" dirty="0"/>
              <a:t>Information systems research to date has mostly relied on methodologies for measurement instrument development that build on the work by Gilbert Churchill Jr. in the ﬁeld of </a:t>
            </a:r>
            <a:r>
              <a:rPr lang="en-US" altLang="tr-TR" dirty="0" smtClean="0"/>
              <a:t>marketing</a:t>
            </a:r>
            <a:r>
              <a:rPr lang="tr-TR" altLang="tr-TR" dirty="0" smtClean="0"/>
              <a:t>.</a:t>
            </a:r>
          </a:p>
        </p:txBody>
      </p:sp>
    </p:spTree>
    <p:extLst>
      <p:ext uri="{BB962C8B-B14F-4D97-AF65-F5344CB8AC3E}">
        <p14:creationId xmlns:p14="http://schemas.microsoft.com/office/powerpoint/2010/main" val="404406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Measurement </a:t>
            </a:r>
            <a:r>
              <a:rPr lang="en-US" sz="2800" dirty="0" smtClean="0">
                <a:solidFill>
                  <a:schemeClr val="accent1">
                    <a:satMod val="150000"/>
                  </a:schemeClr>
                </a:solidFill>
              </a:rPr>
              <a:t>Development</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p>
        </p:txBody>
      </p:sp>
      <p:sp>
        <p:nvSpPr>
          <p:cNvPr id="3" name="Content Placeholder 2"/>
          <p:cNvSpPr>
            <a:spLocks noGrp="1"/>
          </p:cNvSpPr>
          <p:nvPr>
            <p:ph idx="1"/>
          </p:nvPr>
        </p:nvSpPr>
        <p:spPr/>
        <p:txBody>
          <a:bodyPr>
            <a:normAutofit/>
          </a:bodyPr>
          <a:lstStyle/>
          <a:p>
            <a:pPr lvl="1"/>
            <a:r>
              <a:rPr lang="en-US" altLang="tr-TR" dirty="0" smtClean="0"/>
              <a:t>One </a:t>
            </a:r>
            <a:r>
              <a:rPr lang="en-US" altLang="tr-TR" dirty="0"/>
              <a:t>of the best-known tools to guide researchers in this area is the </a:t>
            </a:r>
            <a:r>
              <a:rPr lang="en-US" altLang="tr-TR" dirty="0" smtClean="0"/>
              <a:t>validation </a:t>
            </a:r>
            <a:r>
              <a:rPr lang="en-US" altLang="tr-TR" dirty="0"/>
              <a:t>decision tree by </a:t>
            </a:r>
            <a:r>
              <a:rPr lang="en-US" altLang="tr-TR" dirty="0" err="1"/>
              <a:t>Detmar</a:t>
            </a:r>
            <a:r>
              <a:rPr lang="en-US" altLang="tr-TR" dirty="0"/>
              <a:t> Straub, and which is shown in Fig. 5.4</a:t>
            </a:r>
            <a:r>
              <a:rPr lang="en-US" altLang="tr-TR" dirty="0" smtClean="0"/>
              <a:t>.</a:t>
            </a:r>
            <a:endParaRPr lang="tr-TR" altLang="tr-TR" dirty="0" smtClean="0"/>
          </a:p>
        </p:txBody>
      </p:sp>
      <p:pic>
        <p:nvPicPr>
          <p:cNvPr id="4" name="Resim 3"/>
          <p:cNvPicPr>
            <a:picLocks noChangeAspect="1"/>
          </p:cNvPicPr>
          <p:nvPr/>
        </p:nvPicPr>
        <p:blipFill>
          <a:blip r:embed="rId3"/>
          <a:stretch>
            <a:fillRect/>
          </a:stretch>
        </p:blipFill>
        <p:spPr>
          <a:xfrm>
            <a:off x="1057275" y="2590799"/>
            <a:ext cx="4733925" cy="3707600"/>
          </a:xfrm>
          <a:prstGeom prst="rect">
            <a:avLst/>
          </a:prstGeom>
        </p:spPr>
      </p:pic>
    </p:spTree>
    <p:extLst>
      <p:ext uri="{BB962C8B-B14F-4D97-AF65-F5344CB8AC3E}">
        <p14:creationId xmlns:p14="http://schemas.microsoft.com/office/powerpoint/2010/main" val="1740770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Measurement </a:t>
            </a:r>
            <a:r>
              <a:rPr lang="en-US" sz="2800" dirty="0" smtClean="0">
                <a:solidFill>
                  <a:schemeClr val="accent1">
                    <a:satMod val="150000"/>
                  </a:schemeClr>
                </a:solidFill>
              </a:rPr>
              <a:t>Development</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p>
        </p:txBody>
      </p:sp>
      <p:sp>
        <p:nvSpPr>
          <p:cNvPr id="3" name="Content Placeholder 2"/>
          <p:cNvSpPr>
            <a:spLocks noGrp="1"/>
          </p:cNvSpPr>
          <p:nvPr>
            <p:ph idx="1"/>
          </p:nvPr>
        </p:nvSpPr>
        <p:spPr/>
        <p:txBody>
          <a:bodyPr>
            <a:normAutofit/>
          </a:bodyPr>
          <a:lstStyle/>
          <a:p>
            <a:pPr lvl="1"/>
            <a:r>
              <a:rPr lang="tr-TR" altLang="tr-TR" dirty="0" err="1" smtClean="0"/>
              <a:t>The</a:t>
            </a:r>
            <a:r>
              <a:rPr lang="tr-TR" altLang="tr-TR" dirty="0" smtClean="0"/>
              <a:t> </a:t>
            </a:r>
            <a:r>
              <a:rPr lang="tr-TR" altLang="tr-TR" dirty="0" err="1" smtClean="0"/>
              <a:t>course</a:t>
            </a:r>
            <a:r>
              <a:rPr lang="tr-TR" altLang="tr-TR" dirty="0" smtClean="0"/>
              <a:t> </a:t>
            </a:r>
            <a:r>
              <a:rPr lang="tr-TR" altLang="tr-TR" dirty="0" err="1" smtClean="0"/>
              <a:t>book</a:t>
            </a:r>
            <a:r>
              <a:rPr lang="tr-TR" altLang="tr-TR" dirty="0" smtClean="0"/>
              <a:t> </a:t>
            </a:r>
            <a:r>
              <a:rPr lang="tr-TR" altLang="tr-TR" dirty="0" err="1" smtClean="0"/>
              <a:t>offers</a:t>
            </a:r>
            <a:r>
              <a:rPr lang="tr-TR" altLang="tr-TR" dirty="0" smtClean="0"/>
              <a:t> </a:t>
            </a:r>
            <a:r>
              <a:rPr lang="tr-TR" altLang="tr-TR" b="1" dirty="0" smtClean="0"/>
              <a:t>a </a:t>
            </a:r>
            <a:r>
              <a:rPr lang="tr-TR" altLang="tr-TR" b="1" dirty="0" err="1" smtClean="0"/>
              <a:t>procedural</a:t>
            </a:r>
            <a:r>
              <a:rPr lang="tr-TR" altLang="tr-TR" b="1" dirty="0" smtClean="0"/>
              <a:t> model </a:t>
            </a:r>
            <a:r>
              <a:rPr lang="tr-TR" altLang="tr-TR" dirty="0" err="1" smtClean="0"/>
              <a:t>which</a:t>
            </a:r>
            <a:r>
              <a:rPr lang="tr-TR" altLang="tr-TR" dirty="0" smtClean="0"/>
              <a:t> is </a:t>
            </a:r>
            <a:r>
              <a:rPr lang="en-US" altLang="tr-TR" dirty="0"/>
              <a:t> helpful speciﬁcally in demonstrating </a:t>
            </a:r>
            <a:r>
              <a:rPr lang="en-US" altLang="tr-TR" b="1" dirty="0"/>
              <a:t>content validity of the measurement </a:t>
            </a:r>
            <a:r>
              <a:rPr lang="en-US" altLang="tr-TR" b="1" dirty="0" smtClean="0"/>
              <a:t>instrument</a:t>
            </a:r>
            <a:r>
              <a:rPr lang="tr-TR" altLang="tr-TR" dirty="0" smtClean="0"/>
              <a:t>.</a:t>
            </a:r>
          </a:p>
          <a:p>
            <a:pPr lvl="1"/>
            <a:r>
              <a:rPr lang="en-US" altLang="tr-TR" dirty="0" smtClean="0"/>
              <a:t>This </a:t>
            </a:r>
            <a:r>
              <a:rPr lang="en-US" altLang="tr-TR" dirty="0"/>
              <a:t>model describes in </a:t>
            </a:r>
            <a:r>
              <a:rPr lang="en-US" altLang="tr-TR" b="1" dirty="0"/>
              <a:t>ﬁve stages</a:t>
            </a:r>
            <a:r>
              <a:rPr lang="en-US" altLang="tr-TR" dirty="0"/>
              <a:t> the different tasks to be </a:t>
            </a:r>
            <a:r>
              <a:rPr lang="en-US" altLang="tr-TR" dirty="0" smtClean="0"/>
              <a:t>performed, </a:t>
            </a:r>
            <a:r>
              <a:rPr lang="en-US" altLang="tr-TR" dirty="0"/>
              <a:t>related inputs and </a:t>
            </a:r>
            <a:r>
              <a:rPr lang="en-US" altLang="tr-TR" dirty="0" smtClean="0"/>
              <a:t>outputs, </a:t>
            </a:r>
            <a:r>
              <a:rPr lang="en-US" altLang="tr-TR" dirty="0"/>
              <a:t>and the relevant literature or the source of empirical data where </a:t>
            </a:r>
            <a:r>
              <a:rPr lang="en-US" altLang="tr-TR" dirty="0" smtClean="0"/>
              <a:t>applicable.</a:t>
            </a:r>
            <a:endParaRPr lang="tr-TR" altLang="tr-TR" dirty="0" smtClean="0"/>
          </a:p>
          <a:p>
            <a:pPr lvl="2"/>
            <a:r>
              <a:rPr lang="tr-TR" altLang="tr-TR" dirty="0" err="1" smtClean="0"/>
              <a:t>item</a:t>
            </a:r>
            <a:r>
              <a:rPr lang="tr-TR" altLang="tr-TR" dirty="0" smtClean="0"/>
              <a:t> </a:t>
            </a:r>
            <a:r>
              <a:rPr lang="tr-TR" altLang="tr-TR" dirty="0" err="1" smtClean="0"/>
              <a:t>creation</a:t>
            </a:r>
            <a:endParaRPr lang="tr-TR" altLang="tr-TR" dirty="0" smtClean="0"/>
          </a:p>
          <a:p>
            <a:pPr lvl="2"/>
            <a:r>
              <a:rPr lang="tr-TR" altLang="tr-TR" dirty="0" err="1" smtClean="0"/>
              <a:t>substrata</a:t>
            </a:r>
            <a:r>
              <a:rPr lang="tr-TR" altLang="tr-TR" dirty="0" smtClean="0"/>
              <a:t> </a:t>
            </a:r>
            <a:r>
              <a:rPr lang="tr-TR" altLang="tr-TR" dirty="0" err="1" smtClean="0"/>
              <a:t>identiﬁcation</a:t>
            </a:r>
            <a:endParaRPr lang="tr-TR" altLang="tr-TR" dirty="0" smtClean="0"/>
          </a:p>
          <a:p>
            <a:pPr lvl="2"/>
            <a:r>
              <a:rPr lang="tr-TR" altLang="tr-TR" dirty="0" err="1" smtClean="0"/>
              <a:t>item</a:t>
            </a:r>
            <a:r>
              <a:rPr lang="tr-TR" altLang="tr-TR" dirty="0" smtClean="0"/>
              <a:t> </a:t>
            </a:r>
            <a:r>
              <a:rPr lang="tr-TR" altLang="tr-TR" dirty="0" err="1" smtClean="0"/>
              <a:t>identiﬁcation</a:t>
            </a:r>
            <a:endParaRPr lang="tr-TR" altLang="tr-TR" dirty="0" smtClean="0"/>
          </a:p>
          <a:p>
            <a:pPr lvl="2"/>
            <a:r>
              <a:rPr lang="tr-TR" altLang="tr-TR" dirty="0" err="1"/>
              <a:t>item</a:t>
            </a:r>
            <a:r>
              <a:rPr lang="tr-TR" altLang="tr-TR" dirty="0"/>
              <a:t> </a:t>
            </a:r>
            <a:r>
              <a:rPr lang="tr-TR" altLang="tr-TR" dirty="0" err="1" smtClean="0"/>
              <a:t>revision</a:t>
            </a:r>
            <a:endParaRPr lang="tr-TR" altLang="tr-TR" dirty="0" smtClean="0"/>
          </a:p>
          <a:p>
            <a:pPr lvl="2"/>
            <a:r>
              <a:rPr lang="tr-TR" altLang="tr-TR" dirty="0" err="1"/>
              <a:t>instrument</a:t>
            </a:r>
            <a:r>
              <a:rPr lang="tr-TR" altLang="tr-TR" dirty="0"/>
              <a:t> </a:t>
            </a:r>
            <a:r>
              <a:rPr lang="tr-TR" altLang="tr-TR" dirty="0" err="1"/>
              <a:t>validation</a:t>
            </a:r>
            <a:endParaRPr lang="tr-TR" altLang="tr-TR" dirty="0" smtClean="0"/>
          </a:p>
        </p:txBody>
      </p:sp>
    </p:spTree>
    <p:extLst>
      <p:ext uri="{BB962C8B-B14F-4D97-AF65-F5344CB8AC3E}">
        <p14:creationId xmlns:p14="http://schemas.microsoft.com/office/powerpoint/2010/main" val="1002075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Quantitative Method Procedures</a:t>
            </a:r>
            <a:endParaRPr lang="en-US" sz="2800" dirty="0"/>
          </a:p>
        </p:txBody>
      </p:sp>
      <p:sp>
        <p:nvSpPr>
          <p:cNvPr id="3" name="Content Placeholder 2"/>
          <p:cNvSpPr>
            <a:spLocks noGrp="1"/>
          </p:cNvSpPr>
          <p:nvPr>
            <p:ph idx="1"/>
          </p:nvPr>
        </p:nvSpPr>
        <p:spPr/>
        <p:txBody>
          <a:bodyPr/>
          <a:lstStyle/>
          <a:p>
            <a:pPr lvl="1"/>
            <a:endParaRPr lang="en-US" altLang="tr-TR" sz="2400" dirty="0" smtClean="0"/>
          </a:p>
          <a:p>
            <a:pPr lvl="1"/>
            <a:r>
              <a:rPr lang="en-US" altLang="tr-TR" sz="2400" dirty="0"/>
              <a:t>Research using quantitative methods often follows a </a:t>
            </a:r>
            <a:r>
              <a:rPr lang="en-US" altLang="tr-TR" sz="2400" b="1" dirty="0"/>
              <a:t>linear process model</a:t>
            </a:r>
            <a:r>
              <a:rPr lang="en-US" altLang="tr-TR" sz="2400" dirty="0"/>
              <a:t>:</a:t>
            </a:r>
          </a:p>
          <a:p>
            <a:pPr marL="384048" lvl="2" indent="0">
              <a:buNone/>
            </a:pPr>
            <a:r>
              <a:rPr lang="en-US" altLang="tr-TR" sz="2000" b="1" dirty="0"/>
              <a:t>1. </a:t>
            </a:r>
            <a:r>
              <a:rPr lang="en-US" altLang="tr-TR" sz="2000" dirty="0"/>
              <a:t>Generation of models, theories and hypotheses </a:t>
            </a:r>
            <a:endParaRPr lang="tr-TR" altLang="tr-TR" sz="2000" dirty="0" smtClean="0"/>
          </a:p>
          <a:p>
            <a:pPr marL="384048" lvl="2" indent="0">
              <a:buNone/>
            </a:pPr>
            <a:r>
              <a:rPr lang="en-US" altLang="tr-TR" sz="2000" b="1" dirty="0" smtClean="0"/>
              <a:t>2</a:t>
            </a:r>
            <a:r>
              <a:rPr lang="en-US" altLang="tr-TR" sz="2000" b="1" dirty="0"/>
              <a:t>. </a:t>
            </a:r>
            <a:r>
              <a:rPr lang="en-US" altLang="tr-TR" sz="2000" dirty="0"/>
              <a:t>The development of instruments and methods for measurement </a:t>
            </a:r>
            <a:endParaRPr lang="tr-TR" altLang="tr-TR" sz="2000" dirty="0" smtClean="0"/>
          </a:p>
          <a:p>
            <a:pPr marL="628650" lvl="2" indent="-246063">
              <a:buNone/>
            </a:pPr>
            <a:r>
              <a:rPr lang="en-US" altLang="tr-TR" sz="2000" b="1" dirty="0" smtClean="0"/>
              <a:t>3</a:t>
            </a:r>
            <a:r>
              <a:rPr lang="en-US" altLang="tr-TR" sz="2000" b="1" dirty="0"/>
              <a:t>. </a:t>
            </a:r>
            <a:r>
              <a:rPr lang="en-US" altLang="tr-TR" sz="2000" dirty="0"/>
              <a:t>Collection of empirical data, sometimes through experimental </a:t>
            </a:r>
            <a:r>
              <a:rPr lang="tr-TR" altLang="tr-TR" sz="2000" dirty="0" smtClean="0"/>
              <a:t>   </a:t>
            </a:r>
            <a:r>
              <a:rPr lang="en-US" altLang="tr-TR" sz="2000" dirty="0" smtClean="0"/>
              <a:t>control </a:t>
            </a:r>
            <a:r>
              <a:rPr lang="en-US" altLang="tr-TR" sz="2000" dirty="0"/>
              <a:t>and manipulation of variables </a:t>
            </a:r>
            <a:endParaRPr lang="tr-TR" altLang="tr-TR" sz="2000" dirty="0" smtClean="0"/>
          </a:p>
          <a:p>
            <a:pPr marL="384048" lvl="2" indent="0">
              <a:buNone/>
            </a:pPr>
            <a:r>
              <a:rPr lang="en-US" altLang="tr-TR" sz="2000" b="1" dirty="0" smtClean="0"/>
              <a:t>4</a:t>
            </a:r>
            <a:r>
              <a:rPr lang="en-US" altLang="tr-TR" sz="2000" b="1" dirty="0"/>
              <a:t>. </a:t>
            </a:r>
            <a:r>
              <a:rPr lang="en-US" altLang="tr-TR" sz="2000" dirty="0"/>
              <a:t>Statistical modelling and/or other analysis of data </a:t>
            </a:r>
            <a:endParaRPr lang="tr-TR" altLang="tr-TR" sz="2000" dirty="0" smtClean="0"/>
          </a:p>
          <a:p>
            <a:pPr marL="384048" lvl="2" indent="0">
              <a:buNone/>
            </a:pPr>
            <a:r>
              <a:rPr lang="en-US" altLang="tr-TR" sz="2000" b="1" dirty="0" smtClean="0"/>
              <a:t>5. </a:t>
            </a:r>
            <a:r>
              <a:rPr lang="en-US" altLang="tr-TR" sz="2000" dirty="0" smtClean="0"/>
              <a:t>Evaluation of results</a:t>
            </a:r>
          </a:p>
          <a:p>
            <a:pPr lvl="2"/>
            <a:endParaRPr lang="en-US" altLang="tr-TR" dirty="0"/>
          </a:p>
        </p:txBody>
      </p:sp>
    </p:spTree>
    <p:extLst>
      <p:ext uri="{BB962C8B-B14F-4D97-AF65-F5344CB8AC3E}">
        <p14:creationId xmlns:p14="http://schemas.microsoft.com/office/powerpoint/2010/main" val="790336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Survey Research</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845734"/>
            <a:ext cx="7543801" cy="4250266"/>
          </a:xfrm>
        </p:spPr>
        <p:txBody>
          <a:bodyPr>
            <a:noAutofit/>
          </a:bodyPr>
          <a:lstStyle/>
          <a:p>
            <a:pPr lvl="1">
              <a:spcAft>
                <a:spcPts val="0"/>
              </a:spcAft>
            </a:pPr>
            <a:r>
              <a:rPr lang="en-US" altLang="tr-TR" dirty="0" smtClean="0"/>
              <a:t>Surveys </a:t>
            </a:r>
            <a:r>
              <a:rPr lang="en-US" altLang="tr-TR" dirty="0"/>
              <a:t>are </a:t>
            </a:r>
            <a:r>
              <a:rPr lang="en-US" altLang="tr-TR" b="1" dirty="0"/>
              <a:t>non-experimental</a:t>
            </a:r>
            <a:r>
              <a:rPr lang="en-US" altLang="tr-TR" dirty="0"/>
              <a:t> research methods that do not involve controlling or manipulating independent variables (that is, they </a:t>
            </a:r>
            <a:r>
              <a:rPr lang="en-US" altLang="tr-TR" b="1" dirty="0"/>
              <a:t>do not contain a “treatment</a:t>
            </a:r>
            <a:r>
              <a:rPr lang="en-US" altLang="tr-TR" b="1" dirty="0" smtClean="0"/>
              <a:t>”).</a:t>
            </a:r>
            <a:endParaRPr lang="tr-TR" altLang="tr-TR" b="1" dirty="0" smtClean="0"/>
          </a:p>
          <a:p>
            <a:pPr lvl="1">
              <a:spcAft>
                <a:spcPts val="0"/>
              </a:spcAft>
            </a:pPr>
            <a:endParaRPr lang="tr-TR" altLang="tr-TR" b="1" dirty="0" smtClean="0"/>
          </a:p>
          <a:p>
            <a:pPr lvl="1">
              <a:spcAft>
                <a:spcPts val="0"/>
              </a:spcAft>
            </a:pPr>
            <a:r>
              <a:rPr lang="en-US" altLang="tr-TR" dirty="0" smtClean="0"/>
              <a:t>A </a:t>
            </a:r>
            <a:r>
              <a:rPr lang="en-US" altLang="tr-TR" dirty="0"/>
              <a:t>survey is a means of gathering information about the </a:t>
            </a:r>
            <a:r>
              <a:rPr lang="en-US" altLang="tr-TR" b="1" dirty="0"/>
              <a:t>characteristics, actions, perceptions, attitudes, or opinions</a:t>
            </a:r>
            <a:r>
              <a:rPr lang="en-US" altLang="tr-TR" dirty="0"/>
              <a:t> of a large group of units of </a:t>
            </a:r>
            <a:r>
              <a:rPr lang="en-US" altLang="tr-TR" dirty="0" smtClean="0"/>
              <a:t>observations</a:t>
            </a:r>
            <a:r>
              <a:rPr lang="tr-TR" altLang="tr-TR" dirty="0" smtClean="0"/>
              <a:t>, </a:t>
            </a:r>
            <a:r>
              <a:rPr lang="en-US" altLang="tr-TR" dirty="0" smtClean="0"/>
              <a:t>referred </a:t>
            </a:r>
            <a:r>
              <a:rPr lang="en-US" altLang="tr-TR" dirty="0"/>
              <a:t>to as a population. </a:t>
            </a:r>
            <a:endParaRPr lang="tr-TR" altLang="tr-TR" dirty="0" smtClean="0"/>
          </a:p>
          <a:p>
            <a:pPr lvl="1">
              <a:spcAft>
                <a:spcPts val="0"/>
              </a:spcAft>
            </a:pPr>
            <a:endParaRPr lang="tr-TR" altLang="tr-TR" dirty="0" smtClean="0"/>
          </a:p>
          <a:p>
            <a:pPr lvl="1">
              <a:spcAft>
                <a:spcPts val="0"/>
              </a:spcAft>
            </a:pPr>
            <a:r>
              <a:rPr lang="en-US" altLang="tr-TR" dirty="0" smtClean="0"/>
              <a:t>Surveys </a:t>
            </a:r>
            <a:r>
              <a:rPr lang="en-US" altLang="tr-TR" dirty="0"/>
              <a:t>thus involve collecting data about </a:t>
            </a:r>
            <a:r>
              <a:rPr lang="en-US" altLang="tr-TR" b="1" dirty="0"/>
              <a:t>a large number of units </a:t>
            </a:r>
            <a:r>
              <a:rPr lang="en-US" altLang="tr-TR" dirty="0"/>
              <a:t>of observation from a random sample of subjects in ﬁeld settings through </a:t>
            </a:r>
            <a:r>
              <a:rPr lang="en-US" altLang="tr-TR" b="1" dirty="0"/>
              <a:t>techniques such as mail questionnaires, online questionnaires, telephone interviews, or less frequently through structured interviews or published statistics. </a:t>
            </a:r>
            <a:endParaRPr lang="tr-TR" altLang="tr-TR" b="1" dirty="0" smtClean="0"/>
          </a:p>
          <a:p>
            <a:pPr lvl="1">
              <a:spcAft>
                <a:spcPts val="0"/>
              </a:spcAft>
            </a:pPr>
            <a:endParaRPr lang="tr-TR" altLang="tr-TR" b="1" dirty="0" smtClean="0"/>
          </a:p>
          <a:p>
            <a:pPr lvl="1"/>
            <a:r>
              <a:rPr lang="en-US" altLang="tr-TR" dirty="0" smtClean="0"/>
              <a:t>The </a:t>
            </a:r>
            <a:r>
              <a:rPr lang="en-US" altLang="tr-TR" dirty="0"/>
              <a:t>resulting data is </a:t>
            </a:r>
            <a:r>
              <a:rPr lang="en-US" altLang="tr-TR" dirty="0" smtClean="0"/>
              <a:t>analyzed, </a:t>
            </a:r>
            <a:r>
              <a:rPr lang="en-US" altLang="tr-TR" dirty="0"/>
              <a:t>typically by using </a:t>
            </a:r>
            <a:r>
              <a:rPr lang="en-US" altLang="tr-TR" b="1" dirty="0"/>
              <a:t>statistical techniques </a:t>
            </a:r>
            <a:r>
              <a:rPr lang="en-US" altLang="tr-TR" dirty="0"/>
              <a:t>or </a:t>
            </a:r>
            <a:r>
              <a:rPr lang="en-US" altLang="tr-TR" b="1" dirty="0"/>
              <a:t>other quantitative approaches</a:t>
            </a:r>
            <a:r>
              <a:rPr lang="en-US" altLang="tr-TR" dirty="0"/>
              <a:t>. </a:t>
            </a:r>
            <a:endParaRPr lang="en-US" altLang="tr-TR" dirty="0"/>
          </a:p>
        </p:txBody>
      </p:sp>
    </p:spTree>
    <p:extLst>
      <p:ext uri="{BB962C8B-B14F-4D97-AF65-F5344CB8AC3E}">
        <p14:creationId xmlns:p14="http://schemas.microsoft.com/office/powerpoint/2010/main" val="385572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Survey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p:txBody>
          <a:bodyPr>
            <a:normAutofit/>
          </a:bodyPr>
          <a:lstStyle/>
          <a:p>
            <a:pPr lvl="1"/>
            <a:r>
              <a:rPr lang="en-US" altLang="tr-TR" dirty="0" smtClean="0"/>
              <a:t>The </a:t>
            </a:r>
            <a:r>
              <a:rPr lang="en-US" altLang="tr-TR" dirty="0"/>
              <a:t>survey method is preferable in research contexts </a:t>
            </a:r>
            <a:endParaRPr lang="tr-TR" altLang="tr-TR" dirty="0" smtClean="0"/>
          </a:p>
          <a:p>
            <a:pPr lvl="2"/>
            <a:r>
              <a:rPr lang="en-US" altLang="tr-TR" dirty="0" smtClean="0"/>
              <a:t>when </a:t>
            </a:r>
            <a:r>
              <a:rPr lang="en-US" altLang="tr-TR" dirty="0"/>
              <a:t>the central questions of interest about the phenomena are “</a:t>
            </a:r>
            <a:r>
              <a:rPr lang="en-US" altLang="tr-TR" b="1" dirty="0"/>
              <a:t>what is happening</a:t>
            </a:r>
            <a:r>
              <a:rPr lang="en-US" altLang="tr-TR" dirty="0"/>
              <a:t>” and “</a:t>
            </a:r>
            <a:r>
              <a:rPr lang="en-US" altLang="tr-TR" b="1" dirty="0"/>
              <a:t>how and why” “is it happening?”</a:t>
            </a:r>
            <a:r>
              <a:rPr lang="en-US" altLang="tr-TR" dirty="0"/>
              <a:t> and </a:t>
            </a:r>
            <a:endParaRPr lang="tr-TR" altLang="tr-TR" dirty="0" smtClean="0"/>
          </a:p>
          <a:p>
            <a:pPr lvl="2"/>
            <a:r>
              <a:rPr lang="en-US" altLang="tr-TR" dirty="0" smtClean="0"/>
              <a:t>when </a:t>
            </a:r>
            <a:r>
              <a:rPr lang="en-US" altLang="tr-TR" dirty="0"/>
              <a:t>control of the independent and dependent variables is not possible or not desirable. </a:t>
            </a:r>
            <a:endParaRPr lang="tr-TR" altLang="tr-TR" dirty="0" smtClean="0"/>
          </a:p>
          <a:p>
            <a:pPr lvl="2"/>
            <a:endParaRPr lang="tr-TR" altLang="tr-TR" dirty="0" smtClean="0"/>
          </a:p>
          <a:p>
            <a:pPr lvl="1"/>
            <a:r>
              <a:rPr lang="en-US" altLang="tr-TR" dirty="0" smtClean="0"/>
              <a:t>Survey </a:t>
            </a:r>
            <a:r>
              <a:rPr lang="en-US" altLang="tr-TR" dirty="0"/>
              <a:t>research in general can be used for at least three purposes, these being </a:t>
            </a:r>
            <a:r>
              <a:rPr lang="en-US" altLang="tr-TR" b="1" dirty="0"/>
              <a:t>exploration, description, or </a:t>
            </a:r>
            <a:r>
              <a:rPr lang="en-US" altLang="tr-TR" b="1" dirty="0" smtClean="0"/>
              <a:t>explanation</a:t>
            </a:r>
            <a:r>
              <a:rPr lang="en-US" altLang="tr-TR" dirty="0" smtClean="0"/>
              <a:t>.</a:t>
            </a:r>
            <a:endParaRPr lang="tr-TR" altLang="tr-TR" dirty="0" smtClean="0"/>
          </a:p>
          <a:p>
            <a:pPr lvl="2"/>
            <a:r>
              <a:rPr lang="en-US" altLang="tr-TR" dirty="0"/>
              <a:t>The purpose of survey research in </a:t>
            </a:r>
            <a:r>
              <a:rPr lang="en-US" altLang="tr-TR" b="1" dirty="0"/>
              <a:t>exploration</a:t>
            </a:r>
            <a:r>
              <a:rPr lang="en-US" altLang="tr-TR" dirty="0"/>
              <a:t> is to become more familiar with a phenomenon or topic of interest. </a:t>
            </a:r>
            <a:endParaRPr lang="tr-TR" altLang="tr-TR" dirty="0" smtClean="0"/>
          </a:p>
          <a:p>
            <a:pPr lvl="2"/>
            <a:r>
              <a:rPr lang="en-US" altLang="tr-TR" dirty="0"/>
              <a:t>The purpose of survey research in </a:t>
            </a:r>
            <a:r>
              <a:rPr lang="en-US" altLang="tr-TR" b="1" dirty="0"/>
              <a:t>description</a:t>
            </a:r>
            <a:r>
              <a:rPr lang="en-US" altLang="tr-TR" dirty="0"/>
              <a:t> is to ﬁnd out about the situations, events, attitudes, opinions, processes, or </a:t>
            </a:r>
            <a:r>
              <a:rPr lang="en-US" altLang="tr-TR" dirty="0" smtClean="0"/>
              <a:t>behaviors </a:t>
            </a:r>
            <a:r>
              <a:rPr lang="en-US" altLang="tr-TR" dirty="0"/>
              <a:t>that are occurring in a population</a:t>
            </a:r>
            <a:r>
              <a:rPr lang="en-US" altLang="tr-TR" dirty="0" smtClean="0"/>
              <a:t>.</a:t>
            </a:r>
            <a:endParaRPr lang="tr-TR" altLang="tr-TR" dirty="0" smtClean="0"/>
          </a:p>
          <a:p>
            <a:pPr lvl="2"/>
            <a:r>
              <a:rPr lang="en-US" altLang="tr-TR" dirty="0"/>
              <a:t>In contrast, the purpose of survey research in </a:t>
            </a:r>
            <a:r>
              <a:rPr lang="en-US" altLang="tr-TR" b="1" dirty="0"/>
              <a:t>explanation</a:t>
            </a:r>
            <a:r>
              <a:rPr lang="en-US" altLang="tr-TR" dirty="0"/>
              <a:t> is to test theory and hypothetical causal relations between theoretical constructs. </a:t>
            </a:r>
            <a:endParaRPr lang="en-US" altLang="tr-TR" dirty="0"/>
          </a:p>
        </p:txBody>
      </p:sp>
    </p:spTree>
    <p:extLst>
      <p:ext uri="{BB962C8B-B14F-4D97-AF65-F5344CB8AC3E}">
        <p14:creationId xmlns:p14="http://schemas.microsoft.com/office/powerpoint/2010/main" val="1170854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Survey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pic>
        <p:nvPicPr>
          <p:cNvPr id="5" name="Resim 4"/>
          <p:cNvPicPr>
            <a:picLocks noChangeAspect="1"/>
          </p:cNvPicPr>
          <p:nvPr/>
        </p:nvPicPr>
        <p:blipFill>
          <a:blip r:embed="rId3"/>
          <a:stretch>
            <a:fillRect/>
          </a:stretch>
        </p:blipFill>
        <p:spPr>
          <a:xfrm>
            <a:off x="822960" y="1775461"/>
            <a:ext cx="7543800" cy="4581298"/>
          </a:xfrm>
          <a:prstGeom prst="rect">
            <a:avLst/>
          </a:prstGeom>
        </p:spPr>
      </p:pic>
    </p:spTree>
    <p:extLst>
      <p:ext uri="{BB962C8B-B14F-4D97-AF65-F5344CB8AC3E}">
        <p14:creationId xmlns:p14="http://schemas.microsoft.com/office/powerpoint/2010/main" val="2452372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Survey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p:txBody>
          <a:bodyPr>
            <a:normAutofit/>
          </a:bodyPr>
          <a:lstStyle/>
          <a:p>
            <a:pPr lvl="1"/>
            <a:r>
              <a:rPr lang="en-US" altLang="tr-TR" dirty="0"/>
              <a:t>Essentially, good survey research should follow the following guidelines:</a:t>
            </a:r>
          </a:p>
          <a:p>
            <a:pPr lvl="2"/>
            <a:r>
              <a:rPr lang="en-US" altLang="tr-TR" i="1" dirty="0"/>
              <a:t>Report the approach used to </a:t>
            </a:r>
            <a:r>
              <a:rPr lang="en-US" altLang="tr-TR" i="1" dirty="0" smtClean="0"/>
              <a:t>randomize </a:t>
            </a:r>
            <a:r>
              <a:rPr lang="en-US" altLang="tr-TR" i="1" dirty="0"/>
              <a:t>or select samples</a:t>
            </a:r>
            <a:r>
              <a:rPr lang="en-US" altLang="tr-TR" dirty="0"/>
              <a:t>. </a:t>
            </a:r>
            <a:r>
              <a:rPr lang="tr-TR" altLang="tr-TR" dirty="0" smtClean="0"/>
              <a:t>(</a:t>
            </a:r>
            <a:r>
              <a:rPr lang="en-US" altLang="tr-TR" dirty="0"/>
              <a:t>whether the survey used simple random sampling, clustering, stratiﬁcation or other forms of selecting sub-groups of the population</a:t>
            </a:r>
            <a:r>
              <a:rPr lang="tr-TR" altLang="tr-TR" dirty="0" smtClean="0"/>
              <a:t>)</a:t>
            </a:r>
          </a:p>
          <a:p>
            <a:pPr lvl="2"/>
            <a:r>
              <a:rPr lang="en-US" altLang="tr-TR" i="1" dirty="0"/>
              <a:t>Report a proﬁle of the sample frame.</a:t>
            </a:r>
            <a:r>
              <a:rPr lang="en-US" altLang="tr-TR" dirty="0"/>
              <a:t> </a:t>
            </a:r>
            <a:r>
              <a:rPr lang="tr-TR" altLang="tr-TR" dirty="0" smtClean="0"/>
              <a:t>(</a:t>
            </a:r>
            <a:r>
              <a:rPr lang="en-US" altLang="tr-TR" dirty="0"/>
              <a:t>Reporting the boundaries of the sample </a:t>
            </a:r>
            <a:r>
              <a:rPr lang="en-US" altLang="tr-TR" dirty="0" smtClean="0"/>
              <a:t>frame</a:t>
            </a:r>
            <a:r>
              <a:rPr lang="tr-TR" altLang="tr-TR" dirty="0" smtClean="0"/>
              <a:t>)</a:t>
            </a:r>
          </a:p>
          <a:p>
            <a:pPr lvl="2"/>
            <a:r>
              <a:rPr lang="en-US" altLang="tr-TR" i="1" dirty="0"/>
              <a:t>Report the characteristics of respondents. </a:t>
            </a:r>
            <a:r>
              <a:rPr lang="tr-TR" altLang="tr-TR" dirty="0" smtClean="0"/>
              <a:t>(</a:t>
            </a:r>
            <a:r>
              <a:rPr lang="en-US" altLang="tr-TR" dirty="0"/>
              <a:t>whether particular characteristics are representative of the sample</a:t>
            </a:r>
            <a:r>
              <a:rPr lang="en-US" altLang="tr-TR" dirty="0" smtClean="0"/>
              <a:t>.</a:t>
            </a:r>
            <a:r>
              <a:rPr lang="tr-TR" altLang="tr-TR" dirty="0" smtClean="0"/>
              <a:t>)</a:t>
            </a:r>
          </a:p>
          <a:p>
            <a:pPr lvl="2"/>
            <a:r>
              <a:rPr lang="en-US" altLang="tr-TR" i="1" dirty="0"/>
              <a:t>Append the whole or part of the questionnaire</a:t>
            </a:r>
            <a:r>
              <a:rPr lang="en-US" altLang="tr-TR" dirty="0"/>
              <a:t>. </a:t>
            </a:r>
            <a:r>
              <a:rPr lang="tr-TR" altLang="tr-TR" dirty="0" smtClean="0"/>
              <a:t>(</a:t>
            </a:r>
            <a:r>
              <a:rPr lang="en-US" altLang="tr-TR" dirty="0"/>
              <a:t>the researcher provides readers with the exact wording of </a:t>
            </a:r>
            <a:r>
              <a:rPr lang="en-US" altLang="tr-TR" dirty="0" smtClean="0"/>
              <a:t>questions</a:t>
            </a:r>
            <a:r>
              <a:rPr lang="tr-TR" altLang="tr-TR" dirty="0" smtClean="0"/>
              <a:t>.)</a:t>
            </a:r>
          </a:p>
          <a:p>
            <a:pPr lvl="2"/>
            <a:r>
              <a:rPr lang="en-US" altLang="tr-TR" i="1" dirty="0"/>
              <a:t>Establish the validity and reliability of the survey instrument</a:t>
            </a:r>
            <a:r>
              <a:rPr lang="en-US" altLang="tr-TR" dirty="0"/>
              <a:t>. </a:t>
            </a:r>
            <a:r>
              <a:rPr lang="tr-TR" altLang="tr-TR" dirty="0" smtClean="0"/>
              <a:t>(</a:t>
            </a:r>
            <a:r>
              <a:rPr lang="en-US" altLang="tr-TR" dirty="0"/>
              <a:t>IS researchers must validate their research instruments.</a:t>
            </a:r>
            <a:r>
              <a:rPr lang="tr-TR" altLang="tr-TR" dirty="0" smtClean="0"/>
              <a:t>)</a:t>
            </a:r>
          </a:p>
          <a:p>
            <a:pPr lvl="2"/>
            <a:r>
              <a:rPr lang="tr-TR" altLang="tr-TR" i="1" dirty="0" err="1" smtClean="0"/>
              <a:t>Perform</a:t>
            </a:r>
            <a:r>
              <a:rPr lang="tr-TR" altLang="tr-TR" i="1" dirty="0" smtClean="0"/>
              <a:t> </a:t>
            </a:r>
            <a:r>
              <a:rPr lang="tr-TR" altLang="tr-TR" i="1" dirty="0"/>
              <a:t>an </a:t>
            </a:r>
            <a:r>
              <a:rPr lang="tr-TR" altLang="tr-TR" i="1" dirty="0" err="1"/>
              <a:t>instrument</a:t>
            </a:r>
            <a:r>
              <a:rPr lang="tr-TR" altLang="tr-TR" i="1" dirty="0"/>
              <a:t> </a:t>
            </a:r>
            <a:r>
              <a:rPr lang="tr-TR" altLang="tr-TR" i="1" dirty="0" err="1"/>
              <a:t>pre</a:t>
            </a:r>
            <a:r>
              <a:rPr lang="tr-TR" altLang="tr-TR" i="1" dirty="0"/>
              <a:t>-test</a:t>
            </a:r>
            <a:r>
              <a:rPr lang="tr-TR" altLang="tr-TR" dirty="0"/>
              <a:t>. </a:t>
            </a:r>
            <a:r>
              <a:rPr lang="tr-TR" altLang="tr-TR" dirty="0" smtClean="0"/>
              <a:t>(I</a:t>
            </a:r>
            <a:r>
              <a:rPr lang="en-US" altLang="tr-TR" dirty="0" err="1" smtClean="0"/>
              <a:t>ts</a:t>
            </a:r>
            <a:r>
              <a:rPr lang="en-US" altLang="tr-TR" dirty="0" smtClean="0"/>
              <a:t> </a:t>
            </a:r>
            <a:r>
              <a:rPr lang="en-US" altLang="tr-TR" dirty="0"/>
              <a:t>purpose is to help produce a survey form that is more usable and reliable.</a:t>
            </a:r>
            <a:r>
              <a:rPr lang="tr-TR" altLang="tr-TR" dirty="0" smtClean="0"/>
              <a:t>)</a:t>
            </a:r>
          </a:p>
          <a:p>
            <a:pPr lvl="2"/>
            <a:r>
              <a:rPr lang="tr-TR" altLang="tr-TR" i="1" dirty="0"/>
              <a:t>Report on </a:t>
            </a:r>
            <a:r>
              <a:rPr lang="tr-TR" altLang="tr-TR" i="1" dirty="0" err="1"/>
              <a:t>response</a:t>
            </a:r>
            <a:r>
              <a:rPr lang="tr-TR" altLang="tr-TR" i="1" dirty="0"/>
              <a:t> rate</a:t>
            </a:r>
            <a:r>
              <a:rPr lang="tr-TR" altLang="tr-TR" dirty="0"/>
              <a:t>. </a:t>
            </a:r>
            <a:r>
              <a:rPr lang="tr-TR" altLang="tr-TR" dirty="0" smtClean="0"/>
              <a:t>(</a:t>
            </a:r>
            <a:r>
              <a:rPr lang="en-US" altLang="tr-TR" dirty="0" smtClean="0"/>
              <a:t>Obtaining </a:t>
            </a:r>
            <a:r>
              <a:rPr lang="en-US" altLang="tr-TR" dirty="0"/>
              <a:t>a large sample would be meaningless without consideration of the response </a:t>
            </a:r>
            <a:r>
              <a:rPr lang="en-US" altLang="tr-TR" dirty="0" smtClean="0"/>
              <a:t>rate</a:t>
            </a:r>
            <a:r>
              <a:rPr lang="tr-TR" altLang="tr-TR" dirty="0" smtClean="0"/>
              <a:t>.)</a:t>
            </a:r>
          </a:p>
        </p:txBody>
      </p:sp>
    </p:spTree>
    <p:extLst>
      <p:ext uri="{BB962C8B-B14F-4D97-AF65-F5344CB8AC3E}">
        <p14:creationId xmlns:p14="http://schemas.microsoft.com/office/powerpoint/2010/main" val="3100196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Overview</a:t>
            </a:r>
          </a:p>
        </p:txBody>
      </p:sp>
      <p:sp>
        <p:nvSpPr>
          <p:cNvPr id="11267" name="Rectangle 3"/>
          <p:cNvSpPr>
            <a:spLocks noGrp="1" noChangeArrowheads="1"/>
          </p:cNvSpPr>
          <p:nvPr>
            <p:ph idx="1"/>
          </p:nvPr>
        </p:nvSpPr>
        <p:spPr/>
        <p:txBody>
          <a:bodyPr>
            <a:normAutofit fontScale="77500" lnSpcReduction="20000"/>
          </a:bodyPr>
          <a:lstStyle/>
          <a:p>
            <a:r>
              <a:rPr lang="tr-TR" dirty="0" err="1" smtClean="0"/>
              <a:t>Research</a:t>
            </a:r>
            <a:r>
              <a:rPr lang="tr-TR" dirty="0" smtClean="0"/>
              <a:t> Methods</a:t>
            </a:r>
            <a:endParaRPr lang="en-US" altLang="tr-TR" dirty="0" smtClean="0"/>
          </a:p>
          <a:p>
            <a:pPr lvl="1"/>
            <a:r>
              <a:rPr lang="tr-TR" altLang="tr-TR" dirty="0" smtClean="0"/>
              <a:t>Quantitative Methods</a:t>
            </a:r>
            <a:endParaRPr lang="en-US" dirty="0" smtClean="0"/>
          </a:p>
          <a:p>
            <a:pPr lvl="2"/>
            <a:r>
              <a:rPr lang="tr-TR" dirty="0" err="1" smtClean="0"/>
              <a:t>The</a:t>
            </a:r>
            <a:r>
              <a:rPr lang="tr-TR" dirty="0" smtClean="0"/>
              <a:t> </a:t>
            </a:r>
            <a:r>
              <a:rPr lang="tr-TR" dirty="0" err="1"/>
              <a:t>F</a:t>
            </a:r>
            <a:r>
              <a:rPr lang="tr-TR" dirty="0" err="1" smtClean="0"/>
              <a:t>ocus</a:t>
            </a:r>
            <a:r>
              <a:rPr lang="tr-TR" dirty="0" smtClean="0"/>
              <a:t> on </a:t>
            </a:r>
            <a:r>
              <a:rPr lang="tr-TR" dirty="0" err="1"/>
              <a:t>M</a:t>
            </a:r>
            <a:r>
              <a:rPr lang="tr-TR" dirty="0" err="1" smtClean="0"/>
              <a:t>easurement</a:t>
            </a:r>
            <a:endParaRPr lang="en-US" dirty="0" smtClean="0"/>
          </a:p>
          <a:p>
            <a:pPr lvl="2"/>
            <a:r>
              <a:rPr lang="tr-TR" dirty="0" err="1" smtClean="0"/>
              <a:t>Reliability</a:t>
            </a:r>
            <a:endParaRPr lang="en-US" dirty="0" smtClean="0"/>
          </a:p>
          <a:p>
            <a:pPr lvl="2"/>
            <a:r>
              <a:rPr lang="tr-TR" dirty="0" err="1" smtClean="0"/>
              <a:t>Validity</a:t>
            </a:r>
            <a:endParaRPr lang="tr-TR" dirty="0" smtClean="0"/>
          </a:p>
          <a:p>
            <a:pPr lvl="2"/>
            <a:r>
              <a:rPr lang="tr-TR" dirty="0" err="1" smtClean="0"/>
              <a:t>Measurement</a:t>
            </a:r>
            <a:r>
              <a:rPr lang="tr-TR" dirty="0" smtClean="0"/>
              <a:t> Development</a:t>
            </a:r>
          </a:p>
          <a:p>
            <a:pPr lvl="2"/>
            <a:r>
              <a:rPr lang="tr-TR" dirty="0" smtClean="0"/>
              <a:t>Quantitative </a:t>
            </a:r>
            <a:r>
              <a:rPr lang="tr-TR" dirty="0" err="1" smtClean="0"/>
              <a:t>Method</a:t>
            </a:r>
            <a:r>
              <a:rPr lang="tr-TR" dirty="0" smtClean="0"/>
              <a:t> </a:t>
            </a:r>
            <a:r>
              <a:rPr lang="tr-TR" dirty="0" err="1" smtClean="0"/>
              <a:t>Procedures</a:t>
            </a:r>
            <a:endParaRPr lang="tr-TR" dirty="0" smtClean="0"/>
          </a:p>
          <a:p>
            <a:pPr lvl="2"/>
            <a:r>
              <a:rPr lang="tr-TR" dirty="0" err="1" smtClean="0"/>
              <a:t>Survey</a:t>
            </a:r>
            <a:r>
              <a:rPr lang="tr-TR" dirty="0" smtClean="0"/>
              <a:t> </a:t>
            </a:r>
            <a:r>
              <a:rPr lang="tr-TR" dirty="0" err="1" smtClean="0"/>
              <a:t>Research</a:t>
            </a:r>
            <a:endParaRPr lang="tr-TR" dirty="0" smtClean="0"/>
          </a:p>
          <a:p>
            <a:pPr lvl="2"/>
            <a:r>
              <a:rPr lang="tr-TR" dirty="0" err="1" smtClean="0"/>
              <a:t>Experimental</a:t>
            </a:r>
            <a:r>
              <a:rPr lang="tr-TR" dirty="0" smtClean="0"/>
              <a:t> </a:t>
            </a:r>
            <a:r>
              <a:rPr lang="tr-TR" dirty="0" err="1" smtClean="0"/>
              <a:t>Research</a:t>
            </a:r>
            <a:endParaRPr lang="en-US" dirty="0" smtClean="0"/>
          </a:p>
          <a:p>
            <a:pPr lvl="1"/>
            <a:r>
              <a:rPr lang="tr-TR" dirty="0" err="1" smtClean="0"/>
              <a:t>Qualitative</a:t>
            </a:r>
            <a:r>
              <a:rPr lang="tr-TR" dirty="0" smtClean="0"/>
              <a:t> Methods</a:t>
            </a:r>
          </a:p>
          <a:p>
            <a:pPr lvl="2"/>
            <a:r>
              <a:rPr lang="tr-TR" dirty="0" smtClean="0"/>
              <a:t>Data </a:t>
            </a:r>
            <a:r>
              <a:rPr lang="tr-TR" dirty="0"/>
              <a:t>C</a:t>
            </a:r>
            <a:r>
              <a:rPr lang="tr-TR" dirty="0" smtClean="0"/>
              <a:t>ollection </a:t>
            </a:r>
            <a:r>
              <a:rPr lang="tr-TR" dirty="0" err="1" smtClean="0"/>
              <a:t>Techniques</a:t>
            </a:r>
            <a:endParaRPr lang="tr-TR" dirty="0" smtClean="0"/>
          </a:p>
          <a:p>
            <a:pPr lvl="2"/>
            <a:r>
              <a:rPr lang="tr-TR" dirty="0" smtClean="0"/>
              <a:t>Data Analysis </a:t>
            </a:r>
            <a:r>
              <a:rPr lang="tr-TR" dirty="0" err="1" smtClean="0"/>
              <a:t>Techniques</a:t>
            </a:r>
            <a:endParaRPr lang="tr-TR" dirty="0" smtClean="0"/>
          </a:p>
          <a:p>
            <a:pPr lvl="2"/>
            <a:r>
              <a:rPr lang="tr-TR" dirty="0" smtClean="0"/>
              <a:t>Case </a:t>
            </a:r>
            <a:r>
              <a:rPr lang="tr-TR" dirty="0" err="1" smtClean="0"/>
              <a:t>Study</a:t>
            </a:r>
            <a:endParaRPr lang="tr-TR" dirty="0" smtClean="0"/>
          </a:p>
          <a:p>
            <a:pPr lvl="2"/>
            <a:r>
              <a:rPr lang="tr-TR" dirty="0" smtClean="0"/>
              <a:t>Action </a:t>
            </a:r>
            <a:r>
              <a:rPr lang="tr-TR" dirty="0" err="1" smtClean="0"/>
              <a:t>Research</a:t>
            </a:r>
            <a:endParaRPr lang="tr-TR" dirty="0" smtClean="0"/>
          </a:p>
          <a:p>
            <a:pPr lvl="2"/>
            <a:r>
              <a:rPr lang="tr-TR" dirty="0" err="1" smtClean="0"/>
              <a:t>Grounded</a:t>
            </a:r>
            <a:r>
              <a:rPr lang="tr-TR" dirty="0" smtClean="0"/>
              <a:t> </a:t>
            </a:r>
            <a:r>
              <a:rPr lang="tr-TR" dirty="0" err="1" smtClean="0"/>
              <a:t>Theory</a:t>
            </a:r>
            <a:endParaRPr lang="en-US" dirty="0" smtClean="0"/>
          </a:p>
          <a:p>
            <a:pPr lvl="1"/>
            <a:r>
              <a:rPr lang="tr-TR" dirty="0" smtClean="0"/>
              <a:t>Mixed Methods </a:t>
            </a:r>
            <a:r>
              <a:rPr lang="tr-TR" dirty="0" err="1" smtClean="0"/>
              <a:t>and</a:t>
            </a:r>
            <a:r>
              <a:rPr lang="tr-TR" dirty="0" smtClean="0"/>
              <a:t> Design </a:t>
            </a:r>
            <a:r>
              <a:rPr lang="tr-TR" dirty="0" err="1" smtClean="0"/>
              <a:t>Science</a:t>
            </a:r>
            <a:r>
              <a:rPr lang="tr-TR" dirty="0" smtClean="0"/>
              <a:t> Methods</a:t>
            </a:r>
            <a:endParaRPr lang="en-US" dirty="0" smtClean="0"/>
          </a:p>
          <a:p>
            <a:pPr lvl="2"/>
            <a:r>
              <a:rPr lang="tr-TR" dirty="0" smtClean="0"/>
              <a:t>Mixed Methods</a:t>
            </a:r>
            <a:endParaRPr lang="en-US" dirty="0" smtClean="0"/>
          </a:p>
          <a:p>
            <a:pPr lvl="2"/>
            <a:r>
              <a:rPr lang="tr-TR" dirty="0" smtClean="0"/>
              <a:t>Design </a:t>
            </a:r>
            <a:r>
              <a:rPr lang="tr-TR" dirty="0" err="1" smtClean="0"/>
              <a:t>Science</a:t>
            </a:r>
            <a:r>
              <a:rPr lang="tr-TR" dirty="0" smtClean="0"/>
              <a:t> Methods</a:t>
            </a:r>
            <a:endParaRPr lang="en-US" dirty="0" smtClean="0"/>
          </a:p>
          <a:p>
            <a:pPr lvl="1"/>
            <a:r>
              <a:rPr lang="en-US" dirty="0"/>
              <a:t>Further Reading</a:t>
            </a:r>
            <a:endParaRPr lang="en-US" dirty="0" smtClean="0"/>
          </a:p>
          <a:p>
            <a:endParaRPr lang="en-US" altLang="tr-T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09600"/>
            <a:ext cx="7543800" cy="1450757"/>
          </a:xfrm>
        </p:spPr>
        <p:txBody>
          <a:bodyPr>
            <a:normAutofit/>
          </a:bodyPr>
          <a:lstStyle/>
          <a:p>
            <a:r>
              <a:rPr lang="en-US" sz="2800" dirty="0">
                <a:solidFill>
                  <a:schemeClr val="accent1">
                    <a:satMod val="150000"/>
                  </a:schemeClr>
                </a:solidFill>
              </a:rPr>
              <a:t>Survey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pic>
        <p:nvPicPr>
          <p:cNvPr id="7" name="Resim 6"/>
          <p:cNvPicPr>
            <a:picLocks noChangeAspect="1"/>
          </p:cNvPicPr>
          <p:nvPr/>
        </p:nvPicPr>
        <p:blipFill>
          <a:blip r:embed="rId3"/>
          <a:stretch>
            <a:fillRect/>
          </a:stretch>
        </p:blipFill>
        <p:spPr>
          <a:xfrm>
            <a:off x="2797541" y="879257"/>
            <a:ext cx="3516581" cy="5445343"/>
          </a:xfrm>
          <a:prstGeom prst="rect">
            <a:avLst/>
          </a:prstGeom>
        </p:spPr>
      </p:pic>
    </p:spTree>
    <p:extLst>
      <p:ext uri="{BB962C8B-B14F-4D97-AF65-F5344CB8AC3E}">
        <p14:creationId xmlns:p14="http://schemas.microsoft.com/office/powerpoint/2010/main" val="782032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Survey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p:txBody>
          <a:bodyPr>
            <a:normAutofit fontScale="85000" lnSpcReduction="10000"/>
          </a:bodyPr>
          <a:lstStyle/>
          <a:p>
            <a:pPr lvl="1"/>
            <a:r>
              <a:rPr lang="en-US" altLang="tr-TR" b="1" dirty="0"/>
              <a:t>Model development </a:t>
            </a:r>
            <a:r>
              <a:rPr lang="en-US" altLang="tr-TR" dirty="0"/>
              <a:t>is the exercise of </a:t>
            </a:r>
            <a:r>
              <a:rPr lang="en-US" altLang="tr-TR" dirty="0" smtClean="0"/>
              <a:t>theorizing </a:t>
            </a:r>
            <a:r>
              <a:rPr lang="en-US" altLang="tr-TR" dirty="0"/>
              <a:t>anticipated effects between the phenomena under observation in a well-speciﬁed theoretical model</a:t>
            </a:r>
            <a:r>
              <a:rPr lang="en-US" altLang="tr-TR" dirty="0" smtClean="0"/>
              <a:t>.</a:t>
            </a:r>
            <a:endParaRPr lang="tr-TR" altLang="tr-TR" dirty="0" smtClean="0"/>
          </a:p>
          <a:p>
            <a:pPr lvl="1"/>
            <a:endParaRPr lang="tr-TR" altLang="tr-TR" dirty="0" smtClean="0"/>
          </a:p>
          <a:p>
            <a:pPr lvl="1"/>
            <a:r>
              <a:rPr lang="en-US" altLang="tr-TR" b="1" dirty="0"/>
              <a:t>Measurement development </a:t>
            </a:r>
            <a:r>
              <a:rPr lang="en-US" altLang="tr-TR" dirty="0"/>
              <a:t>is concerned with developing measurement arrays (one or more measurement items, for example) that can be used as an </a:t>
            </a:r>
            <a:r>
              <a:rPr lang="en-US" altLang="tr-TR" dirty="0" smtClean="0"/>
              <a:t>operationalization </a:t>
            </a:r>
            <a:r>
              <a:rPr lang="en-US" altLang="tr-TR" dirty="0"/>
              <a:t>of the theoretical constructs to be measured empirically. </a:t>
            </a:r>
            <a:endParaRPr lang="tr-TR" altLang="tr-TR" dirty="0" smtClean="0"/>
          </a:p>
          <a:p>
            <a:pPr lvl="1"/>
            <a:endParaRPr lang="tr-TR" altLang="tr-TR" dirty="0" smtClean="0"/>
          </a:p>
          <a:p>
            <a:pPr lvl="1"/>
            <a:r>
              <a:rPr lang="en-US" altLang="tr-TR" b="1" dirty="0"/>
              <a:t>Instrument development </a:t>
            </a:r>
            <a:r>
              <a:rPr lang="en-US" altLang="tr-TR" dirty="0"/>
              <a:t>is the step of converting measurement inventories into complete survey instruments</a:t>
            </a:r>
            <a:r>
              <a:rPr lang="en-US" altLang="tr-TR" dirty="0" smtClean="0"/>
              <a:t>.</a:t>
            </a:r>
            <a:endParaRPr lang="tr-TR" altLang="tr-TR" dirty="0" smtClean="0"/>
          </a:p>
          <a:p>
            <a:pPr lvl="1"/>
            <a:endParaRPr lang="tr-TR" altLang="tr-TR" dirty="0" smtClean="0"/>
          </a:p>
          <a:p>
            <a:pPr lvl="1"/>
            <a:r>
              <a:rPr lang="en-US" altLang="tr-TR" b="1" dirty="0"/>
              <a:t>Instrument testing </a:t>
            </a:r>
            <a:r>
              <a:rPr lang="en-US" altLang="tr-TR" dirty="0"/>
              <a:t>is the step of trying out the survey prior to administering it to the target population of interest, to identify and rectify problems up-front</a:t>
            </a:r>
            <a:r>
              <a:rPr lang="en-US" altLang="tr-TR" dirty="0" smtClean="0"/>
              <a:t>.</a:t>
            </a:r>
            <a:endParaRPr lang="tr-TR" altLang="tr-TR" dirty="0" smtClean="0"/>
          </a:p>
          <a:p>
            <a:pPr lvl="1"/>
            <a:endParaRPr lang="tr-TR" altLang="tr-TR" dirty="0" smtClean="0"/>
          </a:p>
          <a:p>
            <a:pPr lvl="1"/>
            <a:r>
              <a:rPr lang="en-US" altLang="tr-TR" b="1" dirty="0"/>
              <a:t>Survey administration </a:t>
            </a:r>
            <a:r>
              <a:rPr lang="en-US" altLang="tr-TR" dirty="0"/>
              <a:t>concerns the actual roll-out of the survey to the target population</a:t>
            </a:r>
            <a:r>
              <a:rPr lang="en-US" altLang="tr-TR" dirty="0" smtClean="0"/>
              <a:t>.</a:t>
            </a:r>
            <a:endParaRPr lang="tr-TR" altLang="tr-TR" dirty="0" smtClean="0"/>
          </a:p>
          <a:p>
            <a:pPr lvl="1"/>
            <a:endParaRPr lang="tr-TR" altLang="tr-TR" dirty="0" smtClean="0"/>
          </a:p>
          <a:p>
            <a:pPr lvl="1"/>
            <a:r>
              <a:rPr lang="en-US" altLang="tr-TR" b="1" dirty="0"/>
              <a:t>Data analysis </a:t>
            </a:r>
            <a:r>
              <a:rPr lang="en-US" altLang="tr-TR" dirty="0"/>
              <a:t>ﬁnally concerns the examination of the collected survey data through appropriate quantitative data analysis techniques. </a:t>
            </a:r>
            <a:endParaRPr lang="tr-TR" altLang="tr-TR" dirty="0" smtClean="0"/>
          </a:p>
        </p:txBody>
      </p:sp>
    </p:spTree>
    <p:extLst>
      <p:ext uri="{BB962C8B-B14F-4D97-AF65-F5344CB8AC3E}">
        <p14:creationId xmlns:p14="http://schemas.microsoft.com/office/powerpoint/2010/main" val="2729240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Research</a:t>
            </a:r>
            <a:endParaRPr lang="en-US" sz="2800" dirty="0">
              <a:solidFill>
                <a:schemeClr val="accent1">
                  <a:satMod val="150000"/>
                </a:schemeClr>
              </a:solidFill>
            </a:endParaRPr>
          </a:p>
        </p:txBody>
      </p:sp>
      <p:sp>
        <p:nvSpPr>
          <p:cNvPr id="3" name="Content Placeholder 2"/>
          <p:cNvSpPr>
            <a:spLocks noGrp="1"/>
          </p:cNvSpPr>
          <p:nvPr>
            <p:ph idx="1"/>
          </p:nvPr>
        </p:nvSpPr>
        <p:spPr/>
        <p:txBody>
          <a:bodyPr>
            <a:normAutofit/>
          </a:bodyPr>
          <a:lstStyle/>
          <a:p>
            <a:pPr lvl="1"/>
            <a:r>
              <a:rPr lang="en-US" altLang="tr-TR" dirty="0"/>
              <a:t>Experimental studies are those are that are speciﬁcally intended to examine </a:t>
            </a:r>
            <a:r>
              <a:rPr lang="en-US" altLang="tr-TR" b="1" dirty="0"/>
              <a:t>cause and effect relationships</a:t>
            </a:r>
            <a:r>
              <a:rPr lang="en-US" altLang="tr-TR" dirty="0"/>
              <a:t>. </a:t>
            </a:r>
            <a:endParaRPr lang="tr-TR" altLang="tr-TR" dirty="0" smtClean="0"/>
          </a:p>
          <a:p>
            <a:pPr lvl="1"/>
            <a:endParaRPr lang="tr-TR" altLang="tr-TR" dirty="0" smtClean="0"/>
          </a:p>
          <a:p>
            <a:pPr lvl="1"/>
            <a:r>
              <a:rPr lang="en-US" altLang="tr-TR" dirty="0" smtClean="0"/>
              <a:t>This </a:t>
            </a:r>
            <a:r>
              <a:rPr lang="en-US" altLang="tr-TR" dirty="0"/>
              <a:t>is done by deliberately imposing some treatment to one group of respondents (</a:t>
            </a:r>
            <a:r>
              <a:rPr lang="en-US" altLang="tr-TR" b="1" dirty="0"/>
              <a:t>the treatment group</a:t>
            </a:r>
            <a:r>
              <a:rPr lang="en-US" altLang="tr-TR" dirty="0"/>
              <a:t>) but not to another group (</a:t>
            </a:r>
            <a:r>
              <a:rPr lang="en-US" altLang="tr-TR" b="1" dirty="0"/>
              <a:t>the control group</a:t>
            </a:r>
            <a:r>
              <a:rPr lang="en-US" altLang="tr-TR" dirty="0"/>
              <a:t>) while also maintaining control over other potential confounding factors in order to observe responses. </a:t>
            </a:r>
            <a:endParaRPr lang="tr-TR" altLang="tr-TR" dirty="0" smtClean="0"/>
          </a:p>
          <a:p>
            <a:pPr lvl="1"/>
            <a:endParaRPr lang="tr-TR" altLang="tr-TR" dirty="0" smtClean="0"/>
          </a:p>
          <a:p>
            <a:pPr lvl="1"/>
            <a:r>
              <a:rPr lang="en-US" altLang="tr-TR" dirty="0" smtClean="0"/>
              <a:t>A </a:t>
            </a:r>
            <a:r>
              <a:rPr lang="en-US" altLang="tr-TR" dirty="0"/>
              <a:t>typical way this is done is to divide the subjects into groups </a:t>
            </a:r>
            <a:r>
              <a:rPr lang="en-US" altLang="tr-TR" b="1" dirty="0"/>
              <a:t>randomly</a:t>
            </a:r>
            <a:r>
              <a:rPr lang="en-US" altLang="tr-TR" dirty="0"/>
              <a:t> where each group is being “</a:t>
            </a:r>
            <a:r>
              <a:rPr lang="en-US" altLang="tr-TR" b="1" dirty="0"/>
              <a:t>treated</a:t>
            </a:r>
            <a:r>
              <a:rPr lang="en-US" altLang="tr-TR" dirty="0"/>
              <a:t>” differently so that the differences in these treatments result in differences in responses across these groups as we </a:t>
            </a:r>
            <a:r>
              <a:rPr lang="en-US" altLang="tr-TR" dirty="0" smtClean="0"/>
              <a:t>hypothesize. </a:t>
            </a:r>
            <a:endParaRPr lang="tr-TR" altLang="tr-TR" dirty="0" smtClean="0"/>
          </a:p>
        </p:txBody>
      </p:sp>
    </p:spTree>
    <p:extLst>
      <p:ext uri="{BB962C8B-B14F-4D97-AF65-F5344CB8AC3E}">
        <p14:creationId xmlns:p14="http://schemas.microsoft.com/office/powerpoint/2010/main" val="4231081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en-US" altLang="tr-TR" dirty="0"/>
              <a:t>Experiments are called </a:t>
            </a:r>
            <a:r>
              <a:rPr lang="en-US" altLang="tr-TR" b="1" dirty="0"/>
              <a:t>true experimental designs </a:t>
            </a:r>
            <a:r>
              <a:rPr lang="en-US" altLang="tr-TR" dirty="0"/>
              <a:t>if participants are </a:t>
            </a:r>
            <a:r>
              <a:rPr lang="en-US" altLang="tr-TR" b="1" dirty="0"/>
              <a:t>randomly assigned to treatment or control groups</a:t>
            </a:r>
            <a:r>
              <a:rPr lang="en-US" altLang="tr-TR" dirty="0"/>
              <a:t>. In </a:t>
            </a:r>
            <a:r>
              <a:rPr lang="en-US" altLang="tr-TR" b="1" dirty="0"/>
              <a:t>quasi-experimental designs</a:t>
            </a:r>
            <a:r>
              <a:rPr lang="en-US" altLang="tr-TR" dirty="0"/>
              <a:t>, random </a:t>
            </a:r>
            <a:r>
              <a:rPr lang="en-US" altLang="tr-TR" dirty="0" smtClean="0"/>
              <a:t>assignment </a:t>
            </a:r>
            <a:r>
              <a:rPr lang="en-US" altLang="tr-TR" dirty="0"/>
              <a:t>is not followed. </a:t>
            </a:r>
            <a:endParaRPr lang="tr-TR" altLang="tr-TR" dirty="0" smtClean="0"/>
          </a:p>
          <a:p>
            <a:pPr lvl="1"/>
            <a:endParaRPr lang="tr-TR" altLang="tr-TR" dirty="0" smtClean="0"/>
          </a:p>
          <a:p>
            <a:pPr lvl="1"/>
            <a:r>
              <a:rPr lang="en-US" altLang="tr-TR" b="1" dirty="0"/>
              <a:t>The primary strength</a:t>
            </a:r>
            <a:r>
              <a:rPr lang="en-US" altLang="tr-TR" dirty="0"/>
              <a:t> of experimental research over other methods is the emphasis on </a:t>
            </a:r>
            <a:r>
              <a:rPr lang="en-US" altLang="tr-TR" b="1" dirty="0"/>
              <a:t>internal validity </a:t>
            </a:r>
            <a:r>
              <a:rPr lang="en-US" altLang="tr-TR" dirty="0"/>
              <a:t>due to the availability of means to isolate, control and examine speciﬁc variables (</a:t>
            </a:r>
            <a:r>
              <a:rPr lang="en-US" altLang="tr-TR" b="1" dirty="0"/>
              <a:t>the cause</a:t>
            </a:r>
            <a:r>
              <a:rPr lang="en-US" altLang="tr-TR" dirty="0"/>
              <a:t>) and the consequence they provoke on other variables (</a:t>
            </a:r>
            <a:r>
              <a:rPr lang="en-US" altLang="tr-TR" b="1" dirty="0"/>
              <a:t>the effect</a:t>
            </a:r>
            <a:r>
              <a:rPr lang="en-US" altLang="tr-TR" dirty="0" smtClean="0"/>
              <a:t>).</a:t>
            </a:r>
            <a:endParaRPr lang="tr-TR" altLang="tr-TR" dirty="0" smtClean="0"/>
          </a:p>
          <a:p>
            <a:pPr lvl="1"/>
            <a:endParaRPr lang="tr-TR" altLang="tr-TR" dirty="0" smtClean="0"/>
          </a:p>
          <a:p>
            <a:pPr lvl="1"/>
            <a:r>
              <a:rPr lang="en-US" altLang="tr-TR" b="1" dirty="0"/>
              <a:t>Its primary disadvantage </a:t>
            </a:r>
            <a:r>
              <a:rPr lang="en-US" altLang="tr-TR" dirty="0"/>
              <a:t>is often a </a:t>
            </a:r>
            <a:r>
              <a:rPr lang="en-US" altLang="tr-TR" b="1" dirty="0"/>
              <a:t>lack of ecological validity </a:t>
            </a:r>
            <a:r>
              <a:rPr lang="en-US" altLang="tr-TR" dirty="0"/>
              <a:t>because the desire to isolate and control variables typically comes at the expense of realism of the setting</a:t>
            </a:r>
            <a:r>
              <a:rPr lang="en-US" altLang="tr-TR" dirty="0" smtClean="0"/>
              <a:t>.</a:t>
            </a:r>
            <a:endParaRPr lang="tr-TR" altLang="tr-TR" dirty="0" smtClean="0"/>
          </a:p>
          <a:p>
            <a:pPr lvl="1"/>
            <a:endParaRPr lang="tr-TR" altLang="tr-TR" dirty="0" smtClean="0"/>
          </a:p>
          <a:p>
            <a:pPr lvl="1"/>
            <a:r>
              <a:rPr lang="en-US" altLang="tr-TR" dirty="0"/>
              <a:t>Experimental research is often considered </a:t>
            </a:r>
            <a:r>
              <a:rPr lang="en-US" altLang="tr-TR" b="1" dirty="0"/>
              <a:t>the gold standard in research </a:t>
            </a:r>
            <a:r>
              <a:rPr lang="en-US" altLang="tr-TR" dirty="0"/>
              <a:t>as it is one of the most rigorous forms of collecting and </a:t>
            </a:r>
            <a:r>
              <a:rPr lang="en-US" altLang="tr-TR" dirty="0" smtClean="0"/>
              <a:t>analyzing </a:t>
            </a:r>
            <a:r>
              <a:rPr lang="en-US" altLang="tr-TR" dirty="0"/>
              <a:t>data, but it is also one of </a:t>
            </a:r>
            <a:r>
              <a:rPr lang="en-US" altLang="tr-TR" b="1" dirty="0"/>
              <a:t>the most difﬁcult research methods</a:t>
            </a:r>
            <a:r>
              <a:rPr lang="en-US" altLang="tr-TR" dirty="0"/>
              <a:t>. </a:t>
            </a:r>
            <a:endParaRPr lang="tr-TR" altLang="tr-TR" dirty="0" smtClean="0"/>
          </a:p>
        </p:txBody>
      </p:sp>
    </p:spTree>
    <p:extLst>
      <p:ext uri="{BB962C8B-B14F-4D97-AF65-F5344CB8AC3E}">
        <p14:creationId xmlns:p14="http://schemas.microsoft.com/office/powerpoint/2010/main" val="1874118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smtClean="0"/>
              <a:t>    </a:t>
            </a:r>
            <a:r>
              <a:rPr lang="tr-TR" altLang="tr-TR" b="1" dirty="0" err="1" smtClean="0"/>
              <a:t>Treatment</a:t>
            </a:r>
            <a:endParaRPr lang="tr-TR" altLang="tr-TR" b="1" dirty="0" smtClean="0"/>
          </a:p>
          <a:p>
            <a:pPr lvl="2"/>
            <a:r>
              <a:rPr lang="en-US" altLang="tr-TR" dirty="0"/>
              <a:t>The treatment describes an experimental stimulus that is provided to some participants but not to others. </a:t>
            </a:r>
            <a:endParaRPr lang="tr-TR" altLang="tr-TR" dirty="0" smtClean="0"/>
          </a:p>
          <a:p>
            <a:pPr lvl="2"/>
            <a:endParaRPr lang="tr-TR" altLang="tr-TR" dirty="0" smtClean="0"/>
          </a:p>
          <a:p>
            <a:pPr lvl="2"/>
            <a:r>
              <a:rPr lang="en-US" altLang="tr-TR" dirty="0" smtClean="0"/>
              <a:t>The </a:t>
            </a:r>
            <a:r>
              <a:rPr lang="en-US" altLang="tr-TR" dirty="0"/>
              <a:t>treatment is considered successful if the responses from the treatment group upon reception of the treatment are different as expected from the responses from the control group that did not receive the treatment</a:t>
            </a:r>
            <a:r>
              <a:rPr lang="en-US" altLang="tr-TR" dirty="0" smtClean="0"/>
              <a:t>.</a:t>
            </a:r>
            <a:endParaRPr lang="tr-TR" altLang="tr-TR" dirty="0" smtClean="0"/>
          </a:p>
          <a:p>
            <a:pPr lvl="2"/>
            <a:endParaRPr lang="tr-TR" altLang="tr-TR" dirty="0" smtClean="0"/>
          </a:p>
          <a:p>
            <a:pPr lvl="2"/>
            <a:r>
              <a:rPr lang="en-US" altLang="tr-TR" b="1" dirty="0" smtClean="0"/>
              <a:t>Treatment </a:t>
            </a:r>
            <a:r>
              <a:rPr lang="en-US" altLang="tr-TR" b="1" dirty="0"/>
              <a:t>manipulation </a:t>
            </a:r>
            <a:r>
              <a:rPr lang="en-US" altLang="tr-TR" dirty="0"/>
              <a:t>concerns the control for the cause in </a:t>
            </a:r>
            <a:r>
              <a:rPr lang="en-US" altLang="tr-TR" dirty="0" smtClean="0"/>
              <a:t>cause</a:t>
            </a:r>
            <a:r>
              <a:rPr lang="tr-TR" altLang="tr-TR" dirty="0" smtClean="0"/>
              <a:t> </a:t>
            </a:r>
            <a:r>
              <a:rPr lang="en-US" altLang="tr-TR" dirty="0" smtClean="0"/>
              <a:t>effect </a:t>
            </a:r>
            <a:r>
              <a:rPr lang="en-US" altLang="tr-TR" dirty="0"/>
              <a:t>relationships by identifying the appropriate type and number of stimulus levels (provision versus non-provision, low/medium/high levels of stimulus and so forth). </a:t>
            </a:r>
            <a:endParaRPr lang="tr-TR" altLang="tr-TR" dirty="0" smtClean="0"/>
          </a:p>
          <a:p>
            <a:pPr lvl="2"/>
            <a:endParaRPr lang="tr-TR" altLang="tr-TR" dirty="0" smtClean="0"/>
          </a:p>
          <a:p>
            <a:pPr lvl="2"/>
            <a:r>
              <a:rPr lang="en-US" altLang="tr-TR" dirty="0" smtClean="0"/>
              <a:t>Experimental </a:t>
            </a:r>
            <a:r>
              <a:rPr lang="en-US" altLang="tr-TR" dirty="0"/>
              <a:t>designs typically involve a phase prior to treatment manipulation, called </a:t>
            </a:r>
            <a:r>
              <a:rPr lang="en-US" altLang="tr-TR" b="1" dirty="0"/>
              <a:t>pre-test measures</a:t>
            </a:r>
            <a:r>
              <a:rPr lang="en-US" altLang="tr-TR" dirty="0"/>
              <a:t>, and most often a phase after treatment manipulation, called </a:t>
            </a:r>
            <a:r>
              <a:rPr lang="en-US" altLang="tr-TR" b="1" dirty="0"/>
              <a:t>post-test measures</a:t>
            </a:r>
            <a:r>
              <a:rPr lang="en-US" altLang="tr-TR" dirty="0"/>
              <a:t>.</a:t>
            </a:r>
            <a:endParaRPr lang="tr-TR" altLang="tr-TR" dirty="0" smtClean="0"/>
          </a:p>
        </p:txBody>
      </p:sp>
    </p:spTree>
    <p:extLst>
      <p:ext uri="{BB962C8B-B14F-4D97-AF65-F5344CB8AC3E}">
        <p14:creationId xmlns:p14="http://schemas.microsoft.com/office/powerpoint/2010/main" val="143043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smtClean="0"/>
              <a:t>    </a:t>
            </a:r>
            <a:r>
              <a:rPr lang="tr-TR" altLang="tr-TR" b="1" dirty="0" err="1" smtClean="0"/>
              <a:t>Controls</a:t>
            </a:r>
            <a:endParaRPr lang="tr-TR" altLang="tr-TR" b="1" dirty="0" smtClean="0"/>
          </a:p>
          <a:p>
            <a:pPr lvl="2"/>
            <a:r>
              <a:rPr lang="en-US" altLang="tr-TR" dirty="0"/>
              <a:t>Controls are the mechanisms employed to ensure that the different responses observed are indeed due to the treatments and not other confounding factors. </a:t>
            </a:r>
            <a:endParaRPr lang="tr-TR" altLang="tr-TR" dirty="0" smtClean="0"/>
          </a:p>
          <a:p>
            <a:pPr lvl="2"/>
            <a:endParaRPr lang="tr-TR" altLang="tr-TR" dirty="0" smtClean="0"/>
          </a:p>
          <a:p>
            <a:pPr lvl="2"/>
            <a:r>
              <a:rPr lang="en-US" altLang="tr-TR" dirty="0" smtClean="0"/>
              <a:t>Thus</a:t>
            </a:r>
            <a:r>
              <a:rPr lang="en-US" altLang="tr-TR" dirty="0"/>
              <a:t>, in experiments, sources of potential bias and confounding inﬂuences that could prevent the actual effect of the treatment from being observed need to be identiﬁed and controlled for. </a:t>
            </a:r>
            <a:endParaRPr lang="tr-TR" altLang="tr-TR" dirty="0" smtClean="0"/>
          </a:p>
          <a:p>
            <a:pPr lvl="2"/>
            <a:endParaRPr lang="tr-TR" altLang="tr-TR" dirty="0" smtClean="0"/>
          </a:p>
          <a:p>
            <a:pPr lvl="2"/>
            <a:r>
              <a:rPr lang="en-US" altLang="tr-TR" dirty="0" smtClean="0"/>
              <a:t>For </a:t>
            </a:r>
            <a:r>
              <a:rPr lang="en-US" altLang="tr-TR" dirty="0"/>
              <a:t>example, in medicine, since many patients are conﬁdent that a treatment will positively affect them, they react to a control treatment that actually has no physical affect at all such as a sugar pill. This phenomenon is called the </a:t>
            </a:r>
            <a:r>
              <a:rPr lang="en-US" altLang="tr-TR" b="1" dirty="0"/>
              <a:t>placebo effect</a:t>
            </a:r>
            <a:r>
              <a:rPr lang="en-US" altLang="tr-TR" dirty="0"/>
              <a:t>. </a:t>
            </a:r>
            <a:endParaRPr lang="tr-TR" altLang="tr-TR" dirty="0" smtClean="0"/>
          </a:p>
          <a:p>
            <a:pPr lvl="2"/>
            <a:endParaRPr lang="tr-TR" altLang="tr-TR" dirty="0" smtClean="0"/>
          </a:p>
          <a:p>
            <a:pPr lvl="2"/>
            <a:r>
              <a:rPr lang="en-US" altLang="tr-TR" dirty="0" smtClean="0"/>
              <a:t>For </a:t>
            </a:r>
            <a:r>
              <a:rPr lang="en-US" altLang="tr-TR" dirty="0"/>
              <a:t>this reason, it is common to include control, or placebo, groups in medical experiments to evaluate the difference between the placebo effect (no treatment or zero-treatment) and the actual effect of the treatment.</a:t>
            </a:r>
            <a:endParaRPr lang="tr-TR" altLang="tr-TR" dirty="0" smtClean="0"/>
          </a:p>
        </p:txBody>
      </p:sp>
    </p:spTree>
    <p:extLst>
      <p:ext uri="{BB962C8B-B14F-4D97-AF65-F5344CB8AC3E}">
        <p14:creationId xmlns:p14="http://schemas.microsoft.com/office/powerpoint/2010/main" val="1614526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smtClean="0"/>
              <a:t>    </a:t>
            </a:r>
            <a:r>
              <a:rPr lang="en-US" altLang="tr-TR" b="1" dirty="0" smtClean="0"/>
              <a:t>Randomization</a:t>
            </a:r>
          </a:p>
          <a:p>
            <a:pPr lvl="2"/>
            <a:r>
              <a:rPr lang="en-US" altLang="tr-TR" dirty="0" smtClean="0"/>
              <a:t>Randomization is the process of </a:t>
            </a:r>
            <a:r>
              <a:rPr lang="en-US" altLang="tr-TR" b="1" dirty="0" smtClean="0"/>
              <a:t>selecting a sample from a population </a:t>
            </a:r>
            <a:r>
              <a:rPr lang="en-US" altLang="tr-TR" dirty="0" smtClean="0"/>
              <a:t>in such a way that any personal characteristics or predispositions do not interfere with the treatment or any response to the treatment. </a:t>
            </a:r>
            <a:endParaRPr lang="tr-TR" altLang="tr-TR" dirty="0" smtClean="0"/>
          </a:p>
          <a:p>
            <a:pPr lvl="2"/>
            <a:endParaRPr lang="tr-TR" altLang="tr-TR" dirty="0" smtClean="0"/>
          </a:p>
          <a:p>
            <a:pPr lvl="2"/>
            <a:r>
              <a:rPr lang="en-US" altLang="tr-TR" dirty="0" smtClean="0"/>
              <a:t>One key bias that can creep into experiments is </a:t>
            </a:r>
            <a:r>
              <a:rPr lang="en-US" altLang="tr-TR" b="1" dirty="0" smtClean="0"/>
              <a:t>the effect of subjects’ differences </a:t>
            </a:r>
            <a:r>
              <a:rPr lang="en-US" altLang="tr-TR" dirty="0" smtClean="0"/>
              <a:t>in terms of experience, risk adversity, and knowledge among others. </a:t>
            </a:r>
            <a:endParaRPr lang="tr-TR" altLang="tr-TR" dirty="0" smtClean="0"/>
          </a:p>
          <a:p>
            <a:pPr lvl="2"/>
            <a:endParaRPr lang="tr-TR" altLang="tr-TR" dirty="0" smtClean="0"/>
          </a:p>
          <a:p>
            <a:pPr lvl="2"/>
            <a:r>
              <a:rPr lang="en-US" altLang="tr-TR" dirty="0" smtClean="0"/>
              <a:t>A critical aspect of experimental design is therefore ensuring that either such bias is accounted for during data analysis (by administering appropriate controls) or designing the experiment so that such biases are evenly distributed across the groups (and thus cancel each other out). </a:t>
            </a:r>
            <a:endParaRPr lang="tr-TR" altLang="tr-TR" dirty="0" smtClean="0"/>
          </a:p>
          <a:p>
            <a:pPr lvl="2"/>
            <a:endParaRPr lang="tr-TR" altLang="tr-TR" dirty="0" smtClean="0"/>
          </a:p>
          <a:p>
            <a:pPr lvl="2"/>
            <a:r>
              <a:rPr lang="en-US" altLang="tr-TR" dirty="0" smtClean="0"/>
              <a:t>One way to achieve this is by </a:t>
            </a:r>
            <a:r>
              <a:rPr lang="en-US" altLang="tr-TR" b="1" dirty="0" smtClean="0"/>
              <a:t>matched allocation </a:t>
            </a:r>
            <a:r>
              <a:rPr lang="en-US" altLang="tr-TR" dirty="0" smtClean="0"/>
              <a:t>of subjects to different groups thereby ensuring that there are </a:t>
            </a:r>
            <a:r>
              <a:rPr lang="en-US" altLang="tr-TR" b="1" dirty="0" smtClean="0"/>
              <a:t>equal numbers of risk-takers and risk-averse individuals in both groups </a:t>
            </a:r>
            <a:r>
              <a:rPr lang="en-US" altLang="tr-TR" dirty="0" smtClean="0"/>
              <a:t>for example. </a:t>
            </a:r>
            <a:endParaRPr lang="tr-TR" altLang="tr-TR" dirty="0" smtClean="0"/>
          </a:p>
        </p:txBody>
      </p:sp>
    </p:spTree>
    <p:extLst>
      <p:ext uri="{BB962C8B-B14F-4D97-AF65-F5344CB8AC3E}">
        <p14:creationId xmlns:p14="http://schemas.microsoft.com/office/powerpoint/2010/main" val="3061236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smtClean="0"/>
              <a:t>    </a:t>
            </a:r>
            <a:r>
              <a:rPr lang="en-US" altLang="tr-TR" b="1" dirty="0" smtClean="0"/>
              <a:t>Experimental designs</a:t>
            </a:r>
          </a:p>
          <a:p>
            <a:pPr lvl="2"/>
            <a:r>
              <a:rPr lang="en-US" altLang="tr-TR" dirty="0"/>
              <a:t>Experimental designs can vary. </a:t>
            </a:r>
            <a:r>
              <a:rPr lang="tr-TR" altLang="tr-TR" dirty="0" smtClean="0"/>
              <a:t>T</a:t>
            </a:r>
            <a:r>
              <a:rPr lang="en-US" altLang="tr-TR" dirty="0" smtClean="0"/>
              <a:t>he </a:t>
            </a:r>
            <a:r>
              <a:rPr lang="en-US" altLang="tr-TR" dirty="0"/>
              <a:t>most popular design types in basic design </a:t>
            </a:r>
            <a:r>
              <a:rPr lang="en-US" altLang="tr-TR" dirty="0" smtClean="0"/>
              <a:t>notation</a:t>
            </a:r>
            <a:r>
              <a:rPr lang="tr-TR" altLang="tr-TR" dirty="0"/>
              <a:t> </a:t>
            </a:r>
            <a:r>
              <a:rPr lang="en-US" altLang="tr-TR" dirty="0"/>
              <a:t>are </a:t>
            </a:r>
            <a:r>
              <a:rPr lang="en-US" altLang="tr-TR" i="1" dirty="0"/>
              <a:t>true experimental designs </a:t>
            </a:r>
            <a:r>
              <a:rPr lang="en-US" altLang="tr-TR" dirty="0" smtClean="0"/>
              <a:t>and </a:t>
            </a:r>
            <a:r>
              <a:rPr lang="en-US" altLang="tr-TR" i="1" dirty="0" smtClean="0"/>
              <a:t>quasi</a:t>
            </a:r>
            <a:r>
              <a:rPr lang="tr-TR" altLang="tr-TR" i="1" dirty="0" smtClean="0"/>
              <a:t> </a:t>
            </a:r>
            <a:r>
              <a:rPr lang="en-US" altLang="tr-TR" i="1" dirty="0" smtClean="0"/>
              <a:t>experimental </a:t>
            </a:r>
            <a:r>
              <a:rPr lang="en-US" altLang="tr-TR" i="1" dirty="0"/>
              <a:t>designs</a:t>
            </a:r>
            <a:r>
              <a:rPr lang="en-US" altLang="tr-TR" dirty="0"/>
              <a:t>. </a:t>
            </a:r>
            <a:endParaRPr lang="tr-TR" altLang="tr-TR" dirty="0" smtClean="0"/>
          </a:p>
          <a:p>
            <a:pPr lvl="2"/>
            <a:endParaRPr lang="tr-TR" altLang="tr-TR" dirty="0" smtClean="0"/>
          </a:p>
          <a:p>
            <a:pPr lvl="2"/>
            <a:r>
              <a:rPr lang="en-US" altLang="tr-TR" dirty="0"/>
              <a:t>The simplest form of a true experimental design is a </a:t>
            </a:r>
            <a:r>
              <a:rPr lang="en-US" altLang="tr-TR" b="1" dirty="0"/>
              <a:t>two-group design </a:t>
            </a:r>
            <a:r>
              <a:rPr lang="en-US" altLang="tr-TR" dirty="0"/>
              <a:t>involving one treatment group and one control group, and possibly </a:t>
            </a:r>
            <a:r>
              <a:rPr lang="en-US" altLang="tr-TR" i="1" dirty="0"/>
              <a:t>pre- and/or post-tests</a:t>
            </a:r>
            <a:r>
              <a:rPr lang="en-US" altLang="tr-TR" dirty="0" smtClean="0"/>
              <a:t>.</a:t>
            </a:r>
            <a:endParaRPr lang="tr-TR" altLang="tr-TR" dirty="0" smtClean="0"/>
          </a:p>
          <a:p>
            <a:pPr lvl="2"/>
            <a:endParaRPr lang="tr-TR" altLang="tr-TR" dirty="0" smtClean="0"/>
          </a:p>
          <a:p>
            <a:pPr lvl="2"/>
            <a:r>
              <a:rPr lang="en-US" altLang="tr-TR" dirty="0"/>
              <a:t>More sophisticated true experimental designs include </a:t>
            </a:r>
            <a:r>
              <a:rPr lang="en-US" altLang="tr-TR" b="1" dirty="0"/>
              <a:t>covariance designs </a:t>
            </a:r>
            <a:r>
              <a:rPr lang="en-US" altLang="tr-TR" dirty="0"/>
              <a:t>where measures of dependent variables can be inﬂuenced by extraneous variables called </a:t>
            </a:r>
            <a:r>
              <a:rPr lang="en-US" altLang="tr-TR" i="1" dirty="0"/>
              <a:t>covariates</a:t>
            </a:r>
            <a:r>
              <a:rPr lang="en-US" altLang="tr-TR" dirty="0" smtClean="0"/>
              <a:t>.</a:t>
            </a:r>
            <a:endParaRPr lang="tr-TR" altLang="tr-TR" dirty="0" smtClean="0"/>
          </a:p>
          <a:p>
            <a:pPr lvl="2"/>
            <a:endParaRPr lang="tr-TR" altLang="tr-TR" dirty="0" smtClean="0"/>
          </a:p>
          <a:p>
            <a:pPr lvl="2"/>
            <a:r>
              <a:rPr lang="en-US" altLang="tr-TR" dirty="0"/>
              <a:t>Other studies require </a:t>
            </a:r>
            <a:r>
              <a:rPr lang="en-US" altLang="tr-TR" b="1" dirty="0"/>
              <a:t>factorial designs </a:t>
            </a:r>
            <a:r>
              <a:rPr lang="en-US" altLang="tr-TR" dirty="0"/>
              <a:t>that involve manipulation of </a:t>
            </a:r>
            <a:r>
              <a:rPr lang="en-US" altLang="tr-TR" i="1" dirty="0"/>
              <a:t>two independent variables </a:t>
            </a:r>
            <a:r>
              <a:rPr lang="en-US" altLang="tr-TR" dirty="0"/>
              <a:t>(treatments). Each independent variable then denotes a factor and each manipulation describes a factor level.</a:t>
            </a:r>
            <a:endParaRPr lang="tr-TR" altLang="tr-TR" dirty="0" smtClean="0"/>
          </a:p>
        </p:txBody>
      </p:sp>
    </p:spTree>
    <p:extLst>
      <p:ext uri="{BB962C8B-B14F-4D97-AF65-F5344CB8AC3E}">
        <p14:creationId xmlns:p14="http://schemas.microsoft.com/office/powerpoint/2010/main" val="20894527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smtClean="0"/>
              <a:t>    </a:t>
            </a:r>
            <a:r>
              <a:rPr lang="en-US" altLang="tr-TR" b="1" dirty="0" smtClean="0"/>
              <a:t>Experimental designs</a:t>
            </a:r>
          </a:p>
          <a:p>
            <a:pPr lvl="2"/>
            <a:r>
              <a:rPr lang="en-US" altLang="tr-TR" dirty="0"/>
              <a:t>Experimental designs can vary. </a:t>
            </a:r>
            <a:r>
              <a:rPr lang="tr-TR" altLang="tr-TR" dirty="0" smtClean="0"/>
              <a:t>T</a:t>
            </a:r>
            <a:r>
              <a:rPr lang="en-US" altLang="tr-TR" dirty="0" smtClean="0"/>
              <a:t>he </a:t>
            </a:r>
            <a:r>
              <a:rPr lang="en-US" altLang="tr-TR" dirty="0"/>
              <a:t>most popular design types in basic design </a:t>
            </a:r>
            <a:r>
              <a:rPr lang="en-US" altLang="tr-TR" dirty="0" smtClean="0"/>
              <a:t>notation</a:t>
            </a:r>
            <a:r>
              <a:rPr lang="tr-TR" altLang="tr-TR" dirty="0"/>
              <a:t> </a:t>
            </a:r>
            <a:r>
              <a:rPr lang="en-US" altLang="tr-TR" dirty="0"/>
              <a:t>are </a:t>
            </a:r>
            <a:r>
              <a:rPr lang="en-US" altLang="tr-TR" i="1" dirty="0"/>
              <a:t>true experimental designs </a:t>
            </a:r>
            <a:r>
              <a:rPr lang="en-US" altLang="tr-TR" dirty="0" smtClean="0"/>
              <a:t>and </a:t>
            </a:r>
            <a:r>
              <a:rPr lang="en-US" altLang="tr-TR" i="1" dirty="0" smtClean="0"/>
              <a:t>quasi</a:t>
            </a:r>
            <a:r>
              <a:rPr lang="tr-TR" altLang="tr-TR" i="1" dirty="0" smtClean="0"/>
              <a:t> </a:t>
            </a:r>
            <a:r>
              <a:rPr lang="en-US" altLang="tr-TR" i="1" dirty="0" smtClean="0"/>
              <a:t>experimental </a:t>
            </a:r>
            <a:r>
              <a:rPr lang="en-US" altLang="tr-TR" i="1" dirty="0"/>
              <a:t>designs</a:t>
            </a:r>
            <a:r>
              <a:rPr lang="en-US" altLang="tr-TR" dirty="0"/>
              <a:t>. </a:t>
            </a:r>
            <a:endParaRPr lang="tr-TR" altLang="tr-TR" dirty="0" smtClean="0"/>
          </a:p>
          <a:p>
            <a:pPr lvl="2"/>
            <a:endParaRPr lang="tr-TR" altLang="tr-TR" dirty="0" smtClean="0"/>
          </a:p>
          <a:p>
            <a:pPr lvl="2"/>
            <a:r>
              <a:rPr lang="en-US" altLang="tr-TR" b="1" dirty="0"/>
              <a:t>Quasi-experimental designs </a:t>
            </a:r>
            <a:r>
              <a:rPr lang="en-US" altLang="tr-TR" dirty="0" smtClean="0"/>
              <a:t>are </a:t>
            </a:r>
            <a:r>
              <a:rPr lang="en-US" altLang="tr-TR" dirty="0"/>
              <a:t>similar to true experimental designs, with the difference being that they lack random assignment of subjects to groups. </a:t>
            </a:r>
            <a:endParaRPr lang="tr-TR" altLang="tr-TR" dirty="0" smtClean="0"/>
          </a:p>
          <a:p>
            <a:pPr lvl="2"/>
            <a:endParaRPr lang="tr-TR" altLang="tr-TR" dirty="0"/>
          </a:p>
          <a:p>
            <a:pPr lvl="2"/>
            <a:r>
              <a:rPr lang="en-US" altLang="tr-TR" dirty="0"/>
              <a:t>The most common forms </a:t>
            </a:r>
            <a:r>
              <a:rPr lang="en-US" altLang="tr-TR" b="1" dirty="0"/>
              <a:t>are non-equivalent groups </a:t>
            </a:r>
            <a:r>
              <a:rPr lang="en-US" altLang="tr-TR" dirty="0"/>
              <a:t>design – the alternative to a two-group </a:t>
            </a:r>
            <a:r>
              <a:rPr lang="en-US" altLang="tr-TR" dirty="0" smtClean="0"/>
              <a:t>pre</a:t>
            </a:r>
            <a:r>
              <a:rPr lang="tr-TR" altLang="tr-TR" dirty="0" smtClean="0"/>
              <a:t> </a:t>
            </a:r>
            <a:r>
              <a:rPr lang="en-US" altLang="tr-TR" dirty="0" smtClean="0"/>
              <a:t>test</a:t>
            </a:r>
            <a:r>
              <a:rPr lang="tr-TR" altLang="tr-TR" dirty="0" smtClean="0"/>
              <a:t> </a:t>
            </a:r>
            <a:r>
              <a:rPr lang="en-US" altLang="tr-TR" dirty="0" smtClean="0"/>
              <a:t>post</a:t>
            </a:r>
            <a:r>
              <a:rPr lang="tr-TR" altLang="tr-TR" dirty="0" smtClean="0"/>
              <a:t> </a:t>
            </a:r>
            <a:r>
              <a:rPr lang="en-US" altLang="tr-TR" dirty="0" smtClean="0"/>
              <a:t>test </a:t>
            </a:r>
            <a:r>
              <a:rPr lang="en-US" altLang="tr-TR" dirty="0"/>
              <a:t>design, and </a:t>
            </a:r>
            <a:r>
              <a:rPr lang="en-US" altLang="tr-TR" b="1" dirty="0"/>
              <a:t>non-equivalent switched replication </a:t>
            </a:r>
            <a:r>
              <a:rPr lang="en-US" altLang="tr-TR" dirty="0"/>
              <a:t>design, in which an essential experimental treatment is “replicated” by switching the treatment and control group in two subsequent iterations of the experiment</a:t>
            </a:r>
            <a:r>
              <a:rPr lang="en-US" altLang="tr-TR" dirty="0" smtClean="0"/>
              <a:t>.</a:t>
            </a:r>
            <a:endParaRPr lang="tr-TR" altLang="tr-TR" dirty="0" smtClean="0"/>
          </a:p>
        </p:txBody>
      </p:sp>
    </p:spTree>
    <p:extLst>
      <p:ext uri="{BB962C8B-B14F-4D97-AF65-F5344CB8AC3E}">
        <p14:creationId xmlns:p14="http://schemas.microsoft.com/office/powerpoint/2010/main" val="1396728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pic>
        <p:nvPicPr>
          <p:cNvPr id="4" name="Resim 3"/>
          <p:cNvPicPr>
            <a:picLocks noChangeAspect="1"/>
          </p:cNvPicPr>
          <p:nvPr/>
        </p:nvPicPr>
        <p:blipFill rotWithShape="1">
          <a:blip r:embed="rId3"/>
          <a:srcRect l="3549" r="4516" b="28339"/>
          <a:stretch/>
        </p:blipFill>
        <p:spPr>
          <a:xfrm>
            <a:off x="822960" y="1905000"/>
            <a:ext cx="4343400" cy="4361596"/>
          </a:xfrm>
          <a:prstGeom prst="rect">
            <a:avLst/>
          </a:prstGeom>
        </p:spPr>
      </p:pic>
      <p:pic>
        <p:nvPicPr>
          <p:cNvPr id="5" name="Resim 4"/>
          <p:cNvPicPr>
            <a:picLocks noChangeAspect="1"/>
          </p:cNvPicPr>
          <p:nvPr/>
        </p:nvPicPr>
        <p:blipFill rotWithShape="1">
          <a:blip r:embed="rId4"/>
          <a:srcRect l="4136"/>
          <a:stretch/>
        </p:blipFill>
        <p:spPr>
          <a:xfrm>
            <a:off x="5257800" y="1905000"/>
            <a:ext cx="3886200" cy="3370061"/>
          </a:xfrm>
          <a:prstGeom prst="rect">
            <a:avLst/>
          </a:prstGeom>
        </p:spPr>
      </p:pic>
    </p:spTree>
    <p:extLst>
      <p:ext uri="{BB962C8B-B14F-4D97-AF65-F5344CB8AC3E}">
        <p14:creationId xmlns:p14="http://schemas.microsoft.com/office/powerpoint/2010/main" val="3738602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600" dirty="0" smtClean="0">
                <a:solidFill>
                  <a:schemeClr val="accent1">
                    <a:satMod val="150000"/>
                  </a:schemeClr>
                </a:solidFill>
              </a:rPr>
              <a:t>T</a:t>
            </a:r>
            <a:r>
              <a:rPr lang="en-US" sz="3600" dirty="0" smtClean="0">
                <a:solidFill>
                  <a:schemeClr val="accent1">
                    <a:satMod val="150000"/>
                  </a:schemeClr>
                </a:solidFill>
              </a:rPr>
              <a:t>he </a:t>
            </a:r>
            <a:r>
              <a:rPr lang="en-US" sz="3600" dirty="0">
                <a:solidFill>
                  <a:schemeClr val="accent1">
                    <a:satMod val="150000"/>
                  </a:schemeClr>
                </a:solidFill>
              </a:rPr>
              <a:t>most popular forms of information systems research</a:t>
            </a:r>
          </a:p>
        </p:txBody>
      </p:sp>
      <p:pic>
        <p:nvPicPr>
          <p:cNvPr id="3" name="Resim 2"/>
          <p:cNvPicPr>
            <a:picLocks noChangeAspect="1"/>
          </p:cNvPicPr>
          <p:nvPr/>
        </p:nvPicPr>
        <p:blipFill>
          <a:blip r:embed="rId3"/>
          <a:stretch>
            <a:fillRect/>
          </a:stretch>
        </p:blipFill>
        <p:spPr>
          <a:xfrm>
            <a:off x="1219200" y="1753690"/>
            <a:ext cx="6172200" cy="4441918"/>
          </a:xfrm>
          <a:prstGeom prst="rect">
            <a:avLst/>
          </a:prstGeom>
        </p:spPr>
      </p:pic>
    </p:spTree>
    <p:extLst>
      <p:ext uri="{BB962C8B-B14F-4D97-AF65-F5344CB8AC3E}">
        <p14:creationId xmlns:p14="http://schemas.microsoft.com/office/powerpoint/2010/main" val="374218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a:t> </a:t>
            </a:r>
            <a:r>
              <a:rPr lang="tr-TR" altLang="tr-TR" b="1" dirty="0" smtClean="0"/>
              <a:t>   Data </a:t>
            </a:r>
            <a:r>
              <a:rPr lang="en-US" altLang="tr-TR" b="1" dirty="0" smtClean="0"/>
              <a:t>analysis</a:t>
            </a:r>
          </a:p>
          <a:p>
            <a:pPr lvl="2"/>
            <a:r>
              <a:rPr lang="en-US" altLang="tr-TR" dirty="0" smtClean="0"/>
              <a:t>Data </a:t>
            </a:r>
            <a:r>
              <a:rPr lang="en-US" altLang="tr-TR" dirty="0"/>
              <a:t>analysis concerns the examination of quantitative data in a number of ways. </a:t>
            </a:r>
            <a:endParaRPr lang="tr-TR" altLang="tr-TR" dirty="0" smtClean="0"/>
          </a:p>
          <a:p>
            <a:pPr lvl="2"/>
            <a:endParaRPr lang="tr-TR" altLang="tr-TR" dirty="0" smtClean="0"/>
          </a:p>
          <a:p>
            <a:pPr lvl="2"/>
            <a:r>
              <a:rPr lang="en-US" altLang="tr-TR" b="1" dirty="0" smtClean="0"/>
              <a:t>Descriptive </a:t>
            </a:r>
            <a:r>
              <a:rPr lang="en-US" altLang="tr-TR" b="1" dirty="0"/>
              <a:t>analysis </a:t>
            </a:r>
            <a:r>
              <a:rPr lang="en-US" altLang="tr-TR" dirty="0"/>
              <a:t>refers to describing, aggregating, and presenting the constructs of interests or the associations between the constructs to describe, for example, the population from where the data originated, the range of response levels obtained, and so forth. </a:t>
            </a:r>
            <a:endParaRPr lang="tr-TR" altLang="tr-TR" dirty="0" smtClean="0"/>
          </a:p>
          <a:p>
            <a:pPr lvl="2"/>
            <a:endParaRPr lang="tr-TR" altLang="tr-TR" dirty="0" smtClean="0"/>
          </a:p>
          <a:p>
            <a:pPr lvl="2"/>
            <a:r>
              <a:rPr lang="en-US" altLang="tr-TR" b="1" dirty="0" smtClean="0"/>
              <a:t>Inferential </a:t>
            </a:r>
            <a:r>
              <a:rPr lang="en-US" altLang="tr-TR" b="1" dirty="0"/>
              <a:t>analysis </a:t>
            </a:r>
            <a:r>
              <a:rPr lang="en-US" altLang="tr-TR" dirty="0"/>
              <a:t>refers to the statistical testing of hypotheses – the suspected cause and effect relationships – to ascertain whether the theory receives support from the data within certain degrees of conﬁdence, typically described through signiﬁcance levels. </a:t>
            </a:r>
            <a:endParaRPr lang="tr-TR" altLang="tr-TR" dirty="0" smtClean="0"/>
          </a:p>
          <a:p>
            <a:pPr lvl="2"/>
            <a:endParaRPr lang="tr-TR" altLang="tr-TR" dirty="0"/>
          </a:p>
          <a:p>
            <a:pPr lvl="2"/>
            <a:r>
              <a:rPr lang="en-US" altLang="tr-TR" dirty="0" smtClean="0"/>
              <a:t>Most </a:t>
            </a:r>
            <a:r>
              <a:rPr lang="en-US" altLang="tr-TR" dirty="0"/>
              <a:t>of these analyses are nowadays conducted through statistical software packages such as </a:t>
            </a:r>
            <a:r>
              <a:rPr lang="en-US" altLang="tr-TR" b="1" dirty="0"/>
              <a:t>SPSS, SAS</a:t>
            </a:r>
            <a:r>
              <a:rPr lang="en-US" altLang="tr-TR" dirty="0"/>
              <a:t>, or mathematical programming environments such as </a:t>
            </a:r>
            <a:r>
              <a:rPr lang="en-US" altLang="tr-TR" b="1" dirty="0"/>
              <a:t>R or </a:t>
            </a:r>
            <a:r>
              <a:rPr lang="en-US" altLang="tr-TR" b="1" dirty="0" err="1"/>
              <a:t>Mathematica</a:t>
            </a:r>
            <a:r>
              <a:rPr lang="en-US" altLang="tr-TR" dirty="0"/>
              <a:t>.</a:t>
            </a:r>
            <a:endParaRPr lang="tr-TR" altLang="tr-TR" dirty="0" smtClean="0"/>
          </a:p>
        </p:txBody>
      </p:sp>
    </p:spTree>
    <p:extLst>
      <p:ext uri="{BB962C8B-B14F-4D97-AF65-F5344CB8AC3E}">
        <p14:creationId xmlns:p14="http://schemas.microsoft.com/office/powerpoint/2010/main" val="1009321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sp>
        <p:nvSpPr>
          <p:cNvPr id="3" name="Content Placeholder 2"/>
          <p:cNvSpPr>
            <a:spLocks noGrp="1"/>
          </p:cNvSpPr>
          <p:nvPr>
            <p:ph idx="1"/>
          </p:nvPr>
        </p:nvSpPr>
        <p:spPr>
          <a:xfrm>
            <a:off x="822959" y="1769534"/>
            <a:ext cx="7543801" cy="4478866"/>
          </a:xfrm>
        </p:spPr>
        <p:txBody>
          <a:bodyPr>
            <a:noAutofit/>
          </a:bodyPr>
          <a:lstStyle/>
          <a:p>
            <a:pPr lvl="1"/>
            <a:r>
              <a:rPr lang="tr-TR" altLang="tr-TR" dirty="0" smtClean="0"/>
              <a:t>T</a:t>
            </a:r>
            <a:r>
              <a:rPr lang="en-US" altLang="tr-TR" dirty="0" smtClean="0"/>
              <a:t>he </a:t>
            </a:r>
            <a:r>
              <a:rPr lang="en-US" altLang="tr-TR" dirty="0"/>
              <a:t>most important basic concepts in </a:t>
            </a:r>
            <a:r>
              <a:rPr lang="en-US" altLang="tr-TR" dirty="0" smtClean="0"/>
              <a:t>experiments</a:t>
            </a:r>
            <a:r>
              <a:rPr lang="tr-TR" altLang="tr-TR" dirty="0" smtClean="0"/>
              <a:t>:</a:t>
            </a:r>
          </a:p>
          <a:p>
            <a:pPr marL="201168" lvl="1" indent="0">
              <a:buNone/>
            </a:pPr>
            <a:r>
              <a:rPr lang="tr-TR" altLang="tr-TR" b="1" dirty="0"/>
              <a:t> </a:t>
            </a:r>
            <a:r>
              <a:rPr lang="tr-TR" altLang="tr-TR" b="1" dirty="0" smtClean="0"/>
              <a:t>   Data </a:t>
            </a:r>
            <a:r>
              <a:rPr lang="en-US" altLang="tr-TR" b="1" dirty="0" smtClean="0"/>
              <a:t>analysis</a:t>
            </a:r>
          </a:p>
          <a:p>
            <a:pPr lvl="2"/>
            <a:r>
              <a:rPr lang="en-US" altLang="tr-TR" dirty="0"/>
              <a:t>Data analysis relies on data that is coded appropriately. Data coding refers to converting raw data into appropriate numerical </a:t>
            </a:r>
            <a:r>
              <a:rPr lang="en-US" altLang="tr-TR" dirty="0" smtClean="0"/>
              <a:t>formats.</a:t>
            </a:r>
            <a:r>
              <a:rPr lang="tr-TR" altLang="tr-TR" dirty="0"/>
              <a:t> </a:t>
            </a:r>
            <a:r>
              <a:rPr lang="en-US" altLang="tr-TR" dirty="0" smtClean="0"/>
              <a:t>(</a:t>
            </a:r>
            <a:r>
              <a:rPr lang="en-US" altLang="tr-TR" dirty="0"/>
              <a:t>into </a:t>
            </a:r>
            <a:r>
              <a:rPr lang="en-US" altLang="tr-TR" i="1" dirty="0"/>
              <a:t>ratio scales, numerical scales, binary scales, ordinal scales </a:t>
            </a:r>
            <a:r>
              <a:rPr lang="en-US" altLang="tr-TR" dirty="0"/>
              <a:t>or others</a:t>
            </a:r>
            <a:r>
              <a:rPr lang="en-US" altLang="tr-TR" dirty="0" smtClean="0"/>
              <a:t>).</a:t>
            </a:r>
            <a:endParaRPr lang="tr-TR" altLang="tr-TR" dirty="0" smtClean="0"/>
          </a:p>
          <a:p>
            <a:pPr lvl="2"/>
            <a:endParaRPr lang="tr-TR" altLang="tr-TR" dirty="0"/>
          </a:p>
          <a:p>
            <a:pPr lvl="2"/>
            <a:r>
              <a:rPr lang="en-US" altLang="tr-TR" dirty="0"/>
              <a:t>With coded data, multiple analyses can be conducted. </a:t>
            </a:r>
            <a:r>
              <a:rPr lang="en-US" altLang="tr-TR" b="1" dirty="0"/>
              <a:t>Univariate analyses </a:t>
            </a:r>
            <a:r>
              <a:rPr lang="en-US" altLang="tr-TR" dirty="0"/>
              <a:t>concern the examination of </a:t>
            </a:r>
            <a:r>
              <a:rPr lang="en-US" altLang="tr-TR" b="1" dirty="0"/>
              <a:t>one variable </a:t>
            </a:r>
            <a:r>
              <a:rPr lang="en-US" altLang="tr-TR" dirty="0"/>
              <a:t>by itself, to identify properties such as frequency, distribution, dispersion, or central tendency. Classic statistics involve </a:t>
            </a:r>
            <a:r>
              <a:rPr lang="en-US" altLang="tr-TR" b="1" dirty="0"/>
              <a:t>mean, median, variance, or standard deviation</a:t>
            </a:r>
            <a:r>
              <a:rPr lang="en-US" altLang="tr-TR" b="1" dirty="0" smtClean="0"/>
              <a:t>.</a:t>
            </a:r>
            <a:endParaRPr lang="tr-TR" altLang="tr-TR" b="1" dirty="0" smtClean="0"/>
          </a:p>
          <a:p>
            <a:pPr lvl="2"/>
            <a:endParaRPr lang="tr-TR" altLang="tr-TR" dirty="0" smtClean="0"/>
          </a:p>
          <a:p>
            <a:pPr lvl="2"/>
            <a:r>
              <a:rPr lang="en-US" altLang="tr-TR" b="1" dirty="0" smtClean="0"/>
              <a:t>Bivariate</a:t>
            </a:r>
            <a:r>
              <a:rPr lang="tr-TR" altLang="tr-TR" b="1" dirty="0" smtClean="0"/>
              <a:t> </a:t>
            </a:r>
            <a:r>
              <a:rPr lang="en-US" altLang="tr-TR" b="1" dirty="0" smtClean="0"/>
              <a:t>analyses</a:t>
            </a:r>
            <a:r>
              <a:rPr lang="tr-TR" altLang="tr-TR" b="1" dirty="0" smtClean="0"/>
              <a:t> </a:t>
            </a:r>
            <a:r>
              <a:rPr lang="en-US" altLang="tr-TR" dirty="0" smtClean="0"/>
              <a:t>concern</a:t>
            </a:r>
            <a:r>
              <a:rPr lang="tr-TR" altLang="tr-TR" dirty="0" smtClean="0"/>
              <a:t> </a:t>
            </a:r>
            <a:r>
              <a:rPr lang="en-US" altLang="tr-TR" dirty="0" smtClean="0"/>
              <a:t>the</a:t>
            </a:r>
            <a:r>
              <a:rPr lang="tr-TR" altLang="tr-TR" dirty="0" smtClean="0"/>
              <a:t> </a:t>
            </a:r>
            <a:r>
              <a:rPr lang="en-US" altLang="tr-TR" b="1" dirty="0" smtClean="0"/>
              <a:t>relationships</a:t>
            </a:r>
            <a:r>
              <a:rPr lang="tr-TR" altLang="tr-TR" dirty="0" smtClean="0"/>
              <a:t> </a:t>
            </a:r>
            <a:r>
              <a:rPr lang="en-US" altLang="tr-TR" dirty="0" smtClean="0"/>
              <a:t>between</a:t>
            </a:r>
            <a:r>
              <a:rPr lang="tr-TR" altLang="tr-TR" dirty="0" smtClean="0"/>
              <a:t> </a:t>
            </a:r>
            <a:r>
              <a:rPr lang="en-US" altLang="tr-TR" dirty="0" smtClean="0"/>
              <a:t>two</a:t>
            </a:r>
            <a:r>
              <a:rPr lang="tr-TR" altLang="tr-TR" dirty="0" smtClean="0"/>
              <a:t> </a:t>
            </a:r>
            <a:r>
              <a:rPr lang="en-US" altLang="tr-TR" dirty="0" smtClean="0"/>
              <a:t>variables.</a:t>
            </a:r>
            <a:r>
              <a:rPr lang="tr-TR" altLang="tr-TR" dirty="0" smtClean="0"/>
              <a:t> </a:t>
            </a:r>
            <a:r>
              <a:rPr lang="en-US" altLang="tr-TR" dirty="0" smtClean="0"/>
              <a:t>For</a:t>
            </a:r>
            <a:r>
              <a:rPr lang="tr-TR" altLang="tr-TR" dirty="0" smtClean="0"/>
              <a:t> </a:t>
            </a:r>
            <a:r>
              <a:rPr lang="en-US" altLang="tr-TR" dirty="0" smtClean="0"/>
              <a:t>example</a:t>
            </a:r>
            <a:r>
              <a:rPr lang="en-US" altLang="tr-TR" dirty="0"/>
              <a:t>, we may examine the correlation between two numerical variables to identify the changes in one variable when the other variable levels </a:t>
            </a:r>
            <a:r>
              <a:rPr lang="en-US" altLang="tr-TR" b="1" dirty="0"/>
              <a:t>increase or decrease</a:t>
            </a:r>
            <a:r>
              <a:rPr lang="en-US" altLang="tr-TR" dirty="0" smtClean="0"/>
              <a:t>.</a:t>
            </a:r>
            <a:endParaRPr lang="tr-TR" altLang="tr-TR" dirty="0" smtClean="0"/>
          </a:p>
          <a:p>
            <a:pPr lvl="2"/>
            <a:endParaRPr lang="tr-TR" altLang="tr-TR" dirty="0" smtClean="0"/>
          </a:p>
          <a:p>
            <a:pPr lvl="2"/>
            <a:r>
              <a:rPr lang="en-US" altLang="tr-TR" b="1" dirty="0"/>
              <a:t>Inferential analyses </a:t>
            </a:r>
            <a:r>
              <a:rPr lang="en-US" altLang="tr-TR" dirty="0"/>
              <a:t>involve estimation of general linear models (GLM) or </a:t>
            </a:r>
            <a:r>
              <a:rPr lang="en-US" altLang="tr-TR" dirty="0" smtClean="0"/>
              <a:t>two</a:t>
            </a:r>
            <a:r>
              <a:rPr lang="tr-TR" altLang="tr-TR" dirty="0" smtClean="0"/>
              <a:t> </a:t>
            </a:r>
            <a:r>
              <a:rPr lang="en-US" altLang="tr-TR" dirty="0" smtClean="0"/>
              <a:t>group </a:t>
            </a:r>
            <a:r>
              <a:rPr lang="en-US" altLang="tr-TR" dirty="0"/>
              <a:t>comparisons to examine hypotheses statistically. A common technique relies on </a:t>
            </a:r>
            <a:r>
              <a:rPr lang="en-US" altLang="tr-TR" b="1" dirty="0"/>
              <a:t>the Student t-test </a:t>
            </a:r>
            <a:r>
              <a:rPr lang="en-US" altLang="tr-TR" dirty="0"/>
              <a:t>that examines whether the mean of a dependent variable differs signiﬁcantly between two groups</a:t>
            </a:r>
            <a:endParaRPr lang="tr-TR" altLang="tr-TR" dirty="0" smtClean="0"/>
          </a:p>
        </p:txBody>
      </p:sp>
    </p:spTree>
    <p:extLst>
      <p:ext uri="{BB962C8B-B14F-4D97-AF65-F5344CB8AC3E}">
        <p14:creationId xmlns:p14="http://schemas.microsoft.com/office/powerpoint/2010/main" val="1999202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Experimental </a:t>
            </a:r>
            <a:r>
              <a:rPr lang="en-US" sz="2800" dirty="0" smtClean="0">
                <a:solidFill>
                  <a:schemeClr val="accent1">
                    <a:satMod val="150000"/>
                  </a:schemeClr>
                </a:solidFill>
              </a:rPr>
              <a:t>Research</a:t>
            </a:r>
            <a:r>
              <a:rPr lang="tr-TR" sz="2800" dirty="0" smtClean="0">
                <a:solidFill>
                  <a:schemeClr val="accent1">
                    <a:satMod val="150000"/>
                  </a:schemeClr>
                </a:solidFill>
              </a:rPr>
              <a:t> (</a:t>
            </a:r>
            <a:r>
              <a:rPr lang="tr-TR" sz="2800" dirty="0" err="1" smtClean="0">
                <a:solidFill>
                  <a:schemeClr val="accent1">
                    <a:satMod val="150000"/>
                  </a:schemeClr>
                </a:solidFill>
              </a:rPr>
              <a:t>cont</a:t>
            </a:r>
            <a:r>
              <a:rPr lang="tr-TR" sz="2800" dirty="0" smtClean="0">
                <a:solidFill>
                  <a:schemeClr val="accent1">
                    <a:satMod val="150000"/>
                  </a:schemeClr>
                </a:solidFill>
              </a:rPr>
              <a:t>.)</a:t>
            </a:r>
            <a:endParaRPr lang="en-US" sz="2800" dirty="0">
              <a:solidFill>
                <a:schemeClr val="accent1">
                  <a:satMod val="150000"/>
                </a:schemeClr>
              </a:solidFill>
            </a:endParaRPr>
          </a:p>
        </p:txBody>
      </p:sp>
      <p:pic>
        <p:nvPicPr>
          <p:cNvPr id="5" name="Resim 4"/>
          <p:cNvPicPr>
            <a:picLocks noChangeAspect="1"/>
          </p:cNvPicPr>
          <p:nvPr/>
        </p:nvPicPr>
        <p:blipFill rotWithShape="1">
          <a:blip r:embed="rId3"/>
          <a:srcRect t="1963" b="1513"/>
          <a:stretch/>
        </p:blipFill>
        <p:spPr>
          <a:xfrm>
            <a:off x="1189672" y="1828800"/>
            <a:ext cx="6810375" cy="4495800"/>
          </a:xfrm>
          <a:prstGeom prst="rect">
            <a:avLst/>
          </a:prstGeom>
        </p:spPr>
      </p:pic>
    </p:spTree>
    <p:extLst>
      <p:ext uri="{BB962C8B-B14F-4D97-AF65-F5344CB8AC3E}">
        <p14:creationId xmlns:p14="http://schemas.microsoft.com/office/powerpoint/2010/main" val="1037495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satMod val="150000"/>
                  </a:schemeClr>
                </a:solidFill>
              </a:rPr>
              <a:t>Further Reading</a:t>
            </a:r>
            <a:endParaRPr lang="en-US" sz="4400" dirty="0"/>
          </a:p>
        </p:txBody>
      </p:sp>
      <p:sp>
        <p:nvSpPr>
          <p:cNvPr id="4" name="Content Placeholder 2"/>
          <p:cNvSpPr>
            <a:spLocks noGrp="1"/>
          </p:cNvSpPr>
          <p:nvPr>
            <p:ph idx="1"/>
          </p:nvPr>
        </p:nvSpPr>
        <p:spPr>
          <a:xfrm>
            <a:off x="822959" y="1845734"/>
            <a:ext cx="7543801" cy="4023360"/>
          </a:xfrm>
        </p:spPr>
        <p:txBody>
          <a:bodyPr>
            <a:normAutofit fontScale="77500" lnSpcReduction="20000"/>
          </a:bodyPr>
          <a:lstStyle/>
          <a:p>
            <a:pPr lvl="1"/>
            <a:r>
              <a:rPr lang="en-US" altLang="tr-TR" dirty="0"/>
              <a:t>Boudreau, M.-C., </a:t>
            </a:r>
            <a:r>
              <a:rPr lang="en-US" altLang="tr-TR" dirty="0" err="1"/>
              <a:t>Gefen</a:t>
            </a:r>
            <a:r>
              <a:rPr lang="en-US" altLang="tr-TR" dirty="0"/>
              <a:t>, D., Straub, D.W.: Validation in information systems research: A state-of-the-art assessment. MIS Q. 25, 1–16 (2001</a:t>
            </a:r>
            <a:r>
              <a:rPr lang="en-US" altLang="tr-TR" dirty="0" smtClean="0"/>
              <a:t>)</a:t>
            </a:r>
            <a:endParaRPr lang="tr-TR" altLang="tr-TR" dirty="0" smtClean="0"/>
          </a:p>
          <a:p>
            <a:pPr lvl="1"/>
            <a:r>
              <a:rPr lang="en-US" altLang="tr-TR" dirty="0"/>
              <a:t>Churchill Jr., G.A.: A paradigm for developing better measures of marketing constructs. J. Mark. Res. 16, 64–73 (1979)</a:t>
            </a:r>
            <a:endParaRPr lang="tr-TR" altLang="tr-TR" dirty="0" smtClean="0"/>
          </a:p>
          <a:p>
            <a:pPr lvl="1"/>
            <a:r>
              <a:rPr lang="en-US" altLang="tr-TR" dirty="0" smtClean="0"/>
              <a:t>Creswell</a:t>
            </a:r>
            <a:r>
              <a:rPr lang="en-US" altLang="tr-TR" dirty="0"/>
              <a:t>, J.W.: Research Design: Qualitative, Quantitative, and Mixed Methods Approaches, 3rd </a:t>
            </a:r>
            <a:r>
              <a:rPr lang="en-US" altLang="tr-TR" dirty="0" err="1"/>
              <a:t>edn</a:t>
            </a:r>
            <a:r>
              <a:rPr lang="en-US" altLang="tr-TR" dirty="0"/>
              <a:t>. Sage, Thousand Oaks (2009</a:t>
            </a:r>
            <a:r>
              <a:rPr lang="en-US" altLang="tr-TR" dirty="0" smtClean="0"/>
              <a:t>)</a:t>
            </a:r>
            <a:endParaRPr lang="tr-TR" altLang="tr-TR" dirty="0" smtClean="0"/>
          </a:p>
          <a:p>
            <a:pPr lvl="1"/>
            <a:r>
              <a:rPr lang="en-US" altLang="tr-TR" dirty="0"/>
              <a:t>de </a:t>
            </a:r>
            <a:r>
              <a:rPr lang="en-US" altLang="tr-TR" dirty="0" err="1"/>
              <a:t>Vaus</a:t>
            </a:r>
            <a:r>
              <a:rPr lang="en-US" altLang="tr-TR" dirty="0"/>
              <a:t>, D.A.: Surveys in Social Research, 5th </a:t>
            </a:r>
            <a:r>
              <a:rPr lang="en-US" altLang="tr-TR" dirty="0" err="1"/>
              <a:t>edn</a:t>
            </a:r>
            <a:r>
              <a:rPr lang="en-US" altLang="tr-TR" dirty="0"/>
              <a:t>. Taylor &amp; Francis Books, London (2001</a:t>
            </a:r>
            <a:r>
              <a:rPr lang="en-US" altLang="tr-TR" dirty="0" smtClean="0"/>
              <a:t>)</a:t>
            </a:r>
            <a:endParaRPr lang="tr-TR" altLang="tr-TR" dirty="0" smtClean="0"/>
          </a:p>
          <a:p>
            <a:pPr lvl="1"/>
            <a:r>
              <a:rPr lang="en-US" altLang="tr-TR" dirty="0"/>
              <a:t>Fink, A., </a:t>
            </a:r>
            <a:r>
              <a:rPr lang="en-US" altLang="tr-TR" dirty="0" err="1"/>
              <a:t>Kosecoff</a:t>
            </a:r>
            <a:r>
              <a:rPr lang="en-US" altLang="tr-TR" dirty="0"/>
              <a:t>, J.: How to Conduct Surveys: A Step-by-Step Guide. Sage, Beverly Hills (1985</a:t>
            </a:r>
            <a:r>
              <a:rPr lang="en-US" altLang="tr-TR" dirty="0" smtClean="0"/>
              <a:t>)</a:t>
            </a:r>
            <a:endParaRPr lang="tr-TR" altLang="tr-TR" dirty="0" smtClean="0"/>
          </a:p>
          <a:p>
            <a:pPr lvl="1"/>
            <a:r>
              <a:rPr lang="en-US" altLang="tr-TR" dirty="0" err="1"/>
              <a:t>Haenlein</a:t>
            </a:r>
            <a:r>
              <a:rPr lang="en-US" altLang="tr-TR" dirty="0"/>
              <a:t>, M., Kaplan, A.M.: A beginner’s guide to partial least squares analysis. </a:t>
            </a:r>
            <a:r>
              <a:rPr lang="en-US" altLang="tr-TR" dirty="0" err="1"/>
              <a:t>Underst</a:t>
            </a:r>
            <a:r>
              <a:rPr lang="en-US" altLang="tr-TR" dirty="0"/>
              <a:t>. Stat. 3, 283–297 (2004</a:t>
            </a:r>
            <a:r>
              <a:rPr lang="en-US" altLang="tr-TR" dirty="0" smtClean="0"/>
              <a:t>)</a:t>
            </a:r>
            <a:endParaRPr lang="tr-TR" altLang="tr-TR" dirty="0" smtClean="0"/>
          </a:p>
          <a:p>
            <a:pPr lvl="1"/>
            <a:r>
              <a:rPr lang="en-US" altLang="tr-TR" dirty="0" err="1"/>
              <a:t>J€oreskog</a:t>
            </a:r>
            <a:r>
              <a:rPr lang="en-US" altLang="tr-TR" dirty="0"/>
              <a:t>, K.G., </a:t>
            </a:r>
            <a:r>
              <a:rPr lang="en-US" altLang="tr-TR" dirty="0" err="1"/>
              <a:t>S€orbom</a:t>
            </a:r>
            <a:r>
              <a:rPr lang="en-US" altLang="tr-TR" dirty="0"/>
              <a:t>, D.: LISREL 8: User’s Reference Guide. Scientiﬁc Software International, Lincolnwood (2001</a:t>
            </a:r>
            <a:r>
              <a:rPr lang="en-US" altLang="tr-TR" dirty="0" smtClean="0"/>
              <a:t>)</a:t>
            </a:r>
            <a:endParaRPr lang="tr-TR" altLang="tr-TR" dirty="0" smtClean="0"/>
          </a:p>
          <a:p>
            <a:pPr lvl="1"/>
            <a:r>
              <a:rPr lang="en-US" altLang="tr-TR" dirty="0" err="1"/>
              <a:t>Recker</a:t>
            </a:r>
            <a:r>
              <a:rPr lang="en-US" altLang="tr-TR" dirty="0"/>
              <a:t>, J.: Evaluations of Process Modeling Grammars: Ontological, Qualitative and Quantitative Analyses Using the Example of BPMN. Springer, Berlin (2011</a:t>
            </a:r>
            <a:r>
              <a:rPr lang="en-US" altLang="tr-TR" dirty="0" smtClean="0"/>
              <a:t>)</a:t>
            </a:r>
            <a:endParaRPr lang="tr-TR" altLang="tr-TR" dirty="0" smtClean="0"/>
          </a:p>
          <a:p>
            <a:pPr lvl="1"/>
            <a:r>
              <a:rPr lang="en-US" altLang="tr-TR" dirty="0"/>
              <a:t>Robson, C.: Real World Research, 2nd </a:t>
            </a:r>
            <a:r>
              <a:rPr lang="en-US" altLang="tr-TR" dirty="0" err="1"/>
              <a:t>edn</a:t>
            </a:r>
            <a:r>
              <a:rPr lang="en-US" altLang="tr-TR" dirty="0"/>
              <a:t>. Blackwell, Oxford (2002</a:t>
            </a:r>
            <a:r>
              <a:rPr lang="en-US" altLang="tr-TR" dirty="0" smtClean="0"/>
              <a:t>)</a:t>
            </a:r>
            <a:endParaRPr lang="tr-TR" altLang="tr-TR" dirty="0" smtClean="0"/>
          </a:p>
          <a:p>
            <a:pPr lvl="1"/>
            <a:r>
              <a:rPr lang="en-US" altLang="tr-TR" dirty="0" err="1"/>
              <a:t>Shadish</a:t>
            </a:r>
            <a:r>
              <a:rPr lang="en-US" altLang="tr-TR" dirty="0"/>
              <a:t>, W.R., Cook, T.D., Campbell, D.T.: Experimental and Quasi-experimental Designs for Generalized Causal Inference, 2nd </a:t>
            </a:r>
            <a:r>
              <a:rPr lang="en-US" altLang="tr-TR" dirty="0" err="1"/>
              <a:t>edn</a:t>
            </a:r>
            <a:r>
              <a:rPr lang="en-US" altLang="tr-TR" dirty="0"/>
              <a:t>. Houghton Mifﬂin, Boston (2001</a:t>
            </a:r>
            <a:r>
              <a:rPr lang="en-US" altLang="tr-TR" dirty="0" smtClean="0"/>
              <a:t>)</a:t>
            </a:r>
            <a:endParaRPr lang="tr-TR" altLang="tr-TR" dirty="0" smtClean="0"/>
          </a:p>
          <a:p>
            <a:pPr lvl="1"/>
            <a:r>
              <a:rPr lang="en-US" altLang="tr-TR" dirty="0"/>
              <a:t>Straub, D.W., Boudreau, M.-C., </a:t>
            </a:r>
            <a:r>
              <a:rPr lang="en-US" altLang="tr-TR" dirty="0" err="1"/>
              <a:t>Gefen</a:t>
            </a:r>
            <a:r>
              <a:rPr lang="en-US" altLang="tr-TR" dirty="0"/>
              <a:t>, D.: Validation guidelines for IS positivist research. </a:t>
            </a:r>
            <a:r>
              <a:rPr lang="en-US" altLang="tr-TR" dirty="0" err="1"/>
              <a:t>Commun</a:t>
            </a:r>
            <a:r>
              <a:rPr lang="en-US" altLang="tr-TR" dirty="0"/>
              <a:t>. Assoc. Inf. Syst. 13, 380–427 (2004)</a:t>
            </a:r>
            <a:endParaRPr lang="en-US" altLang="tr-TR" dirty="0"/>
          </a:p>
        </p:txBody>
      </p:sp>
    </p:spTree>
    <p:extLst>
      <p:ext uri="{BB962C8B-B14F-4D97-AF65-F5344CB8AC3E}">
        <p14:creationId xmlns:p14="http://schemas.microsoft.com/office/powerpoint/2010/main" val="3270851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endParaRPr lang="en-US" dirty="0" smtClean="0">
              <a:solidFill>
                <a:schemeClr val="accent1">
                  <a:satMod val="150000"/>
                </a:schemeClr>
              </a:solidFill>
            </a:endParaRPr>
          </a:p>
        </p:txBody>
      </p:sp>
      <p:sp>
        <p:nvSpPr>
          <p:cNvPr id="15363" name="Rectangle 3"/>
          <p:cNvSpPr>
            <a:spLocks noGrp="1" noChangeArrowheads="1"/>
          </p:cNvSpPr>
          <p:nvPr>
            <p:ph idx="1"/>
          </p:nvPr>
        </p:nvSpPr>
        <p:spPr/>
        <p:txBody>
          <a:bodyPr>
            <a:normAutofit/>
          </a:bodyPr>
          <a:lstStyle/>
          <a:p>
            <a:pPr algn="ctr" eaLnBrk="1" hangingPunct="1"/>
            <a:endParaRPr lang="tr-TR" altLang="tr-TR" sz="4500" dirty="0" smtClean="0"/>
          </a:p>
          <a:p>
            <a:pPr algn="ctr" eaLnBrk="1" hangingPunct="1"/>
            <a:r>
              <a:rPr lang="tr-TR" altLang="tr-TR" sz="4500" dirty="0" err="1" smtClean="0"/>
              <a:t>Thank</a:t>
            </a:r>
            <a:r>
              <a:rPr lang="tr-TR" altLang="tr-TR" sz="4500" dirty="0" smtClean="0"/>
              <a:t> </a:t>
            </a:r>
            <a:r>
              <a:rPr lang="tr-TR" altLang="tr-TR" sz="4500" dirty="0" err="1"/>
              <a:t>Y</a:t>
            </a:r>
            <a:r>
              <a:rPr lang="tr-TR" altLang="tr-TR" sz="4500" dirty="0" err="1" smtClean="0"/>
              <a:t>ou</a:t>
            </a:r>
            <a:r>
              <a:rPr lang="tr-TR" altLang="tr-TR" sz="4500" dirty="0" smtClean="0"/>
              <a:t> </a:t>
            </a:r>
            <a:endParaRPr lang="en-US" altLang="tr-TR" sz="4500" dirty="0" smtClean="0"/>
          </a:p>
          <a:p>
            <a:pPr algn="ctr" eaLnBrk="1" hangingPunct="1"/>
            <a:r>
              <a:rPr lang="tr-TR" altLang="tr-TR" sz="4500" dirty="0" smtClean="0">
                <a:sym typeface="Wingdings" panose="05000000000000000000" pitchFamily="2" charset="2"/>
              </a:rPr>
              <a:t></a:t>
            </a:r>
            <a:endParaRPr lang="en-US" altLang="tr-TR" sz="45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tr-TR" dirty="0" smtClean="0">
                <a:solidFill>
                  <a:schemeClr val="accent1">
                    <a:satMod val="150000"/>
                  </a:schemeClr>
                </a:solidFill>
              </a:rPr>
              <a:t>Quantitative Methods</a:t>
            </a:r>
            <a:endParaRPr lang="en-US" dirty="0" smtClean="0">
              <a:solidFill>
                <a:schemeClr val="accent1">
                  <a:satMod val="150000"/>
                </a:schemeClr>
              </a:solidFill>
            </a:endParaRPr>
          </a:p>
        </p:txBody>
      </p:sp>
      <p:sp>
        <p:nvSpPr>
          <p:cNvPr id="12291" name="Rectangle 3"/>
          <p:cNvSpPr>
            <a:spLocks noGrp="1" noChangeArrowheads="1"/>
          </p:cNvSpPr>
          <p:nvPr>
            <p:ph idx="1"/>
          </p:nvPr>
        </p:nvSpPr>
        <p:spPr/>
        <p:txBody>
          <a:bodyPr>
            <a:normAutofit/>
          </a:bodyPr>
          <a:lstStyle/>
          <a:p>
            <a:pPr lvl="1"/>
            <a:r>
              <a:rPr lang="en-US" altLang="tr-TR" dirty="0"/>
              <a:t>There are two cornerstones common to such research methods. </a:t>
            </a:r>
            <a:endParaRPr lang="tr-TR" altLang="tr-TR" dirty="0" smtClean="0"/>
          </a:p>
          <a:p>
            <a:pPr lvl="2"/>
            <a:r>
              <a:rPr lang="en-US" altLang="tr-TR" dirty="0"/>
              <a:t>the emphasis on quantitative </a:t>
            </a:r>
            <a:r>
              <a:rPr lang="en-US" altLang="tr-TR" dirty="0" smtClean="0"/>
              <a:t>data</a:t>
            </a:r>
            <a:endParaRPr lang="tr-TR" altLang="tr-TR" dirty="0" smtClean="0"/>
          </a:p>
          <a:p>
            <a:pPr lvl="2"/>
            <a:r>
              <a:rPr lang="en-US" altLang="tr-TR" dirty="0" smtClean="0"/>
              <a:t>an </a:t>
            </a:r>
            <a:r>
              <a:rPr lang="en-US" altLang="tr-TR" dirty="0"/>
              <a:t>emphasis on positivist </a:t>
            </a:r>
            <a:r>
              <a:rPr lang="en-US" altLang="tr-TR" dirty="0" smtClean="0"/>
              <a:t>philosophy</a:t>
            </a:r>
            <a:endParaRPr lang="tr-TR" altLang="tr-TR" dirty="0" smtClean="0"/>
          </a:p>
          <a:p>
            <a:pPr lvl="2"/>
            <a:endParaRPr lang="en-US" altLang="tr-TR" dirty="0" smtClean="0"/>
          </a:p>
          <a:p>
            <a:pPr lvl="1"/>
            <a:r>
              <a:rPr lang="tr-TR" altLang="tr-TR" dirty="0" smtClean="0"/>
              <a:t>Quantitative</a:t>
            </a:r>
            <a:r>
              <a:rPr lang="en-US" altLang="tr-TR" dirty="0" smtClean="0"/>
              <a:t> </a:t>
            </a:r>
            <a:r>
              <a:rPr lang="en-US" altLang="tr-TR" dirty="0"/>
              <a:t>methods focus on how you can do research with an emphasis on quantitative data collected as scientiﬁc evidence. </a:t>
            </a:r>
            <a:endParaRPr lang="tr-TR" altLang="tr-TR" dirty="0" smtClean="0"/>
          </a:p>
          <a:p>
            <a:pPr lvl="1"/>
            <a:endParaRPr lang="tr-TR" altLang="tr-TR" dirty="0" smtClean="0"/>
          </a:p>
          <a:p>
            <a:pPr lvl="1"/>
            <a:r>
              <a:rPr lang="en-US" altLang="tr-TR" dirty="0" smtClean="0"/>
              <a:t>Research </a:t>
            </a:r>
            <a:r>
              <a:rPr lang="en-US" altLang="tr-TR" dirty="0"/>
              <a:t>using quantitative methods sets out to study events in the real world, learn about them and their relationships so that general laws can be discovered, explained, and documented</a:t>
            </a:r>
            <a:r>
              <a:rPr lang="en-US" altLang="tr-TR" dirty="0" smtClean="0"/>
              <a:t>.</a:t>
            </a:r>
            <a:endParaRPr lang="tr-TR" altLang="tr-TR" dirty="0" smtClean="0"/>
          </a:p>
          <a:p>
            <a:pPr lvl="2"/>
            <a:endParaRPr lang="en-US" altLang="tr-TR" dirty="0" smtClean="0"/>
          </a:p>
          <a:p>
            <a:pPr lvl="2"/>
            <a:endParaRPr lang="en-US" altLang="tr-TR" dirty="0" smtClean="0"/>
          </a:p>
          <a:p>
            <a:pPr lvl="2"/>
            <a:endParaRPr lang="tr-TR" altLang="tr-TR" dirty="0" smtClean="0"/>
          </a:p>
          <a:p>
            <a:pPr lvl="1"/>
            <a:endParaRPr lang="tr-TR" altLang="tr-TR" dirty="0"/>
          </a:p>
          <a:p>
            <a:pPr lvl="1"/>
            <a:endParaRPr lang="en-US" altLang="tr-T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atMod val="150000"/>
                  </a:schemeClr>
                </a:solidFill>
              </a:rPr>
              <a:t>The Focus on Measurement</a:t>
            </a:r>
          </a:p>
        </p:txBody>
      </p:sp>
      <p:sp>
        <p:nvSpPr>
          <p:cNvPr id="4" name="Content Placeholder 3"/>
          <p:cNvSpPr>
            <a:spLocks noGrp="1"/>
          </p:cNvSpPr>
          <p:nvPr>
            <p:ph idx="1"/>
          </p:nvPr>
        </p:nvSpPr>
        <p:spPr>
          <a:xfrm>
            <a:off x="822959" y="1845734"/>
            <a:ext cx="7543801" cy="4250266"/>
          </a:xfrm>
        </p:spPr>
        <p:txBody>
          <a:bodyPr>
            <a:normAutofit/>
          </a:bodyPr>
          <a:lstStyle/>
          <a:p>
            <a:pPr lvl="1"/>
            <a:r>
              <a:rPr lang="tr-TR" altLang="tr-TR" dirty="0" smtClean="0"/>
              <a:t>Q</a:t>
            </a:r>
            <a:r>
              <a:rPr lang="en-US" altLang="tr-TR" dirty="0" smtClean="0"/>
              <a:t>uantitative </a:t>
            </a:r>
            <a:r>
              <a:rPr lang="en-US" altLang="tr-TR" dirty="0"/>
              <a:t>methods are very focused on the process of measurement</a:t>
            </a:r>
            <a:r>
              <a:rPr lang="en-US" altLang="tr-TR" dirty="0" smtClean="0"/>
              <a:t>.</a:t>
            </a:r>
            <a:endParaRPr lang="tr-TR" altLang="tr-TR" dirty="0" smtClean="0"/>
          </a:p>
          <a:p>
            <a:pPr lvl="1"/>
            <a:endParaRPr lang="tr-TR" altLang="tr-TR" dirty="0" smtClean="0"/>
          </a:p>
          <a:p>
            <a:pPr lvl="1"/>
            <a:r>
              <a:rPr lang="tr-TR" altLang="tr-TR" dirty="0" smtClean="0"/>
              <a:t>M</a:t>
            </a:r>
            <a:r>
              <a:rPr lang="en-US" altLang="tr-TR" dirty="0" smtClean="0"/>
              <a:t>easurement </a:t>
            </a:r>
            <a:r>
              <a:rPr lang="en-US" altLang="tr-TR" dirty="0"/>
              <a:t>provides the fundamental connection between empirical observation and mathematical expression of quantitative relationships</a:t>
            </a:r>
            <a:r>
              <a:rPr lang="en-US" altLang="tr-TR" dirty="0" smtClean="0"/>
              <a:t>.</a:t>
            </a:r>
            <a:endParaRPr lang="tr-TR" altLang="tr-TR" dirty="0" smtClean="0"/>
          </a:p>
          <a:p>
            <a:pPr lvl="1"/>
            <a:endParaRPr lang="tr-TR" altLang="tr-TR" dirty="0" smtClean="0"/>
          </a:p>
          <a:p>
            <a:pPr lvl="1"/>
            <a:r>
              <a:rPr lang="en-US" dirty="0"/>
              <a:t>Measurement is, very simply, the most important thing that a quantitative researcher can do to ensure that </a:t>
            </a:r>
            <a:r>
              <a:rPr lang="en-US" b="1" dirty="0"/>
              <a:t>the results of the study can be trusted</a:t>
            </a:r>
            <a:r>
              <a:rPr lang="en-US" dirty="0"/>
              <a:t>. </a:t>
            </a:r>
            <a:endParaRPr lang="tr-TR" dirty="0" smtClean="0"/>
          </a:p>
          <a:p>
            <a:pPr lvl="1"/>
            <a:endParaRPr lang="tr-TR" dirty="0" smtClean="0"/>
          </a:p>
          <a:p>
            <a:pPr lvl="1"/>
            <a:r>
              <a:rPr lang="tr-TR" dirty="0" smtClean="0"/>
              <a:t>M</a:t>
            </a:r>
            <a:r>
              <a:rPr lang="en-US" dirty="0" smtClean="0"/>
              <a:t>easurement </a:t>
            </a:r>
            <a:r>
              <a:rPr lang="en-US" dirty="0"/>
              <a:t>variables must indeed measure the theoretical construct that we wanted to measure (in all its complexity if needed). This step concerns </a:t>
            </a:r>
            <a:r>
              <a:rPr lang="en-US" b="1" dirty="0"/>
              <a:t>the validity</a:t>
            </a:r>
            <a:r>
              <a:rPr lang="en-US" dirty="0"/>
              <a:t> of measurement. </a:t>
            </a:r>
            <a:endParaRPr lang="tr-TR" dirty="0" smtClean="0"/>
          </a:p>
          <a:p>
            <a:pPr lvl="1"/>
            <a:endParaRPr lang="tr-TR" dirty="0" smtClean="0"/>
          </a:p>
          <a:p>
            <a:pPr lvl="1"/>
            <a:r>
              <a:rPr lang="en-US" dirty="0"/>
              <a:t>Our measurement variables must indeed measure the theoretical construct consistently and precisely. This step concerns </a:t>
            </a:r>
            <a:r>
              <a:rPr lang="en-US" b="1" dirty="0"/>
              <a:t>the reliability </a:t>
            </a:r>
            <a:r>
              <a:rPr lang="en-US" dirty="0"/>
              <a:t>of measurement.</a:t>
            </a:r>
          </a:p>
          <a:p>
            <a:pPr lvl="1"/>
            <a:endParaRPr lang="tr-TR" dirty="0" smtClean="0"/>
          </a:p>
        </p:txBody>
      </p:sp>
    </p:spTree>
    <p:extLst>
      <p:ext uri="{BB962C8B-B14F-4D97-AF65-F5344CB8AC3E}">
        <p14:creationId xmlns:p14="http://schemas.microsoft.com/office/powerpoint/2010/main" val="162643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smtClean="0">
                <a:solidFill>
                  <a:schemeClr val="accent1">
                    <a:satMod val="150000"/>
                  </a:schemeClr>
                </a:solidFill>
              </a:rPr>
              <a:t>S</a:t>
            </a:r>
            <a:r>
              <a:rPr lang="en-US" sz="3000" dirty="0" err="1" smtClean="0">
                <a:solidFill>
                  <a:schemeClr val="accent1">
                    <a:satMod val="150000"/>
                  </a:schemeClr>
                </a:solidFill>
              </a:rPr>
              <a:t>impliﬁed</a:t>
            </a:r>
            <a:r>
              <a:rPr lang="en-US" sz="3000" dirty="0" smtClean="0">
                <a:solidFill>
                  <a:schemeClr val="accent1">
                    <a:satMod val="150000"/>
                  </a:schemeClr>
                </a:solidFill>
              </a:rPr>
              <a:t> </a:t>
            </a:r>
            <a:r>
              <a:rPr lang="en-US" sz="3000" dirty="0">
                <a:solidFill>
                  <a:schemeClr val="accent1">
                    <a:satMod val="150000"/>
                  </a:schemeClr>
                </a:solidFill>
              </a:rPr>
              <a:t>form the process of quantitative research</a:t>
            </a:r>
            <a:endParaRPr lang="en-US" sz="3000" dirty="0"/>
          </a:p>
        </p:txBody>
      </p:sp>
      <p:pic>
        <p:nvPicPr>
          <p:cNvPr id="5" name="Resim 4"/>
          <p:cNvPicPr>
            <a:picLocks noChangeAspect="1"/>
          </p:cNvPicPr>
          <p:nvPr/>
        </p:nvPicPr>
        <p:blipFill>
          <a:blip r:embed="rId3"/>
          <a:stretch>
            <a:fillRect/>
          </a:stretch>
        </p:blipFill>
        <p:spPr>
          <a:xfrm>
            <a:off x="1047750" y="2047875"/>
            <a:ext cx="7048500" cy="2762250"/>
          </a:xfrm>
          <a:prstGeom prst="rect">
            <a:avLst/>
          </a:prstGeom>
        </p:spPr>
      </p:pic>
    </p:spTree>
    <p:extLst>
      <p:ext uri="{BB962C8B-B14F-4D97-AF65-F5344CB8AC3E}">
        <p14:creationId xmlns:p14="http://schemas.microsoft.com/office/powerpoint/2010/main" val="3562404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000" dirty="0" smtClean="0">
                <a:solidFill>
                  <a:schemeClr val="accent1">
                    <a:satMod val="150000"/>
                  </a:schemeClr>
                </a:solidFill>
              </a:rPr>
              <a:t>T</a:t>
            </a:r>
            <a:r>
              <a:rPr lang="en-US" sz="3000" dirty="0" smtClean="0">
                <a:solidFill>
                  <a:schemeClr val="accent1">
                    <a:satMod val="150000"/>
                  </a:schemeClr>
                </a:solidFill>
              </a:rPr>
              <a:t>he </a:t>
            </a:r>
            <a:r>
              <a:rPr lang="en-US" sz="3000" dirty="0">
                <a:solidFill>
                  <a:schemeClr val="accent1">
                    <a:satMod val="150000"/>
                  </a:schemeClr>
                </a:solidFill>
              </a:rPr>
              <a:t>psychometric properties of measurement variables</a:t>
            </a:r>
            <a:endParaRPr lang="en-US" sz="3000" dirty="0"/>
          </a:p>
        </p:txBody>
      </p:sp>
      <p:pic>
        <p:nvPicPr>
          <p:cNvPr id="3" name="Resim 2"/>
          <p:cNvPicPr>
            <a:picLocks noChangeAspect="1"/>
          </p:cNvPicPr>
          <p:nvPr/>
        </p:nvPicPr>
        <p:blipFill>
          <a:blip r:embed="rId3"/>
          <a:stretch>
            <a:fillRect/>
          </a:stretch>
        </p:blipFill>
        <p:spPr>
          <a:xfrm>
            <a:off x="1042987" y="2233612"/>
            <a:ext cx="7058025" cy="2390775"/>
          </a:xfrm>
          <a:prstGeom prst="rect">
            <a:avLst/>
          </a:prstGeom>
        </p:spPr>
      </p:pic>
    </p:spTree>
    <p:extLst>
      <p:ext uri="{BB962C8B-B14F-4D97-AF65-F5344CB8AC3E}">
        <p14:creationId xmlns:p14="http://schemas.microsoft.com/office/powerpoint/2010/main" val="43219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Reliability</a:t>
            </a:r>
            <a:endParaRPr lang="en-US" sz="2800" dirty="0"/>
          </a:p>
        </p:txBody>
      </p:sp>
      <p:sp>
        <p:nvSpPr>
          <p:cNvPr id="3" name="Content Placeholder 2"/>
          <p:cNvSpPr>
            <a:spLocks noGrp="1"/>
          </p:cNvSpPr>
          <p:nvPr>
            <p:ph idx="1"/>
          </p:nvPr>
        </p:nvSpPr>
        <p:spPr/>
        <p:txBody>
          <a:bodyPr>
            <a:normAutofit/>
          </a:bodyPr>
          <a:lstStyle/>
          <a:p>
            <a:pPr lvl="1"/>
            <a:r>
              <a:rPr lang="en-US" altLang="tr-TR" dirty="0"/>
              <a:t>Reliability describes the extent to which a variable or set of variables is consistent in what it is intended to measure</a:t>
            </a:r>
            <a:r>
              <a:rPr lang="en-US" altLang="tr-TR" dirty="0" smtClean="0"/>
              <a:t>.</a:t>
            </a:r>
            <a:endParaRPr lang="tr-TR" altLang="tr-TR" dirty="0" smtClean="0"/>
          </a:p>
          <a:p>
            <a:pPr lvl="1"/>
            <a:endParaRPr lang="tr-TR" altLang="tr-TR" dirty="0" smtClean="0"/>
          </a:p>
          <a:p>
            <a:pPr lvl="1"/>
            <a:r>
              <a:rPr lang="en-US" altLang="tr-TR" dirty="0"/>
              <a:t>Reliability implies that the operations of a study can be </a:t>
            </a:r>
            <a:r>
              <a:rPr lang="en-US" altLang="tr-TR" b="1" dirty="0"/>
              <a:t>repeated in equal settings </a:t>
            </a:r>
            <a:r>
              <a:rPr lang="en-US" altLang="tr-TR" dirty="0"/>
              <a:t>with the same results. </a:t>
            </a:r>
            <a:endParaRPr lang="tr-TR" altLang="tr-TR" dirty="0" smtClean="0"/>
          </a:p>
          <a:p>
            <a:pPr lvl="1"/>
            <a:endParaRPr lang="tr-TR" altLang="tr-TR" dirty="0" smtClean="0"/>
          </a:p>
          <a:p>
            <a:pPr lvl="1"/>
            <a:r>
              <a:rPr lang="en-US" altLang="tr-TR" dirty="0"/>
              <a:t>Sources of reliability problems often stem from a reliance on </a:t>
            </a:r>
            <a:r>
              <a:rPr lang="en-US" altLang="tr-TR" b="1" dirty="0"/>
              <a:t>subjective observations and data collections</a:t>
            </a:r>
            <a:r>
              <a:rPr lang="en-US" altLang="tr-TR" b="1" dirty="0" smtClean="0"/>
              <a:t>.</a:t>
            </a:r>
            <a:endParaRPr lang="tr-TR" altLang="tr-TR" b="1" dirty="0" smtClean="0"/>
          </a:p>
          <a:p>
            <a:pPr lvl="1"/>
            <a:endParaRPr lang="tr-TR" altLang="tr-TR" dirty="0" smtClean="0"/>
          </a:p>
          <a:p>
            <a:pPr lvl="1"/>
            <a:r>
              <a:rPr lang="en-US" altLang="tr-TR" dirty="0"/>
              <a:t>Other sources of reliability problems stem from </a:t>
            </a:r>
            <a:r>
              <a:rPr lang="en-US" altLang="tr-TR" b="1" dirty="0"/>
              <a:t>poorly worded questions </a:t>
            </a:r>
            <a:r>
              <a:rPr lang="en-US" altLang="tr-TR" dirty="0"/>
              <a:t>that are imprecise or ambiguous, or, simply, by asking respondents questions that they are either unqualiﬁed to answer, unfamiliar with, predisposed to a particular type of answer or uncomfortable to answer. </a:t>
            </a:r>
            <a:endParaRPr lang="tr-TR" altLang="tr-TR" dirty="0" smtClean="0"/>
          </a:p>
          <a:p>
            <a:pPr lvl="1"/>
            <a:endParaRPr lang="tr-TR" altLang="tr-TR" dirty="0" smtClean="0"/>
          </a:p>
          <a:p>
            <a:pPr lvl="2"/>
            <a:endParaRPr lang="en-US" altLang="tr-TR" dirty="0"/>
          </a:p>
          <a:p>
            <a:pPr lvl="1"/>
            <a:endParaRPr lang="en-US" altLang="tr-TR" dirty="0" smtClean="0"/>
          </a:p>
        </p:txBody>
      </p:sp>
    </p:spTree>
    <p:extLst>
      <p:ext uri="{BB962C8B-B14F-4D97-AF65-F5344CB8AC3E}">
        <p14:creationId xmlns:p14="http://schemas.microsoft.com/office/powerpoint/2010/main" val="3125158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1">
                    <a:satMod val="150000"/>
                  </a:schemeClr>
                </a:solidFill>
              </a:rPr>
              <a:t>Validity</a:t>
            </a:r>
            <a:endParaRPr lang="en-US" sz="2800" dirty="0"/>
          </a:p>
        </p:txBody>
      </p:sp>
      <p:sp>
        <p:nvSpPr>
          <p:cNvPr id="3" name="Content Placeholder 2"/>
          <p:cNvSpPr>
            <a:spLocks noGrp="1"/>
          </p:cNvSpPr>
          <p:nvPr>
            <p:ph idx="1"/>
          </p:nvPr>
        </p:nvSpPr>
        <p:spPr/>
        <p:txBody>
          <a:bodyPr>
            <a:normAutofit/>
          </a:bodyPr>
          <a:lstStyle/>
          <a:p>
            <a:pPr lvl="1"/>
            <a:r>
              <a:rPr lang="en-US" altLang="tr-TR" dirty="0"/>
              <a:t>Validity describes whether the data collected really measure what the researcher set out to measure. </a:t>
            </a:r>
            <a:endParaRPr lang="tr-TR" altLang="tr-TR" dirty="0" smtClean="0"/>
          </a:p>
          <a:p>
            <a:pPr lvl="1"/>
            <a:endParaRPr lang="tr-TR" altLang="tr-TR" dirty="0" smtClean="0"/>
          </a:p>
          <a:p>
            <a:pPr lvl="1"/>
            <a:r>
              <a:rPr lang="en-US" altLang="tr-TR" dirty="0" smtClean="0"/>
              <a:t>Valid </a:t>
            </a:r>
            <a:r>
              <a:rPr lang="en-US" altLang="tr-TR" dirty="0"/>
              <a:t>measurements represent the essence or content upon which the construct </a:t>
            </a:r>
            <a:r>
              <a:rPr lang="en-US" altLang="tr-TR" dirty="0" smtClean="0"/>
              <a:t>is</a:t>
            </a:r>
            <a:r>
              <a:rPr lang="tr-TR" altLang="tr-TR" dirty="0" smtClean="0"/>
              <a:t> </a:t>
            </a:r>
            <a:r>
              <a:rPr lang="en-US" altLang="tr-TR" dirty="0" smtClean="0"/>
              <a:t>focused</a:t>
            </a:r>
            <a:r>
              <a:rPr lang="tr-TR" altLang="tr-TR" dirty="0" smtClean="0"/>
              <a:t>.</a:t>
            </a:r>
          </a:p>
          <a:p>
            <a:pPr lvl="1"/>
            <a:endParaRPr lang="tr-TR" altLang="tr-TR" dirty="0" smtClean="0"/>
          </a:p>
          <a:p>
            <a:pPr lvl="1"/>
            <a:r>
              <a:rPr lang="en-US" altLang="tr-TR" dirty="0"/>
              <a:t>There are different types of validity that are important to identify. Some of them relate to the issue of </a:t>
            </a:r>
            <a:r>
              <a:rPr lang="en-US" altLang="tr-TR" b="1" dirty="0"/>
              <a:t>shared meaning </a:t>
            </a:r>
            <a:r>
              <a:rPr lang="en-US" altLang="tr-TR" dirty="0"/>
              <a:t>(Fig. 5.2) and others to the issue of </a:t>
            </a:r>
            <a:r>
              <a:rPr lang="en-US" altLang="tr-TR" b="1" dirty="0"/>
              <a:t>accuracy</a:t>
            </a:r>
            <a:r>
              <a:rPr lang="en-US" altLang="tr-TR" dirty="0"/>
              <a:t>. </a:t>
            </a:r>
            <a:endParaRPr lang="tr-TR" altLang="tr-TR" dirty="0" smtClean="0"/>
          </a:p>
          <a:p>
            <a:pPr lvl="1"/>
            <a:endParaRPr lang="tr-TR" altLang="tr-TR" dirty="0" smtClean="0"/>
          </a:p>
          <a:p>
            <a:pPr lvl="1"/>
            <a:r>
              <a:rPr lang="tr-TR" altLang="tr-TR" dirty="0" smtClean="0"/>
              <a:t>T</a:t>
            </a:r>
            <a:r>
              <a:rPr lang="en-US" altLang="tr-TR" dirty="0" smtClean="0"/>
              <a:t>here </a:t>
            </a:r>
            <a:r>
              <a:rPr lang="en-US" altLang="tr-TR" dirty="0"/>
              <a:t>are </a:t>
            </a:r>
            <a:r>
              <a:rPr lang="en-US" altLang="tr-TR" b="1" dirty="0"/>
              <a:t>theoretical assessments </a:t>
            </a:r>
            <a:r>
              <a:rPr lang="en-US" altLang="tr-TR" dirty="0"/>
              <a:t>of validity (for face and content validity), and </a:t>
            </a:r>
            <a:r>
              <a:rPr lang="en-US" altLang="tr-TR" b="1" dirty="0"/>
              <a:t>empirical assessments </a:t>
            </a:r>
            <a:r>
              <a:rPr lang="en-US" altLang="tr-TR" dirty="0"/>
              <a:t>of validity (for convergent, discriminant, as well as concurrent and predictive validity</a:t>
            </a:r>
            <a:r>
              <a:rPr lang="en-US" altLang="tr-TR" dirty="0" smtClean="0"/>
              <a:t>)</a:t>
            </a:r>
            <a:endParaRPr lang="tr-TR" altLang="tr-TR" dirty="0" smtClean="0"/>
          </a:p>
        </p:txBody>
      </p:sp>
    </p:spTree>
    <p:extLst>
      <p:ext uri="{BB962C8B-B14F-4D97-AF65-F5344CB8AC3E}">
        <p14:creationId xmlns:p14="http://schemas.microsoft.com/office/powerpoint/2010/main" val="1850939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3270</TotalTime>
  <Words>4368</Words>
  <Application>Microsoft Office PowerPoint</Application>
  <PresentationFormat>Ekran Gösterisi (4:3)</PresentationFormat>
  <Paragraphs>330</Paragraphs>
  <Slides>34</Slides>
  <Notes>31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34</vt:i4>
      </vt:variant>
    </vt:vector>
  </HeadingPairs>
  <TitlesOfParts>
    <vt:vector size="42" baseType="lpstr">
      <vt:lpstr>Arial</vt:lpstr>
      <vt:lpstr>Calibri</vt:lpstr>
      <vt:lpstr>Calibri Light</vt:lpstr>
      <vt:lpstr>Tahoma</vt:lpstr>
      <vt:lpstr>Times</vt:lpstr>
      <vt:lpstr>Times New Roman</vt:lpstr>
      <vt:lpstr>Wingdings</vt:lpstr>
      <vt:lpstr>Retrospect</vt:lpstr>
      <vt:lpstr>Scientific Research in Information Systems</vt:lpstr>
      <vt:lpstr>Overview</vt:lpstr>
      <vt:lpstr>The most popular forms of information systems research</vt:lpstr>
      <vt:lpstr>Quantitative Methods</vt:lpstr>
      <vt:lpstr>The Focus on Measurement</vt:lpstr>
      <vt:lpstr>Simpliﬁed form the process of quantitative research</vt:lpstr>
      <vt:lpstr>The psychometric properties of measurement variables</vt:lpstr>
      <vt:lpstr>Reliability</vt:lpstr>
      <vt:lpstr>Validity</vt:lpstr>
      <vt:lpstr>Validity (cont.)</vt:lpstr>
      <vt:lpstr>Validity (cont.)</vt:lpstr>
      <vt:lpstr>Measurement Development</vt:lpstr>
      <vt:lpstr>Measurement Development (cont.)</vt:lpstr>
      <vt:lpstr>Measurement Development (cont.)</vt:lpstr>
      <vt:lpstr>Quantitative Method Procedures</vt:lpstr>
      <vt:lpstr>Survey Research</vt:lpstr>
      <vt:lpstr>Survey Research (cont.)</vt:lpstr>
      <vt:lpstr>Survey Research (cont.)</vt:lpstr>
      <vt:lpstr>Survey Research (cont.)</vt:lpstr>
      <vt:lpstr>Survey Research (cont.)</vt:lpstr>
      <vt:lpstr>Survey Research (cont.)</vt:lpstr>
      <vt:lpstr>Experimental Research</vt:lpstr>
      <vt:lpstr>Experimental Research (cont.)</vt:lpstr>
      <vt:lpstr>Experimental Research (cont.)</vt:lpstr>
      <vt:lpstr>Experimental Research (cont.)</vt:lpstr>
      <vt:lpstr>Experimental Research (cont.)</vt:lpstr>
      <vt:lpstr>Experimental Research (cont.)</vt:lpstr>
      <vt:lpstr>Experimental Research (cont.)</vt:lpstr>
      <vt:lpstr>Experimental Research (cont.)</vt:lpstr>
      <vt:lpstr>Experimental Research (cont.)</vt:lpstr>
      <vt:lpstr>Experimental Research (cont.)</vt:lpstr>
      <vt:lpstr>Experimental Research (cont.)</vt:lpstr>
      <vt:lpstr>Further Reading</vt:lpstr>
      <vt:lpstr>PowerPoint Sunusu</vt:lpstr>
    </vt:vector>
  </TitlesOfParts>
  <Company>UNO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dc:title>
  <dc:creator>Jeffery Oescher</dc:creator>
  <cp:lastModifiedBy>Windows User</cp:lastModifiedBy>
  <cp:revision>235</cp:revision>
  <cp:lastPrinted>2017-10-10T07:29:31Z</cp:lastPrinted>
  <dcterms:created xsi:type="dcterms:W3CDTF">2002-02-07T20:50:58Z</dcterms:created>
  <dcterms:modified xsi:type="dcterms:W3CDTF">2018-10-30T06:25:51Z</dcterms:modified>
</cp:coreProperties>
</file>