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307" r:id="rId4"/>
    <p:sldId id="258" r:id="rId5"/>
    <p:sldId id="364" r:id="rId6"/>
    <p:sldId id="313" r:id="rId7"/>
    <p:sldId id="314" r:id="rId8"/>
    <p:sldId id="356" r:id="rId9"/>
    <p:sldId id="357" r:id="rId10"/>
    <p:sldId id="333" r:id="rId11"/>
    <p:sldId id="358" r:id="rId12"/>
    <p:sldId id="315" r:id="rId13"/>
    <p:sldId id="359" r:id="rId14"/>
    <p:sldId id="360" r:id="rId15"/>
    <p:sldId id="361" r:id="rId16"/>
    <p:sldId id="362" r:id="rId17"/>
    <p:sldId id="363" r:id="rId18"/>
    <p:sldId id="316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30" r:id="rId28"/>
    <p:sldId id="267" r:id="rId2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9" autoAdjust="0"/>
    <p:restoredTop sz="72172" autoAdjust="0"/>
  </p:normalViewPr>
  <p:slideViewPr>
    <p:cSldViewPr>
      <p:cViewPr>
        <p:scale>
          <a:sx n="71" d="100"/>
          <a:sy n="71" d="100"/>
        </p:scale>
        <p:origin x="-186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94"/>
    </p:cViewPr>
  </p:sorterViewPr>
  <p:notesViewPr>
    <p:cSldViewPr>
      <p:cViewPr varScale="1">
        <p:scale>
          <a:sx n="68" d="100"/>
          <a:sy n="68" d="100"/>
        </p:scale>
        <p:origin x="-1992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/>
              <a:t>Educational Research – Chapter 1</a:t>
            </a:r>
          </a:p>
          <a:p>
            <a:pPr>
              <a:defRPr/>
            </a:pPr>
            <a:r>
              <a:rPr lang="en-US"/>
              <a:t>Gay, Airasian, and Mills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0564149-6FF2-47E3-904A-E745A33C5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31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493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2DBB528-16DF-4101-9356-86F6A6FF1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18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DBB528-16DF-4101-9356-86F6A6FF1C6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04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DBB528-16DF-4101-9356-86F6A6FF1C6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31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tr-TR" dirty="0" smtClean="0"/>
              <a:t>Case study methods are designed for distinctive situations where there are many more variables of interest than data points and as a result case studies rely on multiple sources of evidence, where data needs to converge in a triangulating</a:t>
            </a:r>
            <a:r>
              <a:rPr lang="en-US" altLang="tr-TR" baseline="0" dirty="0" smtClean="0"/>
              <a:t> </a:t>
            </a:r>
            <a:r>
              <a:rPr lang="en-US" altLang="tr-TR" dirty="0" smtClean="0"/>
              <a:t>fashion. This is why case studies typically </a:t>
            </a:r>
            <a:r>
              <a:rPr lang="en-US" altLang="tr-TR" dirty="0" err="1" smtClean="0"/>
              <a:t>utilise</a:t>
            </a:r>
            <a:r>
              <a:rPr lang="en-US" altLang="tr-TR" dirty="0" smtClean="0"/>
              <a:t> multiple means of data collection (documentation, observations, interviews and/or secondary data).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DBB528-16DF-4101-9356-86F6A6FF1C6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6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DBB528-16DF-4101-9356-86F6A6FF1C6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85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Planning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 refers to identifying the research questions and other rationale for doing a case study.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Designing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 refers to defining the unit of analysis, the number and types of cases to be studied, and the potential use of theory or propositions to guide the study.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Preparing</a:t>
            </a:r>
            <a:r>
              <a:rPr lang="en-US" dirty="0" smtClean="0"/>
              <a:t> involves taking the necessary steps to conduct high-quality data collection.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Collecting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 means executing the case study protocol(s) and gathering data, preferably from multiple sources.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Analyzing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 consists of examining, categorizing, coding, tabulating, testing or otherwise combining and studying the evidence collected to draw empirically based inferences and other conclusions.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Sharing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 refers to bringing case study results and findings to a close by identifying and addressing relevant audiences and providing them with the findings through appropriate reporting or presentation.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DBB528-16DF-4101-9356-86F6A6FF1C6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92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DBB528-16DF-4101-9356-86F6A6FF1C6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00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A single case study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is preferable when the researcher wants to identify new and previously unchallenged phenomena or issues.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Multiple cases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are desirable when it is the researcher’s intention to build or test a theory.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Times New Roman" charset="0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Embedded design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means that there is more than one unit of analysis in a study of one or several cases related to the same object of investigation.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The holistic design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is advantageous either when no logical subunits can be identified or when the theory itself is of a holistic nature.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DBB528-16DF-4101-9356-86F6A6FF1C6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7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DBB528-16DF-4101-9356-86F6A6FF1C6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66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DBB528-16DF-4101-9356-86F6A6FF1C6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71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Diagnosing </a:t>
            </a:r>
            <a:r>
              <a:rPr lang="en-US" b="0" dirty="0" smtClean="0"/>
              <a:t>refers </a:t>
            </a:r>
            <a:r>
              <a:rPr lang="en-US" dirty="0" smtClean="0"/>
              <a:t>to identifying and defining the problem in context. </a:t>
            </a:r>
            <a:endParaRPr lang="tr-T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Action</a:t>
            </a:r>
            <a:r>
              <a:rPr lang="tr-TR" b="1" dirty="0" smtClean="0"/>
              <a:t> </a:t>
            </a:r>
            <a:r>
              <a:rPr lang="en-US" b="1" dirty="0" smtClean="0"/>
              <a:t>planning </a:t>
            </a:r>
            <a:r>
              <a:rPr lang="en-US" b="0" dirty="0" smtClean="0"/>
              <a:t>involves</a:t>
            </a:r>
            <a:r>
              <a:rPr lang="en-US" b="1" dirty="0" smtClean="0"/>
              <a:t> </a:t>
            </a:r>
            <a:r>
              <a:rPr lang="en-US" dirty="0" smtClean="0"/>
              <a:t>specifying the </a:t>
            </a:r>
            <a:r>
              <a:rPr lang="en-US" dirty="0" err="1" smtClean="0"/>
              <a:t>organisational</a:t>
            </a:r>
            <a:r>
              <a:rPr lang="en-US" dirty="0" smtClean="0"/>
              <a:t> actions that should be taken to</a:t>
            </a:r>
            <a:r>
              <a:rPr lang="tr-TR" dirty="0" smtClean="0"/>
              <a:t> </a:t>
            </a:r>
            <a:r>
              <a:rPr lang="en-US" dirty="0" smtClean="0"/>
              <a:t>relieve, mitigate, or rectify these problems. The researcher at this stage employs a</a:t>
            </a:r>
            <a:r>
              <a:rPr lang="tr-TR" dirty="0" smtClean="0"/>
              <a:t> </a:t>
            </a:r>
            <a:r>
              <a:rPr lang="en-US" dirty="0" smtClean="0"/>
              <a:t>theoretical framework that should explain why and how the planned actions will</a:t>
            </a:r>
            <a:r>
              <a:rPr lang="tr-TR" dirty="0" smtClean="0"/>
              <a:t> </a:t>
            </a:r>
            <a:r>
              <a:rPr lang="en-US" dirty="0" smtClean="0"/>
              <a:t>bring forth the desired change. </a:t>
            </a:r>
            <a:endParaRPr lang="tr-T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Action taking </a:t>
            </a:r>
            <a:r>
              <a:rPr lang="en-US" dirty="0" smtClean="0"/>
              <a:t>then implements the selected course</a:t>
            </a:r>
            <a:r>
              <a:rPr lang="tr-TR" dirty="0" smtClean="0"/>
              <a:t> </a:t>
            </a:r>
            <a:r>
              <a:rPr lang="en-US" dirty="0" smtClean="0"/>
              <a:t>of action. </a:t>
            </a:r>
            <a:endParaRPr lang="tr-T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Evaluating</a:t>
            </a:r>
            <a:r>
              <a:rPr lang="en-US" dirty="0" smtClean="0"/>
              <a:t> is the analysis of the actions and its consequences and</a:t>
            </a:r>
            <a:r>
              <a:rPr lang="tr-TR" dirty="0" smtClean="0"/>
              <a:t> </a:t>
            </a:r>
            <a:r>
              <a:rPr lang="en-US" dirty="0" smtClean="0"/>
              <a:t>considers whether the planned actions achieved their intended effects. </a:t>
            </a:r>
            <a:endParaRPr lang="tr-T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last</a:t>
            </a:r>
            <a:r>
              <a:rPr lang="tr-TR" dirty="0" smtClean="0"/>
              <a:t> </a:t>
            </a:r>
            <a:r>
              <a:rPr lang="en-US" dirty="0" smtClean="0"/>
              <a:t>phase, </a:t>
            </a:r>
            <a:r>
              <a:rPr lang="en-US" b="1" dirty="0" smtClean="0"/>
              <a:t>specifying learning</a:t>
            </a:r>
            <a:r>
              <a:rPr lang="en-US" dirty="0" smtClean="0"/>
              <a:t>, describes what was learnt throughout the process,</a:t>
            </a:r>
            <a:r>
              <a:rPr lang="tr-TR" dirty="0" smtClean="0"/>
              <a:t> </a:t>
            </a:r>
            <a:r>
              <a:rPr lang="en-US" dirty="0" smtClean="0"/>
              <a:t>applies this knowledge within the </a:t>
            </a:r>
            <a:r>
              <a:rPr lang="en-US" dirty="0" err="1" smtClean="0"/>
              <a:t>organisation</a:t>
            </a:r>
            <a:r>
              <a:rPr lang="en-US" dirty="0" smtClean="0"/>
              <a:t> or other problem context, and also</a:t>
            </a:r>
            <a:r>
              <a:rPr lang="tr-TR" dirty="0" smtClean="0"/>
              <a:t> </a:t>
            </a:r>
            <a:r>
              <a:rPr lang="en-US" dirty="0" smtClean="0"/>
              <a:t>communicates it to the scientific community.</a:t>
            </a:r>
            <a:endParaRPr lang="tr-T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tr-TR" b="1" dirty="0" smtClean="0"/>
              <a:t>NOTE: </a:t>
            </a:r>
            <a:r>
              <a:rPr lang="en-US" dirty="0" smtClean="0"/>
              <a:t>Typically, this </a:t>
            </a:r>
            <a:r>
              <a:rPr lang="en-US" b="1" dirty="0" smtClean="0"/>
              <a:t>action research cycle is traversed at least twice </a:t>
            </a:r>
            <a:r>
              <a:rPr lang="en-US" dirty="0" smtClean="0"/>
              <a:t>so that learning from the first iteration can be implemented in the action planning, action taking, and evaluating phases of the second iteration.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DBB528-16DF-4101-9356-86F6A6FF1C6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71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DBB528-16DF-4101-9356-86F6A6FF1C6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71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tr-TR" dirty="0" smtClean="0"/>
              <a:t>Qualitative methods are strategies of empirical inquiry that investigate phenomena</a:t>
            </a:r>
            <a:r>
              <a:rPr lang="en-US" altLang="tr-TR" baseline="0" dirty="0" smtClean="0"/>
              <a:t> </a:t>
            </a:r>
            <a:r>
              <a:rPr lang="en-US" altLang="tr-TR" dirty="0" smtClean="0"/>
              <a:t>within a real-life context.</a:t>
            </a:r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They are helpful especially when the boundaries between phenomena and context are not apparent, or when you want to study a particular phenomenon in depth. </a:t>
            </a:r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They are well suited for exploratory research where a phenomenon is not yet fully understood, not well researched, or still emerging. </a:t>
            </a:r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They are also ideal for studying social, cultural, or political aspects of a phenomenon (for example, </a:t>
            </a:r>
            <a:r>
              <a:rPr lang="en-US" i="1" dirty="0" smtClean="0"/>
              <a:t>related to information technology in use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DBB528-16DF-4101-9356-86F6A6FF1C6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316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DBB528-16DF-4101-9356-86F6A6FF1C6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71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DBB528-16DF-4101-9356-86F6A6FF1C6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71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DBB528-16DF-4101-9356-86F6A6FF1C6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718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DBB528-16DF-4101-9356-86F6A6FF1C6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718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DBB528-16DF-4101-9356-86F6A6FF1C6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718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 fact, a widely held belief is that grounded theory is a particularly challenging method especially for early career researchers.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DBB528-16DF-4101-9356-86F6A6FF1C6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718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DBB528-16DF-4101-9356-86F6A6FF1C6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00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Qualitative methods are often also called </a:t>
            </a:r>
            <a:r>
              <a:rPr lang="en-US" b="1" dirty="0" smtClean="0"/>
              <a:t>interpretive research methods </a:t>
            </a:r>
            <a:r>
              <a:rPr lang="en-US" dirty="0" smtClean="0"/>
              <a:t>because of the typical focus on the development of interpretations of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DBB528-16DF-4101-9356-86F6A6FF1C6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3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Qualitative methods are often also called </a:t>
            </a:r>
            <a:r>
              <a:rPr lang="en-US" b="1" dirty="0" smtClean="0"/>
              <a:t>interpretive research methods </a:t>
            </a:r>
            <a:r>
              <a:rPr lang="en-US" dirty="0" smtClean="0"/>
              <a:t>because of the typical focus on the development of interpretations of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DBB528-16DF-4101-9356-86F6A6FF1C6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3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DBB528-16DF-4101-9356-86F6A6FF1C6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01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DBB528-16DF-4101-9356-86F6A6FF1C6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0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DBB528-16DF-4101-9356-86F6A6FF1C6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95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One of the </a:t>
            </a:r>
            <a:r>
              <a:rPr lang="en-US" b="1" dirty="0" smtClean="0"/>
              <a:t>key challenges in observation </a:t>
            </a:r>
            <a:r>
              <a:rPr lang="en-US" dirty="0" smtClean="0"/>
              <a:t>stems from the fact that we typically study unfamiliar contexts, requiring us to go through a period of enculturation in which we learn to become accustomed to the context that we are studying.</a:t>
            </a:r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tr-TR" dirty="0" smtClean="0"/>
              <a:t>The documentation may also be </a:t>
            </a:r>
            <a:r>
              <a:rPr lang="en-US" altLang="tr-TR" b="1" dirty="0" smtClean="0"/>
              <a:t>personal, private, or public</a:t>
            </a:r>
            <a:r>
              <a:rPr lang="en-US" altLang="tr-TR" dirty="0" smtClean="0"/>
              <a:t>, which may impact access, use, or reporting of the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DBB528-16DF-4101-9356-86F6A6FF1C6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47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There are many approaches to coding: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1" dirty="0" smtClean="0"/>
              <a:t>Open coding </a:t>
            </a:r>
            <a:r>
              <a:rPr lang="en-US" dirty="0" smtClean="0"/>
              <a:t>is a process aimed at uncovering and naming concepts from within data. Concepts may be grouped to higher-level categories to reduce the number of uncovered concepts on a higher level of conceptual abstraction.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1" dirty="0" smtClean="0"/>
              <a:t>Axial coding </a:t>
            </a:r>
            <a:r>
              <a:rPr lang="en-US" dirty="0" smtClean="0"/>
              <a:t>involves organizing categories and/or concepts into causal relationships, for example, to distinguish conditions from actions and interactions, and consequences.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Third, </a:t>
            </a:r>
            <a:r>
              <a:rPr lang="en-US" i="1" dirty="0" smtClean="0"/>
              <a:t>selective coding </a:t>
            </a:r>
            <a:r>
              <a:rPr lang="en-US" dirty="0" smtClean="0"/>
              <a:t>might then be used to identify from one to a few central categories and then systematically and logically relate all other categories to these central categories.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DBB528-16DF-4101-9356-86F6A6FF1C6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3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ceIT</a:t>
            </a:r>
            <a:r>
              <a:rPr lang="en-US" dirty="0" smtClean="0"/>
              <a:t> 435  Research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94A2E9-8F01-465E-8C5E-F330CF238D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56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5BA033-11B6-465C-9C83-277C2F4C64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4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061C51-1A6A-4E79-A9D4-0B65CD78BB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4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CEIT 421 Research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A085A4-79FC-4E83-A511-3C67A41029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7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3EECF-CA8E-44E5-B955-443F8D91D4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86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7698C0-0F47-4D84-BACB-9CCF8EE7A3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5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1D338-965F-4515-955C-570D5EEE27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2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C3EDD3-AB62-45C0-BB9E-0F10B5D36E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3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FE5D0C-D7B2-4C9A-ABBC-788E1D0E2F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FDCAEAC-A4DB-4373-992E-8633471069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4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B2ACA9-1801-407B-927D-45BA89FD89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3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FA8B8BF-9D4D-47A6-AFEB-CAB241823E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40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90550" y="914400"/>
            <a:ext cx="7962900" cy="1676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6600" dirty="0">
                <a:solidFill>
                  <a:schemeClr val="accent1">
                    <a:satMod val="150000"/>
                  </a:schemeClr>
                </a:solidFill>
              </a:rPr>
              <a:t>Scientific Research</a:t>
            </a:r>
            <a:br>
              <a:rPr lang="en-US" sz="6600" dirty="0">
                <a:solidFill>
                  <a:schemeClr val="accent1">
                    <a:satMod val="150000"/>
                  </a:schemeClr>
                </a:solidFill>
              </a:rPr>
            </a:br>
            <a:r>
              <a:rPr lang="en-US" sz="6600" dirty="0">
                <a:solidFill>
                  <a:schemeClr val="accent1">
                    <a:satMod val="150000"/>
                  </a:schemeClr>
                </a:solidFill>
              </a:rPr>
              <a:t>in Information Systems</a:t>
            </a:r>
            <a:endParaRPr lang="en-US" sz="6600" dirty="0" smtClean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124200"/>
            <a:ext cx="76200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altLang="tr-TR" sz="2800" dirty="0" smtClean="0"/>
              <a:t>Chapter </a:t>
            </a:r>
            <a:r>
              <a:rPr lang="tr-TR" altLang="tr-TR" sz="2800" dirty="0" smtClean="0"/>
              <a:t>5</a:t>
            </a:r>
            <a:endParaRPr lang="en-US" altLang="tr-TR" sz="2800" dirty="0" smtClean="0"/>
          </a:p>
          <a:p>
            <a:r>
              <a:rPr lang="en-US" altLang="tr-TR" sz="2800" dirty="0" smtClean="0"/>
              <a:t>5</a:t>
            </a:r>
            <a:r>
              <a:rPr lang="tr-TR" altLang="tr-TR" sz="2800" dirty="0" smtClean="0"/>
              <a:t>.2 Qual</a:t>
            </a:r>
            <a:r>
              <a:rPr lang="en-US" altLang="tr-TR" sz="2800" dirty="0" smtClean="0"/>
              <a:t>I</a:t>
            </a:r>
            <a:r>
              <a:rPr lang="tr-TR" altLang="tr-TR" sz="2800" dirty="0" smtClean="0"/>
              <a:t>tat</a:t>
            </a:r>
            <a:r>
              <a:rPr lang="en-US" altLang="tr-TR" sz="2800" dirty="0" smtClean="0"/>
              <a:t>I</a:t>
            </a:r>
            <a:r>
              <a:rPr lang="tr-TR" altLang="tr-TR" sz="2800" dirty="0" smtClean="0"/>
              <a:t>ve </a:t>
            </a:r>
            <a:r>
              <a:rPr lang="tr-TR" altLang="tr-TR" sz="2800" dirty="0"/>
              <a:t>Methods</a:t>
            </a:r>
            <a:endParaRPr lang="en-US" altLang="tr-TR" sz="2800" dirty="0" smtClean="0"/>
          </a:p>
          <a:p>
            <a:r>
              <a:rPr lang="tr-TR" altLang="tr-TR" sz="2800" dirty="0" smtClean="0"/>
              <a:t>RESEARCH </a:t>
            </a:r>
            <a:r>
              <a:rPr lang="tr-TR" altLang="tr-TR" sz="2800" dirty="0" err="1" smtClean="0"/>
              <a:t>mETHODS</a:t>
            </a:r>
            <a:endParaRPr lang="en-US" altLang="tr-TR" sz="2400" dirty="0" smtClean="0">
              <a:latin typeface="Arial" panose="020B0604020202020204" pitchFamily="34" charset="0"/>
              <a:cs typeface="Times" panose="02020603050405020304" pitchFamily="18" charset="0"/>
            </a:endParaRPr>
          </a:p>
          <a:p>
            <a:pPr eaLnBrk="1" hangingPunct="1"/>
            <a:r>
              <a:rPr lang="tr-TR" altLang="tr-TR" sz="2400" dirty="0" smtClean="0">
                <a:latin typeface="Arial" panose="020B0604020202020204" pitchFamily="34" charset="0"/>
                <a:cs typeface="Times" panose="02020603050405020304" pitchFamily="18" charset="0"/>
              </a:rPr>
              <a:t>JAN RECKER</a:t>
            </a:r>
            <a:endParaRPr lang="en-US" altLang="tr-TR" sz="2400" dirty="0" smtClean="0">
              <a:latin typeface="Arial" panose="020B0604020202020204" pitchFamily="34" charset="0"/>
              <a:cs typeface="Times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000" dirty="0">
                <a:solidFill>
                  <a:schemeClr val="accent1">
                    <a:satMod val="150000"/>
                  </a:schemeClr>
                </a:solidFill>
              </a:rPr>
              <a:t>Data Analysis Techniques</a:t>
            </a:r>
            <a:endParaRPr lang="en-US" sz="30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1845734"/>
            <a:ext cx="7543801" cy="4478866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There are many techniques for </a:t>
            </a:r>
            <a:r>
              <a:rPr lang="en-US" dirty="0" smtClean="0"/>
              <a:t>analyzing </a:t>
            </a:r>
            <a:r>
              <a:rPr lang="en-US" dirty="0"/>
              <a:t>qualitative </a:t>
            </a:r>
            <a:r>
              <a:rPr lang="en-US" dirty="0" smtClean="0"/>
              <a:t>data. </a:t>
            </a:r>
            <a:r>
              <a:rPr lang="en-US" altLang="tr-TR" dirty="0" smtClean="0"/>
              <a:t>Some </a:t>
            </a:r>
            <a:r>
              <a:rPr lang="en-US" altLang="tr-TR" dirty="0"/>
              <a:t>of </a:t>
            </a:r>
            <a:r>
              <a:rPr lang="en-US" altLang="tr-TR" dirty="0" smtClean="0"/>
              <a:t>them are:</a:t>
            </a:r>
          </a:p>
          <a:p>
            <a:pPr lvl="1"/>
            <a:endParaRPr lang="en-US" altLang="tr-TR" dirty="0" smtClean="0"/>
          </a:p>
          <a:p>
            <a:pPr lvl="1"/>
            <a:r>
              <a:rPr lang="en-US" altLang="tr-TR" b="1" dirty="0" smtClean="0"/>
              <a:t>Coding</a:t>
            </a:r>
            <a:r>
              <a:rPr lang="en-US" altLang="tr-TR" dirty="0" smtClean="0"/>
              <a:t> </a:t>
            </a:r>
            <a:r>
              <a:rPr lang="en-US" altLang="tr-TR" dirty="0"/>
              <a:t>is probably the most commonly employed, popular, and </a:t>
            </a:r>
            <a:r>
              <a:rPr lang="en-US" altLang="tr-TR" dirty="0" smtClean="0"/>
              <a:t>vastly useful </a:t>
            </a:r>
            <a:r>
              <a:rPr lang="en-US" altLang="tr-TR" dirty="0"/>
              <a:t>techniques for reducing qualitative data to meaningful information. </a:t>
            </a:r>
            <a:endParaRPr lang="en-US" altLang="tr-TR" dirty="0" smtClean="0"/>
          </a:p>
          <a:p>
            <a:pPr lvl="2"/>
            <a:r>
              <a:rPr lang="en-US" altLang="tr-TR" dirty="0" smtClean="0"/>
              <a:t>Coding refers </a:t>
            </a:r>
            <a:r>
              <a:rPr lang="en-US" altLang="tr-TR" dirty="0"/>
              <a:t>to assigning tags or labels as units of meaning to pieces or chunks </a:t>
            </a:r>
            <a:r>
              <a:rPr lang="en-US" altLang="tr-TR" dirty="0" smtClean="0"/>
              <a:t>of data </a:t>
            </a:r>
            <a:r>
              <a:rPr lang="en-US" altLang="tr-TR" dirty="0"/>
              <a:t>collected – words, phrases, paragraphs, or entire documents</a:t>
            </a:r>
            <a:r>
              <a:rPr lang="en-US" altLang="tr-TR" dirty="0" smtClean="0"/>
              <a:t>.</a:t>
            </a:r>
          </a:p>
          <a:p>
            <a:pPr lvl="2"/>
            <a:endParaRPr lang="en-US" altLang="tr-TR" dirty="0" smtClean="0"/>
          </a:p>
          <a:p>
            <a:pPr lvl="1"/>
            <a:r>
              <a:rPr lang="en-US" altLang="tr-TR" b="1" dirty="0" err="1" smtClean="0"/>
              <a:t>Memoing</a:t>
            </a:r>
            <a:r>
              <a:rPr lang="en-US" altLang="tr-TR" dirty="0" smtClean="0"/>
              <a:t> </a:t>
            </a:r>
            <a:r>
              <a:rPr lang="en-US" altLang="tr-TR" dirty="0"/>
              <a:t>is typically used right after/together with data </a:t>
            </a:r>
            <a:r>
              <a:rPr lang="en-US" altLang="tr-TR" dirty="0" smtClean="0"/>
              <a:t>collection and </a:t>
            </a:r>
            <a:r>
              <a:rPr lang="en-US" altLang="tr-TR" dirty="0"/>
              <a:t>is effectively a subjective commentary or reflection about what was </a:t>
            </a:r>
            <a:r>
              <a:rPr lang="en-US" altLang="tr-TR" dirty="0" smtClean="0"/>
              <a:t>happening at </a:t>
            </a:r>
            <a:r>
              <a:rPr lang="en-US" altLang="tr-TR" dirty="0"/>
              <a:t>the time or place of the data collection</a:t>
            </a:r>
            <a:r>
              <a:rPr lang="en-US" altLang="tr-TR" dirty="0" smtClean="0"/>
              <a:t>.</a:t>
            </a:r>
          </a:p>
          <a:p>
            <a:pPr lvl="1"/>
            <a:endParaRPr lang="en-US" altLang="tr-TR" dirty="0" smtClean="0"/>
          </a:p>
          <a:p>
            <a:pPr lvl="1"/>
            <a:r>
              <a:rPr lang="en-US" altLang="tr-TR" b="1" dirty="0" smtClean="0"/>
              <a:t>Critical </a:t>
            </a:r>
            <a:r>
              <a:rPr lang="en-US" altLang="tr-TR" b="1" dirty="0"/>
              <a:t>incidents </a:t>
            </a:r>
            <a:r>
              <a:rPr lang="en-US" altLang="tr-TR" dirty="0"/>
              <a:t>analysis involves identifying and </a:t>
            </a:r>
            <a:r>
              <a:rPr lang="en-US" altLang="tr-TR" dirty="0" smtClean="0"/>
              <a:t>examining series </a:t>
            </a:r>
            <a:r>
              <a:rPr lang="en-US" altLang="tr-TR" dirty="0"/>
              <a:t>of ‘events’ or ‘states’ and the transition in between (for instance </a:t>
            </a:r>
            <a:r>
              <a:rPr lang="en-US" altLang="tr-TR" dirty="0" smtClean="0"/>
              <a:t>in chronological </a:t>
            </a:r>
            <a:r>
              <a:rPr lang="en-US" altLang="tr-TR" dirty="0"/>
              <a:t>order</a:t>
            </a:r>
            <a:r>
              <a:rPr lang="en-US" altLang="tr-TR" dirty="0" smtClean="0"/>
              <a:t>).</a:t>
            </a:r>
          </a:p>
          <a:p>
            <a:pPr lvl="1"/>
            <a:endParaRPr lang="en-US" altLang="tr-TR" dirty="0" smtClean="0"/>
          </a:p>
          <a:p>
            <a:pPr lvl="1"/>
            <a:r>
              <a:rPr lang="en-US" altLang="tr-TR" b="1" dirty="0" smtClean="0"/>
              <a:t>Content </a:t>
            </a:r>
            <a:r>
              <a:rPr lang="en-US" altLang="tr-TR" b="1" dirty="0"/>
              <a:t>analysis </a:t>
            </a:r>
            <a:r>
              <a:rPr lang="en-US" altLang="tr-TR" dirty="0"/>
              <a:t>is concerned with the semantic analysis </a:t>
            </a:r>
            <a:r>
              <a:rPr lang="en-US" altLang="tr-TR" dirty="0" smtClean="0"/>
              <a:t>of a </a:t>
            </a:r>
            <a:r>
              <a:rPr lang="en-US" altLang="tr-TR" dirty="0"/>
              <a:t>body of text, to uncover the presence of dominant concepts. In </a:t>
            </a:r>
            <a:r>
              <a:rPr lang="en-US" altLang="tr-TR" dirty="0" smtClean="0"/>
              <a:t>general, content </a:t>
            </a:r>
            <a:r>
              <a:rPr lang="en-US" altLang="tr-TR" dirty="0"/>
              <a:t>analysis approaches fall into two categories: </a:t>
            </a:r>
            <a:r>
              <a:rPr lang="en-US" altLang="tr-TR" i="1" dirty="0"/>
              <a:t>conceptual and relational</a:t>
            </a:r>
            <a:r>
              <a:rPr lang="en-US" altLang="tr-TR" i="1" dirty="0" smtClean="0"/>
              <a:t>.</a:t>
            </a:r>
          </a:p>
          <a:p>
            <a:pPr lvl="1"/>
            <a:endParaRPr lang="en-US" altLang="tr-TR" i="1" dirty="0" smtClean="0"/>
          </a:p>
          <a:p>
            <a:pPr lvl="1"/>
            <a:r>
              <a:rPr lang="en-US" altLang="tr-TR" b="1" dirty="0" smtClean="0"/>
              <a:t>Discourse </a:t>
            </a:r>
            <a:r>
              <a:rPr lang="en-US" altLang="tr-TR" b="1" dirty="0"/>
              <a:t>analysis </a:t>
            </a:r>
            <a:r>
              <a:rPr lang="en-US" altLang="tr-TR" dirty="0"/>
              <a:t>looks at the structure and unfolding of </a:t>
            </a:r>
            <a:r>
              <a:rPr lang="en-US" altLang="tr-TR" dirty="0" smtClean="0"/>
              <a:t>a communication </a:t>
            </a:r>
            <a:r>
              <a:rPr lang="en-US" altLang="tr-TR" dirty="0"/>
              <a:t>(such as a conversation, argument, or debate).</a:t>
            </a:r>
          </a:p>
        </p:txBody>
      </p:sp>
    </p:spTree>
    <p:extLst>
      <p:ext uri="{BB962C8B-B14F-4D97-AF65-F5344CB8AC3E}">
        <p14:creationId xmlns:p14="http://schemas.microsoft.com/office/powerpoint/2010/main" val="43219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000" dirty="0">
                <a:solidFill>
                  <a:schemeClr val="accent1">
                    <a:satMod val="150000"/>
                  </a:schemeClr>
                </a:solidFill>
              </a:rPr>
              <a:t>Data Analysis </a:t>
            </a:r>
            <a:r>
              <a:rPr lang="tr-TR" sz="3000" dirty="0" smtClean="0">
                <a:solidFill>
                  <a:schemeClr val="accent1">
                    <a:satMod val="150000"/>
                  </a:schemeClr>
                </a:solidFill>
              </a:rPr>
              <a:t>Techniques</a:t>
            </a:r>
            <a:r>
              <a:rPr lang="en-US" sz="3000" dirty="0" smtClean="0">
                <a:solidFill>
                  <a:schemeClr val="accent1">
                    <a:satMod val="150000"/>
                  </a:schemeClr>
                </a:solidFill>
              </a:rPr>
              <a:t> (Cont.)</a:t>
            </a:r>
            <a:endParaRPr lang="en-US" sz="30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1845734"/>
            <a:ext cx="7543801" cy="4478866"/>
          </a:xfrm>
        </p:spPr>
        <p:txBody>
          <a:bodyPr>
            <a:normAutofit/>
          </a:bodyPr>
          <a:lstStyle/>
          <a:p>
            <a:pPr lvl="1"/>
            <a:r>
              <a:rPr lang="en-US" b="1" dirty="0" smtClean="0"/>
              <a:t>Rigor</a:t>
            </a:r>
            <a:r>
              <a:rPr lang="en-US" dirty="0" smtClean="0"/>
              <a:t> </a:t>
            </a:r>
            <a:r>
              <a:rPr lang="en-US" dirty="0"/>
              <a:t>in quantitative </a:t>
            </a:r>
            <a:r>
              <a:rPr lang="en-US" dirty="0" smtClean="0"/>
              <a:t>research (such </a:t>
            </a:r>
            <a:r>
              <a:rPr lang="en-US" dirty="0"/>
              <a:t>as demonstrating validity and reliability of measurements through </a:t>
            </a:r>
            <a:r>
              <a:rPr lang="en-US" dirty="0" smtClean="0"/>
              <a:t>dedicated statistics </a:t>
            </a:r>
            <a:r>
              <a:rPr lang="en-US" dirty="0"/>
              <a:t>such as Cronbach’s Alpha, cross-loadings, goodness-of-fit measures, etc.)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everal </a:t>
            </a:r>
            <a:r>
              <a:rPr lang="en-US" dirty="0"/>
              <a:t>guidelines have been applied that cater more to the subjective and interpretive nature of qualitative </a:t>
            </a:r>
            <a:r>
              <a:rPr lang="en-US" dirty="0" smtClean="0"/>
              <a:t>methods. Key principles:</a:t>
            </a:r>
          </a:p>
          <a:p>
            <a:pPr lvl="2"/>
            <a:r>
              <a:rPr lang="en-US" altLang="tr-TR" b="1" dirty="0"/>
              <a:t>Dependability</a:t>
            </a:r>
            <a:r>
              <a:rPr lang="en-US" altLang="tr-TR" dirty="0"/>
              <a:t> (aka reliability): Dependability concerns whether individuals </a:t>
            </a:r>
            <a:r>
              <a:rPr lang="en-US" altLang="tr-TR" dirty="0" smtClean="0"/>
              <a:t>other than </a:t>
            </a:r>
            <a:r>
              <a:rPr lang="en-US" altLang="tr-TR" dirty="0"/>
              <a:t>the researchers, upon considering the same observations or data, would </a:t>
            </a:r>
            <a:r>
              <a:rPr lang="en-US" altLang="tr-TR" dirty="0" smtClean="0"/>
              <a:t>reach the </a:t>
            </a:r>
            <a:r>
              <a:rPr lang="en-US" altLang="tr-TR" dirty="0"/>
              <a:t>same or similar conclusions</a:t>
            </a:r>
            <a:r>
              <a:rPr lang="en-US" altLang="tr-TR" dirty="0" smtClean="0"/>
              <a:t>.</a:t>
            </a:r>
          </a:p>
          <a:p>
            <a:pPr lvl="2"/>
            <a:r>
              <a:rPr lang="en-US" altLang="tr-TR" b="1" dirty="0"/>
              <a:t>Credibility</a:t>
            </a:r>
            <a:r>
              <a:rPr lang="en-US" altLang="tr-TR" dirty="0"/>
              <a:t> (aka internal validity): Credibility of findings concerns whether </a:t>
            </a:r>
            <a:r>
              <a:rPr lang="en-US" altLang="tr-TR" dirty="0" smtClean="0"/>
              <a:t>the researcher </a:t>
            </a:r>
            <a:r>
              <a:rPr lang="en-US" altLang="tr-TR" dirty="0"/>
              <a:t>has been able to provide sufficient substantiated evidence for </a:t>
            </a:r>
            <a:r>
              <a:rPr lang="en-US" altLang="tr-TR" dirty="0" smtClean="0"/>
              <a:t>the interpretations </a:t>
            </a:r>
            <a:r>
              <a:rPr lang="en-US" altLang="tr-TR" dirty="0"/>
              <a:t>offered in qualitative data analysis (this relates to the </a:t>
            </a:r>
            <a:r>
              <a:rPr lang="en-US" altLang="tr-TR" dirty="0" smtClean="0"/>
              <a:t>internal validity </a:t>
            </a:r>
            <a:r>
              <a:rPr lang="en-US" altLang="tr-TR" dirty="0"/>
              <a:t>of the research results</a:t>
            </a:r>
            <a:r>
              <a:rPr lang="en-US" altLang="tr-TR" dirty="0" smtClean="0"/>
              <a:t>).</a:t>
            </a:r>
          </a:p>
          <a:p>
            <a:pPr lvl="2"/>
            <a:r>
              <a:rPr lang="en-US" altLang="tr-TR" b="1" dirty="0"/>
              <a:t>Confirmability</a:t>
            </a:r>
            <a:r>
              <a:rPr lang="en-US" altLang="tr-TR" dirty="0"/>
              <a:t> (aka measurement validity): confirmability is a principle </a:t>
            </a:r>
            <a:r>
              <a:rPr lang="en-US" altLang="tr-TR" dirty="0" smtClean="0"/>
              <a:t>that postulates </a:t>
            </a:r>
            <a:r>
              <a:rPr lang="en-US" altLang="tr-TR" dirty="0"/>
              <a:t>that qualitative research findings can be independently verified </a:t>
            </a:r>
            <a:r>
              <a:rPr lang="en-US" altLang="tr-TR" dirty="0" smtClean="0"/>
              <a:t>by outsiders </a:t>
            </a:r>
            <a:r>
              <a:rPr lang="en-US" altLang="tr-TR" dirty="0"/>
              <a:t>in a position to confirm the findings (typically participants</a:t>
            </a:r>
            <a:r>
              <a:rPr lang="en-US" altLang="tr-TR" dirty="0" smtClean="0"/>
              <a:t>).</a:t>
            </a:r>
          </a:p>
          <a:p>
            <a:pPr lvl="2"/>
            <a:r>
              <a:rPr lang="en-US" altLang="tr-TR" b="1" dirty="0"/>
              <a:t>Transferability</a:t>
            </a:r>
            <a:r>
              <a:rPr lang="en-US" altLang="tr-TR" dirty="0"/>
              <a:t> (aka external validity): Transferability concerns whether </a:t>
            </a:r>
            <a:r>
              <a:rPr lang="en-US" altLang="tr-TR" dirty="0" smtClean="0"/>
              <a:t>and how </a:t>
            </a:r>
            <a:r>
              <a:rPr lang="en-US" altLang="tr-TR" dirty="0"/>
              <a:t>much the findings from a study can be </a:t>
            </a:r>
            <a:r>
              <a:rPr lang="en-US" altLang="tr-TR" dirty="0" smtClean="0"/>
              <a:t>generalized </a:t>
            </a:r>
            <a:r>
              <a:rPr lang="en-US" altLang="tr-TR" dirty="0"/>
              <a:t>to other </a:t>
            </a:r>
            <a:r>
              <a:rPr lang="en-US" altLang="tr-TR" dirty="0" smtClean="0"/>
              <a:t>settings, domains</a:t>
            </a:r>
            <a:r>
              <a:rPr lang="en-US" altLang="tr-TR" dirty="0"/>
              <a:t>, or cases.</a:t>
            </a:r>
          </a:p>
        </p:txBody>
      </p:sp>
    </p:spTree>
    <p:extLst>
      <p:ext uri="{BB962C8B-B14F-4D97-AF65-F5344CB8AC3E}">
        <p14:creationId xmlns:p14="http://schemas.microsoft.com/office/powerpoint/2010/main" val="125013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satMod val="150000"/>
                  </a:schemeClr>
                </a:solidFill>
              </a:rPr>
              <a:t>Case Study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02666"/>
          </a:xfrm>
        </p:spPr>
        <p:txBody>
          <a:bodyPr>
            <a:normAutofit/>
          </a:bodyPr>
          <a:lstStyle/>
          <a:p>
            <a:pPr lvl="1"/>
            <a:r>
              <a:rPr lang="en-US" altLang="tr-TR" dirty="0"/>
              <a:t>Case study research is the </a:t>
            </a:r>
            <a:r>
              <a:rPr lang="en-US" altLang="tr-TR" b="1" dirty="0"/>
              <a:t>most popular</a:t>
            </a:r>
            <a:r>
              <a:rPr lang="en-US" altLang="tr-TR" dirty="0"/>
              <a:t> form of qualitative methods as well as </a:t>
            </a:r>
            <a:r>
              <a:rPr lang="en-US" altLang="tr-TR" dirty="0" smtClean="0"/>
              <a:t>the </a:t>
            </a:r>
            <a:r>
              <a:rPr lang="en-US" altLang="tr-TR" b="1" dirty="0" smtClean="0"/>
              <a:t>most </a:t>
            </a:r>
            <a:r>
              <a:rPr lang="en-US" altLang="tr-TR" b="1" dirty="0"/>
              <a:t>well-established and published </a:t>
            </a:r>
            <a:r>
              <a:rPr lang="en-US" altLang="tr-TR" dirty="0"/>
              <a:t>approach to research in information </a:t>
            </a:r>
            <a:r>
              <a:rPr lang="en-US" altLang="tr-TR" dirty="0" smtClean="0"/>
              <a:t>systems research </a:t>
            </a:r>
            <a:r>
              <a:rPr lang="en-US" altLang="tr-TR" dirty="0"/>
              <a:t>and other social sciences, particularly business and management</a:t>
            </a:r>
            <a:r>
              <a:rPr lang="en-US" altLang="tr-TR" dirty="0" smtClean="0"/>
              <a:t>.</a:t>
            </a:r>
          </a:p>
          <a:p>
            <a:pPr lvl="1"/>
            <a:endParaRPr lang="en-US" altLang="tr-TR" dirty="0" smtClean="0"/>
          </a:p>
          <a:p>
            <a:pPr lvl="1"/>
            <a:r>
              <a:rPr lang="en-US" altLang="tr-TR" dirty="0"/>
              <a:t>The case study method is a method involving intensive research on a </a:t>
            </a:r>
            <a:r>
              <a:rPr lang="en-US" altLang="tr-TR" dirty="0" smtClean="0"/>
              <a:t>phenomenon (a </a:t>
            </a:r>
            <a:r>
              <a:rPr lang="en-US" altLang="tr-TR" dirty="0"/>
              <a:t>case) within its natural setting (one or more case sites) over a period of time</a:t>
            </a:r>
            <a:r>
              <a:rPr lang="en-US" altLang="tr-TR" dirty="0" smtClean="0"/>
              <a:t>.</a:t>
            </a:r>
          </a:p>
          <a:p>
            <a:pPr lvl="1"/>
            <a:endParaRPr lang="en-US" altLang="tr-TR" dirty="0"/>
          </a:p>
          <a:p>
            <a:pPr lvl="1"/>
            <a:r>
              <a:rPr lang="en-US" altLang="tr-TR" dirty="0"/>
              <a:t>A case study is commonly used to investigate a </a:t>
            </a:r>
            <a:r>
              <a:rPr lang="en-US" altLang="tr-TR" b="1" dirty="0"/>
              <a:t>contemporary</a:t>
            </a:r>
            <a:r>
              <a:rPr lang="en-US" altLang="tr-TR" dirty="0"/>
              <a:t> phenomenon </a:t>
            </a:r>
            <a:r>
              <a:rPr lang="en-US" altLang="tr-TR" dirty="0" smtClean="0"/>
              <a:t>within its </a:t>
            </a:r>
            <a:r>
              <a:rPr lang="en-US" altLang="tr-TR" b="1" dirty="0"/>
              <a:t>real-life context</a:t>
            </a:r>
            <a:r>
              <a:rPr lang="en-US" altLang="tr-TR" dirty="0"/>
              <a:t>, especially when the boundaries between phenomenon </a:t>
            </a:r>
            <a:r>
              <a:rPr lang="en-US" altLang="tr-TR" dirty="0" smtClean="0"/>
              <a:t>and context </a:t>
            </a:r>
            <a:r>
              <a:rPr lang="en-US" altLang="tr-TR" dirty="0"/>
              <a:t>are not clearly evident</a:t>
            </a:r>
            <a:r>
              <a:rPr lang="en-US" altLang="tr-TR" dirty="0" smtClean="0"/>
              <a:t>.</a:t>
            </a:r>
          </a:p>
          <a:p>
            <a:pPr lvl="1"/>
            <a:endParaRPr lang="en-US" altLang="tr-TR" dirty="0" smtClean="0"/>
          </a:p>
          <a:p>
            <a:pPr lvl="1"/>
            <a:r>
              <a:rPr lang="en-US" altLang="tr-TR" dirty="0"/>
              <a:t>Case studies </a:t>
            </a:r>
            <a:r>
              <a:rPr lang="en-US" altLang="tr-TR" dirty="0" smtClean="0"/>
              <a:t>are used </a:t>
            </a:r>
            <a:r>
              <a:rPr lang="en-US" altLang="tr-TR" dirty="0"/>
              <a:t>both for </a:t>
            </a:r>
            <a:r>
              <a:rPr lang="en-US" altLang="tr-TR" b="1" dirty="0"/>
              <a:t>confirmatory purposes </a:t>
            </a:r>
            <a:r>
              <a:rPr lang="en-US" altLang="tr-TR" dirty="0"/>
              <a:t>(theory testing) and for </a:t>
            </a:r>
            <a:r>
              <a:rPr lang="en-US" altLang="tr-TR" b="1" dirty="0"/>
              <a:t>exploratory </a:t>
            </a:r>
            <a:r>
              <a:rPr lang="en-US" altLang="tr-TR" b="1" dirty="0" smtClean="0"/>
              <a:t>purposes </a:t>
            </a:r>
            <a:r>
              <a:rPr lang="en-US" altLang="tr-TR" dirty="0" smtClean="0"/>
              <a:t>(theory </a:t>
            </a:r>
            <a:r>
              <a:rPr lang="en-US" altLang="tr-TR" dirty="0"/>
              <a:t>building).</a:t>
            </a:r>
            <a:endParaRPr lang="tr-TR" altLang="tr-TR" dirty="0" smtClean="0"/>
          </a:p>
          <a:p>
            <a:pPr lvl="2"/>
            <a:endParaRPr lang="en-US" altLang="tr-TR" dirty="0"/>
          </a:p>
          <a:p>
            <a:pPr lvl="1"/>
            <a:endParaRPr lang="en-US" altLang="tr-TR" dirty="0" smtClean="0"/>
          </a:p>
        </p:txBody>
      </p:sp>
    </p:spTree>
    <p:extLst>
      <p:ext uri="{BB962C8B-B14F-4D97-AF65-F5344CB8AC3E}">
        <p14:creationId xmlns:p14="http://schemas.microsoft.com/office/powerpoint/2010/main" val="312515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satMod val="150000"/>
                  </a:schemeClr>
                </a:solidFill>
              </a:rPr>
              <a:t>Case </a:t>
            </a:r>
            <a:r>
              <a:rPr lang="en-US" sz="2800" dirty="0" smtClean="0">
                <a:solidFill>
                  <a:schemeClr val="accent1">
                    <a:satMod val="150000"/>
                  </a:schemeClr>
                </a:solidFill>
              </a:rPr>
              <a:t>Study (Cont.)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02666"/>
          </a:xfrm>
        </p:spPr>
        <p:txBody>
          <a:bodyPr>
            <a:normAutofit/>
          </a:bodyPr>
          <a:lstStyle/>
          <a:p>
            <a:pPr lvl="1"/>
            <a:r>
              <a:rPr lang="en-US" altLang="tr-TR" dirty="0"/>
              <a:t>The main strengths of the case study method are that researchers:</a:t>
            </a:r>
          </a:p>
          <a:p>
            <a:pPr lvl="2"/>
            <a:r>
              <a:rPr lang="en-US" altLang="tr-TR" dirty="0" smtClean="0"/>
              <a:t>Can </a:t>
            </a:r>
            <a:r>
              <a:rPr lang="en-US" altLang="tr-TR" dirty="0"/>
              <a:t>study information systems-related phenomena in their natural setting,</a:t>
            </a:r>
          </a:p>
          <a:p>
            <a:pPr lvl="2"/>
            <a:r>
              <a:rPr lang="en-US" altLang="tr-TR" dirty="0" smtClean="0"/>
              <a:t>Can </a:t>
            </a:r>
            <a:r>
              <a:rPr lang="en-US" altLang="tr-TR" dirty="0"/>
              <a:t>learn about the state of the art and generate theory from practice,</a:t>
            </a:r>
          </a:p>
          <a:p>
            <a:pPr lvl="2"/>
            <a:r>
              <a:rPr lang="en-US" altLang="tr-TR" dirty="0" smtClean="0"/>
              <a:t>Are </a:t>
            </a:r>
            <a:r>
              <a:rPr lang="en-US" altLang="tr-TR" dirty="0"/>
              <a:t>enabled to understand the nature and complexity of processes, events,</a:t>
            </a:r>
          </a:p>
          <a:p>
            <a:pPr lvl="2"/>
            <a:r>
              <a:rPr lang="en-US" altLang="tr-TR" dirty="0"/>
              <a:t>actions and </a:t>
            </a:r>
            <a:r>
              <a:rPr lang="en-US" altLang="tr-TR" dirty="0" smtClean="0"/>
              <a:t>behaviors </a:t>
            </a:r>
            <a:r>
              <a:rPr lang="en-US" altLang="tr-TR" dirty="0"/>
              <a:t>taking place, and</a:t>
            </a:r>
          </a:p>
          <a:p>
            <a:pPr lvl="2"/>
            <a:r>
              <a:rPr lang="en-US" altLang="tr-TR" dirty="0" smtClean="0"/>
              <a:t>Can </a:t>
            </a:r>
            <a:r>
              <a:rPr lang="en-US" altLang="tr-TR" dirty="0"/>
              <a:t>gain valuable insights into new, emerging topics</a:t>
            </a:r>
            <a:r>
              <a:rPr lang="en-US" altLang="tr-TR" dirty="0" smtClean="0"/>
              <a:t>.</a:t>
            </a:r>
          </a:p>
          <a:p>
            <a:pPr lvl="2"/>
            <a:endParaRPr lang="en-US" altLang="tr-TR" dirty="0" smtClean="0"/>
          </a:p>
          <a:p>
            <a:pPr lvl="1"/>
            <a:r>
              <a:rPr lang="en-US" altLang="tr-TR" dirty="0"/>
              <a:t>Case study methods also have </a:t>
            </a:r>
            <a:r>
              <a:rPr lang="en-US" altLang="tr-TR" b="1" dirty="0" smtClean="0"/>
              <a:t>limitations</a:t>
            </a:r>
            <a:r>
              <a:rPr lang="en-US" altLang="tr-TR" dirty="0" smtClean="0"/>
              <a:t>;</a:t>
            </a:r>
          </a:p>
          <a:p>
            <a:pPr lvl="2"/>
            <a:r>
              <a:rPr lang="en-US" altLang="tr-TR" dirty="0" smtClean="0"/>
              <a:t>with </a:t>
            </a:r>
            <a:r>
              <a:rPr lang="en-US" altLang="tr-TR" dirty="0"/>
              <a:t>the most significant ones </a:t>
            </a:r>
            <a:r>
              <a:rPr lang="en-US" altLang="tr-TR" dirty="0" smtClean="0"/>
              <a:t>including </a:t>
            </a:r>
            <a:r>
              <a:rPr lang="en-US" altLang="tr-TR" b="1" dirty="0" smtClean="0"/>
              <a:t>problems </a:t>
            </a:r>
            <a:r>
              <a:rPr lang="en-US" altLang="tr-TR" b="1" dirty="0"/>
              <a:t>of controlled deduction </a:t>
            </a:r>
            <a:r>
              <a:rPr lang="en-US" altLang="tr-TR" dirty="0"/>
              <a:t>(a lack of adequate evidence to </a:t>
            </a:r>
            <a:r>
              <a:rPr lang="en-US" altLang="tr-TR" dirty="0" smtClean="0"/>
              <a:t>support evidences </a:t>
            </a:r>
            <a:r>
              <a:rPr lang="en-US" altLang="tr-TR" dirty="0"/>
              <a:t>beyond any doubt</a:t>
            </a:r>
            <a:r>
              <a:rPr lang="en-US" altLang="tr-TR" dirty="0" smtClean="0"/>
              <a:t>),</a:t>
            </a:r>
          </a:p>
          <a:p>
            <a:pPr lvl="2"/>
            <a:r>
              <a:rPr lang="en-US" altLang="tr-TR" b="1" dirty="0" smtClean="0"/>
              <a:t>problems </a:t>
            </a:r>
            <a:r>
              <a:rPr lang="en-US" altLang="tr-TR" b="1" dirty="0"/>
              <a:t>of replicability </a:t>
            </a:r>
            <a:r>
              <a:rPr lang="en-US" altLang="tr-TR" dirty="0"/>
              <a:t>due to the </a:t>
            </a:r>
            <a:r>
              <a:rPr lang="en-US" altLang="tr-TR" dirty="0" smtClean="0"/>
              <a:t>highly contextualized </a:t>
            </a:r>
            <a:r>
              <a:rPr lang="en-US" altLang="tr-TR" dirty="0"/>
              <a:t>nature of </a:t>
            </a:r>
            <a:r>
              <a:rPr lang="en-US" altLang="tr-TR" dirty="0" smtClean="0"/>
              <a:t>inquiry,</a:t>
            </a:r>
          </a:p>
          <a:p>
            <a:pPr lvl="2"/>
            <a:r>
              <a:rPr lang="en-US" altLang="tr-TR" dirty="0" smtClean="0"/>
              <a:t>and </a:t>
            </a:r>
            <a:r>
              <a:rPr lang="en-US" altLang="tr-TR" b="1" dirty="0"/>
              <a:t>problems of control mechanisms </a:t>
            </a:r>
            <a:r>
              <a:rPr lang="en-US" altLang="tr-TR" dirty="0"/>
              <a:t>to </a:t>
            </a:r>
            <a:r>
              <a:rPr lang="en-US" altLang="tr-TR" dirty="0" smtClean="0"/>
              <a:t>account for </a:t>
            </a:r>
            <a:r>
              <a:rPr lang="en-US" altLang="tr-TR" dirty="0"/>
              <a:t>rival explanations or potentially confounding factors.</a:t>
            </a:r>
            <a:endParaRPr lang="en-US" altLang="tr-TR" dirty="0" smtClean="0"/>
          </a:p>
        </p:txBody>
      </p:sp>
    </p:spTree>
    <p:extLst>
      <p:ext uri="{BB962C8B-B14F-4D97-AF65-F5344CB8AC3E}">
        <p14:creationId xmlns:p14="http://schemas.microsoft.com/office/powerpoint/2010/main" val="339160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satMod val="150000"/>
                  </a:schemeClr>
                </a:solidFill>
              </a:rPr>
              <a:t>Case </a:t>
            </a:r>
            <a:r>
              <a:rPr lang="en-US" sz="2800" dirty="0" smtClean="0">
                <a:solidFill>
                  <a:schemeClr val="accent1">
                    <a:satMod val="150000"/>
                  </a:schemeClr>
                </a:solidFill>
              </a:rPr>
              <a:t>Study (Cont.)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262" b="2831"/>
          <a:stretch/>
        </p:blipFill>
        <p:spPr>
          <a:xfrm>
            <a:off x="822960" y="1813562"/>
            <a:ext cx="6667433" cy="443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7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satMod val="150000"/>
                  </a:schemeClr>
                </a:solidFill>
              </a:rPr>
              <a:t>Case </a:t>
            </a:r>
            <a:r>
              <a:rPr lang="en-US" sz="2800" dirty="0" smtClean="0">
                <a:solidFill>
                  <a:schemeClr val="accent1">
                    <a:satMod val="150000"/>
                  </a:schemeClr>
                </a:solidFill>
              </a:rPr>
              <a:t>Study (Cont.)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1200"/>
            <a:ext cx="90868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satMod val="150000"/>
                  </a:schemeClr>
                </a:solidFill>
              </a:rPr>
              <a:t>Case </a:t>
            </a:r>
            <a:r>
              <a:rPr lang="en-US" sz="2800" dirty="0" smtClean="0">
                <a:solidFill>
                  <a:schemeClr val="accent1">
                    <a:satMod val="150000"/>
                  </a:schemeClr>
                </a:solidFill>
              </a:rPr>
              <a:t>Study (Cont.)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090"/>
          <a:stretch/>
        </p:blipFill>
        <p:spPr>
          <a:xfrm>
            <a:off x="1905000" y="1850966"/>
            <a:ext cx="4648200" cy="447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4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satMod val="150000"/>
                  </a:schemeClr>
                </a:solidFill>
              </a:rPr>
              <a:t>Case </a:t>
            </a:r>
            <a:r>
              <a:rPr lang="en-US" sz="2800" dirty="0" smtClean="0">
                <a:solidFill>
                  <a:schemeClr val="accent1">
                    <a:satMod val="150000"/>
                  </a:schemeClr>
                </a:solidFill>
              </a:rPr>
              <a:t>Study (Cont.)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02666"/>
          </a:xfrm>
        </p:spPr>
        <p:txBody>
          <a:bodyPr>
            <a:normAutofit/>
          </a:bodyPr>
          <a:lstStyle/>
          <a:p>
            <a:pPr lvl="1"/>
            <a:r>
              <a:rPr lang="en-US" altLang="tr-TR" dirty="0"/>
              <a:t>Like all other research methods, case studies need </a:t>
            </a:r>
            <a:r>
              <a:rPr lang="en-US" altLang="tr-TR" i="1" dirty="0"/>
              <a:t>evaluation</a:t>
            </a:r>
            <a:r>
              <a:rPr lang="en-US" altLang="tr-TR" dirty="0"/>
              <a:t> to assess </a:t>
            </a:r>
            <a:r>
              <a:rPr lang="en-US" altLang="tr-TR" dirty="0" smtClean="0"/>
              <a:t>the contribution </a:t>
            </a:r>
            <a:r>
              <a:rPr lang="en-US" altLang="tr-TR" dirty="0"/>
              <a:t>offered to general knowledge in the area of study by the research</a:t>
            </a:r>
            <a:r>
              <a:rPr lang="en-US" altLang="tr-TR" dirty="0" smtClean="0"/>
              <a:t>.</a:t>
            </a:r>
          </a:p>
          <a:p>
            <a:pPr lvl="1"/>
            <a:endParaRPr lang="en-US" altLang="tr-TR" dirty="0"/>
          </a:p>
          <a:p>
            <a:pPr lvl="1"/>
            <a:r>
              <a:rPr lang="en-US" altLang="tr-TR" dirty="0" smtClean="0"/>
              <a:t>Typically </a:t>
            </a:r>
            <a:r>
              <a:rPr lang="en-US" altLang="tr-TR" dirty="0"/>
              <a:t>the following of guidelines are offered to reflect on the quality of case studies</a:t>
            </a:r>
            <a:r>
              <a:rPr lang="en-US" altLang="tr-TR" dirty="0" smtClean="0"/>
              <a:t>: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altLang="tr-TR" dirty="0"/>
              <a:t>The case study must be interesting.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altLang="tr-TR" dirty="0" smtClean="0"/>
              <a:t>The </a:t>
            </a:r>
            <a:r>
              <a:rPr lang="en-US" altLang="tr-TR" dirty="0"/>
              <a:t>case study must display sufficient evidence.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altLang="tr-TR" dirty="0" smtClean="0"/>
              <a:t>The </a:t>
            </a:r>
            <a:r>
              <a:rPr lang="en-US" altLang="tr-TR" dirty="0"/>
              <a:t>case study should be complete.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altLang="tr-TR" dirty="0" smtClean="0"/>
              <a:t>The </a:t>
            </a:r>
            <a:r>
              <a:rPr lang="en-US" altLang="tr-TR" dirty="0"/>
              <a:t>case study must consider alternative perspectives.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altLang="tr-TR" dirty="0" smtClean="0"/>
              <a:t>The </a:t>
            </a:r>
            <a:r>
              <a:rPr lang="en-US" altLang="tr-TR" dirty="0"/>
              <a:t>case study should be written in an engaging manner.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altLang="tr-TR" dirty="0" smtClean="0"/>
              <a:t>The </a:t>
            </a:r>
            <a:r>
              <a:rPr lang="en-US" altLang="tr-TR" dirty="0"/>
              <a:t>case study must contribute to knowledge</a:t>
            </a:r>
            <a:r>
              <a:rPr lang="en-US" altLang="tr-T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14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satMod val="150000"/>
                  </a:schemeClr>
                </a:solidFill>
              </a:rPr>
              <a:t>Action Research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02666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altLang="tr-TR" b="1" dirty="0"/>
              <a:t>Action research is an interactive method of inquiry </a:t>
            </a:r>
            <a:r>
              <a:rPr lang="en-US" altLang="tr-TR" dirty="0"/>
              <a:t>that aims to contribute both </a:t>
            </a:r>
            <a:r>
              <a:rPr lang="en-US" altLang="tr-TR" dirty="0" smtClean="0"/>
              <a:t>to the </a:t>
            </a:r>
            <a:r>
              <a:rPr lang="en-US" altLang="tr-TR" dirty="0"/>
              <a:t>practical concerns of people in an immediate problem context and to the </a:t>
            </a:r>
            <a:r>
              <a:rPr lang="en-US" altLang="tr-TR" dirty="0" smtClean="0"/>
              <a:t>goals of </a:t>
            </a:r>
            <a:r>
              <a:rPr lang="en-US" altLang="tr-TR" dirty="0"/>
              <a:t>social science by joint collaboration within a mutually acceptable ethical framework</a:t>
            </a:r>
            <a:r>
              <a:rPr lang="en-US" altLang="tr-TR" dirty="0" smtClean="0"/>
              <a:t>.</a:t>
            </a:r>
          </a:p>
          <a:p>
            <a:pPr lvl="1"/>
            <a:endParaRPr lang="en-US" altLang="tr-TR" dirty="0"/>
          </a:p>
          <a:p>
            <a:pPr lvl="1"/>
            <a:r>
              <a:rPr lang="en-US" altLang="tr-TR" b="1" dirty="0"/>
              <a:t>It builds upon the idea of </a:t>
            </a:r>
            <a:r>
              <a:rPr lang="en-US" altLang="tr-TR" dirty="0"/>
              <a:t>introducing changes or other sorts of </a:t>
            </a:r>
            <a:r>
              <a:rPr lang="en-US" altLang="tr-TR" dirty="0" smtClean="0"/>
              <a:t>interventions into </a:t>
            </a:r>
            <a:r>
              <a:rPr lang="en-US" altLang="tr-TR" dirty="0"/>
              <a:t>a context and studying the effects of those actions. </a:t>
            </a:r>
            <a:endParaRPr lang="en-US" altLang="tr-TR" dirty="0" smtClean="0"/>
          </a:p>
          <a:p>
            <a:pPr lvl="1"/>
            <a:endParaRPr lang="en-US" altLang="tr-TR" dirty="0" smtClean="0"/>
          </a:p>
          <a:p>
            <a:pPr lvl="1"/>
            <a:r>
              <a:rPr lang="en-US" altLang="tr-TR" b="1" dirty="0" smtClean="0"/>
              <a:t>Importantly</a:t>
            </a:r>
            <a:r>
              <a:rPr lang="en-US" altLang="tr-TR" dirty="0"/>
              <a:t>, the </a:t>
            </a:r>
            <a:r>
              <a:rPr lang="en-US" altLang="tr-TR" dirty="0" smtClean="0"/>
              <a:t>researcher acts </a:t>
            </a:r>
            <a:r>
              <a:rPr lang="en-US" altLang="tr-TR" dirty="0"/>
              <a:t>as the agent of change or intervention (for example, in a role as consultant </a:t>
            </a:r>
            <a:r>
              <a:rPr lang="en-US" altLang="tr-TR" dirty="0" smtClean="0"/>
              <a:t>or </a:t>
            </a:r>
            <a:r>
              <a:rPr lang="en-US" altLang="tr-TR" dirty="0" err="1" smtClean="0"/>
              <a:t>organisational</a:t>
            </a:r>
            <a:r>
              <a:rPr lang="en-US" altLang="tr-TR" dirty="0" smtClean="0"/>
              <a:t> </a:t>
            </a:r>
            <a:r>
              <a:rPr lang="en-US" altLang="tr-TR" dirty="0"/>
              <a:t>member) while also examining how these actions influence </a:t>
            </a:r>
            <a:r>
              <a:rPr lang="en-US" altLang="tr-TR" dirty="0" smtClean="0"/>
              <a:t>the phenomenon </a:t>
            </a:r>
            <a:r>
              <a:rPr lang="en-US" altLang="tr-TR" dirty="0"/>
              <a:t>at hand. </a:t>
            </a:r>
            <a:endParaRPr lang="en-US" altLang="tr-TR" dirty="0" smtClean="0"/>
          </a:p>
          <a:p>
            <a:pPr lvl="1"/>
            <a:endParaRPr lang="en-US" altLang="tr-TR" dirty="0" smtClean="0"/>
          </a:p>
          <a:p>
            <a:pPr lvl="1"/>
            <a:r>
              <a:rPr lang="en-US" altLang="tr-TR" b="1" dirty="0" smtClean="0"/>
              <a:t>In </a:t>
            </a:r>
            <a:r>
              <a:rPr lang="en-US" altLang="tr-TR" b="1" dirty="0"/>
              <a:t>effect</a:t>
            </a:r>
            <a:r>
              <a:rPr lang="en-US" altLang="tr-TR" dirty="0"/>
              <a:t>, action research attempts to solve current </a:t>
            </a:r>
            <a:r>
              <a:rPr lang="en-US" altLang="tr-TR" dirty="0" smtClean="0"/>
              <a:t>practical problems </a:t>
            </a:r>
            <a:r>
              <a:rPr lang="en-US" altLang="tr-TR" dirty="0"/>
              <a:t>while simultaneously expanding scientific knowledge. </a:t>
            </a:r>
            <a:endParaRPr lang="en-US" altLang="tr-TR" dirty="0" smtClean="0"/>
          </a:p>
          <a:p>
            <a:pPr lvl="1"/>
            <a:endParaRPr lang="en-US" altLang="tr-TR" dirty="0" smtClean="0"/>
          </a:p>
          <a:p>
            <a:pPr lvl="1"/>
            <a:r>
              <a:rPr lang="en-US" altLang="tr-TR" b="1" dirty="0" smtClean="0"/>
              <a:t>It involves </a:t>
            </a:r>
            <a:r>
              <a:rPr lang="en-US" altLang="tr-TR" dirty="0" smtClean="0"/>
              <a:t>research </a:t>
            </a:r>
            <a:r>
              <a:rPr lang="en-US" altLang="tr-TR" dirty="0"/>
              <a:t>that produces immediate practical as well as academic outcomes </a:t>
            </a:r>
            <a:r>
              <a:rPr lang="en-US" altLang="tr-TR" dirty="0" smtClean="0"/>
              <a:t>and requires </a:t>
            </a:r>
            <a:r>
              <a:rPr lang="en-US" altLang="tr-TR" dirty="0"/>
              <a:t>various degrees of integration between the researcher and the subject </a:t>
            </a:r>
            <a:r>
              <a:rPr lang="en-US" altLang="tr-TR" dirty="0" smtClean="0"/>
              <a:t>of </a:t>
            </a:r>
            <a:r>
              <a:rPr lang="en-US" dirty="0"/>
              <a:t>the research.</a:t>
            </a:r>
            <a:endParaRPr lang="tr-TR" altLang="tr-TR" dirty="0" smtClean="0"/>
          </a:p>
        </p:txBody>
      </p:sp>
    </p:spTree>
    <p:extLst>
      <p:ext uri="{BB962C8B-B14F-4D97-AF65-F5344CB8AC3E}">
        <p14:creationId xmlns:p14="http://schemas.microsoft.com/office/powerpoint/2010/main" val="185093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satMod val="150000"/>
                  </a:schemeClr>
                </a:solidFill>
              </a:rPr>
              <a:t>Action </a:t>
            </a:r>
            <a:r>
              <a:rPr lang="en-US" sz="2800" dirty="0" smtClean="0">
                <a:solidFill>
                  <a:schemeClr val="accent1">
                    <a:satMod val="150000"/>
                  </a:schemeClr>
                </a:solidFill>
              </a:rPr>
              <a:t>Research</a:t>
            </a:r>
            <a:r>
              <a:rPr lang="tr-TR" sz="2800" dirty="0" smtClean="0">
                <a:solidFill>
                  <a:schemeClr val="accent1">
                    <a:satMod val="150000"/>
                  </a:schemeClr>
                </a:solidFill>
              </a:rPr>
              <a:t> (</a:t>
            </a:r>
            <a:r>
              <a:rPr lang="tr-TR" sz="2800" dirty="0" err="1" smtClean="0">
                <a:solidFill>
                  <a:schemeClr val="accent1">
                    <a:satMod val="150000"/>
                  </a:schemeClr>
                </a:solidFill>
              </a:rPr>
              <a:t>Cont</a:t>
            </a:r>
            <a:r>
              <a:rPr lang="tr-TR" sz="2800" dirty="0" smtClean="0">
                <a:solidFill>
                  <a:schemeClr val="accent1">
                    <a:satMod val="150000"/>
                  </a:schemeClr>
                </a:solidFill>
              </a:rPr>
              <a:t>.)</a:t>
            </a:r>
            <a:endParaRPr lang="en-US" sz="2800" dirty="0"/>
          </a:p>
        </p:txBody>
      </p:sp>
      <p:pic>
        <p:nvPicPr>
          <p:cNvPr id="6" name="Resim 5" descr="Ekran Kırpm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 b="2594"/>
          <a:stretch/>
        </p:blipFill>
        <p:spPr>
          <a:xfrm>
            <a:off x="1393002" y="1752600"/>
            <a:ext cx="6420747" cy="458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Overview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 err="1" smtClean="0">
                <a:solidFill>
                  <a:schemeClr val="tx1"/>
                </a:solidFill>
              </a:rPr>
              <a:t>Research</a:t>
            </a:r>
            <a:r>
              <a:rPr lang="tr-TR" dirty="0" smtClean="0">
                <a:solidFill>
                  <a:schemeClr val="tx1"/>
                </a:solidFill>
              </a:rPr>
              <a:t> Methods</a:t>
            </a:r>
            <a:endParaRPr lang="en-US" altLang="tr-TR" dirty="0" smtClean="0">
              <a:solidFill>
                <a:schemeClr val="tx1"/>
              </a:solidFill>
            </a:endParaRPr>
          </a:p>
          <a:p>
            <a:pPr lvl="1"/>
            <a:r>
              <a:rPr lang="tr-TR" altLang="tr-TR" dirty="0" smtClean="0">
                <a:solidFill>
                  <a:schemeClr val="bg1">
                    <a:lumMod val="65000"/>
                  </a:schemeClr>
                </a:solidFill>
              </a:rPr>
              <a:t>Quantitative Methods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tr-TR" dirty="0" err="1" smtClean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tr-T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</a:rPr>
              <a:t>F</a:t>
            </a:r>
            <a:r>
              <a:rPr lang="tr-TR" dirty="0" err="1" smtClean="0">
                <a:solidFill>
                  <a:schemeClr val="bg1">
                    <a:lumMod val="65000"/>
                  </a:schemeClr>
                </a:solidFill>
              </a:rPr>
              <a:t>ocus</a:t>
            </a:r>
            <a:r>
              <a:rPr lang="tr-TR" dirty="0" smtClean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</a:rPr>
              <a:t>M</a:t>
            </a:r>
            <a:r>
              <a:rPr lang="tr-TR" dirty="0" err="1" smtClean="0">
                <a:solidFill>
                  <a:schemeClr val="bg1">
                    <a:lumMod val="65000"/>
                  </a:schemeClr>
                </a:solidFill>
              </a:rPr>
              <a:t>easurement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tr-TR" dirty="0" err="1" smtClean="0">
                <a:solidFill>
                  <a:schemeClr val="bg1">
                    <a:lumMod val="65000"/>
                  </a:schemeClr>
                </a:solidFill>
              </a:rPr>
              <a:t>Reliability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tr-TR" dirty="0" err="1" smtClean="0">
                <a:solidFill>
                  <a:schemeClr val="bg1">
                    <a:lumMod val="65000"/>
                  </a:schemeClr>
                </a:solidFill>
              </a:rPr>
              <a:t>Validity</a:t>
            </a:r>
            <a:endParaRPr lang="tr-TR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tr-TR" dirty="0" err="1" smtClean="0">
                <a:solidFill>
                  <a:schemeClr val="bg1">
                    <a:lumMod val="65000"/>
                  </a:schemeClr>
                </a:solidFill>
              </a:rPr>
              <a:t>Measurement</a:t>
            </a:r>
            <a:r>
              <a:rPr lang="tr-TR" dirty="0" smtClean="0">
                <a:solidFill>
                  <a:schemeClr val="bg1">
                    <a:lumMod val="65000"/>
                  </a:schemeClr>
                </a:solidFill>
              </a:rPr>
              <a:t> Development</a:t>
            </a:r>
          </a:p>
          <a:p>
            <a:pPr lvl="2"/>
            <a:r>
              <a:rPr lang="tr-TR" dirty="0" smtClean="0">
                <a:solidFill>
                  <a:schemeClr val="bg1">
                    <a:lumMod val="65000"/>
                  </a:schemeClr>
                </a:solidFill>
              </a:rPr>
              <a:t>Quantitative </a:t>
            </a:r>
            <a:r>
              <a:rPr lang="tr-TR" dirty="0" err="1" smtClean="0">
                <a:solidFill>
                  <a:schemeClr val="bg1">
                    <a:lumMod val="65000"/>
                  </a:schemeClr>
                </a:solidFill>
              </a:rPr>
              <a:t>Method</a:t>
            </a:r>
            <a:r>
              <a:rPr lang="tr-T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1">
                    <a:lumMod val="65000"/>
                  </a:schemeClr>
                </a:solidFill>
              </a:rPr>
              <a:t>Procedures</a:t>
            </a:r>
            <a:endParaRPr lang="tr-TR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tr-TR" dirty="0" err="1" smtClean="0">
                <a:solidFill>
                  <a:schemeClr val="bg1">
                    <a:lumMod val="65000"/>
                  </a:schemeClr>
                </a:solidFill>
              </a:rPr>
              <a:t>Survey</a:t>
            </a:r>
            <a:r>
              <a:rPr lang="tr-T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1">
                    <a:lumMod val="65000"/>
                  </a:schemeClr>
                </a:solidFill>
              </a:rPr>
              <a:t>Research</a:t>
            </a:r>
            <a:endParaRPr lang="tr-TR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tr-TR" dirty="0" err="1" smtClean="0">
                <a:solidFill>
                  <a:schemeClr val="bg1">
                    <a:lumMod val="65000"/>
                  </a:schemeClr>
                </a:solidFill>
              </a:rPr>
              <a:t>Experimental</a:t>
            </a:r>
            <a:r>
              <a:rPr lang="tr-T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1">
                    <a:lumMod val="65000"/>
                  </a:schemeClr>
                </a:solidFill>
              </a:rPr>
              <a:t>Research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tr-TR" sz="2100" b="1" dirty="0" err="1" smtClean="0"/>
              <a:t>Qualitative</a:t>
            </a:r>
            <a:r>
              <a:rPr lang="tr-TR" sz="2100" b="1" dirty="0" smtClean="0"/>
              <a:t> Methods</a:t>
            </a:r>
          </a:p>
          <a:p>
            <a:pPr lvl="2"/>
            <a:r>
              <a:rPr lang="tr-TR" sz="1500" dirty="0" smtClean="0"/>
              <a:t>Data </a:t>
            </a:r>
            <a:r>
              <a:rPr lang="tr-TR" sz="1500" dirty="0"/>
              <a:t>C</a:t>
            </a:r>
            <a:r>
              <a:rPr lang="tr-TR" sz="1500" dirty="0" smtClean="0"/>
              <a:t>ollection </a:t>
            </a:r>
            <a:r>
              <a:rPr lang="tr-TR" sz="1500" dirty="0" err="1" smtClean="0"/>
              <a:t>Techniques</a:t>
            </a:r>
            <a:endParaRPr lang="tr-TR" sz="1500" dirty="0" smtClean="0"/>
          </a:p>
          <a:p>
            <a:pPr lvl="2"/>
            <a:r>
              <a:rPr lang="tr-TR" sz="1500" dirty="0" smtClean="0"/>
              <a:t>Data Analysis </a:t>
            </a:r>
            <a:r>
              <a:rPr lang="tr-TR" sz="1500" dirty="0" err="1" smtClean="0"/>
              <a:t>Techniques</a:t>
            </a:r>
            <a:endParaRPr lang="tr-TR" sz="1500" dirty="0" smtClean="0"/>
          </a:p>
          <a:p>
            <a:pPr lvl="2"/>
            <a:r>
              <a:rPr lang="tr-TR" sz="1500" dirty="0" smtClean="0"/>
              <a:t>Case </a:t>
            </a:r>
            <a:r>
              <a:rPr lang="tr-TR" sz="1500" dirty="0" err="1" smtClean="0"/>
              <a:t>Study</a:t>
            </a:r>
            <a:endParaRPr lang="tr-TR" sz="1500" dirty="0" smtClean="0"/>
          </a:p>
          <a:p>
            <a:pPr lvl="2"/>
            <a:r>
              <a:rPr lang="tr-TR" sz="1500" dirty="0" smtClean="0"/>
              <a:t>Action </a:t>
            </a:r>
            <a:r>
              <a:rPr lang="tr-TR" sz="1500" dirty="0" err="1" smtClean="0"/>
              <a:t>Research</a:t>
            </a:r>
            <a:endParaRPr lang="tr-TR" sz="1500" dirty="0" smtClean="0"/>
          </a:p>
          <a:p>
            <a:pPr lvl="2"/>
            <a:r>
              <a:rPr lang="tr-TR" sz="1500" dirty="0" err="1" smtClean="0"/>
              <a:t>Grounded</a:t>
            </a:r>
            <a:r>
              <a:rPr lang="tr-TR" sz="1500" dirty="0" smtClean="0"/>
              <a:t> </a:t>
            </a:r>
            <a:r>
              <a:rPr lang="tr-TR" sz="1500" dirty="0" err="1" smtClean="0"/>
              <a:t>Theory</a:t>
            </a:r>
            <a:endParaRPr lang="en-US" sz="1500" dirty="0" smtClean="0"/>
          </a:p>
          <a:p>
            <a:pPr lvl="1"/>
            <a:r>
              <a:rPr lang="tr-TR" dirty="0" smtClean="0">
                <a:solidFill>
                  <a:schemeClr val="bg1">
                    <a:lumMod val="65000"/>
                  </a:schemeClr>
                </a:solidFill>
              </a:rPr>
              <a:t>Mixed Methods </a:t>
            </a:r>
            <a:r>
              <a:rPr lang="tr-TR" dirty="0" err="1" smtClean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tr-TR" dirty="0" smtClean="0">
                <a:solidFill>
                  <a:schemeClr val="bg1">
                    <a:lumMod val="65000"/>
                  </a:schemeClr>
                </a:solidFill>
              </a:rPr>
              <a:t> Design </a:t>
            </a:r>
            <a:r>
              <a:rPr lang="tr-TR" dirty="0" err="1" smtClean="0">
                <a:solidFill>
                  <a:schemeClr val="bg1">
                    <a:lumMod val="65000"/>
                  </a:schemeClr>
                </a:solidFill>
              </a:rPr>
              <a:t>Science</a:t>
            </a:r>
            <a:r>
              <a:rPr lang="tr-TR" dirty="0" smtClean="0">
                <a:solidFill>
                  <a:schemeClr val="bg1">
                    <a:lumMod val="65000"/>
                  </a:schemeClr>
                </a:solidFill>
              </a:rPr>
              <a:t> Methods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tr-TR" dirty="0" smtClean="0">
                <a:solidFill>
                  <a:schemeClr val="bg1">
                    <a:lumMod val="65000"/>
                  </a:schemeClr>
                </a:solidFill>
              </a:rPr>
              <a:t>Mixed Methods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tr-TR" dirty="0" smtClean="0">
                <a:solidFill>
                  <a:schemeClr val="bg1">
                    <a:lumMod val="65000"/>
                  </a:schemeClr>
                </a:solidFill>
              </a:rPr>
              <a:t>Design </a:t>
            </a:r>
            <a:r>
              <a:rPr lang="tr-TR" dirty="0" err="1" smtClean="0">
                <a:solidFill>
                  <a:schemeClr val="bg1">
                    <a:lumMod val="65000"/>
                  </a:schemeClr>
                </a:solidFill>
              </a:rPr>
              <a:t>Science</a:t>
            </a:r>
            <a:r>
              <a:rPr lang="tr-TR" dirty="0" smtClean="0">
                <a:solidFill>
                  <a:schemeClr val="bg1">
                    <a:lumMod val="65000"/>
                  </a:schemeClr>
                </a:solidFill>
              </a:rPr>
              <a:t> Methods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Further Reading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satMod val="150000"/>
                  </a:schemeClr>
                </a:solidFill>
              </a:rPr>
              <a:t>Action </a:t>
            </a:r>
            <a:r>
              <a:rPr lang="en-US" sz="2800" dirty="0" smtClean="0">
                <a:solidFill>
                  <a:schemeClr val="accent1">
                    <a:satMod val="150000"/>
                  </a:schemeClr>
                </a:solidFill>
              </a:rPr>
              <a:t>Research</a:t>
            </a:r>
            <a:r>
              <a:rPr lang="tr-TR" sz="2800" dirty="0" smtClean="0">
                <a:solidFill>
                  <a:schemeClr val="accent1">
                    <a:satMod val="150000"/>
                  </a:schemeClr>
                </a:solidFill>
              </a:rPr>
              <a:t> (</a:t>
            </a:r>
            <a:r>
              <a:rPr lang="tr-TR" sz="2800" dirty="0" err="1" smtClean="0">
                <a:solidFill>
                  <a:schemeClr val="accent1">
                    <a:satMod val="150000"/>
                  </a:schemeClr>
                </a:solidFill>
              </a:rPr>
              <a:t>Cont</a:t>
            </a:r>
            <a:r>
              <a:rPr lang="tr-TR" sz="2800" dirty="0" smtClean="0">
                <a:solidFill>
                  <a:schemeClr val="accent1">
                    <a:satMod val="150000"/>
                  </a:schemeClr>
                </a:solidFill>
              </a:rPr>
              <a:t>.)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55066"/>
          </a:xfrm>
        </p:spPr>
        <p:txBody>
          <a:bodyPr>
            <a:normAutofit/>
          </a:bodyPr>
          <a:lstStyle/>
          <a:p>
            <a:pPr lvl="1"/>
            <a:r>
              <a:rPr lang="en-US" altLang="tr-TR" dirty="0"/>
              <a:t>Several key principles guide the process of action research:</a:t>
            </a:r>
          </a:p>
          <a:p>
            <a:pPr lvl="2"/>
            <a:r>
              <a:rPr lang="en-US" altLang="tr-TR" b="1" dirty="0" smtClean="0"/>
              <a:t>Establish </a:t>
            </a:r>
            <a:r>
              <a:rPr lang="en-US" altLang="tr-TR" b="1" dirty="0"/>
              <a:t>the research infrastructure</a:t>
            </a:r>
            <a:r>
              <a:rPr lang="en-US" altLang="tr-TR" dirty="0"/>
              <a:t> including </a:t>
            </a:r>
            <a:r>
              <a:rPr lang="en-US" altLang="tr-TR" dirty="0" smtClean="0"/>
              <a:t>formalizing </a:t>
            </a:r>
            <a:r>
              <a:rPr lang="en-US" altLang="tr-TR" dirty="0"/>
              <a:t>the involvement </a:t>
            </a:r>
            <a:r>
              <a:rPr lang="en-US" altLang="tr-TR" dirty="0" smtClean="0"/>
              <a:t>of</a:t>
            </a:r>
            <a:r>
              <a:rPr lang="tr-TR" altLang="tr-TR" dirty="0" smtClean="0"/>
              <a:t> </a:t>
            </a:r>
            <a:r>
              <a:rPr lang="en-US" altLang="tr-TR" dirty="0" smtClean="0"/>
              <a:t>the organization </a:t>
            </a:r>
            <a:r>
              <a:rPr lang="en-US" altLang="tr-TR" dirty="0"/>
              <a:t>and the responsibilities of the researcher and practitioners in </a:t>
            </a:r>
            <a:r>
              <a:rPr lang="en-US" altLang="tr-TR" dirty="0" smtClean="0"/>
              <a:t>a</a:t>
            </a:r>
            <a:r>
              <a:rPr lang="tr-TR" altLang="tr-TR" dirty="0" smtClean="0"/>
              <a:t> </a:t>
            </a:r>
            <a:r>
              <a:rPr lang="en-US" altLang="tr-TR" dirty="0" smtClean="0"/>
              <a:t>formal </a:t>
            </a:r>
            <a:r>
              <a:rPr lang="en-US" altLang="tr-TR" dirty="0"/>
              <a:t>research agreement or contract that also specifies necessary legal </a:t>
            </a:r>
            <a:r>
              <a:rPr lang="en-US" altLang="tr-TR" dirty="0" smtClean="0"/>
              <a:t>and/or</a:t>
            </a:r>
            <a:r>
              <a:rPr lang="tr-TR" altLang="tr-TR" dirty="0" smtClean="0"/>
              <a:t> </a:t>
            </a:r>
            <a:r>
              <a:rPr lang="en-US" altLang="tr-TR" dirty="0" smtClean="0"/>
              <a:t>ethical </a:t>
            </a:r>
            <a:r>
              <a:rPr lang="en-US" altLang="tr-TR" dirty="0"/>
              <a:t>arrangements</a:t>
            </a:r>
            <a:r>
              <a:rPr lang="en-US" altLang="tr-TR" dirty="0" smtClean="0"/>
              <a:t>.</a:t>
            </a:r>
            <a:endParaRPr lang="tr-TR" altLang="tr-TR" dirty="0" smtClean="0"/>
          </a:p>
          <a:p>
            <a:pPr lvl="2"/>
            <a:endParaRPr lang="en-US" altLang="tr-TR" dirty="0"/>
          </a:p>
          <a:p>
            <a:pPr lvl="2"/>
            <a:r>
              <a:rPr lang="en-US" altLang="tr-TR" b="1" dirty="0" smtClean="0"/>
              <a:t>Develop </a:t>
            </a:r>
            <a:r>
              <a:rPr lang="en-US" altLang="tr-TR" b="1" dirty="0"/>
              <a:t>statements </a:t>
            </a:r>
            <a:r>
              <a:rPr lang="en-US" altLang="tr-TR" dirty="0"/>
              <a:t>that describe the issue or problem to be addressed within </a:t>
            </a:r>
            <a:r>
              <a:rPr lang="en-US" altLang="tr-TR" dirty="0" smtClean="0"/>
              <a:t>a</a:t>
            </a:r>
            <a:r>
              <a:rPr lang="tr-TR" altLang="tr-TR" dirty="0" smtClean="0"/>
              <a:t> </a:t>
            </a:r>
            <a:r>
              <a:rPr lang="en-US" altLang="tr-TR" dirty="0" smtClean="0"/>
              <a:t>theoretical </a:t>
            </a:r>
            <a:r>
              <a:rPr lang="en-US" altLang="tr-TR" dirty="0"/>
              <a:t>framework</a:t>
            </a:r>
            <a:r>
              <a:rPr lang="en-US" altLang="tr-TR" dirty="0" smtClean="0"/>
              <a:t>.</a:t>
            </a:r>
            <a:endParaRPr lang="tr-TR" altLang="tr-TR" dirty="0" smtClean="0"/>
          </a:p>
          <a:p>
            <a:pPr lvl="2"/>
            <a:endParaRPr lang="en-US" altLang="tr-TR" dirty="0"/>
          </a:p>
          <a:p>
            <a:pPr lvl="2"/>
            <a:r>
              <a:rPr lang="en-US" altLang="tr-TR" b="1" dirty="0" smtClean="0"/>
              <a:t>Plan </a:t>
            </a:r>
            <a:r>
              <a:rPr lang="en-US" altLang="tr-TR" b="1" dirty="0"/>
              <a:t>and use methodological data collection methods and </a:t>
            </a:r>
            <a:r>
              <a:rPr lang="en-US" altLang="tr-TR" b="1" dirty="0" smtClean="0"/>
              <a:t>measurement</a:t>
            </a:r>
            <a:r>
              <a:rPr lang="tr-TR" altLang="tr-TR" b="1" dirty="0" smtClean="0"/>
              <a:t> </a:t>
            </a:r>
            <a:r>
              <a:rPr lang="en-US" altLang="tr-TR" b="1" dirty="0" smtClean="0"/>
              <a:t>techniques </a:t>
            </a:r>
            <a:r>
              <a:rPr lang="en-US" altLang="tr-TR" dirty="0"/>
              <a:t>prior to taking action</a:t>
            </a:r>
            <a:r>
              <a:rPr lang="en-US" altLang="tr-TR" dirty="0" smtClean="0"/>
              <a:t>.</a:t>
            </a:r>
            <a:endParaRPr lang="tr-TR" altLang="tr-TR" dirty="0" smtClean="0"/>
          </a:p>
          <a:p>
            <a:pPr lvl="2"/>
            <a:endParaRPr lang="en-US" altLang="tr-TR" dirty="0"/>
          </a:p>
          <a:p>
            <a:pPr lvl="2"/>
            <a:r>
              <a:rPr lang="en-US" altLang="tr-TR" b="1" dirty="0" smtClean="0"/>
              <a:t>Avoid </a:t>
            </a:r>
            <a:r>
              <a:rPr lang="en-US" altLang="tr-TR" b="1" dirty="0"/>
              <a:t>dominating the diagnosis and action planning phases </a:t>
            </a:r>
            <a:r>
              <a:rPr lang="en-US" altLang="tr-TR" dirty="0"/>
              <a:t>by allowing </a:t>
            </a:r>
            <a:r>
              <a:rPr lang="en-US" altLang="tr-TR" dirty="0" smtClean="0"/>
              <a:t>subject</a:t>
            </a:r>
            <a:r>
              <a:rPr lang="tr-TR" altLang="tr-TR" dirty="0" smtClean="0"/>
              <a:t> </a:t>
            </a:r>
            <a:r>
              <a:rPr lang="en-US" altLang="tr-TR" dirty="0" smtClean="0"/>
              <a:t>learning </a:t>
            </a:r>
            <a:r>
              <a:rPr lang="en-US" altLang="tr-TR" dirty="0"/>
              <a:t>to improve idiographic usefulness of any theory</a:t>
            </a:r>
            <a:r>
              <a:rPr lang="en-US" altLang="tr-TR" dirty="0" smtClean="0"/>
              <a:t>.</a:t>
            </a:r>
            <a:endParaRPr lang="tr-TR" altLang="tr-TR" dirty="0" smtClean="0"/>
          </a:p>
          <a:p>
            <a:pPr lvl="2"/>
            <a:endParaRPr lang="en-US" altLang="tr-TR" dirty="0"/>
          </a:p>
          <a:p>
            <a:pPr lvl="2"/>
            <a:r>
              <a:rPr lang="en-US" altLang="tr-TR" b="1" dirty="0" smtClean="0"/>
              <a:t>Undertake </a:t>
            </a:r>
            <a:r>
              <a:rPr lang="en-US" altLang="tr-TR" b="1" dirty="0"/>
              <a:t>iterative cycles and record repetitive planning and action </a:t>
            </a:r>
            <a:r>
              <a:rPr lang="en-US" altLang="tr-TR" b="1" dirty="0" smtClean="0"/>
              <a:t>cycles</a:t>
            </a:r>
            <a:r>
              <a:rPr lang="en-US" altLang="tr-TR" dirty="0" smtClean="0"/>
              <a:t>.</a:t>
            </a:r>
            <a:r>
              <a:rPr lang="tr-TR" altLang="tr-TR" dirty="0"/>
              <a:t> </a:t>
            </a:r>
            <a:r>
              <a:rPr lang="en-US" altLang="tr-TR" b="1" dirty="0" smtClean="0"/>
              <a:t>Report </a:t>
            </a:r>
            <a:r>
              <a:rPr lang="en-US" altLang="tr-TR" b="1" dirty="0"/>
              <a:t>both action successes and failures </a:t>
            </a:r>
            <a:r>
              <a:rPr lang="en-US" altLang="tr-TR" dirty="0"/>
              <a:t>as failures may provide more </a:t>
            </a:r>
            <a:r>
              <a:rPr lang="en-US" altLang="tr-TR" dirty="0" smtClean="0"/>
              <a:t>insights</a:t>
            </a:r>
            <a:r>
              <a:rPr lang="tr-TR" altLang="tr-TR" dirty="0" smtClean="0"/>
              <a:t> </a:t>
            </a:r>
            <a:r>
              <a:rPr lang="en-US" altLang="tr-TR" dirty="0" smtClean="0"/>
              <a:t>into </a:t>
            </a:r>
            <a:r>
              <a:rPr lang="en-US" altLang="tr-TR" dirty="0"/>
              <a:t>learning and positive results.</a:t>
            </a:r>
            <a:endParaRPr lang="tr-TR" altLang="tr-TR" dirty="0" smtClean="0"/>
          </a:p>
        </p:txBody>
      </p:sp>
    </p:spTree>
    <p:extLst>
      <p:ext uri="{BB962C8B-B14F-4D97-AF65-F5344CB8AC3E}">
        <p14:creationId xmlns:p14="http://schemas.microsoft.com/office/powerpoint/2010/main" val="193897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satMod val="150000"/>
                  </a:schemeClr>
                </a:solidFill>
              </a:rPr>
              <a:t>Action </a:t>
            </a:r>
            <a:r>
              <a:rPr lang="en-US" sz="2800" dirty="0" smtClean="0">
                <a:solidFill>
                  <a:schemeClr val="accent1">
                    <a:satMod val="150000"/>
                  </a:schemeClr>
                </a:solidFill>
              </a:rPr>
              <a:t>Research</a:t>
            </a:r>
            <a:r>
              <a:rPr lang="tr-TR" sz="2800" dirty="0" smtClean="0">
                <a:solidFill>
                  <a:schemeClr val="accent1">
                    <a:satMod val="150000"/>
                  </a:schemeClr>
                </a:solidFill>
              </a:rPr>
              <a:t> (</a:t>
            </a:r>
            <a:r>
              <a:rPr lang="tr-TR" sz="2800" dirty="0" err="1" smtClean="0">
                <a:solidFill>
                  <a:schemeClr val="accent1">
                    <a:satMod val="150000"/>
                  </a:schemeClr>
                </a:solidFill>
              </a:rPr>
              <a:t>Cont</a:t>
            </a:r>
            <a:r>
              <a:rPr lang="tr-TR" sz="2800" dirty="0" smtClean="0">
                <a:solidFill>
                  <a:schemeClr val="accent1">
                    <a:satMod val="150000"/>
                  </a:schemeClr>
                </a:solidFill>
              </a:rPr>
              <a:t>.)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55066"/>
          </a:xfrm>
        </p:spPr>
        <p:txBody>
          <a:bodyPr>
            <a:normAutofit/>
          </a:bodyPr>
          <a:lstStyle/>
          <a:p>
            <a:pPr lvl="1"/>
            <a:r>
              <a:rPr lang="en-US" altLang="tr-TR" dirty="0"/>
              <a:t>Several key principles guide the process of action </a:t>
            </a:r>
            <a:r>
              <a:rPr lang="en-US" altLang="tr-TR" dirty="0" smtClean="0"/>
              <a:t>research</a:t>
            </a:r>
            <a:r>
              <a:rPr lang="tr-TR" altLang="tr-TR" dirty="0" smtClean="0"/>
              <a:t> (</a:t>
            </a:r>
            <a:r>
              <a:rPr lang="tr-TR" altLang="tr-TR" dirty="0" err="1" smtClean="0"/>
              <a:t>Cont</a:t>
            </a:r>
            <a:r>
              <a:rPr lang="tr-TR" altLang="tr-TR" dirty="0" smtClean="0"/>
              <a:t>.)</a:t>
            </a:r>
            <a:r>
              <a:rPr lang="en-US" altLang="tr-TR" dirty="0" smtClean="0"/>
              <a:t>:</a:t>
            </a:r>
            <a:endParaRPr lang="en-US" altLang="tr-TR" dirty="0"/>
          </a:p>
          <a:p>
            <a:pPr lvl="2"/>
            <a:r>
              <a:rPr lang="en-US" altLang="tr-TR" b="1" dirty="0"/>
              <a:t>Make restrained </a:t>
            </a:r>
            <a:r>
              <a:rPr lang="en-US" altLang="tr-TR" b="1" dirty="0" smtClean="0"/>
              <a:t>generalizations </a:t>
            </a:r>
            <a:r>
              <a:rPr lang="en-US" altLang="tr-TR" dirty="0"/>
              <a:t>and use synchronic reliability to achieve </a:t>
            </a:r>
            <a:r>
              <a:rPr lang="en-US" altLang="tr-TR" dirty="0" smtClean="0"/>
              <a:t>consistent </a:t>
            </a:r>
            <a:r>
              <a:rPr lang="en-US" altLang="tr-TR" dirty="0"/>
              <a:t>observations within the same time period</a:t>
            </a:r>
            <a:r>
              <a:rPr lang="en-US" altLang="tr-TR" dirty="0" smtClean="0"/>
              <a:t>.</a:t>
            </a:r>
            <a:endParaRPr lang="tr-TR" altLang="tr-TR" dirty="0" smtClean="0"/>
          </a:p>
          <a:p>
            <a:pPr lvl="2"/>
            <a:endParaRPr lang="en-US" altLang="tr-TR" dirty="0"/>
          </a:p>
          <a:p>
            <a:pPr lvl="2"/>
            <a:r>
              <a:rPr lang="en-US" altLang="tr-TR" b="1" dirty="0" smtClean="0"/>
              <a:t>Explain </a:t>
            </a:r>
            <a:r>
              <a:rPr lang="en-US" altLang="tr-TR" b="1" dirty="0"/>
              <a:t>what happened in a factual and neutral manner</a:t>
            </a:r>
            <a:r>
              <a:rPr lang="en-US" altLang="tr-TR" dirty="0"/>
              <a:t>. This means </a:t>
            </a:r>
            <a:r>
              <a:rPr lang="en-US" altLang="tr-TR" dirty="0" smtClean="0"/>
              <a:t>going</a:t>
            </a:r>
            <a:r>
              <a:rPr lang="tr-TR" altLang="tr-TR" dirty="0" smtClean="0"/>
              <a:t> </a:t>
            </a:r>
            <a:r>
              <a:rPr lang="en-US" altLang="tr-TR" dirty="0" smtClean="0"/>
              <a:t>through </a:t>
            </a:r>
            <a:r>
              <a:rPr lang="en-US" altLang="tr-TR" dirty="0"/>
              <a:t>the cycle steps carefully, describing how the project arose, what </a:t>
            </a:r>
            <a:r>
              <a:rPr lang="en-US" altLang="tr-TR" dirty="0" smtClean="0"/>
              <a:t>was</a:t>
            </a:r>
            <a:r>
              <a:rPr lang="tr-TR" altLang="tr-TR" dirty="0" smtClean="0"/>
              <a:t> </a:t>
            </a:r>
            <a:r>
              <a:rPr lang="en-US" altLang="tr-TR" dirty="0" smtClean="0"/>
              <a:t>intended</a:t>
            </a:r>
            <a:r>
              <a:rPr lang="en-US" altLang="tr-TR" dirty="0"/>
              <a:t>, the outcomes (intended and unintended, expected and unexpected) </a:t>
            </a:r>
            <a:r>
              <a:rPr lang="en-US" altLang="tr-TR" dirty="0" smtClean="0"/>
              <a:t>and</a:t>
            </a:r>
            <a:r>
              <a:rPr lang="tr-TR" altLang="tr-TR" dirty="0" smtClean="0"/>
              <a:t> </a:t>
            </a:r>
            <a:r>
              <a:rPr lang="en-US" altLang="tr-TR" dirty="0" smtClean="0"/>
              <a:t>their </a:t>
            </a:r>
            <a:r>
              <a:rPr lang="en-US" altLang="tr-TR" dirty="0"/>
              <a:t>impact. </a:t>
            </a:r>
            <a:r>
              <a:rPr lang="tr-TR" altLang="tr-TR" dirty="0"/>
              <a:t> </a:t>
            </a:r>
            <a:r>
              <a:rPr lang="en-US" altLang="tr-TR" b="1" dirty="0" smtClean="0"/>
              <a:t>Support </a:t>
            </a:r>
            <a:r>
              <a:rPr lang="en-US" altLang="tr-TR" b="1" dirty="0"/>
              <a:t>the story </a:t>
            </a:r>
            <a:r>
              <a:rPr lang="en-US" altLang="tr-TR" dirty="0"/>
              <a:t>by providing evidence of data recorded (such </a:t>
            </a:r>
            <a:r>
              <a:rPr lang="en-US" altLang="tr-TR" dirty="0" smtClean="0"/>
              <a:t>as</a:t>
            </a:r>
            <a:r>
              <a:rPr lang="tr-TR" altLang="tr-TR" dirty="0" smtClean="0"/>
              <a:t> </a:t>
            </a:r>
            <a:r>
              <a:rPr lang="en-US" altLang="tr-TR" dirty="0" smtClean="0"/>
              <a:t>organizational </a:t>
            </a:r>
            <a:r>
              <a:rPr lang="en-US" altLang="tr-TR" dirty="0"/>
              <a:t>documents, feedback, performance metrics and the like</a:t>
            </a:r>
            <a:r>
              <a:rPr lang="en-US" altLang="tr-TR" dirty="0" smtClean="0"/>
              <a:t>).</a:t>
            </a:r>
            <a:endParaRPr lang="tr-TR" altLang="tr-TR" dirty="0" smtClean="0"/>
          </a:p>
          <a:p>
            <a:pPr lvl="2"/>
            <a:endParaRPr lang="en-US" altLang="tr-TR" dirty="0"/>
          </a:p>
          <a:p>
            <a:pPr lvl="2"/>
            <a:r>
              <a:rPr lang="en-US" altLang="tr-TR" b="1" dirty="0" smtClean="0"/>
              <a:t>Distinguish </a:t>
            </a:r>
            <a:r>
              <a:rPr lang="en-US" altLang="tr-TR" b="1" dirty="0"/>
              <a:t>facts from value </a:t>
            </a:r>
            <a:r>
              <a:rPr lang="en-US" altLang="tr-TR" b="1" dirty="0" smtClean="0"/>
              <a:t>judgments</a:t>
            </a:r>
            <a:r>
              <a:rPr lang="en-US" altLang="tr-TR" dirty="0" smtClean="0"/>
              <a:t> </a:t>
            </a:r>
            <a:r>
              <a:rPr lang="en-US" altLang="tr-TR" dirty="0"/>
              <a:t>and explicitly identify the </a:t>
            </a:r>
            <a:r>
              <a:rPr lang="en-US" altLang="tr-TR" dirty="0" smtClean="0"/>
              <a:t>researcher’s</a:t>
            </a:r>
            <a:r>
              <a:rPr lang="tr-TR" altLang="tr-TR" dirty="0" smtClean="0"/>
              <a:t> </a:t>
            </a:r>
            <a:r>
              <a:rPr lang="en-US" altLang="tr-TR" dirty="0" smtClean="0"/>
              <a:t>inferences </a:t>
            </a:r>
            <a:r>
              <a:rPr lang="en-US" altLang="tr-TR" dirty="0"/>
              <a:t>and interpretations</a:t>
            </a:r>
            <a:r>
              <a:rPr lang="en-US" altLang="tr-TR" dirty="0" smtClean="0"/>
              <a:t>.</a:t>
            </a:r>
            <a:endParaRPr lang="tr-TR" altLang="tr-TR" dirty="0" smtClean="0"/>
          </a:p>
          <a:p>
            <a:pPr lvl="2"/>
            <a:endParaRPr lang="en-US" altLang="tr-TR" dirty="0"/>
          </a:p>
          <a:p>
            <a:pPr lvl="2"/>
            <a:r>
              <a:rPr lang="en-US" altLang="tr-TR" b="1" dirty="0" smtClean="0"/>
              <a:t>Make </a:t>
            </a:r>
            <a:r>
              <a:rPr lang="en-US" altLang="tr-TR" b="1" dirty="0"/>
              <a:t>sense of what happened</a:t>
            </a:r>
            <a:r>
              <a:rPr lang="en-US" altLang="tr-TR" dirty="0"/>
              <a:t>. Provide an analysis of what went on but </a:t>
            </a:r>
            <a:r>
              <a:rPr lang="en-US" altLang="tr-TR" dirty="0" smtClean="0"/>
              <a:t>also</a:t>
            </a:r>
            <a:r>
              <a:rPr lang="tr-TR" altLang="tr-TR" dirty="0" smtClean="0"/>
              <a:t> </a:t>
            </a:r>
            <a:r>
              <a:rPr lang="en-US" altLang="tr-TR" dirty="0" smtClean="0"/>
              <a:t>describe </a:t>
            </a:r>
            <a:r>
              <a:rPr lang="en-US" altLang="tr-TR" dirty="0"/>
              <a:t>how it made sense as the story unfolds. Report assumptions and </a:t>
            </a:r>
            <a:r>
              <a:rPr lang="en-US" altLang="tr-TR" dirty="0" smtClean="0"/>
              <a:t>how</a:t>
            </a:r>
            <a:r>
              <a:rPr lang="tr-TR" altLang="tr-TR" dirty="0" smtClean="0"/>
              <a:t> </a:t>
            </a:r>
            <a:r>
              <a:rPr lang="en-US" altLang="tr-TR" dirty="0" smtClean="0"/>
              <a:t>they </a:t>
            </a:r>
            <a:r>
              <a:rPr lang="en-US" altLang="tr-TR" dirty="0"/>
              <a:t>were tested, especially if the assumptions were private</a:t>
            </a:r>
            <a:r>
              <a:rPr lang="en-US" altLang="tr-TR" dirty="0" smtClean="0"/>
              <a:t>.</a:t>
            </a:r>
            <a:endParaRPr lang="tr-TR" altLang="tr-TR" dirty="0" smtClean="0"/>
          </a:p>
          <a:p>
            <a:pPr lvl="2"/>
            <a:endParaRPr lang="en-US" altLang="tr-TR" dirty="0"/>
          </a:p>
          <a:p>
            <a:pPr lvl="2"/>
            <a:r>
              <a:rPr lang="en-US" altLang="tr-TR" b="1" dirty="0" smtClean="0"/>
              <a:t>Explain </a:t>
            </a:r>
            <a:r>
              <a:rPr lang="en-US" altLang="tr-TR" b="1" dirty="0"/>
              <a:t>how the project is contributing to theory </a:t>
            </a:r>
            <a:r>
              <a:rPr lang="en-US" altLang="tr-TR" dirty="0"/>
              <a:t>or usable knowledge. Be able </a:t>
            </a:r>
            <a:r>
              <a:rPr lang="en-US" altLang="tr-TR" dirty="0" smtClean="0"/>
              <a:t>to</a:t>
            </a:r>
            <a:r>
              <a:rPr lang="tr-TR" altLang="tr-TR" dirty="0" smtClean="0"/>
              <a:t> </a:t>
            </a:r>
            <a:r>
              <a:rPr lang="en-US" altLang="tr-TR" dirty="0" smtClean="0"/>
              <a:t>demonstrate </a:t>
            </a:r>
            <a:r>
              <a:rPr lang="en-US" altLang="tr-TR" dirty="0"/>
              <a:t>relevance of the project to the uninvolved reader.</a:t>
            </a:r>
            <a:endParaRPr lang="tr-TR" altLang="tr-TR" dirty="0" smtClean="0"/>
          </a:p>
        </p:txBody>
      </p:sp>
    </p:spTree>
    <p:extLst>
      <p:ext uri="{BB962C8B-B14F-4D97-AF65-F5344CB8AC3E}">
        <p14:creationId xmlns:p14="http://schemas.microsoft.com/office/powerpoint/2010/main" val="183640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satMod val="150000"/>
                  </a:schemeClr>
                </a:solidFill>
              </a:rPr>
              <a:t>Action </a:t>
            </a:r>
            <a:r>
              <a:rPr lang="en-US" sz="2800" dirty="0" smtClean="0">
                <a:solidFill>
                  <a:schemeClr val="accent1">
                    <a:satMod val="150000"/>
                  </a:schemeClr>
                </a:solidFill>
              </a:rPr>
              <a:t>Research</a:t>
            </a:r>
            <a:r>
              <a:rPr lang="tr-TR" sz="2800" dirty="0" smtClean="0">
                <a:solidFill>
                  <a:schemeClr val="accent1">
                    <a:satMod val="150000"/>
                  </a:schemeClr>
                </a:solidFill>
              </a:rPr>
              <a:t> (</a:t>
            </a:r>
            <a:r>
              <a:rPr lang="tr-TR" sz="2800" dirty="0" err="1" smtClean="0">
                <a:solidFill>
                  <a:schemeClr val="accent1">
                    <a:satMod val="150000"/>
                  </a:schemeClr>
                </a:solidFill>
              </a:rPr>
              <a:t>Cont</a:t>
            </a:r>
            <a:r>
              <a:rPr lang="tr-TR" sz="2800" dirty="0" smtClean="0">
                <a:solidFill>
                  <a:schemeClr val="accent1">
                    <a:satMod val="150000"/>
                  </a:schemeClr>
                </a:solidFill>
              </a:rPr>
              <a:t>.)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55066"/>
          </a:xfrm>
        </p:spPr>
        <p:txBody>
          <a:bodyPr>
            <a:normAutofit lnSpcReduction="10000"/>
          </a:bodyPr>
          <a:lstStyle/>
          <a:p>
            <a:pPr lvl="1"/>
            <a:r>
              <a:rPr lang="en-US" altLang="tr-TR" dirty="0"/>
              <a:t>One of the </a:t>
            </a:r>
            <a:r>
              <a:rPr lang="en-US" altLang="tr-TR" b="1" dirty="0"/>
              <a:t>main advantages of action research </a:t>
            </a:r>
            <a:r>
              <a:rPr lang="en-US" altLang="tr-TR" dirty="0"/>
              <a:t>is the opportunity to contribute </a:t>
            </a:r>
            <a:r>
              <a:rPr lang="en-US" altLang="tr-TR" dirty="0" smtClean="0"/>
              <a:t>to</a:t>
            </a:r>
            <a:r>
              <a:rPr lang="tr-TR" altLang="tr-TR" dirty="0" smtClean="0"/>
              <a:t> </a:t>
            </a:r>
            <a:r>
              <a:rPr lang="en-US" altLang="tr-TR" dirty="0" smtClean="0"/>
              <a:t>both </a:t>
            </a:r>
            <a:r>
              <a:rPr lang="en-US" altLang="tr-TR" dirty="0"/>
              <a:t>academic knowledge and to solving a real-world problem</a:t>
            </a:r>
            <a:r>
              <a:rPr lang="en-US" altLang="tr-TR" dirty="0" smtClean="0"/>
              <a:t>.</a:t>
            </a:r>
            <a:endParaRPr lang="tr-TR" altLang="tr-TR" dirty="0" smtClean="0"/>
          </a:p>
          <a:p>
            <a:pPr lvl="1"/>
            <a:endParaRPr lang="tr-TR" altLang="tr-TR" dirty="0" smtClean="0"/>
          </a:p>
          <a:p>
            <a:pPr lvl="1"/>
            <a:r>
              <a:rPr lang="en-US" altLang="tr-TR" dirty="0" smtClean="0"/>
              <a:t>Thus</a:t>
            </a:r>
            <a:r>
              <a:rPr lang="en-US" altLang="tr-TR" dirty="0"/>
              <a:t>, this </a:t>
            </a:r>
            <a:r>
              <a:rPr lang="en-US" altLang="tr-TR" dirty="0" smtClean="0"/>
              <a:t>method</a:t>
            </a:r>
            <a:r>
              <a:rPr lang="tr-TR" altLang="tr-TR" dirty="0" smtClean="0"/>
              <a:t> </a:t>
            </a:r>
            <a:r>
              <a:rPr lang="en-US" altLang="tr-TR" b="1" dirty="0" smtClean="0"/>
              <a:t>combines </a:t>
            </a:r>
            <a:r>
              <a:rPr lang="en-US" altLang="tr-TR" b="1" dirty="0"/>
              <a:t>relevance and rigor </a:t>
            </a:r>
            <a:r>
              <a:rPr lang="en-US" altLang="tr-TR" dirty="0"/>
              <a:t>in research. </a:t>
            </a:r>
            <a:endParaRPr lang="tr-TR" altLang="tr-TR" dirty="0" smtClean="0"/>
          </a:p>
          <a:p>
            <a:pPr lvl="1"/>
            <a:endParaRPr lang="tr-TR" altLang="tr-TR" dirty="0" smtClean="0"/>
          </a:p>
          <a:p>
            <a:pPr lvl="1"/>
            <a:r>
              <a:rPr lang="en-US" altLang="tr-TR" b="1" dirty="0" smtClean="0"/>
              <a:t>This </a:t>
            </a:r>
            <a:r>
              <a:rPr lang="en-US" altLang="tr-TR" b="1" dirty="0"/>
              <a:t>advantage</a:t>
            </a:r>
            <a:r>
              <a:rPr lang="en-US" altLang="tr-TR" dirty="0"/>
              <a:t>, however</a:t>
            </a:r>
            <a:r>
              <a:rPr lang="en-US" altLang="tr-TR" b="1" dirty="0"/>
              <a:t>, is also </a:t>
            </a:r>
            <a:r>
              <a:rPr lang="en-US" altLang="tr-TR" b="1" dirty="0" smtClean="0"/>
              <a:t>its</a:t>
            </a:r>
            <a:r>
              <a:rPr lang="tr-TR" altLang="tr-TR" b="1" dirty="0" smtClean="0"/>
              <a:t> </a:t>
            </a:r>
            <a:r>
              <a:rPr lang="en-US" altLang="tr-TR" b="1" dirty="0" smtClean="0"/>
              <a:t>biggest </a:t>
            </a:r>
            <a:r>
              <a:rPr lang="en-US" altLang="tr-TR" b="1" dirty="0"/>
              <a:t>disadvantage</a:t>
            </a:r>
            <a:r>
              <a:rPr lang="en-US" altLang="tr-TR" dirty="0"/>
              <a:t>, for doing action and research together is a challenging </a:t>
            </a:r>
            <a:r>
              <a:rPr lang="en-US" altLang="tr-TR" dirty="0" smtClean="0"/>
              <a:t>act</a:t>
            </a:r>
            <a:r>
              <a:rPr lang="tr-TR" altLang="tr-TR" dirty="0" smtClean="0"/>
              <a:t> </a:t>
            </a:r>
            <a:r>
              <a:rPr lang="en-US" altLang="tr-TR" dirty="0" smtClean="0"/>
              <a:t>for </a:t>
            </a:r>
            <a:r>
              <a:rPr lang="en-US" altLang="tr-TR" dirty="0"/>
              <a:t>anyone, let alone an inexperienced scholar. </a:t>
            </a:r>
            <a:endParaRPr lang="tr-TR" altLang="tr-TR" dirty="0" smtClean="0"/>
          </a:p>
          <a:p>
            <a:pPr lvl="1"/>
            <a:endParaRPr lang="tr-TR" altLang="tr-TR" dirty="0" smtClean="0"/>
          </a:p>
          <a:p>
            <a:pPr lvl="1"/>
            <a:r>
              <a:rPr lang="en-US" altLang="tr-TR" dirty="0" smtClean="0"/>
              <a:t>One </a:t>
            </a:r>
            <a:r>
              <a:rPr lang="en-US" altLang="tr-TR" dirty="0"/>
              <a:t>of the </a:t>
            </a:r>
            <a:r>
              <a:rPr lang="en-US" altLang="tr-TR" b="1" dirty="0"/>
              <a:t>key related challenges </a:t>
            </a:r>
            <a:r>
              <a:rPr lang="en-US" altLang="tr-TR" dirty="0" smtClean="0"/>
              <a:t>is</a:t>
            </a:r>
            <a:r>
              <a:rPr lang="tr-TR" altLang="tr-TR" dirty="0" smtClean="0"/>
              <a:t> </a:t>
            </a:r>
            <a:r>
              <a:rPr lang="en-US" altLang="tr-TR" dirty="0" smtClean="0"/>
              <a:t>assuming </a:t>
            </a:r>
            <a:r>
              <a:rPr lang="en-US" altLang="tr-TR" dirty="0"/>
              <a:t>a position of a value-neutral, independent observer to the extent that </a:t>
            </a:r>
            <a:r>
              <a:rPr lang="en-US" altLang="tr-TR" dirty="0" smtClean="0"/>
              <a:t>it</a:t>
            </a:r>
            <a:r>
              <a:rPr lang="tr-TR" altLang="tr-TR" dirty="0" smtClean="0"/>
              <a:t> </a:t>
            </a:r>
            <a:r>
              <a:rPr lang="en-US" altLang="tr-TR" dirty="0" smtClean="0"/>
              <a:t>allows </a:t>
            </a:r>
            <a:r>
              <a:rPr lang="en-US" altLang="tr-TR" dirty="0"/>
              <a:t>for critical reflection and analysis, while at the same time maintaining a </a:t>
            </a:r>
            <a:r>
              <a:rPr lang="en-US" altLang="tr-TR" dirty="0" smtClean="0"/>
              <a:t>role</a:t>
            </a:r>
            <a:r>
              <a:rPr lang="tr-TR" altLang="tr-TR" dirty="0" smtClean="0"/>
              <a:t> </a:t>
            </a:r>
            <a:r>
              <a:rPr lang="en-US" altLang="tr-TR" dirty="0" smtClean="0"/>
              <a:t>as </a:t>
            </a:r>
            <a:r>
              <a:rPr lang="en-US" altLang="tr-TR" dirty="0"/>
              <a:t>an influencer and intervener</a:t>
            </a:r>
            <a:r>
              <a:rPr lang="en-US" altLang="tr-TR" dirty="0" smtClean="0"/>
              <a:t>.</a:t>
            </a:r>
            <a:endParaRPr lang="tr-TR" altLang="tr-TR" dirty="0" smtClean="0"/>
          </a:p>
          <a:p>
            <a:pPr lvl="1"/>
            <a:endParaRPr lang="en-US" altLang="tr-TR" dirty="0"/>
          </a:p>
          <a:p>
            <a:pPr lvl="1"/>
            <a:r>
              <a:rPr lang="en-US" altLang="tr-TR" dirty="0"/>
              <a:t>Action research </a:t>
            </a:r>
            <a:r>
              <a:rPr lang="en-US" altLang="tr-TR" b="1" dirty="0"/>
              <a:t>is evaluated based on contributions made to practice </a:t>
            </a:r>
            <a:r>
              <a:rPr lang="en-US" altLang="tr-TR" dirty="0"/>
              <a:t>(</a:t>
            </a:r>
            <a:r>
              <a:rPr lang="en-US" altLang="tr-TR" dirty="0" smtClean="0"/>
              <a:t>the</a:t>
            </a:r>
            <a:r>
              <a:rPr lang="tr-TR" altLang="tr-TR" dirty="0" smtClean="0"/>
              <a:t> </a:t>
            </a:r>
            <a:r>
              <a:rPr lang="en-US" altLang="tr-TR" dirty="0" smtClean="0"/>
              <a:t>‘action</a:t>
            </a:r>
            <a:r>
              <a:rPr lang="en-US" altLang="tr-TR" dirty="0"/>
              <a:t>’) as well as the contributions made to theory (the ‘research’).</a:t>
            </a:r>
            <a:endParaRPr lang="tr-TR" altLang="tr-TR" dirty="0" smtClean="0"/>
          </a:p>
        </p:txBody>
      </p:sp>
    </p:spTree>
    <p:extLst>
      <p:ext uri="{BB962C8B-B14F-4D97-AF65-F5344CB8AC3E}">
        <p14:creationId xmlns:p14="http://schemas.microsoft.com/office/powerpoint/2010/main" val="33736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satMod val="150000"/>
                  </a:schemeClr>
                </a:solidFill>
              </a:rPr>
              <a:t>Grounded Theory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55066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altLang="tr-TR" dirty="0"/>
              <a:t>Grounded theory is a type of qualitative research that </a:t>
            </a:r>
            <a:r>
              <a:rPr lang="en-US" altLang="tr-TR" b="1" dirty="0"/>
              <a:t>relies on inductive </a:t>
            </a:r>
            <a:r>
              <a:rPr lang="en-US" altLang="tr-TR" b="1" dirty="0" smtClean="0"/>
              <a:t>generation</a:t>
            </a:r>
            <a:r>
              <a:rPr lang="tr-TR" altLang="tr-TR" b="1" dirty="0" smtClean="0"/>
              <a:t> </a:t>
            </a:r>
            <a:r>
              <a:rPr lang="en-US" altLang="tr-TR" b="1" dirty="0" smtClean="0"/>
              <a:t>(building</a:t>
            </a:r>
            <a:r>
              <a:rPr lang="en-US" altLang="tr-TR" b="1" dirty="0"/>
              <a:t>) of theory</a:t>
            </a:r>
            <a:r>
              <a:rPr lang="en-US" altLang="tr-TR" dirty="0"/>
              <a:t> based on (“grounded in”) qualitative data </a:t>
            </a:r>
            <a:r>
              <a:rPr lang="en-US" altLang="tr-TR" dirty="0" smtClean="0"/>
              <a:t>systematically</a:t>
            </a:r>
            <a:r>
              <a:rPr lang="tr-TR" altLang="tr-TR" dirty="0" smtClean="0"/>
              <a:t> </a:t>
            </a:r>
            <a:r>
              <a:rPr lang="en-US" altLang="tr-TR" dirty="0" smtClean="0"/>
              <a:t>collected </a:t>
            </a:r>
            <a:r>
              <a:rPr lang="en-US" altLang="tr-TR" dirty="0"/>
              <a:t>and </a:t>
            </a:r>
            <a:r>
              <a:rPr lang="en-US" altLang="tr-TR" dirty="0" smtClean="0"/>
              <a:t>analyzed </a:t>
            </a:r>
            <a:r>
              <a:rPr lang="en-US" altLang="tr-TR" dirty="0"/>
              <a:t>about a phenomenon. </a:t>
            </a:r>
            <a:endParaRPr lang="tr-TR" altLang="tr-TR" dirty="0" smtClean="0"/>
          </a:p>
          <a:p>
            <a:pPr lvl="1"/>
            <a:endParaRPr lang="tr-TR" altLang="tr-TR" dirty="0" smtClean="0"/>
          </a:p>
          <a:p>
            <a:pPr lvl="1"/>
            <a:r>
              <a:rPr lang="en-US" altLang="tr-TR" dirty="0" smtClean="0"/>
              <a:t>The </a:t>
            </a:r>
            <a:r>
              <a:rPr lang="en-US" altLang="tr-TR" dirty="0"/>
              <a:t>grounded theory approach </a:t>
            </a:r>
            <a:r>
              <a:rPr lang="en-US" altLang="tr-TR" dirty="0" smtClean="0"/>
              <a:t>essentially </a:t>
            </a:r>
            <a:r>
              <a:rPr lang="en-US" altLang="tr-TR" b="1" dirty="0"/>
              <a:t>attempts to explore for</a:t>
            </a:r>
            <a:r>
              <a:rPr lang="en-US" altLang="tr-TR" dirty="0"/>
              <a:t>, and develop, </a:t>
            </a:r>
            <a:r>
              <a:rPr lang="en-US" altLang="tr-TR" dirty="0" smtClean="0"/>
              <a:t>generalized </a:t>
            </a:r>
            <a:r>
              <a:rPr lang="en-US" altLang="tr-TR" dirty="0"/>
              <a:t>formulations about the </a:t>
            </a:r>
            <a:r>
              <a:rPr lang="en-US" altLang="tr-TR" dirty="0" smtClean="0"/>
              <a:t>basic</a:t>
            </a:r>
            <a:r>
              <a:rPr lang="tr-TR" altLang="tr-TR" dirty="0" smtClean="0"/>
              <a:t> </a:t>
            </a:r>
            <a:r>
              <a:rPr lang="en-US" altLang="tr-TR" dirty="0" smtClean="0"/>
              <a:t>features </a:t>
            </a:r>
            <a:r>
              <a:rPr lang="en-US" altLang="tr-TR" dirty="0"/>
              <a:t>of a phenomenon while simultaneously grounding the account in </a:t>
            </a:r>
            <a:r>
              <a:rPr lang="en-US" altLang="tr-TR" dirty="0" smtClean="0"/>
              <a:t>empirical</a:t>
            </a:r>
            <a:r>
              <a:rPr lang="tr-TR" altLang="tr-TR" dirty="0" smtClean="0"/>
              <a:t> </a:t>
            </a:r>
            <a:r>
              <a:rPr lang="en-US" altLang="tr-TR" dirty="0" smtClean="0"/>
              <a:t>observations </a:t>
            </a:r>
            <a:r>
              <a:rPr lang="en-US" altLang="tr-TR" dirty="0"/>
              <a:t>or data. </a:t>
            </a:r>
            <a:endParaRPr lang="tr-TR" altLang="tr-TR" dirty="0" smtClean="0"/>
          </a:p>
          <a:p>
            <a:pPr lvl="1"/>
            <a:endParaRPr lang="tr-TR" altLang="tr-TR" dirty="0" smtClean="0"/>
          </a:p>
          <a:p>
            <a:pPr lvl="1"/>
            <a:r>
              <a:rPr lang="en-US" altLang="tr-TR" dirty="0" smtClean="0"/>
              <a:t>One </a:t>
            </a:r>
            <a:r>
              <a:rPr lang="en-US" altLang="tr-TR" dirty="0"/>
              <a:t>of the </a:t>
            </a:r>
            <a:r>
              <a:rPr lang="en-US" altLang="tr-TR" b="1" dirty="0"/>
              <a:t>key advantages – and challenges </a:t>
            </a:r>
            <a:r>
              <a:rPr lang="en-US" altLang="tr-TR" dirty="0"/>
              <a:t>– of the </a:t>
            </a:r>
            <a:r>
              <a:rPr lang="en-US" altLang="tr-TR" dirty="0" smtClean="0"/>
              <a:t>grounded</a:t>
            </a:r>
            <a:r>
              <a:rPr lang="tr-TR" altLang="tr-TR" dirty="0" smtClean="0"/>
              <a:t> </a:t>
            </a:r>
            <a:r>
              <a:rPr lang="en-US" altLang="tr-TR" dirty="0" smtClean="0"/>
              <a:t>theory </a:t>
            </a:r>
            <a:r>
              <a:rPr lang="en-US" altLang="tr-TR" dirty="0"/>
              <a:t>approach is that it is applicable to research domains that are new or </a:t>
            </a:r>
            <a:r>
              <a:rPr lang="en-US" altLang="tr-TR" dirty="0" smtClean="0"/>
              <a:t>emergent</a:t>
            </a:r>
            <a:r>
              <a:rPr lang="tr-TR" altLang="tr-TR" dirty="0" smtClean="0"/>
              <a:t> </a:t>
            </a:r>
            <a:r>
              <a:rPr lang="en-US" altLang="tr-TR" dirty="0" smtClean="0"/>
              <a:t>and </a:t>
            </a:r>
            <a:r>
              <a:rPr lang="en-US" altLang="tr-TR" dirty="0"/>
              <a:t>may yet lack substantive theory</a:t>
            </a:r>
            <a:r>
              <a:rPr lang="en-US" altLang="tr-TR" dirty="0" smtClean="0"/>
              <a:t>.</a:t>
            </a:r>
            <a:endParaRPr lang="tr-TR" altLang="tr-TR" dirty="0" smtClean="0"/>
          </a:p>
          <a:p>
            <a:pPr lvl="1"/>
            <a:endParaRPr lang="en-US" altLang="tr-TR" dirty="0"/>
          </a:p>
          <a:p>
            <a:pPr lvl="1"/>
            <a:r>
              <a:rPr lang="en-US" altLang="tr-TR" dirty="0"/>
              <a:t>The grounded theory method follows </a:t>
            </a:r>
            <a:r>
              <a:rPr lang="en-US" altLang="tr-TR" b="1" dirty="0"/>
              <a:t>two primary principles</a:t>
            </a:r>
            <a:r>
              <a:rPr lang="en-US" altLang="tr-TR" dirty="0"/>
              <a:t>. </a:t>
            </a:r>
            <a:endParaRPr lang="tr-TR" altLang="tr-TR" dirty="0" smtClean="0"/>
          </a:p>
          <a:p>
            <a:pPr lvl="2"/>
            <a:r>
              <a:rPr lang="en-US" altLang="tr-TR" b="1" dirty="0" smtClean="0"/>
              <a:t>First</a:t>
            </a:r>
            <a:r>
              <a:rPr lang="en-US" altLang="tr-TR" dirty="0"/>
              <a:t>, the </a:t>
            </a:r>
            <a:r>
              <a:rPr lang="en-US" altLang="tr-TR" dirty="0" smtClean="0"/>
              <a:t>process</a:t>
            </a:r>
            <a:r>
              <a:rPr lang="tr-TR" altLang="tr-TR" dirty="0" smtClean="0"/>
              <a:t> </a:t>
            </a:r>
            <a:r>
              <a:rPr lang="en-US" altLang="tr-TR" dirty="0" smtClean="0"/>
              <a:t>of </a:t>
            </a:r>
            <a:r>
              <a:rPr lang="en-US" altLang="tr-TR" dirty="0"/>
              <a:t>theory building is highly iterative, during which theory and data are </a:t>
            </a:r>
            <a:r>
              <a:rPr lang="en-US" altLang="tr-TR" dirty="0" smtClean="0"/>
              <a:t>constantly</a:t>
            </a:r>
            <a:r>
              <a:rPr lang="tr-TR" altLang="tr-TR" dirty="0" smtClean="0"/>
              <a:t> </a:t>
            </a:r>
            <a:r>
              <a:rPr lang="en-US" altLang="tr-TR" dirty="0" smtClean="0"/>
              <a:t>compared</a:t>
            </a:r>
            <a:r>
              <a:rPr lang="en-US" altLang="tr-TR" dirty="0"/>
              <a:t>. This process is referred to as constant comparative analysis. </a:t>
            </a:r>
            <a:endParaRPr lang="tr-TR" altLang="tr-TR" dirty="0" smtClean="0"/>
          </a:p>
          <a:p>
            <a:pPr lvl="2"/>
            <a:endParaRPr lang="tr-TR" altLang="tr-TR" dirty="0" smtClean="0"/>
          </a:p>
          <a:p>
            <a:pPr lvl="2"/>
            <a:r>
              <a:rPr lang="en-US" altLang="tr-TR" b="1" dirty="0" smtClean="0"/>
              <a:t>Second</a:t>
            </a:r>
            <a:r>
              <a:rPr lang="en-US" altLang="tr-TR" dirty="0" smtClean="0"/>
              <a:t>,</a:t>
            </a:r>
            <a:r>
              <a:rPr lang="tr-TR" altLang="tr-TR" dirty="0" smtClean="0"/>
              <a:t> </a:t>
            </a:r>
            <a:r>
              <a:rPr lang="en-US" altLang="tr-TR" dirty="0" smtClean="0"/>
              <a:t>grounded </a:t>
            </a:r>
            <a:r>
              <a:rPr lang="en-US" altLang="tr-TR" dirty="0"/>
              <a:t>theory builds upon theoretical sampling as a process of data </a:t>
            </a:r>
            <a:r>
              <a:rPr lang="en-US" altLang="tr-TR" dirty="0" smtClean="0"/>
              <a:t>collection</a:t>
            </a:r>
            <a:r>
              <a:rPr lang="tr-TR" altLang="tr-TR" dirty="0" smtClean="0"/>
              <a:t> </a:t>
            </a:r>
            <a:r>
              <a:rPr lang="en-US" altLang="tr-TR" dirty="0" smtClean="0"/>
              <a:t>and </a:t>
            </a:r>
            <a:r>
              <a:rPr lang="en-US" altLang="tr-TR" dirty="0"/>
              <a:t>analysis that is driven by concepts that emerge from the study and appear to </a:t>
            </a:r>
            <a:r>
              <a:rPr lang="en-US" altLang="tr-TR" dirty="0" smtClean="0"/>
              <a:t>be</a:t>
            </a:r>
            <a:r>
              <a:rPr lang="tr-TR" altLang="tr-TR" dirty="0" smtClean="0"/>
              <a:t> </a:t>
            </a:r>
            <a:r>
              <a:rPr lang="en-US" altLang="tr-TR" dirty="0" smtClean="0"/>
              <a:t>of </a:t>
            </a:r>
            <a:r>
              <a:rPr lang="en-US" altLang="tr-TR" dirty="0"/>
              <a:t>relevance to the nascent theory.</a:t>
            </a:r>
            <a:endParaRPr lang="tr-TR" altLang="tr-TR" dirty="0" smtClean="0"/>
          </a:p>
        </p:txBody>
      </p:sp>
    </p:spTree>
    <p:extLst>
      <p:ext uri="{BB962C8B-B14F-4D97-AF65-F5344CB8AC3E}">
        <p14:creationId xmlns:p14="http://schemas.microsoft.com/office/powerpoint/2010/main" val="296724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satMod val="150000"/>
                  </a:schemeClr>
                </a:solidFill>
              </a:rPr>
              <a:t>Grounded </a:t>
            </a:r>
            <a:r>
              <a:rPr lang="en-US" sz="2800" dirty="0" smtClean="0">
                <a:solidFill>
                  <a:schemeClr val="accent1">
                    <a:satMod val="150000"/>
                  </a:schemeClr>
                </a:solidFill>
              </a:rPr>
              <a:t>Theory</a:t>
            </a:r>
            <a:r>
              <a:rPr lang="tr-TR" sz="2800" dirty="0" smtClean="0">
                <a:solidFill>
                  <a:schemeClr val="accent1">
                    <a:satMod val="150000"/>
                  </a:schemeClr>
                </a:solidFill>
              </a:rPr>
              <a:t> (</a:t>
            </a:r>
            <a:r>
              <a:rPr lang="tr-TR" sz="2800" dirty="0" err="1" smtClean="0">
                <a:solidFill>
                  <a:schemeClr val="accent1">
                    <a:satMod val="150000"/>
                  </a:schemeClr>
                </a:solidFill>
              </a:rPr>
              <a:t>Cont</a:t>
            </a:r>
            <a:r>
              <a:rPr lang="tr-TR" sz="2800" dirty="0" smtClean="0">
                <a:solidFill>
                  <a:schemeClr val="accent1">
                    <a:satMod val="150000"/>
                  </a:schemeClr>
                </a:solidFill>
              </a:rPr>
              <a:t>.)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55066"/>
          </a:xfrm>
        </p:spPr>
        <p:txBody>
          <a:bodyPr>
            <a:normAutofit/>
          </a:bodyPr>
          <a:lstStyle/>
          <a:p>
            <a:pPr lvl="1"/>
            <a:r>
              <a:rPr lang="en-US" altLang="tr-TR" dirty="0"/>
              <a:t>Four main characteristics of grounded </a:t>
            </a:r>
            <a:r>
              <a:rPr lang="en-US" altLang="tr-TR" dirty="0" smtClean="0"/>
              <a:t>theory</a:t>
            </a:r>
            <a:r>
              <a:rPr lang="tr-TR" altLang="tr-TR" dirty="0" smtClean="0"/>
              <a:t> </a:t>
            </a:r>
            <a:r>
              <a:rPr lang="en-US" altLang="tr-TR" dirty="0" smtClean="0"/>
              <a:t>have </a:t>
            </a:r>
            <a:r>
              <a:rPr lang="en-US" altLang="tr-TR" dirty="0"/>
              <a:t>been identified by Cathy Urquhart and her </a:t>
            </a:r>
            <a:r>
              <a:rPr lang="en-US" altLang="tr-TR" dirty="0" smtClean="0"/>
              <a:t>colleagues</a:t>
            </a:r>
            <a:r>
              <a:rPr lang="tr-TR" altLang="tr-TR" dirty="0" smtClean="0"/>
              <a:t>:</a:t>
            </a:r>
          </a:p>
          <a:p>
            <a:pPr lvl="1"/>
            <a:endParaRPr lang="tr-TR" altLang="tr-TR" dirty="0" smtClean="0"/>
          </a:p>
          <a:p>
            <a:pPr marL="726948" lvl="2" indent="-342900">
              <a:buFont typeface="+mj-lt"/>
              <a:buAutoNum type="arabicPeriod"/>
            </a:pPr>
            <a:r>
              <a:rPr lang="en-US" altLang="tr-TR" dirty="0" smtClean="0"/>
              <a:t>The </a:t>
            </a:r>
            <a:r>
              <a:rPr lang="en-US" altLang="tr-TR" dirty="0"/>
              <a:t>main purpose of the grounded theory method is theory building, not testing</a:t>
            </a:r>
            <a:r>
              <a:rPr lang="en-US" altLang="tr-TR" dirty="0" smtClean="0"/>
              <a:t>.</a:t>
            </a:r>
            <a:endParaRPr lang="tr-TR" altLang="tr-TR" dirty="0" smtClean="0"/>
          </a:p>
          <a:p>
            <a:pPr marL="726948" lvl="2" indent="-342900">
              <a:buFont typeface="+mj-lt"/>
              <a:buAutoNum type="arabicPeriod"/>
            </a:pPr>
            <a:endParaRPr lang="en-US" altLang="tr-TR" dirty="0"/>
          </a:p>
          <a:p>
            <a:pPr marL="726948" lvl="2" indent="-342900">
              <a:buFont typeface="+mj-lt"/>
              <a:buAutoNum type="arabicPeriod"/>
            </a:pPr>
            <a:r>
              <a:rPr lang="en-US" altLang="tr-TR" dirty="0" smtClean="0"/>
              <a:t>Prior </a:t>
            </a:r>
            <a:r>
              <a:rPr lang="en-US" altLang="tr-TR" dirty="0"/>
              <a:t>domain knowledge should not lead to pre-conceived hypotheses </a:t>
            </a:r>
            <a:r>
              <a:rPr lang="en-US" altLang="tr-TR" dirty="0" smtClean="0"/>
              <a:t>or</a:t>
            </a:r>
            <a:r>
              <a:rPr lang="tr-TR" altLang="tr-TR" dirty="0" smtClean="0"/>
              <a:t> </a:t>
            </a:r>
            <a:r>
              <a:rPr lang="en-US" altLang="tr-TR" dirty="0" smtClean="0"/>
              <a:t>conjectures </a:t>
            </a:r>
            <a:r>
              <a:rPr lang="en-US" altLang="tr-TR" dirty="0"/>
              <a:t>about the research that the research then seeks to falsify or verify</a:t>
            </a:r>
            <a:r>
              <a:rPr lang="en-US" altLang="tr-TR" dirty="0" smtClean="0"/>
              <a:t>.</a:t>
            </a:r>
            <a:endParaRPr lang="tr-TR" altLang="tr-TR" dirty="0" smtClean="0"/>
          </a:p>
          <a:p>
            <a:pPr marL="726948" lvl="2" indent="-342900">
              <a:buFont typeface="+mj-lt"/>
              <a:buAutoNum type="arabicPeriod"/>
            </a:pPr>
            <a:endParaRPr lang="en-US" altLang="tr-TR" dirty="0"/>
          </a:p>
          <a:p>
            <a:pPr marL="726948" lvl="2" indent="-342900">
              <a:buFont typeface="+mj-lt"/>
              <a:buAutoNum type="arabicPeriod"/>
            </a:pPr>
            <a:r>
              <a:rPr lang="en-US" altLang="tr-TR" dirty="0" smtClean="0"/>
              <a:t>The </a:t>
            </a:r>
            <a:r>
              <a:rPr lang="en-US" altLang="tr-TR" dirty="0"/>
              <a:t>research process involves the constant </a:t>
            </a:r>
            <a:r>
              <a:rPr lang="en-US" altLang="tr-TR" dirty="0" smtClean="0"/>
              <a:t>endeavor </a:t>
            </a:r>
            <a:r>
              <a:rPr lang="en-US" altLang="tr-TR" dirty="0"/>
              <a:t>to jointly collect </a:t>
            </a:r>
            <a:r>
              <a:rPr lang="en-US" altLang="tr-TR" dirty="0" smtClean="0"/>
              <a:t>and</a:t>
            </a:r>
            <a:r>
              <a:rPr lang="tr-TR" altLang="tr-TR" dirty="0" smtClean="0"/>
              <a:t> </a:t>
            </a:r>
            <a:r>
              <a:rPr lang="en-US" altLang="tr-TR" dirty="0" smtClean="0"/>
              <a:t>compare </a:t>
            </a:r>
            <a:r>
              <a:rPr lang="en-US" altLang="tr-TR" dirty="0"/>
              <a:t>data, and to constantly contrast new data to any emerging </a:t>
            </a:r>
            <a:r>
              <a:rPr lang="en-US" altLang="tr-TR" dirty="0" smtClean="0"/>
              <a:t>concepts</a:t>
            </a:r>
            <a:r>
              <a:rPr lang="tr-TR" altLang="tr-TR" dirty="0" smtClean="0"/>
              <a:t> </a:t>
            </a:r>
            <a:r>
              <a:rPr lang="en-US" altLang="tr-TR" dirty="0" smtClean="0"/>
              <a:t>and </a:t>
            </a:r>
            <a:r>
              <a:rPr lang="en-US" altLang="tr-TR" dirty="0"/>
              <a:t>constructs of the theory being built</a:t>
            </a:r>
            <a:r>
              <a:rPr lang="en-US" altLang="tr-TR" dirty="0" smtClean="0"/>
              <a:t>.</a:t>
            </a:r>
            <a:endParaRPr lang="tr-TR" altLang="tr-TR" dirty="0" smtClean="0"/>
          </a:p>
          <a:p>
            <a:pPr marL="726948" lvl="2" indent="-342900">
              <a:buFont typeface="+mj-lt"/>
              <a:buAutoNum type="arabicPeriod"/>
            </a:pPr>
            <a:endParaRPr lang="en-US" altLang="tr-TR" dirty="0"/>
          </a:p>
          <a:p>
            <a:pPr marL="726948" lvl="2" indent="-342900">
              <a:buFont typeface="+mj-lt"/>
              <a:buAutoNum type="arabicPeriod"/>
            </a:pPr>
            <a:r>
              <a:rPr lang="en-US" altLang="tr-TR" dirty="0" smtClean="0"/>
              <a:t>All </a:t>
            </a:r>
            <a:r>
              <a:rPr lang="en-US" altLang="tr-TR" dirty="0"/>
              <a:t>kinds of data are applicable, and are </a:t>
            </a:r>
            <a:r>
              <a:rPr lang="en-US" altLang="tr-TR" dirty="0" smtClean="0"/>
              <a:t>selected </a:t>
            </a:r>
            <a:r>
              <a:rPr lang="en-US" altLang="tr-TR" dirty="0"/>
              <a:t>by the researcher </a:t>
            </a:r>
            <a:r>
              <a:rPr lang="en-US" altLang="tr-TR" dirty="0" smtClean="0"/>
              <a:t>through</a:t>
            </a:r>
            <a:r>
              <a:rPr lang="tr-TR" altLang="tr-TR" dirty="0" smtClean="0"/>
              <a:t> </a:t>
            </a:r>
            <a:r>
              <a:rPr lang="en-US" altLang="tr-TR" dirty="0" smtClean="0"/>
              <a:t>theoretical </a:t>
            </a:r>
            <a:r>
              <a:rPr lang="en-US" altLang="tr-TR" dirty="0"/>
              <a:t>sampling.</a:t>
            </a:r>
            <a:endParaRPr lang="tr-TR" altLang="tr-TR" dirty="0" smtClean="0"/>
          </a:p>
        </p:txBody>
      </p:sp>
    </p:spTree>
    <p:extLst>
      <p:ext uri="{BB962C8B-B14F-4D97-AF65-F5344CB8AC3E}">
        <p14:creationId xmlns:p14="http://schemas.microsoft.com/office/powerpoint/2010/main" val="115643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satMod val="150000"/>
                  </a:schemeClr>
                </a:solidFill>
              </a:rPr>
              <a:t>Grounded </a:t>
            </a:r>
            <a:r>
              <a:rPr lang="en-US" sz="2800" dirty="0" smtClean="0">
                <a:solidFill>
                  <a:schemeClr val="accent1">
                    <a:satMod val="150000"/>
                  </a:schemeClr>
                </a:solidFill>
              </a:rPr>
              <a:t>Theory</a:t>
            </a:r>
            <a:r>
              <a:rPr lang="tr-TR" sz="2800" dirty="0" smtClean="0">
                <a:solidFill>
                  <a:schemeClr val="accent1">
                    <a:satMod val="150000"/>
                  </a:schemeClr>
                </a:solidFill>
              </a:rPr>
              <a:t> (</a:t>
            </a:r>
            <a:r>
              <a:rPr lang="tr-TR" sz="2800" dirty="0" err="1" smtClean="0">
                <a:solidFill>
                  <a:schemeClr val="accent1">
                    <a:satMod val="150000"/>
                  </a:schemeClr>
                </a:solidFill>
              </a:rPr>
              <a:t>Cont</a:t>
            </a:r>
            <a:r>
              <a:rPr lang="tr-TR" sz="2800" dirty="0" smtClean="0">
                <a:solidFill>
                  <a:schemeClr val="accent1">
                    <a:satMod val="150000"/>
                  </a:schemeClr>
                </a:solidFill>
              </a:rPr>
              <a:t>.)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55066"/>
          </a:xfrm>
        </p:spPr>
        <p:txBody>
          <a:bodyPr>
            <a:normAutofit lnSpcReduction="10000"/>
          </a:bodyPr>
          <a:lstStyle/>
          <a:p>
            <a:pPr lvl="1"/>
            <a:r>
              <a:rPr lang="en-US" altLang="tr-TR" dirty="0"/>
              <a:t>There are </a:t>
            </a:r>
            <a:r>
              <a:rPr lang="en-US" altLang="tr-TR" b="1" dirty="0"/>
              <a:t>two main strands </a:t>
            </a:r>
            <a:r>
              <a:rPr lang="en-US" altLang="tr-TR" dirty="0"/>
              <a:t>of grounded </a:t>
            </a:r>
            <a:r>
              <a:rPr lang="en-US" altLang="tr-TR" dirty="0" smtClean="0"/>
              <a:t>theory</a:t>
            </a:r>
            <a:r>
              <a:rPr lang="tr-TR" altLang="tr-TR" dirty="0" smtClean="0"/>
              <a:t>: </a:t>
            </a:r>
            <a:r>
              <a:rPr lang="en-US" altLang="tr-TR" dirty="0"/>
              <a:t>“</a:t>
            </a:r>
            <a:r>
              <a:rPr lang="en-US" altLang="tr-TR" b="1" dirty="0" err="1"/>
              <a:t>Glaserian</a:t>
            </a:r>
            <a:r>
              <a:rPr lang="en-US" altLang="tr-TR" dirty="0"/>
              <a:t>” and</a:t>
            </a:r>
            <a:r>
              <a:rPr lang="tr-TR" altLang="tr-TR" dirty="0"/>
              <a:t> </a:t>
            </a:r>
            <a:r>
              <a:rPr lang="en-US" altLang="tr-TR" dirty="0"/>
              <a:t>the “</a:t>
            </a:r>
            <a:r>
              <a:rPr lang="en-US" altLang="tr-TR" b="1" dirty="0" err="1"/>
              <a:t>Straussian</a:t>
            </a:r>
            <a:r>
              <a:rPr lang="en-US" altLang="tr-TR" dirty="0"/>
              <a:t>” </a:t>
            </a:r>
            <a:endParaRPr lang="tr-TR" altLang="tr-TR" dirty="0" smtClean="0"/>
          </a:p>
          <a:p>
            <a:pPr lvl="1"/>
            <a:endParaRPr lang="tr-TR" altLang="tr-TR" dirty="0" smtClean="0"/>
          </a:p>
          <a:p>
            <a:pPr lvl="1"/>
            <a:r>
              <a:rPr lang="tr-TR" altLang="tr-TR" b="1" dirty="0" smtClean="0"/>
              <a:t>D</a:t>
            </a:r>
            <a:r>
              <a:rPr lang="en-US" altLang="tr-TR" b="1" dirty="0" err="1" smtClean="0"/>
              <a:t>ifferences</a:t>
            </a:r>
            <a:r>
              <a:rPr lang="en-US" altLang="tr-TR" b="1" dirty="0" smtClean="0"/>
              <a:t> </a:t>
            </a:r>
            <a:r>
              <a:rPr lang="en-US" altLang="tr-TR" b="1" dirty="0"/>
              <a:t>between the </a:t>
            </a:r>
            <a:r>
              <a:rPr lang="en-US" altLang="tr-TR" b="1" dirty="0" smtClean="0"/>
              <a:t>two</a:t>
            </a:r>
            <a:r>
              <a:rPr lang="tr-TR" altLang="tr-TR" b="1" dirty="0" smtClean="0"/>
              <a:t> </a:t>
            </a:r>
            <a:r>
              <a:rPr lang="en-US" altLang="tr-TR" b="1" dirty="0" smtClean="0"/>
              <a:t>strands </a:t>
            </a:r>
            <a:r>
              <a:rPr lang="en-US" altLang="tr-TR" dirty="0"/>
              <a:t>of grounded theory include the role of induction, deduction, and </a:t>
            </a:r>
            <a:r>
              <a:rPr lang="en-US" altLang="tr-TR" dirty="0" smtClean="0"/>
              <a:t>verification</a:t>
            </a:r>
            <a:r>
              <a:rPr lang="tr-TR" altLang="tr-TR" dirty="0" smtClean="0"/>
              <a:t> </a:t>
            </a:r>
            <a:r>
              <a:rPr lang="en-US" altLang="tr-TR" dirty="0" smtClean="0"/>
              <a:t>as </a:t>
            </a:r>
            <a:r>
              <a:rPr lang="en-US" altLang="tr-TR" dirty="0"/>
              <a:t>well as coding procedures and the generated theories. </a:t>
            </a:r>
            <a:endParaRPr lang="tr-TR" altLang="tr-TR" dirty="0" smtClean="0"/>
          </a:p>
          <a:p>
            <a:pPr lvl="1"/>
            <a:endParaRPr lang="tr-TR" altLang="tr-TR" dirty="0" smtClean="0"/>
          </a:p>
          <a:p>
            <a:pPr lvl="1"/>
            <a:r>
              <a:rPr lang="en-US" altLang="tr-TR" dirty="0" smtClean="0"/>
              <a:t>Both </a:t>
            </a:r>
            <a:r>
              <a:rPr lang="en-US" altLang="tr-TR" dirty="0"/>
              <a:t>the “</a:t>
            </a:r>
            <a:r>
              <a:rPr lang="en-US" altLang="tr-TR" dirty="0" err="1"/>
              <a:t>Glaserian</a:t>
            </a:r>
            <a:r>
              <a:rPr lang="en-US" altLang="tr-TR" dirty="0"/>
              <a:t>” </a:t>
            </a:r>
            <a:r>
              <a:rPr lang="en-US" altLang="tr-TR" dirty="0" smtClean="0"/>
              <a:t>and</a:t>
            </a:r>
            <a:r>
              <a:rPr lang="tr-TR" altLang="tr-TR" dirty="0" smtClean="0"/>
              <a:t> </a:t>
            </a:r>
            <a:r>
              <a:rPr lang="en-US" altLang="tr-TR" dirty="0" smtClean="0"/>
              <a:t>the </a:t>
            </a:r>
            <a:r>
              <a:rPr lang="en-US" altLang="tr-TR" dirty="0"/>
              <a:t>“</a:t>
            </a:r>
            <a:r>
              <a:rPr lang="en-US" altLang="tr-TR" dirty="0" err="1"/>
              <a:t>Straussian</a:t>
            </a:r>
            <a:r>
              <a:rPr lang="en-US" altLang="tr-TR" dirty="0"/>
              <a:t>” are in use today, and the debate continues about the relative </a:t>
            </a:r>
            <a:r>
              <a:rPr lang="en-US" altLang="tr-TR" dirty="0" smtClean="0"/>
              <a:t>merits</a:t>
            </a:r>
            <a:r>
              <a:rPr lang="tr-TR" altLang="tr-TR" dirty="0" smtClean="0"/>
              <a:t> </a:t>
            </a:r>
            <a:r>
              <a:rPr lang="en-US" altLang="tr-TR" dirty="0" smtClean="0"/>
              <a:t>and </a:t>
            </a:r>
            <a:r>
              <a:rPr lang="en-US" altLang="tr-TR" dirty="0"/>
              <a:t>shortcomings between the two</a:t>
            </a:r>
            <a:r>
              <a:rPr lang="en-US" altLang="tr-TR" dirty="0" smtClean="0"/>
              <a:t>.</a:t>
            </a:r>
            <a:endParaRPr lang="tr-TR" altLang="tr-TR" dirty="0" smtClean="0"/>
          </a:p>
          <a:p>
            <a:pPr lvl="1"/>
            <a:endParaRPr lang="tr-TR" altLang="tr-TR" dirty="0" smtClean="0"/>
          </a:p>
          <a:p>
            <a:pPr lvl="1"/>
            <a:r>
              <a:rPr lang="en-US" altLang="tr-TR" dirty="0"/>
              <a:t>In pursuing grounded theory, the research process typically </a:t>
            </a:r>
            <a:r>
              <a:rPr lang="en-US" altLang="tr-TR" b="1" dirty="0"/>
              <a:t>starts with </a:t>
            </a:r>
            <a:r>
              <a:rPr lang="en-US" altLang="tr-TR" b="1" dirty="0" smtClean="0"/>
              <a:t>collecting</a:t>
            </a:r>
            <a:r>
              <a:rPr lang="tr-TR" altLang="tr-TR" b="1" dirty="0" smtClean="0"/>
              <a:t> </a:t>
            </a:r>
            <a:r>
              <a:rPr lang="en-US" altLang="tr-TR" b="1" dirty="0" smtClean="0"/>
              <a:t>data</a:t>
            </a:r>
            <a:r>
              <a:rPr lang="en-US" altLang="tr-TR" dirty="0"/>
              <a:t>, </a:t>
            </a:r>
            <a:r>
              <a:rPr lang="en-US" altLang="tr-TR" b="1" dirty="0"/>
              <a:t>followed by the initial stage of data analysis through open coding</a:t>
            </a:r>
            <a:r>
              <a:rPr lang="en-US" altLang="tr-TR" b="1" dirty="0" smtClean="0"/>
              <a:t>.</a:t>
            </a:r>
            <a:endParaRPr lang="tr-TR" altLang="tr-TR" b="1" dirty="0" smtClean="0"/>
          </a:p>
          <a:p>
            <a:pPr lvl="1"/>
            <a:endParaRPr lang="tr-TR" altLang="tr-TR" b="1" dirty="0" smtClean="0"/>
          </a:p>
          <a:p>
            <a:pPr lvl="1"/>
            <a:r>
              <a:rPr lang="en-US" altLang="tr-TR" dirty="0"/>
              <a:t>The third phase is called </a:t>
            </a:r>
            <a:r>
              <a:rPr lang="en-US" altLang="tr-TR" b="1" dirty="0"/>
              <a:t>theoretical coding </a:t>
            </a:r>
            <a:r>
              <a:rPr lang="en-US" altLang="tr-TR" dirty="0"/>
              <a:t>and concerns the development of </a:t>
            </a:r>
            <a:r>
              <a:rPr lang="en-US" altLang="tr-TR" dirty="0" smtClean="0"/>
              <a:t>a</a:t>
            </a:r>
            <a:r>
              <a:rPr lang="tr-TR" altLang="tr-TR" dirty="0" smtClean="0"/>
              <a:t> </a:t>
            </a:r>
            <a:r>
              <a:rPr lang="en-US" altLang="tr-TR" dirty="0" smtClean="0"/>
              <a:t>substantive </a:t>
            </a:r>
            <a:r>
              <a:rPr lang="en-US" altLang="tr-TR" dirty="0"/>
              <a:t>theory that includes inferences or tentative conjectures, propositions </a:t>
            </a:r>
            <a:r>
              <a:rPr lang="en-US" altLang="tr-TR" dirty="0" smtClean="0"/>
              <a:t>or</a:t>
            </a:r>
            <a:r>
              <a:rPr lang="tr-TR" altLang="tr-TR" dirty="0" smtClean="0"/>
              <a:t> </a:t>
            </a:r>
            <a:r>
              <a:rPr lang="en-US" altLang="tr-TR" dirty="0" smtClean="0"/>
              <a:t>hypotheses</a:t>
            </a:r>
            <a:r>
              <a:rPr lang="en-US" altLang="tr-TR" dirty="0"/>
              <a:t>.</a:t>
            </a:r>
            <a:endParaRPr lang="tr-TR" altLang="tr-TR" dirty="0" smtClean="0"/>
          </a:p>
        </p:txBody>
      </p:sp>
    </p:spTree>
    <p:extLst>
      <p:ext uri="{BB962C8B-B14F-4D97-AF65-F5344CB8AC3E}">
        <p14:creationId xmlns:p14="http://schemas.microsoft.com/office/powerpoint/2010/main" val="403514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satMod val="150000"/>
                  </a:schemeClr>
                </a:solidFill>
              </a:rPr>
              <a:t>Grounded </a:t>
            </a:r>
            <a:r>
              <a:rPr lang="en-US" sz="2800" dirty="0" smtClean="0">
                <a:solidFill>
                  <a:schemeClr val="accent1">
                    <a:satMod val="150000"/>
                  </a:schemeClr>
                </a:solidFill>
              </a:rPr>
              <a:t>Theory</a:t>
            </a:r>
            <a:r>
              <a:rPr lang="tr-TR" sz="2800" dirty="0" smtClean="0">
                <a:solidFill>
                  <a:schemeClr val="accent1">
                    <a:satMod val="150000"/>
                  </a:schemeClr>
                </a:solidFill>
              </a:rPr>
              <a:t> (</a:t>
            </a:r>
            <a:r>
              <a:rPr lang="tr-TR" sz="2800" dirty="0" err="1" smtClean="0">
                <a:solidFill>
                  <a:schemeClr val="accent1">
                    <a:satMod val="150000"/>
                  </a:schemeClr>
                </a:solidFill>
              </a:rPr>
              <a:t>Cont</a:t>
            </a:r>
            <a:r>
              <a:rPr lang="tr-TR" sz="2800" dirty="0" smtClean="0">
                <a:solidFill>
                  <a:schemeClr val="accent1">
                    <a:satMod val="150000"/>
                  </a:schemeClr>
                </a:solidFill>
              </a:rPr>
              <a:t>.)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55066"/>
          </a:xfrm>
        </p:spPr>
        <p:txBody>
          <a:bodyPr>
            <a:normAutofit lnSpcReduction="10000"/>
          </a:bodyPr>
          <a:lstStyle/>
          <a:p>
            <a:pPr lvl="1"/>
            <a:r>
              <a:rPr lang="en-US" altLang="tr-TR" b="1" dirty="0"/>
              <a:t>Advantages of grounded theory</a:t>
            </a:r>
            <a:r>
              <a:rPr lang="en-US" altLang="tr-TR" dirty="0"/>
              <a:t> certainly include its tight and early </a:t>
            </a:r>
            <a:r>
              <a:rPr lang="en-US" altLang="tr-TR" dirty="0" smtClean="0"/>
              <a:t>immersion</a:t>
            </a:r>
            <a:r>
              <a:rPr lang="tr-TR" altLang="tr-TR" dirty="0" smtClean="0"/>
              <a:t> </a:t>
            </a:r>
            <a:r>
              <a:rPr lang="en-US" altLang="tr-TR" dirty="0" smtClean="0"/>
              <a:t>into </a:t>
            </a:r>
            <a:r>
              <a:rPr lang="en-US" altLang="tr-TR" dirty="0"/>
              <a:t>data analysis – unlike, say, quantitative research where data analysis </a:t>
            </a:r>
            <a:r>
              <a:rPr lang="en-US" altLang="tr-TR" dirty="0" smtClean="0"/>
              <a:t>is</a:t>
            </a:r>
            <a:r>
              <a:rPr lang="tr-TR" altLang="tr-TR" dirty="0" smtClean="0"/>
              <a:t> </a:t>
            </a:r>
            <a:r>
              <a:rPr lang="en-US" altLang="tr-TR" dirty="0" smtClean="0"/>
              <a:t>typically </a:t>
            </a:r>
            <a:r>
              <a:rPr lang="en-US" altLang="tr-TR" dirty="0"/>
              <a:t>conducted at a much later stage of the research process</a:t>
            </a:r>
            <a:r>
              <a:rPr lang="en-US" altLang="tr-TR" dirty="0" smtClean="0"/>
              <a:t>.</a:t>
            </a:r>
            <a:endParaRPr lang="tr-TR" altLang="tr-TR" dirty="0" smtClean="0"/>
          </a:p>
          <a:p>
            <a:pPr lvl="1"/>
            <a:endParaRPr lang="tr-TR" altLang="tr-TR" dirty="0" smtClean="0"/>
          </a:p>
          <a:p>
            <a:pPr lvl="1"/>
            <a:r>
              <a:rPr lang="en-US" altLang="tr-TR" dirty="0" smtClean="0"/>
              <a:t>It encourages</a:t>
            </a:r>
            <a:r>
              <a:rPr lang="tr-TR" altLang="tr-TR" dirty="0" smtClean="0"/>
              <a:t> </a:t>
            </a:r>
            <a:r>
              <a:rPr lang="en-US" altLang="tr-TR" dirty="0" smtClean="0"/>
              <a:t>systematic </a:t>
            </a:r>
            <a:r>
              <a:rPr lang="en-US" altLang="tr-TR" dirty="0"/>
              <a:t>and detailed data analysis and the literature provides ample </a:t>
            </a:r>
            <a:r>
              <a:rPr lang="en-US" altLang="tr-TR" dirty="0" smtClean="0"/>
              <a:t>guidelines</a:t>
            </a:r>
            <a:r>
              <a:rPr lang="tr-TR" altLang="tr-TR" dirty="0" smtClean="0"/>
              <a:t> </a:t>
            </a:r>
            <a:r>
              <a:rPr lang="en-US" altLang="tr-TR" dirty="0" smtClean="0"/>
              <a:t>for </a:t>
            </a:r>
            <a:r>
              <a:rPr lang="en-US" altLang="tr-TR" dirty="0"/>
              <a:t>conducting these steps.</a:t>
            </a:r>
          </a:p>
          <a:p>
            <a:pPr lvl="1"/>
            <a:endParaRPr lang="en-US" altLang="tr-TR" dirty="0"/>
          </a:p>
          <a:p>
            <a:pPr lvl="1"/>
            <a:r>
              <a:rPr lang="en-US" altLang="tr-TR" b="1" dirty="0"/>
              <a:t>The main disadvantage of grounded theory </a:t>
            </a:r>
            <a:r>
              <a:rPr lang="en-US" altLang="tr-TR" dirty="0"/>
              <a:t>also lies in the detailed and </a:t>
            </a:r>
            <a:r>
              <a:rPr lang="en-US" altLang="tr-TR" dirty="0" smtClean="0"/>
              <a:t>systematic </a:t>
            </a:r>
            <a:r>
              <a:rPr lang="en-US" altLang="tr-TR" dirty="0"/>
              <a:t>bottom-up analysis of data. </a:t>
            </a:r>
            <a:endParaRPr lang="tr-TR" altLang="tr-TR" dirty="0" smtClean="0"/>
          </a:p>
          <a:p>
            <a:pPr lvl="1"/>
            <a:endParaRPr lang="tr-TR" altLang="tr-TR" dirty="0" smtClean="0"/>
          </a:p>
          <a:p>
            <a:pPr lvl="1"/>
            <a:r>
              <a:rPr lang="en-US" altLang="tr-TR" dirty="0" smtClean="0"/>
              <a:t>It </a:t>
            </a:r>
            <a:r>
              <a:rPr lang="en-US" altLang="tr-TR" dirty="0"/>
              <a:t>is very easy to get bogged down in data </a:t>
            </a:r>
            <a:r>
              <a:rPr lang="en-US" altLang="tr-TR" dirty="0" smtClean="0"/>
              <a:t>analysis</a:t>
            </a:r>
            <a:r>
              <a:rPr lang="tr-TR" altLang="tr-TR" dirty="0" smtClean="0"/>
              <a:t> </a:t>
            </a:r>
            <a:r>
              <a:rPr lang="en-US" altLang="tr-TR" dirty="0" smtClean="0"/>
              <a:t>on </a:t>
            </a:r>
            <a:r>
              <a:rPr lang="en-US" altLang="tr-TR" dirty="0"/>
              <a:t>a very low level of detail, which makes it difficult to integrate to higher levels </a:t>
            </a:r>
            <a:r>
              <a:rPr lang="en-US" altLang="tr-TR" dirty="0" smtClean="0"/>
              <a:t>of</a:t>
            </a:r>
            <a:r>
              <a:rPr lang="tr-TR" altLang="tr-TR" dirty="0" smtClean="0"/>
              <a:t> </a:t>
            </a:r>
            <a:r>
              <a:rPr lang="en-US" altLang="tr-TR" dirty="0" smtClean="0"/>
              <a:t>abstraction.</a:t>
            </a:r>
            <a:endParaRPr lang="tr-TR" altLang="tr-TR" dirty="0" smtClean="0"/>
          </a:p>
          <a:p>
            <a:pPr lvl="1"/>
            <a:endParaRPr lang="tr-TR" altLang="tr-TR" dirty="0" smtClean="0"/>
          </a:p>
          <a:p>
            <a:pPr lvl="1"/>
            <a:r>
              <a:rPr lang="en-US" altLang="tr-TR" b="1" dirty="0" smtClean="0"/>
              <a:t>The </a:t>
            </a:r>
            <a:r>
              <a:rPr lang="en-US" altLang="tr-TR" b="1" dirty="0"/>
              <a:t>process </a:t>
            </a:r>
            <a:r>
              <a:rPr lang="en-US" altLang="tr-TR" dirty="0"/>
              <a:t>and the grounded theory to be developed are </a:t>
            </a:r>
            <a:r>
              <a:rPr lang="en-US" altLang="tr-TR" b="1" dirty="0"/>
              <a:t>dependent </a:t>
            </a:r>
            <a:r>
              <a:rPr lang="en-US" altLang="tr-TR" b="1" dirty="0" smtClean="0"/>
              <a:t>on</a:t>
            </a:r>
            <a:r>
              <a:rPr lang="tr-TR" altLang="tr-TR" b="1" dirty="0" smtClean="0"/>
              <a:t> </a:t>
            </a:r>
            <a:r>
              <a:rPr lang="en-US" altLang="tr-TR" dirty="0" smtClean="0"/>
              <a:t>both </a:t>
            </a:r>
            <a:r>
              <a:rPr lang="en-US" altLang="tr-TR" dirty="0"/>
              <a:t>excellent and rich data </a:t>
            </a:r>
            <a:r>
              <a:rPr lang="en-US" altLang="tr-TR" dirty="0" smtClean="0"/>
              <a:t>and </a:t>
            </a:r>
            <a:r>
              <a:rPr lang="en-US" altLang="tr-TR" dirty="0"/>
              <a:t>creative and critical thinking ability brought forward by the </a:t>
            </a:r>
            <a:r>
              <a:rPr lang="en-US" altLang="tr-TR" dirty="0" smtClean="0"/>
              <a:t>researcher</a:t>
            </a:r>
            <a:r>
              <a:rPr lang="tr-TR" altLang="tr-T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329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1">
                    <a:satMod val="150000"/>
                  </a:schemeClr>
                </a:solidFill>
              </a:rPr>
              <a:t>Further Reading</a:t>
            </a:r>
            <a:endParaRPr lang="en-US" sz="4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800" y="1845734"/>
            <a:ext cx="7940041" cy="4023360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en-US" altLang="tr-TR" dirty="0"/>
              <a:t>Glaser, B.G., Strauss, A.L.: The Discovery of Grounded Theory: Strategies for </a:t>
            </a:r>
            <a:r>
              <a:rPr lang="en-US" altLang="tr-TR" dirty="0" smtClean="0"/>
              <a:t>Qualitative</a:t>
            </a:r>
            <a:r>
              <a:rPr lang="tr-TR" altLang="tr-TR" dirty="0" smtClean="0"/>
              <a:t> </a:t>
            </a:r>
            <a:r>
              <a:rPr lang="en-US" altLang="tr-TR" dirty="0" smtClean="0"/>
              <a:t>Research</a:t>
            </a:r>
            <a:r>
              <a:rPr lang="en-US" altLang="tr-TR" dirty="0"/>
              <a:t>. Aldine, Chicago (1967)</a:t>
            </a:r>
            <a:endParaRPr lang="tr-TR" altLang="tr-TR" dirty="0" smtClean="0"/>
          </a:p>
          <a:p>
            <a:pPr lvl="1"/>
            <a:r>
              <a:rPr lang="en-US" altLang="tr-TR" dirty="0" err="1" smtClean="0"/>
              <a:t>Hoaglin</a:t>
            </a:r>
            <a:r>
              <a:rPr lang="en-US" altLang="tr-TR" dirty="0"/>
              <a:t>, D.C., Light, R.J., </a:t>
            </a:r>
            <a:r>
              <a:rPr lang="en-US" altLang="tr-TR" dirty="0" err="1"/>
              <a:t>McPeek</a:t>
            </a:r>
            <a:r>
              <a:rPr lang="en-US" altLang="tr-TR" dirty="0"/>
              <a:t>, B., </a:t>
            </a:r>
            <a:r>
              <a:rPr lang="en-US" altLang="tr-TR" dirty="0" err="1"/>
              <a:t>Mosteller</a:t>
            </a:r>
            <a:r>
              <a:rPr lang="en-US" altLang="tr-TR" dirty="0"/>
              <a:t>, F., </a:t>
            </a:r>
            <a:r>
              <a:rPr lang="en-US" altLang="tr-TR" dirty="0" err="1"/>
              <a:t>Stoto</a:t>
            </a:r>
            <a:r>
              <a:rPr lang="en-US" altLang="tr-TR" dirty="0"/>
              <a:t>, M.A.: Data for </a:t>
            </a:r>
            <a:r>
              <a:rPr lang="en-US" altLang="tr-TR" dirty="0" smtClean="0"/>
              <a:t>Decisions:</a:t>
            </a:r>
            <a:r>
              <a:rPr lang="tr-TR" altLang="tr-TR" dirty="0" smtClean="0"/>
              <a:t> </a:t>
            </a:r>
            <a:r>
              <a:rPr lang="en-US" altLang="tr-TR" dirty="0" smtClean="0"/>
              <a:t>Information </a:t>
            </a:r>
            <a:r>
              <a:rPr lang="en-US" altLang="tr-TR" dirty="0"/>
              <a:t>Strategies for Policy Makers. </a:t>
            </a:r>
            <a:r>
              <a:rPr lang="en-US" altLang="tr-TR" dirty="0" err="1"/>
              <a:t>Abt</a:t>
            </a:r>
            <a:r>
              <a:rPr lang="en-US" altLang="tr-TR" dirty="0"/>
              <a:t> Books, Cambridge (1982) </a:t>
            </a:r>
            <a:endParaRPr lang="tr-TR" altLang="tr-TR" dirty="0" smtClean="0"/>
          </a:p>
          <a:p>
            <a:pPr lvl="1"/>
            <a:r>
              <a:rPr lang="en-US" altLang="tr-TR" dirty="0"/>
              <a:t>Markus, M.L.: Electronic mail as the medium of managerial choice. Organ. Sci. 5, </a:t>
            </a:r>
            <a:r>
              <a:rPr lang="en-US" altLang="tr-TR" dirty="0" smtClean="0"/>
              <a:t>502–527</a:t>
            </a:r>
            <a:r>
              <a:rPr lang="tr-TR" altLang="tr-TR" dirty="0" smtClean="0"/>
              <a:t> </a:t>
            </a:r>
            <a:r>
              <a:rPr lang="en-US" altLang="tr-TR" dirty="0" smtClean="0"/>
              <a:t>(1994</a:t>
            </a:r>
            <a:r>
              <a:rPr lang="en-US" altLang="tr-TR" dirty="0"/>
              <a:t>) </a:t>
            </a:r>
            <a:endParaRPr lang="tr-TR" altLang="tr-TR" dirty="0" smtClean="0"/>
          </a:p>
          <a:p>
            <a:pPr lvl="1"/>
            <a:r>
              <a:rPr lang="en-US" altLang="tr-TR" dirty="0"/>
              <a:t>Myers, M.D.: Qualitative Research in Business and Management. Sage, Thousand </a:t>
            </a:r>
            <a:r>
              <a:rPr lang="en-US" altLang="tr-TR" dirty="0" smtClean="0"/>
              <a:t>Oaks</a:t>
            </a:r>
            <a:r>
              <a:rPr lang="tr-TR" altLang="tr-TR" dirty="0" smtClean="0"/>
              <a:t> </a:t>
            </a:r>
            <a:r>
              <a:rPr lang="en-US" altLang="tr-TR" dirty="0" smtClean="0"/>
              <a:t>(2009</a:t>
            </a:r>
            <a:r>
              <a:rPr lang="en-US" altLang="tr-TR" dirty="0"/>
              <a:t>)</a:t>
            </a:r>
          </a:p>
          <a:p>
            <a:pPr lvl="1"/>
            <a:r>
              <a:rPr lang="en-US" altLang="tr-TR" dirty="0" smtClean="0"/>
              <a:t>Myers</a:t>
            </a:r>
            <a:r>
              <a:rPr lang="en-US" altLang="tr-TR" dirty="0"/>
              <a:t>, M.D., Newman, M.: The qualitative interview in IS research: Examining the craft. </a:t>
            </a:r>
            <a:r>
              <a:rPr lang="en-US" altLang="tr-TR" dirty="0" smtClean="0"/>
              <a:t>Inf.</a:t>
            </a:r>
            <a:r>
              <a:rPr lang="tr-TR" altLang="tr-TR" dirty="0" smtClean="0"/>
              <a:t> </a:t>
            </a:r>
            <a:r>
              <a:rPr lang="en-US" altLang="tr-TR" dirty="0" smtClean="0"/>
              <a:t>Organ</a:t>
            </a:r>
            <a:r>
              <a:rPr lang="en-US" altLang="tr-TR" dirty="0"/>
              <a:t>. 17, 2–26 (2007) </a:t>
            </a:r>
            <a:endParaRPr lang="tr-TR" altLang="tr-TR" dirty="0" smtClean="0"/>
          </a:p>
          <a:p>
            <a:pPr lvl="1"/>
            <a:r>
              <a:rPr lang="en-US" altLang="tr-TR" dirty="0"/>
              <a:t>Strauss, A.L., Corbin, J.: Basics of Qualitative Research: Techniques and Procedures </a:t>
            </a:r>
            <a:r>
              <a:rPr lang="en-US" altLang="tr-TR" dirty="0" smtClean="0"/>
              <a:t>for</a:t>
            </a:r>
            <a:r>
              <a:rPr lang="tr-TR" altLang="tr-TR" dirty="0" smtClean="0"/>
              <a:t> </a:t>
            </a:r>
            <a:r>
              <a:rPr lang="en-US" altLang="tr-TR" dirty="0" smtClean="0"/>
              <a:t>Developing </a:t>
            </a:r>
            <a:r>
              <a:rPr lang="en-US" altLang="tr-TR" dirty="0"/>
              <a:t>Grounded Theory, 2nd </a:t>
            </a:r>
            <a:r>
              <a:rPr lang="en-US" altLang="tr-TR" dirty="0" err="1"/>
              <a:t>edn</a:t>
            </a:r>
            <a:r>
              <a:rPr lang="en-US" altLang="tr-TR" dirty="0"/>
              <a:t>. Sage, Thousand Oaks (1998)</a:t>
            </a:r>
          </a:p>
          <a:p>
            <a:pPr lvl="1"/>
            <a:r>
              <a:rPr lang="en-US" altLang="tr-TR" dirty="0" err="1" smtClean="0"/>
              <a:t>Susman</a:t>
            </a:r>
            <a:r>
              <a:rPr lang="en-US" altLang="tr-TR" dirty="0"/>
              <a:t>, G.I., </a:t>
            </a:r>
            <a:r>
              <a:rPr lang="en-US" altLang="tr-TR" dirty="0" err="1"/>
              <a:t>Evered</a:t>
            </a:r>
            <a:r>
              <a:rPr lang="en-US" altLang="tr-TR" dirty="0"/>
              <a:t>, R.D.: An assessment of the science merits of action research. </a:t>
            </a:r>
            <a:r>
              <a:rPr lang="en-US" altLang="tr-TR" dirty="0" smtClean="0"/>
              <a:t>Adm.</a:t>
            </a:r>
            <a:r>
              <a:rPr lang="tr-TR" altLang="tr-TR" dirty="0" smtClean="0"/>
              <a:t> </a:t>
            </a:r>
            <a:r>
              <a:rPr lang="en-US" altLang="tr-TR" dirty="0" smtClean="0"/>
              <a:t>Sci</a:t>
            </a:r>
            <a:r>
              <a:rPr lang="en-US" altLang="tr-TR" dirty="0"/>
              <a:t>. Q. 23, 582–603 (1978) </a:t>
            </a:r>
            <a:endParaRPr lang="tr-TR" altLang="tr-TR" dirty="0" smtClean="0"/>
          </a:p>
          <a:p>
            <a:pPr lvl="1"/>
            <a:r>
              <a:rPr lang="en-US" altLang="tr-TR" dirty="0"/>
              <a:t>Urquhart, C., Lehmann, H., Myers, M.D.: Putting the theory back into grounded </a:t>
            </a:r>
            <a:r>
              <a:rPr lang="en-US" altLang="tr-TR" dirty="0" smtClean="0"/>
              <a:t>theory:</a:t>
            </a:r>
            <a:r>
              <a:rPr lang="tr-TR" altLang="tr-TR" dirty="0" smtClean="0"/>
              <a:t> </a:t>
            </a:r>
            <a:r>
              <a:rPr lang="en-US" altLang="tr-TR" dirty="0" smtClean="0"/>
              <a:t>Guidelines </a:t>
            </a:r>
            <a:r>
              <a:rPr lang="en-US" altLang="tr-TR" dirty="0"/>
              <a:t>for grounded theory studies in information systems. Inf. Syst. J. 20, </a:t>
            </a:r>
            <a:r>
              <a:rPr lang="en-US" altLang="tr-TR" dirty="0" smtClean="0"/>
              <a:t>357–381</a:t>
            </a:r>
            <a:r>
              <a:rPr lang="tr-TR" altLang="tr-TR" dirty="0" smtClean="0"/>
              <a:t> </a:t>
            </a:r>
            <a:r>
              <a:rPr lang="en-US" altLang="tr-TR" dirty="0" smtClean="0"/>
              <a:t>(2010</a:t>
            </a:r>
            <a:r>
              <a:rPr lang="en-US" altLang="tr-TR" dirty="0"/>
              <a:t>) </a:t>
            </a:r>
            <a:endParaRPr lang="tr-TR" altLang="tr-TR" dirty="0" smtClean="0"/>
          </a:p>
          <a:p>
            <a:pPr lvl="1"/>
            <a:r>
              <a:rPr lang="en-US" altLang="tr-TR" dirty="0"/>
              <a:t>Newell, A., Simon, H.A.: Human Problem Solving. Prentice-Hall, </a:t>
            </a:r>
            <a:r>
              <a:rPr lang="en-US" altLang="tr-TR" dirty="0" err="1"/>
              <a:t>Engewood</a:t>
            </a:r>
            <a:r>
              <a:rPr lang="en-US" altLang="tr-TR" dirty="0"/>
              <a:t> cliffs, </a:t>
            </a:r>
            <a:r>
              <a:rPr lang="en-US" altLang="tr-TR" dirty="0" smtClean="0"/>
              <a:t>New</a:t>
            </a:r>
            <a:r>
              <a:rPr lang="tr-TR" altLang="tr-TR" dirty="0" smtClean="0"/>
              <a:t> </a:t>
            </a:r>
            <a:r>
              <a:rPr lang="en-US" altLang="tr-TR" dirty="0" smtClean="0"/>
              <a:t>Jersey </a:t>
            </a:r>
            <a:r>
              <a:rPr lang="en-US" altLang="tr-TR" dirty="0"/>
              <a:t>(1972)</a:t>
            </a:r>
            <a:endParaRPr lang="tr-TR" altLang="tr-TR" dirty="0" smtClean="0"/>
          </a:p>
        </p:txBody>
      </p:sp>
    </p:spTree>
    <p:extLst>
      <p:ext uri="{BB962C8B-B14F-4D97-AF65-F5344CB8AC3E}">
        <p14:creationId xmlns:p14="http://schemas.microsoft.com/office/powerpoint/2010/main" val="327085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 smtClean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eaLnBrk="1" hangingPunct="1"/>
            <a:endParaRPr lang="tr-TR" altLang="tr-TR" sz="4500" dirty="0" smtClean="0"/>
          </a:p>
          <a:p>
            <a:pPr algn="ctr" eaLnBrk="1" hangingPunct="1"/>
            <a:r>
              <a:rPr lang="tr-TR" altLang="tr-TR" sz="4500" dirty="0" err="1" smtClean="0"/>
              <a:t>Thank</a:t>
            </a:r>
            <a:r>
              <a:rPr lang="tr-TR" altLang="tr-TR" sz="4500" dirty="0" smtClean="0"/>
              <a:t> </a:t>
            </a:r>
            <a:r>
              <a:rPr lang="tr-TR" altLang="tr-TR" sz="4500" dirty="0" err="1"/>
              <a:t>Y</a:t>
            </a:r>
            <a:r>
              <a:rPr lang="tr-TR" altLang="tr-TR" sz="4500" dirty="0" err="1" smtClean="0"/>
              <a:t>ou</a:t>
            </a:r>
            <a:r>
              <a:rPr lang="tr-TR" altLang="tr-TR" sz="4500" dirty="0" smtClean="0"/>
              <a:t> </a:t>
            </a:r>
            <a:endParaRPr lang="en-US" altLang="tr-TR" sz="4500" dirty="0" smtClean="0"/>
          </a:p>
          <a:p>
            <a:pPr algn="ctr" eaLnBrk="1" hangingPunct="1"/>
            <a:r>
              <a:rPr lang="tr-TR" altLang="tr-TR" sz="4500" dirty="0" smtClean="0">
                <a:sym typeface="Wingdings" panose="05000000000000000000" pitchFamily="2" charset="2"/>
              </a:rPr>
              <a:t></a:t>
            </a:r>
            <a:endParaRPr lang="en-US" altLang="tr-TR" sz="4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satMod val="150000"/>
                  </a:schemeClr>
                </a:solidFill>
              </a:rPr>
              <a:t>Qualitative Methods</a:t>
            </a:r>
            <a:endParaRPr lang="en-US" sz="3600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pPr lvl="1"/>
            <a:r>
              <a:rPr lang="en-US" altLang="tr-TR" dirty="0"/>
              <a:t>Qualitative methods are designed to assist researchers in understanding </a:t>
            </a:r>
            <a:r>
              <a:rPr lang="en-US" altLang="tr-TR" dirty="0" smtClean="0"/>
              <a:t>phenomena </a:t>
            </a:r>
            <a:r>
              <a:rPr lang="en-US" altLang="tr-TR" b="1" dirty="0" smtClean="0"/>
              <a:t>in </a:t>
            </a:r>
            <a:r>
              <a:rPr lang="en-US" altLang="tr-TR" b="1" dirty="0"/>
              <a:t>context</a:t>
            </a:r>
            <a:r>
              <a:rPr lang="en-US" altLang="tr-TR" dirty="0"/>
              <a:t>. </a:t>
            </a:r>
            <a:endParaRPr lang="tr-TR" altLang="tr-TR" dirty="0" smtClean="0"/>
          </a:p>
          <a:p>
            <a:pPr lvl="2"/>
            <a:r>
              <a:rPr lang="en-US" altLang="tr-TR" dirty="0"/>
              <a:t>Qualitative methods, have been developed in the social sciences to enable researchers to study social and cultural phenomena. </a:t>
            </a:r>
            <a:endParaRPr lang="en-US" altLang="tr-TR" dirty="0" smtClean="0"/>
          </a:p>
          <a:p>
            <a:pPr lvl="2"/>
            <a:r>
              <a:rPr lang="en-US" altLang="tr-TR" dirty="0" smtClean="0"/>
              <a:t>Examples </a:t>
            </a:r>
            <a:r>
              <a:rPr lang="en-US" altLang="tr-TR" dirty="0"/>
              <a:t>include case study research, action research, and grounded theory, amongst others</a:t>
            </a:r>
            <a:r>
              <a:rPr lang="en-US" altLang="tr-TR" dirty="0" smtClean="0"/>
              <a:t>.</a:t>
            </a:r>
          </a:p>
          <a:p>
            <a:pPr lvl="2"/>
            <a:endParaRPr lang="en-US" altLang="tr-TR" dirty="0" smtClean="0"/>
          </a:p>
          <a:p>
            <a:pPr lvl="1"/>
            <a:r>
              <a:rPr lang="en-US" altLang="tr-TR" dirty="0" smtClean="0"/>
              <a:t>While quantitative methods focus </a:t>
            </a:r>
            <a:r>
              <a:rPr lang="en-US" altLang="tr-TR" dirty="0"/>
              <a:t>on </a:t>
            </a:r>
            <a:r>
              <a:rPr lang="en-US" altLang="tr-TR" i="1" dirty="0" smtClean="0"/>
              <a:t>numbers</a:t>
            </a:r>
            <a:r>
              <a:rPr lang="en-US" altLang="tr-TR" dirty="0" smtClean="0"/>
              <a:t> </a:t>
            </a:r>
            <a:r>
              <a:rPr lang="en-US" altLang="tr-TR" dirty="0"/>
              <a:t>qualitative methods focus on </a:t>
            </a:r>
            <a:r>
              <a:rPr lang="en-US" altLang="tr-TR" i="1" dirty="0"/>
              <a:t>text</a:t>
            </a:r>
            <a:r>
              <a:rPr lang="en-US" altLang="tr-TR" dirty="0"/>
              <a:t>, most importantly text </a:t>
            </a:r>
            <a:r>
              <a:rPr lang="en-US" altLang="tr-TR" dirty="0" smtClean="0"/>
              <a:t>that captures </a:t>
            </a:r>
            <a:r>
              <a:rPr lang="en-US" altLang="tr-TR" dirty="0"/>
              <a:t>records of what people have said, done, believed or experienced about </a:t>
            </a:r>
            <a:r>
              <a:rPr lang="en-US" altLang="tr-TR" dirty="0" smtClean="0"/>
              <a:t>a particular </a:t>
            </a:r>
            <a:r>
              <a:rPr lang="en-US" altLang="tr-TR" dirty="0"/>
              <a:t>phenomenon, topic, or event</a:t>
            </a:r>
            <a:r>
              <a:rPr lang="en-US" altLang="tr-TR" dirty="0" smtClean="0"/>
              <a:t>.</a:t>
            </a:r>
          </a:p>
          <a:p>
            <a:pPr lvl="1"/>
            <a:endParaRPr lang="tr-TR" altLang="tr-TR" dirty="0" smtClean="0"/>
          </a:p>
          <a:p>
            <a:pPr lvl="1"/>
            <a:r>
              <a:rPr lang="en-US" altLang="tr-TR" dirty="0"/>
              <a:t>Compared to quantitative research, qualitative methods employ different </a:t>
            </a:r>
            <a:r>
              <a:rPr lang="en-US" altLang="tr-TR" dirty="0" smtClean="0"/>
              <a:t>philosophical assumptions</a:t>
            </a:r>
            <a:r>
              <a:rPr lang="en-US" altLang="tr-TR" dirty="0"/>
              <a:t>, techniques for data collection, and techniques for </a:t>
            </a:r>
            <a:r>
              <a:rPr lang="en-US" altLang="tr-TR" dirty="0" smtClean="0"/>
              <a:t>analysis and </a:t>
            </a:r>
            <a:r>
              <a:rPr lang="en-US" altLang="tr-TR" dirty="0"/>
              <a:t>interpretation.</a:t>
            </a:r>
          </a:p>
          <a:p>
            <a:pPr lvl="2"/>
            <a:endParaRPr lang="en-US" altLang="tr-TR" dirty="0" smtClean="0"/>
          </a:p>
          <a:p>
            <a:pPr lvl="2"/>
            <a:endParaRPr lang="tr-TR" altLang="tr-TR" dirty="0" smtClean="0"/>
          </a:p>
          <a:p>
            <a:pPr lvl="1"/>
            <a:endParaRPr lang="tr-TR" altLang="tr-TR" dirty="0"/>
          </a:p>
          <a:p>
            <a:pPr lvl="1"/>
            <a:endParaRPr lang="en-US" altLang="tr-TR" dirty="0" smtClean="0"/>
          </a:p>
        </p:txBody>
      </p:sp>
    </p:spTree>
    <p:extLst>
      <p:ext uri="{BB962C8B-B14F-4D97-AF65-F5344CB8AC3E}">
        <p14:creationId xmlns:p14="http://schemas.microsoft.com/office/powerpoint/2010/main" val="37421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>
                <a:solidFill>
                  <a:schemeClr val="accent1">
                    <a:satMod val="150000"/>
                  </a:schemeClr>
                </a:solidFill>
              </a:rPr>
              <a:t>Qua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li</a:t>
            </a:r>
            <a:r>
              <a:rPr lang="tr-TR" dirty="0" smtClean="0">
                <a:solidFill>
                  <a:schemeClr val="accent1">
                    <a:satMod val="150000"/>
                  </a:schemeClr>
                </a:solidFill>
              </a:rPr>
              <a:t>tative Methods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 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1845734"/>
            <a:ext cx="7543801" cy="4478866"/>
          </a:xfrm>
        </p:spPr>
        <p:txBody>
          <a:bodyPr>
            <a:normAutofit/>
          </a:bodyPr>
          <a:lstStyle/>
          <a:p>
            <a:pPr lvl="1"/>
            <a:r>
              <a:rPr lang="en-US" altLang="tr-TR" dirty="0"/>
              <a:t>A</a:t>
            </a:r>
            <a:r>
              <a:rPr lang="en-US" altLang="tr-TR" dirty="0" smtClean="0"/>
              <a:t> </a:t>
            </a:r>
            <a:r>
              <a:rPr lang="en-US" altLang="tr-TR" dirty="0"/>
              <a:t>number of </a:t>
            </a:r>
            <a:r>
              <a:rPr lang="en-US" altLang="tr-TR" dirty="0" smtClean="0"/>
              <a:t>characteristics of </a:t>
            </a:r>
            <a:r>
              <a:rPr lang="en-US" altLang="tr-TR" dirty="0"/>
              <a:t>qualitative methods</a:t>
            </a:r>
            <a:r>
              <a:rPr lang="en-US" altLang="tr-TR" dirty="0" smtClean="0"/>
              <a:t>:</a:t>
            </a:r>
            <a:endParaRPr lang="tr-TR" altLang="tr-TR" dirty="0" smtClean="0"/>
          </a:p>
          <a:p>
            <a:pPr lvl="1"/>
            <a:endParaRPr lang="en-US" altLang="tr-TR" dirty="0" smtClean="0"/>
          </a:p>
          <a:p>
            <a:pPr lvl="2">
              <a:spcAft>
                <a:spcPts val="600"/>
              </a:spcAft>
            </a:pPr>
            <a:r>
              <a:rPr lang="en-US" altLang="tr-TR" b="1" dirty="0"/>
              <a:t>Natural setting: </a:t>
            </a:r>
            <a:r>
              <a:rPr lang="en-US" altLang="tr-TR" dirty="0"/>
              <a:t>Qualitative research is performed in the field, studying </a:t>
            </a:r>
            <a:r>
              <a:rPr lang="en-US" altLang="tr-TR" dirty="0" smtClean="0"/>
              <a:t>a phenomenon </a:t>
            </a:r>
            <a:r>
              <a:rPr lang="en-US" altLang="tr-TR" dirty="0"/>
              <a:t>in the context in which it occurs</a:t>
            </a:r>
            <a:r>
              <a:rPr lang="en-US" altLang="tr-TR" dirty="0" smtClean="0"/>
              <a:t>.</a:t>
            </a:r>
            <a:endParaRPr lang="tr-TR" altLang="tr-TR" dirty="0" smtClean="0"/>
          </a:p>
          <a:p>
            <a:pPr lvl="2">
              <a:spcAft>
                <a:spcPts val="600"/>
              </a:spcAft>
            </a:pPr>
            <a:endParaRPr lang="en-US" altLang="tr-TR" dirty="0"/>
          </a:p>
          <a:p>
            <a:pPr lvl="2">
              <a:spcAft>
                <a:spcPts val="600"/>
              </a:spcAft>
            </a:pPr>
            <a:r>
              <a:rPr lang="en-US" altLang="tr-TR" b="1" dirty="0" smtClean="0"/>
              <a:t>Researchers </a:t>
            </a:r>
            <a:r>
              <a:rPr lang="en-US" altLang="tr-TR" b="1" dirty="0"/>
              <a:t>as a key instrument: </a:t>
            </a:r>
            <a:r>
              <a:rPr lang="en-US" altLang="tr-TR" dirty="0"/>
              <a:t>Qualitative researchers collect data </a:t>
            </a:r>
            <a:r>
              <a:rPr lang="en-US" altLang="tr-TR" dirty="0" smtClean="0"/>
              <a:t>and information </a:t>
            </a:r>
            <a:r>
              <a:rPr lang="en-US" altLang="tr-TR" dirty="0"/>
              <a:t>themselves (rather than through an ‘objective’ instrument), </a:t>
            </a:r>
            <a:r>
              <a:rPr lang="en-US" altLang="tr-TR" dirty="0" smtClean="0"/>
              <a:t>often through </a:t>
            </a:r>
            <a:r>
              <a:rPr lang="en-US" altLang="tr-TR" dirty="0"/>
              <a:t>face-to-face interactions, observing </a:t>
            </a:r>
            <a:r>
              <a:rPr lang="en-US" altLang="tr-TR" dirty="0" smtClean="0"/>
              <a:t>behaviors, </a:t>
            </a:r>
            <a:r>
              <a:rPr lang="en-US" altLang="tr-TR" dirty="0"/>
              <a:t>studying documents, </a:t>
            </a:r>
            <a:r>
              <a:rPr lang="en-US" altLang="tr-TR" dirty="0" smtClean="0"/>
              <a:t>or interviewing </a:t>
            </a:r>
            <a:r>
              <a:rPr lang="en-US" altLang="tr-TR" dirty="0"/>
              <a:t>participants</a:t>
            </a:r>
            <a:r>
              <a:rPr lang="en-US" altLang="tr-TR" dirty="0" smtClean="0"/>
              <a:t>.</a:t>
            </a:r>
            <a:endParaRPr lang="tr-TR" altLang="tr-TR" dirty="0" smtClean="0"/>
          </a:p>
          <a:p>
            <a:pPr lvl="2">
              <a:spcAft>
                <a:spcPts val="600"/>
              </a:spcAft>
            </a:pPr>
            <a:endParaRPr lang="en-US" altLang="tr-TR" dirty="0" smtClean="0"/>
          </a:p>
          <a:p>
            <a:pPr lvl="2">
              <a:spcAft>
                <a:spcPts val="600"/>
              </a:spcAft>
            </a:pPr>
            <a:r>
              <a:rPr lang="en-US" altLang="tr-TR" b="1" dirty="0"/>
              <a:t>Multiple sources of data: </a:t>
            </a:r>
            <a:r>
              <a:rPr lang="en-US" altLang="tr-TR" dirty="0"/>
              <a:t>Qualitative researchers typically gather a </a:t>
            </a:r>
            <a:r>
              <a:rPr lang="en-US" altLang="tr-TR" dirty="0" smtClean="0"/>
              <a:t>variety of </a:t>
            </a:r>
            <a:r>
              <a:rPr lang="en-US" altLang="tr-TR" dirty="0"/>
              <a:t>data of different sorts, from interviews to documents to observations </a:t>
            </a:r>
            <a:r>
              <a:rPr lang="en-US" altLang="tr-TR" dirty="0" smtClean="0"/>
              <a:t>and so </a:t>
            </a:r>
            <a:r>
              <a:rPr lang="en-US" altLang="tr-TR" dirty="0"/>
              <a:t>forth</a:t>
            </a:r>
            <a:r>
              <a:rPr lang="en-US" altLang="tr-TR" dirty="0" smtClean="0"/>
              <a:t>.</a:t>
            </a:r>
            <a:endParaRPr lang="tr-TR" altLang="tr-TR" dirty="0" smtClean="0"/>
          </a:p>
          <a:p>
            <a:pPr lvl="2">
              <a:spcAft>
                <a:spcPts val="600"/>
              </a:spcAft>
            </a:pPr>
            <a:endParaRPr lang="en-US" altLang="tr-TR" dirty="0"/>
          </a:p>
          <a:p>
            <a:pPr lvl="2">
              <a:spcAft>
                <a:spcPts val="600"/>
              </a:spcAft>
            </a:pPr>
            <a:r>
              <a:rPr lang="en-US" altLang="tr-TR" b="1" dirty="0" smtClean="0"/>
              <a:t>Inductive </a:t>
            </a:r>
            <a:r>
              <a:rPr lang="en-US" altLang="tr-TR" b="1" dirty="0"/>
              <a:t>analysis: </a:t>
            </a:r>
            <a:r>
              <a:rPr lang="en-US" altLang="tr-TR" dirty="0"/>
              <a:t>Qualitative methods </a:t>
            </a:r>
            <a:r>
              <a:rPr lang="en-US" altLang="tr-TR" dirty="0" smtClean="0"/>
              <a:t>emphasize </a:t>
            </a:r>
            <a:r>
              <a:rPr lang="en-US" altLang="tr-TR" dirty="0"/>
              <a:t>bottom-up analysis of </a:t>
            </a:r>
            <a:r>
              <a:rPr lang="en-US" altLang="tr-TR" dirty="0" smtClean="0"/>
              <a:t>data and </a:t>
            </a:r>
            <a:r>
              <a:rPr lang="en-US" altLang="tr-TR" dirty="0"/>
              <a:t>the build-up of patterns, themes, and concepts into increasingly </a:t>
            </a:r>
            <a:r>
              <a:rPr lang="en-US" altLang="tr-TR" dirty="0" smtClean="0"/>
              <a:t>abstract units </a:t>
            </a:r>
            <a:r>
              <a:rPr lang="en-US" altLang="tr-TR" dirty="0"/>
              <a:t>from the data</a:t>
            </a:r>
            <a:r>
              <a:rPr lang="en-US" altLang="tr-TR" dirty="0" smtClean="0"/>
              <a:t>.</a:t>
            </a:r>
          </a:p>
          <a:p>
            <a:pPr lvl="1"/>
            <a:endParaRPr lang="tr-TR" altLang="tr-TR" dirty="0"/>
          </a:p>
          <a:p>
            <a:pPr lvl="1"/>
            <a:endParaRPr lang="en-US" alt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>
                <a:solidFill>
                  <a:schemeClr val="accent1">
                    <a:satMod val="150000"/>
                  </a:schemeClr>
                </a:solidFill>
              </a:rPr>
              <a:t>Qua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li</a:t>
            </a:r>
            <a:r>
              <a:rPr lang="tr-TR" dirty="0" smtClean="0">
                <a:solidFill>
                  <a:schemeClr val="accent1">
                    <a:satMod val="150000"/>
                  </a:schemeClr>
                </a:solidFill>
              </a:rPr>
              <a:t>tative Methods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 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1845734"/>
            <a:ext cx="7543801" cy="4478866"/>
          </a:xfrm>
        </p:spPr>
        <p:txBody>
          <a:bodyPr>
            <a:normAutofit/>
          </a:bodyPr>
          <a:lstStyle/>
          <a:p>
            <a:pPr lvl="1"/>
            <a:r>
              <a:rPr lang="en-US" altLang="tr-TR" dirty="0"/>
              <a:t>A</a:t>
            </a:r>
            <a:r>
              <a:rPr lang="en-US" altLang="tr-TR" dirty="0" smtClean="0"/>
              <a:t> </a:t>
            </a:r>
            <a:r>
              <a:rPr lang="en-US" altLang="tr-TR" dirty="0"/>
              <a:t>number of </a:t>
            </a:r>
            <a:r>
              <a:rPr lang="en-US" altLang="tr-TR" dirty="0" smtClean="0"/>
              <a:t>characteristics of </a:t>
            </a:r>
            <a:r>
              <a:rPr lang="en-US" altLang="tr-TR" dirty="0"/>
              <a:t>qualitative </a:t>
            </a:r>
            <a:r>
              <a:rPr lang="en-US" altLang="tr-TR" dirty="0" smtClean="0"/>
              <a:t>methods</a:t>
            </a:r>
            <a:r>
              <a:rPr lang="tr-TR" altLang="tr-TR" dirty="0" smtClean="0"/>
              <a:t> (</a:t>
            </a:r>
            <a:r>
              <a:rPr lang="tr-TR" altLang="tr-TR" dirty="0" err="1" smtClean="0"/>
              <a:t>Cont</a:t>
            </a:r>
            <a:r>
              <a:rPr lang="tr-TR" altLang="tr-TR" dirty="0" smtClean="0"/>
              <a:t>.)</a:t>
            </a:r>
            <a:r>
              <a:rPr lang="en-US" altLang="tr-TR" dirty="0" smtClean="0"/>
              <a:t>:</a:t>
            </a:r>
            <a:endParaRPr lang="tr-TR" altLang="tr-TR" dirty="0" smtClean="0"/>
          </a:p>
          <a:p>
            <a:pPr lvl="1"/>
            <a:endParaRPr lang="en-US" altLang="tr-TR" dirty="0" smtClean="0"/>
          </a:p>
          <a:p>
            <a:pPr lvl="2">
              <a:spcAft>
                <a:spcPts val="600"/>
              </a:spcAft>
            </a:pPr>
            <a:r>
              <a:rPr lang="en-US" altLang="tr-TR" b="1" dirty="0" smtClean="0"/>
              <a:t>Focus </a:t>
            </a:r>
            <a:r>
              <a:rPr lang="en-US" altLang="tr-TR" b="1" dirty="0"/>
              <a:t>on emergent meaning: </a:t>
            </a:r>
            <a:r>
              <a:rPr lang="en-US" altLang="tr-TR" dirty="0"/>
              <a:t>Qualitative methods focus on uncovering </a:t>
            </a:r>
            <a:r>
              <a:rPr lang="en-US" altLang="tr-TR" dirty="0" smtClean="0"/>
              <a:t>or learning </a:t>
            </a:r>
            <a:r>
              <a:rPr lang="en-US" altLang="tr-TR" dirty="0"/>
              <a:t>the meaning of </a:t>
            </a:r>
            <a:r>
              <a:rPr lang="en-US" altLang="tr-TR" dirty="0" smtClean="0"/>
              <a:t>behaviors, </a:t>
            </a:r>
            <a:r>
              <a:rPr lang="en-US" altLang="tr-TR" dirty="0"/>
              <a:t>opinions, or views that participants </a:t>
            </a:r>
            <a:r>
              <a:rPr lang="en-US" altLang="tr-TR" dirty="0" smtClean="0"/>
              <a:t>have about </a:t>
            </a:r>
            <a:r>
              <a:rPr lang="en-US" altLang="tr-TR" dirty="0"/>
              <a:t>a phenomenon</a:t>
            </a:r>
            <a:r>
              <a:rPr lang="en-US" altLang="tr-TR" dirty="0" smtClean="0"/>
              <a:t>.</a:t>
            </a:r>
            <a:endParaRPr lang="tr-TR" altLang="tr-TR" dirty="0" smtClean="0"/>
          </a:p>
          <a:p>
            <a:pPr lvl="2">
              <a:spcAft>
                <a:spcPts val="600"/>
              </a:spcAft>
            </a:pPr>
            <a:endParaRPr lang="en-US" altLang="tr-TR" dirty="0"/>
          </a:p>
          <a:p>
            <a:pPr lvl="2">
              <a:spcAft>
                <a:spcPts val="600"/>
              </a:spcAft>
            </a:pPr>
            <a:r>
              <a:rPr lang="en-US" altLang="tr-TR" b="1" dirty="0" smtClean="0"/>
              <a:t>Evolutionary </a:t>
            </a:r>
            <a:r>
              <a:rPr lang="en-US" altLang="tr-TR" b="1" dirty="0"/>
              <a:t>design: </a:t>
            </a:r>
            <a:r>
              <a:rPr lang="en-US" altLang="tr-TR" dirty="0"/>
              <a:t>Qualitative methods, while following a general </a:t>
            </a:r>
            <a:r>
              <a:rPr lang="en-US" altLang="tr-TR" dirty="0" smtClean="0"/>
              <a:t>procedure, typically </a:t>
            </a:r>
            <a:r>
              <a:rPr lang="en-US" altLang="tr-TR" dirty="0"/>
              <a:t>follow an evolutionary research process in which a research </a:t>
            </a:r>
            <a:r>
              <a:rPr lang="en-US" altLang="tr-TR" dirty="0" smtClean="0"/>
              <a:t>plan, a </a:t>
            </a:r>
            <a:r>
              <a:rPr lang="en-US" altLang="tr-TR" dirty="0"/>
              <a:t>theory, data collection, or analysis can unfold and change over time as </a:t>
            </a:r>
            <a:r>
              <a:rPr lang="en-US" altLang="tr-TR" dirty="0" smtClean="0"/>
              <a:t>the research </a:t>
            </a:r>
            <a:r>
              <a:rPr lang="en-US" altLang="tr-TR" dirty="0"/>
              <a:t>progresses</a:t>
            </a:r>
            <a:r>
              <a:rPr lang="en-US" altLang="tr-TR" dirty="0" smtClean="0"/>
              <a:t>.</a:t>
            </a:r>
            <a:endParaRPr lang="tr-TR" altLang="tr-TR" dirty="0" smtClean="0"/>
          </a:p>
          <a:p>
            <a:pPr lvl="2">
              <a:spcAft>
                <a:spcPts val="600"/>
              </a:spcAft>
            </a:pPr>
            <a:endParaRPr lang="en-US" altLang="tr-TR" dirty="0" smtClean="0"/>
          </a:p>
          <a:p>
            <a:pPr lvl="2">
              <a:spcAft>
                <a:spcPts val="600"/>
              </a:spcAft>
            </a:pPr>
            <a:r>
              <a:rPr lang="en-US" altLang="tr-TR" b="1" dirty="0"/>
              <a:t>Interpretive:</a:t>
            </a:r>
            <a:r>
              <a:rPr lang="en-US" altLang="tr-TR" dirty="0"/>
              <a:t> Qualitative methods often consist of interpretive research in </a:t>
            </a:r>
            <a:r>
              <a:rPr lang="en-US" altLang="tr-TR" dirty="0" smtClean="0"/>
              <a:t>which researchers </a:t>
            </a:r>
            <a:r>
              <a:rPr lang="en-US" altLang="tr-TR" dirty="0"/>
              <a:t>develop interpretations of the data they collect and </a:t>
            </a:r>
            <a:r>
              <a:rPr lang="en-US" altLang="tr-TR" dirty="0" smtClean="0"/>
              <a:t>analyze, </a:t>
            </a:r>
            <a:r>
              <a:rPr lang="en-US" altLang="tr-TR" dirty="0"/>
              <a:t>often </a:t>
            </a:r>
            <a:r>
              <a:rPr lang="en-US" altLang="tr-TR" dirty="0" smtClean="0"/>
              <a:t>in the </a:t>
            </a:r>
            <a:r>
              <a:rPr lang="en-US" altLang="tr-TR" dirty="0"/>
              <a:t>form of suggested </a:t>
            </a:r>
            <a:r>
              <a:rPr lang="en-US" altLang="tr-TR" dirty="0" smtClean="0"/>
              <a:t>conceptualizations </a:t>
            </a:r>
            <a:r>
              <a:rPr lang="en-US" altLang="tr-TR" dirty="0"/>
              <a:t>of theories about the phenomenon </a:t>
            </a:r>
            <a:r>
              <a:rPr lang="en-US" altLang="tr-TR" dirty="0" smtClean="0"/>
              <a:t>of study</a:t>
            </a:r>
            <a:r>
              <a:rPr lang="en-US" altLang="tr-TR" dirty="0" smtClean="0"/>
              <a:t>.</a:t>
            </a:r>
            <a:endParaRPr lang="tr-TR" altLang="tr-TR" dirty="0" smtClean="0"/>
          </a:p>
          <a:p>
            <a:pPr lvl="2">
              <a:spcAft>
                <a:spcPts val="600"/>
              </a:spcAft>
            </a:pPr>
            <a:endParaRPr lang="en-US" altLang="tr-TR" dirty="0" smtClean="0"/>
          </a:p>
          <a:p>
            <a:pPr lvl="2">
              <a:spcAft>
                <a:spcPts val="600"/>
              </a:spcAft>
            </a:pPr>
            <a:r>
              <a:rPr lang="en-US" altLang="tr-TR" b="1" dirty="0"/>
              <a:t>Holistic and contextual: </a:t>
            </a:r>
            <a:r>
              <a:rPr lang="en-US" altLang="tr-TR" dirty="0"/>
              <a:t>Qualitative methods are designed to assist </a:t>
            </a:r>
            <a:r>
              <a:rPr lang="en-US" altLang="tr-TR" dirty="0" smtClean="0"/>
              <a:t>researchers in </a:t>
            </a:r>
            <a:r>
              <a:rPr lang="en-US" altLang="tr-TR" dirty="0"/>
              <a:t>developing a comprehensive, detailed picture of complex phenomena</a:t>
            </a:r>
            <a:r>
              <a:rPr lang="en-US" altLang="tr-TR" dirty="0" smtClean="0"/>
              <a:t>.</a:t>
            </a:r>
            <a:endParaRPr lang="tr-TR" altLang="tr-TR" dirty="0" smtClean="0"/>
          </a:p>
          <a:p>
            <a:pPr lvl="1"/>
            <a:endParaRPr lang="tr-TR" altLang="tr-TR" dirty="0"/>
          </a:p>
          <a:p>
            <a:pPr lvl="1"/>
            <a:endParaRPr lang="en-US" altLang="tr-TR" dirty="0" smtClean="0"/>
          </a:p>
        </p:txBody>
      </p:sp>
    </p:spTree>
    <p:extLst>
      <p:ext uri="{BB962C8B-B14F-4D97-AF65-F5344CB8AC3E}">
        <p14:creationId xmlns:p14="http://schemas.microsoft.com/office/powerpoint/2010/main" val="78008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>
                <a:solidFill>
                  <a:schemeClr val="accent1">
                    <a:satMod val="150000"/>
                  </a:schemeClr>
                </a:solidFill>
              </a:rPr>
              <a:t>Qua</a:t>
            </a:r>
            <a:r>
              <a:rPr lang="en-US" sz="3600" dirty="0">
                <a:solidFill>
                  <a:schemeClr val="accent1">
                    <a:satMod val="150000"/>
                  </a:schemeClr>
                </a:solidFill>
              </a:rPr>
              <a:t>li</a:t>
            </a:r>
            <a:r>
              <a:rPr lang="tr-TR" sz="3600" dirty="0">
                <a:solidFill>
                  <a:schemeClr val="accent1">
                    <a:satMod val="150000"/>
                  </a:schemeClr>
                </a:solidFill>
              </a:rPr>
              <a:t>tative </a:t>
            </a:r>
            <a:r>
              <a:rPr lang="en-US" sz="3600" dirty="0" smtClean="0">
                <a:solidFill>
                  <a:schemeClr val="accent1">
                    <a:satMod val="150000"/>
                  </a:schemeClr>
                </a:solidFill>
              </a:rPr>
              <a:t>vs. Quantitative</a:t>
            </a:r>
            <a:endParaRPr lang="en-US" sz="3600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78866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en-US" altLang="tr-TR" dirty="0"/>
              <a:t>Because of the emphasis on non-numerical data (“text”), qualitative research </a:t>
            </a:r>
            <a:r>
              <a:rPr lang="en-US" altLang="tr-TR" dirty="0" smtClean="0"/>
              <a:t>is not </a:t>
            </a:r>
            <a:r>
              <a:rPr lang="en-US" altLang="tr-TR" dirty="0"/>
              <a:t>as amenable to </a:t>
            </a:r>
            <a:r>
              <a:rPr lang="en-US" altLang="tr-TR" b="1" dirty="0"/>
              <a:t>quantitative analyses such as statistics </a:t>
            </a:r>
            <a:r>
              <a:rPr lang="en-US" altLang="tr-TR" dirty="0"/>
              <a:t>and instead </a:t>
            </a:r>
            <a:r>
              <a:rPr lang="en-US" altLang="tr-TR" dirty="0" smtClean="0"/>
              <a:t>primarily relies </a:t>
            </a:r>
            <a:r>
              <a:rPr lang="en-US" altLang="tr-TR" dirty="0"/>
              <a:t>on other analysis techniques such as </a:t>
            </a:r>
            <a:r>
              <a:rPr lang="en-US" altLang="tr-TR" b="1" dirty="0"/>
              <a:t>ethnography, content analysis, </a:t>
            </a:r>
            <a:r>
              <a:rPr lang="en-US" altLang="tr-TR" b="1" dirty="0" smtClean="0"/>
              <a:t>or discourse </a:t>
            </a:r>
            <a:r>
              <a:rPr lang="en-US" altLang="tr-TR" b="1" dirty="0"/>
              <a:t>analysis</a:t>
            </a:r>
            <a:r>
              <a:rPr lang="en-US" altLang="tr-TR" dirty="0"/>
              <a:t>. </a:t>
            </a:r>
            <a:endParaRPr lang="en-US" altLang="tr-TR" dirty="0" smtClean="0"/>
          </a:p>
          <a:p>
            <a:pPr lvl="1"/>
            <a:endParaRPr lang="en-US" altLang="tr-TR" dirty="0" smtClean="0"/>
          </a:p>
          <a:p>
            <a:pPr lvl="1"/>
            <a:r>
              <a:rPr lang="en-US" altLang="tr-TR" dirty="0" smtClean="0"/>
              <a:t>Another </a:t>
            </a:r>
            <a:r>
              <a:rPr lang="en-US" altLang="tr-TR" b="1" dirty="0"/>
              <a:t>key difference </a:t>
            </a:r>
            <a:r>
              <a:rPr lang="en-US" altLang="tr-TR" dirty="0"/>
              <a:t>between qualitative and </a:t>
            </a:r>
            <a:r>
              <a:rPr lang="en-US" altLang="tr-TR" dirty="0" smtClean="0"/>
              <a:t>quantitative methods </a:t>
            </a:r>
            <a:r>
              <a:rPr lang="en-US" altLang="tr-TR" dirty="0"/>
              <a:t>is the </a:t>
            </a:r>
            <a:r>
              <a:rPr lang="en-US" altLang="tr-TR" b="1" dirty="0"/>
              <a:t>purpose of sampling</a:t>
            </a:r>
            <a:r>
              <a:rPr lang="en-US" altLang="tr-TR" dirty="0"/>
              <a:t>. </a:t>
            </a:r>
            <a:endParaRPr lang="en-US" altLang="tr-TR" dirty="0" smtClean="0"/>
          </a:p>
          <a:p>
            <a:pPr lvl="1"/>
            <a:endParaRPr lang="en-US" altLang="tr-TR" dirty="0"/>
          </a:p>
          <a:p>
            <a:pPr lvl="1"/>
            <a:r>
              <a:rPr lang="en-US" altLang="tr-TR" b="1" dirty="0" smtClean="0"/>
              <a:t>Quantitative </a:t>
            </a:r>
            <a:r>
              <a:rPr lang="en-US" altLang="tr-TR" b="1" dirty="0"/>
              <a:t>methods </a:t>
            </a:r>
            <a:r>
              <a:rPr lang="en-US" altLang="tr-TR" dirty="0"/>
              <a:t>rely on </a:t>
            </a:r>
            <a:r>
              <a:rPr lang="en-US" altLang="tr-TR" b="1" dirty="0"/>
              <a:t>random </a:t>
            </a:r>
            <a:r>
              <a:rPr lang="en-US" altLang="tr-TR" b="1" dirty="0" smtClean="0"/>
              <a:t>sampling </a:t>
            </a:r>
            <a:r>
              <a:rPr lang="en-US" altLang="tr-TR" dirty="0" smtClean="0"/>
              <a:t>where </a:t>
            </a:r>
            <a:r>
              <a:rPr lang="en-US" altLang="tr-TR" dirty="0"/>
              <a:t>cases are selected randomly from a wider population. </a:t>
            </a:r>
            <a:endParaRPr lang="en-US" altLang="tr-TR" dirty="0" smtClean="0"/>
          </a:p>
          <a:p>
            <a:pPr lvl="1"/>
            <a:endParaRPr lang="en-US" altLang="tr-TR" dirty="0" smtClean="0"/>
          </a:p>
          <a:p>
            <a:pPr lvl="1"/>
            <a:r>
              <a:rPr lang="en-US" altLang="tr-TR" b="1" dirty="0" smtClean="0"/>
              <a:t>Qualitative </a:t>
            </a:r>
            <a:r>
              <a:rPr lang="en-US" altLang="tr-TR" b="1" dirty="0"/>
              <a:t>methods </a:t>
            </a:r>
            <a:r>
              <a:rPr lang="en-US" altLang="tr-TR" dirty="0" smtClean="0"/>
              <a:t>by contrast </a:t>
            </a:r>
            <a:r>
              <a:rPr lang="en-US" altLang="tr-TR" dirty="0"/>
              <a:t>rely on </a:t>
            </a:r>
            <a:r>
              <a:rPr lang="en-US" altLang="tr-TR" b="1" dirty="0"/>
              <a:t>purposive sampling</a:t>
            </a:r>
            <a:r>
              <a:rPr lang="en-US" altLang="tr-TR" dirty="0"/>
              <a:t>, where cases are selected because they </a:t>
            </a:r>
            <a:r>
              <a:rPr lang="en-US" altLang="tr-TR" dirty="0" smtClean="0"/>
              <a:t>possess certain </a:t>
            </a:r>
            <a:r>
              <a:rPr lang="en-US" altLang="tr-TR" dirty="0"/>
              <a:t>properties of interest</a:t>
            </a:r>
            <a:r>
              <a:rPr lang="en-US" altLang="tr-TR" dirty="0" smtClean="0"/>
              <a:t>.</a:t>
            </a:r>
          </a:p>
          <a:p>
            <a:pPr lvl="1"/>
            <a:endParaRPr lang="en-US" altLang="tr-TR" dirty="0" smtClean="0"/>
          </a:p>
          <a:p>
            <a:pPr lvl="1"/>
            <a:r>
              <a:rPr lang="en-US" dirty="0"/>
              <a:t>A </a:t>
            </a:r>
            <a:r>
              <a:rPr lang="en-US" b="1" dirty="0"/>
              <a:t>major disadvantage </a:t>
            </a:r>
            <a:r>
              <a:rPr lang="en-US" dirty="0"/>
              <a:t>of </a:t>
            </a:r>
            <a:r>
              <a:rPr lang="en-US" dirty="0" smtClean="0"/>
              <a:t>qualitative research </a:t>
            </a:r>
            <a:r>
              <a:rPr lang="en-US" dirty="0"/>
              <a:t>methods is the difficulty in </a:t>
            </a:r>
            <a:r>
              <a:rPr lang="en-US" b="1" dirty="0" smtClean="0"/>
              <a:t>generalizing</a:t>
            </a:r>
            <a:r>
              <a:rPr lang="en-US" dirty="0" smtClean="0"/>
              <a:t> </a:t>
            </a:r>
            <a:r>
              <a:rPr lang="en-US" dirty="0"/>
              <a:t>to a larger population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Moreover, qualitative methods require the appropriate skills and experience because </a:t>
            </a:r>
            <a:r>
              <a:rPr lang="en-US" dirty="0" smtClean="0"/>
              <a:t>the interpretive </a:t>
            </a:r>
            <a:r>
              <a:rPr lang="en-US" dirty="0"/>
              <a:t>nature of such research makes it strongly susceptible to </a:t>
            </a:r>
            <a:r>
              <a:rPr lang="en-US" b="1" dirty="0" smtClean="0"/>
              <a:t>subjective interpretation </a:t>
            </a:r>
            <a:r>
              <a:rPr lang="en-US" b="1" dirty="0"/>
              <a:t>bias</a:t>
            </a:r>
            <a:r>
              <a:rPr lang="en-US" dirty="0"/>
              <a:t>.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62643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000" dirty="0">
                <a:solidFill>
                  <a:schemeClr val="accent1">
                    <a:satMod val="150000"/>
                  </a:schemeClr>
                </a:solidFill>
              </a:rPr>
              <a:t>Data Collection Techniques</a:t>
            </a:r>
            <a:endParaRPr lang="en-US" sz="300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pPr lvl="1"/>
            <a:r>
              <a:rPr lang="en-US" altLang="tr-TR" dirty="0"/>
              <a:t>Qualitative methods employ a variety of techniques to gather data. </a:t>
            </a:r>
            <a:endParaRPr lang="en-US" altLang="tr-TR" dirty="0" smtClean="0"/>
          </a:p>
          <a:p>
            <a:pPr lvl="1"/>
            <a:endParaRPr lang="en-US" altLang="tr-TR" dirty="0" smtClean="0"/>
          </a:p>
          <a:p>
            <a:pPr lvl="1"/>
            <a:r>
              <a:rPr lang="en-US" altLang="tr-TR" dirty="0" smtClean="0"/>
              <a:t>The most prominent </a:t>
            </a:r>
            <a:r>
              <a:rPr lang="en-US" altLang="tr-TR" dirty="0"/>
              <a:t>form is certainly </a:t>
            </a:r>
            <a:r>
              <a:rPr lang="en-US" altLang="tr-TR" b="1" dirty="0"/>
              <a:t>interviewing</a:t>
            </a:r>
            <a:r>
              <a:rPr lang="en-US" altLang="tr-TR" dirty="0"/>
              <a:t>, either face-to-face, </a:t>
            </a:r>
            <a:r>
              <a:rPr lang="en-US" altLang="tr-TR" dirty="0" smtClean="0"/>
              <a:t>one-to-many (in </a:t>
            </a:r>
            <a:r>
              <a:rPr lang="en-US" altLang="tr-TR" dirty="0"/>
              <a:t>focus groups) or via telephone/conferencing. </a:t>
            </a:r>
            <a:endParaRPr lang="en-US" altLang="tr-TR" dirty="0" smtClean="0"/>
          </a:p>
          <a:p>
            <a:pPr lvl="1"/>
            <a:endParaRPr lang="en-US" altLang="tr-TR" dirty="0" smtClean="0"/>
          </a:p>
          <a:p>
            <a:pPr lvl="1"/>
            <a:r>
              <a:rPr lang="en-US" altLang="tr-TR" dirty="0" smtClean="0"/>
              <a:t>Interviews </a:t>
            </a:r>
            <a:r>
              <a:rPr lang="en-US" altLang="tr-TR" dirty="0"/>
              <a:t>can be </a:t>
            </a:r>
            <a:r>
              <a:rPr lang="en-US" altLang="tr-TR" b="1" dirty="0" smtClean="0"/>
              <a:t>descriptive, exploratory</a:t>
            </a:r>
            <a:r>
              <a:rPr lang="en-US" altLang="tr-TR" b="1" dirty="0"/>
              <a:t>, or explanatory</a:t>
            </a:r>
            <a:r>
              <a:rPr lang="en-US" altLang="tr-TR" dirty="0" smtClean="0"/>
              <a:t>. </a:t>
            </a:r>
          </a:p>
          <a:p>
            <a:pPr lvl="2"/>
            <a:r>
              <a:rPr lang="en-US" altLang="tr-TR" i="1" dirty="0" smtClean="0"/>
              <a:t>Descriptive interviews </a:t>
            </a:r>
            <a:r>
              <a:rPr lang="en-US" altLang="tr-TR" dirty="0" smtClean="0"/>
              <a:t>are used to provide a rich description of a phenomenon as perceived by individuals.</a:t>
            </a:r>
          </a:p>
          <a:p>
            <a:pPr lvl="2"/>
            <a:r>
              <a:rPr lang="en-US" altLang="tr-TR" i="1" dirty="0"/>
              <a:t>Exploratory interviews </a:t>
            </a:r>
            <a:r>
              <a:rPr lang="en-US" altLang="tr-TR" dirty="0" smtClean="0"/>
              <a:t>are typically </a:t>
            </a:r>
            <a:r>
              <a:rPr lang="en-US" altLang="tr-TR" dirty="0"/>
              <a:t>used to define questions, propose new theory constructs, and/or build </a:t>
            </a:r>
            <a:r>
              <a:rPr lang="en-US" altLang="tr-TR" dirty="0" smtClean="0"/>
              <a:t>new theories.</a:t>
            </a:r>
          </a:p>
          <a:p>
            <a:pPr lvl="2"/>
            <a:r>
              <a:rPr lang="en-US" altLang="tr-TR" i="1" dirty="0" smtClean="0"/>
              <a:t>Explanatory interviews</a:t>
            </a:r>
            <a:r>
              <a:rPr lang="en-US" altLang="tr-TR" dirty="0"/>
              <a:t>, on the other hand, are performed in causal studies, for </a:t>
            </a:r>
            <a:r>
              <a:rPr lang="en-US" altLang="tr-TR" dirty="0" smtClean="0"/>
              <a:t>instance to </a:t>
            </a:r>
            <a:r>
              <a:rPr lang="en-US" altLang="tr-TR" dirty="0"/>
              <a:t>determine whether presumed and/or postulated relationships and causal </a:t>
            </a:r>
            <a:r>
              <a:rPr lang="en-US" altLang="tr-TR" dirty="0" smtClean="0"/>
              <a:t>links between </a:t>
            </a:r>
            <a:r>
              <a:rPr lang="en-US" altLang="tr-TR" dirty="0"/>
              <a:t>concepts or constructs do in fact occur and are perceived as such in </a:t>
            </a:r>
            <a:r>
              <a:rPr lang="en-US" altLang="tr-TR" dirty="0" smtClean="0"/>
              <a:t>real life settings.</a:t>
            </a:r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356240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000" dirty="0">
                <a:solidFill>
                  <a:schemeClr val="accent1">
                    <a:satMod val="150000"/>
                  </a:schemeClr>
                </a:solidFill>
              </a:rPr>
              <a:t>Data Collection </a:t>
            </a:r>
            <a:r>
              <a:rPr lang="tr-TR" sz="3000" dirty="0" smtClean="0">
                <a:solidFill>
                  <a:schemeClr val="accent1">
                    <a:satMod val="150000"/>
                  </a:schemeClr>
                </a:solidFill>
              </a:rPr>
              <a:t>Techniques</a:t>
            </a:r>
            <a:r>
              <a:rPr lang="en-US" sz="3000" dirty="0" smtClean="0">
                <a:solidFill>
                  <a:schemeClr val="accent1">
                    <a:satMod val="150000"/>
                  </a:schemeClr>
                </a:solidFill>
              </a:rPr>
              <a:t> (Cont.)</a:t>
            </a:r>
            <a:endParaRPr lang="en-US" sz="300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pPr lvl="1"/>
            <a:r>
              <a:rPr lang="en-US" altLang="tr-TR" i="1" dirty="0" smtClean="0"/>
              <a:t>Semi-structured interviewing </a:t>
            </a:r>
            <a:r>
              <a:rPr lang="en-US" altLang="tr-TR" dirty="0"/>
              <a:t>is thus guided only in the sense that some form of interview </a:t>
            </a:r>
            <a:r>
              <a:rPr lang="en-US" altLang="tr-TR" dirty="0" smtClean="0"/>
              <a:t>protocol provides </a:t>
            </a:r>
            <a:r>
              <a:rPr lang="en-US" altLang="tr-TR" dirty="0"/>
              <a:t>a framework for the interview. </a:t>
            </a:r>
            <a:endParaRPr lang="en-US" altLang="tr-TR" dirty="0" smtClean="0"/>
          </a:p>
          <a:p>
            <a:pPr lvl="1"/>
            <a:endParaRPr lang="en-US" altLang="tr-TR" dirty="0" smtClean="0"/>
          </a:p>
          <a:p>
            <a:pPr lvl="1"/>
            <a:r>
              <a:rPr lang="en-US" altLang="tr-TR" dirty="0" smtClean="0"/>
              <a:t>To </a:t>
            </a:r>
            <a:r>
              <a:rPr lang="en-US" altLang="tr-TR" dirty="0"/>
              <a:t>that end, </a:t>
            </a:r>
            <a:r>
              <a:rPr lang="en-US" altLang="tr-TR" b="1" dirty="0"/>
              <a:t>semi-structured </a:t>
            </a:r>
            <a:r>
              <a:rPr lang="en-US" altLang="tr-TR" b="1" dirty="0" smtClean="0"/>
              <a:t>interviews </a:t>
            </a:r>
            <a:r>
              <a:rPr lang="en-US" altLang="tr-TR" dirty="0" smtClean="0"/>
              <a:t>exhibit </a:t>
            </a:r>
            <a:r>
              <a:rPr lang="en-US" altLang="tr-TR" dirty="0"/>
              <a:t>a number of </a:t>
            </a:r>
            <a:r>
              <a:rPr lang="en-US" altLang="tr-TR" b="1" dirty="0"/>
              <a:t>benefits</a:t>
            </a:r>
            <a:r>
              <a:rPr lang="en-US" altLang="tr-TR" dirty="0"/>
              <a:t> over other interviewing approaches:</a:t>
            </a:r>
          </a:p>
          <a:p>
            <a:pPr lvl="2"/>
            <a:r>
              <a:rPr lang="en-US" altLang="tr-TR" dirty="0"/>
              <a:t>They are less intrusive to those being interviewed because </a:t>
            </a:r>
            <a:r>
              <a:rPr lang="en-US" altLang="tr-TR" dirty="0" smtClean="0"/>
              <a:t>semi-structured interviews </a:t>
            </a:r>
            <a:r>
              <a:rPr lang="en-US" altLang="tr-TR" dirty="0"/>
              <a:t>encourage two-way communication. For instance, those </a:t>
            </a:r>
            <a:r>
              <a:rPr lang="en-US" altLang="tr-TR" dirty="0" smtClean="0"/>
              <a:t>being interviewed </a:t>
            </a:r>
            <a:r>
              <a:rPr lang="en-US" altLang="tr-TR" dirty="0"/>
              <a:t>can ask questions of the interviewer.</a:t>
            </a:r>
          </a:p>
          <a:p>
            <a:pPr lvl="2"/>
            <a:r>
              <a:rPr lang="en-US" altLang="tr-TR" dirty="0" smtClean="0"/>
              <a:t>They </a:t>
            </a:r>
            <a:r>
              <a:rPr lang="en-US" altLang="tr-TR" dirty="0"/>
              <a:t>can be used to confirm what is already known whilst at the same </a:t>
            </a:r>
            <a:r>
              <a:rPr lang="en-US" altLang="tr-TR" dirty="0" smtClean="0"/>
              <a:t>time providing </a:t>
            </a:r>
            <a:r>
              <a:rPr lang="en-US" altLang="tr-TR" dirty="0"/>
              <a:t>the opportunity for learning. Often the information obtained </a:t>
            </a:r>
            <a:r>
              <a:rPr lang="en-US" altLang="tr-TR" dirty="0" smtClean="0"/>
              <a:t>from semi-structured </a:t>
            </a:r>
            <a:r>
              <a:rPr lang="en-US" altLang="tr-TR" dirty="0"/>
              <a:t>interviews will provide not just answers but also the reasons </a:t>
            </a:r>
            <a:r>
              <a:rPr lang="en-US" altLang="tr-TR" dirty="0" smtClean="0"/>
              <a:t>for the </a:t>
            </a:r>
            <a:r>
              <a:rPr lang="en-US" altLang="tr-TR" dirty="0"/>
              <a:t>answers.</a:t>
            </a:r>
          </a:p>
          <a:p>
            <a:pPr lvl="2"/>
            <a:r>
              <a:rPr lang="en-US" altLang="tr-TR" dirty="0" smtClean="0"/>
              <a:t>When </a:t>
            </a:r>
            <a:r>
              <a:rPr lang="en-US" altLang="tr-TR" dirty="0"/>
              <a:t>individuals are interviewed personally and in a conversational rather </a:t>
            </a:r>
            <a:r>
              <a:rPr lang="en-US" altLang="tr-TR" dirty="0" smtClean="0"/>
              <a:t>than structured </a:t>
            </a:r>
            <a:r>
              <a:rPr lang="en-US" altLang="tr-TR" dirty="0"/>
              <a:t>manner they may more easily discuss sensitive issues.</a:t>
            </a:r>
          </a:p>
        </p:txBody>
      </p:sp>
    </p:spTree>
    <p:extLst>
      <p:ext uri="{BB962C8B-B14F-4D97-AF65-F5344CB8AC3E}">
        <p14:creationId xmlns:p14="http://schemas.microsoft.com/office/powerpoint/2010/main" val="69974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000" dirty="0">
                <a:solidFill>
                  <a:schemeClr val="accent1">
                    <a:satMod val="150000"/>
                  </a:schemeClr>
                </a:solidFill>
              </a:rPr>
              <a:t>Data Collection </a:t>
            </a:r>
            <a:r>
              <a:rPr lang="tr-TR" sz="3000" dirty="0" smtClean="0">
                <a:solidFill>
                  <a:schemeClr val="accent1">
                    <a:satMod val="150000"/>
                  </a:schemeClr>
                </a:solidFill>
              </a:rPr>
              <a:t>Techniques</a:t>
            </a:r>
            <a:r>
              <a:rPr lang="en-US" sz="3000" dirty="0" smtClean="0">
                <a:solidFill>
                  <a:schemeClr val="accent1">
                    <a:satMod val="150000"/>
                  </a:schemeClr>
                </a:solidFill>
              </a:rPr>
              <a:t> (Cont.)</a:t>
            </a:r>
            <a:endParaRPr lang="en-US" sz="300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1845734"/>
            <a:ext cx="7543801" cy="4478866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altLang="tr-TR" i="1" dirty="0"/>
              <a:t>A second key technique </a:t>
            </a:r>
            <a:r>
              <a:rPr lang="en-US" altLang="tr-TR" dirty="0"/>
              <a:t>is </a:t>
            </a:r>
            <a:r>
              <a:rPr lang="en-US" altLang="tr-TR" b="1" dirty="0"/>
              <a:t>observation</a:t>
            </a:r>
            <a:r>
              <a:rPr lang="en-US" altLang="tr-TR" dirty="0"/>
              <a:t>. </a:t>
            </a:r>
            <a:endParaRPr lang="en-US" altLang="tr-TR" dirty="0" smtClean="0"/>
          </a:p>
          <a:p>
            <a:pPr lvl="1"/>
            <a:endParaRPr lang="en-US" altLang="tr-TR" dirty="0" smtClean="0"/>
          </a:p>
          <a:p>
            <a:pPr lvl="1"/>
            <a:r>
              <a:rPr lang="en-US" altLang="tr-TR" b="1" dirty="0" smtClean="0"/>
              <a:t>Direct </a:t>
            </a:r>
            <a:r>
              <a:rPr lang="en-US" altLang="tr-TR" b="1" dirty="0"/>
              <a:t>observation </a:t>
            </a:r>
            <a:r>
              <a:rPr lang="en-US" altLang="tr-TR" dirty="0"/>
              <a:t>involves </a:t>
            </a:r>
            <a:r>
              <a:rPr lang="en-US" altLang="tr-TR" dirty="0" smtClean="0"/>
              <a:t>the researcher </a:t>
            </a:r>
            <a:r>
              <a:rPr lang="en-US" altLang="tr-TR" dirty="0"/>
              <a:t>as a passive and neutral bystander that is not involved in the </a:t>
            </a:r>
            <a:r>
              <a:rPr lang="en-US" altLang="tr-TR" dirty="0" smtClean="0"/>
              <a:t>phenomenon of </a:t>
            </a:r>
            <a:r>
              <a:rPr lang="en-US" altLang="tr-TR" dirty="0"/>
              <a:t>interest (“looking over the shoulder”), whilst participant </a:t>
            </a:r>
            <a:r>
              <a:rPr lang="en-US" altLang="tr-TR" dirty="0" smtClean="0"/>
              <a:t>observation includes </a:t>
            </a:r>
            <a:r>
              <a:rPr lang="en-US" altLang="tr-TR" dirty="0"/>
              <a:t>the researcher as an active participant (“influencing the phenomenon</a:t>
            </a:r>
            <a:r>
              <a:rPr lang="en-US" altLang="tr-TR" dirty="0" smtClean="0"/>
              <a:t>”).</a:t>
            </a:r>
          </a:p>
          <a:p>
            <a:pPr lvl="1"/>
            <a:endParaRPr lang="en-US" altLang="tr-TR" dirty="0"/>
          </a:p>
          <a:p>
            <a:pPr lvl="1"/>
            <a:r>
              <a:rPr lang="en-US" altLang="tr-TR" i="1" dirty="0"/>
              <a:t>A third key technique </a:t>
            </a:r>
            <a:r>
              <a:rPr lang="en-US" altLang="tr-TR" dirty="0"/>
              <a:t>is </a:t>
            </a:r>
            <a:r>
              <a:rPr lang="en-US" altLang="tr-TR" b="1" dirty="0"/>
              <a:t>documentation</a:t>
            </a:r>
            <a:r>
              <a:rPr lang="en-US" altLang="tr-TR" dirty="0"/>
              <a:t> where all sorts of internal and </a:t>
            </a:r>
            <a:r>
              <a:rPr lang="en-US" altLang="tr-TR" dirty="0" smtClean="0"/>
              <a:t>external documents </a:t>
            </a:r>
            <a:r>
              <a:rPr lang="en-US" altLang="tr-TR" dirty="0"/>
              <a:t>relating to the unit of observation are gathered and used as a data source</a:t>
            </a:r>
            <a:r>
              <a:rPr lang="en-US" altLang="tr-TR" dirty="0" smtClean="0"/>
              <a:t>.</a:t>
            </a:r>
          </a:p>
          <a:p>
            <a:pPr lvl="1"/>
            <a:endParaRPr lang="en-US" altLang="tr-TR" dirty="0"/>
          </a:p>
          <a:p>
            <a:pPr lvl="1"/>
            <a:r>
              <a:rPr lang="en-US" altLang="tr-TR" dirty="0"/>
              <a:t>These documents can be structured (spread sheets) semi-structured (emails, </a:t>
            </a:r>
            <a:r>
              <a:rPr lang="en-US" altLang="tr-TR" dirty="0" smtClean="0"/>
              <a:t>reports, policy </a:t>
            </a:r>
            <a:r>
              <a:rPr lang="en-US" altLang="tr-TR" dirty="0"/>
              <a:t>documents, websites) or unstructured (music, video, other media</a:t>
            </a:r>
            <a:r>
              <a:rPr lang="en-US" altLang="tr-TR" dirty="0" smtClean="0"/>
              <a:t>).</a:t>
            </a:r>
          </a:p>
          <a:p>
            <a:pPr lvl="1"/>
            <a:endParaRPr lang="en-US" altLang="tr-TR" dirty="0" smtClean="0"/>
          </a:p>
          <a:p>
            <a:pPr lvl="1"/>
            <a:r>
              <a:rPr lang="en-US" altLang="tr-TR" dirty="0" smtClean="0"/>
              <a:t>There is a </a:t>
            </a:r>
            <a:r>
              <a:rPr lang="en-US" altLang="tr-TR" dirty="0"/>
              <a:t>fundamental principle of qualitative </a:t>
            </a:r>
            <a:r>
              <a:rPr lang="en-US" altLang="tr-TR" dirty="0" smtClean="0"/>
              <a:t>research which is </a:t>
            </a:r>
            <a:r>
              <a:rPr lang="en-US" altLang="tr-TR" b="1" dirty="0" smtClean="0"/>
              <a:t>triangulation </a:t>
            </a:r>
            <a:r>
              <a:rPr lang="en-US" altLang="tr-TR" b="1" dirty="0"/>
              <a:t>of </a:t>
            </a:r>
            <a:r>
              <a:rPr lang="en-US" altLang="tr-TR" b="1" dirty="0" smtClean="0"/>
              <a:t>data. </a:t>
            </a:r>
            <a:r>
              <a:rPr lang="en-US" altLang="tr-TR" dirty="0" smtClean="0"/>
              <a:t>Triangulation </a:t>
            </a:r>
            <a:r>
              <a:rPr lang="en-US" altLang="tr-TR" dirty="0"/>
              <a:t>literally means doing more than just one thing</a:t>
            </a:r>
            <a:r>
              <a:rPr lang="en-US" altLang="tr-TR" dirty="0" smtClean="0"/>
              <a:t>.</a:t>
            </a:r>
          </a:p>
          <a:p>
            <a:pPr lvl="1"/>
            <a:endParaRPr lang="en-US" altLang="tr-TR" dirty="0"/>
          </a:p>
          <a:p>
            <a:pPr lvl="1"/>
            <a:r>
              <a:rPr lang="en-US" altLang="tr-TR" b="1" dirty="0"/>
              <a:t>Data triangulation refers </a:t>
            </a:r>
            <a:r>
              <a:rPr lang="en-US" altLang="tr-TR" dirty="0"/>
              <a:t>to </a:t>
            </a:r>
            <a:r>
              <a:rPr lang="en-US" altLang="tr-TR" i="1" dirty="0"/>
              <a:t>perusing, and relating, multiple sources of </a:t>
            </a:r>
            <a:r>
              <a:rPr lang="en-US" altLang="tr-TR" i="1" dirty="0" smtClean="0"/>
              <a:t>evidence</a:t>
            </a:r>
            <a:r>
              <a:rPr lang="en-US" altLang="tr-TR" dirty="0" smtClean="0"/>
              <a:t> about </a:t>
            </a:r>
            <a:r>
              <a:rPr lang="en-US" altLang="tr-TR" dirty="0"/>
              <a:t>a particular phenomenon or topic</a:t>
            </a:r>
            <a:r>
              <a:rPr lang="en-US" altLang="tr-TR" dirty="0" smtClean="0"/>
              <a:t>.</a:t>
            </a:r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227231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3631</TotalTime>
  <Words>3974</Words>
  <Application>Microsoft Office PowerPoint</Application>
  <PresentationFormat>Ekran Gösterisi (4:3)</PresentationFormat>
  <Paragraphs>305</Paragraphs>
  <Slides>28</Slides>
  <Notes>26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29" baseType="lpstr">
      <vt:lpstr>Retrospect</vt:lpstr>
      <vt:lpstr>Scientific Research in Information Systems</vt:lpstr>
      <vt:lpstr>Overview</vt:lpstr>
      <vt:lpstr>Qualitative Methods</vt:lpstr>
      <vt:lpstr>Qualitative Methods (Cont.)</vt:lpstr>
      <vt:lpstr>Qualitative Methods (Cont.)</vt:lpstr>
      <vt:lpstr>Qualitative vs. Quantitative</vt:lpstr>
      <vt:lpstr>Data Collection Techniques</vt:lpstr>
      <vt:lpstr>Data Collection Techniques (Cont.)</vt:lpstr>
      <vt:lpstr>Data Collection Techniques (Cont.)</vt:lpstr>
      <vt:lpstr>Data Analysis Techniques</vt:lpstr>
      <vt:lpstr>Data Analysis Techniques (Cont.)</vt:lpstr>
      <vt:lpstr>Case Study</vt:lpstr>
      <vt:lpstr>Case Study (Cont.)</vt:lpstr>
      <vt:lpstr>Case Study (Cont.)</vt:lpstr>
      <vt:lpstr>Case Study (Cont.)</vt:lpstr>
      <vt:lpstr>Case Study (Cont.)</vt:lpstr>
      <vt:lpstr>Case Study (Cont.)</vt:lpstr>
      <vt:lpstr>Action Research</vt:lpstr>
      <vt:lpstr>Action Research (Cont.)</vt:lpstr>
      <vt:lpstr>Action Research (Cont.)</vt:lpstr>
      <vt:lpstr>Action Research (Cont.)</vt:lpstr>
      <vt:lpstr>Action Research (Cont.)</vt:lpstr>
      <vt:lpstr>Grounded Theory</vt:lpstr>
      <vt:lpstr>Grounded Theory (Cont.)</vt:lpstr>
      <vt:lpstr>Grounded Theory (Cont.)</vt:lpstr>
      <vt:lpstr>Grounded Theory (Cont.)</vt:lpstr>
      <vt:lpstr>Further Reading</vt:lpstr>
      <vt:lpstr>PowerPoint Sunusu</vt:lpstr>
    </vt:vector>
  </TitlesOfParts>
  <Company>UNO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Research</dc:title>
  <dc:creator>Jeffery Oescher</dc:creator>
  <cp:lastModifiedBy>win7</cp:lastModifiedBy>
  <cp:revision>257</cp:revision>
  <cp:lastPrinted>2017-10-10T07:29:31Z</cp:lastPrinted>
  <dcterms:created xsi:type="dcterms:W3CDTF">2002-02-07T20:50:58Z</dcterms:created>
  <dcterms:modified xsi:type="dcterms:W3CDTF">2018-11-17T07:22:32Z</dcterms:modified>
</cp:coreProperties>
</file>