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0" r:id="rId1"/>
  </p:sldMasterIdLst>
  <p:notesMasterIdLst>
    <p:notesMasterId r:id="rId32"/>
  </p:notesMasterIdLst>
  <p:handoutMasterIdLst>
    <p:handoutMasterId r:id="rId33"/>
  </p:handoutMasterIdLst>
  <p:sldIdLst>
    <p:sldId id="256" r:id="rId2"/>
    <p:sldId id="257" r:id="rId3"/>
    <p:sldId id="331" r:id="rId4"/>
    <p:sldId id="307" r:id="rId5"/>
    <p:sldId id="332" r:id="rId6"/>
    <p:sldId id="333" r:id="rId7"/>
    <p:sldId id="334" r:id="rId8"/>
    <p:sldId id="335" r:id="rId9"/>
    <p:sldId id="353" r:id="rId10"/>
    <p:sldId id="337" r:id="rId11"/>
    <p:sldId id="338" r:id="rId12"/>
    <p:sldId id="339" r:id="rId13"/>
    <p:sldId id="341" r:id="rId14"/>
    <p:sldId id="258" r:id="rId15"/>
    <p:sldId id="342" r:id="rId16"/>
    <p:sldId id="313" r:id="rId17"/>
    <p:sldId id="314" r:id="rId18"/>
    <p:sldId id="315" r:id="rId19"/>
    <p:sldId id="343" r:id="rId20"/>
    <p:sldId id="344" r:id="rId21"/>
    <p:sldId id="345" r:id="rId22"/>
    <p:sldId id="346" r:id="rId23"/>
    <p:sldId id="347" r:id="rId24"/>
    <p:sldId id="348" r:id="rId25"/>
    <p:sldId id="349" r:id="rId26"/>
    <p:sldId id="350" r:id="rId27"/>
    <p:sldId id="351" r:id="rId28"/>
    <p:sldId id="352" r:id="rId29"/>
    <p:sldId id="330" r:id="rId30"/>
    <p:sldId id="267" r:id="rId31"/>
  </p:sldIdLst>
  <p:sldSz cx="9144000" cy="6858000" type="screen4x3"/>
  <p:notesSz cx="7010400" cy="9296400"/>
  <p:defaultTextStyle>
    <a:defPPr>
      <a:defRPr lang="en-US"/>
    </a:defPPr>
    <a:lvl1pPr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5pPr>
    <a:lvl6pPr marL="2286000" algn="l" defTabSz="914400" rtl="0" eaLnBrk="1" latinLnBrk="0" hangingPunct="1">
      <a:defRPr sz="2400" kern="1200">
        <a:solidFill>
          <a:schemeClr val="tx1"/>
        </a:solidFill>
        <a:latin typeface="Tahoma" panose="020B0604030504040204" pitchFamily="34" charset="0"/>
        <a:ea typeface="+mn-ea"/>
        <a:cs typeface="+mn-cs"/>
      </a:defRPr>
    </a:lvl6pPr>
    <a:lvl7pPr marL="2743200" algn="l" defTabSz="914400" rtl="0" eaLnBrk="1" latinLnBrk="0" hangingPunct="1">
      <a:defRPr sz="2400" kern="1200">
        <a:solidFill>
          <a:schemeClr val="tx1"/>
        </a:solidFill>
        <a:latin typeface="Tahoma" panose="020B0604030504040204" pitchFamily="34" charset="0"/>
        <a:ea typeface="+mn-ea"/>
        <a:cs typeface="+mn-cs"/>
      </a:defRPr>
    </a:lvl7pPr>
    <a:lvl8pPr marL="3200400" algn="l" defTabSz="914400" rtl="0" eaLnBrk="1" latinLnBrk="0" hangingPunct="1">
      <a:defRPr sz="2400" kern="1200">
        <a:solidFill>
          <a:schemeClr val="tx1"/>
        </a:solidFill>
        <a:latin typeface="Tahoma" panose="020B0604030504040204" pitchFamily="34" charset="0"/>
        <a:ea typeface="+mn-ea"/>
        <a:cs typeface="+mn-cs"/>
      </a:defRPr>
    </a:lvl8pPr>
    <a:lvl9pPr marL="3657600" algn="l" defTabSz="914400" rtl="0" eaLnBrk="1" latinLnBrk="0" hangingPunct="1">
      <a:defRPr sz="2400" kern="1200">
        <a:solidFill>
          <a:schemeClr val="tx1"/>
        </a:solidFill>
        <a:latin typeface="Tahoma" panose="020B060403050404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userDrawn="1">
          <p15:clr>
            <a:srgbClr val="A4A3A4"/>
          </p15:clr>
        </p15:guide>
        <p15:guide id="2" pos="220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015" autoAdjust="0"/>
    <p:restoredTop sz="78456" autoAdjust="0"/>
  </p:normalViewPr>
  <p:slideViewPr>
    <p:cSldViewPr>
      <p:cViewPr varScale="1">
        <p:scale>
          <a:sx n="69" d="100"/>
          <a:sy n="69" d="100"/>
        </p:scale>
        <p:origin x="1301"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494"/>
    </p:cViewPr>
  </p:sorterViewPr>
  <p:notesViewPr>
    <p:cSldViewPr>
      <p:cViewPr varScale="1">
        <p:scale>
          <a:sx n="68" d="100"/>
          <a:sy n="68" d="100"/>
        </p:scale>
        <p:origin x="-1992" y="-90"/>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634" name="Rectangle 2"/>
          <p:cNvSpPr>
            <a:spLocks noGrp="1" noChangeArrowheads="1"/>
          </p:cNvSpPr>
          <p:nvPr>
            <p:ph type="hdr" sz="quarter"/>
          </p:nvPr>
        </p:nvSpPr>
        <p:spPr bwMode="auto">
          <a:xfrm>
            <a:off x="0"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eaLnBrk="1" hangingPunct="1">
              <a:defRPr sz="1200"/>
            </a:lvl1pPr>
          </a:lstStyle>
          <a:p>
            <a:pPr>
              <a:defRPr/>
            </a:pPr>
            <a:r>
              <a:rPr lang="en-US"/>
              <a:t>Educational Research – Chapter 1</a:t>
            </a:r>
          </a:p>
          <a:p>
            <a:pPr>
              <a:defRPr/>
            </a:pPr>
            <a:r>
              <a:rPr lang="en-US"/>
              <a:t>Gay, Airasian, and Mills</a:t>
            </a:r>
          </a:p>
        </p:txBody>
      </p:sp>
      <p:sp>
        <p:nvSpPr>
          <p:cNvPr id="69635" name="Rectangle 3"/>
          <p:cNvSpPr>
            <a:spLocks noGrp="1" noChangeArrowheads="1"/>
          </p:cNvSpPr>
          <p:nvPr>
            <p:ph type="dt" sz="quarter" idx="1"/>
          </p:nvPr>
        </p:nvSpPr>
        <p:spPr bwMode="auto">
          <a:xfrm>
            <a:off x="3972560"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eaLnBrk="1" hangingPunct="1">
              <a:defRPr sz="1200"/>
            </a:lvl1pPr>
          </a:lstStyle>
          <a:p>
            <a:pPr>
              <a:defRPr/>
            </a:pPr>
            <a:endParaRPr lang="en-US"/>
          </a:p>
        </p:txBody>
      </p:sp>
      <p:sp>
        <p:nvSpPr>
          <p:cNvPr id="69636" name="Rectangle 4"/>
          <p:cNvSpPr>
            <a:spLocks noGrp="1" noChangeArrowheads="1"/>
          </p:cNvSpPr>
          <p:nvPr>
            <p:ph type="ftr" sz="quarter" idx="2"/>
          </p:nvPr>
        </p:nvSpPr>
        <p:spPr bwMode="auto">
          <a:xfrm>
            <a:off x="0" y="8831580"/>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eaLnBrk="1" hangingPunct="1">
              <a:defRPr sz="1200"/>
            </a:lvl1pPr>
          </a:lstStyle>
          <a:p>
            <a:pPr>
              <a:defRPr/>
            </a:pPr>
            <a:endParaRPr lang="en-US"/>
          </a:p>
        </p:txBody>
      </p:sp>
      <p:sp>
        <p:nvSpPr>
          <p:cNvPr id="69637" name="Rectangle 5"/>
          <p:cNvSpPr>
            <a:spLocks noGrp="1" noChangeArrowheads="1"/>
          </p:cNvSpPr>
          <p:nvPr>
            <p:ph type="sldNum" sz="quarter" idx="3"/>
          </p:nvPr>
        </p:nvSpPr>
        <p:spPr bwMode="auto">
          <a:xfrm>
            <a:off x="3972560" y="8831580"/>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eaLnBrk="1" hangingPunct="1">
              <a:defRPr sz="1200" smtClean="0"/>
            </a:lvl1pPr>
          </a:lstStyle>
          <a:p>
            <a:pPr>
              <a:defRPr/>
            </a:pPr>
            <a:fld id="{20564149-6FF2-47E3-904A-E745A33C5F34}" type="slidenum">
              <a:rPr lang="en-US"/>
              <a:pPr>
                <a:defRPr/>
              </a:pPr>
              <a:t>‹#›</a:t>
            </a:fld>
            <a:endParaRPr lang="en-US"/>
          </a:p>
        </p:txBody>
      </p:sp>
    </p:spTree>
    <p:extLst>
      <p:ext uri="{BB962C8B-B14F-4D97-AF65-F5344CB8AC3E}">
        <p14:creationId xmlns:p14="http://schemas.microsoft.com/office/powerpoint/2010/main" val="22061312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4930" name="Rectangle 1026"/>
          <p:cNvSpPr>
            <a:spLocks noGrp="1" noChangeArrowheads="1"/>
          </p:cNvSpPr>
          <p:nvPr>
            <p:ph type="hdr" sz="quarter"/>
          </p:nvPr>
        </p:nvSpPr>
        <p:spPr bwMode="auto">
          <a:xfrm>
            <a:off x="0"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eaLnBrk="1" hangingPunct="1">
              <a:defRPr sz="1200"/>
            </a:lvl1pPr>
          </a:lstStyle>
          <a:p>
            <a:pPr>
              <a:defRPr/>
            </a:pPr>
            <a:endParaRPr lang="en-US"/>
          </a:p>
        </p:txBody>
      </p:sp>
      <p:sp>
        <p:nvSpPr>
          <p:cNvPr id="124931" name="Rectangle 1027"/>
          <p:cNvSpPr>
            <a:spLocks noGrp="1" noChangeArrowheads="1"/>
          </p:cNvSpPr>
          <p:nvPr>
            <p:ph type="dt" idx="1"/>
          </p:nvPr>
        </p:nvSpPr>
        <p:spPr bwMode="auto">
          <a:xfrm>
            <a:off x="3972560"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eaLnBrk="1" hangingPunct="1">
              <a:defRPr sz="1200"/>
            </a:lvl1pPr>
          </a:lstStyle>
          <a:p>
            <a:pPr>
              <a:defRPr/>
            </a:pPr>
            <a:endParaRPr lang="en-US"/>
          </a:p>
        </p:txBody>
      </p:sp>
      <p:sp>
        <p:nvSpPr>
          <p:cNvPr id="8196" name="Rectangle 1028"/>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4933" name="Rectangle 1029"/>
          <p:cNvSpPr>
            <a:spLocks noGrp="1" noChangeArrowheads="1"/>
          </p:cNvSpPr>
          <p:nvPr>
            <p:ph type="body" sz="quarter" idx="3"/>
          </p:nvPr>
        </p:nvSpPr>
        <p:spPr bwMode="auto">
          <a:xfrm>
            <a:off x="934720" y="4415790"/>
            <a:ext cx="5140960" cy="418338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24934" name="Rectangle 1030"/>
          <p:cNvSpPr>
            <a:spLocks noGrp="1" noChangeArrowheads="1"/>
          </p:cNvSpPr>
          <p:nvPr>
            <p:ph type="ftr" sz="quarter" idx="4"/>
          </p:nvPr>
        </p:nvSpPr>
        <p:spPr bwMode="auto">
          <a:xfrm>
            <a:off x="0" y="8831580"/>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eaLnBrk="1" hangingPunct="1">
              <a:defRPr sz="1200"/>
            </a:lvl1pPr>
          </a:lstStyle>
          <a:p>
            <a:pPr>
              <a:defRPr/>
            </a:pPr>
            <a:endParaRPr lang="en-US"/>
          </a:p>
        </p:txBody>
      </p:sp>
      <p:sp>
        <p:nvSpPr>
          <p:cNvPr id="124935" name="Rectangle 1031"/>
          <p:cNvSpPr>
            <a:spLocks noGrp="1" noChangeArrowheads="1"/>
          </p:cNvSpPr>
          <p:nvPr>
            <p:ph type="sldNum" sz="quarter" idx="5"/>
          </p:nvPr>
        </p:nvSpPr>
        <p:spPr bwMode="auto">
          <a:xfrm>
            <a:off x="3972560" y="8831580"/>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eaLnBrk="1" hangingPunct="1">
              <a:defRPr sz="1200" smtClean="0"/>
            </a:lvl1pPr>
          </a:lstStyle>
          <a:p>
            <a:pPr>
              <a:defRPr/>
            </a:pPr>
            <a:fld id="{C2DBB528-16DF-4101-9356-86F6A6FF1C66}" type="slidenum">
              <a:rPr lang="en-US"/>
              <a:pPr>
                <a:defRPr/>
              </a:pPr>
              <a:t>‹#›</a:t>
            </a:fld>
            <a:endParaRPr lang="en-US"/>
          </a:p>
        </p:txBody>
      </p:sp>
    </p:spTree>
    <p:extLst>
      <p:ext uri="{BB962C8B-B14F-4D97-AF65-F5344CB8AC3E}">
        <p14:creationId xmlns:p14="http://schemas.microsoft.com/office/powerpoint/2010/main" val="413821842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1" indent="0" algn="l" defTabSz="914400" rtl="0" eaLnBrk="0" fontAlgn="base" latinLnBrk="0" hangingPunct="0">
              <a:lnSpc>
                <a:spcPct val="100000"/>
              </a:lnSpc>
              <a:spcBef>
                <a:spcPct val="30000"/>
              </a:spcBef>
              <a:spcAft>
                <a:spcPct val="0"/>
              </a:spcAft>
              <a:buClrTx/>
              <a:buSzTx/>
              <a:buFontTx/>
              <a:buNone/>
              <a:tabLst/>
              <a:defRPr/>
            </a:pPr>
            <a:endParaRPr lang="en-US" b="1" dirty="0" smtClean="0"/>
          </a:p>
          <a:p>
            <a:r>
              <a:rPr lang="en-US" altLang="tr-TR" b="1" u="sng" dirty="0" smtClean="0"/>
              <a:t>Sub-chapters</a:t>
            </a:r>
          </a:p>
          <a:p>
            <a:r>
              <a:rPr lang="en-US" altLang="tr-TR" b="1" dirty="0" err="1" smtClean="0"/>
              <a:t>Strategising</a:t>
            </a:r>
            <a:r>
              <a:rPr lang="en-US" altLang="tr-TR" b="1" dirty="0" smtClean="0"/>
              <a:t>: </a:t>
            </a:r>
            <a:r>
              <a:rPr lang="en-US" altLang="tr-TR" dirty="0" smtClean="0"/>
              <a:t>The Publishing Process, Key Publishing Decisions, Co-authorship, The Pre-submission Lifecycle</a:t>
            </a:r>
          </a:p>
          <a:p>
            <a:r>
              <a:rPr lang="en-US" b="1" dirty="0" smtClean="0"/>
              <a:t>Structure and Contents: </a:t>
            </a:r>
            <a:r>
              <a:rPr lang="en-US" dirty="0" smtClean="0"/>
              <a:t>Introduction, Background, Research Model, Research Method, Results, Discussion, Implications, Conclusions, Abstract</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b="1" dirty="0" smtClean="0"/>
              <a:t>Handling Reviews and Revisions:</a:t>
            </a:r>
            <a:r>
              <a:rPr lang="en-US" baseline="0" dirty="0" smtClean="0"/>
              <a:t> </a:t>
            </a:r>
            <a:r>
              <a:rPr lang="en-US" dirty="0" smtClean="0"/>
              <a:t>Understanding Reviews, Managing Revisions</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C2DBB528-16DF-4101-9356-86F6A6FF1C66}" type="slidenum">
              <a:rPr lang="en-US" smtClean="0"/>
              <a:pPr>
                <a:defRPr/>
              </a:pPr>
              <a:t>2</a:t>
            </a:fld>
            <a:endParaRPr lang="en-US"/>
          </a:p>
        </p:txBody>
      </p:sp>
    </p:spTree>
    <p:extLst>
      <p:ext uri="{BB962C8B-B14F-4D97-AF65-F5344CB8AC3E}">
        <p14:creationId xmlns:p14="http://schemas.microsoft.com/office/powerpoint/2010/main" val="27076584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2DBB528-16DF-4101-9356-86F6A6FF1C66}" type="slidenum">
              <a:rPr lang="en-US" smtClean="0"/>
              <a:pPr>
                <a:defRPr/>
              </a:pPr>
              <a:t>11</a:t>
            </a:fld>
            <a:endParaRPr lang="en-US"/>
          </a:p>
        </p:txBody>
      </p:sp>
    </p:spTree>
    <p:extLst>
      <p:ext uri="{BB962C8B-B14F-4D97-AF65-F5344CB8AC3E}">
        <p14:creationId xmlns:p14="http://schemas.microsoft.com/office/powerpoint/2010/main" val="30073241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Having identified a suitable target, the next phase consists of carefully threading</a:t>
            </a:r>
            <a:r>
              <a:rPr lang="en-US" baseline="0" dirty="0" smtClean="0"/>
              <a:t> </a:t>
            </a:r>
            <a:r>
              <a:rPr lang="en-US" dirty="0" smtClean="0"/>
              <a:t>through the pre-submission lifecycle shown in Fig. 6.1.</a:t>
            </a:r>
            <a:endParaRPr lang="en-US" dirty="0"/>
          </a:p>
        </p:txBody>
      </p:sp>
      <p:sp>
        <p:nvSpPr>
          <p:cNvPr id="4" name="Slide Number Placeholder 3"/>
          <p:cNvSpPr>
            <a:spLocks noGrp="1"/>
          </p:cNvSpPr>
          <p:nvPr>
            <p:ph type="sldNum" sz="quarter" idx="10"/>
          </p:nvPr>
        </p:nvSpPr>
        <p:spPr/>
        <p:txBody>
          <a:bodyPr/>
          <a:lstStyle/>
          <a:p>
            <a:pPr>
              <a:defRPr/>
            </a:pPr>
            <a:fld id="{C2DBB528-16DF-4101-9356-86F6A6FF1C66}" type="slidenum">
              <a:rPr lang="en-US" smtClean="0"/>
              <a:pPr>
                <a:defRPr/>
              </a:pPr>
              <a:t>12</a:t>
            </a:fld>
            <a:endParaRPr lang="en-US"/>
          </a:p>
        </p:txBody>
      </p:sp>
    </p:spTree>
    <p:extLst>
      <p:ext uri="{BB962C8B-B14F-4D97-AF65-F5344CB8AC3E}">
        <p14:creationId xmlns:p14="http://schemas.microsoft.com/office/powerpoint/2010/main" val="41643910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2DBB528-16DF-4101-9356-86F6A6FF1C66}" type="slidenum">
              <a:rPr lang="en-US" smtClean="0"/>
              <a:pPr>
                <a:defRPr/>
              </a:pPr>
              <a:t>13</a:t>
            </a:fld>
            <a:endParaRPr lang="en-US"/>
          </a:p>
        </p:txBody>
      </p:sp>
    </p:spTree>
    <p:extLst>
      <p:ext uri="{BB962C8B-B14F-4D97-AF65-F5344CB8AC3E}">
        <p14:creationId xmlns:p14="http://schemas.microsoft.com/office/powerpoint/2010/main" val="36680833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2DBB528-16DF-4101-9356-86F6A6FF1C66}" type="slidenum">
              <a:rPr lang="en-US" smtClean="0"/>
              <a:pPr>
                <a:defRPr/>
              </a:pPr>
              <a:t>14</a:t>
            </a:fld>
            <a:endParaRPr lang="en-US"/>
          </a:p>
        </p:txBody>
      </p:sp>
    </p:spTree>
    <p:extLst>
      <p:ext uri="{BB962C8B-B14F-4D97-AF65-F5344CB8AC3E}">
        <p14:creationId xmlns:p14="http://schemas.microsoft.com/office/powerpoint/2010/main" val="2585232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Times New Roman" charset="0"/>
                <a:ea typeface="+mn-ea"/>
                <a:cs typeface="+mn-cs"/>
              </a:rPr>
              <a:t>While papers vary somewhat across methodologies and fields (for example, some fields may use different headings or sections), you will find that most ‘regular’</a:t>
            </a:r>
          </a:p>
          <a:p>
            <a:r>
              <a:rPr lang="en-US" sz="1200" b="0" i="0" u="none" strike="noStrike" kern="1200" baseline="0" dirty="0" smtClean="0">
                <a:solidFill>
                  <a:schemeClr val="tx1"/>
                </a:solidFill>
                <a:latin typeface="Times New Roman" charset="0"/>
                <a:ea typeface="+mn-ea"/>
                <a:cs typeface="+mn-cs"/>
              </a:rPr>
              <a:t>research papers in information systems research adhere to the following structure shown in Table 6.4.</a:t>
            </a:r>
            <a:endParaRPr lang="en-US" dirty="0"/>
          </a:p>
        </p:txBody>
      </p:sp>
      <p:sp>
        <p:nvSpPr>
          <p:cNvPr id="4" name="Slide Number Placeholder 3"/>
          <p:cNvSpPr>
            <a:spLocks noGrp="1"/>
          </p:cNvSpPr>
          <p:nvPr>
            <p:ph type="sldNum" sz="quarter" idx="10"/>
          </p:nvPr>
        </p:nvSpPr>
        <p:spPr/>
        <p:txBody>
          <a:bodyPr/>
          <a:lstStyle/>
          <a:p>
            <a:pPr>
              <a:defRPr/>
            </a:pPr>
            <a:fld id="{C2DBB528-16DF-4101-9356-86F6A6FF1C66}" type="slidenum">
              <a:rPr lang="en-US" smtClean="0"/>
              <a:pPr>
                <a:defRPr/>
              </a:pPr>
              <a:t>15</a:t>
            </a:fld>
            <a:endParaRPr lang="en-US"/>
          </a:p>
        </p:txBody>
      </p:sp>
    </p:spTree>
    <p:extLst>
      <p:ext uri="{BB962C8B-B14F-4D97-AF65-F5344CB8AC3E}">
        <p14:creationId xmlns:p14="http://schemas.microsoft.com/office/powerpoint/2010/main" val="36449680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2DBB528-16DF-4101-9356-86F6A6FF1C66}" type="slidenum">
              <a:rPr lang="en-US" smtClean="0"/>
              <a:pPr>
                <a:defRPr/>
              </a:pPr>
              <a:t>16</a:t>
            </a:fld>
            <a:endParaRPr lang="en-US"/>
          </a:p>
        </p:txBody>
      </p:sp>
    </p:spTree>
    <p:extLst>
      <p:ext uri="{BB962C8B-B14F-4D97-AF65-F5344CB8AC3E}">
        <p14:creationId xmlns:p14="http://schemas.microsoft.com/office/powerpoint/2010/main" val="25027016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2DBB528-16DF-4101-9356-86F6A6FF1C66}" type="slidenum">
              <a:rPr lang="en-US" smtClean="0"/>
              <a:pPr>
                <a:defRPr/>
              </a:pPr>
              <a:t>17</a:t>
            </a:fld>
            <a:endParaRPr lang="en-US"/>
          </a:p>
        </p:txBody>
      </p:sp>
    </p:spTree>
    <p:extLst>
      <p:ext uri="{BB962C8B-B14F-4D97-AF65-F5344CB8AC3E}">
        <p14:creationId xmlns:p14="http://schemas.microsoft.com/office/powerpoint/2010/main" val="3873006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C2DBB528-16DF-4101-9356-86F6A6FF1C66}" type="slidenum">
              <a:rPr lang="en-US" smtClean="0"/>
              <a:pPr>
                <a:defRPr/>
              </a:pPr>
              <a:t>18</a:t>
            </a:fld>
            <a:endParaRPr lang="en-US"/>
          </a:p>
        </p:txBody>
      </p:sp>
    </p:spTree>
    <p:extLst>
      <p:ext uri="{BB962C8B-B14F-4D97-AF65-F5344CB8AC3E}">
        <p14:creationId xmlns:p14="http://schemas.microsoft.com/office/powerpoint/2010/main" val="3666966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C2DBB528-16DF-4101-9356-86F6A6FF1C66}" type="slidenum">
              <a:rPr lang="en-US" smtClean="0"/>
              <a:pPr>
                <a:defRPr/>
              </a:pPr>
              <a:t>19</a:t>
            </a:fld>
            <a:endParaRPr lang="en-US"/>
          </a:p>
        </p:txBody>
      </p:sp>
    </p:spTree>
    <p:extLst>
      <p:ext uri="{BB962C8B-B14F-4D97-AF65-F5344CB8AC3E}">
        <p14:creationId xmlns:p14="http://schemas.microsoft.com/office/powerpoint/2010/main" val="18396519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C2DBB528-16DF-4101-9356-86F6A6FF1C66}" type="slidenum">
              <a:rPr lang="en-US" smtClean="0"/>
              <a:pPr>
                <a:defRPr/>
              </a:pPr>
              <a:t>20</a:t>
            </a:fld>
            <a:endParaRPr lang="en-US"/>
          </a:p>
        </p:txBody>
      </p:sp>
    </p:spTree>
    <p:extLst>
      <p:ext uri="{BB962C8B-B14F-4D97-AF65-F5344CB8AC3E}">
        <p14:creationId xmlns:p14="http://schemas.microsoft.com/office/powerpoint/2010/main" val="9348337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smtClean="0"/>
              <a:t>“Publish or perish!” (Anne </a:t>
            </a:r>
            <a:r>
              <a:rPr lang="en-US" dirty="0" err="1" smtClean="0"/>
              <a:t>Harzing</a:t>
            </a:r>
            <a:r>
              <a:rPr lang="en-US" dirty="0" smtClean="0"/>
              <a:t>)</a:t>
            </a:r>
            <a:endParaRPr lang="en-US" altLang="tr-TR" dirty="0" smtClean="0"/>
          </a:p>
          <a:p>
            <a:endParaRPr lang="en-US" dirty="0"/>
          </a:p>
        </p:txBody>
      </p:sp>
      <p:sp>
        <p:nvSpPr>
          <p:cNvPr id="4" name="Slide Number Placeholder 3"/>
          <p:cNvSpPr>
            <a:spLocks noGrp="1"/>
          </p:cNvSpPr>
          <p:nvPr>
            <p:ph type="sldNum" sz="quarter" idx="10"/>
          </p:nvPr>
        </p:nvSpPr>
        <p:spPr/>
        <p:txBody>
          <a:bodyPr/>
          <a:lstStyle/>
          <a:p>
            <a:pPr>
              <a:defRPr/>
            </a:pPr>
            <a:fld id="{C2DBB528-16DF-4101-9356-86F6A6FF1C66}" type="slidenum">
              <a:rPr lang="en-US" smtClean="0"/>
              <a:pPr>
                <a:defRPr/>
              </a:pPr>
              <a:t>3</a:t>
            </a:fld>
            <a:endParaRPr lang="en-US"/>
          </a:p>
        </p:txBody>
      </p:sp>
    </p:spTree>
    <p:extLst>
      <p:ext uri="{BB962C8B-B14F-4D97-AF65-F5344CB8AC3E}">
        <p14:creationId xmlns:p14="http://schemas.microsoft.com/office/powerpoint/2010/main" val="22844216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C2DBB528-16DF-4101-9356-86F6A6FF1C66}" type="slidenum">
              <a:rPr lang="en-US" smtClean="0"/>
              <a:pPr>
                <a:defRPr/>
              </a:pPr>
              <a:t>21</a:t>
            </a:fld>
            <a:endParaRPr lang="en-US"/>
          </a:p>
        </p:txBody>
      </p:sp>
    </p:spTree>
    <p:extLst>
      <p:ext uri="{BB962C8B-B14F-4D97-AF65-F5344CB8AC3E}">
        <p14:creationId xmlns:p14="http://schemas.microsoft.com/office/powerpoint/2010/main" val="22453258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sz="1200" b="0" i="0" u="none" strike="noStrike" kern="1200" baseline="0" dirty="0" smtClean="0">
                <a:solidFill>
                  <a:schemeClr val="tx1"/>
                </a:solidFill>
                <a:latin typeface="Times New Roman" charset="0"/>
                <a:ea typeface="+mn-ea"/>
                <a:cs typeface="+mn-cs"/>
              </a:rPr>
              <a:t>Reflection means relating the findings back to the initial problem the paper set out to do. This should come early in a discussion section.</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C2DBB528-16DF-4101-9356-86F6A6FF1C66}" type="slidenum">
              <a:rPr lang="en-US" smtClean="0"/>
              <a:pPr>
                <a:defRPr/>
              </a:pPr>
              <a:t>22</a:t>
            </a:fld>
            <a:endParaRPr lang="en-US"/>
          </a:p>
        </p:txBody>
      </p:sp>
    </p:spTree>
    <p:extLst>
      <p:ext uri="{BB962C8B-B14F-4D97-AF65-F5344CB8AC3E}">
        <p14:creationId xmlns:p14="http://schemas.microsoft.com/office/powerpoint/2010/main" val="8203873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2DBB528-16DF-4101-9356-86F6A6FF1C66}" type="slidenum">
              <a:rPr lang="en-US" smtClean="0"/>
              <a:pPr>
                <a:defRPr/>
              </a:pPr>
              <a:t>23</a:t>
            </a:fld>
            <a:endParaRPr lang="en-US"/>
          </a:p>
        </p:txBody>
      </p:sp>
    </p:spTree>
    <p:extLst>
      <p:ext uri="{BB962C8B-B14F-4D97-AF65-F5344CB8AC3E}">
        <p14:creationId xmlns:p14="http://schemas.microsoft.com/office/powerpoint/2010/main" val="14041343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2DBB528-16DF-4101-9356-86F6A6FF1C66}" type="slidenum">
              <a:rPr lang="en-US" smtClean="0"/>
              <a:pPr>
                <a:defRPr/>
              </a:pPr>
              <a:t>24</a:t>
            </a:fld>
            <a:endParaRPr lang="en-US"/>
          </a:p>
        </p:txBody>
      </p:sp>
    </p:spTree>
    <p:extLst>
      <p:ext uri="{BB962C8B-B14F-4D97-AF65-F5344CB8AC3E}">
        <p14:creationId xmlns:p14="http://schemas.microsoft.com/office/powerpoint/2010/main" val="8164086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2DBB528-16DF-4101-9356-86F6A6FF1C66}" type="slidenum">
              <a:rPr lang="en-US" smtClean="0"/>
              <a:pPr>
                <a:defRPr/>
              </a:pPr>
              <a:t>25</a:t>
            </a:fld>
            <a:endParaRPr lang="en-US"/>
          </a:p>
        </p:txBody>
      </p:sp>
    </p:spTree>
    <p:extLst>
      <p:ext uri="{BB962C8B-B14F-4D97-AF65-F5344CB8AC3E}">
        <p14:creationId xmlns:p14="http://schemas.microsoft.com/office/powerpoint/2010/main" val="13078035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2DBB528-16DF-4101-9356-86F6A6FF1C66}" type="slidenum">
              <a:rPr lang="en-US" smtClean="0"/>
              <a:pPr>
                <a:defRPr/>
              </a:pPr>
              <a:t>26</a:t>
            </a:fld>
            <a:endParaRPr lang="en-US"/>
          </a:p>
        </p:txBody>
      </p:sp>
    </p:spTree>
    <p:extLst>
      <p:ext uri="{BB962C8B-B14F-4D97-AF65-F5344CB8AC3E}">
        <p14:creationId xmlns:p14="http://schemas.microsoft.com/office/powerpoint/2010/main" val="7434736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Times New Roman" charset="0"/>
                <a:ea typeface="+mn-ea"/>
                <a:cs typeface="+mn-cs"/>
              </a:rPr>
              <a:t>1. Reject: Your manuscript is denied publication. </a:t>
            </a:r>
            <a:r>
              <a:rPr lang="en-US" sz="1200" b="0" i="0" u="none" strike="noStrike" kern="1200" baseline="0" dirty="0" smtClean="0">
                <a:solidFill>
                  <a:schemeClr val="tx1"/>
                </a:solidFill>
                <a:latin typeface="Times New Roman" charset="0"/>
                <a:ea typeface="+mn-ea"/>
                <a:cs typeface="+mn-cs"/>
              </a:rPr>
              <a:t>The outlet will not consider this manuscript or any reworked version of it. This is obviously the most disappointing outcome – and a final one at that.</a:t>
            </a:r>
          </a:p>
          <a:p>
            <a:endParaRPr lang="en-US" sz="1200" b="0" i="0" u="none" strike="noStrike" kern="1200" baseline="0" dirty="0" smtClean="0">
              <a:solidFill>
                <a:schemeClr val="tx1"/>
              </a:solidFill>
              <a:latin typeface="Times New Roman" charset="0"/>
              <a:ea typeface="+mn-ea"/>
              <a:cs typeface="+mn-cs"/>
            </a:endParaRPr>
          </a:p>
          <a:p>
            <a:r>
              <a:rPr lang="en-US" sz="1200" b="1" i="0" u="none" strike="noStrike" kern="1200" baseline="0" dirty="0" smtClean="0">
                <a:solidFill>
                  <a:schemeClr val="tx1"/>
                </a:solidFill>
                <a:latin typeface="Times New Roman" charset="0"/>
                <a:ea typeface="+mn-ea"/>
                <a:cs typeface="+mn-cs"/>
              </a:rPr>
              <a:t>2. Revise and resubmit. </a:t>
            </a:r>
            <a:r>
              <a:rPr lang="en-US" sz="1200" b="0" i="0" u="none" strike="noStrike" kern="1200" baseline="0" dirty="0" smtClean="0">
                <a:solidFill>
                  <a:schemeClr val="tx1"/>
                </a:solidFill>
                <a:latin typeface="Times New Roman" charset="0"/>
                <a:ea typeface="+mn-ea"/>
                <a:cs typeface="+mn-cs"/>
              </a:rPr>
              <a:t>The manuscript is denied publication, but the editors and reviewers feel that a significantly reworked manuscript (which basically means,</a:t>
            </a:r>
          </a:p>
          <a:p>
            <a:r>
              <a:rPr lang="en-US" sz="1200" b="0" i="0" u="none" strike="noStrike" kern="1200" baseline="0" dirty="0" smtClean="0">
                <a:solidFill>
                  <a:schemeClr val="tx1"/>
                </a:solidFill>
                <a:latin typeface="Times New Roman" charset="0"/>
                <a:ea typeface="+mn-ea"/>
                <a:cs typeface="+mn-cs"/>
              </a:rPr>
              <a:t>scrap the manuscript and start writing all over again) may be submitted to the journal again as a new submission. This resubmission is most often handled by a</a:t>
            </a:r>
          </a:p>
          <a:p>
            <a:r>
              <a:rPr lang="en-US" sz="1200" b="0" i="0" u="none" strike="noStrike" kern="1200" baseline="0" dirty="0" smtClean="0">
                <a:solidFill>
                  <a:schemeClr val="tx1"/>
                </a:solidFill>
                <a:latin typeface="Times New Roman" charset="0"/>
                <a:ea typeface="+mn-ea"/>
                <a:cs typeface="+mn-cs"/>
              </a:rPr>
              <a:t>new editor and a fresh set of reviewers.</a:t>
            </a:r>
          </a:p>
          <a:p>
            <a:endParaRPr lang="en-US" sz="1200" b="0" i="0" u="none" strike="noStrike" kern="1200" baseline="0" dirty="0" smtClean="0">
              <a:solidFill>
                <a:schemeClr val="tx1"/>
              </a:solidFill>
              <a:latin typeface="Times New Roman" charset="0"/>
              <a:ea typeface="+mn-ea"/>
              <a:cs typeface="+mn-cs"/>
            </a:endParaRPr>
          </a:p>
          <a:p>
            <a:r>
              <a:rPr lang="en-US" sz="1200" b="1" i="0" u="none" strike="noStrike" kern="1200" baseline="0" dirty="0" smtClean="0">
                <a:solidFill>
                  <a:schemeClr val="tx1"/>
                </a:solidFill>
                <a:latin typeface="Times New Roman" charset="0"/>
                <a:ea typeface="+mn-ea"/>
                <a:cs typeface="+mn-cs"/>
              </a:rPr>
              <a:t>3. Major revisions required. </a:t>
            </a:r>
            <a:r>
              <a:rPr lang="en-US" sz="1200" b="0" i="0" u="none" strike="noStrike" kern="1200" baseline="0" dirty="0" smtClean="0">
                <a:solidFill>
                  <a:schemeClr val="tx1"/>
                </a:solidFill>
                <a:latin typeface="Times New Roman" charset="0"/>
                <a:ea typeface="+mn-ea"/>
                <a:cs typeface="+mn-cs"/>
              </a:rPr>
              <a:t>The editors and reviewers see potential in the research conducted, however, the research as presented in the manuscript cannot</a:t>
            </a:r>
          </a:p>
          <a:p>
            <a:r>
              <a:rPr lang="en-US" sz="1200" b="0" i="0" u="none" strike="noStrike" kern="1200" baseline="0" dirty="0" smtClean="0">
                <a:solidFill>
                  <a:schemeClr val="tx1"/>
                </a:solidFill>
                <a:latin typeface="Times New Roman" charset="0"/>
                <a:ea typeface="+mn-ea"/>
                <a:cs typeface="+mn-cs"/>
              </a:rPr>
              <a:t>be published as is, and major revisions are required. These revisions can relate to writing (introduction, motivation, results presentation, discussion) or also to the</a:t>
            </a:r>
          </a:p>
          <a:p>
            <a:r>
              <a:rPr lang="en-US" sz="1200" b="0" i="0" u="none" strike="noStrike" kern="1200" baseline="0" dirty="0" smtClean="0">
                <a:solidFill>
                  <a:schemeClr val="tx1"/>
                </a:solidFill>
                <a:latin typeface="Times New Roman" charset="0"/>
                <a:ea typeface="+mn-ea"/>
                <a:cs typeface="+mn-cs"/>
              </a:rPr>
              <a:t>research (different analysis, collection of additional data, (re-) consideration of theory).</a:t>
            </a:r>
          </a:p>
          <a:p>
            <a:endParaRPr lang="en-US" sz="1200" b="0" i="0" u="none" strike="noStrike" kern="1200" baseline="0" dirty="0" smtClean="0">
              <a:solidFill>
                <a:schemeClr val="tx1"/>
              </a:solidFill>
              <a:latin typeface="Times New Roman" charset="0"/>
              <a:ea typeface="+mn-ea"/>
              <a:cs typeface="+mn-cs"/>
            </a:endParaRPr>
          </a:p>
          <a:p>
            <a:r>
              <a:rPr lang="en-US" sz="1200" b="1" i="0" u="none" strike="noStrike" kern="1200" baseline="0" dirty="0" smtClean="0">
                <a:solidFill>
                  <a:schemeClr val="tx1"/>
                </a:solidFill>
                <a:latin typeface="Times New Roman" charset="0"/>
                <a:ea typeface="+mn-ea"/>
                <a:cs typeface="+mn-cs"/>
              </a:rPr>
              <a:t>4. Minor revisions required: </a:t>
            </a:r>
            <a:r>
              <a:rPr lang="en-US" sz="1200" b="0" i="0" u="none" strike="noStrike" kern="1200" baseline="0" dirty="0" smtClean="0">
                <a:solidFill>
                  <a:schemeClr val="tx1"/>
                </a:solidFill>
                <a:latin typeface="Times New Roman" charset="0"/>
                <a:ea typeface="+mn-ea"/>
                <a:cs typeface="+mn-cs"/>
              </a:rPr>
              <a:t>The editors and reviewers feel that the manuscript is quite strong already but have some comments, issues, and suggestions for further</a:t>
            </a:r>
          </a:p>
          <a:p>
            <a:r>
              <a:rPr lang="en-US" sz="1200" b="0" i="0" u="none" strike="noStrike" kern="1200" baseline="0" dirty="0" smtClean="0">
                <a:solidFill>
                  <a:schemeClr val="tx1"/>
                </a:solidFill>
                <a:latin typeface="Times New Roman" charset="0"/>
                <a:ea typeface="+mn-ea"/>
                <a:cs typeface="+mn-cs"/>
              </a:rPr>
              <a:t>improving the manuscript. Typically, a manuscript is well underway towards publication with such a review outcome.</a:t>
            </a:r>
          </a:p>
          <a:p>
            <a:endParaRPr lang="en-US" sz="1200" b="0" i="0" u="none" strike="noStrike" kern="1200" baseline="0" dirty="0" smtClean="0">
              <a:solidFill>
                <a:schemeClr val="tx1"/>
              </a:solidFill>
              <a:latin typeface="Times New Roman" charset="0"/>
              <a:ea typeface="+mn-ea"/>
              <a:cs typeface="+mn-cs"/>
            </a:endParaRPr>
          </a:p>
          <a:p>
            <a:r>
              <a:rPr lang="en-US" sz="1200" b="1" i="0" u="none" strike="noStrike" kern="1200" baseline="0" dirty="0" smtClean="0">
                <a:solidFill>
                  <a:schemeClr val="tx1"/>
                </a:solidFill>
                <a:latin typeface="Times New Roman" charset="0"/>
                <a:ea typeface="+mn-ea"/>
                <a:cs typeface="+mn-cs"/>
              </a:rPr>
              <a:t>5. Acceptance or conditional acceptance: </a:t>
            </a:r>
            <a:r>
              <a:rPr lang="en-US" sz="1200" b="0" i="0" u="none" strike="noStrike" kern="1200" baseline="0" dirty="0" smtClean="0">
                <a:solidFill>
                  <a:schemeClr val="tx1"/>
                </a:solidFill>
                <a:latin typeface="Times New Roman" charset="0"/>
                <a:ea typeface="+mn-ea"/>
                <a:cs typeface="+mn-cs"/>
              </a:rPr>
              <a:t>This is good news, meaning that the editor decides that a paper can be published as-is, or with very minor changes</a:t>
            </a:r>
          </a:p>
          <a:p>
            <a:r>
              <a:rPr lang="en-US" sz="1200" b="0" i="0" u="none" strike="noStrike" kern="1200" baseline="0" dirty="0" smtClean="0">
                <a:solidFill>
                  <a:schemeClr val="tx1"/>
                </a:solidFill>
                <a:latin typeface="Times New Roman" charset="0"/>
                <a:ea typeface="+mn-ea"/>
                <a:cs typeface="+mn-cs"/>
              </a:rPr>
              <a:t>that do not require further review.</a:t>
            </a:r>
            <a:endParaRPr lang="en-US" dirty="0"/>
          </a:p>
        </p:txBody>
      </p:sp>
      <p:sp>
        <p:nvSpPr>
          <p:cNvPr id="4" name="Slide Number Placeholder 3"/>
          <p:cNvSpPr>
            <a:spLocks noGrp="1"/>
          </p:cNvSpPr>
          <p:nvPr>
            <p:ph type="sldNum" sz="quarter" idx="10"/>
          </p:nvPr>
        </p:nvSpPr>
        <p:spPr/>
        <p:txBody>
          <a:bodyPr/>
          <a:lstStyle/>
          <a:p>
            <a:pPr>
              <a:defRPr/>
            </a:pPr>
            <a:fld id="{C2DBB528-16DF-4101-9356-86F6A6FF1C66}" type="slidenum">
              <a:rPr lang="en-US" smtClean="0"/>
              <a:pPr>
                <a:defRPr/>
              </a:pPr>
              <a:t>27</a:t>
            </a:fld>
            <a:endParaRPr lang="en-US"/>
          </a:p>
        </p:txBody>
      </p:sp>
    </p:spTree>
    <p:extLst>
      <p:ext uri="{BB962C8B-B14F-4D97-AF65-F5344CB8AC3E}">
        <p14:creationId xmlns:p14="http://schemas.microsoft.com/office/powerpoint/2010/main" val="26411353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2DBB528-16DF-4101-9356-86F6A6FF1C66}" type="slidenum">
              <a:rPr lang="en-US" smtClean="0"/>
              <a:pPr>
                <a:defRPr/>
              </a:pPr>
              <a:t>28</a:t>
            </a:fld>
            <a:endParaRPr lang="en-US"/>
          </a:p>
        </p:txBody>
      </p:sp>
    </p:spTree>
    <p:extLst>
      <p:ext uri="{BB962C8B-B14F-4D97-AF65-F5344CB8AC3E}">
        <p14:creationId xmlns:p14="http://schemas.microsoft.com/office/powerpoint/2010/main" val="10221783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2DBB528-16DF-4101-9356-86F6A6FF1C66}" type="slidenum">
              <a:rPr lang="en-US" smtClean="0"/>
              <a:pPr>
                <a:defRPr/>
              </a:pPr>
              <a:t>4</a:t>
            </a:fld>
            <a:endParaRPr lang="en-US"/>
          </a:p>
        </p:txBody>
      </p:sp>
    </p:spTree>
    <p:extLst>
      <p:ext uri="{BB962C8B-B14F-4D97-AF65-F5344CB8AC3E}">
        <p14:creationId xmlns:p14="http://schemas.microsoft.com/office/powerpoint/2010/main" val="22516316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smtClean="0"/>
              <a:t>50% of papers are never cited (Amanda Spink)</a:t>
            </a:r>
          </a:p>
          <a:p>
            <a:endParaRPr lang="en-US" dirty="0"/>
          </a:p>
        </p:txBody>
      </p:sp>
      <p:sp>
        <p:nvSpPr>
          <p:cNvPr id="4" name="Slide Number Placeholder 3"/>
          <p:cNvSpPr>
            <a:spLocks noGrp="1"/>
          </p:cNvSpPr>
          <p:nvPr>
            <p:ph type="sldNum" sz="quarter" idx="10"/>
          </p:nvPr>
        </p:nvSpPr>
        <p:spPr/>
        <p:txBody>
          <a:bodyPr/>
          <a:lstStyle/>
          <a:p>
            <a:pPr>
              <a:defRPr/>
            </a:pPr>
            <a:fld id="{C2DBB528-16DF-4101-9356-86F6A6FF1C66}" type="slidenum">
              <a:rPr lang="en-US" smtClean="0"/>
              <a:pPr>
                <a:defRPr/>
              </a:pPr>
              <a:t>5</a:t>
            </a:fld>
            <a:endParaRPr lang="en-US"/>
          </a:p>
        </p:txBody>
      </p:sp>
    </p:spTree>
    <p:extLst>
      <p:ext uri="{BB962C8B-B14F-4D97-AF65-F5344CB8AC3E}">
        <p14:creationId xmlns:p14="http://schemas.microsoft.com/office/powerpoint/2010/main" val="40236158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2DBB528-16DF-4101-9356-86F6A6FF1C66}" type="slidenum">
              <a:rPr lang="en-US" smtClean="0"/>
              <a:pPr>
                <a:defRPr/>
              </a:pPr>
              <a:t>6</a:t>
            </a:fld>
            <a:endParaRPr lang="en-US"/>
          </a:p>
        </p:txBody>
      </p:sp>
    </p:spTree>
    <p:extLst>
      <p:ext uri="{BB962C8B-B14F-4D97-AF65-F5344CB8AC3E}">
        <p14:creationId xmlns:p14="http://schemas.microsoft.com/office/powerpoint/2010/main" val="30693454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2DBB528-16DF-4101-9356-86F6A6FF1C66}" type="slidenum">
              <a:rPr lang="en-US" smtClean="0"/>
              <a:pPr>
                <a:defRPr/>
              </a:pPr>
              <a:t>7</a:t>
            </a:fld>
            <a:endParaRPr lang="en-US"/>
          </a:p>
        </p:txBody>
      </p:sp>
    </p:spTree>
    <p:extLst>
      <p:ext uri="{BB962C8B-B14F-4D97-AF65-F5344CB8AC3E}">
        <p14:creationId xmlns:p14="http://schemas.microsoft.com/office/powerpoint/2010/main" val="30262724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Times New Roman" charset="0"/>
                <a:ea typeface="+mn-ea"/>
                <a:cs typeface="+mn-cs"/>
              </a:rPr>
              <a:t>When selecting a suitable target outlet for an academic paper, you need to keep </a:t>
            </a:r>
            <a:r>
              <a:rPr lang="en-US" sz="1200" b="0" i="0" u="none" strike="noStrike" kern="1200" baseline="0" dirty="0" smtClean="0">
                <a:solidFill>
                  <a:schemeClr val="tx1"/>
                </a:solidFill>
                <a:latin typeface="Times New Roman" charset="0"/>
                <a:ea typeface="+mn-ea"/>
                <a:cs typeface="+mn-cs"/>
              </a:rPr>
              <a:t>a couple </a:t>
            </a:r>
            <a:r>
              <a:rPr lang="en-US" sz="1200" b="0" i="0" u="none" strike="noStrike" kern="1200" baseline="0" dirty="0" smtClean="0">
                <a:solidFill>
                  <a:schemeClr val="tx1"/>
                </a:solidFill>
                <a:latin typeface="Times New Roman" charset="0"/>
                <a:ea typeface="+mn-ea"/>
                <a:cs typeface="+mn-cs"/>
              </a:rPr>
              <a:t>of important things in </a:t>
            </a:r>
            <a:r>
              <a:rPr lang="en-US" sz="1200" b="0" i="0" u="none" strike="noStrike" kern="1200" baseline="0" dirty="0" smtClean="0">
                <a:solidFill>
                  <a:schemeClr val="tx1"/>
                </a:solidFill>
                <a:latin typeface="Times New Roman" charset="0"/>
                <a:ea typeface="+mn-ea"/>
                <a:cs typeface="+mn-cs"/>
              </a:rPr>
              <a:t>mind:</a:t>
            </a:r>
            <a:endParaRPr lang="en-US" dirty="0"/>
          </a:p>
        </p:txBody>
      </p:sp>
      <p:sp>
        <p:nvSpPr>
          <p:cNvPr id="4" name="Slide Number Placeholder 3"/>
          <p:cNvSpPr>
            <a:spLocks noGrp="1"/>
          </p:cNvSpPr>
          <p:nvPr>
            <p:ph type="sldNum" sz="quarter" idx="10"/>
          </p:nvPr>
        </p:nvSpPr>
        <p:spPr/>
        <p:txBody>
          <a:bodyPr/>
          <a:lstStyle/>
          <a:p>
            <a:pPr>
              <a:defRPr/>
            </a:pPr>
            <a:fld id="{C2DBB528-16DF-4101-9356-86F6A6FF1C66}" type="slidenum">
              <a:rPr lang="en-US" smtClean="0"/>
              <a:pPr>
                <a:defRPr/>
              </a:pPr>
              <a:t>8</a:t>
            </a:fld>
            <a:endParaRPr lang="en-US"/>
          </a:p>
        </p:txBody>
      </p:sp>
    </p:spTree>
    <p:extLst>
      <p:ext uri="{BB962C8B-B14F-4D97-AF65-F5344CB8AC3E}">
        <p14:creationId xmlns:p14="http://schemas.microsoft.com/office/powerpoint/2010/main" val="1253484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Times New Roman" charset="0"/>
                <a:ea typeface="+mn-ea"/>
                <a:cs typeface="+mn-cs"/>
              </a:rPr>
              <a:t>Table 6.3 gives an example. Such matrices assist you in planning your research and publication program and in monitoring progress, tasks, and responsibilities.</a:t>
            </a:r>
            <a:endParaRPr lang="en-US" dirty="0"/>
          </a:p>
        </p:txBody>
      </p:sp>
      <p:sp>
        <p:nvSpPr>
          <p:cNvPr id="4" name="Slide Number Placeholder 3"/>
          <p:cNvSpPr>
            <a:spLocks noGrp="1"/>
          </p:cNvSpPr>
          <p:nvPr>
            <p:ph type="sldNum" sz="quarter" idx="10"/>
          </p:nvPr>
        </p:nvSpPr>
        <p:spPr/>
        <p:txBody>
          <a:bodyPr/>
          <a:lstStyle/>
          <a:p>
            <a:pPr>
              <a:defRPr/>
            </a:pPr>
            <a:fld id="{C2DBB528-16DF-4101-9356-86F6A6FF1C66}" type="slidenum">
              <a:rPr lang="en-US" smtClean="0"/>
              <a:pPr>
                <a:defRPr/>
              </a:pPr>
              <a:t>9</a:t>
            </a:fld>
            <a:endParaRPr lang="en-US"/>
          </a:p>
        </p:txBody>
      </p:sp>
    </p:spTree>
    <p:extLst>
      <p:ext uri="{BB962C8B-B14F-4D97-AF65-F5344CB8AC3E}">
        <p14:creationId xmlns:p14="http://schemas.microsoft.com/office/powerpoint/2010/main" val="19793713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Times New Roman" charset="0"/>
                <a:ea typeface="+mn-ea"/>
                <a:cs typeface="+mn-cs"/>
              </a:rPr>
              <a:t>With </a:t>
            </a:r>
            <a:r>
              <a:rPr lang="en-US" sz="1200" b="1" i="0" u="none" strike="noStrike" kern="1200" baseline="0" dirty="0" smtClean="0">
                <a:solidFill>
                  <a:schemeClr val="tx1"/>
                </a:solidFill>
                <a:latin typeface="Times New Roman" charset="0"/>
                <a:ea typeface="+mn-ea"/>
                <a:cs typeface="+mn-cs"/>
              </a:rPr>
              <a:t>complementarity</a:t>
            </a:r>
            <a:r>
              <a:rPr lang="en-US" sz="1200" b="0" i="0" u="none" strike="noStrike" kern="1200" baseline="0" dirty="0" smtClean="0">
                <a:solidFill>
                  <a:schemeClr val="tx1"/>
                </a:solidFill>
                <a:latin typeface="Times New Roman" charset="0"/>
                <a:ea typeface="+mn-ea"/>
                <a:cs typeface="+mn-cs"/>
              </a:rPr>
              <a:t> I refer to synergy benefits that stem from working with people that provide strengths complementary and not redundant to your own. In turn, if you are an expert in some area (say, quantitative data analyses), this might also make you a perfect collaborator for someone with a need for such expertise. Regarding </a:t>
            </a:r>
            <a:r>
              <a:rPr lang="en-US" sz="1200" b="1" i="0" u="none" strike="noStrike" kern="1200" baseline="0" dirty="0" smtClean="0">
                <a:solidFill>
                  <a:schemeClr val="tx1"/>
                </a:solidFill>
                <a:latin typeface="Times New Roman" charset="0"/>
                <a:ea typeface="+mn-ea"/>
                <a:cs typeface="+mn-cs"/>
              </a:rPr>
              <a:t>alignment</a:t>
            </a:r>
            <a:r>
              <a:rPr lang="en-US" sz="1200" b="0" i="0" u="none" strike="noStrike" kern="1200" baseline="0" dirty="0" smtClean="0">
                <a:solidFill>
                  <a:schemeClr val="tx1"/>
                </a:solidFill>
                <a:latin typeface="Times New Roman" charset="0"/>
                <a:ea typeface="+mn-ea"/>
                <a:cs typeface="+mn-cs"/>
              </a:rPr>
              <a:t>, over time I have come to </a:t>
            </a:r>
            <a:r>
              <a:rPr lang="en-US" sz="1200" b="0" i="0" u="none" strike="noStrike" kern="1200" baseline="0" dirty="0" err="1" smtClean="0">
                <a:solidFill>
                  <a:schemeClr val="tx1"/>
                </a:solidFill>
                <a:latin typeface="Times New Roman" charset="0"/>
                <a:ea typeface="+mn-ea"/>
                <a:cs typeface="+mn-cs"/>
              </a:rPr>
              <a:t>realise</a:t>
            </a:r>
            <a:r>
              <a:rPr lang="en-US" sz="1200" b="0" i="0" u="none" strike="noStrike" kern="1200" baseline="0" dirty="0" smtClean="0">
                <a:solidFill>
                  <a:schemeClr val="tx1"/>
                </a:solidFill>
                <a:latin typeface="Times New Roman" charset="0"/>
                <a:ea typeface="+mn-ea"/>
                <a:cs typeface="+mn-cs"/>
              </a:rPr>
              <a:t> that my successful collaboration were those with people with similar work styles (I would call my style independent and document-centric) and who I enjoy working and being with.</a:t>
            </a:r>
            <a:endParaRPr lang="en-US" dirty="0"/>
          </a:p>
        </p:txBody>
      </p:sp>
      <p:sp>
        <p:nvSpPr>
          <p:cNvPr id="4" name="Slide Number Placeholder 3"/>
          <p:cNvSpPr>
            <a:spLocks noGrp="1"/>
          </p:cNvSpPr>
          <p:nvPr>
            <p:ph type="sldNum" sz="quarter" idx="10"/>
          </p:nvPr>
        </p:nvSpPr>
        <p:spPr/>
        <p:txBody>
          <a:bodyPr/>
          <a:lstStyle/>
          <a:p>
            <a:pPr>
              <a:defRPr/>
            </a:pPr>
            <a:fld id="{C2DBB528-16DF-4101-9356-86F6A6FF1C66}" type="slidenum">
              <a:rPr lang="en-US" smtClean="0"/>
              <a:pPr>
                <a:defRPr/>
              </a:pPr>
              <a:t>10</a:t>
            </a:fld>
            <a:endParaRPr lang="en-US"/>
          </a:p>
        </p:txBody>
      </p:sp>
    </p:spTree>
    <p:extLst>
      <p:ext uri="{BB962C8B-B14F-4D97-AF65-F5344CB8AC3E}">
        <p14:creationId xmlns:p14="http://schemas.microsoft.com/office/powerpoint/2010/main" val="13524090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dirty="0" err="1" smtClean="0"/>
              <a:t>ceIT</a:t>
            </a:r>
            <a:r>
              <a:rPr lang="en-US" dirty="0" smtClean="0"/>
              <a:t> 435  Research methods</a:t>
            </a:r>
            <a:endParaRPr lang="en-US" dirty="0"/>
          </a:p>
        </p:txBody>
      </p:sp>
      <p:sp>
        <p:nvSpPr>
          <p:cNvPr id="6" name="Slide Number Placeholder 5"/>
          <p:cNvSpPr>
            <a:spLocks noGrp="1"/>
          </p:cNvSpPr>
          <p:nvPr>
            <p:ph type="sldNum" sz="quarter" idx="12"/>
          </p:nvPr>
        </p:nvSpPr>
        <p:spPr/>
        <p:txBody>
          <a:bodyPr/>
          <a:lstStyle/>
          <a:p>
            <a:pPr>
              <a:defRPr/>
            </a:pPr>
            <a:fld id="{E494A2E9-8F01-465E-8C5E-F330CF238DDA}" type="slidenum">
              <a:rPr lang="en-US" smtClean="0"/>
              <a:pPr>
                <a:defRPr/>
              </a:pPr>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15651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995BA033-11B6-465C-9C83-277C2F4C64FD}" type="slidenum">
              <a:rPr lang="en-US" smtClean="0"/>
              <a:pPr>
                <a:defRPr/>
              </a:pPr>
              <a:t>‹#›</a:t>
            </a:fld>
            <a:endParaRPr lang="en-US"/>
          </a:p>
        </p:txBody>
      </p:sp>
    </p:spTree>
    <p:extLst>
      <p:ext uri="{BB962C8B-B14F-4D97-AF65-F5344CB8AC3E}">
        <p14:creationId xmlns:p14="http://schemas.microsoft.com/office/powerpoint/2010/main" val="18420457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7A061C51-1A6A-4E79-A9D4-0B65CD78BB21}" type="slidenum">
              <a:rPr lang="en-US" smtClean="0"/>
              <a:pPr>
                <a:defRPr/>
              </a:pPr>
              <a:t>‹#›</a:t>
            </a:fld>
            <a:endParaRPr lang="en-US"/>
          </a:p>
        </p:txBody>
      </p:sp>
    </p:spTree>
    <p:extLst>
      <p:ext uri="{BB962C8B-B14F-4D97-AF65-F5344CB8AC3E}">
        <p14:creationId xmlns:p14="http://schemas.microsoft.com/office/powerpoint/2010/main" val="13129497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dirty="0" smtClean="0"/>
              <a:t>CEIT 421 Research methods</a:t>
            </a:r>
            <a:endParaRPr lang="en-US" dirty="0"/>
          </a:p>
        </p:txBody>
      </p:sp>
      <p:sp>
        <p:nvSpPr>
          <p:cNvPr id="6" name="Slide Number Placeholder 5"/>
          <p:cNvSpPr>
            <a:spLocks noGrp="1"/>
          </p:cNvSpPr>
          <p:nvPr>
            <p:ph type="sldNum" sz="quarter" idx="12"/>
          </p:nvPr>
        </p:nvSpPr>
        <p:spPr/>
        <p:txBody>
          <a:bodyPr/>
          <a:lstStyle/>
          <a:p>
            <a:pPr>
              <a:defRPr/>
            </a:pPr>
            <a:fld id="{4AA085A4-79FC-4E83-A511-3C67A410291A}" type="slidenum">
              <a:rPr lang="en-US" smtClean="0"/>
              <a:pPr>
                <a:defRPr/>
              </a:pPr>
              <a:t>‹#›</a:t>
            </a:fld>
            <a:endParaRPr lang="en-US"/>
          </a:p>
        </p:txBody>
      </p:sp>
    </p:spTree>
    <p:extLst>
      <p:ext uri="{BB962C8B-B14F-4D97-AF65-F5344CB8AC3E}">
        <p14:creationId xmlns:p14="http://schemas.microsoft.com/office/powerpoint/2010/main" val="1301773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4FC3EECF-CA8E-44E5-B955-443F8D91D467}" type="slidenum">
              <a:rPr lang="en-US" smtClean="0"/>
              <a:pPr>
                <a:defRPr/>
              </a:pPr>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3863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9E7698C0-0F47-4D84-BACB-9CCF8EE7A303}" type="slidenum">
              <a:rPr lang="en-US" smtClean="0"/>
              <a:pPr>
                <a:defRPr/>
              </a:pPr>
              <a:t>‹#›</a:t>
            </a:fld>
            <a:endParaRPr lang="en-US"/>
          </a:p>
        </p:txBody>
      </p:sp>
    </p:spTree>
    <p:extLst>
      <p:ext uri="{BB962C8B-B14F-4D97-AF65-F5344CB8AC3E}">
        <p14:creationId xmlns:p14="http://schemas.microsoft.com/office/powerpoint/2010/main" val="41112504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66F1D338-965F-4515-955C-570D5EEE27D1}" type="slidenum">
              <a:rPr lang="en-US" smtClean="0"/>
              <a:pPr>
                <a:defRPr/>
              </a:pPr>
              <a:t>‹#›</a:t>
            </a:fld>
            <a:endParaRPr lang="en-US"/>
          </a:p>
        </p:txBody>
      </p:sp>
    </p:spTree>
    <p:extLst>
      <p:ext uri="{BB962C8B-B14F-4D97-AF65-F5344CB8AC3E}">
        <p14:creationId xmlns:p14="http://schemas.microsoft.com/office/powerpoint/2010/main" val="2006827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11C3EDD3-AB62-45C0-BB9E-0F10B5D36E4C}" type="slidenum">
              <a:rPr lang="en-US" smtClean="0"/>
              <a:pPr>
                <a:defRPr/>
              </a:pPr>
              <a:t>‹#›</a:t>
            </a:fld>
            <a:endParaRPr lang="en-US"/>
          </a:p>
        </p:txBody>
      </p:sp>
    </p:spTree>
    <p:extLst>
      <p:ext uri="{BB962C8B-B14F-4D97-AF65-F5344CB8AC3E}">
        <p14:creationId xmlns:p14="http://schemas.microsoft.com/office/powerpoint/2010/main" val="11350388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pPr>
              <a:defRPr/>
            </a:pPr>
            <a:endParaRPr lang="en-US"/>
          </a:p>
        </p:txBody>
      </p:sp>
      <p:sp>
        <p:nvSpPr>
          <p:cNvPr id="9" name="Slide Number Placeholder 8"/>
          <p:cNvSpPr>
            <a:spLocks noGrp="1"/>
          </p:cNvSpPr>
          <p:nvPr>
            <p:ph type="sldNum" sz="quarter" idx="12"/>
          </p:nvPr>
        </p:nvSpPr>
        <p:spPr/>
        <p:txBody>
          <a:bodyPr/>
          <a:lstStyle/>
          <a:p>
            <a:pPr>
              <a:defRPr/>
            </a:pPr>
            <a:fld id="{23FE5D0C-D7B2-4C9A-ABBC-788E1D0E2F6A}" type="slidenum">
              <a:rPr lang="en-US" smtClean="0"/>
              <a:pPr>
                <a:defRPr/>
              </a:pPr>
              <a:t>‹#›</a:t>
            </a:fld>
            <a:endParaRPr lang="en-US"/>
          </a:p>
        </p:txBody>
      </p:sp>
    </p:spTree>
    <p:extLst>
      <p:ext uri="{BB962C8B-B14F-4D97-AF65-F5344CB8AC3E}">
        <p14:creationId xmlns:p14="http://schemas.microsoft.com/office/powerpoint/2010/main" val="1509800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pPr>
              <a:defRPr/>
            </a:pPr>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pPr>
              <a:defRPr/>
            </a:pPr>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pPr>
              <a:defRPr/>
            </a:pPr>
            <a:fld id="{8FDCAEAC-A4DB-4373-992E-863347106936}" type="slidenum">
              <a:rPr lang="en-US" smtClean="0"/>
              <a:pPr>
                <a:defRPr/>
              </a:pPr>
              <a:t>‹#›</a:t>
            </a:fld>
            <a:endParaRPr lang="en-US"/>
          </a:p>
        </p:txBody>
      </p:sp>
    </p:spTree>
    <p:extLst>
      <p:ext uri="{BB962C8B-B14F-4D97-AF65-F5344CB8AC3E}">
        <p14:creationId xmlns:p14="http://schemas.microsoft.com/office/powerpoint/2010/main" val="14980421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3CB2ACA9-1801-407B-927D-45BA89FD89B9}" type="slidenum">
              <a:rPr lang="en-US" smtClean="0"/>
              <a:pPr>
                <a:defRPr/>
              </a:pPr>
              <a:t>‹#›</a:t>
            </a:fld>
            <a:endParaRPr lang="en-US"/>
          </a:p>
        </p:txBody>
      </p:sp>
    </p:spTree>
    <p:extLst>
      <p:ext uri="{BB962C8B-B14F-4D97-AF65-F5344CB8AC3E}">
        <p14:creationId xmlns:p14="http://schemas.microsoft.com/office/powerpoint/2010/main" val="27181312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pPr>
              <a:defRPr/>
            </a:pPr>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pPr>
              <a:defRPr/>
            </a:pPr>
            <a:endParaRPr 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pPr>
              <a:defRPr/>
            </a:pPr>
            <a:fld id="{DFA8B8BF-9D4D-47A6-AFEB-CAB241823EB1}" type="slidenum">
              <a:rPr lang="en-US" smtClean="0"/>
              <a:pPr>
                <a:defRPr/>
              </a:pPr>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3404069"/>
      </p:ext>
    </p:extLst>
  </p:cSld>
  <p:clrMap bg1="lt1" tx1="dk1" bg2="lt2" tx2="dk2" accent1="accent1" accent2="accent2" accent3="accent3" accent4="accent4" accent5="accent5" accent6="accent6" hlink="hlink" folHlink="folHlink"/>
  <p:sldLayoutIdLst>
    <p:sldLayoutId id="2147483821" r:id="rId1"/>
    <p:sldLayoutId id="2147483822" r:id="rId2"/>
    <p:sldLayoutId id="2147483823" r:id="rId3"/>
    <p:sldLayoutId id="2147483824" r:id="rId4"/>
    <p:sldLayoutId id="2147483825" r:id="rId5"/>
    <p:sldLayoutId id="2147483826" r:id="rId6"/>
    <p:sldLayoutId id="2147483827" r:id="rId7"/>
    <p:sldLayoutId id="2147483828" r:id="rId8"/>
    <p:sldLayoutId id="2147483829" r:id="rId9"/>
    <p:sldLayoutId id="2147483830" r:id="rId10"/>
    <p:sldLayoutId id="214748383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590550" y="914400"/>
            <a:ext cx="7962900" cy="1676400"/>
          </a:xfrm>
        </p:spPr>
        <p:txBody>
          <a:bodyPr>
            <a:normAutofit fontScale="90000"/>
          </a:bodyPr>
          <a:lstStyle/>
          <a:p>
            <a:pPr>
              <a:defRPr/>
            </a:pPr>
            <a:r>
              <a:rPr lang="en-US" sz="6600" dirty="0">
                <a:solidFill>
                  <a:schemeClr val="accent1">
                    <a:satMod val="150000"/>
                  </a:schemeClr>
                </a:solidFill>
              </a:rPr>
              <a:t>Scientific Research</a:t>
            </a:r>
            <a:br>
              <a:rPr lang="en-US" sz="6600" dirty="0">
                <a:solidFill>
                  <a:schemeClr val="accent1">
                    <a:satMod val="150000"/>
                  </a:schemeClr>
                </a:solidFill>
              </a:rPr>
            </a:br>
            <a:r>
              <a:rPr lang="en-US" sz="6600" dirty="0">
                <a:solidFill>
                  <a:schemeClr val="accent1">
                    <a:satMod val="150000"/>
                  </a:schemeClr>
                </a:solidFill>
              </a:rPr>
              <a:t>in Information Systems</a:t>
            </a:r>
            <a:endParaRPr lang="en-US" sz="6600" dirty="0" smtClean="0">
              <a:solidFill>
                <a:schemeClr val="accent1">
                  <a:satMod val="150000"/>
                </a:schemeClr>
              </a:solidFill>
            </a:endParaRPr>
          </a:p>
        </p:txBody>
      </p:sp>
      <p:sp>
        <p:nvSpPr>
          <p:cNvPr id="10243" name="Rectangle 3"/>
          <p:cNvSpPr>
            <a:spLocks noGrp="1" noChangeArrowheads="1"/>
          </p:cNvSpPr>
          <p:nvPr>
            <p:ph type="subTitle" idx="1"/>
          </p:nvPr>
        </p:nvSpPr>
        <p:spPr>
          <a:xfrm>
            <a:off x="762000" y="3200400"/>
            <a:ext cx="7620000" cy="1752600"/>
          </a:xfrm>
        </p:spPr>
        <p:txBody>
          <a:bodyPr>
            <a:normAutofit/>
          </a:bodyPr>
          <a:lstStyle/>
          <a:p>
            <a:pPr eaLnBrk="1" hangingPunct="1"/>
            <a:r>
              <a:rPr lang="en-US" altLang="tr-TR" sz="2800" dirty="0" smtClean="0"/>
              <a:t>Chapter </a:t>
            </a:r>
            <a:r>
              <a:rPr lang="en-US" altLang="tr-TR" sz="2800" dirty="0"/>
              <a:t>6</a:t>
            </a:r>
            <a:endParaRPr lang="en-US" altLang="tr-TR" sz="2800" dirty="0" smtClean="0"/>
          </a:p>
          <a:p>
            <a:r>
              <a:rPr lang="en-US" altLang="tr-TR" sz="2800" dirty="0"/>
              <a:t>Writing </a:t>
            </a:r>
            <a:r>
              <a:rPr lang="en-US" altLang="tr-TR" sz="2800" dirty="0" smtClean="0"/>
              <a:t>IS Research Articles</a:t>
            </a:r>
          </a:p>
          <a:p>
            <a:r>
              <a:rPr lang="tr-TR" altLang="tr-TR" sz="2400" dirty="0" smtClean="0">
                <a:latin typeface="Arial" panose="020B0604020202020204" pitchFamily="34" charset="0"/>
                <a:cs typeface="Times" panose="02020603050405020304" pitchFamily="18" charset="0"/>
              </a:rPr>
              <a:t>JAN RECKER</a:t>
            </a:r>
            <a:endParaRPr lang="en-US" altLang="tr-TR" sz="2400" dirty="0" smtClean="0">
              <a:latin typeface="Arial" panose="020B0604020202020204" pitchFamily="34" charset="0"/>
              <a:cs typeface="Times" panose="02020603050405020304"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chemeClr val="accent1">
                    <a:satMod val="150000"/>
                  </a:schemeClr>
                </a:solidFill>
              </a:rPr>
              <a:t>Co-authorship</a:t>
            </a:r>
            <a:endParaRPr lang="en-US" dirty="0">
              <a:solidFill>
                <a:schemeClr val="accent1">
                  <a:satMod val="150000"/>
                </a:schemeClr>
              </a:solidFill>
            </a:endParaRPr>
          </a:p>
        </p:txBody>
      </p:sp>
      <p:sp>
        <p:nvSpPr>
          <p:cNvPr id="4" name="Content Placeholder 3"/>
          <p:cNvSpPr>
            <a:spLocks noGrp="1"/>
          </p:cNvSpPr>
          <p:nvPr>
            <p:ph idx="1"/>
          </p:nvPr>
        </p:nvSpPr>
        <p:spPr/>
        <p:txBody>
          <a:bodyPr>
            <a:normAutofit/>
          </a:bodyPr>
          <a:lstStyle/>
          <a:p>
            <a:pPr lvl="1"/>
            <a:r>
              <a:rPr lang="en-US" dirty="0" smtClean="0"/>
              <a:t>Collaboration </a:t>
            </a:r>
            <a:r>
              <a:rPr lang="en-US" dirty="0"/>
              <a:t>is a key element of scientific work and thus, </a:t>
            </a:r>
            <a:r>
              <a:rPr lang="en-US" b="1" dirty="0"/>
              <a:t>co-authored</a:t>
            </a:r>
            <a:r>
              <a:rPr lang="en-US" dirty="0"/>
              <a:t> papers </a:t>
            </a:r>
            <a:r>
              <a:rPr lang="en-US" dirty="0" smtClean="0"/>
              <a:t>are the </a:t>
            </a:r>
            <a:r>
              <a:rPr lang="en-US" dirty="0"/>
              <a:t>norm rather than the exception in scholarly publications</a:t>
            </a:r>
            <a:r>
              <a:rPr lang="en-US" dirty="0" smtClean="0"/>
              <a:t>.</a:t>
            </a:r>
          </a:p>
          <a:p>
            <a:pPr lvl="1"/>
            <a:r>
              <a:rPr lang="en-US" dirty="0"/>
              <a:t>Collaboration </a:t>
            </a:r>
            <a:r>
              <a:rPr lang="en-US" dirty="0" smtClean="0"/>
              <a:t>might mean</a:t>
            </a:r>
          </a:p>
          <a:p>
            <a:pPr lvl="2"/>
            <a:r>
              <a:rPr lang="en-US" dirty="0"/>
              <a:t>working together with your </a:t>
            </a:r>
            <a:r>
              <a:rPr lang="en-US" dirty="0" smtClean="0"/>
              <a:t>supervisor</a:t>
            </a:r>
          </a:p>
          <a:p>
            <a:pPr lvl="2"/>
            <a:r>
              <a:rPr lang="en-US" dirty="0" smtClean="0"/>
              <a:t>Collaborating with </a:t>
            </a:r>
            <a:r>
              <a:rPr lang="en-US" dirty="0"/>
              <a:t>other (junior or senior) academics on topics of mutual </a:t>
            </a:r>
            <a:r>
              <a:rPr lang="en-US" dirty="0" smtClean="0"/>
              <a:t>interest.</a:t>
            </a:r>
          </a:p>
          <a:p>
            <a:pPr lvl="1"/>
            <a:r>
              <a:rPr lang="en-US" dirty="0"/>
              <a:t>Co-authoring papers is a preferred strategy for several </a:t>
            </a:r>
            <a:r>
              <a:rPr lang="en-US" dirty="0" smtClean="0"/>
              <a:t>reasons:</a:t>
            </a:r>
          </a:p>
          <a:p>
            <a:pPr lvl="2"/>
            <a:r>
              <a:rPr lang="en-US" dirty="0" smtClean="0"/>
              <a:t>Working </a:t>
            </a:r>
            <a:r>
              <a:rPr lang="en-US" dirty="0"/>
              <a:t>only by yourself requires you not only to do all the work yourself but </a:t>
            </a:r>
            <a:r>
              <a:rPr lang="en-US" dirty="0" smtClean="0"/>
              <a:t>also that </a:t>
            </a:r>
            <a:r>
              <a:rPr lang="en-US" dirty="0"/>
              <a:t>you need to be strong in all aspects of the research </a:t>
            </a:r>
            <a:r>
              <a:rPr lang="en-US" dirty="0" smtClean="0"/>
              <a:t>lifecycle.</a:t>
            </a:r>
          </a:p>
          <a:p>
            <a:pPr lvl="2"/>
            <a:r>
              <a:rPr lang="en-US" dirty="0" smtClean="0"/>
              <a:t>You </a:t>
            </a:r>
            <a:r>
              <a:rPr lang="en-US" dirty="0"/>
              <a:t>will also not be able </a:t>
            </a:r>
            <a:r>
              <a:rPr lang="en-US" dirty="0" smtClean="0"/>
              <a:t>to progress </a:t>
            </a:r>
            <a:r>
              <a:rPr lang="en-US" dirty="0"/>
              <a:t>on as many projects and papers concurrently as colleagues </a:t>
            </a:r>
            <a:r>
              <a:rPr lang="en-US" dirty="0" smtClean="0"/>
              <a:t>that collaborate</a:t>
            </a:r>
          </a:p>
          <a:p>
            <a:pPr lvl="1"/>
            <a:r>
              <a:rPr lang="en-US" dirty="0" smtClean="0"/>
              <a:t>Important aspects of collaboration</a:t>
            </a:r>
          </a:p>
          <a:p>
            <a:pPr lvl="2"/>
            <a:r>
              <a:rPr lang="en-US" dirty="0" smtClean="0"/>
              <a:t>Complementarity of skills</a:t>
            </a:r>
          </a:p>
          <a:p>
            <a:pPr lvl="2"/>
            <a:r>
              <a:rPr lang="en-US" dirty="0" smtClean="0"/>
              <a:t>Alignment </a:t>
            </a:r>
            <a:r>
              <a:rPr lang="en-US" dirty="0"/>
              <a:t>of working styles</a:t>
            </a:r>
          </a:p>
        </p:txBody>
      </p:sp>
    </p:spTree>
    <p:extLst>
      <p:ext uri="{BB962C8B-B14F-4D97-AF65-F5344CB8AC3E}">
        <p14:creationId xmlns:p14="http://schemas.microsoft.com/office/powerpoint/2010/main" val="29237438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accent1">
                    <a:satMod val="150000"/>
                  </a:schemeClr>
                </a:solidFill>
              </a:rPr>
              <a:t>The Pre-submission Lifecycle</a:t>
            </a:r>
          </a:p>
        </p:txBody>
      </p:sp>
      <p:sp>
        <p:nvSpPr>
          <p:cNvPr id="4" name="Content Placeholder 3"/>
          <p:cNvSpPr>
            <a:spLocks noGrp="1"/>
          </p:cNvSpPr>
          <p:nvPr>
            <p:ph idx="1"/>
          </p:nvPr>
        </p:nvSpPr>
        <p:spPr/>
        <p:txBody>
          <a:bodyPr>
            <a:normAutofit/>
          </a:bodyPr>
          <a:lstStyle/>
          <a:p>
            <a:pPr lvl="1"/>
            <a:r>
              <a:rPr lang="en-US" dirty="0" smtClean="0"/>
              <a:t>One </a:t>
            </a:r>
            <a:r>
              <a:rPr lang="en-US" dirty="0"/>
              <a:t>of the most important decisions in the </a:t>
            </a:r>
            <a:r>
              <a:rPr lang="en-US" dirty="0" err="1" smtClean="0"/>
              <a:t>presubmission</a:t>
            </a:r>
            <a:r>
              <a:rPr lang="en-US" dirty="0" smtClean="0"/>
              <a:t> stage </a:t>
            </a:r>
            <a:r>
              <a:rPr lang="en-US" dirty="0"/>
              <a:t>is the target outlet</a:t>
            </a:r>
            <a:r>
              <a:rPr lang="en-US" dirty="0" smtClean="0"/>
              <a:t>.</a:t>
            </a:r>
          </a:p>
          <a:p>
            <a:pPr lvl="1"/>
            <a:r>
              <a:rPr lang="en-US" dirty="0"/>
              <a:t>Points to consider in making target outlet decisions </a:t>
            </a:r>
            <a:r>
              <a:rPr lang="en-US" dirty="0" smtClean="0"/>
              <a:t>include:</a:t>
            </a:r>
          </a:p>
          <a:p>
            <a:pPr lvl="2"/>
            <a:r>
              <a:rPr lang="en-US" dirty="0"/>
              <a:t>What journals did you read in doing the research</a:t>
            </a:r>
            <a:r>
              <a:rPr lang="en-US" dirty="0" smtClean="0"/>
              <a:t>?</a:t>
            </a:r>
          </a:p>
          <a:p>
            <a:pPr lvl="2"/>
            <a:r>
              <a:rPr lang="en-US" dirty="0"/>
              <a:t>How well do you know the outlet</a:t>
            </a:r>
            <a:r>
              <a:rPr lang="en-US" dirty="0" smtClean="0"/>
              <a:t>?</a:t>
            </a:r>
          </a:p>
          <a:p>
            <a:pPr lvl="2"/>
            <a:r>
              <a:rPr lang="en-US" dirty="0"/>
              <a:t>Did you follow the guidelines</a:t>
            </a:r>
            <a:r>
              <a:rPr lang="en-US" dirty="0" smtClean="0"/>
              <a:t>?</a:t>
            </a:r>
          </a:p>
          <a:p>
            <a:pPr lvl="2"/>
            <a:r>
              <a:rPr lang="en-US" dirty="0"/>
              <a:t>What is the audience and pool of reviewers</a:t>
            </a:r>
            <a:r>
              <a:rPr lang="en-US" dirty="0" smtClean="0"/>
              <a:t>?</a:t>
            </a:r>
          </a:p>
          <a:p>
            <a:pPr lvl="2"/>
            <a:r>
              <a:rPr lang="en-US" dirty="0"/>
              <a:t>How low should you go?</a:t>
            </a:r>
          </a:p>
        </p:txBody>
      </p:sp>
    </p:spTree>
    <p:extLst>
      <p:ext uri="{BB962C8B-B14F-4D97-AF65-F5344CB8AC3E}">
        <p14:creationId xmlns:p14="http://schemas.microsoft.com/office/powerpoint/2010/main" val="30160294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satMod val="150000"/>
                  </a:schemeClr>
                </a:solidFill>
              </a:rPr>
              <a:t>The Pre-submission Lifecycle</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60833" y="2133600"/>
            <a:ext cx="4668054" cy="3590109"/>
          </a:xfrm>
        </p:spPr>
      </p:pic>
    </p:spTree>
    <p:extLst>
      <p:ext uri="{BB962C8B-B14F-4D97-AF65-F5344CB8AC3E}">
        <p14:creationId xmlns:p14="http://schemas.microsoft.com/office/powerpoint/2010/main" val="27312768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chemeClr val="accent1">
                    <a:satMod val="150000"/>
                  </a:schemeClr>
                </a:solidFill>
              </a:rPr>
              <a:t>Structure and Contents</a:t>
            </a:r>
            <a:endParaRPr lang="en-US" dirty="0">
              <a:solidFill>
                <a:schemeClr val="accent1">
                  <a:satMod val="150000"/>
                </a:schemeClr>
              </a:solidFill>
            </a:endParaRPr>
          </a:p>
        </p:txBody>
      </p:sp>
      <p:sp>
        <p:nvSpPr>
          <p:cNvPr id="4" name="Content Placeholder 3"/>
          <p:cNvSpPr>
            <a:spLocks noGrp="1"/>
          </p:cNvSpPr>
          <p:nvPr>
            <p:ph idx="1"/>
          </p:nvPr>
        </p:nvSpPr>
        <p:spPr/>
        <p:txBody>
          <a:bodyPr>
            <a:normAutofit/>
          </a:bodyPr>
          <a:lstStyle/>
          <a:p>
            <a:pPr lvl="1"/>
            <a:r>
              <a:rPr lang="en-US" dirty="0" smtClean="0"/>
              <a:t>Introduction </a:t>
            </a:r>
            <a:endParaRPr lang="en-US" dirty="0"/>
          </a:p>
          <a:p>
            <a:pPr lvl="1"/>
            <a:r>
              <a:rPr lang="en-US" dirty="0"/>
              <a:t>Background</a:t>
            </a:r>
          </a:p>
          <a:p>
            <a:pPr lvl="1"/>
            <a:r>
              <a:rPr lang="en-US" dirty="0"/>
              <a:t>Research Model </a:t>
            </a:r>
          </a:p>
          <a:p>
            <a:pPr lvl="1"/>
            <a:r>
              <a:rPr lang="en-US" dirty="0"/>
              <a:t>Research Method</a:t>
            </a:r>
          </a:p>
          <a:p>
            <a:pPr lvl="1"/>
            <a:r>
              <a:rPr lang="en-US" dirty="0"/>
              <a:t>Results </a:t>
            </a:r>
          </a:p>
          <a:p>
            <a:pPr lvl="1"/>
            <a:r>
              <a:rPr lang="en-US" dirty="0"/>
              <a:t>Discussion</a:t>
            </a:r>
          </a:p>
          <a:p>
            <a:pPr lvl="1"/>
            <a:r>
              <a:rPr lang="en-US" dirty="0"/>
              <a:t>Implications</a:t>
            </a:r>
          </a:p>
          <a:p>
            <a:pPr lvl="1"/>
            <a:r>
              <a:rPr lang="en-US" dirty="0"/>
              <a:t>Conclusions</a:t>
            </a:r>
          </a:p>
          <a:p>
            <a:pPr lvl="1"/>
            <a:r>
              <a:rPr lang="en-US" dirty="0"/>
              <a:t>Abstract</a:t>
            </a:r>
          </a:p>
        </p:txBody>
      </p:sp>
    </p:spTree>
    <p:extLst>
      <p:ext uri="{BB962C8B-B14F-4D97-AF65-F5344CB8AC3E}">
        <p14:creationId xmlns:p14="http://schemas.microsoft.com/office/powerpoint/2010/main" val="36172055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en-US" dirty="0">
                <a:solidFill>
                  <a:schemeClr val="accent1">
                    <a:satMod val="150000"/>
                  </a:schemeClr>
                </a:solidFill>
              </a:rPr>
              <a:t>Structure and Contents</a:t>
            </a:r>
            <a:endParaRPr lang="en-US" dirty="0" smtClean="0">
              <a:solidFill>
                <a:schemeClr val="accent1">
                  <a:satMod val="150000"/>
                </a:schemeClr>
              </a:solidFill>
            </a:endParaRPr>
          </a:p>
        </p:txBody>
      </p:sp>
      <p:sp>
        <p:nvSpPr>
          <p:cNvPr id="12291" name="Rectangle 3"/>
          <p:cNvSpPr>
            <a:spLocks noGrp="1" noChangeArrowheads="1"/>
          </p:cNvSpPr>
          <p:nvPr>
            <p:ph idx="1"/>
          </p:nvPr>
        </p:nvSpPr>
        <p:spPr/>
        <p:txBody>
          <a:bodyPr>
            <a:normAutofit/>
          </a:bodyPr>
          <a:lstStyle/>
          <a:p>
            <a:pPr lvl="1"/>
            <a:r>
              <a:rPr lang="en-US" altLang="tr-TR" dirty="0" smtClean="0"/>
              <a:t>The </a:t>
            </a:r>
            <a:r>
              <a:rPr lang="en-US" altLang="tr-TR" dirty="0"/>
              <a:t>type of structure your manuscript requires will vary depending on the </a:t>
            </a:r>
            <a:r>
              <a:rPr lang="en-US" altLang="tr-TR" dirty="0" smtClean="0"/>
              <a:t>nature of </a:t>
            </a:r>
            <a:r>
              <a:rPr lang="en-US" altLang="tr-TR" dirty="0"/>
              <a:t>the field you are publishing </a:t>
            </a:r>
            <a:r>
              <a:rPr lang="en-US" altLang="tr-TR" dirty="0" smtClean="0"/>
              <a:t>in.</a:t>
            </a:r>
          </a:p>
          <a:p>
            <a:pPr lvl="1"/>
            <a:r>
              <a:rPr lang="en-US" altLang="tr-TR" dirty="0"/>
              <a:t>Still, the general writing </a:t>
            </a:r>
            <a:r>
              <a:rPr lang="en-US" altLang="tr-TR" dirty="0" smtClean="0"/>
              <a:t>process should </a:t>
            </a:r>
            <a:r>
              <a:rPr lang="en-US" altLang="tr-TR" dirty="0"/>
              <a:t>look as follows</a:t>
            </a:r>
            <a:r>
              <a:rPr lang="en-US" altLang="tr-TR" dirty="0" smtClean="0"/>
              <a:t>:</a:t>
            </a:r>
          </a:p>
          <a:p>
            <a:pPr marL="726948" lvl="2" indent="-342900">
              <a:buFont typeface="+mj-lt"/>
              <a:buAutoNum type="arabicPeriod"/>
            </a:pPr>
            <a:r>
              <a:rPr lang="en-US" altLang="tr-TR" dirty="0" smtClean="0"/>
              <a:t>Develop </a:t>
            </a:r>
            <a:r>
              <a:rPr lang="en-US" altLang="tr-TR" dirty="0"/>
              <a:t>a structure.</a:t>
            </a:r>
          </a:p>
          <a:p>
            <a:pPr marL="726948" lvl="2" indent="-342900">
              <a:buFont typeface="+mj-lt"/>
              <a:buAutoNum type="arabicPeriod"/>
            </a:pPr>
            <a:r>
              <a:rPr lang="en-US" altLang="tr-TR" dirty="0" smtClean="0"/>
              <a:t>Revise </a:t>
            </a:r>
            <a:r>
              <a:rPr lang="en-US" altLang="tr-TR" dirty="0"/>
              <a:t>the structure.</a:t>
            </a:r>
          </a:p>
          <a:p>
            <a:pPr marL="726948" lvl="2" indent="-342900">
              <a:buFont typeface="+mj-lt"/>
              <a:buAutoNum type="arabicPeriod"/>
            </a:pPr>
            <a:r>
              <a:rPr lang="en-US" altLang="tr-TR" dirty="0" smtClean="0"/>
              <a:t>Start </a:t>
            </a:r>
            <a:r>
              <a:rPr lang="en-US" altLang="tr-TR" dirty="0"/>
              <a:t>populating the sections.</a:t>
            </a:r>
          </a:p>
          <a:p>
            <a:pPr marL="726948" lvl="2" indent="-342900">
              <a:buFont typeface="+mj-lt"/>
              <a:buAutoNum type="arabicPeriod"/>
            </a:pPr>
            <a:r>
              <a:rPr lang="en-US" altLang="tr-TR" dirty="0" smtClean="0"/>
              <a:t>Revise </a:t>
            </a:r>
            <a:r>
              <a:rPr lang="en-US" altLang="tr-TR" dirty="0"/>
              <a:t>the sections.</a:t>
            </a:r>
          </a:p>
          <a:p>
            <a:pPr marL="726948" lvl="2" indent="-342900">
              <a:buFont typeface="+mj-lt"/>
              <a:buAutoNum type="arabicPeriod"/>
            </a:pPr>
            <a:r>
              <a:rPr lang="en-US" altLang="tr-TR" dirty="0" smtClean="0"/>
              <a:t>Revise </a:t>
            </a:r>
            <a:r>
              <a:rPr lang="en-US" altLang="tr-TR" dirty="0"/>
              <a:t>the paper/thesis.</a:t>
            </a:r>
          </a:p>
          <a:p>
            <a:pPr marL="726948" lvl="2" indent="-342900">
              <a:buFont typeface="+mj-lt"/>
              <a:buAutoNum type="arabicPeriod"/>
            </a:pPr>
            <a:r>
              <a:rPr lang="en-US" altLang="tr-TR" dirty="0" smtClean="0"/>
              <a:t>Put </a:t>
            </a:r>
            <a:r>
              <a:rPr lang="en-US" altLang="tr-TR" dirty="0"/>
              <a:t>it in a drawer, take it out, read it again, revise it again (remember?).</a:t>
            </a:r>
          </a:p>
          <a:p>
            <a:pPr marL="726948" lvl="2" indent="-342900">
              <a:buFont typeface="+mj-lt"/>
              <a:buAutoNum type="arabicPeriod"/>
            </a:pPr>
            <a:r>
              <a:rPr lang="en-US" altLang="tr-TR" dirty="0" smtClean="0"/>
              <a:t>Pre-submit </a:t>
            </a:r>
            <a:r>
              <a:rPr lang="en-US" altLang="tr-TR" dirty="0"/>
              <a:t>to a friendly reviewer, pre-submit to an editor, and finally </a:t>
            </a:r>
            <a:r>
              <a:rPr lang="en-US" altLang="tr-TR" dirty="0" smtClean="0"/>
              <a:t>actually submit </a:t>
            </a:r>
            <a:r>
              <a:rPr lang="en-US" altLang="tr-TR" dirty="0"/>
              <a:t>the paper.</a:t>
            </a:r>
            <a:endParaRPr lang="en-US" altLang="tr-TR" dirty="0" smtClean="0"/>
          </a:p>
          <a:p>
            <a:pPr lvl="2"/>
            <a:endParaRPr lang="en-US" altLang="tr-TR" dirty="0" smtClean="0"/>
          </a:p>
          <a:p>
            <a:pPr lvl="2"/>
            <a:endParaRPr lang="tr-TR" altLang="tr-TR" dirty="0" smtClean="0"/>
          </a:p>
          <a:p>
            <a:pPr lvl="1"/>
            <a:endParaRPr lang="tr-TR" altLang="tr-TR" dirty="0"/>
          </a:p>
          <a:p>
            <a:pPr lvl="1"/>
            <a:endParaRPr lang="en-US" altLang="tr-TR"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en-US" dirty="0">
                <a:solidFill>
                  <a:schemeClr val="accent1">
                    <a:satMod val="150000"/>
                  </a:schemeClr>
                </a:solidFill>
              </a:rPr>
              <a:t>Structure and Contents</a:t>
            </a:r>
            <a:endParaRPr lang="en-US" dirty="0" smtClean="0">
              <a:solidFill>
                <a:schemeClr val="accent1">
                  <a:satMod val="150000"/>
                </a:schemeClr>
              </a:solidFill>
            </a:endParaRPr>
          </a:p>
        </p:txBody>
      </p:sp>
      <p:pic>
        <p:nvPicPr>
          <p:cNvPr id="3" name="Content Placeholder 2"/>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981200" y="1981200"/>
            <a:ext cx="4862374" cy="3938344"/>
          </a:xfrm>
        </p:spPr>
      </p:pic>
    </p:spTree>
    <p:extLst>
      <p:ext uri="{BB962C8B-B14F-4D97-AF65-F5344CB8AC3E}">
        <p14:creationId xmlns:p14="http://schemas.microsoft.com/office/powerpoint/2010/main" val="13959801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chemeClr val="accent1">
                    <a:satMod val="150000"/>
                  </a:schemeClr>
                </a:solidFill>
              </a:rPr>
              <a:t>Introduction</a:t>
            </a:r>
            <a:endParaRPr lang="en-US" dirty="0">
              <a:solidFill>
                <a:schemeClr val="accent1">
                  <a:satMod val="150000"/>
                </a:schemeClr>
              </a:solidFill>
            </a:endParaRPr>
          </a:p>
        </p:txBody>
      </p:sp>
      <p:sp>
        <p:nvSpPr>
          <p:cNvPr id="4" name="Content Placeholder 3"/>
          <p:cNvSpPr>
            <a:spLocks noGrp="1"/>
          </p:cNvSpPr>
          <p:nvPr>
            <p:ph idx="1"/>
          </p:nvPr>
        </p:nvSpPr>
        <p:spPr>
          <a:xfrm>
            <a:off x="822959" y="1845734"/>
            <a:ext cx="3825241" cy="4023360"/>
          </a:xfrm>
        </p:spPr>
        <p:txBody>
          <a:bodyPr/>
          <a:lstStyle/>
          <a:p>
            <a:pPr lvl="1"/>
            <a:r>
              <a:rPr lang="en-US" altLang="tr-TR" dirty="0" smtClean="0"/>
              <a:t>It </a:t>
            </a:r>
            <a:r>
              <a:rPr lang="en-US" altLang="tr-TR" dirty="0"/>
              <a:t>should contain three parts, and three parts </a:t>
            </a:r>
            <a:r>
              <a:rPr lang="en-US" altLang="tr-TR" dirty="0" smtClean="0"/>
              <a:t>only:</a:t>
            </a:r>
          </a:p>
          <a:p>
            <a:pPr marL="726948" lvl="2" indent="-342900">
              <a:buFont typeface="+mj-lt"/>
              <a:buAutoNum type="arabicPeriod"/>
            </a:pPr>
            <a:r>
              <a:rPr lang="en-US" altLang="tr-TR" b="1" dirty="0" smtClean="0"/>
              <a:t>Motivation</a:t>
            </a:r>
            <a:r>
              <a:rPr lang="en-US" altLang="tr-TR" dirty="0"/>
              <a:t>: What is your problem, and why is it a problem?</a:t>
            </a:r>
          </a:p>
          <a:p>
            <a:pPr marL="726948" lvl="2" indent="-342900">
              <a:buFont typeface="+mj-lt"/>
              <a:buAutoNum type="arabicPeriod"/>
            </a:pPr>
            <a:r>
              <a:rPr lang="en-US" altLang="tr-TR" b="1" dirty="0" smtClean="0"/>
              <a:t>Specification</a:t>
            </a:r>
            <a:r>
              <a:rPr lang="en-US" altLang="tr-TR" dirty="0"/>
              <a:t>: W</a:t>
            </a:r>
            <a:r>
              <a:rPr lang="en-US" altLang="tr-TR" dirty="0" smtClean="0"/>
              <a:t>hat </a:t>
            </a:r>
            <a:r>
              <a:rPr lang="en-US" altLang="tr-TR" dirty="0"/>
              <a:t>is your specific research question/research outcome? </a:t>
            </a:r>
            <a:r>
              <a:rPr lang="en-US" altLang="tr-TR" dirty="0" smtClean="0"/>
              <a:t>What is </a:t>
            </a:r>
            <a:r>
              <a:rPr lang="en-US" altLang="tr-TR" dirty="0"/>
              <a:t>your research approach (in very general terms)?</a:t>
            </a:r>
          </a:p>
          <a:p>
            <a:pPr marL="726948" lvl="2" indent="-342900">
              <a:buFont typeface="+mj-lt"/>
              <a:buAutoNum type="arabicPeriod"/>
            </a:pPr>
            <a:r>
              <a:rPr lang="en-US" altLang="tr-TR" b="1" dirty="0" smtClean="0"/>
              <a:t>Outline</a:t>
            </a:r>
            <a:r>
              <a:rPr lang="en-US" altLang="tr-TR" dirty="0"/>
              <a:t>: </a:t>
            </a:r>
            <a:r>
              <a:rPr lang="en-US" altLang="tr-TR" dirty="0" smtClean="0"/>
              <a:t>How </a:t>
            </a:r>
            <a:r>
              <a:rPr lang="en-US" altLang="tr-TR" dirty="0"/>
              <a:t>will the paper tell us about what you did?</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00600" y="1849451"/>
            <a:ext cx="4061812" cy="3421677"/>
          </a:xfrm>
          <a:prstGeom prst="rect">
            <a:avLst/>
          </a:prstGeom>
        </p:spPr>
      </p:pic>
    </p:spTree>
    <p:extLst>
      <p:ext uri="{BB962C8B-B14F-4D97-AF65-F5344CB8AC3E}">
        <p14:creationId xmlns:p14="http://schemas.microsoft.com/office/powerpoint/2010/main" val="162643394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chemeClr val="accent1">
                    <a:satMod val="150000"/>
                  </a:schemeClr>
                </a:solidFill>
              </a:rPr>
              <a:t>Background</a:t>
            </a:r>
            <a:endParaRPr lang="en-US" dirty="0"/>
          </a:p>
        </p:txBody>
      </p:sp>
      <p:sp>
        <p:nvSpPr>
          <p:cNvPr id="3" name="Content Placeholder 2"/>
          <p:cNvSpPr>
            <a:spLocks noGrp="1"/>
          </p:cNvSpPr>
          <p:nvPr>
            <p:ph idx="1"/>
          </p:nvPr>
        </p:nvSpPr>
        <p:spPr/>
        <p:txBody>
          <a:bodyPr/>
          <a:lstStyle/>
          <a:p>
            <a:pPr lvl="1"/>
            <a:r>
              <a:rPr lang="en-US" dirty="0"/>
              <a:t>I</a:t>
            </a:r>
            <a:r>
              <a:rPr lang="en-US" dirty="0" smtClean="0"/>
              <a:t>t </a:t>
            </a:r>
            <a:r>
              <a:rPr lang="en-US" dirty="0"/>
              <a:t>must </a:t>
            </a:r>
            <a:r>
              <a:rPr lang="en-US" dirty="0" smtClean="0"/>
              <a:t>discuss followings:</a:t>
            </a:r>
          </a:p>
          <a:p>
            <a:pPr lvl="2"/>
            <a:r>
              <a:rPr lang="en-US" altLang="tr-TR" dirty="0"/>
              <a:t>R</a:t>
            </a:r>
            <a:r>
              <a:rPr lang="en-US" altLang="tr-TR" dirty="0" smtClean="0"/>
              <a:t>elevant </a:t>
            </a:r>
            <a:r>
              <a:rPr lang="en-US" altLang="tr-TR" dirty="0"/>
              <a:t>theories </a:t>
            </a:r>
            <a:r>
              <a:rPr lang="en-US" altLang="tr-TR" dirty="0" smtClean="0"/>
              <a:t>that are </a:t>
            </a:r>
            <a:r>
              <a:rPr lang="en-US" altLang="tr-TR" dirty="0"/>
              <a:t>the foundation for your </a:t>
            </a:r>
            <a:r>
              <a:rPr lang="en-US" altLang="tr-TR" dirty="0" smtClean="0"/>
              <a:t>study</a:t>
            </a:r>
          </a:p>
          <a:p>
            <a:pPr lvl="2"/>
            <a:r>
              <a:rPr lang="en-US" dirty="0"/>
              <a:t>R</a:t>
            </a:r>
            <a:r>
              <a:rPr lang="en-US" dirty="0" smtClean="0"/>
              <a:t>elevant </a:t>
            </a:r>
            <a:r>
              <a:rPr lang="en-US" dirty="0"/>
              <a:t>concepts or terms that you </a:t>
            </a:r>
            <a:r>
              <a:rPr lang="en-US" dirty="0" smtClean="0"/>
              <a:t>use</a:t>
            </a:r>
          </a:p>
          <a:p>
            <a:pPr lvl="2"/>
            <a:r>
              <a:rPr lang="en-US" dirty="0"/>
              <a:t>R</a:t>
            </a:r>
            <a:r>
              <a:rPr lang="en-US" dirty="0" smtClean="0"/>
              <a:t>elevant </a:t>
            </a:r>
            <a:r>
              <a:rPr lang="en-US" dirty="0"/>
              <a:t>previous methods/algorithms/findings/arguments that your work builds </a:t>
            </a:r>
            <a:r>
              <a:rPr lang="en-US" dirty="0" smtClean="0"/>
              <a:t>on</a:t>
            </a:r>
          </a:p>
          <a:p>
            <a:pPr lvl="2"/>
            <a:endParaRPr lang="en-US" altLang="tr-TR" dirty="0" smtClean="0"/>
          </a:p>
          <a:p>
            <a:pPr lvl="1"/>
            <a:r>
              <a:rPr lang="en-US" dirty="0"/>
              <a:t>A good piece of advice is to concentrate only on </a:t>
            </a:r>
            <a:r>
              <a:rPr lang="en-US" dirty="0" smtClean="0"/>
              <a:t>literature</a:t>
            </a:r>
          </a:p>
          <a:p>
            <a:pPr lvl="2"/>
            <a:r>
              <a:rPr lang="en-US" altLang="tr-TR" dirty="0" smtClean="0"/>
              <a:t>That </a:t>
            </a:r>
            <a:r>
              <a:rPr lang="en-US" altLang="tr-TR" dirty="0"/>
              <a:t>led you to investigate the problem,</a:t>
            </a:r>
          </a:p>
          <a:p>
            <a:pPr lvl="2"/>
            <a:r>
              <a:rPr lang="en-US" altLang="tr-TR" dirty="0" smtClean="0"/>
              <a:t>That </a:t>
            </a:r>
            <a:r>
              <a:rPr lang="en-US" altLang="tr-TR" dirty="0"/>
              <a:t>puts your findings into context, and/or</a:t>
            </a:r>
          </a:p>
          <a:p>
            <a:pPr lvl="2"/>
            <a:r>
              <a:rPr lang="en-US" altLang="tr-TR" dirty="0" smtClean="0"/>
              <a:t>That </a:t>
            </a:r>
            <a:r>
              <a:rPr lang="en-US" altLang="tr-TR" dirty="0"/>
              <a:t>sets up your </a:t>
            </a:r>
            <a:r>
              <a:rPr lang="en-US" altLang="tr-TR" dirty="0" smtClean="0"/>
              <a:t>argument.</a:t>
            </a:r>
          </a:p>
          <a:p>
            <a:pPr lvl="2"/>
            <a:endParaRPr lang="en-US" altLang="tr-TR" dirty="0" smtClean="0"/>
          </a:p>
          <a:p>
            <a:pPr lvl="1"/>
            <a:r>
              <a:rPr lang="en-US" dirty="0" smtClean="0"/>
              <a:t>Background </a:t>
            </a:r>
            <a:r>
              <a:rPr lang="en-US" dirty="0"/>
              <a:t>section is not</a:t>
            </a:r>
            <a:r>
              <a:rPr lang="en-US" dirty="0" smtClean="0"/>
              <a:t>:</a:t>
            </a:r>
          </a:p>
          <a:p>
            <a:pPr lvl="2"/>
            <a:r>
              <a:rPr lang="en-US" dirty="0" smtClean="0"/>
              <a:t>A </a:t>
            </a:r>
            <a:r>
              <a:rPr lang="en-US" dirty="0"/>
              <a:t>recap of all other works in the area,</a:t>
            </a:r>
          </a:p>
          <a:p>
            <a:pPr lvl="2"/>
            <a:r>
              <a:rPr lang="en-US" dirty="0" smtClean="0"/>
              <a:t>Criticism </a:t>
            </a:r>
            <a:r>
              <a:rPr lang="en-US" dirty="0"/>
              <a:t>of all other works in the area, or</a:t>
            </a:r>
          </a:p>
          <a:p>
            <a:pPr lvl="2"/>
            <a:r>
              <a:rPr lang="en-US" dirty="0" smtClean="0"/>
              <a:t>A </a:t>
            </a:r>
            <a:r>
              <a:rPr lang="en-US" dirty="0"/>
              <a:t>collection of term definitions.</a:t>
            </a:r>
            <a:endParaRPr lang="en-US" dirty="0" smtClean="0"/>
          </a:p>
          <a:p>
            <a:pPr marL="384048" lvl="2" indent="0">
              <a:buNone/>
            </a:pPr>
            <a:endParaRPr lang="en-US" altLang="tr-TR" dirty="0" smtClean="0"/>
          </a:p>
          <a:p>
            <a:pPr lvl="1"/>
            <a:endParaRPr lang="en-US" altLang="tr-TR" dirty="0" smtClean="0"/>
          </a:p>
        </p:txBody>
      </p:sp>
    </p:spTree>
    <p:extLst>
      <p:ext uri="{BB962C8B-B14F-4D97-AF65-F5344CB8AC3E}">
        <p14:creationId xmlns:p14="http://schemas.microsoft.com/office/powerpoint/2010/main" val="356240488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chemeClr val="accent1">
                    <a:satMod val="150000"/>
                  </a:schemeClr>
                </a:solidFill>
              </a:rPr>
              <a:t>Background (Cont.)</a:t>
            </a:r>
            <a:endParaRPr lang="en-US" dirty="0"/>
          </a:p>
        </p:txBody>
      </p:sp>
      <p:sp>
        <p:nvSpPr>
          <p:cNvPr id="3" name="Content Placeholder 2"/>
          <p:cNvSpPr>
            <a:spLocks noGrp="1"/>
          </p:cNvSpPr>
          <p:nvPr>
            <p:ph idx="1"/>
          </p:nvPr>
        </p:nvSpPr>
        <p:spPr/>
        <p:txBody>
          <a:bodyPr/>
          <a:lstStyle/>
          <a:p>
            <a:pPr lvl="1"/>
            <a:endParaRPr lang="en-US" altLang="tr-TR" dirty="0" smtClean="0"/>
          </a:p>
          <a:p>
            <a:pPr lvl="1"/>
            <a:r>
              <a:rPr lang="en-US" altLang="tr-TR" dirty="0" smtClean="0"/>
              <a:t>In </a:t>
            </a:r>
            <a:r>
              <a:rPr lang="en-US" altLang="tr-TR" dirty="0"/>
              <a:t>writing a background section, follow these pieces of </a:t>
            </a:r>
            <a:r>
              <a:rPr lang="en-US" altLang="tr-TR" dirty="0" smtClean="0"/>
              <a:t>advice:</a:t>
            </a:r>
          </a:p>
          <a:p>
            <a:pPr lvl="2"/>
            <a:r>
              <a:rPr lang="en-US" altLang="tr-TR" dirty="0" err="1"/>
              <a:t>Organise</a:t>
            </a:r>
            <a:r>
              <a:rPr lang="en-US" altLang="tr-TR" dirty="0"/>
              <a:t> the section according to topics</a:t>
            </a:r>
          </a:p>
          <a:p>
            <a:pPr lvl="2"/>
            <a:r>
              <a:rPr lang="en-US" altLang="tr-TR" dirty="0" smtClean="0"/>
              <a:t>Discuss</a:t>
            </a:r>
            <a:r>
              <a:rPr lang="en-US" altLang="tr-TR" dirty="0"/>
              <a:t>, don’t just list related work</a:t>
            </a:r>
          </a:p>
          <a:p>
            <a:pPr lvl="2"/>
            <a:r>
              <a:rPr lang="en-US" altLang="tr-TR" dirty="0" smtClean="0"/>
              <a:t>Don’t </a:t>
            </a:r>
            <a:r>
              <a:rPr lang="en-US" altLang="tr-TR" dirty="0"/>
              <a:t>exaggerate differences and instead explain how your work </a:t>
            </a:r>
            <a:r>
              <a:rPr lang="en-US" altLang="tr-TR" dirty="0" smtClean="0"/>
              <a:t>complements others</a:t>
            </a:r>
            <a:r>
              <a:rPr lang="en-US" altLang="tr-TR" dirty="0"/>
              <a:t>’ work.</a:t>
            </a:r>
          </a:p>
          <a:p>
            <a:pPr lvl="2"/>
            <a:r>
              <a:rPr lang="en-US" altLang="tr-TR" dirty="0" smtClean="0"/>
              <a:t>Don’t </a:t>
            </a:r>
            <a:r>
              <a:rPr lang="en-US" altLang="tr-TR" dirty="0"/>
              <a:t>be afraid if your work contradicts previous work.</a:t>
            </a:r>
          </a:p>
          <a:p>
            <a:pPr lvl="2"/>
            <a:r>
              <a:rPr lang="en-US" altLang="tr-TR" dirty="0" smtClean="0"/>
              <a:t>Highlight </a:t>
            </a:r>
            <a:r>
              <a:rPr lang="en-US" altLang="tr-TR" dirty="0"/>
              <a:t>areas in which your work builds on others.</a:t>
            </a:r>
          </a:p>
          <a:p>
            <a:pPr lvl="2"/>
            <a:r>
              <a:rPr lang="en-US" altLang="tr-TR" dirty="0" smtClean="0"/>
              <a:t>Most </a:t>
            </a:r>
            <a:r>
              <a:rPr lang="en-US" altLang="tr-TR" dirty="0"/>
              <a:t>importantly, keep it concise and precise.</a:t>
            </a:r>
          </a:p>
          <a:p>
            <a:pPr lvl="1"/>
            <a:endParaRPr lang="en-US" altLang="tr-TR" dirty="0" smtClean="0"/>
          </a:p>
        </p:txBody>
      </p:sp>
    </p:spTree>
    <p:extLst>
      <p:ext uri="{BB962C8B-B14F-4D97-AF65-F5344CB8AC3E}">
        <p14:creationId xmlns:p14="http://schemas.microsoft.com/office/powerpoint/2010/main" val="312515894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chemeClr val="accent1">
                    <a:satMod val="150000"/>
                  </a:schemeClr>
                </a:solidFill>
              </a:rPr>
              <a:t>Research Model</a:t>
            </a:r>
            <a:endParaRPr lang="en-US" dirty="0"/>
          </a:p>
        </p:txBody>
      </p:sp>
      <p:sp>
        <p:nvSpPr>
          <p:cNvPr id="3" name="Content Placeholder 2"/>
          <p:cNvSpPr>
            <a:spLocks noGrp="1"/>
          </p:cNvSpPr>
          <p:nvPr>
            <p:ph idx="1"/>
          </p:nvPr>
        </p:nvSpPr>
        <p:spPr/>
        <p:txBody>
          <a:bodyPr/>
          <a:lstStyle/>
          <a:p>
            <a:pPr lvl="1"/>
            <a:r>
              <a:rPr lang="en-US" dirty="0"/>
              <a:t>The section should be </a:t>
            </a:r>
            <a:r>
              <a:rPr lang="en-US" dirty="0" err="1"/>
              <a:t>organised</a:t>
            </a:r>
            <a:r>
              <a:rPr lang="en-US" dirty="0"/>
              <a:t> by first providing an overview of </a:t>
            </a:r>
            <a:r>
              <a:rPr lang="en-US"/>
              <a:t>the </a:t>
            </a:r>
            <a:r>
              <a:rPr lang="en-US" smtClean="0"/>
              <a:t>conceptual or </a:t>
            </a:r>
            <a:r>
              <a:rPr lang="en-US" dirty="0"/>
              <a:t>research model that is being developed.</a:t>
            </a:r>
          </a:p>
          <a:p>
            <a:pPr lvl="1"/>
            <a:r>
              <a:rPr lang="en-US" dirty="0" smtClean="0"/>
              <a:t>The </a:t>
            </a:r>
            <a:r>
              <a:rPr lang="en-US" dirty="0"/>
              <a:t>central part of this section is </a:t>
            </a:r>
            <a:r>
              <a:rPr lang="en-US" b="1" dirty="0"/>
              <a:t>the</a:t>
            </a:r>
            <a:r>
              <a:rPr lang="en-US" dirty="0"/>
              <a:t> </a:t>
            </a:r>
            <a:r>
              <a:rPr lang="en-US" b="1" dirty="0"/>
              <a:t>development of </a:t>
            </a:r>
            <a:r>
              <a:rPr lang="en-US" b="1" dirty="0" smtClean="0"/>
              <a:t>hypotheses</a:t>
            </a:r>
            <a:r>
              <a:rPr lang="en-US" dirty="0" smtClean="0"/>
              <a:t>.</a:t>
            </a:r>
          </a:p>
          <a:p>
            <a:pPr lvl="1"/>
            <a:r>
              <a:rPr lang="en-US" altLang="tr-TR" dirty="0"/>
              <a:t>A hypothesis must contain a justified theoretical argument for </a:t>
            </a:r>
            <a:r>
              <a:rPr lang="en-US" altLang="tr-TR" dirty="0" smtClean="0"/>
              <a:t>why you </a:t>
            </a:r>
            <a:r>
              <a:rPr lang="en-US" altLang="tr-TR" dirty="0"/>
              <a:t>expect a certain phenomenon to occur (or not</a:t>
            </a:r>
            <a:r>
              <a:rPr lang="en-US" altLang="tr-TR" dirty="0" smtClean="0"/>
              <a:t>).</a:t>
            </a:r>
          </a:p>
          <a:p>
            <a:pPr lvl="1"/>
            <a:r>
              <a:rPr lang="en-US" dirty="0"/>
              <a:t>Connect your hypotheses to existing research</a:t>
            </a:r>
            <a:r>
              <a:rPr lang="en-US" dirty="0" smtClean="0"/>
              <a:t>.</a:t>
            </a:r>
          </a:p>
          <a:p>
            <a:pPr lvl="1"/>
            <a:r>
              <a:rPr lang="en-US" dirty="0"/>
              <a:t>Keep your hypotheses simple but </a:t>
            </a:r>
            <a:r>
              <a:rPr lang="en-US" dirty="0" smtClean="0"/>
              <a:t>precise</a:t>
            </a:r>
          </a:p>
          <a:p>
            <a:pPr lvl="1"/>
            <a:r>
              <a:rPr lang="en-US" altLang="tr-TR" dirty="0"/>
              <a:t>They should specify two (or more) </a:t>
            </a:r>
            <a:r>
              <a:rPr lang="en-US" altLang="tr-TR" dirty="0" smtClean="0"/>
              <a:t>key constructs </a:t>
            </a:r>
            <a:r>
              <a:rPr lang="en-US" altLang="tr-TR" dirty="0"/>
              <a:t>and the relationship between them</a:t>
            </a:r>
            <a:r>
              <a:rPr lang="en-US" altLang="tr-TR" dirty="0" smtClean="0"/>
              <a:t>.</a:t>
            </a:r>
          </a:p>
          <a:p>
            <a:pPr lvl="1"/>
            <a:r>
              <a:rPr lang="en-US" altLang="tr-TR" dirty="0"/>
              <a:t>Identify dependent and </a:t>
            </a:r>
            <a:r>
              <a:rPr lang="en-US" altLang="tr-TR" dirty="0" smtClean="0"/>
              <a:t>independent variables </a:t>
            </a:r>
            <a:r>
              <a:rPr lang="en-US" altLang="tr-TR" dirty="0"/>
              <a:t>and the direction of expected relationships</a:t>
            </a:r>
            <a:endParaRPr lang="en-US" altLang="tr-TR" dirty="0" smtClean="0"/>
          </a:p>
        </p:txBody>
      </p:sp>
    </p:spTree>
    <p:extLst>
      <p:ext uri="{BB962C8B-B14F-4D97-AF65-F5344CB8AC3E}">
        <p14:creationId xmlns:p14="http://schemas.microsoft.com/office/powerpoint/2010/main" val="18911158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fontAlgn="auto" hangingPunct="1">
              <a:spcAft>
                <a:spcPts val="0"/>
              </a:spcAft>
              <a:defRPr/>
            </a:pPr>
            <a:r>
              <a:rPr lang="en-US" dirty="0" smtClean="0">
                <a:solidFill>
                  <a:schemeClr val="accent1">
                    <a:satMod val="150000"/>
                  </a:schemeClr>
                </a:solidFill>
              </a:rPr>
              <a:t>Overview</a:t>
            </a:r>
          </a:p>
        </p:txBody>
      </p:sp>
      <p:sp>
        <p:nvSpPr>
          <p:cNvPr id="11267" name="Rectangle 3"/>
          <p:cNvSpPr>
            <a:spLocks noGrp="1" noChangeArrowheads="1"/>
          </p:cNvSpPr>
          <p:nvPr>
            <p:ph idx="1"/>
          </p:nvPr>
        </p:nvSpPr>
        <p:spPr/>
        <p:txBody>
          <a:bodyPr>
            <a:normAutofit/>
          </a:bodyPr>
          <a:lstStyle/>
          <a:p>
            <a:r>
              <a:rPr lang="en-US" altLang="tr-TR" dirty="0" smtClean="0"/>
              <a:t>Writing IS Research Articles</a:t>
            </a:r>
          </a:p>
          <a:p>
            <a:pPr lvl="1"/>
            <a:r>
              <a:rPr lang="en-US" altLang="tr-TR" dirty="0" err="1" smtClean="0"/>
              <a:t>Strategising</a:t>
            </a:r>
            <a:endParaRPr lang="en-US" altLang="tr-TR" dirty="0" smtClean="0"/>
          </a:p>
          <a:p>
            <a:pPr lvl="1"/>
            <a:r>
              <a:rPr lang="en-US" dirty="0" smtClean="0"/>
              <a:t>Structure and Contents</a:t>
            </a:r>
          </a:p>
          <a:p>
            <a:pPr lvl="1"/>
            <a:r>
              <a:rPr lang="en-US" dirty="0" smtClean="0"/>
              <a:t>Handling Reviews and Revisions</a:t>
            </a:r>
          </a:p>
          <a:p>
            <a:pPr lvl="1"/>
            <a:r>
              <a:rPr lang="en-US" dirty="0" smtClean="0"/>
              <a:t>Further </a:t>
            </a:r>
            <a:r>
              <a:rPr lang="en-US" dirty="0"/>
              <a:t>Reading</a:t>
            </a:r>
            <a:endParaRPr lang="en-US" dirty="0" smtClean="0"/>
          </a:p>
          <a:p>
            <a:endParaRPr lang="en-US" altLang="tr-TR"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chemeClr val="accent1">
                    <a:satMod val="150000"/>
                  </a:schemeClr>
                </a:solidFill>
              </a:rPr>
              <a:t>Research Method</a:t>
            </a:r>
            <a:endParaRPr lang="en-US" dirty="0"/>
          </a:p>
        </p:txBody>
      </p:sp>
      <p:sp>
        <p:nvSpPr>
          <p:cNvPr id="3" name="Content Placeholder 2"/>
          <p:cNvSpPr>
            <a:spLocks noGrp="1"/>
          </p:cNvSpPr>
          <p:nvPr>
            <p:ph idx="1"/>
          </p:nvPr>
        </p:nvSpPr>
        <p:spPr/>
        <p:txBody>
          <a:bodyPr/>
          <a:lstStyle/>
          <a:p>
            <a:pPr lvl="1"/>
            <a:r>
              <a:rPr lang="en-US" dirty="0" smtClean="0"/>
              <a:t>The objective </a:t>
            </a:r>
            <a:r>
              <a:rPr lang="en-US" dirty="0"/>
              <a:t>of the section is to describe the research carried out in such a way </a:t>
            </a:r>
            <a:r>
              <a:rPr lang="en-US" dirty="0" smtClean="0"/>
              <a:t>that anyone </a:t>
            </a:r>
            <a:r>
              <a:rPr lang="en-US" dirty="0"/>
              <a:t>should be able to repeat your work based on </a:t>
            </a:r>
            <a:r>
              <a:rPr lang="en-US" dirty="0" smtClean="0"/>
              <a:t>your description </a:t>
            </a:r>
            <a:r>
              <a:rPr lang="en-US" dirty="0"/>
              <a:t>– to meet </a:t>
            </a:r>
            <a:r>
              <a:rPr lang="en-US" dirty="0" smtClean="0"/>
              <a:t>the requirement </a:t>
            </a:r>
            <a:r>
              <a:rPr lang="en-US" dirty="0"/>
              <a:t>of replicability</a:t>
            </a:r>
            <a:r>
              <a:rPr lang="en-US" dirty="0" smtClean="0"/>
              <a:t>.</a:t>
            </a:r>
          </a:p>
          <a:p>
            <a:pPr lvl="1"/>
            <a:r>
              <a:rPr lang="en-US" altLang="tr-TR" dirty="0"/>
              <a:t>Key elements in this section pertain to the selection </a:t>
            </a:r>
            <a:r>
              <a:rPr lang="en-US" altLang="tr-TR" dirty="0" smtClean="0"/>
              <a:t>and justification </a:t>
            </a:r>
            <a:r>
              <a:rPr lang="en-US" altLang="tr-TR" dirty="0"/>
              <a:t>of a research strategy, the identification of materials, case sites, scope </a:t>
            </a:r>
            <a:r>
              <a:rPr lang="en-US" altLang="tr-TR" dirty="0" smtClean="0"/>
              <a:t>of survey</a:t>
            </a:r>
            <a:r>
              <a:rPr lang="en-US" altLang="tr-TR" dirty="0"/>
              <a:t>, appropriate samples, participant selection and all other decisions pertinent </a:t>
            </a:r>
            <a:r>
              <a:rPr lang="en-US" altLang="tr-TR" dirty="0" smtClean="0"/>
              <a:t>to the </a:t>
            </a:r>
            <a:r>
              <a:rPr lang="en-US" altLang="tr-TR" dirty="0"/>
              <a:t>research design. </a:t>
            </a:r>
            <a:endParaRPr lang="en-US" altLang="tr-TR" dirty="0" smtClean="0"/>
          </a:p>
          <a:p>
            <a:pPr lvl="1"/>
            <a:r>
              <a:rPr lang="en-US" altLang="tr-TR" dirty="0" smtClean="0"/>
              <a:t>Other </a:t>
            </a:r>
            <a:r>
              <a:rPr lang="en-US" altLang="tr-TR" dirty="0"/>
              <a:t>key elements include the detailed and precise </a:t>
            </a:r>
            <a:r>
              <a:rPr lang="en-US" altLang="tr-TR" dirty="0" smtClean="0"/>
              <a:t>description of </a:t>
            </a:r>
            <a:r>
              <a:rPr lang="en-US" altLang="tr-TR" dirty="0"/>
              <a:t>the analytical measurements or data collection techniques employed as well as </a:t>
            </a:r>
            <a:r>
              <a:rPr lang="en-US" altLang="tr-TR" dirty="0" smtClean="0"/>
              <a:t>the data </a:t>
            </a:r>
            <a:r>
              <a:rPr lang="en-US" altLang="tr-TR" dirty="0"/>
              <a:t>analysis techniques in use – both in qualitative and quantitative studies.</a:t>
            </a:r>
            <a:endParaRPr lang="en-US" altLang="tr-TR" dirty="0" smtClean="0"/>
          </a:p>
        </p:txBody>
      </p:sp>
    </p:spTree>
    <p:extLst>
      <p:ext uri="{BB962C8B-B14F-4D97-AF65-F5344CB8AC3E}">
        <p14:creationId xmlns:p14="http://schemas.microsoft.com/office/powerpoint/2010/main" val="368966363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chemeClr val="accent1">
                    <a:satMod val="150000"/>
                  </a:schemeClr>
                </a:solidFill>
              </a:rPr>
              <a:t>Results</a:t>
            </a:r>
            <a:endParaRPr lang="en-US" dirty="0"/>
          </a:p>
        </p:txBody>
      </p:sp>
      <p:sp>
        <p:nvSpPr>
          <p:cNvPr id="3" name="Content Placeholder 2"/>
          <p:cNvSpPr>
            <a:spLocks noGrp="1"/>
          </p:cNvSpPr>
          <p:nvPr>
            <p:ph idx="1"/>
          </p:nvPr>
        </p:nvSpPr>
        <p:spPr/>
        <p:txBody>
          <a:bodyPr/>
          <a:lstStyle/>
          <a:p>
            <a:pPr lvl="1"/>
            <a:r>
              <a:rPr lang="en-US" dirty="0" smtClean="0"/>
              <a:t>It </a:t>
            </a:r>
            <a:r>
              <a:rPr lang="en-US" dirty="0"/>
              <a:t>only contains </a:t>
            </a:r>
            <a:r>
              <a:rPr lang="en-US" dirty="0" smtClean="0"/>
              <a:t>a description </a:t>
            </a:r>
            <a:r>
              <a:rPr lang="en-US" dirty="0"/>
              <a:t>of findings</a:t>
            </a:r>
            <a:r>
              <a:rPr lang="en-US" dirty="0" smtClean="0"/>
              <a:t>.</a:t>
            </a:r>
          </a:p>
          <a:p>
            <a:pPr lvl="1"/>
            <a:r>
              <a:rPr lang="en-US" altLang="tr-TR" dirty="0" smtClean="0"/>
              <a:t>It </a:t>
            </a:r>
            <a:r>
              <a:rPr lang="en-US" altLang="tr-TR" dirty="0"/>
              <a:t>should contain just factual result </a:t>
            </a:r>
            <a:r>
              <a:rPr lang="en-US" altLang="tr-TR" dirty="0" smtClean="0"/>
              <a:t>reporting (typically </a:t>
            </a:r>
            <a:r>
              <a:rPr lang="en-US" altLang="tr-TR" dirty="0"/>
              <a:t>written in past tense), including appropriate statistical tests or </a:t>
            </a:r>
            <a:r>
              <a:rPr lang="en-US" altLang="tr-TR" dirty="0" smtClean="0"/>
              <a:t>other analyses </a:t>
            </a:r>
            <a:r>
              <a:rPr lang="en-US" altLang="tr-TR" dirty="0"/>
              <a:t>– but no discussion or interpretation of the findings</a:t>
            </a:r>
            <a:r>
              <a:rPr lang="en-US" altLang="tr-TR" dirty="0" smtClean="0"/>
              <a:t>.</a:t>
            </a:r>
          </a:p>
          <a:p>
            <a:pPr lvl="1"/>
            <a:r>
              <a:rPr lang="en-US" altLang="tr-TR" dirty="0" smtClean="0"/>
              <a:t>It tells </a:t>
            </a:r>
            <a:r>
              <a:rPr lang="en-US" altLang="tr-TR" dirty="0"/>
              <a:t>the reader “this is what we found” but not “this is what </a:t>
            </a:r>
            <a:r>
              <a:rPr lang="en-US" altLang="tr-TR" dirty="0" smtClean="0"/>
              <a:t>that means”.</a:t>
            </a:r>
          </a:p>
          <a:p>
            <a:pPr lvl="1"/>
            <a:r>
              <a:rPr lang="en-US" altLang="tr-TR" dirty="0"/>
              <a:t>Writing, statistics, and graphs should be presented as simply as possible</a:t>
            </a:r>
            <a:r>
              <a:rPr lang="en-US" altLang="tr-TR" dirty="0" smtClean="0"/>
              <a:t>.</a:t>
            </a:r>
          </a:p>
          <a:p>
            <a:pPr lvl="1"/>
            <a:r>
              <a:rPr lang="en-US" altLang="tr-TR" dirty="0" smtClean="0"/>
              <a:t>Do not </a:t>
            </a:r>
            <a:r>
              <a:rPr lang="en-US" altLang="tr-TR" dirty="0"/>
              <a:t>present irrelevant data to which the discussion that ensues will not refer.</a:t>
            </a:r>
            <a:endParaRPr lang="en-US" altLang="tr-TR" dirty="0" smtClean="0"/>
          </a:p>
        </p:txBody>
      </p:sp>
    </p:spTree>
    <p:extLst>
      <p:ext uri="{BB962C8B-B14F-4D97-AF65-F5344CB8AC3E}">
        <p14:creationId xmlns:p14="http://schemas.microsoft.com/office/powerpoint/2010/main" val="216780681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chemeClr val="accent1">
                    <a:satMod val="150000"/>
                  </a:schemeClr>
                </a:solidFill>
              </a:rPr>
              <a:t>Discussions</a:t>
            </a:r>
            <a:endParaRPr lang="en-US" dirty="0"/>
          </a:p>
        </p:txBody>
      </p:sp>
      <p:sp>
        <p:nvSpPr>
          <p:cNvPr id="3" name="Content Placeholder 2"/>
          <p:cNvSpPr>
            <a:spLocks noGrp="1"/>
          </p:cNvSpPr>
          <p:nvPr>
            <p:ph idx="1"/>
          </p:nvPr>
        </p:nvSpPr>
        <p:spPr/>
        <p:txBody>
          <a:bodyPr/>
          <a:lstStyle/>
          <a:p>
            <a:pPr lvl="1"/>
            <a:r>
              <a:rPr lang="en-US" dirty="0" smtClean="0"/>
              <a:t>It </a:t>
            </a:r>
            <a:r>
              <a:rPr lang="en-US" dirty="0"/>
              <a:t>is where we make sense of </a:t>
            </a:r>
            <a:r>
              <a:rPr lang="en-US" dirty="0" smtClean="0"/>
              <a:t>the results</a:t>
            </a:r>
            <a:r>
              <a:rPr lang="en-US" dirty="0"/>
              <a:t>, by exploring what they indicate, how they relate to our </a:t>
            </a:r>
            <a:r>
              <a:rPr lang="en-US" dirty="0" smtClean="0"/>
              <a:t>theoretical expectations</a:t>
            </a:r>
            <a:r>
              <a:rPr lang="en-US" dirty="0"/>
              <a:t>, and how they inform us</a:t>
            </a:r>
            <a:r>
              <a:rPr lang="en-US" dirty="0" smtClean="0"/>
              <a:t>.</a:t>
            </a:r>
          </a:p>
          <a:p>
            <a:pPr lvl="1"/>
            <a:r>
              <a:rPr lang="en-US" altLang="tr-TR" dirty="0"/>
              <a:t>A discussion section should begin by </a:t>
            </a:r>
            <a:r>
              <a:rPr lang="en-US" altLang="tr-TR" dirty="0" err="1"/>
              <a:t>summarising</a:t>
            </a:r>
            <a:r>
              <a:rPr lang="en-US" altLang="tr-TR" dirty="0"/>
              <a:t> the main findings</a:t>
            </a:r>
            <a:r>
              <a:rPr lang="en-US" altLang="tr-TR" dirty="0" smtClean="0"/>
              <a:t>.</a:t>
            </a:r>
          </a:p>
          <a:p>
            <a:pPr lvl="1"/>
            <a:r>
              <a:rPr lang="en-US" altLang="tr-TR" dirty="0"/>
              <a:t>Then, interpret the findings</a:t>
            </a:r>
            <a:r>
              <a:rPr lang="en-US" altLang="tr-TR" dirty="0" smtClean="0"/>
              <a:t>:</a:t>
            </a:r>
          </a:p>
          <a:p>
            <a:pPr lvl="2"/>
            <a:r>
              <a:rPr lang="en-US" dirty="0"/>
              <a:t>What do the results actually mean</a:t>
            </a:r>
            <a:r>
              <a:rPr lang="en-US" dirty="0" smtClean="0"/>
              <a:t>?</a:t>
            </a:r>
          </a:p>
          <a:p>
            <a:pPr lvl="2"/>
            <a:r>
              <a:rPr lang="en-US" dirty="0"/>
              <a:t>Why did you get the results that you obtained</a:t>
            </a:r>
            <a:r>
              <a:rPr lang="en-US" dirty="0" smtClean="0"/>
              <a:t>?</a:t>
            </a:r>
          </a:p>
          <a:p>
            <a:pPr lvl="2"/>
            <a:r>
              <a:rPr lang="en-US" dirty="0"/>
              <a:t>What did they tell you in light of the theory you set out to evaluate</a:t>
            </a:r>
            <a:r>
              <a:rPr lang="en-US" dirty="0" smtClean="0"/>
              <a:t>?</a:t>
            </a:r>
          </a:p>
          <a:p>
            <a:pPr lvl="1"/>
            <a:r>
              <a:rPr lang="en-US" dirty="0"/>
              <a:t>F</a:t>
            </a:r>
            <a:r>
              <a:rPr lang="en-US" dirty="0" smtClean="0"/>
              <a:t>ocus </a:t>
            </a:r>
            <a:r>
              <a:rPr lang="en-US" dirty="0"/>
              <a:t>on three key activities</a:t>
            </a:r>
            <a:r>
              <a:rPr lang="en-US" dirty="0" smtClean="0"/>
              <a:t>:</a:t>
            </a:r>
          </a:p>
          <a:p>
            <a:pPr lvl="2"/>
            <a:r>
              <a:rPr lang="en-US" dirty="0"/>
              <a:t>explaining the </a:t>
            </a:r>
            <a:r>
              <a:rPr lang="en-US" dirty="0" smtClean="0"/>
              <a:t>results</a:t>
            </a:r>
          </a:p>
          <a:p>
            <a:pPr lvl="2"/>
            <a:r>
              <a:rPr lang="en-US" dirty="0"/>
              <a:t>abstracting the </a:t>
            </a:r>
            <a:r>
              <a:rPr lang="en-US" dirty="0" smtClean="0"/>
              <a:t>results</a:t>
            </a:r>
          </a:p>
          <a:p>
            <a:pPr lvl="2"/>
            <a:r>
              <a:rPr lang="en-US" dirty="0" err="1"/>
              <a:t>theorising</a:t>
            </a:r>
            <a:r>
              <a:rPr lang="en-US" dirty="0"/>
              <a:t> about the </a:t>
            </a:r>
            <a:r>
              <a:rPr lang="en-US" dirty="0" smtClean="0"/>
              <a:t>results</a:t>
            </a:r>
          </a:p>
          <a:p>
            <a:pPr lvl="1"/>
            <a:r>
              <a:rPr lang="en-US" dirty="0"/>
              <a:t>A good discussion section also contains </a:t>
            </a:r>
            <a:r>
              <a:rPr lang="en-US" b="1" dirty="0" smtClean="0"/>
              <a:t>reflection</a:t>
            </a:r>
            <a:r>
              <a:rPr lang="en-US" dirty="0" smtClean="0"/>
              <a:t>.</a:t>
            </a:r>
            <a:endParaRPr lang="en-US" altLang="tr-TR" b="1" dirty="0" smtClean="0"/>
          </a:p>
        </p:txBody>
      </p:sp>
    </p:spTree>
    <p:extLst>
      <p:ext uri="{BB962C8B-B14F-4D97-AF65-F5344CB8AC3E}">
        <p14:creationId xmlns:p14="http://schemas.microsoft.com/office/powerpoint/2010/main" val="73233951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accent1">
                    <a:satMod val="150000"/>
                  </a:schemeClr>
                </a:solidFill>
              </a:rPr>
              <a:t>Implications</a:t>
            </a:r>
            <a:endParaRPr lang="en-US" dirty="0"/>
          </a:p>
        </p:txBody>
      </p:sp>
      <p:sp>
        <p:nvSpPr>
          <p:cNvPr id="3" name="Content Placeholder 2"/>
          <p:cNvSpPr>
            <a:spLocks noGrp="1"/>
          </p:cNvSpPr>
          <p:nvPr>
            <p:ph idx="1"/>
          </p:nvPr>
        </p:nvSpPr>
        <p:spPr/>
        <p:txBody>
          <a:bodyPr>
            <a:normAutofit lnSpcReduction="10000"/>
          </a:bodyPr>
          <a:lstStyle/>
          <a:p>
            <a:pPr lvl="1"/>
            <a:r>
              <a:rPr lang="en-US" dirty="0" smtClean="0"/>
              <a:t>Good </a:t>
            </a:r>
            <a:r>
              <a:rPr lang="en-US" dirty="0"/>
              <a:t>journals demand specific and explicit implications </a:t>
            </a:r>
            <a:r>
              <a:rPr lang="en-US" dirty="0" smtClean="0"/>
              <a:t>for ongoing </a:t>
            </a:r>
            <a:r>
              <a:rPr lang="en-US" dirty="0"/>
              <a:t>research and </a:t>
            </a:r>
            <a:r>
              <a:rPr lang="en-US" dirty="0" smtClean="0"/>
              <a:t>practice.</a:t>
            </a:r>
          </a:p>
          <a:p>
            <a:pPr lvl="1"/>
            <a:r>
              <a:rPr lang="en-US" altLang="tr-TR" b="1" dirty="0"/>
              <a:t>Implications for practice </a:t>
            </a:r>
            <a:endParaRPr lang="en-US" altLang="tr-TR" b="1" dirty="0" smtClean="0"/>
          </a:p>
          <a:p>
            <a:pPr lvl="2"/>
            <a:r>
              <a:rPr lang="en-US" altLang="tr-TR" dirty="0"/>
              <a:t>D</a:t>
            </a:r>
            <a:r>
              <a:rPr lang="en-US" altLang="tr-TR" dirty="0" smtClean="0"/>
              <a:t>etail </a:t>
            </a:r>
            <a:r>
              <a:rPr lang="en-US" altLang="tr-TR" dirty="0"/>
              <a:t>how the study findings change or </a:t>
            </a:r>
            <a:r>
              <a:rPr lang="en-US" altLang="tr-TR" dirty="0" smtClean="0"/>
              <a:t>otherwise impact </a:t>
            </a:r>
            <a:r>
              <a:rPr lang="en-US" altLang="tr-TR" dirty="0"/>
              <a:t>the way that important stakeholders work in actual practice</a:t>
            </a:r>
            <a:r>
              <a:rPr lang="en-US" altLang="tr-TR" dirty="0" smtClean="0"/>
              <a:t>.</a:t>
            </a:r>
          </a:p>
          <a:p>
            <a:pPr lvl="1"/>
            <a:r>
              <a:rPr lang="en-US" b="1" dirty="0"/>
              <a:t>Implications for </a:t>
            </a:r>
            <a:r>
              <a:rPr lang="en-US" b="1" dirty="0" smtClean="0"/>
              <a:t>research</a:t>
            </a:r>
          </a:p>
          <a:p>
            <a:pPr lvl="2"/>
            <a:r>
              <a:rPr lang="en-US" b="1" dirty="0" smtClean="0"/>
              <a:t> </a:t>
            </a:r>
            <a:r>
              <a:rPr lang="en-US" dirty="0" smtClean="0"/>
              <a:t>Is </a:t>
            </a:r>
            <a:r>
              <a:rPr lang="en-US" dirty="0"/>
              <a:t>a mere description of how </a:t>
            </a:r>
            <a:r>
              <a:rPr lang="en-US" dirty="0" smtClean="0"/>
              <a:t>the research </a:t>
            </a:r>
            <a:r>
              <a:rPr lang="en-US" dirty="0"/>
              <a:t>presented at the conference will be continued after the presentation, to </a:t>
            </a:r>
            <a:r>
              <a:rPr lang="en-US" dirty="0" smtClean="0"/>
              <a:t>give an </a:t>
            </a:r>
            <a:r>
              <a:rPr lang="en-US" dirty="0"/>
              <a:t>indication as to the type of findings that can be expected in the future</a:t>
            </a:r>
            <a:r>
              <a:rPr lang="en-US" dirty="0" smtClean="0"/>
              <a:t>.</a:t>
            </a:r>
          </a:p>
          <a:p>
            <a:pPr lvl="2"/>
            <a:r>
              <a:rPr lang="en-US" altLang="tr-TR" dirty="0" smtClean="0"/>
              <a:t>Journals should detail </a:t>
            </a:r>
            <a:r>
              <a:rPr lang="en-US" altLang="tr-TR" dirty="0"/>
              <a:t>what we have found through execution of the study reported that can </a:t>
            </a:r>
            <a:r>
              <a:rPr lang="en-US" altLang="tr-TR" dirty="0" smtClean="0"/>
              <a:t>guide future </a:t>
            </a:r>
            <a:r>
              <a:rPr lang="en-US" altLang="tr-TR" dirty="0"/>
              <a:t>studies or other scholars</a:t>
            </a:r>
            <a:endParaRPr lang="en-US" altLang="tr-TR" dirty="0" smtClean="0"/>
          </a:p>
          <a:p>
            <a:pPr lvl="2"/>
            <a:r>
              <a:rPr lang="en-US" altLang="tr-TR" dirty="0"/>
              <a:t>A</a:t>
            </a:r>
            <a:r>
              <a:rPr lang="en-US" altLang="tr-TR" dirty="0" smtClean="0"/>
              <a:t> new measurement instrument that was developed for the study and is now available to other researchers.</a:t>
            </a:r>
          </a:p>
          <a:p>
            <a:pPr lvl="2"/>
            <a:r>
              <a:rPr lang="en-US" altLang="tr-TR" dirty="0"/>
              <a:t>A</a:t>
            </a:r>
            <a:r>
              <a:rPr lang="en-US" altLang="tr-TR" dirty="0" smtClean="0"/>
              <a:t> new theory that was developed and is now awaiting further exploration, application, or evaluation.</a:t>
            </a:r>
          </a:p>
          <a:p>
            <a:pPr lvl="2"/>
            <a:r>
              <a:rPr lang="en-US" dirty="0"/>
              <a:t>C</a:t>
            </a:r>
            <a:r>
              <a:rPr lang="en-US" dirty="0" smtClean="0"/>
              <a:t>ould </a:t>
            </a:r>
            <a:r>
              <a:rPr lang="en-US" dirty="0"/>
              <a:t>relate to </a:t>
            </a:r>
            <a:r>
              <a:rPr lang="en-US" dirty="0"/>
              <a:t>potential extensions of the study that might explore, for example, important </a:t>
            </a:r>
            <a:r>
              <a:rPr lang="en-US" dirty="0" smtClean="0"/>
              <a:t>boundary conditions </a:t>
            </a:r>
            <a:r>
              <a:rPr lang="en-US" dirty="0"/>
              <a:t>of a theory being developed, or the investigation of some </a:t>
            </a:r>
            <a:r>
              <a:rPr lang="en-US" dirty="0" smtClean="0"/>
              <a:t>inconsistencies uncovered </a:t>
            </a:r>
            <a:r>
              <a:rPr lang="en-US" dirty="0"/>
              <a:t>in collected data.</a:t>
            </a:r>
            <a:endParaRPr lang="en-US" altLang="tr-TR" dirty="0" smtClean="0"/>
          </a:p>
        </p:txBody>
      </p:sp>
    </p:spTree>
    <p:extLst>
      <p:ext uri="{BB962C8B-B14F-4D97-AF65-F5344CB8AC3E}">
        <p14:creationId xmlns:p14="http://schemas.microsoft.com/office/powerpoint/2010/main" val="192031951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chemeClr val="accent1">
                    <a:satMod val="150000"/>
                  </a:schemeClr>
                </a:solidFill>
              </a:rPr>
              <a:t>Conclusions</a:t>
            </a:r>
            <a:endParaRPr lang="en-US" dirty="0"/>
          </a:p>
        </p:txBody>
      </p:sp>
      <p:sp>
        <p:nvSpPr>
          <p:cNvPr id="3" name="Content Placeholder 2"/>
          <p:cNvSpPr>
            <a:spLocks noGrp="1"/>
          </p:cNvSpPr>
          <p:nvPr>
            <p:ph idx="1"/>
          </p:nvPr>
        </p:nvSpPr>
        <p:spPr/>
        <p:txBody>
          <a:bodyPr>
            <a:normAutofit/>
          </a:bodyPr>
          <a:lstStyle/>
          <a:p>
            <a:pPr lvl="1"/>
            <a:r>
              <a:rPr lang="en-US" dirty="0"/>
              <a:t>The conclusions section provides the closing frame to a paper</a:t>
            </a:r>
            <a:r>
              <a:rPr lang="en-US" dirty="0" smtClean="0"/>
              <a:t>.</a:t>
            </a:r>
          </a:p>
          <a:p>
            <a:pPr lvl="1"/>
            <a:r>
              <a:rPr lang="en-US" dirty="0"/>
              <a:t>T</a:t>
            </a:r>
            <a:r>
              <a:rPr lang="en-US" dirty="0" smtClean="0"/>
              <a:t>his </a:t>
            </a:r>
            <a:r>
              <a:rPr lang="en-US" dirty="0"/>
              <a:t>section is short</a:t>
            </a:r>
            <a:r>
              <a:rPr lang="en-US" dirty="0" smtClean="0"/>
              <a:t>!</a:t>
            </a:r>
          </a:p>
          <a:p>
            <a:pPr lvl="1"/>
            <a:r>
              <a:rPr lang="en-US" altLang="tr-TR" dirty="0"/>
              <a:t>It recaps very briefly the key contributions of the </a:t>
            </a:r>
            <a:r>
              <a:rPr lang="en-US" altLang="tr-TR" dirty="0" smtClean="0"/>
              <a:t>paper, without </a:t>
            </a:r>
            <a:r>
              <a:rPr lang="en-US" altLang="tr-TR" dirty="0"/>
              <a:t>going into detail</a:t>
            </a:r>
            <a:r>
              <a:rPr lang="en-US" altLang="tr-TR" dirty="0" smtClean="0"/>
              <a:t>.</a:t>
            </a:r>
          </a:p>
          <a:p>
            <a:pPr lvl="1"/>
            <a:r>
              <a:rPr lang="en-US" altLang="tr-TR" dirty="0"/>
              <a:t>It provides a reflection about the research presented </a:t>
            </a:r>
            <a:r>
              <a:rPr lang="en-US" altLang="tr-TR" dirty="0" smtClean="0"/>
              <a:t>in the </a:t>
            </a:r>
            <a:r>
              <a:rPr lang="en-US" altLang="tr-TR" dirty="0"/>
              <a:t>paper, without introducing new material or findings</a:t>
            </a:r>
            <a:r>
              <a:rPr lang="en-US" altLang="tr-TR" dirty="0" smtClean="0"/>
              <a:t>.</a:t>
            </a:r>
          </a:p>
          <a:p>
            <a:pPr lvl="1"/>
            <a:r>
              <a:rPr lang="en-US" altLang="tr-TR" dirty="0"/>
              <a:t>In this </a:t>
            </a:r>
            <a:r>
              <a:rPr lang="en-US" altLang="tr-TR" dirty="0" smtClean="0"/>
              <a:t>section:</a:t>
            </a:r>
          </a:p>
          <a:p>
            <a:pPr lvl="2"/>
            <a:r>
              <a:rPr lang="en-US" altLang="tr-TR" dirty="0"/>
              <a:t>I</a:t>
            </a:r>
            <a:r>
              <a:rPr lang="en-US" altLang="tr-TR" dirty="0" smtClean="0"/>
              <a:t>dentify </a:t>
            </a:r>
            <a:r>
              <a:rPr lang="en-US" altLang="tr-TR" dirty="0"/>
              <a:t>the key findings of your paper and relate them back to </a:t>
            </a:r>
            <a:r>
              <a:rPr lang="en-US" altLang="tr-TR" dirty="0" smtClean="0"/>
              <a:t>the introduction.</a:t>
            </a:r>
          </a:p>
          <a:p>
            <a:pPr lvl="2"/>
            <a:r>
              <a:rPr lang="en-US" altLang="tr-TR" dirty="0"/>
              <a:t>Highlight the specific significance of the work and how it provides </a:t>
            </a:r>
            <a:r>
              <a:rPr lang="en-US" altLang="tr-TR" dirty="0" smtClean="0"/>
              <a:t>a way </a:t>
            </a:r>
            <a:r>
              <a:rPr lang="en-US" altLang="tr-TR" dirty="0"/>
              <a:t>forward for academia and </a:t>
            </a:r>
            <a:r>
              <a:rPr lang="en-US" altLang="tr-TR" dirty="0" smtClean="0"/>
              <a:t>practice</a:t>
            </a:r>
          </a:p>
          <a:p>
            <a:pPr lvl="1"/>
            <a:r>
              <a:rPr lang="en-US" dirty="0"/>
              <a:t>C</a:t>
            </a:r>
            <a:r>
              <a:rPr lang="en-US" dirty="0"/>
              <a:t>onclusions section encapsulates </a:t>
            </a:r>
            <a:r>
              <a:rPr lang="en-US" dirty="0" smtClean="0"/>
              <a:t>the </a:t>
            </a:r>
            <a:r>
              <a:rPr lang="en-US" dirty="0"/>
              <a:t>principles of </a:t>
            </a:r>
            <a:r>
              <a:rPr lang="en-US" b="1" i="1" dirty="0"/>
              <a:t>summary</a:t>
            </a:r>
            <a:r>
              <a:rPr lang="en-US" b="1" dirty="0"/>
              <a:t>, </a:t>
            </a:r>
            <a:r>
              <a:rPr lang="en-US" b="1" i="1" dirty="0"/>
              <a:t>recap</a:t>
            </a:r>
            <a:r>
              <a:rPr lang="en-US" b="1" dirty="0"/>
              <a:t>, and </a:t>
            </a:r>
            <a:r>
              <a:rPr lang="en-US" b="1" i="1" dirty="0"/>
              <a:t>reflection</a:t>
            </a:r>
            <a:r>
              <a:rPr lang="en-US" b="1" dirty="0"/>
              <a:t>.</a:t>
            </a:r>
            <a:endParaRPr lang="en-US" altLang="tr-TR" b="1" dirty="0" smtClean="0"/>
          </a:p>
          <a:p>
            <a:pPr lvl="1"/>
            <a:endParaRPr lang="en-US" altLang="tr-TR" dirty="0" smtClean="0"/>
          </a:p>
        </p:txBody>
      </p:sp>
    </p:spTree>
    <p:extLst>
      <p:ext uri="{BB962C8B-B14F-4D97-AF65-F5344CB8AC3E}">
        <p14:creationId xmlns:p14="http://schemas.microsoft.com/office/powerpoint/2010/main" val="368397798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chemeClr val="accent1">
                    <a:satMod val="150000"/>
                  </a:schemeClr>
                </a:solidFill>
              </a:rPr>
              <a:t>Abstract</a:t>
            </a:r>
            <a:endParaRPr lang="en-US" dirty="0"/>
          </a:p>
        </p:txBody>
      </p:sp>
      <p:sp>
        <p:nvSpPr>
          <p:cNvPr id="3" name="Content Placeholder 2"/>
          <p:cNvSpPr>
            <a:spLocks noGrp="1"/>
          </p:cNvSpPr>
          <p:nvPr>
            <p:ph idx="1"/>
          </p:nvPr>
        </p:nvSpPr>
        <p:spPr/>
        <p:txBody>
          <a:bodyPr>
            <a:normAutofit/>
          </a:bodyPr>
          <a:lstStyle/>
          <a:p>
            <a:pPr lvl="1"/>
            <a:r>
              <a:rPr lang="en-US" dirty="0"/>
              <a:t>somewhere between 100 and </a:t>
            </a:r>
            <a:r>
              <a:rPr lang="en-US" dirty="0" smtClean="0"/>
              <a:t>300 words </a:t>
            </a:r>
            <a:r>
              <a:rPr lang="en-US" dirty="0"/>
              <a:t>long – that serves as an informative summary of the </a:t>
            </a:r>
            <a:r>
              <a:rPr lang="en-US" dirty="0" smtClean="0"/>
              <a:t>paper.</a:t>
            </a:r>
          </a:p>
          <a:p>
            <a:pPr lvl="1"/>
            <a:r>
              <a:rPr lang="en-US" dirty="0" smtClean="0"/>
              <a:t>is used to entice people to read the full </a:t>
            </a:r>
            <a:r>
              <a:rPr lang="en-US" dirty="0"/>
              <a:t>paper but also to </a:t>
            </a:r>
            <a:r>
              <a:rPr lang="en-US" dirty="0" err="1" smtClean="0"/>
              <a:t>summarise</a:t>
            </a:r>
            <a:r>
              <a:rPr lang="en-US" dirty="0" smtClean="0"/>
              <a:t> the </a:t>
            </a:r>
            <a:r>
              <a:rPr lang="en-US" dirty="0"/>
              <a:t>main </a:t>
            </a:r>
            <a:r>
              <a:rPr lang="en-US" dirty="0" smtClean="0"/>
              <a:t>insights.</a:t>
            </a:r>
          </a:p>
          <a:p>
            <a:pPr lvl="1"/>
            <a:r>
              <a:rPr lang="en-US" dirty="0"/>
              <a:t>You must make your abstract </a:t>
            </a:r>
            <a:r>
              <a:rPr lang="en-US" dirty="0" smtClean="0"/>
              <a:t>informative.</a:t>
            </a:r>
          </a:p>
          <a:p>
            <a:pPr lvl="1"/>
            <a:r>
              <a:rPr lang="en-US" dirty="0" smtClean="0"/>
              <a:t>More </a:t>
            </a:r>
            <a:r>
              <a:rPr lang="en-US" dirty="0"/>
              <a:t>people </a:t>
            </a:r>
            <a:r>
              <a:rPr lang="en-US" dirty="0" smtClean="0"/>
              <a:t>will read </a:t>
            </a:r>
            <a:r>
              <a:rPr lang="en-US" dirty="0"/>
              <a:t>the abstract than any other part of the </a:t>
            </a:r>
            <a:r>
              <a:rPr lang="en-US" dirty="0" smtClean="0"/>
              <a:t>paper.</a:t>
            </a:r>
          </a:p>
          <a:p>
            <a:pPr lvl="1"/>
            <a:r>
              <a:rPr lang="en-US" dirty="0" smtClean="0"/>
              <a:t>You </a:t>
            </a:r>
            <a:r>
              <a:rPr lang="en-US" dirty="0"/>
              <a:t>should include in the </a:t>
            </a:r>
            <a:r>
              <a:rPr lang="en-US" dirty="0" smtClean="0"/>
              <a:t>abstract:</a:t>
            </a:r>
          </a:p>
          <a:p>
            <a:pPr lvl="2"/>
            <a:r>
              <a:rPr lang="en-US" altLang="tr-TR" dirty="0"/>
              <a:t>A statement of the problem being addressed</a:t>
            </a:r>
            <a:r>
              <a:rPr lang="en-US" altLang="tr-TR" dirty="0" smtClean="0"/>
              <a:t>,</a:t>
            </a:r>
          </a:p>
          <a:p>
            <a:pPr lvl="2"/>
            <a:r>
              <a:rPr lang="en-US" dirty="0"/>
              <a:t>A statement of the approach/methods</a:t>
            </a:r>
            <a:r>
              <a:rPr lang="en-US" dirty="0" smtClean="0"/>
              <a:t>,</a:t>
            </a:r>
          </a:p>
          <a:p>
            <a:pPr lvl="2"/>
            <a:r>
              <a:rPr lang="en-US" dirty="0"/>
              <a:t>A synopsis of the results</a:t>
            </a:r>
            <a:r>
              <a:rPr lang="en-US" dirty="0" smtClean="0"/>
              <a:t>,</a:t>
            </a:r>
          </a:p>
          <a:p>
            <a:pPr lvl="2"/>
            <a:r>
              <a:rPr lang="en-US" altLang="tr-TR" dirty="0"/>
              <a:t>Your key interpretations of the results, and</a:t>
            </a:r>
          </a:p>
          <a:p>
            <a:pPr lvl="2"/>
            <a:r>
              <a:rPr lang="en-US" altLang="tr-TR" dirty="0" smtClean="0"/>
              <a:t>The </a:t>
            </a:r>
            <a:r>
              <a:rPr lang="en-US" altLang="tr-TR" dirty="0"/>
              <a:t>major implications of the results and conclusions.</a:t>
            </a:r>
            <a:endParaRPr lang="en-US" altLang="tr-TR" dirty="0" smtClean="0"/>
          </a:p>
        </p:txBody>
      </p:sp>
    </p:spTree>
    <p:extLst>
      <p:ext uri="{BB962C8B-B14F-4D97-AF65-F5344CB8AC3E}">
        <p14:creationId xmlns:p14="http://schemas.microsoft.com/office/powerpoint/2010/main" val="427491488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solidFill>
                  <a:schemeClr val="accent1">
                    <a:satMod val="150000"/>
                  </a:schemeClr>
                </a:solidFill>
              </a:rPr>
              <a:t>Handling Reviews and Revisions</a:t>
            </a:r>
            <a:endParaRPr lang="en-US" sz="4400" dirty="0"/>
          </a:p>
        </p:txBody>
      </p:sp>
      <p:sp>
        <p:nvSpPr>
          <p:cNvPr id="3" name="Content Placeholder 2"/>
          <p:cNvSpPr>
            <a:spLocks noGrp="1"/>
          </p:cNvSpPr>
          <p:nvPr>
            <p:ph idx="1"/>
          </p:nvPr>
        </p:nvSpPr>
        <p:spPr/>
        <p:txBody>
          <a:bodyPr>
            <a:normAutofit/>
          </a:bodyPr>
          <a:lstStyle/>
          <a:p>
            <a:pPr lvl="1"/>
            <a:endParaRPr lang="en-US" dirty="0" smtClean="0"/>
          </a:p>
          <a:p>
            <a:pPr lvl="1"/>
            <a:r>
              <a:rPr lang="en-US" dirty="0" smtClean="0"/>
              <a:t>Understanding Reviews</a:t>
            </a:r>
          </a:p>
          <a:p>
            <a:pPr lvl="1"/>
            <a:r>
              <a:rPr lang="en-US" altLang="tr-TR" dirty="0"/>
              <a:t>Managing Revisions</a:t>
            </a:r>
            <a:endParaRPr lang="en-US" altLang="tr-TR" dirty="0" smtClean="0"/>
          </a:p>
        </p:txBody>
      </p:sp>
    </p:spTree>
    <p:extLst>
      <p:ext uri="{BB962C8B-B14F-4D97-AF65-F5344CB8AC3E}">
        <p14:creationId xmlns:p14="http://schemas.microsoft.com/office/powerpoint/2010/main" val="155900829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chemeClr val="accent1">
                    <a:satMod val="150000"/>
                  </a:schemeClr>
                </a:solidFill>
              </a:rPr>
              <a:t>Understanding Reviews</a:t>
            </a:r>
            <a:endParaRPr lang="en-US" dirty="0"/>
          </a:p>
        </p:txBody>
      </p:sp>
      <p:sp>
        <p:nvSpPr>
          <p:cNvPr id="3" name="Content Placeholder 2"/>
          <p:cNvSpPr>
            <a:spLocks noGrp="1"/>
          </p:cNvSpPr>
          <p:nvPr>
            <p:ph idx="1"/>
          </p:nvPr>
        </p:nvSpPr>
        <p:spPr/>
        <p:txBody>
          <a:bodyPr>
            <a:normAutofit/>
          </a:bodyPr>
          <a:lstStyle/>
          <a:p>
            <a:pPr lvl="1"/>
            <a:r>
              <a:rPr lang="en-US" dirty="0"/>
              <a:t>Peer review </a:t>
            </a:r>
            <a:endParaRPr lang="en-US" dirty="0" smtClean="0"/>
          </a:p>
          <a:p>
            <a:pPr lvl="2"/>
            <a:r>
              <a:rPr lang="en-US" dirty="0"/>
              <a:t>I</a:t>
            </a:r>
            <a:r>
              <a:rPr lang="en-US" dirty="0" smtClean="0"/>
              <a:t>s </a:t>
            </a:r>
            <a:r>
              <a:rPr lang="en-US" dirty="0"/>
              <a:t>a very important process in any academic profession</a:t>
            </a:r>
            <a:r>
              <a:rPr lang="en-US" dirty="0" smtClean="0"/>
              <a:t>.</a:t>
            </a:r>
          </a:p>
          <a:p>
            <a:pPr lvl="2"/>
            <a:r>
              <a:rPr lang="en-US" dirty="0" smtClean="0"/>
              <a:t>Ensures that certain </a:t>
            </a:r>
            <a:r>
              <a:rPr lang="en-US" dirty="0"/>
              <a:t>quality standards are met, and that the quality of research and </a:t>
            </a:r>
            <a:r>
              <a:rPr lang="en-US" dirty="0" smtClean="0"/>
              <a:t>publication work </a:t>
            </a:r>
            <a:r>
              <a:rPr lang="en-US" dirty="0"/>
              <a:t>being done in the profession is of a high standard</a:t>
            </a:r>
            <a:r>
              <a:rPr lang="en-US" dirty="0" smtClean="0"/>
              <a:t>.</a:t>
            </a:r>
          </a:p>
          <a:p>
            <a:pPr lvl="2"/>
            <a:endParaRPr lang="en-US" dirty="0"/>
          </a:p>
          <a:p>
            <a:pPr lvl="1"/>
            <a:r>
              <a:rPr lang="en-US" dirty="0" smtClean="0"/>
              <a:t>The </a:t>
            </a:r>
            <a:r>
              <a:rPr lang="en-US" dirty="0"/>
              <a:t>outcomes of the review process can be generally be classified into five types</a:t>
            </a:r>
            <a:r>
              <a:rPr lang="en-US" dirty="0" smtClean="0"/>
              <a:t>:</a:t>
            </a:r>
          </a:p>
          <a:p>
            <a:pPr marL="726948" lvl="2" indent="-342900">
              <a:buFont typeface="+mj-lt"/>
              <a:buAutoNum type="arabicPeriod"/>
            </a:pPr>
            <a:r>
              <a:rPr lang="en-US" dirty="0" smtClean="0"/>
              <a:t>Reject</a:t>
            </a:r>
          </a:p>
          <a:p>
            <a:pPr marL="726948" lvl="2" indent="-342900">
              <a:buFont typeface="+mj-lt"/>
              <a:buAutoNum type="arabicPeriod"/>
            </a:pPr>
            <a:r>
              <a:rPr lang="en-US" dirty="0"/>
              <a:t>Revise and </a:t>
            </a:r>
            <a:r>
              <a:rPr lang="en-US" dirty="0" smtClean="0"/>
              <a:t>resubmit</a:t>
            </a:r>
          </a:p>
          <a:p>
            <a:pPr marL="726948" lvl="2" indent="-342900">
              <a:buFont typeface="+mj-lt"/>
              <a:buAutoNum type="arabicPeriod"/>
            </a:pPr>
            <a:r>
              <a:rPr lang="en-US" dirty="0"/>
              <a:t>Major revisions </a:t>
            </a:r>
            <a:r>
              <a:rPr lang="en-US" dirty="0" smtClean="0"/>
              <a:t>required</a:t>
            </a:r>
          </a:p>
          <a:p>
            <a:pPr marL="726948" lvl="2" indent="-342900">
              <a:buFont typeface="+mj-lt"/>
              <a:buAutoNum type="arabicPeriod"/>
            </a:pPr>
            <a:r>
              <a:rPr lang="en-US" dirty="0"/>
              <a:t>Minor revisions </a:t>
            </a:r>
            <a:r>
              <a:rPr lang="en-US" dirty="0" smtClean="0"/>
              <a:t>required</a:t>
            </a:r>
          </a:p>
          <a:p>
            <a:pPr marL="726948" lvl="2" indent="-342900">
              <a:buFont typeface="+mj-lt"/>
              <a:buAutoNum type="arabicPeriod"/>
            </a:pPr>
            <a:r>
              <a:rPr lang="en-US" dirty="0"/>
              <a:t>Acceptance or conditional acceptance</a:t>
            </a:r>
            <a:endParaRPr lang="en-US" altLang="tr-TR" dirty="0" smtClean="0"/>
          </a:p>
        </p:txBody>
      </p:sp>
    </p:spTree>
    <p:extLst>
      <p:ext uri="{BB962C8B-B14F-4D97-AF65-F5344CB8AC3E}">
        <p14:creationId xmlns:p14="http://schemas.microsoft.com/office/powerpoint/2010/main" val="137040349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accent1">
                    <a:satMod val="150000"/>
                  </a:schemeClr>
                </a:solidFill>
              </a:rPr>
              <a:t>Managing Revisions</a:t>
            </a:r>
            <a:endParaRPr lang="en-US" dirty="0"/>
          </a:p>
        </p:txBody>
      </p:sp>
      <p:sp>
        <p:nvSpPr>
          <p:cNvPr id="3" name="Content Placeholder 2"/>
          <p:cNvSpPr>
            <a:spLocks noGrp="1"/>
          </p:cNvSpPr>
          <p:nvPr>
            <p:ph idx="1"/>
          </p:nvPr>
        </p:nvSpPr>
        <p:spPr/>
        <p:txBody>
          <a:bodyPr>
            <a:normAutofit/>
          </a:bodyPr>
          <a:lstStyle/>
          <a:p>
            <a:pPr lvl="1"/>
            <a:endParaRPr lang="en-US" dirty="0" smtClean="0"/>
          </a:p>
          <a:p>
            <a:pPr lvl="1"/>
            <a:r>
              <a:rPr lang="en-US" dirty="0" smtClean="0"/>
              <a:t>Strategies for managing revisions:</a:t>
            </a:r>
          </a:p>
          <a:p>
            <a:pPr marL="909828" lvl="3" indent="-342900">
              <a:buFont typeface="+mj-lt"/>
              <a:buAutoNum type="arabicPeriod"/>
            </a:pPr>
            <a:r>
              <a:rPr lang="en-US" altLang="tr-TR" dirty="0"/>
              <a:t>Put the review aside for a </a:t>
            </a:r>
            <a:r>
              <a:rPr lang="en-US" altLang="tr-TR" dirty="0" smtClean="0"/>
              <a:t>while</a:t>
            </a:r>
          </a:p>
          <a:p>
            <a:pPr marL="909828" lvl="3" indent="-342900">
              <a:buFont typeface="+mj-lt"/>
              <a:buAutoNum type="arabicPeriod"/>
            </a:pPr>
            <a:r>
              <a:rPr lang="en-US" dirty="0"/>
              <a:t>Read the </a:t>
            </a:r>
            <a:r>
              <a:rPr lang="en-US" dirty="0" smtClean="0"/>
              <a:t>reviews</a:t>
            </a:r>
          </a:p>
          <a:p>
            <a:pPr marL="909828" lvl="3" indent="-342900">
              <a:buFont typeface="+mj-lt"/>
              <a:buAutoNum type="arabicPeriod"/>
            </a:pPr>
            <a:r>
              <a:rPr lang="en-US" dirty="0" err="1"/>
              <a:t>Tabularise</a:t>
            </a:r>
            <a:r>
              <a:rPr lang="en-US" dirty="0"/>
              <a:t> the </a:t>
            </a:r>
            <a:r>
              <a:rPr lang="en-US" dirty="0" smtClean="0"/>
              <a:t>reviews</a:t>
            </a:r>
          </a:p>
          <a:p>
            <a:pPr marL="909828" lvl="3" indent="-342900">
              <a:buFont typeface="+mj-lt"/>
              <a:buAutoNum type="arabicPeriod"/>
            </a:pPr>
            <a:r>
              <a:rPr lang="en-US" dirty="0"/>
              <a:t>Revise the </a:t>
            </a:r>
            <a:r>
              <a:rPr lang="en-US" dirty="0" smtClean="0"/>
              <a:t>paper</a:t>
            </a:r>
          </a:p>
          <a:p>
            <a:pPr marL="909828" lvl="3" indent="-342900">
              <a:buFont typeface="+mj-lt"/>
              <a:buAutoNum type="arabicPeriod"/>
            </a:pPr>
            <a:r>
              <a:rPr lang="en-US" dirty="0"/>
              <a:t>Write a response letter</a:t>
            </a:r>
            <a:endParaRPr lang="en-US" altLang="tr-TR" dirty="0" smtClean="0"/>
          </a:p>
        </p:txBody>
      </p:sp>
    </p:spTree>
    <p:extLst>
      <p:ext uri="{BB962C8B-B14F-4D97-AF65-F5344CB8AC3E}">
        <p14:creationId xmlns:p14="http://schemas.microsoft.com/office/powerpoint/2010/main" val="410081725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chemeClr val="accent1">
                    <a:satMod val="150000"/>
                  </a:schemeClr>
                </a:solidFill>
              </a:rPr>
              <a:t>Further Reading</a:t>
            </a:r>
            <a:endParaRPr lang="en-US" dirty="0"/>
          </a:p>
        </p:txBody>
      </p:sp>
      <p:sp>
        <p:nvSpPr>
          <p:cNvPr id="4" name="Content Placeholder 2"/>
          <p:cNvSpPr>
            <a:spLocks noGrp="1"/>
          </p:cNvSpPr>
          <p:nvPr>
            <p:ph idx="1"/>
          </p:nvPr>
        </p:nvSpPr>
        <p:spPr>
          <a:xfrm>
            <a:off x="822959" y="1845734"/>
            <a:ext cx="7543801" cy="4023360"/>
          </a:xfrm>
        </p:spPr>
        <p:txBody>
          <a:bodyPr>
            <a:normAutofit/>
          </a:bodyPr>
          <a:lstStyle/>
          <a:p>
            <a:pPr lvl="1"/>
            <a:r>
              <a:rPr lang="en-US" altLang="tr-TR" dirty="0" err="1" smtClean="0"/>
              <a:t>Venkatesh</a:t>
            </a:r>
            <a:r>
              <a:rPr lang="en-US" altLang="tr-TR" dirty="0"/>
              <a:t>, V.: Road to Success: A Guide for Doctoral Students and Junior Faculty </a:t>
            </a:r>
            <a:r>
              <a:rPr lang="en-US" altLang="tr-TR" dirty="0" smtClean="0"/>
              <a:t>Members in </a:t>
            </a:r>
            <a:r>
              <a:rPr lang="en-US" altLang="tr-TR" dirty="0"/>
              <a:t>the Behavioral and Social Sciences. Dog Ear Publishing, Indianapolis (2011</a:t>
            </a:r>
            <a:r>
              <a:rPr lang="en-US" altLang="tr-TR" dirty="0" smtClean="0"/>
              <a:t>)</a:t>
            </a:r>
          </a:p>
          <a:p>
            <a:pPr lvl="1"/>
            <a:r>
              <a:rPr lang="en-US" altLang="tr-TR" dirty="0" err="1" smtClean="0"/>
              <a:t>Wohlin</a:t>
            </a:r>
            <a:r>
              <a:rPr lang="en-US" altLang="tr-TR" dirty="0"/>
              <a:t>, Wilkinson, A.M.: The Scientist’s Handbook for Writing Papers and Dissertations. </a:t>
            </a:r>
            <a:r>
              <a:rPr lang="en-US" altLang="tr-TR" dirty="0" smtClean="0"/>
              <a:t>Prentice Hall</a:t>
            </a:r>
            <a:r>
              <a:rPr lang="en-US" altLang="tr-TR" dirty="0"/>
              <a:t>, Englewood Cliffs (1991</a:t>
            </a:r>
            <a:r>
              <a:rPr lang="en-US" altLang="tr-TR" dirty="0" smtClean="0"/>
              <a:t>)</a:t>
            </a:r>
          </a:p>
          <a:p>
            <a:pPr lvl="1"/>
            <a:r>
              <a:rPr lang="en-US" altLang="tr-TR" dirty="0" err="1" smtClean="0"/>
              <a:t>Lagendijk</a:t>
            </a:r>
            <a:r>
              <a:rPr lang="en-US" altLang="tr-TR" dirty="0" smtClean="0"/>
              <a:t>, A.: Survival Guide for Scientists: Writing – Presentation – Email, 3rd </a:t>
            </a:r>
            <a:r>
              <a:rPr lang="en-US" altLang="tr-TR" dirty="0" err="1" smtClean="0"/>
              <a:t>edn</a:t>
            </a:r>
            <a:r>
              <a:rPr lang="en-US" altLang="tr-TR" dirty="0" smtClean="0"/>
              <a:t>. Amsterdam University Press, Amsterdam (2008)</a:t>
            </a:r>
            <a:endParaRPr lang="en-US" altLang="tr-TR" dirty="0" smtClean="0"/>
          </a:p>
          <a:p>
            <a:pPr lvl="1"/>
            <a:endParaRPr lang="en-US" altLang="tr-TR" dirty="0"/>
          </a:p>
        </p:txBody>
      </p:sp>
    </p:spTree>
    <p:extLst>
      <p:ext uri="{BB962C8B-B14F-4D97-AF65-F5344CB8AC3E}">
        <p14:creationId xmlns:p14="http://schemas.microsoft.com/office/powerpoint/2010/main" val="32708511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defRPr/>
            </a:pPr>
            <a:r>
              <a:rPr lang="en-US" dirty="0">
                <a:solidFill>
                  <a:schemeClr val="accent1">
                    <a:satMod val="150000"/>
                  </a:schemeClr>
                </a:solidFill>
              </a:rPr>
              <a:t>Writing IS Research </a:t>
            </a:r>
            <a:r>
              <a:rPr lang="en-US" dirty="0" smtClean="0">
                <a:solidFill>
                  <a:schemeClr val="accent1">
                    <a:satMod val="150000"/>
                  </a:schemeClr>
                </a:solidFill>
              </a:rPr>
              <a:t>Articles</a:t>
            </a:r>
          </a:p>
        </p:txBody>
      </p:sp>
      <p:sp>
        <p:nvSpPr>
          <p:cNvPr id="11267" name="Rectangle 3"/>
          <p:cNvSpPr>
            <a:spLocks noGrp="1" noChangeArrowheads="1"/>
          </p:cNvSpPr>
          <p:nvPr>
            <p:ph idx="1"/>
          </p:nvPr>
        </p:nvSpPr>
        <p:spPr/>
        <p:txBody>
          <a:bodyPr>
            <a:normAutofit/>
          </a:bodyPr>
          <a:lstStyle/>
          <a:p>
            <a:pPr lvl="1"/>
            <a:r>
              <a:rPr lang="en-US" altLang="tr-TR" b="1" dirty="0" smtClean="0"/>
              <a:t>Publication</a:t>
            </a:r>
            <a:r>
              <a:rPr lang="en-US" altLang="tr-TR" dirty="0" smtClean="0"/>
              <a:t> </a:t>
            </a:r>
            <a:r>
              <a:rPr lang="en-US" altLang="tr-TR" dirty="0"/>
              <a:t>is an essential scholarly activity because </a:t>
            </a:r>
            <a:r>
              <a:rPr lang="en-US" altLang="tr-TR" dirty="0" smtClean="0"/>
              <a:t>it informs </a:t>
            </a:r>
            <a:r>
              <a:rPr lang="en-US" altLang="tr-TR" dirty="0"/>
              <a:t>academic and other communities about lines of investigation, (and </a:t>
            </a:r>
            <a:r>
              <a:rPr lang="en-US" altLang="tr-TR" dirty="0" smtClean="0"/>
              <a:t>their outcomes</a:t>
            </a:r>
            <a:r>
              <a:rPr lang="en-US" altLang="tr-TR" dirty="0"/>
              <a:t>) related to relevant phenomenon being </a:t>
            </a:r>
            <a:r>
              <a:rPr lang="en-US" altLang="tr-TR" dirty="0" smtClean="0"/>
              <a:t>studied.</a:t>
            </a:r>
          </a:p>
          <a:p>
            <a:pPr lvl="1"/>
            <a:r>
              <a:rPr lang="en-US" altLang="tr-TR" dirty="0"/>
              <a:t>T</a:t>
            </a:r>
            <a:r>
              <a:rPr lang="en-US" altLang="tr-TR" dirty="0" smtClean="0"/>
              <a:t>he </a:t>
            </a:r>
            <a:r>
              <a:rPr lang="en-US" altLang="tr-TR" dirty="0"/>
              <a:t>purpose of an academic is to produce and disseminate </a:t>
            </a:r>
            <a:r>
              <a:rPr lang="en-US" altLang="tr-TR" dirty="0" smtClean="0"/>
              <a:t>research results.</a:t>
            </a:r>
          </a:p>
          <a:p>
            <a:pPr lvl="1"/>
            <a:r>
              <a:rPr lang="en-US" altLang="tr-TR" dirty="0"/>
              <a:t>Your publications advertise your skills, areas of interest, as well as </a:t>
            </a:r>
            <a:r>
              <a:rPr lang="en-US" altLang="tr-TR" dirty="0" smtClean="0"/>
              <a:t>your expertise.</a:t>
            </a:r>
          </a:p>
          <a:p>
            <a:pPr lvl="1"/>
            <a:r>
              <a:rPr lang="en-US" altLang="tr-TR" dirty="0" smtClean="0"/>
              <a:t>The </a:t>
            </a:r>
            <a:r>
              <a:rPr lang="en-US" altLang="tr-TR" b="1" dirty="0"/>
              <a:t>number</a:t>
            </a:r>
            <a:r>
              <a:rPr lang="en-US" altLang="tr-TR" dirty="0"/>
              <a:t> (“how many”) and </a:t>
            </a:r>
            <a:r>
              <a:rPr lang="en-US" altLang="tr-TR" b="1" dirty="0"/>
              <a:t>quality</a:t>
            </a:r>
            <a:r>
              <a:rPr lang="en-US" altLang="tr-TR" dirty="0"/>
              <a:t> (“how good”) of </a:t>
            </a:r>
            <a:r>
              <a:rPr lang="en-US" altLang="tr-TR" dirty="0" smtClean="0"/>
              <a:t>your publications </a:t>
            </a:r>
            <a:r>
              <a:rPr lang="en-US" altLang="tr-TR" dirty="0"/>
              <a:t>will determine your success in research</a:t>
            </a:r>
            <a:r>
              <a:rPr lang="en-US" altLang="tr-TR" dirty="0" smtClean="0"/>
              <a:t>.</a:t>
            </a:r>
          </a:p>
          <a:p>
            <a:pPr lvl="1"/>
            <a:r>
              <a:rPr lang="en-US" altLang="tr-TR" dirty="0" smtClean="0"/>
              <a:t>Publishing </a:t>
            </a:r>
            <a:r>
              <a:rPr lang="en-US" altLang="tr-TR" dirty="0"/>
              <a:t>is about reporting </a:t>
            </a:r>
            <a:r>
              <a:rPr lang="en-US" altLang="tr-TR" i="1" dirty="0" smtClean="0"/>
              <a:t>results</a:t>
            </a:r>
            <a:r>
              <a:rPr lang="en-US" altLang="tr-TR" dirty="0" smtClean="0"/>
              <a:t>.</a:t>
            </a:r>
          </a:p>
          <a:p>
            <a:pPr lvl="2"/>
            <a:r>
              <a:rPr lang="en-US" altLang="tr-TR" dirty="0" smtClean="0"/>
              <a:t>It requires </a:t>
            </a:r>
            <a:r>
              <a:rPr lang="en-US" altLang="tr-TR" dirty="0"/>
              <a:t>a mindset of telling “what you have found” more so </a:t>
            </a:r>
            <a:r>
              <a:rPr lang="en-US" altLang="tr-TR" dirty="0" smtClean="0"/>
              <a:t>than reporting </a:t>
            </a:r>
            <a:r>
              <a:rPr lang="en-US" altLang="tr-TR" dirty="0"/>
              <a:t>“what you have done”.</a:t>
            </a:r>
            <a:endParaRPr lang="en-US" altLang="tr-TR" dirty="0" smtClean="0"/>
          </a:p>
          <a:p>
            <a:pPr lvl="1"/>
            <a:r>
              <a:rPr lang="en-US" altLang="tr-TR" dirty="0" smtClean="0"/>
              <a:t>Writing </a:t>
            </a:r>
            <a:r>
              <a:rPr lang="en-US" altLang="tr-TR" dirty="0"/>
              <a:t>a good research article is a very </a:t>
            </a:r>
            <a:r>
              <a:rPr lang="en-US" altLang="tr-TR" dirty="0" smtClean="0"/>
              <a:t>challenging task</a:t>
            </a:r>
            <a:r>
              <a:rPr lang="en-US" altLang="tr-TR" dirty="0"/>
              <a:t>, consumes a great deal of time and </a:t>
            </a:r>
            <a:r>
              <a:rPr lang="en-US" altLang="tr-TR" dirty="0" smtClean="0"/>
              <a:t>dedication</a:t>
            </a:r>
          </a:p>
          <a:p>
            <a:pPr lvl="1"/>
            <a:r>
              <a:rPr lang="en-US" dirty="0"/>
              <a:t>“Publish or perish</a:t>
            </a:r>
            <a:r>
              <a:rPr lang="en-US" dirty="0" smtClean="0"/>
              <a:t>!”</a:t>
            </a:r>
            <a:endParaRPr lang="en-US" altLang="tr-TR" dirty="0" smtClean="0"/>
          </a:p>
        </p:txBody>
      </p:sp>
    </p:spTree>
    <p:extLst>
      <p:ext uri="{BB962C8B-B14F-4D97-AF65-F5344CB8AC3E}">
        <p14:creationId xmlns:p14="http://schemas.microsoft.com/office/powerpoint/2010/main" val="318498736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fontAlgn="auto" hangingPunct="1">
              <a:spcAft>
                <a:spcPts val="0"/>
              </a:spcAft>
              <a:defRPr/>
            </a:pPr>
            <a:endParaRPr lang="en-US" dirty="0" smtClean="0">
              <a:solidFill>
                <a:schemeClr val="accent1">
                  <a:satMod val="150000"/>
                </a:schemeClr>
              </a:solidFill>
            </a:endParaRPr>
          </a:p>
        </p:txBody>
      </p:sp>
      <p:sp>
        <p:nvSpPr>
          <p:cNvPr id="15363" name="Rectangle 3"/>
          <p:cNvSpPr>
            <a:spLocks noGrp="1" noChangeArrowheads="1"/>
          </p:cNvSpPr>
          <p:nvPr>
            <p:ph idx="1"/>
          </p:nvPr>
        </p:nvSpPr>
        <p:spPr/>
        <p:txBody>
          <a:bodyPr>
            <a:normAutofit/>
          </a:bodyPr>
          <a:lstStyle/>
          <a:p>
            <a:pPr algn="ctr" eaLnBrk="1" hangingPunct="1"/>
            <a:endParaRPr lang="tr-TR" altLang="tr-TR" sz="4500" dirty="0" smtClean="0"/>
          </a:p>
          <a:p>
            <a:pPr algn="ctr" eaLnBrk="1" hangingPunct="1"/>
            <a:r>
              <a:rPr lang="tr-TR" altLang="tr-TR" sz="4500" dirty="0" err="1" smtClean="0"/>
              <a:t>Thank</a:t>
            </a:r>
            <a:r>
              <a:rPr lang="tr-TR" altLang="tr-TR" sz="4500" dirty="0" smtClean="0"/>
              <a:t> </a:t>
            </a:r>
            <a:r>
              <a:rPr lang="tr-TR" altLang="tr-TR" sz="4500" dirty="0" err="1"/>
              <a:t>Y</a:t>
            </a:r>
            <a:r>
              <a:rPr lang="tr-TR" altLang="tr-TR" sz="4500" dirty="0" err="1" smtClean="0"/>
              <a:t>ou</a:t>
            </a:r>
            <a:r>
              <a:rPr lang="tr-TR" altLang="tr-TR" sz="4500" dirty="0" smtClean="0"/>
              <a:t> </a:t>
            </a:r>
            <a:endParaRPr lang="en-US" altLang="tr-TR" sz="4500" dirty="0" smtClean="0"/>
          </a:p>
          <a:p>
            <a:pPr algn="ctr" eaLnBrk="1" hangingPunct="1"/>
            <a:r>
              <a:rPr lang="tr-TR" altLang="tr-TR" sz="4500" dirty="0" smtClean="0">
                <a:sym typeface="Wingdings" panose="05000000000000000000" pitchFamily="2" charset="2"/>
              </a:rPr>
              <a:t></a:t>
            </a:r>
            <a:endParaRPr lang="en-US" altLang="tr-TR" sz="4500"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solidFill>
                  <a:schemeClr val="accent1">
                    <a:satMod val="150000"/>
                  </a:schemeClr>
                </a:solidFill>
              </a:rPr>
              <a:t>Strategising</a:t>
            </a:r>
            <a:endParaRPr lang="en-US" dirty="0">
              <a:solidFill>
                <a:schemeClr val="accent1">
                  <a:satMod val="150000"/>
                </a:schemeClr>
              </a:solidFill>
            </a:endParaRPr>
          </a:p>
        </p:txBody>
      </p:sp>
      <p:sp>
        <p:nvSpPr>
          <p:cNvPr id="4" name="Content Placeholder 3"/>
          <p:cNvSpPr>
            <a:spLocks noGrp="1"/>
          </p:cNvSpPr>
          <p:nvPr>
            <p:ph idx="1"/>
          </p:nvPr>
        </p:nvSpPr>
        <p:spPr/>
        <p:txBody>
          <a:bodyPr/>
          <a:lstStyle/>
          <a:p>
            <a:pPr lvl="1"/>
            <a:r>
              <a:rPr lang="en-US" dirty="0"/>
              <a:t>The Publishing </a:t>
            </a:r>
            <a:r>
              <a:rPr lang="en-US" dirty="0" smtClean="0"/>
              <a:t>Process</a:t>
            </a:r>
          </a:p>
          <a:p>
            <a:pPr lvl="1"/>
            <a:r>
              <a:rPr lang="en-US" dirty="0"/>
              <a:t>Key Publishing </a:t>
            </a:r>
            <a:r>
              <a:rPr lang="en-US" dirty="0" smtClean="0"/>
              <a:t>Decisions</a:t>
            </a:r>
          </a:p>
          <a:p>
            <a:pPr lvl="1"/>
            <a:r>
              <a:rPr lang="en-US" dirty="0" smtClean="0"/>
              <a:t>Co-authorship</a:t>
            </a:r>
          </a:p>
          <a:p>
            <a:pPr lvl="1"/>
            <a:r>
              <a:rPr lang="en-US" dirty="0"/>
              <a:t>The Pre-submission Lifecycle</a:t>
            </a:r>
            <a:endParaRPr lang="en-US" altLang="tr-TR" dirty="0"/>
          </a:p>
        </p:txBody>
      </p:sp>
    </p:spTree>
    <p:extLst>
      <p:ext uri="{BB962C8B-B14F-4D97-AF65-F5344CB8AC3E}">
        <p14:creationId xmlns:p14="http://schemas.microsoft.com/office/powerpoint/2010/main" val="3742181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solidFill>
                  <a:schemeClr val="accent1">
                    <a:satMod val="150000"/>
                  </a:schemeClr>
                </a:solidFill>
              </a:rPr>
              <a:t>Strategising</a:t>
            </a:r>
            <a:endParaRPr lang="en-US" dirty="0">
              <a:solidFill>
                <a:schemeClr val="accent1">
                  <a:satMod val="150000"/>
                </a:schemeClr>
              </a:solidFill>
            </a:endParaRPr>
          </a:p>
        </p:txBody>
      </p:sp>
      <p:sp>
        <p:nvSpPr>
          <p:cNvPr id="4" name="Content Placeholder 3"/>
          <p:cNvSpPr>
            <a:spLocks noGrp="1"/>
          </p:cNvSpPr>
          <p:nvPr>
            <p:ph idx="1"/>
          </p:nvPr>
        </p:nvSpPr>
        <p:spPr/>
        <p:txBody>
          <a:bodyPr/>
          <a:lstStyle/>
          <a:p>
            <a:pPr lvl="1"/>
            <a:r>
              <a:rPr lang="en-US" dirty="0"/>
              <a:t>W</a:t>
            </a:r>
            <a:r>
              <a:rPr lang="en-US" dirty="0" smtClean="0"/>
              <a:t>riting </a:t>
            </a:r>
            <a:r>
              <a:rPr lang="en-US" dirty="0"/>
              <a:t>should be </a:t>
            </a:r>
            <a:r>
              <a:rPr lang="en-US" dirty="0" smtClean="0"/>
              <a:t>considered a </a:t>
            </a:r>
            <a:r>
              <a:rPr lang="en-US" b="1" dirty="0"/>
              <a:t>strategic</a:t>
            </a:r>
            <a:r>
              <a:rPr lang="en-US" dirty="0"/>
              <a:t> </a:t>
            </a:r>
            <a:r>
              <a:rPr lang="en-US" dirty="0" smtClean="0"/>
              <a:t>activity.</a:t>
            </a:r>
          </a:p>
          <a:p>
            <a:pPr lvl="1"/>
            <a:r>
              <a:rPr lang="en-US" dirty="0"/>
              <a:t>50% of papers are never </a:t>
            </a:r>
            <a:r>
              <a:rPr lang="en-US" dirty="0" smtClean="0"/>
              <a:t>cited.</a:t>
            </a:r>
            <a:endParaRPr lang="en-US" dirty="0" smtClean="0"/>
          </a:p>
          <a:p>
            <a:pPr lvl="1"/>
            <a:r>
              <a:rPr lang="en-US" b="1" dirty="0"/>
              <a:t>Citations</a:t>
            </a:r>
            <a:r>
              <a:rPr lang="en-US" dirty="0"/>
              <a:t> are an </a:t>
            </a:r>
            <a:r>
              <a:rPr lang="en-US" dirty="0" smtClean="0"/>
              <a:t>indication of </a:t>
            </a:r>
            <a:r>
              <a:rPr lang="en-US" dirty="0"/>
              <a:t>how many scholars have read an article and used it in their own line </a:t>
            </a:r>
            <a:r>
              <a:rPr lang="en-US" dirty="0" smtClean="0"/>
              <a:t>of argumentation </a:t>
            </a:r>
            <a:r>
              <a:rPr lang="en-US" dirty="0"/>
              <a:t>and thus refer to the paper in their own papers.</a:t>
            </a:r>
            <a:endParaRPr lang="en-US" dirty="0" smtClean="0"/>
          </a:p>
          <a:p>
            <a:pPr lvl="1"/>
            <a:r>
              <a:rPr lang="en-US" dirty="0"/>
              <a:t>The most important rule when </a:t>
            </a:r>
            <a:r>
              <a:rPr lang="en-US" dirty="0" err="1"/>
              <a:t>strategising</a:t>
            </a:r>
            <a:r>
              <a:rPr lang="en-US" dirty="0"/>
              <a:t> </a:t>
            </a:r>
            <a:r>
              <a:rPr lang="en-US" dirty="0" smtClean="0"/>
              <a:t>about publishing </a:t>
            </a:r>
            <a:r>
              <a:rPr lang="en-US" dirty="0"/>
              <a:t>is that </a:t>
            </a:r>
            <a:r>
              <a:rPr lang="en-US" b="1" dirty="0"/>
              <a:t>good papers build on good </a:t>
            </a:r>
            <a:r>
              <a:rPr lang="en-US" b="1" dirty="0" smtClean="0"/>
              <a:t>research</a:t>
            </a:r>
          </a:p>
          <a:p>
            <a:pPr lvl="1"/>
            <a:r>
              <a:rPr lang="en-US" dirty="0" smtClean="0"/>
              <a:t>You </a:t>
            </a:r>
            <a:r>
              <a:rPr lang="en-US" dirty="0"/>
              <a:t>can easily waste good research by not writing about it </a:t>
            </a:r>
            <a:r>
              <a:rPr lang="en-US" dirty="0" smtClean="0"/>
              <a:t>well enough</a:t>
            </a:r>
            <a:r>
              <a:rPr lang="en-US" dirty="0"/>
              <a:t>.</a:t>
            </a:r>
            <a:endParaRPr lang="en-US" dirty="0" smtClean="0"/>
          </a:p>
          <a:p>
            <a:pPr lvl="1"/>
            <a:endParaRPr lang="en-US" altLang="tr-TR" dirty="0"/>
          </a:p>
        </p:txBody>
      </p:sp>
    </p:spTree>
    <p:extLst>
      <p:ext uri="{BB962C8B-B14F-4D97-AF65-F5344CB8AC3E}">
        <p14:creationId xmlns:p14="http://schemas.microsoft.com/office/powerpoint/2010/main" val="39927216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chemeClr val="accent1">
                    <a:satMod val="150000"/>
                  </a:schemeClr>
                </a:solidFill>
              </a:rPr>
              <a:t>The Publishing Process</a:t>
            </a:r>
            <a:endParaRPr lang="en-US" dirty="0">
              <a:solidFill>
                <a:schemeClr val="accent1">
                  <a:satMod val="150000"/>
                </a:schemeClr>
              </a:solidFill>
            </a:endParaRPr>
          </a:p>
        </p:txBody>
      </p:sp>
      <p:sp>
        <p:nvSpPr>
          <p:cNvPr id="4" name="Content Placeholder 3"/>
          <p:cNvSpPr>
            <a:spLocks noGrp="1"/>
          </p:cNvSpPr>
          <p:nvPr>
            <p:ph idx="1"/>
          </p:nvPr>
        </p:nvSpPr>
        <p:spPr/>
        <p:txBody>
          <a:bodyPr>
            <a:normAutofit/>
          </a:bodyPr>
          <a:lstStyle/>
          <a:p>
            <a:pPr lvl="1"/>
            <a:r>
              <a:rPr lang="en-US" dirty="0"/>
              <a:t>Scholarly publications, typically contributions in books, journals, or </a:t>
            </a:r>
            <a:r>
              <a:rPr lang="en-US" dirty="0" smtClean="0"/>
              <a:t>conference proceedings</a:t>
            </a:r>
            <a:r>
              <a:rPr lang="en-US" dirty="0"/>
              <a:t>, only “count” as publications if they are </a:t>
            </a:r>
            <a:r>
              <a:rPr lang="en-US" b="1" dirty="0" smtClean="0"/>
              <a:t>peer-reviewed</a:t>
            </a:r>
            <a:r>
              <a:rPr lang="en-US" dirty="0" smtClean="0"/>
              <a:t>.</a:t>
            </a:r>
          </a:p>
          <a:p>
            <a:pPr marL="726948" lvl="2" indent="-342900">
              <a:buFont typeface="+mj-lt"/>
              <a:buAutoNum type="arabicPeriod"/>
            </a:pPr>
            <a:r>
              <a:rPr lang="en-US" altLang="tr-TR" dirty="0" smtClean="0"/>
              <a:t>Author(s) submit a proposed publication</a:t>
            </a:r>
          </a:p>
          <a:p>
            <a:pPr marL="726948" lvl="2" indent="-342900">
              <a:buFont typeface="+mj-lt"/>
              <a:buAutoNum type="arabicPeriod"/>
            </a:pPr>
            <a:r>
              <a:rPr lang="en-US" altLang="tr-TR" dirty="0" smtClean="0"/>
              <a:t>An </a:t>
            </a:r>
            <a:r>
              <a:rPr lang="en-US" altLang="tr-TR" dirty="0"/>
              <a:t>editor of that outlet (say, book or journal) sends </a:t>
            </a:r>
            <a:r>
              <a:rPr lang="en-US" altLang="tr-TR" dirty="0" smtClean="0"/>
              <a:t>advance copies </a:t>
            </a:r>
            <a:r>
              <a:rPr lang="en-US" altLang="tr-TR" dirty="0"/>
              <a:t>of an author’s work to researchers who are experts in the field (known </a:t>
            </a:r>
            <a:r>
              <a:rPr lang="en-US" altLang="tr-TR" dirty="0" smtClean="0"/>
              <a:t>as “referees</a:t>
            </a:r>
            <a:r>
              <a:rPr lang="en-US" altLang="tr-TR" dirty="0"/>
              <a:t>” or “reviewers) normally by e-mail or through a web-based </a:t>
            </a:r>
            <a:r>
              <a:rPr lang="en-US" altLang="tr-TR" dirty="0" smtClean="0"/>
              <a:t>manuscript processing system.</a:t>
            </a:r>
          </a:p>
          <a:p>
            <a:pPr marL="726948" lvl="2" indent="-342900">
              <a:buFont typeface="+mj-lt"/>
              <a:buAutoNum type="arabicPeriod"/>
            </a:pPr>
            <a:r>
              <a:rPr lang="en-US" altLang="tr-TR" dirty="0"/>
              <a:t>These referees each return an evaluation of the work to the editor, </a:t>
            </a:r>
            <a:r>
              <a:rPr lang="en-US" altLang="tr-TR" dirty="0" smtClean="0"/>
              <a:t>noting weaknesses </a:t>
            </a:r>
            <a:r>
              <a:rPr lang="en-US" altLang="tr-TR" dirty="0"/>
              <a:t>or problems along with suggestions for </a:t>
            </a:r>
            <a:r>
              <a:rPr lang="en-US" altLang="tr-TR" dirty="0" smtClean="0"/>
              <a:t>improvement.</a:t>
            </a:r>
          </a:p>
          <a:p>
            <a:pPr marL="726948" lvl="2" indent="-342900">
              <a:buFont typeface="+mj-lt"/>
              <a:buAutoNum type="arabicPeriod"/>
            </a:pPr>
            <a:r>
              <a:rPr lang="en-US" altLang="tr-TR" dirty="0"/>
              <a:t>The </a:t>
            </a:r>
            <a:r>
              <a:rPr lang="en-US" altLang="tr-TR" dirty="0" smtClean="0"/>
              <a:t>editor, usually </a:t>
            </a:r>
            <a:r>
              <a:rPr lang="en-US" altLang="tr-TR" dirty="0"/>
              <a:t>familiar with the field of the manuscript although typically not in as </a:t>
            </a:r>
            <a:r>
              <a:rPr lang="en-US" altLang="tr-TR" dirty="0" smtClean="0"/>
              <a:t>much depth </a:t>
            </a:r>
            <a:r>
              <a:rPr lang="en-US" altLang="tr-TR" dirty="0"/>
              <a:t>as the specialist referees, then evaluates the referees’ comments, adds </a:t>
            </a:r>
            <a:r>
              <a:rPr lang="en-US" altLang="tr-TR" dirty="0" smtClean="0"/>
              <a:t>their own </a:t>
            </a:r>
            <a:r>
              <a:rPr lang="en-US" altLang="tr-TR" dirty="0"/>
              <a:t>opinion of the manuscript, and the context of the scope of the journal or </a:t>
            </a:r>
            <a:r>
              <a:rPr lang="en-US" altLang="tr-TR" dirty="0" smtClean="0"/>
              <a:t>level of </a:t>
            </a:r>
            <a:r>
              <a:rPr lang="en-US" altLang="tr-TR" dirty="0"/>
              <a:t>the book and </a:t>
            </a:r>
            <a:r>
              <a:rPr lang="en-US" altLang="tr-TR" dirty="0" smtClean="0"/>
              <a:t>readership</a:t>
            </a:r>
          </a:p>
          <a:p>
            <a:pPr marL="726948" lvl="2" indent="-342900">
              <a:buFont typeface="+mj-lt"/>
              <a:buAutoNum type="arabicPeriod"/>
            </a:pPr>
            <a:r>
              <a:rPr lang="en-US" altLang="tr-TR" dirty="0" smtClean="0"/>
              <a:t>Editor </a:t>
            </a:r>
            <a:r>
              <a:rPr lang="en-US" altLang="tr-TR" dirty="0"/>
              <a:t>passes </a:t>
            </a:r>
            <a:r>
              <a:rPr lang="en-US" altLang="tr-TR" dirty="0" smtClean="0"/>
              <a:t>a </a:t>
            </a:r>
            <a:r>
              <a:rPr lang="en-US" altLang="tr-TR" dirty="0"/>
              <a:t>decision back to the author(s), </a:t>
            </a:r>
            <a:r>
              <a:rPr lang="en-US" altLang="tr-TR" dirty="0" smtClean="0"/>
              <a:t>usually with </a:t>
            </a:r>
            <a:r>
              <a:rPr lang="en-US" altLang="tr-TR" dirty="0"/>
              <a:t>the referees’ comments</a:t>
            </a:r>
            <a:endParaRPr lang="en-US" altLang="tr-TR" dirty="0" smtClean="0"/>
          </a:p>
        </p:txBody>
      </p:sp>
    </p:spTree>
    <p:extLst>
      <p:ext uri="{BB962C8B-B14F-4D97-AF65-F5344CB8AC3E}">
        <p14:creationId xmlns:p14="http://schemas.microsoft.com/office/powerpoint/2010/main" val="27142703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chemeClr val="accent1">
                    <a:satMod val="150000"/>
                  </a:schemeClr>
                </a:solidFill>
              </a:rPr>
              <a:t>The Publishing Process (Cont.)</a:t>
            </a:r>
            <a:endParaRPr lang="en-US" dirty="0">
              <a:solidFill>
                <a:schemeClr val="accent1">
                  <a:satMod val="150000"/>
                </a:schemeClr>
              </a:solidFill>
            </a:endParaRPr>
          </a:p>
        </p:txBody>
      </p:sp>
      <p:sp>
        <p:nvSpPr>
          <p:cNvPr id="4" name="Content Placeholder 3"/>
          <p:cNvSpPr>
            <a:spLocks noGrp="1"/>
          </p:cNvSpPr>
          <p:nvPr>
            <p:ph idx="1"/>
          </p:nvPr>
        </p:nvSpPr>
        <p:spPr/>
        <p:txBody>
          <a:bodyPr>
            <a:normAutofit/>
          </a:bodyPr>
          <a:lstStyle/>
          <a:p>
            <a:pPr lvl="1"/>
            <a:r>
              <a:rPr lang="en-US" dirty="0" smtClean="0"/>
              <a:t>Scholarly elite journals relevant to information systems </a:t>
            </a:r>
            <a:r>
              <a:rPr lang="en-US" dirty="0"/>
              <a:t>research (Top-Six Basket </a:t>
            </a:r>
            <a:r>
              <a:rPr lang="en-US" dirty="0" smtClean="0"/>
              <a:t>of Journals)</a:t>
            </a:r>
          </a:p>
          <a:p>
            <a:pPr lvl="2"/>
            <a:r>
              <a:rPr lang="en-US" dirty="0"/>
              <a:t>Management Information Systems Quarterly</a:t>
            </a:r>
          </a:p>
          <a:p>
            <a:pPr lvl="2"/>
            <a:r>
              <a:rPr lang="en-US" dirty="0" smtClean="0"/>
              <a:t>Information </a:t>
            </a:r>
            <a:r>
              <a:rPr lang="en-US" dirty="0"/>
              <a:t>Systems Research</a:t>
            </a:r>
          </a:p>
          <a:p>
            <a:pPr lvl="2"/>
            <a:r>
              <a:rPr lang="en-US" dirty="0" smtClean="0"/>
              <a:t>Journal </a:t>
            </a:r>
            <a:r>
              <a:rPr lang="en-US" dirty="0"/>
              <a:t>of the Association for Information Systems</a:t>
            </a:r>
          </a:p>
          <a:p>
            <a:pPr lvl="2"/>
            <a:r>
              <a:rPr lang="en-US" dirty="0" smtClean="0"/>
              <a:t>European </a:t>
            </a:r>
            <a:r>
              <a:rPr lang="en-US" dirty="0"/>
              <a:t>Journal of Information Systems</a:t>
            </a:r>
          </a:p>
          <a:p>
            <a:pPr lvl="2"/>
            <a:r>
              <a:rPr lang="en-US" dirty="0" smtClean="0"/>
              <a:t>Journal </a:t>
            </a:r>
            <a:r>
              <a:rPr lang="en-US" dirty="0"/>
              <a:t>of Management Information Systems</a:t>
            </a:r>
          </a:p>
          <a:p>
            <a:pPr lvl="2"/>
            <a:r>
              <a:rPr lang="en-US" dirty="0" smtClean="0"/>
              <a:t>Information </a:t>
            </a:r>
            <a:r>
              <a:rPr lang="en-US" dirty="0"/>
              <a:t>Systems Journal</a:t>
            </a:r>
            <a:endParaRPr lang="en-US" dirty="0" smtClean="0"/>
          </a:p>
        </p:txBody>
      </p:sp>
    </p:spTree>
    <p:extLst>
      <p:ext uri="{BB962C8B-B14F-4D97-AF65-F5344CB8AC3E}">
        <p14:creationId xmlns:p14="http://schemas.microsoft.com/office/powerpoint/2010/main" val="21685564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chemeClr val="accent1">
                    <a:satMod val="150000"/>
                  </a:schemeClr>
                </a:solidFill>
              </a:rPr>
              <a:t>Key Publishing Decisions</a:t>
            </a:r>
            <a:endParaRPr lang="en-US" dirty="0">
              <a:solidFill>
                <a:schemeClr val="accent1">
                  <a:satMod val="150000"/>
                </a:schemeClr>
              </a:solidFill>
            </a:endParaRPr>
          </a:p>
        </p:txBody>
      </p:sp>
      <p:sp>
        <p:nvSpPr>
          <p:cNvPr id="4" name="Content Placeholder 3"/>
          <p:cNvSpPr>
            <a:spLocks noGrp="1"/>
          </p:cNvSpPr>
          <p:nvPr>
            <p:ph idx="1"/>
          </p:nvPr>
        </p:nvSpPr>
        <p:spPr/>
        <p:txBody>
          <a:bodyPr>
            <a:normAutofit/>
          </a:bodyPr>
          <a:lstStyle/>
          <a:p>
            <a:pPr marL="201168" lvl="1" indent="0">
              <a:buNone/>
            </a:pPr>
            <a:r>
              <a:rPr lang="en-US" sz="2000" dirty="0"/>
              <a:t>I</a:t>
            </a:r>
            <a:r>
              <a:rPr lang="en-US" sz="2000" dirty="0" smtClean="0"/>
              <a:t>mportant </a:t>
            </a:r>
            <a:r>
              <a:rPr lang="en-US" sz="2000" dirty="0"/>
              <a:t>things to select a suitable target outlet</a:t>
            </a:r>
          </a:p>
          <a:p>
            <a:pPr marL="544068" lvl="1" indent="-342900">
              <a:buFont typeface="+mj-lt"/>
              <a:buAutoNum type="arabicPeriod"/>
            </a:pPr>
            <a:r>
              <a:rPr lang="en-US" dirty="0" smtClean="0"/>
              <a:t>The </a:t>
            </a:r>
            <a:r>
              <a:rPr lang="en-US" dirty="0"/>
              <a:t>academic publishing process is a “</a:t>
            </a:r>
            <a:r>
              <a:rPr lang="en-US" dirty="0" smtClean="0"/>
              <a:t>one shot </a:t>
            </a:r>
            <a:r>
              <a:rPr lang="en-US" dirty="0"/>
              <a:t>option</a:t>
            </a:r>
            <a:r>
              <a:rPr lang="en-US" dirty="0" smtClean="0"/>
              <a:t>”.</a:t>
            </a:r>
          </a:p>
          <a:p>
            <a:pPr lvl="2"/>
            <a:r>
              <a:rPr lang="en-US" dirty="0"/>
              <a:t>Once you published a result, you can’t publish it </a:t>
            </a:r>
            <a:r>
              <a:rPr lang="en-US" dirty="0" smtClean="0"/>
              <a:t>again.</a:t>
            </a:r>
          </a:p>
          <a:p>
            <a:pPr marL="544068" lvl="1" indent="-342900">
              <a:buFont typeface="+mj-lt"/>
              <a:buAutoNum type="arabicPeriod"/>
            </a:pPr>
            <a:r>
              <a:rPr lang="en-US" dirty="0" smtClean="0"/>
              <a:t>The </a:t>
            </a:r>
            <a:r>
              <a:rPr lang="en-US" dirty="0"/>
              <a:t>academic publishing process is an open publishing </a:t>
            </a:r>
            <a:r>
              <a:rPr lang="en-US" dirty="0" smtClean="0"/>
              <a:t>process.</a:t>
            </a:r>
          </a:p>
          <a:p>
            <a:pPr lvl="2"/>
            <a:r>
              <a:rPr lang="en-US" dirty="0" smtClean="0"/>
              <a:t>Once you </a:t>
            </a:r>
            <a:r>
              <a:rPr lang="en-US" dirty="0"/>
              <a:t>publish an idea, it is out there with your name attached to it</a:t>
            </a:r>
            <a:r>
              <a:rPr lang="en-US" dirty="0" smtClean="0"/>
              <a:t>.</a:t>
            </a:r>
          </a:p>
          <a:p>
            <a:pPr marL="544068" lvl="1" indent="-342900">
              <a:buFont typeface="+mj-lt"/>
              <a:buAutoNum type="arabicPeriod"/>
            </a:pPr>
            <a:r>
              <a:rPr lang="en-US" dirty="0" smtClean="0"/>
              <a:t>You </a:t>
            </a:r>
            <a:r>
              <a:rPr lang="en-US" dirty="0"/>
              <a:t>need to consider that research writing is a skill that is typically </a:t>
            </a:r>
            <a:r>
              <a:rPr lang="en-US" dirty="0" smtClean="0"/>
              <a:t>not part </a:t>
            </a:r>
            <a:r>
              <a:rPr lang="en-US" dirty="0"/>
              <a:t>of the curriculum for your doctoral </a:t>
            </a:r>
            <a:r>
              <a:rPr lang="en-US" dirty="0" smtClean="0"/>
              <a:t>degree.</a:t>
            </a:r>
          </a:p>
          <a:p>
            <a:pPr lvl="2"/>
            <a:r>
              <a:rPr lang="en-US" dirty="0" smtClean="0"/>
              <a:t>Write </a:t>
            </a:r>
            <a:r>
              <a:rPr lang="en-US" dirty="0"/>
              <a:t>early and to write </a:t>
            </a:r>
            <a:r>
              <a:rPr lang="en-US" dirty="0" smtClean="0"/>
              <a:t>often.</a:t>
            </a:r>
          </a:p>
          <a:p>
            <a:pPr lvl="2"/>
            <a:r>
              <a:rPr lang="en-US" dirty="0"/>
              <a:t>Writing papers is the best practice for writing a good </a:t>
            </a:r>
            <a:r>
              <a:rPr lang="en-US" dirty="0" smtClean="0"/>
              <a:t>thesis.</a:t>
            </a:r>
          </a:p>
          <a:p>
            <a:pPr marL="544068" lvl="1" indent="-342900">
              <a:buFont typeface="+mj-lt"/>
              <a:buAutoNum type="arabicPeriod"/>
            </a:pPr>
            <a:r>
              <a:rPr lang="en-US" dirty="0"/>
              <a:t>D</a:t>
            </a:r>
            <a:r>
              <a:rPr lang="en-US" dirty="0" smtClean="0"/>
              <a:t>istinguish </a:t>
            </a:r>
            <a:r>
              <a:rPr lang="en-US" dirty="0"/>
              <a:t>‘research-based papers’ from ‘papers-based research’.</a:t>
            </a:r>
            <a:endParaRPr lang="en-US" dirty="0" smtClean="0"/>
          </a:p>
          <a:p>
            <a:pPr lvl="1"/>
            <a:endParaRPr lang="en-US" dirty="0" smtClean="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5400" y="4800600"/>
            <a:ext cx="5487218" cy="1501142"/>
          </a:xfrm>
          <a:prstGeom prst="rect">
            <a:avLst/>
          </a:prstGeom>
        </p:spPr>
      </p:pic>
    </p:spTree>
    <p:extLst>
      <p:ext uri="{BB962C8B-B14F-4D97-AF65-F5344CB8AC3E}">
        <p14:creationId xmlns:p14="http://schemas.microsoft.com/office/powerpoint/2010/main" val="6636664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286604"/>
            <a:ext cx="7784630" cy="1450757"/>
          </a:xfrm>
        </p:spPr>
        <p:txBody>
          <a:bodyPr>
            <a:normAutofit/>
          </a:bodyPr>
          <a:lstStyle/>
          <a:p>
            <a:r>
              <a:rPr lang="en-US" dirty="0" smtClean="0">
                <a:solidFill>
                  <a:schemeClr val="accent1">
                    <a:satMod val="150000"/>
                  </a:schemeClr>
                </a:solidFill>
              </a:rPr>
              <a:t>Key Publishing </a:t>
            </a:r>
            <a:r>
              <a:rPr lang="en-US" dirty="0" smtClean="0">
                <a:solidFill>
                  <a:schemeClr val="accent1">
                    <a:satMod val="150000"/>
                  </a:schemeClr>
                </a:solidFill>
              </a:rPr>
              <a:t>Decisions (Cont.)</a:t>
            </a:r>
            <a:endParaRPr lang="en-US" dirty="0">
              <a:solidFill>
                <a:schemeClr val="accent1">
                  <a:satMod val="150000"/>
                </a:schemeClr>
              </a:solidFill>
            </a:endParaRPr>
          </a:p>
        </p:txBody>
      </p:sp>
      <p:sp>
        <p:nvSpPr>
          <p:cNvPr id="4" name="Content Placeholder 3"/>
          <p:cNvSpPr>
            <a:spLocks noGrp="1"/>
          </p:cNvSpPr>
          <p:nvPr>
            <p:ph idx="1"/>
          </p:nvPr>
        </p:nvSpPr>
        <p:spPr/>
        <p:txBody>
          <a:bodyPr>
            <a:normAutofit/>
          </a:bodyPr>
          <a:lstStyle/>
          <a:p>
            <a:pPr marL="544068" lvl="1" indent="-342900">
              <a:buFont typeface="+mj-lt"/>
              <a:buAutoNum type="arabicPeriod" startAt="5"/>
            </a:pPr>
            <a:r>
              <a:rPr lang="en-US" dirty="0"/>
              <a:t>Use a publication matrix </a:t>
            </a:r>
            <a:r>
              <a:rPr lang="en-US" dirty="0" smtClean="0"/>
              <a:t>that maintains </a:t>
            </a:r>
            <a:r>
              <a:rPr lang="en-US" dirty="0"/>
              <a:t>an overview of your publication work in </a:t>
            </a:r>
            <a:r>
              <a:rPr lang="en-US" dirty="0" smtClean="0"/>
              <a:t>progress.</a:t>
            </a:r>
            <a:endParaRPr lang="en-US" dirty="0" smtClean="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3461675" y="348325"/>
            <a:ext cx="2598640" cy="7693190"/>
          </a:xfrm>
          <a:prstGeom prst="rect">
            <a:avLst/>
          </a:prstGeom>
        </p:spPr>
      </p:pic>
    </p:spTree>
    <p:extLst>
      <p:ext uri="{BB962C8B-B14F-4D97-AF65-F5344CB8AC3E}">
        <p14:creationId xmlns:p14="http://schemas.microsoft.com/office/powerpoint/2010/main" val="3324344315"/>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2236</TotalTime>
  <Words>2710</Words>
  <Application>Microsoft Office PowerPoint</Application>
  <PresentationFormat>On-screen Show (4:3)</PresentationFormat>
  <Paragraphs>281</Paragraphs>
  <Slides>30</Slides>
  <Notes>27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Arial</vt:lpstr>
      <vt:lpstr>Calibri</vt:lpstr>
      <vt:lpstr>Calibri Light</vt:lpstr>
      <vt:lpstr>Tahoma</vt:lpstr>
      <vt:lpstr>Times</vt:lpstr>
      <vt:lpstr>Times New Roman</vt:lpstr>
      <vt:lpstr>Wingdings</vt:lpstr>
      <vt:lpstr>Retrospect</vt:lpstr>
      <vt:lpstr>Scientific Research in Information Systems</vt:lpstr>
      <vt:lpstr>Overview</vt:lpstr>
      <vt:lpstr>Writing IS Research Articles</vt:lpstr>
      <vt:lpstr>Strategising</vt:lpstr>
      <vt:lpstr>Strategising</vt:lpstr>
      <vt:lpstr>The Publishing Process</vt:lpstr>
      <vt:lpstr>The Publishing Process (Cont.)</vt:lpstr>
      <vt:lpstr>Key Publishing Decisions</vt:lpstr>
      <vt:lpstr>Key Publishing Decisions (Cont.)</vt:lpstr>
      <vt:lpstr>Co-authorship</vt:lpstr>
      <vt:lpstr>The Pre-submission Lifecycle</vt:lpstr>
      <vt:lpstr>The Pre-submission Lifecycle</vt:lpstr>
      <vt:lpstr>Structure and Contents</vt:lpstr>
      <vt:lpstr>Structure and Contents</vt:lpstr>
      <vt:lpstr>Structure and Contents</vt:lpstr>
      <vt:lpstr>Introduction</vt:lpstr>
      <vt:lpstr>Background</vt:lpstr>
      <vt:lpstr>Background (Cont.)</vt:lpstr>
      <vt:lpstr>Research Model</vt:lpstr>
      <vt:lpstr>Research Method</vt:lpstr>
      <vt:lpstr>Results</vt:lpstr>
      <vt:lpstr>Discussions</vt:lpstr>
      <vt:lpstr>Implications</vt:lpstr>
      <vt:lpstr>Conclusions</vt:lpstr>
      <vt:lpstr>Abstract</vt:lpstr>
      <vt:lpstr>Handling Reviews and Revisions</vt:lpstr>
      <vt:lpstr>Understanding Reviews</vt:lpstr>
      <vt:lpstr>Managing Revisions</vt:lpstr>
      <vt:lpstr>Further Reading</vt:lpstr>
      <vt:lpstr>PowerPoint Presentation</vt:lpstr>
    </vt:vector>
  </TitlesOfParts>
  <Company>UNO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Educational Research</dc:title>
  <dc:creator>Jeffery Oescher</dc:creator>
  <cp:lastModifiedBy>OzanRasit</cp:lastModifiedBy>
  <cp:revision>201</cp:revision>
  <cp:lastPrinted>2017-10-10T07:29:31Z</cp:lastPrinted>
  <dcterms:created xsi:type="dcterms:W3CDTF">2002-02-07T20:50:58Z</dcterms:created>
  <dcterms:modified xsi:type="dcterms:W3CDTF">2018-12-03T07:59:56Z</dcterms:modified>
</cp:coreProperties>
</file>