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7010400" cy="9296400"/>
  <p:embeddedFontLst>
    <p:embeddedFont>
      <p:font typeface="Tahom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28" orient="horz"/>
        <p:guide pos="220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Tahoma-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Tahoma-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4820"/>
          </a:xfrm>
          <a:prstGeom prst="rect">
            <a:avLst/>
          </a:prstGeom>
          <a:noFill/>
          <a:ln>
            <a:noFill/>
          </a:ln>
        </p:spPr>
        <p:txBody>
          <a:bodyPr anchorCtr="0" anchor="t" bIns="46575" lIns="93175" spcFirstLastPara="1" rIns="93175" wrap="square" tIns="46575"/>
          <a:lstStyle>
            <a:lvl1pPr lvl="0" marR="0" rtl="0" algn="l">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3972560" y="0"/>
            <a:ext cx="3037840" cy="464820"/>
          </a:xfrm>
          <a:prstGeom prst="rect">
            <a:avLst/>
          </a:prstGeom>
          <a:noFill/>
          <a:ln>
            <a:noFill/>
          </a:ln>
        </p:spPr>
        <p:txBody>
          <a:bodyPr anchorCtr="0" anchor="t" bIns="46575" lIns="93175" spcFirstLastPara="1" rIns="93175" wrap="square" tIns="46575"/>
          <a:lstStyle>
            <a:lvl1pPr lvl="0" marR="0" rtl="0" algn="r">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1580"/>
            <a:ext cx="3037840" cy="464820"/>
          </a:xfrm>
          <a:prstGeom prst="rect">
            <a:avLst/>
          </a:prstGeom>
          <a:noFill/>
          <a:ln>
            <a:noFill/>
          </a:ln>
        </p:spPr>
        <p:txBody>
          <a:bodyPr anchorCtr="0" anchor="b" bIns="46575" lIns="93175" spcFirstLastPara="1" rIns="93175" wrap="square" tIns="46575"/>
          <a:lstStyle>
            <a:lvl1pPr lvl="0" marR="0" rtl="0" algn="l">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03" name="Google Shape;103;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bd7def130_0_31: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5" name="Google Shape;165;g4bd7def130_0_31:notes"/>
          <p:cNvSpPr txBox="1"/>
          <p:nvPr>
            <p:ph idx="1" type="body"/>
          </p:nvPr>
        </p:nvSpPr>
        <p:spPr>
          <a:xfrm>
            <a:off x="934720" y="4415790"/>
            <a:ext cx="5141100" cy="418350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66" name="Google Shape;166;g4bd7def130_0_31:notes"/>
          <p:cNvSpPr txBox="1"/>
          <p:nvPr>
            <p:ph idx="12" type="sldNum"/>
          </p:nvPr>
        </p:nvSpPr>
        <p:spPr>
          <a:xfrm>
            <a:off x="3972560" y="8831580"/>
            <a:ext cx="3037800" cy="46470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2" name="Google Shape;172;p10: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73" name="Google Shape;173;p10: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bd7def130_0_52: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9" name="Google Shape;179;g4bd7def130_0_52:notes"/>
          <p:cNvSpPr txBox="1"/>
          <p:nvPr>
            <p:ph idx="1" type="body"/>
          </p:nvPr>
        </p:nvSpPr>
        <p:spPr>
          <a:xfrm>
            <a:off x="934720" y="4415790"/>
            <a:ext cx="5141100" cy="418350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Clr>
                <a:schemeClr val="dk1"/>
              </a:buClr>
              <a:buSzPts val="1100"/>
              <a:buFont typeface="Arial"/>
              <a:buNone/>
            </a:pPr>
            <a:r>
              <a:rPr lang="en-US" sz="1000">
                <a:latin typeface="Arial"/>
                <a:ea typeface="Arial"/>
                <a:cs typeface="Arial"/>
                <a:sym typeface="Arial"/>
              </a:rPr>
              <a:t>1. It provides guidance for people entering the profession of information systems research as to what plagiarism is, and how to avoid committing it; and it is suitable for use as a resource in postgraduate training.</a:t>
            </a:r>
            <a:endParaRPr sz="10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00">
                <a:latin typeface="Arial"/>
                <a:ea typeface="Arial"/>
                <a:cs typeface="Arial"/>
                <a:sym typeface="Arial"/>
              </a:rPr>
              <a:t>2. It provides a reference-point for members of the profession of information systems research, including guidance on how to interpret the notion of plagiarism, how to evaluate whether a particular act or omission constitutes plagiarism, and if so how serious an instance of plagiarism it is.</a:t>
            </a:r>
            <a:endParaRPr sz="10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00">
                <a:latin typeface="Arial"/>
                <a:ea typeface="Arial"/>
                <a:cs typeface="Arial"/>
                <a:sym typeface="Arial"/>
              </a:rPr>
              <a:t>3. It provides a basis for consideration by the AIS Research Conduct Committee of instances of possible scholarly misconduct by a member in relation to research and publication activities.</a:t>
            </a:r>
            <a:endParaRPr sz="10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00">
                <a:latin typeface="Arial"/>
                <a:ea typeface="Arial"/>
                <a:cs typeface="Arial"/>
                <a:sym typeface="Arial"/>
              </a:rPr>
              <a:t>4. It provides a benchmark, recommended by AIS, against which other organisations such as courts, tribunals, employers, and publishers can consider instances of possible scholarly misconduct by information systems professionals in relation to</a:t>
            </a:r>
            <a:endParaRPr sz="10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00">
                <a:latin typeface="Arial"/>
                <a:ea typeface="Arial"/>
                <a:cs typeface="Arial"/>
                <a:sym typeface="Arial"/>
              </a:rPr>
              <a:t>research and publication activities.</a:t>
            </a:r>
            <a:endParaRPr sz="1000"/>
          </a:p>
        </p:txBody>
      </p:sp>
      <p:sp>
        <p:nvSpPr>
          <p:cNvPr id="180" name="Google Shape;180;g4bd7def130_0_52:notes"/>
          <p:cNvSpPr txBox="1"/>
          <p:nvPr>
            <p:ph idx="12" type="sldNum"/>
          </p:nvPr>
        </p:nvSpPr>
        <p:spPr>
          <a:xfrm>
            <a:off x="3972560" y="8831580"/>
            <a:ext cx="3037800" cy="46470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29: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87" name="Google Shape;187;p2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30: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93" name="Google Shape;193;p3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9" name="Google Shape;109;p2: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1" marL="457200" marR="0" rtl="0" algn="l">
              <a:lnSpc>
                <a:spcPct val="100000"/>
              </a:lnSpc>
              <a:spcBef>
                <a:spcPts val="0"/>
              </a:spcBef>
              <a:spcAft>
                <a:spcPts val="0"/>
              </a:spcAft>
              <a:buClr>
                <a:schemeClr val="dk1"/>
              </a:buClr>
              <a:buSzPts val="1200"/>
              <a:buFont typeface="Times New Roman"/>
              <a:buNone/>
            </a:pPr>
            <a:r>
              <a:t/>
            </a:r>
            <a:endParaRPr b="1"/>
          </a:p>
          <a:p>
            <a:pPr indent="0" lvl="0" marL="0" rtl="0" algn="l">
              <a:spcBef>
                <a:spcPts val="360"/>
              </a:spcBef>
              <a:spcAft>
                <a:spcPts val="0"/>
              </a:spcAft>
              <a:buNone/>
            </a:pPr>
            <a:r>
              <a:rPr b="1" lang="en-US" u="sng"/>
              <a:t>Sub-chapters</a:t>
            </a:r>
            <a:endParaRPr/>
          </a:p>
          <a:p>
            <a:pPr indent="0" lvl="0" marL="0" rtl="0" algn="l">
              <a:spcBef>
                <a:spcPts val="360"/>
              </a:spcBef>
              <a:spcAft>
                <a:spcPts val="0"/>
              </a:spcAft>
              <a:buNone/>
            </a:pPr>
            <a:r>
              <a:rPr b="1" lang="en-US"/>
              <a:t>Strategising: </a:t>
            </a:r>
            <a:r>
              <a:rPr lang="en-US"/>
              <a:t>The Publishing Process, Key Publishing Decisions, Co-authorship, The Pre-submission Lifecycle</a:t>
            </a:r>
            <a:endParaRPr/>
          </a:p>
          <a:p>
            <a:pPr indent="0" lvl="0" marL="0" rtl="0" algn="l">
              <a:spcBef>
                <a:spcPts val="360"/>
              </a:spcBef>
              <a:spcAft>
                <a:spcPts val="0"/>
              </a:spcAft>
              <a:buNone/>
            </a:pPr>
            <a:r>
              <a:rPr b="1" lang="en-US"/>
              <a:t>Structure and Contents: </a:t>
            </a:r>
            <a:r>
              <a:rPr lang="en-US"/>
              <a:t>Introduction, Background, Research Model, Research Method, Results, Discussion, Implications, Conclusions, Abstract</a:t>
            </a:r>
            <a:endParaRPr/>
          </a:p>
          <a:p>
            <a:pPr indent="0" lvl="0" marL="0" marR="0" rtl="0" algn="l">
              <a:lnSpc>
                <a:spcPct val="100000"/>
              </a:lnSpc>
              <a:spcBef>
                <a:spcPts val="360"/>
              </a:spcBef>
              <a:spcAft>
                <a:spcPts val="0"/>
              </a:spcAft>
              <a:buClr>
                <a:schemeClr val="dk1"/>
              </a:buClr>
              <a:buSzPts val="1200"/>
              <a:buFont typeface="Times New Roman"/>
              <a:buNone/>
            </a:pPr>
            <a:r>
              <a:rPr b="1" lang="en-US"/>
              <a:t>Handling Reviews and Revisions:</a:t>
            </a:r>
            <a:r>
              <a:rPr lang="en-US"/>
              <a:t> Understanding Reviews, Managing Revisions</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110" name="Google Shape;110;p2: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6" name="Google Shape;116;p3: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marR="0" rtl="0" algn="l">
              <a:lnSpc>
                <a:spcPct val="100000"/>
              </a:lnSpc>
              <a:spcBef>
                <a:spcPts val="0"/>
              </a:spcBef>
              <a:spcAft>
                <a:spcPts val="0"/>
              </a:spcAft>
              <a:buClr>
                <a:schemeClr val="dk1"/>
              </a:buClr>
              <a:buSzPts val="1200"/>
              <a:buFont typeface="Times New Roman"/>
              <a:buNone/>
            </a:pPr>
            <a:r>
              <a:rPr lang="en-US"/>
              <a:t>“Publish or perish!” (Anne Harzing)</a:t>
            </a:r>
            <a:endParaRPr/>
          </a:p>
          <a:p>
            <a:pPr indent="0" lvl="0" marL="0" rtl="0" algn="l">
              <a:spcBef>
                <a:spcPts val="360"/>
              </a:spcBef>
              <a:spcAft>
                <a:spcPts val="0"/>
              </a:spcAft>
              <a:buNone/>
            </a:pPr>
            <a:r>
              <a:t/>
            </a:r>
            <a:endParaRPr/>
          </a:p>
        </p:txBody>
      </p:sp>
      <p:sp>
        <p:nvSpPr>
          <p:cNvPr id="117" name="Google Shape;117;p3: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3" name="Google Shape;123;p4: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24" name="Google Shape;124;p4: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0" name="Google Shape;130;p5: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marR="0" rtl="0" algn="l">
              <a:lnSpc>
                <a:spcPct val="100000"/>
              </a:lnSpc>
              <a:spcBef>
                <a:spcPts val="0"/>
              </a:spcBef>
              <a:spcAft>
                <a:spcPts val="0"/>
              </a:spcAft>
              <a:buClr>
                <a:schemeClr val="dk1"/>
              </a:buClr>
              <a:buSzPts val="1200"/>
              <a:buFont typeface="Times New Roman"/>
              <a:buNone/>
            </a:pPr>
            <a:r>
              <a:rPr lang="en-US"/>
              <a:t>50% of papers are never cited (Amanda Spink)</a:t>
            </a:r>
            <a:endParaRPr/>
          </a:p>
          <a:p>
            <a:pPr indent="0" lvl="0" marL="0" rtl="0" algn="l">
              <a:spcBef>
                <a:spcPts val="360"/>
              </a:spcBef>
              <a:spcAft>
                <a:spcPts val="0"/>
              </a:spcAft>
              <a:buNone/>
            </a:pPr>
            <a:r>
              <a:t/>
            </a:r>
            <a:endParaRPr/>
          </a:p>
        </p:txBody>
      </p:sp>
      <p:sp>
        <p:nvSpPr>
          <p:cNvPr id="131" name="Google Shape;131;p5: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7" name="Google Shape;137;p6: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38" name="Google Shape;138;p6: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4" name="Google Shape;144;p7:notes"/>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45" name="Google Shape;145;p7:notes"/>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bd7def130_0_14: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1" name="Google Shape;151;g4bd7def130_0_14:notes"/>
          <p:cNvSpPr txBox="1"/>
          <p:nvPr>
            <p:ph idx="1" type="body"/>
          </p:nvPr>
        </p:nvSpPr>
        <p:spPr>
          <a:xfrm>
            <a:off x="934720" y="4415790"/>
            <a:ext cx="5141100" cy="418350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52" name="Google Shape;152;g4bd7def130_0_14:notes"/>
          <p:cNvSpPr txBox="1"/>
          <p:nvPr>
            <p:ph idx="12" type="sldNum"/>
          </p:nvPr>
        </p:nvSpPr>
        <p:spPr>
          <a:xfrm>
            <a:off x="3972560" y="8831580"/>
            <a:ext cx="3037800" cy="46470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bd7def130_0_22: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8" name="Google Shape;158;g4bd7def130_0_22:notes"/>
          <p:cNvSpPr txBox="1"/>
          <p:nvPr>
            <p:ph idx="1" type="body"/>
          </p:nvPr>
        </p:nvSpPr>
        <p:spPr>
          <a:xfrm>
            <a:off x="934720" y="4415790"/>
            <a:ext cx="5141100" cy="4183500"/>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59" name="Google Shape;159;g4bd7def130_0_22:notes"/>
          <p:cNvSpPr txBox="1"/>
          <p:nvPr>
            <p:ph idx="12" type="sldNum"/>
          </p:nvPr>
        </p:nvSpPr>
        <p:spPr>
          <a:xfrm>
            <a:off x="3972560" y="8831580"/>
            <a:ext cx="3037800" cy="464700"/>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2"/>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p:nvPr>
            <p:ph idx="1" type="body"/>
          </p:nvPr>
        </p:nvSpPr>
        <p:spPr>
          <a:xfrm rot="5400000">
            <a:off x="2583180" y="85514"/>
            <a:ext cx="4023360" cy="7543801"/>
          </a:xfrm>
          <a:prstGeom prst="rect">
            <a:avLst/>
          </a:prstGeom>
          <a:noFill/>
          <a:ln>
            <a:noFill/>
          </a:ln>
        </p:spPr>
        <p:txBody>
          <a:bodyPr anchorCtr="0" anchor="t" bIns="0" lIns="45700" spcFirstLastPara="1" rIns="45700" wrap="square" tIns="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650302" y="393126"/>
            <a:ext cx="5757420" cy="5800725"/>
          </a:xfrm>
          <a:prstGeom prst="rect">
            <a:avLst/>
          </a:prstGeom>
          <a:noFill/>
          <a:ln>
            <a:noFill/>
          </a:ln>
        </p:spPr>
        <p:txBody>
          <a:bodyPr anchorCtr="0" anchor="t" bIns="0" lIns="45700" spcFirstLastPara="1" rIns="45700" wrap="square" tIns="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4"/>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4"/>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5"/>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6"/>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6"/>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6"/>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3" name="Shape 63"/>
        <p:cNvGrpSpPr/>
        <p:nvPr/>
      </p:nvGrpSpPr>
      <p:grpSpPr>
        <a:xfrm>
          <a:off x="0" y="0"/>
          <a:ext cx="0" cy="0"/>
          <a:chOff x="0" y="0"/>
          <a:chExt cx="0" cy="0"/>
        </a:xfrm>
      </p:grpSpPr>
      <p:sp>
        <p:nvSpPr>
          <p:cNvPr id="64" name="Google Shape;64;p8"/>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9"/>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9"/>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050" u="none" cap="none" strike="noStrike">
                <a:solidFill>
                  <a:schemeClr val="dk2"/>
                </a:solidFill>
                <a:latin typeface="Tahoma"/>
                <a:ea typeface="Tahoma"/>
                <a:cs typeface="Tahoma"/>
                <a:sym typeface="Tahoma"/>
              </a:defRPr>
            </a:lvl1pPr>
            <a:lvl2pPr indent="0" lvl="1" marL="0" marR="0" algn="r">
              <a:spcBef>
                <a:spcPts val="0"/>
              </a:spcBef>
              <a:spcAft>
                <a:spcPts val="0"/>
              </a:spcAft>
              <a:buNone/>
              <a:defRPr b="0" i="0" sz="1050" u="none" cap="none" strike="noStrike">
                <a:solidFill>
                  <a:schemeClr val="dk2"/>
                </a:solidFill>
                <a:latin typeface="Tahoma"/>
                <a:ea typeface="Tahoma"/>
                <a:cs typeface="Tahoma"/>
                <a:sym typeface="Tahoma"/>
              </a:defRPr>
            </a:lvl2pPr>
            <a:lvl3pPr indent="0" lvl="2" marL="0" marR="0" algn="r">
              <a:spcBef>
                <a:spcPts val="0"/>
              </a:spcBef>
              <a:spcAft>
                <a:spcPts val="0"/>
              </a:spcAft>
              <a:buNone/>
              <a:defRPr b="0" i="0" sz="1050" u="none" cap="none" strike="noStrike">
                <a:solidFill>
                  <a:schemeClr val="dk2"/>
                </a:solidFill>
                <a:latin typeface="Tahoma"/>
                <a:ea typeface="Tahoma"/>
                <a:cs typeface="Tahoma"/>
                <a:sym typeface="Tahoma"/>
              </a:defRPr>
            </a:lvl3pPr>
            <a:lvl4pPr indent="0" lvl="3" marL="0" marR="0" algn="r">
              <a:spcBef>
                <a:spcPts val="0"/>
              </a:spcBef>
              <a:spcAft>
                <a:spcPts val="0"/>
              </a:spcAft>
              <a:buNone/>
              <a:defRPr b="0" i="0" sz="1050" u="none" cap="none" strike="noStrike">
                <a:solidFill>
                  <a:schemeClr val="dk2"/>
                </a:solidFill>
                <a:latin typeface="Tahoma"/>
                <a:ea typeface="Tahoma"/>
                <a:cs typeface="Tahoma"/>
                <a:sym typeface="Tahoma"/>
              </a:defRPr>
            </a:lvl4pPr>
            <a:lvl5pPr indent="0" lvl="4" marL="0" marR="0" algn="r">
              <a:spcBef>
                <a:spcPts val="0"/>
              </a:spcBef>
              <a:spcAft>
                <a:spcPts val="0"/>
              </a:spcAft>
              <a:buNone/>
              <a:defRPr b="0" i="0" sz="1050" u="none" cap="none" strike="noStrike">
                <a:solidFill>
                  <a:schemeClr val="dk2"/>
                </a:solidFill>
                <a:latin typeface="Tahoma"/>
                <a:ea typeface="Tahoma"/>
                <a:cs typeface="Tahoma"/>
                <a:sym typeface="Tahoma"/>
              </a:defRPr>
            </a:lvl5pPr>
            <a:lvl6pPr indent="0" lvl="5" marL="0" marR="0" algn="r">
              <a:spcBef>
                <a:spcPts val="0"/>
              </a:spcBef>
              <a:spcAft>
                <a:spcPts val="0"/>
              </a:spcAft>
              <a:buNone/>
              <a:defRPr b="0" i="0" sz="1050" u="none" cap="none" strike="noStrike">
                <a:solidFill>
                  <a:schemeClr val="dk2"/>
                </a:solidFill>
                <a:latin typeface="Tahoma"/>
                <a:ea typeface="Tahoma"/>
                <a:cs typeface="Tahoma"/>
                <a:sym typeface="Tahoma"/>
              </a:defRPr>
            </a:lvl6pPr>
            <a:lvl7pPr indent="0" lvl="6" marL="0" marR="0" algn="r">
              <a:spcBef>
                <a:spcPts val="0"/>
              </a:spcBef>
              <a:spcAft>
                <a:spcPts val="0"/>
              </a:spcAft>
              <a:buNone/>
              <a:defRPr b="0" i="0" sz="1050" u="none" cap="none" strike="noStrike">
                <a:solidFill>
                  <a:schemeClr val="dk2"/>
                </a:solidFill>
                <a:latin typeface="Tahoma"/>
                <a:ea typeface="Tahoma"/>
                <a:cs typeface="Tahoma"/>
                <a:sym typeface="Tahoma"/>
              </a:defRPr>
            </a:lvl7pPr>
            <a:lvl8pPr indent="0" lvl="7" marL="0" marR="0" algn="r">
              <a:spcBef>
                <a:spcPts val="0"/>
              </a:spcBef>
              <a:spcAft>
                <a:spcPts val="0"/>
              </a:spcAft>
              <a:buNone/>
              <a:defRPr b="0" i="0" sz="1050" u="none" cap="none" strike="noStrike">
                <a:solidFill>
                  <a:schemeClr val="dk2"/>
                </a:solidFill>
                <a:latin typeface="Tahoma"/>
                <a:ea typeface="Tahoma"/>
                <a:cs typeface="Tahoma"/>
                <a:sym typeface="Tahoma"/>
              </a:defRPr>
            </a:lvl8pPr>
            <a:lvl9pPr indent="0" lvl="8" marL="0" marR="0" algn="r">
              <a:spcBef>
                <a:spcPts val="0"/>
              </a:spcBef>
              <a:spcAft>
                <a:spcPts val="0"/>
              </a:spcAft>
              <a:buNone/>
              <a:defRPr b="0" i="0" sz="1050" u="none" cap="none" strike="noStrike">
                <a:solidFill>
                  <a:schemeClr val="dk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4953000"/>
            <a:ext cx="9141619"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txBox="1"/>
          <p:nvPr>
            <p:ph type="title"/>
          </p:nvPr>
        </p:nvSpPr>
        <p:spPr>
          <a:xfrm>
            <a:off x="822960" y="5074920"/>
            <a:ext cx="7589520" cy="822960"/>
          </a:xfrm>
          <a:prstGeom prst="rect">
            <a:avLst/>
          </a:prstGeom>
          <a:noFill/>
          <a:ln>
            <a:noFill/>
          </a:ln>
        </p:spPr>
        <p:txBody>
          <a:bodyPr anchorCtr="0" anchor="b" bIns="0" lIns="91425" spcFirstLastPara="1" rIns="91425" wrap="square" tIns="0"/>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12" y="0"/>
            <a:ext cx="9143989"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3" name="Google Shape;83;p10"/>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400800"/>
            <a:ext cx="914400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FFFFFF"/>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5" name="Google Shape;15;p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FFFFFF"/>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6" name="Google Shape;16;p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FFFFFF"/>
                </a:solidFill>
                <a:latin typeface="Tahoma"/>
                <a:ea typeface="Tahoma"/>
                <a:cs typeface="Tahoma"/>
                <a:sym typeface="Tahoma"/>
              </a:defRPr>
            </a:lvl1pPr>
            <a:lvl2pPr indent="0" lvl="1" marL="0" marR="0" rtl="0" algn="r">
              <a:spcBef>
                <a:spcPts val="0"/>
              </a:spcBef>
              <a:spcAft>
                <a:spcPts val="0"/>
              </a:spcAft>
              <a:buNone/>
              <a:defRPr b="0" i="0" sz="1050" u="none" cap="none" strike="noStrike">
                <a:solidFill>
                  <a:srgbClr val="FFFFFF"/>
                </a:solidFill>
                <a:latin typeface="Tahoma"/>
                <a:ea typeface="Tahoma"/>
                <a:cs typeface="Tahoma"/>
                <a:sym typeface="Tahoma"/>
              </a:defRPr>
            </a:lvl2pPr>
            <a:lvl3pPr indent="0" lvl="2" marL="0" marR="0" rtl="0" algn="r">
              <a:spcBef>
                <a:spcPts val="0"/>
              </a:spcBef>
              <a:spcAft>
                <a:spcPts val="0"/>
              </a:spcAft>
              <a:buNone/>
              <a:defRPr b="0" i="0" sz="1050" u="none" cap="none" strike="noStrike">
                <a:solidFill>
                  <a:srgbClr val="FFFFFF"/>
                </a:solidFill>
                <a:latin typeface="Tahoma"/>
                <a:ea typeface="Tahoma"/>
                <a:cs typeface="Tahoma"/>
                <a:sym typeface="Tahoma"/>
              </a:defRPr>
            </a:lvl3pPr>
            <a:lvl4pPr indent="0" lvl="3" marL="0" marR="0" rtl="0" algn="r">
              <a:spcBef>
                <a:spcPts val="0"/>
              </a:spcBef>
              <a:spcAft>
                <a:spcPts val="0"/>
              </a:spcAft>
              <a:buNone/>
              <a:defRPr b="0" i="0" sz="1050" u="none" cap="none" strike="noStrike">
                <a:solidFill>
                  <a:srgbClr val="FFFFFF"/>
                </a:solidFill>
                <a:latin typeface="Tahoma"/>
                <a:ea typeface="Tahoma"/>
                <a:cs typeface="Tahoma"/>
                <a:sym typeface="Tahoma"/>
              </a:defRPr>
            </a:lvl4pPr>
            <a:lvl5pPr indent="0" lvl="4" marL="0" marR="0" rtl="0" algn="r">
              <a:spcBef>
                <a:spcPts val="0"/>
              </a:spcBef>
              <a:spcAft>
                <a:spcPts val="0"/>
              </a:spcAft>
              <a:buNone/>
              <a:defRPr b="0" i="0" sz="1050" u="none" cap="none" strike="noStrike">
                <a:solidFill>
                  <a:srgbClr val="FFFFFF"/>
                </a:solidFill>
                <a:latin typeface="Tahoma"/>
                <a:ea typeface="Tahoma"/>
                <a:cs typeface="Tahoma"/>
                <a:sym typeface="Tahoma"/>
              </a:defRPr>
            </a:lvl5pPr>
            <a:lvl6pPr indent="0" lvl="5" marL="0" marR="0" rtl="0" algn="r">
              <a:spcBef>
                <a:spcPts val="0"/>
              </a:spcBef>
              <a:spcAft>
                <a:spcPts val="0"/>
              </a:spcAft>
              <a:buNone/>
              <a:defRPr b="0" i="0" sz="1050" u="none" cap="none" strike="noStrike">
                <a:solidFill>
                  <a:srgbClr val="FFFFFF"/>
                </a:solidFill>
                <a:latin typeface="Tahoma"/>
                <a:ea typeface="Tahoma"/>
                <a:cs typeface="Tahoma"/>
                <a:sym typeface="Tahoma"/>
              </a:defRPr>
            </a:lvl6pPr>
            <a:lvl7pPr indent="0" lvl="6" marL="0" marR="0" rtl="0" algn="r">
              <a:spcBef>
                <a:spcPts val="0"/>
              </a:spcBef>
              <a:spcAft>
                <a:spcPts val="0"/>
              </a:spcAft>
              <a:buNone/>
              <a:defRPr b="0" i="0" sz="1050" u="none" cap="none" strike="noStrike">
                <a:solidFill>
                  <a:srgbClr val="FFFFFF"/>
                </a:solidFill>
                <a:latin typeface="Tahoma"/>
                <a:ea typeface="Tahoma"/>
                <a:cs typeface="Tahoma"/>
                <a:sym typeface="Tahoma"/>
              </a:defRPr>
            </a:lvl7pPr>
            <a:lvl8pPr indent="0" lvl="7" marL="0" marR="0" rtl="0" algn="r">
              <a:spcBef>
                <a:spcPts val="0"/>
              </a:spcBef>
              <a:spcAft>
                <a:spcPts val="0"/>
              </a:spcAft>
              <a:buNone/>
              <a:defRPr b="0" i="0" sz="1050" u="none" cap="none" strike="noStrike">
                <a:solidFill>
                  <a:srgbClr val="FFFFFF"/>
                </a:solidFill>
                <a:latin typeface="Tahoma"/>
                <a:ea typeface="Tahoma"/>
                <a:cs typeface="Tahoma"/>
                <a:sym typeface="Tahoma"/>
              </a:defRPr>
            </a:lvl8pPr>
            <a:lvl9pPr indent="0" lvl="8" marL="0" marR="0" rtl="0" algn="r">
              <a:spcBef>
                <a:spcPts val="0"/>
              </a:spcBef>
              <a:spcAft>
                <a:spcPts val="0"/>
              </a:spcAft>
              <a:buNone/>
              <a:defRPr b="0" i="0" sz="1050" u="none" cap="none" strike="noStrike">
                <a:solidFill>
                  <a:srgbClr val="FFFFFF"/>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590550" y="914400"/>
            <a:ext cx="7962900" cy="16764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FF8700"/>
              </a:buClr>
              <a:buSzPts val="5940"/>
              <a:buFont typeface="Calibri"/>
              <a:buNone/>
            </a:pPr>
            <a:r>
              <a:rPr lang="en-US" sz="5940">
                <a:solidFill>
                  <a:srgbClr val="FF8700"/>
                </a:solidFill>
              </a:rPr>
              <a:t>Scientific Research</a:t>
            </a:r>
            <a:br>
              <a:rPr lang="en-US" sz="5940">
                <a:solidFill>
                  <a:srgbClr val="FF8700"/>
                </a:solidFill>
              </a:rPr>
            </a:br>
            <a:r>
              <a:rPr lang="en-US" sz="5940">
                <a:solidFill>
                  <a:srgbClr val="FF8700"/>
                </a:solidFill>
              </a:rPr>
              <a:t>in Information Systems</a:t>
            </a:r>
            <a:endParaRPr sz="5940">
              <a:solidFill>
                <a:srgbClr val="FF8700"/>
              </a:solidFill>
            </a:endParaRPr>
          </a:p>
        </p:txBody>
      </p:sp>
      <p:sp>
        <p:nvSpPr>
          <p:cNvPr id="106" name="Google Shape;106;p13"/>
          <p:cNvSpPr txBox="1"/>
          <p:nvPr>
            <p:ph idx="1" type="subTitle"/>
          </p:nvPr>
        </p:nvSpPr>
        <p:spPr>
          <a:xfrm>
            <a:off x="762000" y="3200400"/>
            <a:ext cx="7620000" cy="1752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lang="en-US" sz="2800"/>
              <a:t>CHAPTER 7</a:t>
            </a:r>
            <a:endParaRPr sz="2800"/>
          </a:p>
          <a:p>
            <a:pPr indent="0" lvl="0" marL="0" rtl="0" algn="l">
              <a:lnSpc>
                <a:spcPct val="90000"/>
              </a:lnSpc>
              <a:spcBef>
                <a:spcPts val="1400"/>
              </a:spcBef>
              <a:spcAft>
                <a:spcPts val="0"/>
              </a:spcAft>
              <a:buSzPts val="2800"/>
              <a:buNone/>
            </a:pPr>
            <a:r>
              <a:rPr lang="en-US" sz="2800"/>
              <a:t>ETHICAL CONSIDERATIONS IN RESEARCH</a:t>
            </a:r>
            <a:endParaRPr/>
          </a:p>
          <a:p>
            <a:pPr indent="0" lvl="0" marL="0" rtl="0" algn="l">
              <a:lnSpc>
                <a:spcPct val="90000"/>
              </a:lnSpc>
              <a:spcBef>
                <a:spcPts val="1400"/>
              </a:spcBef>
              <a:spcAft>
                <a:spcPts val="0"/>
              </a:spcAft>
              <a:buSzPts val="2400"/>
              <a:buNone/>
            </a:pPr>
            <a:r>
              <a:rPr lang="en-US" sz="2400">
                <a:latin typeface="Arial"/>
                <a:ea typeface="Arial"/>
                <a:cs typeface="Arial"/>
                <a:sym typeface="Arial"/>
              </a:rPr>
              <a:t>JAN RECKER</a:t>
            </a:r>
            <a:endParaRPr sz="24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700"/>
              </a:buClr>
              <a:buSzPts val="4800"/>
              <a:buFont typeface="Calibri"/>
              <a:buNone/>
            </a:pPr>
            <a:r>
              <a:rPr lang="en-US">
                <a:solidFill>
                  <a:srgbClr val="FF8700"/>
                </a:solidFill>
              </a:rPr>
              <a:t>Ethical Issues in Conducting Research (Cont.)</a:t>
            </a:r>
            <a:endParaRPr>
              <a:solidFill>
                <a:srgbClr val="FF8700"/>
              </a:solidFill>
            </a:endParaRPr>
          </a:p>
        </p:txBody>
      </p:sp>
      <p:sp>
        <p:nvSpPr>
          <p:cNvPr id="169" name="Google Shape;169;p22"/>
          <p:cNvSpPr txBox="1"/>
          <p:nvPr>
            <p:ph idx="1" type="body"/>
          </p:nvPr>
        </p:nvSpPr>
        <p:spPr>
          <a:xfrm>
            <a:off x="822950" y="1737399"/>
            <a:ext cx="7543800" cy="4599600"/>
          </a:xfrm>
          <a:prstGeom prst="rect">
            <a:avLst/>
          </a:prstGeom>
          <a:noFill/>
          <a:ln>
            <a:noFill/>
          </a:ln>
        </p:spPr>
        <p:txBody>
          <a:bodyPr anchorCtr="0" anchor="t" bIns="45700" lIns="0" spcFirstLastPara="1" rIns="0" wrap="square" tIns="45700">
            <a:noAutofit/>
          </a:bodyPr>
          <a:lstStyle/>
          <a:p>
            <a:pPr indent="-182880" lvl="1" marL="384048" marR="0" rtl="0" algn="l">
              <a:lnSpc>
                <a:spcPct val="90000"/>
              </a:lnSpc>
              <a:spcBef>
                <a:spcPts val="0"/>
              </a:spcBef>
              <a:spcAft>
                <a:spcPts val="0"/>
              </a:spcAft>
              <a:buSzPts val="1800"/>
              <a:buChar char="◦"/>
            </a:pPr>
            <a:r>
              <a:rPr lang="en-US"/>
              <a:t>Regarding data analysis, ethical obligations refer to honest and complete reporting of how data is analysed and reported. </a:t>
            </a:r>
            <a:endParaRPr/>
          </a:p>
          <a:p>
            <a:pPr indent="0" lvl="0" marL="384048" marR="0" rtl="0" algn="l">
              <a:lnSpc>
                <a:spcPct val="90000"/>
              </a:lnSpc>
              <a:spcBef>
                <a:spcPts val="0"/>
              </a:spcBef>
              <a:spcAft>
                <a:spcPts val="0"/>
              </a:spcAft>
              <a:buNone/>
            </a:pPr>
            <a:r>
              <a:t/>
            </a:r>
            <a:endParaRPr/>
          </a:p>
          <a:p>
            <a:pPr indent="-182880" lvl="1" marL="384048" marR="0" rtl="0" algn="l">
              <a:lnSpc>
                <a:spcPct val="90000"/>
              </a:lnSpc>
              <a:spcBef>
                <a:spcPts val="0"/>
              </a:spcBef>
              <a:spcAft>
                <a:spcPts val="0"/>
              </a:spcAft>
              <a:buSzPts val="1800"/>
              <a:buChar char="◦"/>
            </a:pPr>
            <a:r>
              <a:rPr lang="en-US"/>
              <a:t>Negative or undesired results still require full disclosure, if they run against the premise of the paper or the general research design. </a:t>
            </a:r>
            <a:endParaRPr/>
          </a:p>
          <a:p>
            <a:pPr indent="0" lvl="0" marL="384048" marR="0" rtl="0" algn="l">
              <a:lnSpc>
                <a:spcPct val="90000"/>
              </a:lnSpc>
              <a:spcBef>
                <a:spcPts val="0"/>
              </a:spcBef>
              <a:spcAft>
                <a:spcPts val="0"/>
              </a:spcAft>
              <a:buNone/>
            </a:pPr>
            <a:r>
              <a:t/>
            </a:r>
            <a:endParaRPr/>
          </a:p>
          <a:p>
            <a:pPr indent="-182880" lvl="1" marL="384048" marR="0" rtl="0" algn="l">
              <a:lnSpc>
                <a:spcPct val="90000"/>
              </a:lnSpc>
              <a:spcBef>
                <a:spcPts val="0"/>
              </a:spcBef>
              <a:spcAft>
                <a:spcPts val="0"/>
              </a:spcAft>
              <a:buSzPts val="1800"/>
              <a:buChar char="◦"/>
            </a:pPr>
            <a:r>
              <a:rPr lang="en-US"/>
              <a:t>Other unethical data analysis behaviours include</a:t>
            </a:r>
            <a:endParaRPr/>
          </a:p>
          <a:p>
            <a:pPr indent="-182879" lvl="2" marL="566928" marR="0" rtl="0" algn="l">
              <a:lnSpc>
                <a:spcPct val="90000"/>
              </a:lnSpc>
              <a:spcBef>
                <a:spcPts val="0"/>
              </a:spcBef>
              <a:spcAft>
                <a:spcPts val="0"/>
              </a:spcAft>
              <a:buSzPts val="1800"/>
              <a:buChar char="◦"/>
            </a:pPr>
            <a:r>
              <a:rPr lang="en-US"/>
              <a:t>Evaluating hypotheses based on partial, incomplete or improper data analysis,</a:t>
            </a:r>
            <a:endParaRPr/>
          </a:p>
          <a:p>
            <a:pPr indent="-182879" lvl="2" marL="566928" marR="0" rtl="0" algn="l">
              <a:lnSpc>
                <a:spcPct val="90000"/>
              </a:lnSpc>
              <a:spcBef>
                <a:spcPts val="0"/>
              </a:spcBef>
              <a:spcAft>
                <a:spcPts val="0"/>
              </a:spcAft>
              <a:buSzPts val="1800"/>
              <a:buChar char="◦"/>
            </a:pPr>
            <a:r>
              <a:rPr lang="en-US"/>
              <a:t>Segmenting data for analysis to lend better support for hypotheses, or</a:t>
            </a:r>
            <a:endParaRPr/>
          </a:p>
          <a:p>
            <a:pPr indent="-182879" lvl="2" marL="566928" marR="0" rtl="0" algn="l">
              <a:lnSpc>
                <a:spcPct val="90000"/>
              </a:lnSpc>
              <a:spcBef>
                <a:spcPts val="0"/>
              </a:spcBef>
              <a:spcAft>
                <a:spcPts val="0"/>
              </a:spcAft>
              <a:buSzPts val="1800"/>
              <a:buChar char="◦"/>
            </a:pPr>
            <a:r>
              <a:rPr lang="en-US"/>
              <a:t>Generating hypotheses ex-post based on results from data analysis.</a:t>
            </a:r>
            <a:endParaRPr/>
          </a:p>
          <a:p>
            <a:pPr indent="0" lvl="0" marL="384048" marR="0" rtl="0" algn="l">
              <a:lnSpc>
                <a:spcPct val="90000"/>
              </a:lnSpc>
              <a:spcBef>
                <a:spcPts val="0"/>
              </a:spcBef>
              <a:spcAft>
                <a:spcPts val="0"/>
              </a:spcAft>
              <a:buNone/>
            </a:pPr>
            <a:r>
              <a:t/>
            </a:r>
            <a:endParaRPr/>
          </a:p>
          <a:p>
            <a:pPr indent="0" lvl="0" marL="384048" marR="0" rtl="0" algn="l">
              <a:lnSpc>
                <a:spcPct val="90000"/>
              </a:lnSpc>
              <a:spcBef>
                <a:spcPts val="0"/>
              </a:spcBef>
              <a:spcAft>
                <a:spcPts val="0"/>
              </a:spcAft>
              <a:buNone/>
            </a:pPr>
            <a:r>
              <a:t/>
            </a:r>
            <a:endParaRPr/>
          </a:p>
          <a:p>
            <a:pPr indent="0" lvl="0" marL="384048" marR="0" rtl="0" algn="l">
              <a:lnSpc>
                <a:spcPct val="90000"/>
              </a:lnSpc>
              <a:spcBef>
                <a:spcPts val="0"/>
              </a:spcBef>
              <a:spcAft>
                <a:spcPts val="0"/>
              </a:spcAft>
              <a:buNone/>
            </a:pPr>
            <a:r>
              <a:t/>
            </a:r>
            <a:endParaRPr/>
          </a:p>
          <a:p>
            <a:pPr indent="0" lvl="0" marL="384048" marR="0" rtl="0" algn="l">
              <a:lnSpc>
                <a:spcPct val="90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FF8700"/>
              </a:buClr>
              <a:buSzPts val="4800"/>
              <a:buFont typeface="Calibri"/>
              <a:buNone/>
            </a:pPr>
            <a:r>
              <a:rPr lang="en-US">
                <a:solidFill>
                  <a:srgbClr val="FF8700"/>
                </a:solidFill>
              </a:rPr>
              <a:t>Ethical Issues in Writing</a:t>
            </a:r>
            <a:endParaRPr>
              <a:solidFill>
                <a:srgbClr val="FF8700"/>
              </a:solidFill>
            </a:endParaRPr>
          </a:p>
        </p:txBody>
      </p:sp>
      <p:sp>
        <p:nvSpPr>
          <p:cNvPr id="176" name="Google Shape;176;p23"/>
          <p:cNvSpPr txBox="1"/>
          <p:nvPr>
            <p:ph idx="1" type="body"/>
          </p:nvPr>
        </p:nvSpPr>
        <p:spPr>
          <a:xfrm>
            <a:off x="822950" y="1845724"/>
            <a:ext cx="7543800" cy="4488300"/>
          </a:xfrm>
          <a:prstGeom prst="rect">
            <a:avLst/>
          </a:prstGeom>
          <a:noFill/>
          <a:ln>
            <a:noFill/>
          </a:ln>
        </p:spPr>
        <p:txBody>
          <a:bodyPr anchorCtr="0" anchor="t" bIns="45700" lIns="0" spcFirstLastPara="1" rIns="0" wrap="square" tIns="45700">
            <a:noAutofit/>
          </a:bodyPr>
          <a:lstStyle/>
          <a:p>
            <a:pPr indent="-182880" lvl="1" marL="384048" rtl="0" algn="l">
              <a:lnSpc>
                <a:spcPct val="90000"/>
              </a:lnSpc>
              <a:spcBef>
                <a:spcPts val="0"/>
              </a:spcBef>
              <a:spcAft>
                <a:spcPts val="0"/>
              </a:spcAft>
              <a:buSzPts val="1800"/>
              <a:buChar char="◦"/>
            </a:pPr>
            <a:r>
              <a:rPr lang="en-US"/>
              <a:t>Ethical issues in writing most notably relate to challenges of </a:t>
            </a:r>
            <a:r>
              <a:rPr i="1" lang="en-US"/>
              <a:t>plagiarism, recognition of co-author contributions, honest reporting, and the appropriate use of language.</a:t>
            </a:r>
            <a:endParaRPr i="1"/>
          </a:p>
          <a:p>
            <a:pPr indent="0" lvl="0" marL="384048" rtl="0" algn="l">
              <a:lnSpc>
                <a:spcPct val="90000"/>
              </a:lnSpc>
              <a:spcBef>
                <a:spcPts val="0"/>
              </a:spcBef>
              <a:spcAft>
                <a:spcPts val="0"/>
              </a:spcAft>
              <a:buNone/>
            </a:pPr>
            <a:r>
              <a:t/>
            </a:r>
            <a:endParaRPr i="1"/>
          </a:p>
          <a:p>
            <a:pPr indent="-182880" lvl="1" marL="384048" rtl="0" algn="l">
              <a:lnSpc>
                <a:spcPct val="90000"/>
              </a:lnSpc>
              <a:spcBef>
                <a:spcPts val="0"/>
              </a:spcBef>
              <a:spcAft>
                <a:spcPts val="0"/>
              </a:spcAft>
              <a:buSzPts val="1800"/>
              <a:buChar char="◦"/>
            </a:pPr>
            <a:r>
              <a:rPr b="1" lang="en-US"/>
              <a:t>Plagiarism</a:t>
            </a:r>
            <a:r>
              <a:rPr lang="en-US"/>
              <a:t> is the wrongful appropriation, close imitation, or purloining and publication of another author’s language, thoughts, ideas, or expressions, and the representation of them as one’s own original work. </a:t>
            </a:r>
            <a:endParaRPr/>
          </a:p>
          <a:p>
            <a:pPr indent="0" lvl="0" marL="384048" rtl="0" algn="l">
              <a:lnSpc>
                <a:spcPct val="90000"/>
              </a:lnSpc>
              <a:spcBef>
                <a:spcPts val="0"/>
              </a:spcBef>
              <a:spcAft>
                <a:spcPts val="0"/>
              </a:spcAft>
              <a:buNone/>
            </a:pPr>
            <a:r>
              <a:t/>
            </a:r>
            <a:endParaRPr/>
          </a:p>
          <a:p>
            <a:pPr indent="-182880" lvl="1" marL="384048" rtl="0" algn="l">
              <a:lnSpc>
                <a:spcPct val="90000"/>
              </a:lnSpc>
              <a:spcBef>
                <a:spcPts val="0"/>
              </a:spcBef>
              <a:spcAft>
                <a:spcPts val="0"/>
              </a:spcAft>
              <a:buSzPts val="1800"/>
              <a:buChar char="◦"/>
            </a:pPr>
            <a:r>
              <a:rPr b="1" lang="en-US"/>
              <a:t>Recognition of co-author contributions</a:t>
            </a:r>
            <a:r>
              <a:rPr lang="en-US"/>
              <a:t> concerns the appropriate acknowledgment of the labour of collaborators and their substantial contributions to a scholarly work.</a:t>
            </a:r>
            <a:endParaRPr/>
          </a:p>
          <a:p>
            <a:pPr indent="0" lvl="0" marL="384048" rtl="0" algn="l">
              <a:lnSpc>
                <a:spcPct val="90000"/>
              </a:lnSpc>
              <a:spcBef>
                <a:spcPts val="0"/>
              </a:spcBef>
              <a:spcAft>
                <a:spcPts val="0"/>
              </a:spcAft>
              <a:buNone/>
            </a:pPr>
            <a:r>
              <a:t/>
            </a:r>
            <a:endParaRPr/>
          </a:p>
          <a:p>
            <a:pPr indent="-182880" lvl="1" marL="384048" rtl="0" algn="l">
              <a:lnSpc>
                <a:spcPct val="90000"/>
              </a:lnSpc>
              <a:spcBef>
                <a:spcPts val="0"/>
              </a:spcBef>
              <a:spcAft>
                <a:spcPts val="0"/>
              </a:spcAft>
              <a:buSzPts val="1800"/>
              <a:buChar char="◦"/>
            </a:pPr>
            <a:r>
              <a:rPr b="1" lang="en-US"/>
              <a:t>Appropriate use of language</a:t>
            </a:r>
            <a:r>
              <a:rPr lang="en-US"/>
              <a:t> refers to the careful wording of reports such that they are not biased against individuals or communities in terms of gender, race, orientation, culture, or any other characteristics. </a:t>
            </a:r>
            <a:endParaRPr/>
          </a:p>
          <a:p>
            <a:pPr indent="0" lvl="0" marL="384048" rtl="0" algn="l">
              <a:lnSpc>
                <a:spcPct val="90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822954" y="286600"/>
            <a:ext cx="4193400" cy="145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FF8700"/>
              </a:buClr>
              <a:buSzPts val="4800"/>
              <a:buFont typeface="Calibri"/>
              <a:buNone/>
            </a:pPr>
            <a:r>
              <a:rPr lang="en-US">
                <a:solidFill>
                  <a:srgbClr val="FF8700"/>
                </a:solidFill>
              </a:rPr>
              <a:t>Ethical Issues in Writing (Cont.)</a:t>
            </a:r>
            <a:endParaRPr>
              <a:solidFill>
                <a:srgbClr val="FF8700"/>
              </a:solidFill>
            </a:endParaRPr>
          </a:p>
        </p:txBody>
      </p:sp>
      <p:pic>
        <p:nvPicPr>
          <p:cNvPr id="183" name="Google Shape;183;p24"/>
          <p:cNvPicPr preferRelativeResize="0"/>
          <p:nvPr/>
        </p:nvPicPr>
        <p:blipFill rotWithShape="1">
          <a:blip r:embed="rId3">
            <a:alphaModFix/>
          </a:blip>
          <a:srcRect b="0" l="14994" r="0" t="2229"/>
          <a:stretch/>
        </p:blipFill>
        <p:spPr>
          <a:xfrm>
            <a:off x="5191125" y="286600"/>
            <a:ext cx="3780475" cy="6047449"/>
          </a:xfrm>
          <a:prstGeom prst="rect">
            <a:avLst/>
          </a:prstGeom>
          <a:noFill/>
          <a:ln>
            <a:noFill/>
          </a:ln>
        </p:spPr>
      </p:pic>
      <p:sp>
        <p:nvSpPr>
          <p:cNvPr id="184" name="Google Shape;184;p24"/>
          <p:cNvSpPr txBox="1"/>
          <p:nvPr/>
        </p:nvSpPr>
        <p:spPr>
          <a:xfrm>
            <a:off x="822950" y="1988525"/>
            <a:ext cx="4193400" cy="23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The code has four primary objectives and its rules of behaviour are shown in Fig. 7.1.</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FF8700"/>
              </a:buClr>
              <a:buSzPts val="4800"/>
              <a:buFont typeface="Calibri"/>
              <a:buNone/>
            </a:pPr>
            <a:r>
              <a:rPr lang="en-US">
                <a:solidFill>
                  <a:srgbClr val="FF8700"/>
                </a:solidFill>
              </a:rPr>
              <a:t>Further Reading</a:t>
            </a:r>
            <a:endParaRPr/>
          </a:p>
        </p:txBody>
      </p:sp>
      <p:sp>
        <p:nvSpPr>
          <p:cNvPr id="190" name="Google Shape;190;p25"/>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82880" lvl="1" marL="384048" rtl="0" algn="l">
              <a:lnSpc>
                <a:spcPct val="90000"/>
              </a:lnSpc>
              <a:spcBef>
                <a:spcPts val="0"/>
              </a:spcBef>
              <a:spcAft>
                <a:spcPts val="0"/>
              </a:spcAft>
              <a:buSzPts val="1800"/>
              <a:buChar char="◦"/>
            </a:pPr>
            <a:r>
              <a:rPr lang="en-US"/>
              <a:t>Allan, G.N., Ball, N.L., Smith, H.J.: Information systems research behaviors: What are the normative standards? MIS Q. 35, 533–551 (2011)</a:t>
            </a:r>
            <a:endParaRPr/>
          </a:p>
          <a:p>
            <a:pPr indent="-182880" lvl="1" marL="384048" rtl="0" algn="l">
              <a:lnSpc>
                <a:spcPct val="90000"/>
              </a:lnSpc>
              <a:spcBef>
                <a:spcPts val="0"/>
              </a:spcBef>
              <a:spcAft>
                <a:spcPts val="0"/>
              </a:spcAft>
              <a:buSzPts val="1800"/>
              <a:buChar char="◦"/>
            </a:pPr>
            <a:r>
              <a:rPr lang="en-US"/>
              <a:t>Clarke, R.: Plagiarism by academics: More complex than it seems. J. Assoc. Inf. Syst. 7, 91–121 (2006)</a:t>
            </a:r>
            <a:endParaRPr/>
          </a:p>
          <a:p>
            <a:pPr indent="-182880" lvl="1" marL="384048" rtl="0" algn="l">
              <a:lnSpc>
                <a:spcPct val="90000"/>
              </a:lnSpc>
              <a:spcBef>
                <a:spcPts val="0"/>
              </a:spcBef>
              <a:spcAft>
                <a:spcPts val="0"/>
              </a:spcAft>
              <a:buSzPts val="1800"/>
              <a:buChar char="◦"/>
            </a:pPr>
            <a:r>
              <a:rPr lang="en-US"/>
              <a:t>Gray, P.: Journal self-citation I: Overview of the journal self-citation papers – The wisdom of the IS crowd. Commun. Assoc. Inf. Syst. 25, 1–10 (2009)</a:t>
            </a:r>
            <a:endParaRPr/>
          </a:p>
          <a:p>
            <a:pPr indent="-182880" lvl="1" marL="384048" rtl="0" algn="l">
              <a:lnSpc>
                <a:spcPct val="90000"/>
              </a:lnSpc>
              <a:spcBef>
                <a:spcPts val="0"/>
              </a:spcBef>
              <a:spcAft>
                <a:spcPts val="0"/>
              </a:spcAft>
              <a:buSzPts val="1800"/>
              <a:buChar char="◦"/>
            </a:pPr>
            <a:r>
              <a:rPr lang="en-US"/>
              <a:t>Kock, N.: A case of academic plagiarism. Commun. ACM 42, 96–104 (2001)</a:t>
            </a:r>
            <a:endParaRPr/>
          </a:p>
          <a:p>
            <a:pPr indent="-182880" lvl="1" marL="384048" rtl="0" algn="l">
              <a:lnSpc>
                <a:spcPct val="90000"/>
              </a:lnSpc>
              <a:spcBef>
                <a:spcPts val="0"/>
              </a:spcBef>
              <a:spcAft>
                <a:spcPts val="0"/>
              </a:spcAft>
              <a:buSzPts val="1800"/>
              <a:buChar char="◦"/>
            </a:pPr>
            <a:r>
              <a:rPr lang="en-US"/>
              <a:t>Kock, N., Davison, R.: Dealing with plagiarism in the information systems research community: A look at factors that drive plagiarism and ways to address them. MIS Q. 27, 511–532 (2003)</a:t>
            </a:r>
            <a:endParaRPr/>
          </a:p>
          <a:p>
            <a:pPr indent="0" lvl="0" marL="384048" rtl="0" algn="l">
              <a:lnSpc>
                <a:spcPct val="90000"/>
              </a:lnSpc>
              <a:spcBef>
                <a:spcPts val="0"/>
              </a:spcBef>
              <a:spcAft>
                <a:spcPts val="0"/>
              </a:spcAft>
              <a:buNone/>
            </a:pPr>
            <a:r>
              <a:t/>
            </a:r>
            <a:endParaRPr/>
          </a:p>
          <a:p>
            <a:pPr indent="-68579" lvl="1" marL="384048" rtl="0" algn="l">
              <a:lnSpc>
                <a:spcPct val="90000"/>
              </a:lnSpc>
              <a:spcBef>
                <a:spcPts val="60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t/>
            </a:r>
            <a:endParaRPr>
              <a:solidFill>
                <a:srgbClr val="FF8700"/>
              </a:solidFill>
            </a:endParaRPr>
          </a:p>
        </p:txBody>
      </p:sp>
      <p:sp>
        <p:nvSpPr>
          <p:cNvPr id="196" name="Google Shape;196;p26"/>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0" lvl="0" marL="91440" rtl="0" algn="ctr">
              <a:lnSpc>
                <a:spcPct val="90000"/>
              </a:lnSpc>
              <a:spcBef>
                <a:spcPts val="0"/>
              </a:spcBef>
              <a:spcAft>
                <a:spcPts val="0"/>
              </a:spcAft>
              <a:buSzPts val="4500"/>
              <a:buNone/>
            </a:pPr>
            <a:r>
              <a:t/>
            </a:r>
            <a:endParaRPr sz="4500"/>
          </a:p>
          <a:p>
            <a:pPr indent="-285750" lvl="0" marL="91440" rtl="0" algn="ctr">
              <a:lnSpc>
                <a:spcPct val="90000"/>
              </a:lnSpc>
              <a:spcBef>
                <a:spcPts val="1400"/>
              </a:spcBef>
              <a:spcAft>
                <a:spcPts val="0"/>
              </a:spcAft>
              <a:buSzPts val="4500"/>
              <a:buChar char=" "/>
            </a:pPr>
            <a:r>
              <a:rPr lang="en-US" sz="4500"/>
              <a:t>Thank You </a:t>
            </a:r>
            <a:endParaRPr sz="4500"/>
          </a:p>
          <a:p>
            <a:pPr indent="-285750" lvl="0" marL="91440" rtl="0" algn="ctr">
              <a:lnSpc>
                <a:spcPct val="90000"/>
              </a:lnSpc>
              <a:spcBef>
                <a:spcPts val="1400"/>
              </a:spcBef>
              <a:spcAft>
                <a:spcPts val="0"/>
              </a:spcAft>
              <a:buSzPts val="4500"/>
              <a:buChar char=" "/>
            </a:pPr>
            <a:r>
              <a:rPr lang="en-US" sz="4500"/>
              <a:t>☺</a:t>
            </a:r>
            <a:endParaRPr sz="4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FF8700"/>
              </a:buClr>
              <a:buSzPts val="4800"/>
              <a:buFont typeface="Calibri"/>
              <a:buNone/>
            </a:pPr>
            <a:r>
              <a:rPr lang="en-US">
                <a:solidFill>
                  <a:srgbClr val="FF8700"/>
                </a:solidFill>
              </a:rPr>
              <a:t>Overview</a:t>
            </a:r>
            <a:endParaRPr/>
          </a:p>
        </p:txBody>
      </p:sp>
      <p:sp>
        <p:nvSpPr>
          <p:cNvPr id="113" name="Google Shape;113;p14"/>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0" lvl="0" marL="91440" rtl="0" algn="l">
              <a:lnSpc>
                <a:spcPct val="90000"/>
              </a:lnSpc>
              <a:spcBef>
                <a:spcPts val="0"/>
              </a:spcBef>
              <a:spcAft>
                <a:spcPts val="0"/>
              </a:spcAft>
              <a:buNone/>
            </a:pPr>
            <a:r>
              <a:t/>
            </a:r>
            <a:endParaRPr/>
          </a:p>
          <a:p>
            <a:pPr indent="-195580" lvl="1" marL="384048" rtl="0" algn="l">
              <a:spcBef>
                <a:spcPts val="0"/>
              </a:spcBef>
              <a:spcAft>
                <a:spcPts val="0"/>
              </a:spcAft>
              <a:buSzPts val="2000"/>
              <a:buChar char="◦"/>
            </a:pPr>
            <a:r>
              <a:rPr lang="en-US" sz="2000"/>
              <a:t>The Role of Ethics in Research</a:t>
            </a:r>
            <a:endParaRPr sz="2000"/>
          </a:p>
          <a:p>
            <a:pPr indent="-182880" lvl="1" marL="384048" rtl="0" algn="l">
              <a:spcBef>
                <a:spcPts val="0"/>
              </a:spcBef>
              <a:spcAft>
                <a:spcPts val="0"/>
              </a:spcAft>
              <a:buSzPts val="1800"/>
              <a:buChar char="◦"/>
            </a:pPr>
            <a:r>
              <a:rPr lang="en-US" sz="2000"/>
              <a:t>Ethical Issues in Conducting Research</a:t>
            </a:r>
            <a:endParaRPr sz="2000"/>
          </a:p>
          <a:p>
            <a:pPr indent="-182880" lvl="1" marL="384048" rtl="0" algn="l">
              <a:spcBef>
                <a:spcPts val="0"/>
              </a:spcBef>
              <a:spcAft>
                <a:spcPts val="0"/>
              </a:spcAft>
              <a:buSzPts val="1800"/>
              <a:buChar char="◦"/>
            </a:pPr>
            <a:r>
              <a:rPr lang="en-US" sz="2000"/>
              <a:t>Ethical Issues in Writing</a:t>
            </a:r>
            <a:endParaRPr/>
          </a:p>
          <a:p>
            <a:pPr indent="-182880" lvl="1" marL="384048" rtl="0" algn="l">
              <a:spcBef>
                <a:spcPts val="0"/>
              </a:spcBef>
              <a:spcAft>
                <a:spcPts val="0"/>
              </a:spcAft>
              <a:buSzPts val="1800"/>
              <a:buChar char="◦"/>
            </a:pPr>
            <a:r>
              <a:rPr lang="en-US" sz="2000"/>
              <a:t>Further Reading</a:t>
            </a:r>
            <a:endParaRPr sz="2000"/>
          </a:p>
          <a:p>
            <a:pPr indent="0" lvl="0" marL="91440" rtl="0" algn="l">
              <a:lnSpc>
                <a:spcPct val="90000"/>
              </a:lnSpc>
              <a:spcBef>
                <a:spcPts val="1600"/>
              </a:spcBef>
              <a:spcAft>
                <a:spcPts val="0"/>
              </a:spcAft>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FF8700"/>
              </a:buClr>
              <a:buSzPts val="4800"/>
              <a:buFont typeface="Calibri"/>
              <a:buNone/>
            </a:pPr>
            <a:r>
              <a:rPr lang="en-US">
                <a:solidFill>
                  <a:srgbClr val="FF8700"/>
                </a:solidFill>
              </a:rPr>
              <a:t>The Role of Ethics in Research</a:t>
            </a:r>
            <a:endParaRPr/>
          </a:p>
        </p:txBody>
      </p:sp>
      <p:sp>
        <p:nvSpPr>
          <p:cNvPr id="120" name="Google Shape;120;p15"/>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82880" lvl="1" marL="384048" rtl="0" algn="l">
              <a:lnSpc>
                <a:spcPct val="90000"/>
              </a:lnSpc>
              <a:spcBef>
                <a:spcPts val="0"/>
              </a:spcBef>
              <a:spcAft>
                <a:spcPts val="0"/>
              </a:spcAft>
              <a:buSzPts val="1800"/>
              <a:buChar char="◦"/>
            </a:pPr>
            <a:r>
              <a:rPr lang="en-US"/>
              <a:t>Ethics form </a:t>
            </a:r>
            <a:r>
              <a:rPr b="1" lang="en-US"/>
              <a:t>a branch of philosophy</a:t>
            </a:r>
            <a:r>
              <a:rPr lang="en-US"/>
              <a:t> that seeks to address questions about morality; that is, about concepts such as good and bad, right and wrong, justice, and virtue. </a:t>
            </a:r>
            <a:endParaRPr/>
          </a:p>
          <a:p>
            <a:pPr indent="0" lvl="0" marL="384048" rtl="0" algn="l">
              <a:lnSpc>
                <a:spcPct val="90000"/>
              </a:lnSpc>
              <a:spcBef>
                <a:spcPts val="0"/>
              </a:spcBef>
              <a:spcAft>
                <a:spcPts val="0"/>
              </a:spcAft>
              <a:buNone/>
            </a:pPr>
            <a:r>
              <a:t/>
            </a:r>
            <a:endParaRPr/>
          </a:p>
          <a:p>
            <a:pPr indent="-182880" lvl="1" marL="384048" rtl="0" algn="l">
              <a:lnSpc>
                <a:spcPct val="90000"/>
              </a:lnSpc>
              <a:spcBef>
                <a:spcPts val="0"/>
              </a:spcBef>
              <a:spcAft>
                <a:spcPts val="0"/>
              </a:spcAft>
              <a:buSzPts val="1800"/>
              <a:buChar char="◦"/>
            </a:pPr>
            <a:r>
              <a:rPr lang="en-US"/>
              <a:t>Ethics define the principles of right and wrong conduct in a community or profession, and can be used by individuals acting as free moral agents to make choices to guide their behaviour. </a:t>
            </a:r>
            <a:endParaRPr/>
          </a:p>
          <a:p>
            <a:pPr indent="0" lvl="0" marL="384048"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700"/>
              </a:buClr>
              <a:buSzPts val="4800"/>
              <a:buFont typeface="Calibri"/>
              <a:buNone/>
            </a:pPr>
            <a:r>
              <a:rPr lang="en-US">
                <a:solidFill>
                  <a:srgbClr val="FF8700"/>
                </a:solidFill>
              </a:rPr>
              <a:t>The Role of Ethics in Research (Cont.)</a:t>
            </a:r>
            <a:endParaRPr>
              <a:solidFill>
                <a:srgbClr val="FF8700"/>
              </a:solidFill>
            </a:endParaRPr>
          </a:p>
        </p:txBody>
      </p:sp>
      <p:sp>
        <p:nvSpPr>
          <p:cNvPr id="127" name="Google Shape;127;p16"/>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82880" lvl="1" marL="384048" rtl="0" algn="l">
              <a:spcBef>
                <a:spcPts val="0"/>
              </a:spcBef>
              <a:spcAft>
                <a:spcPts val="0"/>
              </a:spcAft>
              <a:buSzPts val="1800"/>
              <a:buChar char="◦"/>
            </a:pPr>
            <a:r>
              <a:rPr lang="en-US"/>
              <a:t>Ethical behaviour is defined as those actions that abide by rules of </a:t>
            </a:r>
            <a:r>
              <a:rPr i="1" lang="en-US"/>
              <a:t>responsibility, accountability, liability, and due process</a:t>
            </a:r>
            <a:r>
              <a:rPr lang="en-US"/>
              <a:t>:</a:t>
            </a:r>
            <a:endParaRPr/>
          </a:p>
          <a:p>
            <a:pPr indent="-182879" lvl="2" marL="566928" rtl="0" algn="l">
              <a:spcBef>
                <a:spcPts val="0"/>
              </a:spcBef>
              <a:spcAft>
                <a:spcPts val="0"/>
              </a:spcAft>
              <a:buSzPts val="1800"/>
              <a:buChar char="◦"/>
            </a:pPr>
            <a:r>
              <a:rPr lang="en-US"/>
              <a:t>Responsibility means accepting the potential costs, duties, and obligations of one’s decisions.</a:t>
            </a:r>
            <a:endParaRPr/>
          </a:p>
          <a:p>
            <a:pPr indent="-182879" lvl="2" marL="566928" rtl="0" algn="l">
              <a:spcBef>
                <a:spcPts val="0"/>
              </a:spcBef>
              <a:spcAft>
                <a:spcPts val="0"/>
              </a:spcAft>
              <a:buSzPts val="1800"/>
              <a:buChar char="◦"/>
            </a:pPr>
            <a:r>
              <a:rPr lang="en-US"/>
              <a:t>Accountability consists of the mechanisms for accessing responsibility for decisions made and actions taken.</a:t>
            </a:r>
            <a:endParaRPr/>
          </a:p>
          <a:p>
            <a:pPr indent="-182879" lvl="2" marL="566928" rtl="0" algn="l">
              <a:spcBef>
                <a:spcPts val="0"/>
              </a:spcBef>
              <a:spcAft>
                <a:spcPts val="0"/>
              </a:spcAft>
              <a:buSzPts val="1800"/>
              <a:buChar char="◦"/>
            </a:pPr>
            <a:r>
              <a:rPr lang="en-US"/>
              <a:t>Liability refers to the existence of laws that permit individuals to recover the damages done to them by other actors, systems, or organisations.</a:t>
            </a:r>
            <a:endParaRPr/>
          </a:p>
          <a:p>
            <a:pPr indent="-182879" lvl="2" marL="566928" rtl="0" algn="l">
              <a:spcBef>
                <a:spcPts val="0"/>
              </a:spcBef>
              <a:spcAft>
                <a:spcPts val="0"/>
              </a:spcAft>
              <a:buSzPts val="1800"/>
              <a:buChar char="◦"/>
            </a:pPr>
            <a:r>
              <a:rPr lang="en-US"/>
              <a:t>Due process requires that laws are known and understood by all, and that individuals can appeal to higher authorities to ensure laws were properly applied.</a:t>
            </a:r>
            <a:endParaRPr/>
          </a:p>
          <a:p>
            <a:pPr indent="0" lvl="0" marL="566928" rtl="0" algn="l">
              <a:spcBef>
                <a:spcPts val="0"/>
              </a:spcBef>
              <a:spcAft>
                <a:spcPts val="0"/>
              </a:spcAft>
              <a:buNone/>
            </a:pPr>
            <a:r>
              <a:t/>
            </a:r>
            <a:endParaRPr/>
          </a:p>
          <a:p>
            <a:pPr indent="-182880" lvl="1" marL="384048" rtl="0" algn="l">
              <a:lnSpc>
                <a:spcPct val="90000"/>
              </a:lnSpc>
              <a:spcBef>
                <a:spcPts val="600"/>
              </a:spcBef>
              <a:spcAft>
                <a:spcPts val="0"/>
              </a:spcAft>
              <a:buSzPts val="1800"/>
              <a:buChar char="◦"/>
            </a:pPr>
            <a:r>
              <a:rPr lang="en-US"/>
              <a:t>Like all other communities, science as a profession requires ethical standards as to what is acceptable and unacceptable behaviour in the conduct and publication of research.</a:t>
            </a:r>
            <a:endParaRPr/>
          </a:p>
          <a:p>
            <a:pPr indent="0" lvl="0" marL="0" rtl="0" algn="l">
              <a:lnSpc>
                <a:spcPct val="90000"/>
              </a:lnSpc>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700"/>
              </a:buClr>
              <a:buSzPts val="4800"/>
              <a:buFont typeface="Calibri"/>
              <a:buNone/>
            </a:pPr>
            <a:r>
              <a:rPr lang="en-US">
                <a:solidFill>
                  <a:srgbClr val="FF8700"/>
                </a:solidFill>
              </a:rPr>
              <a:t>The Role of Ethics in Research (Cont.)</a:t>
            </a:r>
            <a:endParaRPr>
              <a:solidFill>
                <a:srgbClr val="FF8700"/>
              </a:solidFill>
            </a:endParaRPr>
          </a:p>
        </p:txBody>
      </p:sp>
      <p:sp>
        <p:nvSpPr>
          <p:cNvPr id="134" name="Google Shape;134;p17"/>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82880" lvl="1" marL="384048" rtl="0" algn="l">
              <a:lnSpc>
                <a:spcPct val="90000"/>
              </a:lnSpc>
              <a:spcBef>
                <a:spcPts val="0"/>
              </a:spcBef>
              <a:spcAft>
                <a:spcPts val="0"/>
              </a:spcAft>
              <a:buSzPts val="1800"/>
              <a:buChar char="◦"/>
            </a:pPr>
            <a:r>
              <a:rPr lang="en-US"/>
              <a:t>If you think such cases of ethically unacceptable research behaviours are rare or in the past, science historically has been hit by cases where data or results have been manipulated or where the researchers conducted their studies in harmful ways. </a:t>
            </a:r>
            <a:endParaRPr/>
          </a:p>
          <a:p>
            <a:pPr indent="0" lvl="0" marL="384048" rtl="0" algn="l">
              <a:lnSpc>
                <a:spcPct val="90000"/>
              </a:lnSpc>
              <a:spcBef>
                <a:spcPts val="0"/>
              </a:spcBef>
              <a:spcAft>
                <a:spcPts val="0"/>
              </a:spcAft>
              <a:buNone/>
            </a:pPr>
            <a:r>
              <a:t/>
            </a:r>
            <a:endParaRPr/>
          </a:p>
          <a:p>
            <a:pPr indent="-182880" lvl="1" marL="384048" rtl="0" algn="l">
              <a:lnSpc>
                <a:spcPct val="90000"/>
              </a:lnSpc>
              <a:spcBef>
                <a:spcPts val="0"/>
              </a:spcBef>
              <a:spcAft>
                <a:spcPts val="0"/>
              </a:spcAft>
              <a:buSzPts val="1800"/>
              <a:buChar char="◦"/>
            </a:pPr>
            <a:r>
              <a:rPr lang="en-US"/>
              <a:t>The two key research activities in which ethical guidelines should be considered are namely </a:t>
            </a:r>
            <a:r>
              <a:rPr b="1" lang="en-US"/>
              <a:t>research conduct and research publication</a:t>
            </a:r>
            <a:r>
              <a:rPr lang="en-US"/>
              <a:t>.</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FF8700"/>
              </a:buClr>
              <a:buSzPts val="4800"/>
              <a:buFont typeface="Calibri"/>
              <a:buNone/>
            </a:pPr>
            <a:r>
              <a:rPr lang="en-US">
                <a:solidFill>
                  <a:srgbClr val="FF8700"/>
                </a:solidFill>
              </a:rPr>
              <a:t>Ethical Issues in Conducting Research</a:t>
            </a:r>
            <a:endParaRPr>
              <a:solidFill>
                <a:srgbClr val="FF8700"/>
              </a:solidFill>
            </a:endParaRPr>
          </a:p>
        </p:txBody>
      </p:sp>
      <p:sp>
        <p:nvSpPr>
          <p:cNvPr id="141" name="Google Shape;141;p18"/>
          <p:cNvSpPr txBox="1"/>
          <p:nvPr>
            <p:ph idx="1" type="body"/>
          </p:nvPr>
        </p:nvSpPr>
        <p:spPr>
          <a:xfrm>
            <a:off x="822950" y="1737350"/>
            <a:ext cx="7543800" cy="4628400"/>
          </a:xfrm>
          <a:prstGeom prst="rect">
            <a:avLst/>
          </a:prstGeom>
          <a:noFill/>
          <a:ln>
            <a:noFill/>
          </a:ln>
        </p:spPr>
        <p:txBody>
          <a:bodyPr anchorCtr="0" anchor="t" bIns="45700" lIns="0" spcFirstLastPara="1" rIns="0" wrap="square" tIns="45700">
            <a:noAutofit/>
          </a:bodyPr>
          <a:lstStyle/>
          <a:p>
            <a:pPr indent="-182880" lvl="1" marL="384048" marR="0" rtl="0" algn="l">
              <a:lnSpc>
                <a:spcPct val="90000"/>
              </a:lnSpc>
              <a:spcBef>
                <a:spcPts val="0"/>
              </a:spcBef>
              <a:spcAft>
                <a:spcPts val="0"/>
              </a:spcAft>
              <a:buSzPts val="1800"/>
              <a:buChar char="◦"/>
            </a:pPr>
            <a:r>
              <a:rPr lang="en-US"/>
              <a:t>The behaviours involved in the research process are subject to ethical considerations, especially those related to empirical data collection and analysis. </a:t>
            </a:r>
            <a:endParaRPr/>
          </a:p>
          <a:p>
            <a:pPr indent="0" lvl="0" marL="384048" marR="0" rtl="0" algn="l">
              <a:lnSpc>
                <a:spcPct val="90000"/>
              </a:lnSpc>
              <a:spcBef>
                <a:spcPts val="0"/>
              </a:spcBef>
              <a:spcAft>
                <a:spcPts val="0"/>
              </a:spcAft>
              <a:buNone/>
            </a:pPr>
            <a:r>
              <a:t/>
            </a:r>
            <a:endParaRPr/>
          </a:p>
          <a:p>
            <a:pPr indent="-182880" lvl="1" marL="384048" marR="0" rtl="0" algn="l">
              <a:lnSpc>
                <a:spcPct val="90000"/>
              </a:lnSpc>
              <a:spcBef>
                <a:spcPts val="0"/>
              </a:spcBef>
              <a:spcAft>
                <a:spcPts val="0"/>
              </a:spcAft>
              <a:buSzPts val="1800"/>
              <a:buChar char="◦"/>
            </a:pPr>
            <a:r>
              <a:rPr lang="en-US"/>
              <a:t>For example, the majority of universities, especially in the United States and Australia, demand that research projects which involve human subjects must undergo </a:t>
            </a:r>
            <a:r>
              <a:rPr b="1" lang="en-US"/>
              <a:t>formal approval</a:t>
            </a:r>
            <a:r>
              <a:rPr lang="en-US"/>
              <a:t> by an institutional review board. </a:t>
            </a:r>
            <a:endParaRPr/>
          </a:p>
          <a:p>
            <a:pPr indent="0" lvl="0" marL="384048" marR="0" rtl="0" algn="l">
              <a:lnSpc>
                <a:spcPct val="90000"/>
              </a:lnSpc>
              <a:spcBef>
                <a:spcPts val="0"/>
              </a:spcBef>
              <a:spcAft>
                <a:spcPts val="0"/>
              </a:spcAft>
              <a:buNone/>
            </a:pPr>
            <a:r>
              <a:t/>
            </a:r>
            <a:endParaRPr/>
          </a:p>
          <a:p>
            <a:pPr indent="-182880" lvl="1" marL="384048" marR="0" rtl="0" algn="l">
              <a:lnSpc>
                <a:spcPct val="90000"/>
              </a:lnSpc>
              <a:spcBef>
                <a:spcPts val="0"/>
              </a:spcBef>
              <a:spcAft>
                <a:spcPts val="0"/>
              </a:spcAft>
              <a:buSzPts val="1800"/>
              <a:buChar char="◦"/>
            </a:pPr>
            <a:r>
              <a:rPr lang="en-US"/>
              <a:t>For example, in Australia, research involving the participation of humans must be undertaken in accordance with the National Statement on Ethical Conduct in Human Research.</a:t>
            </a:r>
            <a:endParaRPr/>
          </a:p>
          <a:p>
            <a:pPr indent="0" lvl="0" marL="384048" marR="0" rtl="0" algn="l">
              <a:lnSpc>
                <a:spcPct val="90000"/>
              </a:lnSpc>
              <a:spcBef>
                <a:spcPts val="0"/>
              </a:spcBef>
              <a:spcAft>
                <a:spcPts val="0"/>
              </a:spcAft>
              <a:buNone/>
            </a:pPr>
            <a:r>
              <a:t/>
            </a:r>
            <a:endParaRPr/>
          </a:p>
          <a:p>
            <a:pPr indent="-182880" lvl="1" marL="384048" marR="0" rtl="0" algn="l">
              <a:lnSpc>
                <a:spcPct val="90000"/>
              </a:lnSpc>
              <a:spcBef>
                <a:spcPts val="0"/>
              </a:spcBef>
              <a:spcAft>
                <a:spcPts val="0"/>
              </a:spcAft>
              <a:buSzPts val="1800"/>
              <a:buChar char="◦"/>
            </a:pPr>
            <a:r>
              <a:rPr lang="en-US"/>
              <a:t>The purpose of the Statement is to promote ethical conduct in all aspects of human research. A research proposal must be submitted for the appropriate level of </a:t>
            </a:r>
            <a:r>
              <a:rPr b="1" lang="en-US"/>
              <a:t>University ethical review</a:t>
            </a:r>
            <a:r>
              <a:rPr lang="en-US"/>
              <a:t>, and the proponent must receive notification of approval before the proposal may commence.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700"/>
              </a:buClr>
              <a:buSzPts val="4800"/>
              <a:buFont typeface="Calibri"/>
              <a:buNone/>
            </a:pPr>
            <a:r>
              <a:rPr lang="en-US">
                <a:solidFill>
                  <a:srgbClr val="FF8700"/>
                </a:solidFill>
              </a:rPr>
              <a:t>Ethical Issues in Conducting Research (Cont.)</a:t>
            </a:r>
            <a:endParaRPr>
              <a:solidFill>
                <a:srgbClr val="FF8700"/>
              </a:solidFill>
            </a:endParaRPr>
          </a:p>
        </p:txBody>
      </p:sp>
      <p:sp>
        <p:nvSpPr>
          <p:cNvPr id="148" name="Google Shape;148;p19"/>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Autofit/>
          </a:bodyPr>
          <a:lstStyle/>
          <a:p>
            <a:pPr indent="-182880" lvl="1" marL="384048" marR="0" rtl="0" algn="l">
              <a:lnSpc>
                <a:spcPct val="90000"/>
              </a:lnSpc>
              <a:spcBef>
                <a:spcPts val="0"/>
              </a:spcBef>
              <a:spcAft>
                <a:spcPts val="0"/>
              </a:spcAft>
              <a:buSzPts val="1800"/>
              <a:buChar char="◦"/>
            </a:pPr>
            <a:r>
              <a:rPr lang="en-US"/>
              <a:t>With information systems research being a social science, a key ethical principle in research conduct is the need to be aware of having the responsibility to secure the actual permission and interests of all those involved in the study. </a:t>
            </a:r>
            <a:endParaRPr/>
          </a:p>
          <a:p>
            <a:pPr indent="0" lvl="0" marL="384048" marR="0" rtl="0" algn="l">
              <a:lnSpc>
                <a:spcPct val="90000"/>
              </a:lnSpc>
              <a:spcBef>
                <a:spcPts val="0"/>
              </a:spcBef>
              <a:spcAft>
                <a:spcPts val="0"/>
              </a:spcAft>
              <a:buNone/>
            </a:pPr>
            <a:r>
              <a:t/>
            </a:r>
            <a:endParaRPr/>
          </a:p>
          <a:p>
            <a:pPr indent="-182880" lvl="1" marL="384048" marR="0" rtl="0" algn="l">
              <a:lnSpc>
                <a:spcPct val="90000"/>
              </a:lnSpc>
              <a:spcBef>
                <a:spcPts val="0"/>
              </a:spcBef>
              <a:spcAft>
                <a:spcPts val="0"/>
              </a:spcAft>
              <a:buSzPts val="1800"/>
              <a:buChar char="◦"/>
            </a:pPr>
            <a:r>
              <a:rPr lang="en-US"/>
              <a:t>We should not misuse any of the information discovered, and there should be a certain moral responsibility maintained towards the participants. </a:t>
            </a:r>
            <a:endParaRPr/>
          </a:p>
          <a:p>
            <a:pPr indent="0" lvl="0" marL="384048" marR="0" rtl="0" algn="l">
              <a:lnSpc>
                <a:spcPct val="90000"/>
              </a:lnSpc>
              <a:spcBef>
                <a:spcPts val="0"/>
              </a:spcBef>
              <a:spcAft>
                <a:spcPts val="0"/>
              </a:spcAft>
              <a:buNone/>
            </a:pPr>
            <a:r>
              <a:t/>
            </a:r>
            <a:endParaRPr/>
          </a:p>
          <a:p>
            <a:pPr indent="-182880" lvl="1" marL="384048" marR="0" rtl="0" algn="l">
              <a:lnSpc>
                <a:spcPct val="90000"/>
              </a:lnSpc>
              <a:spcBef>
                <a:spcPts val="0"/>
              </a:spcBef>
              <a:spcAft>
                <a:spcPts val="0"/>
              </a:spcAft>
              <a:buSzPts val="1800"/>
              <a:buChar char="◦"/>
            </a:pPr>
            <a:r>
              <a:rPr lang="en-US"/>
              <a:t>We have a duty to protect the rights of people in the study as well as their privacy and sensitivity. </a:t>
            </a:r>
            <a:endParaRPr/>
          </a:p>
          <a:p>
            <a:pPr indent="0" lvl="0" marL="384048" marR="0" rtl="0" algn="l">
              <a:lnSpc>
                <a:spcPct val="90000"/>
              </a:lnSpc>
              <a:spcBef>
                <a:spcPts val="0"/>
              </a:spcBef>
              <a:spcAft>
                <a:spcPts val="0"/>
              </a:spcAft>
              <a:buNone/>
            </a:pPr>
            <a:r>
              <a:t/>
            </a:r>
            <a:endParaRPr/>
          </a:p>
          <a:p>
            <a:pPr indent="-182880" lvl="1" marL="384048" marR="0" rtl="0" algn="l">
              <a:lnSpc>
                <a:spcPct val="90000"/>
              </a:lnSpc>
              <a:spcBef>
                <a:spcPts val="0"/>
              </a:spcBef>
              <a:spcAft>
                <a:spcPts val="0"/>
              </a:spcAft>
              <a:buSzPts val="1800"/>
              <a:buChar char="◦"/>
            </a:pPr>
            <a:r>
              <a:rPr lang="en-US"/>
              <a:t>The </a:t>
            </a:r>
            <a:r>
              <a:rPr b="1" lang="en-US"/>
              <a:t>confidentiality</a:t>
            </a:r>
            <a:r>
              <a:rPr lang="en-US"/>
              <a:t> of those involved in the observation must be carried out, keeping their </a:t>
            </a:r>
            <a:r>
              <a:rPr b="1" lang="en-US"/>
              <a:t>anonymity</a:t>
            </a:r>
            <a:r>
              <a:rPr lang="en-US"/>
              <a:t> and privacy secure.</a:t>
            </a:r>
            <a:endParaRPr/>
          </a:p>
          <a:p>
            <a:pPr indent="0" lvl="0" marL="384048" marR="0" rtl="0" algn="l">
              <a:lnSpc>
                <a:spcPct val="9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700"/>
              </a:buClr>
              <a:buSzPts val="4800"/>
              <a:buFont typeface="Calibri"/>
              <a:buNone/>
            </a:pPr>
            <a:r>
              <a:rPr lang="en-US">
                <a:solidFill>
                  <a:srgbClr val="FF8700"/>
                </a:solidFill>
              </a:rPr>
              <a:t>Ethical Issues in Conducting Research (Cont.)</a:t>
            </a:r>
            <a:endParaRPr>
              <a:solidFill>
                <a:srgbClr val="FF8700"/>
              </a:solidFill>
            </a:endParaRPr>
          </a:p>
        </p:txBody>
      </p:sp>
      <p:sp>
        <p:nvSpPr>
          <p:cNvPr id="155" name="Google Shape;155;p20"/>
          <p:cNvSpPr txBox="1"/>
          <p:nvPr>
            <p:ph idx="1" type="body"/>
          </p:nvPr>
        </p:nvSpPr>
        <p:spPr>
          <a:xfrm>
            <a:off x="822950" y="1737399"/>
            <a:ext cx="7543800" cy="4599600"/>
          </a:xfrm>
          <a:prstGeom prst="rect">
            <a:avLst/>
          </a:prstGeom>
          <a:noFill/>
          <a:ln>
            <a:noFill/>
          </a:ln>
        </p:spPr>
        <p:txBody>
          <a:bodyPr anchorCtr="0" anchor="t" bIns="45700" lIns="0" spcFirstLastPara="1" rIns="0" wrap="square" tIns="45700">
            <a:noAutofit/>
          </a:bodyPr>
          <a:lstStyle/>
          <a:p>
            <a:pPr indent="-182880" lvl="1" marL="384048" marR="0" rtl="0" algn="l">
              <a:lnSpc>
                <a:spcPct val="90000"/>
              </a:lnSpc>
              <a:spcBef>
                <a:spcPts val="0"/>
              </a:spcBef>
              <a:spcAft>
                <a:spcPts val="0"/>
              </a:spcAft>
              <a:buSzPts val="1800"/>
              <a:buChar char="◦"/>
            </a:pPr>
            <a:r>
              <a:rPr lang="en-US"/>
              <a:t>In some cases, the principle of anonymity (individuals cannot be identified based on the data collected) may run against the purpose of the study (for example, in face-to-face interviews, anonymity is hard to preserve). </a:t>
            </a:r>
            <a:endParaRPr/>
          </a:p>
          <a:p>
            <a:pPr indent="0" lvl="0" marL="384048" marR="0" rtl="0" algn="l">
              <a:lnSpc>
                <a:spcPct val="90000"/>
              </a:lnSpc>
              <a:spcBef>
                <a:spcPts val="0"/>
              </a:spcBef>
              <a:spcAft>
                <a:spcPts val="0"/>
              </a:spcAft>
              <a:buNone/>
            </a:pPr>
            <a:r>
              <a:t/>
            </a:r>
            <a:endParaRPr sz="1800"/>
          </a:p>
          <a:p>
            <a:pPr indent="-182880" lvl="1" marL="384048" marR="0" rtl="0" algn="l">
              <a:lnSpc>
                <a:spcPct val="90000"/>
              </a:lnSpc>
              <a:spcBef>
                <a:spcPts val="0"/>
              </a:spcBef>
              <a:spcAft>
                <a:spcPts val="0"/>
              </a:spcAft>
              <a:buSzPts val="1800"/>
              <a:buChar char="◦"/>
            </a:pPr>
            <a:r>
              <a:rPr lang="en-US"/>
              <a:t>In such cases, an ethical review arrangement (or the researchers themselves without any guide), must take appropriate actions to ensure that while anonymity cannot be guaranteed, confidentiality of the data must be maintained. </a:t>
            </a:r>
            <a:endParaRPr/>
          </a:p>
          <a:p>
            <a:pPr indent="0" lvl="0" marL="384048" marR="0" rtl="0" algn="l">
              <a:lnSpc>
                <a:spcPct val="90000"/>
              </a:lnSpc>
              <a:spcBef>
                <a:spcPts val="0"/>
              </a:spcBef>
              <a:spcAft>
                <a:spcPts val="0"/>
              </a:spcAft>
              <a:buNone/>
            </a:pPr>
            <a:r>
              <a:t/>
            </a:r>
            <a:endParaRPr sz="1800"/>
          </a:p>
          <a:p>
            <a:pPr indent="-182880" lvl="1" marL="384048" marR="0" rtl="0" algn="l">
              <a:lnSpc>
                <a:spcPct val="90000"/>
              </a:lnSpc>
              <a:spcBef>
                <a:spcPts val="0"/>
              </a:spcBef>
              <a:spcAft>
                <a:spcPts val="0"/>
              </a:spcAft>
              <a:buSzPts val="1800"/>
              <a:buChar char="◦"/>
            </a:pPr>
            <a:r>
              <a:rPr b="1" lang="en-US"/>
              <a:t>Confidentiality means</a:t>
            </a:r>
            <a:r>
              <a:rPr lang="en-US"/>
              <a:t> that the identity of a participant cannot be identified from any form of research disclosure (such as a report, paper or </a:t>
            </a:r>
            <a:r>
              <a:rPr lang="en-US"/>
              <a:t>p</a:t>
            </a:r>
            <a:r>
              <a:rPr lang="en-US"/>
              <a:t>resentation).</a:t>
            </a:r>
            <a:endParaRPr/>
          </a:p>
          <a:p>
            <a:pPr indent="0" lvl="0" marL="384048" marR="0" rtl="0" algn="l">
              <a:lnSpc>
                <a:spcPct val="90000"/>
              </a:lnSpc>
              <a:spcBef>
                <a:spcPts val="0"/>
              </a:spcBef>
              <a:spcAft>
                <a:spcPts val="0"/>
              </a:spcAft>
              <a:buNone/>
            </a:pPr>
            <a:r>
              <a:t/>
            </a:r>
            <a:endParaRPr sz="1800"/>
          </a:p>
          <a:p>
            <a:pPr indent="-182880" lvl="1" marL="384048" marR="0" rtl="0" algn="l">
              <a:lnSpc>
                <a:spcPct val="90000"/>
              </a:lnSpc>
              <a:spcBef>
                <a:spcPts val="0"/>
              </a:spcBef>
              <a:spcAft>
                <a:spcPts val="0"/>
              </a:spcAft>
              <a:buSzPts val="1800"/>
              <a:buChar char="◦"/>
            </a:pPr>
            <a:r>
              <a:rPr lang="en-US"/>
              <a:t>Typically, studies involve voluntary participation by human subjects. </a:t>
            </a:r>
            <a:r>
              <a:rPr b="1" lang="en-US"/>
              <a:t>Voluntary participation means</a:t>
            </a:r>
            <a:r>
              <a:rPr lang="en-US"/>
              <a:t> that people are free to choose whether or not to participate in a study, without any consequence.</a:t>
            </a:r>
            <a:endParaRPr/>
          </a:p>
          <a:p>
            <a:pPr indent="0" lvl="0" marL="384048" marR="0" rtl="0" algn="l">
              <a:lnSpc>
                <a:spcPct val="90000"/>
              </a:lnSpc>
              <a:spcBef>
                <a:spcPts val="0"/>
              </a:spcBef>
              <a:spcAft>
                <a:spcPts val="0"/>
              </a:spcAft>
              <a:buNone/>
            </a:pPr>
            <a:r>
              <a:t/>
            </a:r>
            <a:endParaRPr/>
          </a:p>
          <a:p>
            <a:pPr indent="0" lvl="0" marL="384048" marR="0" rtl="0" algn="l">
              <a:lnSpc>
                <a:spcPct val="9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8700"/>
              </a:buClr>
              <a:buSzPts val="4800"/>
              <a:buFont typeface="Calibri"/>
              <a:buNone/>
            </a:pPr>
            <a:r>
              <a:rPr lang="en-US">
                <a:solidFill>
                  <a:srgbClr val="FF8700"/>
                </a:solidFill>
              </a:rPr>
              <a:t>Ethical Issues in Conducting Research (Cont.)</a:t>
            </a:r>
            <a:endParaRPr>
              <a:solidFill>
                <a:srgbClr val="FF8700"/>
              </a:solidFill>
            </a:endParaRPr>
          </a:p>
        </p:txBody>
      </p:sp>
      <p:sp>
        <p:nvSpPr>
          <p:cNvPr id="162" name="Google Shape;162;p21"/>
          <p:cNvSpPr txBox="1"/>
          <p:nvPr>
            <p:ph idx="1" type="body"/>
          </p:nvPr>
        </p:nvSpPr>
        <p:spPr>
          <a:xfrm>
            <a:off x="822950" y="1737399"/>
            <a:ext cx="7543800" cy="4599600"/>
          </a:xfrm>
          <a:prstGeom prst="rect">
            <a:avLst/>
          </a:prstGeom>
          <a:noFill/>
          <a:ln>
            <a:noFill/>
          </a:ln>
        </p:spPr>
        <p:txBody>
          <a:bodyPr anchorCtr="0" anchor="t" bIns="45700" lIns="0" spcFirstLastPara="1" rIns="0" wrap="square" tIns="45700">
            <a:noAutofit/>
          </a:bodyPr>
          <a:lstStyle/>
          <a:p>
            <a:pPr indent="-182880" lvl="1" marL="384048" marR="0" rtl="0" algn="l">
              <a:lnSpc>
                <a:spcPct val="90000"/>
              </a:lnSpc>
              <a:spcBef>
                <a:spcPts val="0"/>
              </a:spcBef>
              <a:spcAft>
                <a:spcPts val="0"/>
              </a:spcAft>
              <a:buSzPts val="1800"/>
              <a:buChar char="◦"/>
            </a:pPr>
            <a:r>
              <a:rPr lang="en-US"/>
              <a:t>Voluntary participation further means clarifying the rights of a person to withdraw from a study prior to concluding the study. </a:t>
            </a:r>
            <a:endParaRPr/>
          </a:p>
          <a:p>
            <a:pPr indent="0" lvl="0" marL="384048" marR="0" rtl="0" algn="l">
              <a:lnSpc>
                <a:spcPct val="90000"/>
              </a:lnSpc>
              <a:spcBef>
                <a:spcPts val="0"/>
              </a:spcBef>
              <a:spcAft>
                <a:spcPts val="0"/>
              </a:spcAft>
              <a:buNone/>
            </a:pPr>
            <a:r>
              <a:t/>
            </a:r>
            <a:endParaRPr/>
          </a:p>
          <a:p>
            <a:pPr indent="-182880" lvl="1" marL="384048" marR="0" rtl="0" algn="l">
              <a:lnSpc>
                <a:spcPct val="90000"/>
              </a:lnSpc>
              <a:spcBef>
                <a:spcPts val="0"/>
              </a:spcBef>
              <a:spcAft>
                <a:spcPts val="0"/>
              </a:spcAft>
              <a:buSzPts val="1800"/>
              <a:buChar char="◦"/>
            </a:pPr>
            <a:r>
              <a:rPr lang="en-US"/>
              <a:t>The information rights of participants also involve communication about </a:t>
            </a:r>
            <a:r>
              <a:rPr b="1" lang="en-US"/>
              <a:t>potential risks</a:t>
            </a:r>
            <a:r>
              <a:rPr lang="en-US"/>
              <a:t> to subjects. </a:t>
            </a:r>
            <a:endParaRPr/>
          </a:p>
          <a:p>
            <a:pPr indent="0" lvl="0" marL="384048" marR="0" rtl="0" algn="l">
              <a:lnSpc>
                <a:spcPct val="90000"/>
              </a:lnSpc>
              <a:spcBef>
                <a:spcPts val="0"/>
              </a:spcBef>
              <a:spcAft>
                <a:spcPts val="0"/>
              </a:spcAft>
              <a:buNone/>
            </a:pPr>
            <a:r>
              <a:t/>
            </a:r>
            <a:endParaRPr/>
          </a:p>
          <a:p>
            <a:pPr indent="-182880" lvl="1" marL="384048" marR="0" rtl="0" algn="l">
              <a:lnSpc>
                <a:spcPct val="90000"/>
              </a:lnSpc>
              <a:spcBef>
                <a:spcPts val="0"/>
              </a:spcBef>
              <a:spcAft>
                <a:spcPts val="0"/>
              </a:spcAft>
              <a:buSzPts val="1800"/>
              <a:buChar char="◦"/>
            </a:pPr>
            <a:r>
              <a:rPr lang="en-US"/>
              <a:t>All these details about a study are typically summarised in an </a:t>
            </a:r>
            <a:r>
              <a:rPr b="1" lang="en-US"/>
              <a:t>information consent form</a:t>
            </a:r>
            <a:r>
              <a:rPr lang="en-US"/>
              <a:t>.</a:t>
            </a:r>
            <a:endParaRPr/>
          </a:p>
          <a:p>
            <a:pPr indent="0" lvl="0" marL="384048" marR="0" rtl="0" algn="l">
              <a:lnSpc>
                <a:spcPct val="90000"/>
              </a:lnSpc>
              <a:spcBef>
                <a:spcPts val="0"/>
              </a:spcBef>
              <a:spcAft>
                <a:spcPts val="0"/>
              </a:spcAft>
              <a:buNone/>
            </a:pPr>
            <a:r>
              <a:t/>
            </a:r>
            <a:endParaRPr/>
          </a:p>
          <a:p>
            <a:pPr indent="-182880" lvl="1" marL="384048" marR="0" rtl="0" algn="l">
              <a:lnSpc>
                <a:spcPct val="90000"/>
              </a:lnSpc>
              <a:spcBef>
                <a:spcPts val="0"/>
              </a:spcBef>
              <a:spcAft>
                <a:spcPts val="0"/>
              </a:spcAft>
              <a:buSzPts val="1800"/>
              <a:buChar char="◦"/>
            </a:pPr>
            <a:r>
              <a:rPr lang="en-US"/>
              <a:t>Ethical considerations to research conduct also involve standards for the </a:t>
            </a:r>
            <a:r>
              <a:rPr b="1" lang="en-US"/>
              <a:t>storage and analysis of data</a:t>
            </a:r>
            <a:r>
              <a:rPr lang="en-US"/>
              <a:t> (to allow for expedited resolution of cases).</a:t>
            </a:r>
            <a:endParaRPr/>
          </a:p>
          <a:p>
            <a:pPr indent="0" lvl="0" marL="384048" marR="0" rtl="0" algn="l">
              <a:lnSpc>
                <a:spcPct val="90000"/>
              </a:lnSpc>
              <a:spcBef>
                <a:spcPts val="0"/>
              </a:spcBef>
              <a:spcAft>
                <a:spcPts val="0"/>
              </a:spcAft>
              <a:buNone/>
            </a:pPr>
            <a:r>
              <a:t/>
            </a:r>
            <a:endParaRPr/>
          </a:p>
          <a:p>
            <a:pPr indent="-182880" lvl="1" marL="384048" marR="0" rtl="0" algn="l">
              <a:lnSpc>
                <a:spcPct val="90000"/>
              </a:lnSpc>
              <a:spcBef>
                <a:spcPts val="0"/>
              </a:spcBef>
              <a:spcAft>
                <a:spcPts val="0"/>
              </a:spcAft>
              <a:buSzPts val="1800"/>
              <a:buChar char="◦"/>
            </a:pPr>
            <a:r>
              <a:rPr lang="en-US"/>
              <a:t>The minimum recommended </a:t>
            </a:r>
            <a:r>
              <a:rPr b="1" lang="en-US"/>
              <a:t>period for retention of research data</a:t>
            </a:r>
            <a:r>
              <a:rPr lang="en-US"/>
              <a:t> and primary materials is </a:t>
            </a:r>
            <a:r>
              <a:rPr b="1" lang="en-US"/>
              <a:t>5 years from the date of publication</a:t>
            </a:r>
            <a:r>
              <a:rPr lang="en-US"/>
              <a:t>, however this period may vary according to the nature of the research.</a:t>
            </a:r>
            <a:endParaRPr/>
          </a:p>
          <a:p>
            <a:pPr indent="0" lvl="0" marL="384048" marR="0" rtl="0" algn="l">
              <a:lnSpc>
                <a:spcPct val="90000"/>
              </a:lnSpc>
              <a:spcBef>
                <a:spcPts val="0"/>
              </a:spcBef>
              <a:spcAft>
                <a:spcPts val="0"/>
              </a:spcAft>
              <a:buNone/>
            </a:pPr>
            <a:r>
              <a:t/>
            </a:r>
            <a:endParaRPr/>
          </a:p>
          <a:p>
            <a:pPr indent="0" lvl="0" marL="384048" marR="0" rtl="0" algn="l">
              <a:lnSpc>
                <a:spcPct val="90000"/>
              </a:lnSpc>
              <a:spcBef>
                <a:spcPts val="0"/>
              </a:spcBef>
              <a:spcAft>
                <a:spcPts val="0"/>
              </a:spcAft>
              <a:buNone/>
            </a:pPr>
            <a:r>
              <a:t/>
            </a:r>
            <a:endParaRPr/>
          </a:p>
          <a:p>
            <a:pPr indent="0" lvl="0" marL="384048" marR="0" rtl="0" algn="l">
              <a:lnSpc>
                <a:spcPct val="9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