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31" r:id="rId4"/>
    <p:sldId id="354" r:id="rId5"/>
    <p:sldId id="355" r:id="rId6"/>
    <p:sldId id="356" r:id="rId7"/>
    <p:sldId id="307" r:id="rId8"/>
    <p:sldId id="332" r:id="rId9"/>
    <p:sldId id="357" r:id="rId10"/>
    <p:sldId id="358" r:id="rId11"/>
    <p:sldId id="359" r:id="rId12"/>
    <p:sldId id="360" r:id="rId13"/>
    <p:sldId id="330" r:id="rId14"/>
    <p:sldId id="267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78456" autoAdjust="0"/>
  </p:normalViewPr>
  <p:slideViewPr>
    <p:cSldViewPr>
      <p:cViewPr varScale="1">
        <p:scale>
          <a:sx n="90" d="100"/>
          <a:sy n="90" d="100"/>
        </p:scale>
        <p:origin x="18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4"/>
    </p:cViewPr>
  </p:sorterViewPr>
  <p:notesViewPr>
    <p:cSldViewPr>
      <p:cViewPr varScale="1">
        <p:scale>
          <a:sx n="68" d="100"/>
          <a:sy n="68" d="100"/>
        </p:scale>
        <p:origin x="-199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/>
              <a:t>Educational Research – Chapter 1</a:t>
            </a:r>
          </a:p>
          <a:p>
            <a:pPr>
              <a:defRPr/>
            </a:pPr>
            <a:r>
              <a:rPr lang="en-US"/>
              <a:t>Gay, Airasian, and Mills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0564149-6FF2-47E3-904A-E745A33C5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31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49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2DBB528-16DF-4101-9356-86F6A6FF1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18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8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Alan </a:t>
            </a:r>
            <a:r>
              <a:rPr lang="en-US" dirty="0" err="1" smtClean="0"/>
              <a:t>Hevner</a:t>
            </a:r>
            <a:r>
              <a:rPr lang="en-US" dirty="0" smtClean="0"/>
              <a:t> and his colleagues identified seven high-level guidelines that give guidance in the form of key principles to which design science research adheres.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0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third challenge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lies in the role of theory and design science. One can argue that the goal of design science is all about efficacy and utility; there is no theory being sought. Hence, theory can be regarded as unimportant to such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endeavours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. One may also argue, however, that as researchers we can attempt to define the anatomy of what constitutes a good design theory. In that view, an artefact is seen as an instantiation (and thus a demonstration) of the theory, which then becomes the fundamental component of the design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8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2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Triangulation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means you are seeking convergence and corroboration of results from different methods and designs studying the same phenomenon. 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Complementarity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refers to seeking elaboration, enhancement, illustration, and clarification of the results from one method with results from the other method. 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Initiation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means attempting to discover paradoxes and contradictions that lead to a re-framing of the research questions. 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Development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concerns using the findings from one method to help inform the other method, such that its usage plan is developmental in nature. 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Expansion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is a rationale that occurs if you are seeking to expand the breadth and range of research by using different methods for different inquiry components.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The processes of data collection and analysis depend on the type of methods being employed, and in general follow the guidelines for the techniques chosen. Still, a number of particularities exist in mixed method research that warrants attention: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0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3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1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In examining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how such artefacts can be developed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, design science research can be placed within a framework bounded by the practical environment and the available knowledge base at that point in time. This framework is shown in Fig. 5.12.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environment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 defines the problem space in which the phenomena of interest reside.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knowledge base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provides the materials from and through which design science research is accomplished.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charset="0"/>
              <a:ea typeface="+mn-ea"/>
              <a:cs typeface="+mn-cs"/>
            </a:endParaRPr>
          </a:p>
          <a:p>
            <a:r>
              <a:rPr lang="en-US" b="1" dirty="0" smtClean="0"/>
              <a:t>Design science research </a:t>
            </a:r>
            <a:r>
              <a:rPr lang="en-US" dirty="0" smtClean="0"/>
              <a:t>is comprised of activities related to building and evaluating artefacts designed to meet the identified business needs.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relevance cycle </a:t>
            </a:r>
            <a:r>
              <a:rPr lang="en-US" dirty="0" smtClean="0"/>
              <a:t>bridges the contextual environment of the research project with the design science activities.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rigor cycle </a:t>
            </a:r>
            <a:r>
              <a:rPr lang="en-US" dirty="0" smtClean="0"/>
              <a:t>connects the design science activities with the knowledge base of scientific foundations, experience, and expertise that informs the research project.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central design cycle </a:t>
            </a:r>
            <a:r>
              <a:rPr lang="en-US" dirty="0" smtClean="0"/>
              <a:t>iterates between the core activities of building and evaluating the design artefacts and processes of the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BB528-16DF-4101-9356-86F6A6FF1C6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1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ceIT</a:t>
            </a:r>
            <a:r>
              <a:rPr lang="en-US" dirty="0" smtClean="0"/>
              <a:t> 435  Research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4A2E9-8F01-465E-8C5E-F330CF238D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6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BA033-11B6-465C-9C83-277C2F4C64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61C51-1A6A-4E79-A9D4-0B65CD78BB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CEIT 421 Research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085A4-79FC-4E83-A511-3C67A41029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7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3EECF-CA8E-44E5-B955-443F8D91D4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6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698C0-0F47-4D84-BACB-9CCF8EE7A3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5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1D338-965F-4515-955C-570D5EEE27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2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3EDD3-AB62-45C0-BB9E-0F10B5D36E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E5D0C-D7B2-4C9A-ABBC-788E1D0E2F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DCAEAC-A4DB-4373-992E-8633471069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B2ACA9-1801-407B-927D-45BA89FD89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3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A8B8BF-9D4D-47A6-AFEB-CAB241823E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0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0550" y="914400"/>
            <a:ext cx="7962900" cy="1676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6600" dirty="0">
                <a:solidFill>
                  <a:schemeClr val="accent1">
                    <a:satMod val="150000"/>
                  </a:schemeClr>
                </a:solidFill>
              </a:rPr>
              <a:t>Scientific Research</a:t>
            </a:r>
            <a:br>
              <a:rPr lang="en-US" sz="66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sz="6600" dirty="0">
                <a:solidFill>
                  <a:schemeClr val="accent1">
                    <a:satMod val="150000"/>
                  </a:schemeClr>
                </a:solidFill>
              </a:rPr>
              <a:t>in Information Systems</a:t>
            </a:r>
            <a:endParaRPr lang="en-US" sz="6600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200400"/>
            <a:ext cx="7620000" cy="1752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tr-TR" sz="2800" dirty="0" smtClean="0"/>
              <a:t>Chapter </a:t>
            </a:r>
            <a:r>
              <a:rPr lang="en-US" altLang="tr-TR" sz="2800" dirty="0"/>
              <a:t>5</a:t>
            </a:r>
            <a:endParaRPr lang="en-US" altLang="tr-TR" sz="2800" dirty="0" smtClean="0"/>
          </a:p>
          <a:p>
            <a:r>
              <a:rPr lang="en-US" altLang="tr-TR" sz="2800" dirty="0" smtClean="0"/>
              <a:t>MIXED METHODS AND DESIGN SCIENCE METHODS</a:t>
            </a:r>
          </a:p>
          <a:p>
            <a:r>
              <a:rPr lang="tr-TR" altLang="tr-TR" sz="2400" dirty="0" smtClean="0">
                <a:latin typeface="Arial" panose="020B0604020202020204" pitchFamily="34" charset="0"/>
                <a:cs typeface="Times" panose="02020603050405020304" pitchFamily="18" charset="0"/>
              </a:rPr>
              <a:t>JAN RECKER</a:t>
            </a:r>
            <a:endParaRPr lang="en-US" altLang="tr-TR" sz="2400" dirty="0" smtClean="0">
              <a:latin typeface="Arial" panose="020B0604020202020204" pitchFamily="34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787640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Design Science Methods (Cont.)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33" y="2252498"/>
            <a:ext cx="4896533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787640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Design Science Methods (Cont.)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01" y="2209800"/>
            <a:ext cx="519335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787640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Design Science Methods (Cont.)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Three Key challenges: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altLang="tr-TR" dirty="0" smtClean="0"/>
              <a:t>First key challenge is the </a:t>
            </a:r>
            <a:r>
              <a:rPr lang="en-US" altLang="tr-TR" dirty="0"/>
              <a:t>notion of </a:t>
            </a:r>
            <a:r>
              <a:rPr lang="en-US" altLang="tr-TR" b="1" dirty="0"/>
              <a:t>demonstrated utility </a:t>
            </a:r>
            <a:r>
              <a:rPr lang="en-US" altLang="tr-TR" dirty="0"/>
              <a:t>that the design artefact </a:t>
            </a:r>
            <a:r>
              <a:rPr lang="en-US" altLang="tr-TR" dirty="0" smtClean="0"/>
              <a:t>provides</a:t>
            </a:r>
          </a:p>
          <a:p>
            <a:pPr lvl="4"/>
            <a:r>
              <a:rPr lang="en-US" altLang="tr-TR" dirty="0"/>
              <a:t>Demonstrated utility means specifically that utility is illustrated in such a way </a:t>
            </a:r>
            <a:r>
              <a:rPr lang="en-US" altLang="tr-TR" dirty="0" smtClean="0"/>
              <a:t>that utility </a:t>
            </a:r>
            <a:r>
              <a:rPr lang="en-US" altLang="tr-TR" dirty="0"/>
              <a:t>is improved beyond the current state of utility. This definition also </a:t>
            </a:r>
            <a:r>
              <a:rPr lang="en-US" altLang="tr-TR" dirty="0" smtClean="0"/>
              <a:t>implies three </a:t>
            </a:r>
            <a:r>
              <a:rPr lang="en-US" altLang="tr-TR" dirty="0"/>
              <a:t>key criteria that should be met</a:t>
            </a:r>
            <a:r>
              <a:rPr lang="en-US" altLang="tr-TR" dirty="0" smtClean="0"/>
              <a:t>:</a:t>
            </a:r>
          </a:p>
          <a:p>
            <a:pPr lvl="5"/>
            <a:r>
              <a:rPr lang="en-US" altLang="tr-TR" dirty="0" smtClean="0"/>
              <a:t>Novelty </a:t>
            </a:r>
            <a:r>
              <a:rPr lang="en-US" altLang="tr-TR" dirty="0"/>
              <a:t>of the demonstrated utility of an </a:t>
            </a:r>
            <a:r>
              <a:rPr lang="en-US" altLang="tr-TR" dirty="0" smtClean="0"/>
              <a:t>artefact</a:t>
            </a:r>
            <a:endParaRPr lang="en-US" altLang="tr-TR" dirty="0"/>
          </a:p>
          <a:p>
            <a:pPr lvl="5"/>
            <a:r>
              <a:rPr lang="en-US" altLang="tr-TR" dirty="0" smtClean="0"/>
              <a:t>A </a:t>
            </a:r>
            <a:r>
              <a:rPr lang="en-US" altLang="tr-TR" dirty="0"/>
              <a:t>positive difference of the utility of an artefact in comparison to </a:t>
            </a:r>
            <a:r>
              <a:rPr lang="en-US" altLang="tr-TR" dirty="0" smtClean="0"/>
              <a:t>existing work;</a:t>
            </a:r>
          </a:p>
          <a:p>
            <a:pPr lvl="5"/>
            <a:r>
              <a:rPr lang="en-US" altLang="tr-TR" dirty="0" smtClean="0"/>
              <a:t>A </a:t>
            </a:r>
            <a:r>
              <a:rPr lang="en-US" altLang="tr-TR" dirty="0"/>
              <a:t>thorough evaluation that provides decisive evidence for superior utility of </a:t>
            </a:r>
            <a:r>
              <a:rPr lang="en-US" altLang="tr-TR" dirty="0" smtClean="0"/>
              <a:t>an artefact</a:t>
            </a:r>
            <a:r>
              <a:rPr lang="en-US" altLang="tr-TR" dirty="0"/>
              <a:t>.</a:t>
            </a:r>
            <a:endParaRPr lang="en-US" altLang="tr-TR" dirty="0" smtClean="0"/>
          </a:p>
          <a:p>
            <a:pPr marL="726948" lvl="2" indent="-342900">
              <a:buFont typeface="+mj-lt"/>
              <a:buAutoNum type="arabicPeriod"/>
            </a:pPr>
            <a:r>
              <a:rPr lang="en-US" altLang="tr-TR" dirty="0" smtClean="0"/>
              <a:t>Second key challenge </a:t>
            </a:r>
            <a:r>
              <a:rPr lang="en-US" altLang="tr-TR" dirty="0"/>
              <a:t>of design science research can be </a:t>
            </a:r>
            <a:r>
              <a:rPr lang="en-US" altLang="tr-TR" dirty="0" err="1"/>
              <a:t>epitomised</a:t>
            </a:r>
            <a:r>
              <a:rPr lang="en-US" altLang="tr-TR" dirty="0"/>
              <a:t> in </a:t>
            </a:r>
            <a:r>
              <a:rPr lang="en-US" altLang="tr-TR" dirty="0" smtClean="0"/>
              <a:t>the question </a:t>
            </a:r>
            <a:r>
              <a:rPr lang="en-US" altLang="tr-TR" dirty="0"/>
              <a:t>“</a:t>
            </a:r>
            <a:r>
              <a:rPr lang="en-US" altLang="tr-TR" b="1" dirty="0"/>
              <a:t>when is a design a research contribution</a:t>
            </a:r>
            <a:r>
              <a:rPr lang="en-US" altLang="tr-TR" b="1" dirty="0" smtClean="0"/>
              <a:t>?”</a:t>
            </a:r>
          </a:p>
          <a:p>
            <a:pPr lvl="4"/>
            <a:r>
              <a:rPr lang="en-US" altLang="tr-TR" dirty="0"/>
              <a:t>The answer lies in the contribution to academic knowledge that is inherent in </a:t>
            </a:r>
            <a:r>
              <a:rPr lang="en-US" altLang="tr-TR" dirty="0" smtClean="0"/>
              <a:t>the design </a:t>
            </a:r>
            <a:r>
              <a:rPr lang="en-US" altLang="tr-TR" dirty="0"/>
              <a:t>– both as a process and as an outcome.</a:t>
            </a:r>
            <a:endParaRPr lang="en-US" altLang="tr-TR" dirty="0" smtClean="0"/>
          </a:p>
          <a:p>
            <a:pPr marL="726948" lvl="2" indent="-342900">
              <a:buFont typeface="+mj-lt"/>
              <a:buAutoNum type="arabicPeriod"/>
            </a:pPr>
            <a:r>
              <a:rPr lang="en-US" altLang="tr-TR" dirty="0" smtClean="0"/>
              <a:t>Third </a:t>
            </a:r>
            <a:r>
              <a:rPr lang="en-US" altLang="tr-TR" dirty="0"/>
              <a:t>challenge lies in </a:t>
            </a:r>
            <a:r>
              <a:rPr lang="en-US" altLang="tr-TR" b="1" dirty="0"/>
              <a:t>the role of theory and design science</a:t>
            </a:r>
            <a:r>
              <a:rPr lang="en-US" alt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84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Further Reading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lvl="1"/>
            <a:r>
              <a:rPr lang="en-US" altLang="tr-TR" dirty="0" smtClean="0"/>
              <a:t>Creswell</a:t>
            </a:r>
            <a:r>
              <a:rPr lang="en-US" altLang="tr-TR" dirty="0"/>
              <a:t>, J.W.: Research Design: Qualitative, Quantitative, and Mixed Methods </a:t>
            </a:r>
            <a:r>
              <a:rPr lang="en-US" altLang="tr-TR" dirty="0" smtClean="0"/>
              <a:t>Approaches, 3rd </a:t>
            </a:r>
            <a:r>
              <a:rPr lang="en-US" altLang="tr-TR" dirty="0" err="1"/>
              <a:t>edn</a:t>
            </a:r>
            <a:r>
              <a:rPr lang="en-US" altLang="tr-TR" dirty="0"/>
              <a:t>. Sage, Thousand Oaks (2009</a:t>
            </a:r>
            <a:r>
              <a:rPr lang="en-US" altLang="tr-TR" dirty="0" smtClean="0"/>
              <a:t>)</a:t>
            </a:r>
          </a:p>
          <a:p>
            <a:pPr lvl="1"/>
            <a:r>
              <a:rPr lang="en-US" altLang="tr-TR" dirty="0" err="1"/>
              <a:t>Tashakkori</a:t>
            </a:r>
            <a:r>
              <a:rPr lang="en-US" altLang="tr-TR" dirty="0"/>
              <a:t>, A., </a:t>
            </a:r>
            <a:r>
              <a:rPr lang="en-US" altLang="tr-TR" dirty="0" err="1"/>
              <a:t>Teddlie</a:t>
            </a:r>
            <a:r>
              <a:rPr lang="en-US" altLang="tr-TR" dirty="0"/>
              <a:t>, C. (eds.): Handbook of Mixed Methods in Social and </a:t>
            </a:r>
            <a:r>
              <a:rPr lang="en-US" altLang="tr-TR" dirty="0" smtClean="0"/>
              <a:t>Behavioral Research</a:t>
            </a:r>
            <a:r>
              <a:rPr lang="en-US" altLang="tr-TR" dirty="0"/>
              <a:t>. Sage, Thousand Oaks (2003</a:t>
            </a:r>
            <a:r>
              <a:rPr lang="en-US" altLang="tr-TR" dirty="0" smtClean="0"/>
              <a:t>)</a:t>
            </a:r>
          </a:p>
          <a:p>
            <a:pPr lvl="1"/>
            <a:r>
              <a:rPr lang="en-US" altLang="tr-TR" dirty="0" err="1"/>
              <a:t>Hevner</a:t>
            </a:r>
            <a:r>
              <a:rPr lang="en-US" altLang="tr-TR" dirty="0"/>
              <a:t>, A.R., Chatterjee, S.: Design Research in information Systems: Theory and </a:t>
            </a:r>
            <a:r>
              <a:rPr lang="en-US" altLang="tr-TR" dirty="0" smtClean="0"/>
              <a:t>Practice. Springer</a:t>
            </a:r>
            <a:r>
              <a:rPr lang="en-US" altLang="tr-TR" dirty="0"/>
              <a:t>, New York (2010</a:t>
            </a:r>
            <a:r>
              <a:rPr lang="en-US" altLang="tr-TR" dirty="0" smtClean="0"/>
              <a:t>)</a:t>
            </a:r>
          </a:p>
          <a:p>
            <a:pPr lvl="1"/>
            <a:r>
              <a:rPr lang="en-US" altLang="tr-TR" dirty="0"/>
              <a:t>Simon, H.A.: The Sciences of the Artificial, 3rd </a:t>
            </a:r>
            <a:r>
              <a:rPr lang="en-US" altLang="tr-TR" dirty="0" err="1"/>
              <a:t>edn</a:t>
            </a:r>
            <a:r>
              <a:rPr lang="en-US" altLang="tr-TR" dirty="0"/>
              <a:t>. MIT Press, Cambridge (1996)</a:t>
            </a:r>
          </a:p>
        </p:txBody>
      </p:sp>
    </p:spTree>
    <p:extLst>
      <p:ext uri="{BB962C8B-B14F-4D97-AF65-F5344CB8AC3E}">
        <p14:creationId xmlns:p14="http://schemas.microsoft.com/office/powerpoint/2010/main" val="32708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/>
            <a:endParaRPr lang="tr-TR" altLang="tr-TR" sz="4500" dirty="0" smtClean="0"/>
          </a:p>
          <a:p>
            <a:pPr algn="ctr" eaLnBrk="1" hangingPunct="1"/>
            <a:r>
              <a:rPr lang="tr-TR" altLang="tr-TR" sz="4500" dirty="0" err="1" smtClean="0"/>
              <a:t>Thank</a:t>
            </a:r>
            <a:r>
              <a:rPr lang="tr-TR" altLang="tr-TR" sz="4500" dirty="0" smtClean="0"/>
              <a:t> </a:t>
            </a:r>
            <a:r>
              <a:rPr lang="tr-TR" altLang="tr-TR" sz="4500" dirty="0" err="1"/>
              <a:t>Y</a:t>
            </a:r>
            <a:r>
              <a:rPr lang="tr-TR" altLang="tr-TR" sz="4500" dirty="0" err="1" smtClean="0"/>
              <a:t>ou</a:t>
            </a:r>
            <a:r>
              <a:rPr lang="tr-TR" altLang="tr-TR" sz="4500" dirty="0" smtClean="0"/>
              <a:t> </a:t>
            </a:r>
            <a:endParaRPr lang="en-US" altLang="tr-TR" sz="4500" dirty="0" smtClean="0"/>
          </a:p>
          <a:p>
            <a:pPr algn="ctr" eaLnBrk="1" hangingPunct="1"/>
            <a:r>
              <a:rPr lang="tr-TR" altLang="tr-TR" sz="4500" dirty="0" smtClean="0">
                <a:sym typeface="Wingdings" panose="05000000000000000000" pitchFamily="2" charset="2"/>
              </a:rPr>
              <a:t></a:t>
            </a:r>
            <a:endParaRPr lang="en-US" altLang="tr-TR" sz="4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Overview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r-TR" dirty="0" smtClean="0"/>
              <a:t>Mixed Methods and Design Science Methods</a:t>
            </a:r>
          </a:p>
          <a:p>
            <a:pPr lvl="1"/>
            <a:r>
              <a:rPr lang="en-US" altLang="tr-TR" dirty="0" smtClean="0"/>
              <a:t>Mixed Methods</a:t>
            </a:r>
          </a:p>
          <a:p>
            <a:pPr lvl="1"/>
            <a:r>
              <a:rPr lang="en-US" dirty="0"/>
              <a:t>Design Science Methods</a:t>
            </a:r>
            <a:endParaRPr lang="en-US" alt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Mixed Methods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tr-TR" dirty="0" smtClean="0"/>
              <a:t>Is type </a:t>
            </a:r>
            <a:r>
              <a:rPr lang="en-US" altLang="tr-TR" dirty="0"/>
              <a:t>of inquiry that features combinations of </a:t>
            </a:r>
            <a:r>
              <a:rPr lang="en-US" altLang="tr-TR" b="1" dirty="0" smtClean="0"/>
              <a:t>both qualitative </a:t>
            </a:r>
            <a:r>
              <a:rPr lang="en-US" altLang="tr-TR" b="1" dirty="0"/>
              <a:t>and quantitative methods </a:t>
            </a:r>
            <a:r>
              <a:rPr lang="en-US" altLang="tr-TR" dirty="0"/>
              <a:t>for data collection and analysis in </a:t>
            </a:r>
            <a:r>
              <a:rPr lang="en-US" altLang="tr-TR" dirty="0" smtClean="0"/>
              <a:t>either sequential </a:t>
            </a:r>
            <a:r>
              <a:rPr lang="en-US" altLang="tr-TR" dirty="0"/>
              <a:t>or concurrent fashion (“numbers and words</a:t>
            </a:r>
            <a:r>
              <a:rPr lang="en-US" altLang="tr-TR" dirty="0" smtClean="0"/>
              <a:t>”)</a:t>
            </a:r>
          </a:p>
          <a:p>
            <a:pPr lvl="1"/>
            <a:r>
              <a:rPr lang="en-US" altLang="tr-TR" dirty="0" smtClean="0"/>
              <a:t>Emerged </a:t>
            </a:r>
            <a:r>
              <a:rPr lang="en-US" altLang="tr-TR" dirty="0"/>
              <a:t>for two </a:t>
            </a:r>
            <a:r>
              <a:rPr lang="en-US" altLang="tr-TR" dirty="0" smtClean="0"/>
              <a:t>reasons:</a:t>
            </a:r>
          </a:p>
          <a:p>
            <a:pPr lvl="2"/>
            <a:r>
              <a:rPr lang="en-US" altLang="tr-TR" dirty="0" smtClean="0"/>
              <a:t>It </a:t>
            </a:r>
            <a:r>
              <a:rPr lang="en-US" altLang="tr-TR" dirty="0"/>
              <a:t>was developed as a response to the “</a:t>
            </a:r>
            <a:r>
              <a:rPr lang="en-US" altLang="tr-TR" dirty="0" smtClean="0"/>
              <a:t>paradigm wars</a:t>
            </a:r>
            <a:r>
              <a:rPr lang="en-US" altLang="tr-TR" dirty="0"/>
              <a:t>” between qualitative and quantitative </a:t>
            </a:r>
            <a:r>
              <a:rPr lang="en-US" altLang="tr-TR" dirty="0" smtClean="0"/>
              <a:t>researchers.</a:t>
            </a:r>
          </a:p>
          <a:p>
            <a:pPr lvl="2"/>
            <a:r>
              <a:rPr lang="en-US" altLang="tr-TR" dirty="0" smtClean="0"/>
              <a:t>It </a:t>
            </a:r>
            <a:r>
              <a:rPr lang="en-US" altLang="tr-TR" dirty="0"/>
              <a:t>provided </a:t>
            </a:r>
            <a:r>
              <a:rPr lang="en-US" altLang="tr-TR" dirty="0" smtClean="0"/>
              <a:t>a pragmatic </a:t>
            </a:r>
            <a:r>
              <a:rPr lang="en-US" altLang="tr-TR" dirty="0"/>
              <a:t>way of using the strengths of a pluralistic approach to research </a:t>
            </a:r>
            <a:r>
              <a:rPr lang="en-US" altLang="tr-TR" dirty="0" smtClean="0"/>
              <a:t>that combined </a:t>
            </a:r>
            <a:r>
              <a:rPr lang="en-US" altLang="tr-TR" dirty="0"/>
              <a:t>the strengths of both qualitative and quantitative methods</a:t>
            </a:r>
            <a:r>
              <a:rPr lang="en-US" altLang="tr-TR" dirty="0" smtClean="0"/>
              <a:t>.</a:t>
            </a:r>
          </a:p>
          <a:p>
            <a:pPr lvl="1"/>
            <a:r>
              <a:rPr lang="en-US" altLang="tr-TR" dirty="0" smtClean="0"/>
              <a:t>Encourages </a:t>
            </a:r>
            <a:r>
              <a:rPr lang="en-US" altLang="tr-TR" dirty="0"/>
              <a:t>stronger inferences, to provide </a:t>
            </a:r>
            <a:r>
              <a:rPr lang="en-US" altLang="tr-TR" dirty="0" smtClean="0"/>
              <a:t>a greater </a:t>
            </a:r>
            <a:r>
              <a:rPr lang="en-US" altLang="tr-TR" dirty="0"/>
              <a:t>diversity of divergent views and to enable researchers to </a:t>
            </a:r>
            <a:r>
              <a:rPr lang="en-US" altLang="tr-TR" dirty="0" smtClean="0"/>
              <a:t>simultaneously answer </a:t>
            </a:r>
            <a:r>
              <a:rPr lang="en-US" altLang="tr-TR" dirty="0"/>
              <a:t>confirmatory and exploratory questions, verifying and generating theory </a:t>
            </a:r>
            <a:r>
              <a:rPr lang="en-US" altLang="tr-TR" dirty="0" smtClean="0"/>
              <a:t>at the </a:t>
            </a:r>
            <a:r>
              <a:rPr lang="en-US" altLang="tr-TR" dirty="0"/>
              <a:t>same </a:t>
            </a:r>
            <a:r>
              <a:rPr lang="en-US" altLang="tr-TR" dirty="0" smtClean="0"/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31849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Mixed Methods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tr-TR" dirty="0"/>
              <a:t>There are a number of typologies for mixed method designs and they </a:t>
            </a:r>
            <a:r>
              <a:rPr lang="en-US" altLang="tr-TR" dirty="0" smtClean="0"/>
              <a:t>address </a:t>
            </a:r>
            <a:r>
              <a:rPr lang="en-US" altLang="tr-TR" b="1" dirty="0" smtClean="0"/>
              <a:t>several </a:t>
            </a:r>
            <a:r>
              <a:rPr lang="en-US" altLang="tr-TR" b="1" dirty="0"/>
              <a:t>different dimensions </a:t>
            </a:r>
            <a:r>
              <a:rPr lang="en-US" altLang="tr-TR" dirty="0"/>
              <a:t>of research</a:t>
            </a:r>
            <a:r>
              <a:rPr lang="en-US" altLang="tr-TR" dirty="0" smtClean="0"/>
              <a:t>:</a:t>
            </a:r>
          </a:p>
          <a:p>
            <a:pPr lvl="2"/>
            <a:r>
              <a:rPr lang="en-US" altLang="tr-TR" b="1" dirty="0"/>
              <a:t>Weighing</a:t>
            </a:r>
            <a:r>
              <a:rPr lang="en-US" altLang="tr-TR" dirty="0"/>
              <a:t>, that is, deciding whether to give the quantitative and </a:t>
            </a:r>
            <a:r>
              <a:rPr lang="en-US" altLang="tr-TR" dirty="0" smtClean="0"/>
              <a:t>qualitative components </a:t>
            </a:r>
            <a:r>
              <a:rPr lang="en-US" altLang="tr-TR" dirty="0"/>
              <a:t>of a mixed study equal status or to give one paradigm the </a:t>
            </a:r>
            <a:r>
              <a:rPr lang="en-US" altLang="tr-TR" dirty="0" smtClean="0"/>
              <a:t>dominant status</a:t>
            </a:r>
            <a:r>
              <a:rPr lang="en-US" altLang="tr-TR" dirty="0"/>
              <a:t>;</a:t>
            </a:r>
          </a:p>
          <a:p>
            <a:pPr lvl="2"/>
            <a:r>
              <a:rPr lang="en-US" altLang="tr-TR" b="1" dirty="0" smtClean="0"/>
              <a:t>Timing</a:t>
            </a:r>
            <a:r>
              <a:rPr lang="en-US" altLang="tr-TR" dirty="0" smtClean="0"/>
              <a:t> </a:t>
            </a:r>
            <a:r>
              <a:rPr lang="en-US" altLang="tr-TR" dirty="0"/>
              <a:t>of the qualitative and quantitative phases – sequential or concurrent;</a:t>
            </a:r>
          </a:p>
          <a:p>
            <a:pPr lvl="2"/>
            <a:r>
              <a:rPr lang="en-US" altLang="tr-TR" b="1" dirty="0" smtClean="0"/>
              <a:t>Mixing</a:t>
            </a:r>
            <a:r>
              <a:rPr lang="en-US" altLang="tr-TR" dirty="0"/>
              <a:t>, which can form a continuum from mono-method to fully mixed</a:t>
            </a:r>
          </a:p>
          <a:p>
            <a:pPr lvl="2"/>
            <a:r>
              <a:rPr lang="en-US" altLang="tr-TR" dirty="0"/>
              <a:t>methods; and</a:t>
            </a:r>
          </a:p>
          <a:p>
            <a:pPr lvl="2"/>
            <a:r>
              <a:rPr lang="en-US" altLang="tr-TR" b="1" dirty="0" smtClean="0"/>
              <a:t>Placing</a:t>
            </a:r>
            <a:r>
              <a:rPr lang="en-US" altLang="tr-TR" dirty="0"/>
              <a:t>, that is, deciding where mixing should occur (in the research </a:t>
            </a:r>
            <a:r>
              <a:rPr lang="en-US" altLang="tr-TR" dirty="0" smtClean="0"/>
              <a:t>questions, methods </a:t>
            </a:r>
            <a:r>
              <a:rPr lang="en-US" altLang="tr-TR" dirty="0"/>
              <a:t>of data collection, research methods, during data analysis, or </a:t>
            </a:r>
            <a:r>
              <a:rPr lang="en-US" altLang="tr-TR" dirty="0" smtClean="0"/>
              <a:t>data interpretation</a:t>
            </a:r>
            <a:r>
              <a:rPr lang="en-US" altLang="tr-TR" dirty="0"/>
              <a:t>).</a:t>
            </a:r>
            <a:endParaRPr lang="en-US" altLang="tr-TR" dirty="0" smtClean="0"/>
          </a:p>
          <a:p>
            <a:pPr lvl="1"/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34227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Mixed Methods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tr-TR" dirty="0" smtClean="0"/>
              <a:t>Five major </a:t>
            </a:r>
            <a:r>
              <a:rPr lang="en-US" altLang="tr-TR" dirty="0"/>
              <a:t>rationales for </a:t>
            </a:r>
            <a:r>
              <a:rPr lang="en-US" altLang="tr-TR" dirty="0" smtClean="0"/>
              <a:t>conducting mixed </a:t>
            </a:r>
            <a:r>
              <a:rPr lang="en-US" altLang="tr-TR" dirty="0"/>
              <a:t>method </a:t>
            </a:r>
            <a:r>
              <a:rPr lang="en-US" altLang="tr-TR" dirty="0" smtClean="0"/>
              <a:t>research: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altLang="tr-TR" dirty="0" smtClean="0"/>
              <a:t>Triangulation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smtClean="0"/>
              <a:t>Complementarity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smtClean="0"/>
              <a:t>Initiation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 smtClean="0"/>
              <a:t>Development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altLang="tr-TR" dirty="0" smtClean="0"/>
              <a:t>Expansion</a:t>
            </a:r>
          </a:p>
        </p:txBody>
      </p:sp>
    </p:spTree>
    <p:extLst>
      <p:ext uri="{BB962C8B-B14F-4D97-AF65-F5344CB8AC3E}">
        <p14:creationId xmlns:p14="http://schemas.microsoft.com/office/powerpoint/2010/main" val="19599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Mixed Methods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tr-TR" dirty="0"/>
              <a:t>Particularities in mixed method research that warrants </a:t>
            </a:r>
            <a:r>
              <a:rPr lang="en-US" altLang="tr-TR" dirty="0" smtClean="0"/>
              <a:t>attention:</a:t>
            </a:r>
          </a:p>
          <a:p>
            <a:pPr lvl="2"/>
            <a:r>
              <a:rPr lang="en-US" altLang="tr-TR" b="1" dirty="0" smtClean="0"/>
              <a:t>Data transformation</a:t>
            </a:r>
            <a:r>
              <a:rPr lang="en-US" altLang="tr-TR" dirty="0" smtClean="0"/>
              <a:t>: especially in concurrent mixed method research –employing qualitative and quantitative methods in parallel means that </a:t>
            </a:r>
            <a:r>
              <a:rPr lang="en-US" altLang="tr-TR" dirty="0"/>
              <a:t>data needs to be transformed to suit the different analysis techniques. For </a:t>
            </a:r>
            <a:r>
              <a:rPr lang="en-US" altLang="tr-TR" dirty="0" smtClean="0"/>
              <a:t>example, qualitative </a:t>
            </a:r>
            <a:r>
              <a:rPr lang="en-US" altLang="tr-TR" dirty="0"/>
              <a:t>data (e.g., codes) need to be quantified (e.g., by counting frequency </a:t>
            </a:r>
            <a:r>
              <a:rPr lang="en-US" altLang="tr-TR" dirty="0" smtClean="0"/>
              <a:t>of occurrence </a:t>
            </a:r>
            <a:r>
              <a:rPr lang="en-US" altLang="tr-TR" dirty="0"/>
              <a:t>in text). Alternatively, quantitative data may need to be qualified </a:t>
            </a:r>
            <a:r>
              <a:rPr lang="en-US" altLang="tr-TR" dirty="0" smtClean="0"/>
              <a:t>to enable </a:t>
            </a:r>
            <a:r>
              <a:rPr lang="en-US" altLang="tr-TR" dirty="0"/>
              <a:t>meaningful comparison.</a:t>
            </a:r>
          </a:p>
          <a:p>
            <a:pPr lvl="2"/>
            <a:r>
              <a:rPr lang="en-US" altLang="tr-TR" b="1" dirty="0" smtClean="0"/>
              <a:t>Data </a:t>
            </a:r>
            <a:r>
              <a:rPr lang="en-US" altLang="tr-TR" b="1" dirty="0"/>
              <a:t>correlation</a:t>
            </a:r>
            <a:r>
              <a:rPr lang="en-US" altLang="tr-TR" dirty="0"/>
              <a:t>: data collected with different methods require </a:t>
            </a:r>
            <a:r>
              <a:rPr lang="en-US" altLang="tr-TR" dirty="0" smtClean="0"/>
              <a:t>comparison with </a:t>
            </a:r>
            <a:r>
              <a:rPr lang="en-US" altLang="tr-TR" dirty="0"/>
              <a:t>a view to identifying outliers (e.g., in a quantitative survey) that </a:t>
            </a:r>
            <a:r>
              <a:rPr lang="en-US" altLang="tr-TR" dirty="0" smtClean="0"/>
              <a:t>require follow-up </a:t>
            </a:r>
            <a:r>
              <a:rPr lang="en-US" altLang="tr-TR" dirty="0"/>
              <a:t>analysis with qualitative data.</a:t>
            </a:r>
          </a:p>
          <a:p>
            <a:pPr lvl="2"/>
            <a:r>
              <a:rPr lang="en-US" altLang="tr-TR" b="1" dirty="0" smtClean="0"/>
              <a:t>Data </a:t>
            </a:r>
            <a:r>
              <a:rPr lang="en-US" altLang="tr-TR" b="1" dirty="0"/>
              <a:t>comparison</a:t>
            </a:r>
            <a:r>
              <a:rPr lang="en-US" altLang="tr-TR" dirty="0"/>
              <a:t>: one essential component in mixed method is constant </a:t>
            </a:r>
            <a:r>
              <a:rPr lang="en-US" altLang="tr-TR" dirty="0" smtClean="0"/>
              <a:t>comparison for </a:t>
            </a:r>
            <a:r>
              <a:rPr lang="en-US" altLang="tr-TR" dirty="0"/>
              <a:t>purposes of triangulation. Often this is achieved through a </a:t>
            </a:r>
            <a:r>
              <a:rPr lang="en-US" altLang="tr-TR" dirty="0" smtClean="0"/>
              <a:t>data matrix </a:t>
            </a:r>
            <a:r>
              <a:rPr lang="en-US" altLang="tr-TR" dirty="0"/>
              <a:t>that combines a quantitative axis and a qualitative axis. The </a:t>
            </a:r>
            <a:r>
              <a:rPr lang="en-US" altLang="tr-TR" dirty="0" smtClean="0"/>
              <a:t>objective is </a:t>
            </a:r>
            <a:r>
              <a:rPr lang="en-US" altLang="tr-TR" dirty="0"/>
              <a:t>to identify similarities as well as differences – which would then </a:t>
            </a:r>
            <a:r>
              <a:rPr lang="en-US" altLang="tr-TR" dirty="0" smtClean="0"/>
              <a:t>require further </a:t>
            </a:r>
            <a:r>
              <a:rPr lang="en-US" altLang="tr-TR" dirty="0"/>
              <a:t>investigation to examine the cause of difference.</a:t>
            </a:r>
          </a:p>
          <a:p>
            <a:pPr lvl="2"/>
            <a:r>
              <a:rPr lang="en-US" altLang="tr-TR" b="1" dirty="0" smtClean="0"/>
              <a:t>Legitimation</a:t>
            </a:r>
            <a:r>
              <a:rPr lang="en-US" altLang="tr-TR" dirty="0"/>
              <a:t>: A key activity is the description of the steps undertaken to </a:t>
            </a:r>
            <a:r>
              <a:rPr lang="en-US" altLang="tr-TR" dirty="0" smtClean="0"/>
              <a:t>ensure the </a:t>
            </a:r>
            <a:r>
              <a:rPr lang="en-US" altLang="tr-TR" dirty="0"/>
              <a:t>validity of quantitative data as well as accuracy of qualitative findings.</a:t>
            </a:r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3746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Mixed Methods (Cont.)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10076"/>
            <a:ext cx="4114800" cy="45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Design Science Methods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main </a:t>
            </a:r>
            <a:r>
              <a:rPr lang="en-US" dirty="0" smtClean="0"/>
              <a:t>motivation behind </a:t>
            </a:r>
            <a:r>
              <a:rPr lang="en-US" dirty="0"/>
              <a:t>the (re-) emergence of design science as a research paradigm is said to </a:t>
            </a:r>
            <a:r>
              <a:rPr lang="en-US" dirty="0" smtClean="0"/>
              <a:t>stem from </a:t>
            </a:r>
            <a:r>
              <a:rPr lang="en-US" dirty="0"/>
              <a:t>a desire to </a:t>
            </a:r>
            <a:r>
              <a:rPr lang="en-US" b="1" dirty="0"/>
              <a:t>complement the mainstream </a:t>
            </a:r>
            <a:r>
              <a:rPr lang="en-US" b="1" dirty="0" err="1"/>
              <a:t>behavioural</a:t>
            </a:r>
            <a:r>
              <a:rPr lang="en-US" b="1" dirty="0"/>
              <a:t> orientation of </a:t>
            </a:r>
            <a:r>
              <a:rPr lang="en-US" b="1" dirty="0" smtClean="0"/>
              <a:t>information systems </a:t>
            </a:r>
            <a:r>
              <a:rPr lang="en-US" b="1" dirty="0"/>
              <a:t>research with more design-oriented research</a:t>
            </a:r>
            <a:r>
              <a:rPr lang="en-US" dirty="0" smtClean="0"/>
              <a:t>.</a:t>
            </a:r>
          </a:p>
          <a:p>
            <a:pPr lvl="1"/>
            <a:endParaRPr lang="en-US" altLang="tr-TR" dirty="0"/>
          </a:p>
          <a:p>
            <a:pPr lvl="1"/>
            <a:r>
              <a:rPr lang="en-US" altLang="tr-TR" dirty="0"/>
              <a:t>Design science research has been defined ([82], p. 5) as</a:t>
            </a:r>
          </a:p>
          <a:p>
            <a:pPr lvl="2"/>
            <a:r>
              <a:rPr lang="en-US" altLang="tr-TR" dirty="0"/>
              <a:t>a research paradigm in which a designer answers questions relevant to human problems </a:t>
            </a:r>
            <a:r>
              <a:rPr lang="en-US" altLang="tr-TR" dirty="0" smtClean="0"/>
              <a:t>via the </a:t>
            </a:r>
            <a:r>
              <a:rPr lang="en-US" altLang="tr-TR" dirty="0"/>
              <a:t>creation of innovative artefacts, thereby contributing new knowledge to the body </a:t>
            </a:r>
            <a:r>
              <a:rPr lang="en-US" altLang="tr-TR" dirty="0" smtClean="0"/>
              <a:t>of scientific </a:t>
            </a:r>
            <a:r>
              <a:rPr lang="en-US" altLang="tr-TR" dirty="0"/>
              <a:t>evidence. The designed artefacts are both useful and fundamental in </a:t>
            </a:r>
            <a:r>
              <a:rPr lang="en-US" altLang="tr-TR" dirty="0" smtClean="0"/>
              <a:t>understanding that </a:t>
            </a:r>
            <a:r>
              <a:rPr lang="en-US" altLang="tr-TR" dirty="0"/>
              <a:t>problem</a:t>
            </a:r>
            <a:r>
              <a:rPr lang="en-US" altLang="tr-TR" dirty="0" smtClean="0"/>
              <a:t>.</a:t>
            </a:r>
          </a:p>
          <a:p>
            <a:pPr lvl="2"/>
            <a:endParaRPr lang="en-US" altLang="tr-TR" dirty="0"/>
          </a:p>
          <a:p>
            <a:pPr lvl="1"/>
            <a:r>
              <a:rPr lang="en-US" altLang="tr-TR" dirty="0"/>
              <a:t>The fundamental principle is that  that </a:t>
            </a:r>
            <a:r>
              <a:rPr lang="en-US" altLang="tr-TR" dirty="0" smtClean="0"/>
              <a:t>knowledge and </a:t>
            </a:r>
            <a:r>
              <a:rPr lang="en-US" altLang="tr-TR" dirty="0"/>
              <a:t>understanding of a design problem and its solution are acquired in </a:t>
            </a:r>
            <a:r>
              <a:rPr lang="en-US" altLang="tr-TR" dirty="0" smtClean="0"/>
              <a:t>the building </a:t>
            </a:r>
            <a:r>
              <a:rPr lang="en-US" altLang="tr-TR" dirty="0"/>
              <a:t>and application of an </a:t>
            </a:r>
            <a:r>
              <a:rPr lang="en-US" altLang="tr-TR" b="1" dirty="0"/>
              <a:t>artefact</a:t>
            </a:r>
            <a:r>
              <a:rPr lang="en-US" alt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7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787640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Design Science Methods (Cont.)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term artefact is </a:t>
            </a:r>
            <a:r>
              <a:rPr lang="en-US" b="1" dirty="0"/>
              <a:t>central</a:t>
            </a:r>
            <a:r>
              <a:rPr lang="en-US" dirty="0"/>
              <a:t> to design </a:t>
            </a:r>
            <a:r>
              <a:rPr lang="en-US" dirty="0" smtClean="0"/>
              <a:t>science research </a:t>
            </a:r>
            <a:r>
              <a:rPr lang="en-US" dirty="0"/>
              <a:t>and is used to describe something that is artificial, or constructed </a:t>
            </a:r>
            <a:r>
              <a:rPr lang="en-US" dirty="0" smtClean="0"/>
              <a:t>by humans</a:t>
            </a:r>
            <a:r>
              <a:rPr lang="en-US" dirty="0"/>
              <a:t>, as opposed to something that occurs naturally</a:t>
            </a:r>
            <a:r>
              <a:rPr lang="en-US" dirty="0" smtClean="0"/>
              <a:t>.</a:t>
            </a:r>
          </a:p>
          <a:p>
            <a:pPr lvl="1"/>
            <a:r>
              <a:rPr lang="en-US" altLang="tr-TR" dirty="0" smtClean="0"/>
              <a:t>The </a:t>
            </a:r>
            <a:r>
              <a:rPr lang="en-US" altLang="tr-TR" dirty="0"/>
              <a:t>interest is on artefacts that improve upon existing solutions </a:t>
            </a:r>
            <a:r>
              <a:rPr lang="en-US" altLang="tr-TR" dirty="0" smtClean="0"/>
              <a:t>to a </a:t>
            </a:r>
            <a:r>
              <a:rPr lang="en-US" altLang="tr-TR" dirty="0"/>
              <a:t>problem or perhaps provide a first solution to an important problem</a:t>
            </a:r>
            <a:r>
              <a:rPr lang="en-US" altLang="tr-TR" dirty="0" smtClean="0"/>
              <a:t>.</a:t>
            </a:r>
          </a:p>
          <a:p>
            <a:pPr lvl="1"/>
            <a:r>
              <a:rPr lang="en-US" altLang="tr-TR" dirty="0" smtClean="0"/>
              <a:t>At least </a:t>
            </a:r>
            <a:r>
              <a:rPr lang="en-US" altLang="tr-TR" dirty="0"/>
              <a:t>five types of artefacts are differentiated</a:t>
            </a:r>
            <a:r>
              <a:rPr lang="en-US" altLang="tr-TR" dirty="0" smtClean="0"/>
              <a:t>:</a:t>
            </a:r>
          </a:p>
          <a:p>
            <a:pPr lvl="2"/>
            <a:r>
              <a:rPr lang="en-US" altLang="tr-TR" dirty="0" smtClean="0"/>
              <a:t>Constructs </a:t>
            </a:r>
            <a:r>
              <a:rPr lang="en-US" altLang="tr-TR" dirty="0"/>
              <a:t>(vocabulary and symbols)</a:t>
            </a:r>
          </a:p>
          <a:p>
            <a:pPr lvl="2"/>
            <a:r>
              <a:rPr lang="en-US" altLang="tr-TR" dirty="0" smtClean="0"/>
              <a:t>Models </a:t>
            </a:r>
            <a:r>
              <a:rPr lang="en-US" altLang="tr-TR" dirty="0"/>
              <a:t>(abstractions and representations)</a:t>
            </a:r>
          </a:p>
          <a:p>
            <a:pPr lvl="2"/>
            <a:r>
              <a:rPr lang="en-US" altLang="tr-TR" dirty="0" smtClean="0"/>
              <a:t>Methods </a:t>
            </a:r>
            <a:r>
              <a:rPr lang="en-US" altLang="tr-TR" dirty="0"/>
              <a:t>(algorithms and practices)</a:t>
            </a:r>
          </a:p>
          <a:p>
            <a:pPr lvl="2"/>
            <a:r>
              <a:rPr lang="en-US" altLang="tr-TR" dirty="0" smtClean="0"/>
              <a:t>Instantiations </a:t>
            </a:r>
            <a:r>
              <a:rPr lang="en-US" altLang="tr-TR" dirty="0"/>
              <a:t>(implemented and prototype systems)</a:t>
            </a:r>
          </a:p>
          <a:p>
            <a:pPr lvl="2"/>
            <a:r>
              <a:rPr lang="en-US" altLang="tr-TR" dirty="0" smtClean="0"/>
              <a:t>Design </a:t>
            </a:r>
            <a:r>
              <a:rPr lang="en-US" altLang="tr-TR" dirty="0"/>
              <a:t>theories (improved models of design, or design processes)</a:t>
            </a:r>
          </a:p>
        </p:txBody>
      </p:sp>
    </p:spTree>
    <p:extLst>
      <p:ext uri="{BB962C8B-B14F-4D97-AF65-F5344CB8AC3E}">
        <p14:creationId xmlns:p14="http://schemas.microsoft.com/office/powerpoint/2010/main" val="39257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2291</TotalTime>
  <Words>1437</Words>
  <Application>Microsoft Office PowerPoint</Application>
  <PresentationFormat>On-screen Show (4:3)</PresentationFormat>
  <Paragraphs>101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Times</vt:lpstr>
      <vt:lpstr>Times New Roman</vt:lpstr>
      <vt:lpstr>Wingdings</vt:lpstr>
      <vt:lpstr>Retrospect</vt:lpstr>
      <vt:lpstr>Scientific Research in Information Systems</vt:lpstr>
      <vt:lpstr>Overview</vt:lpstr>
      <vt:lpstr>Mixed Methods</vt:lpstr>
      <vt:lpstr>Mixed Methods (Cont.)</vt:lpstr>
      <vt:lpstr>Mixed Methods (Cont.)</vt:lpstr>
      <vt:lpstr>Mixed Methods (Cont.)</vt:lpstr>
      <vt:lpstr>Mixed Methods (Cont.)</vt:lpstr>
      <vt:lpstr>Design Science Methods</vt:lpstr>
      <vt:lpstr>Design Science Methods (Cont.)</vt:lpstr>
      <vt:lpstr>Design Science Methods (Cont.)</vt:lpstr>
      <vt:lpstr>Design Science Methods (Cont.)</vt:lpstr>
      <vt:lpstr>Design Science Methods (Cont.)</vt:lpstr>
      <vt:lpstr>Further Reading</vt:lpstr>
      <vt:lpstr>PowerPoint Presentation</vt:lpstr>
    </vt:vector>
  </TitlesOfParts>
  <Company>UNO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Research</dc:title>
  <dc:creator>Jeffery Oescher</dc:creator>
  <cp:lastModifiedBy>Windows User</cp:lastModifiedBy>
  <cp:revision>215</cp:revision>
  <cp:lastPrinted>2017-10-10T07:29:31Z</cp:lastPrinted>
  <dcterms:created xsi:type="dcterms:W3CDTF">2002-02-07T20:50:58Z</dcterms:created>
  <dcterms:modified xsi:type="dcterms:W3CDTF">2018-12-03T10:57:32Z</dcterms:modified>
</cp:coreProperties>
</file>