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handoutMasterIdLst>
    <p:handoutMasterId r:id="rId19"/>
  </p:handoutMasterIdLst>
  <p:sldIdLst>
    <p:sldId id="256" r:id="rId2"/>
    <p:sldId id="265" r:id="rId3"/>
    <p:sldId id="266" r:id="rId4"/>
    <p:sldId id="280" r:id="rId5"/>
    <p:sldId id="267" r:id="rId6"/>
    <p:sldId id="268" r:id="rId7"/>
    <p:sldId id="269" r:id="rId8"/>
    <p:sldId id="270" r:id="rId9"/>
    <p:sldId id="281" r:id="rId10"/>
    <p:sldId id="272" r:id="rId11"/>
    <p:sldId id="273" r:id="rId12"/>
    <p:sldId id="274" r:id="rId13"/>
    <p:sldId id="282" r:id="rId14"/>
    <p:sldId id="275" r:id="rId15"/>
    <p:sldId id="297" r:id="rId16"/>
    <p:sldId id="299" r:id="rId17"/>
    <p:sldId id="298" r:id="rId18"/>
  </p:sldIdLst>
  <p:sldSz cx="9144000" cy="6858000" type="screen4x3"/>
  <p:notesSz cx="7086600" cy="102235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5" d="100"/>
          <a:sy n="115" d="100"/>
        </p:scale>
        <p:origin x="22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95ADDA6E-30AC-4E6A-AA28-2F44ADC099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BDD547-184C-4E32-91AC-7DCFE2D2CB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269-A0FD-49E4-BCAB-D5D3F84C979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E3C08E1-2B73-4711-AF14-9279AFC4D3E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CF7B9D-206F-428F-9197-27F71F5287D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FBBD25-94BA-419A-87B6-E49ACD4449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Dennis Hart © 29-May-2002</a:t>
            </a:r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A41AC9-A21B-47A5-864A-9C66774EF53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AU" smtClean="0"/>
              <a:t>Dennis Hart © 29-May-2002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BD1805-7594-4A97-9730-9E8907E1412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4441BE-C12C-4414-B2D5-C727CB0B2B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53A7A-50A1-42CB-A270-25B90B3AA6D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8C9087-C4F7-409C-B80E-9E02B3D8FE1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C95B9F9-F575-4EC7-B531-C9932BC6D0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Dennis Hart © 29-May-2002</a:t>
            </a:r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309566-8D16-4A20-B7CA-FFCF87C04B8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Calibri" pitchFamily="34" charset="0"/>
                <a:cs typeface="Calibri" pitchFamily="34" charset="0"/>
              </a:rPr>
              <a:t>RESEARCH METHODS AT A GLANCE</a:t>
            </a:r>
            <a:endParaRPr lang="en-A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743200"/>
            <a:ext cx="7123113" cy="2328874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en-AU" dirty="0" smtClean="0">
                <a:solidFill>
                  <a:schemeClr val="tx1"/>
                </a:solidFill>
              </a:rPr>
              <a:t>The </a:t>
            </a:r>
            <a:r>
              <a:rPr lang="en-AU" dirty="0">
                <a:solidFill>
                  <a:schemeClr val="tx1"/>
                </a:solidFill>
              </a:rPr>
              <a:t>world is </a:t>
            </a:r>
            <a:r>
              <a:rPr lang="en-AU" i="1" dirty="0">
                <a:solidFill>
                  <a:schemeClr val="tx1"/>
                </a:solidFill>
              </a:rPr>
              <a:t>created</a:t>
            </a:r>
            <a:r>
              <a:rPr lang="en-AU" dirty="0">
                <a:solidFill>
                  <a:schemeClr val="tx1"/>
                </a:solidFill>
              </a:rPr>
              <a:t> or </a:t>
            </a:r>
            <a:r>
              <a:rPr lang="en-AU" i="1" dirty="0">
                <a:solidFill>
                  <a:schemeClr val="tx1"/>
                </a:solidFill>
              </a:rPr>
              <a:t>constructed</a:t>
            </a:r>
            <a:r>
              <a:rPr lang="en-AU" dirty="0">
                <a:solidFill>
                  <a:schemeClr val="tx1"/>
                </a:solidFill>
              </a:rPr>
              <a:t> by each viewer of it according to their own previous experiences and understanding, subjective biases and value system</a:t>
            </a:r>
          </a:p>
          <a:p>
            <a:pPr lvl="1">
              <a:buFont typeface="Wingdings" pitchFamily="2" charset="2"/>
              <a:buChar char="q"/>
            </a:pPr>
            <a:r>
              <a:rPr lang="en-AU" dirty="0">
                <a:solidFill>
                  <a:schemeClr val="tx1"/>
                </a:solidFill>
              </a:rPr>
              <a:t>The same event or experience will, in general, be interpreted or understood differently by different observers, depending on their various constructions of the world ...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Interpretivist Perspective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3071810"/>
            <a:ext cx="7123113" cy="240031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en-AU" dirty="0" smtClean="0">
                <a:solidFill>
                  <a:schemeClr val="tx1"/>
                </a:solidFill>
              </a:rPr>
              <a:t>Explanations </a:t>
            </a:r>
            <a:r>
              <a:rPr lang="en-AU" dirty="0">
                <a:solidFill>
                  <a:schemeClr val="tx1"/>
                </a:solidFill>
              </a:rPr>
              <a:t>of how and why the world works as it does are observer and situation dependent</a:t>
            </a:r>
          </a:p>
          <a:p>
            <a:pPr lvl="1">
              <a:buFont typeface="Wingdings" pitchFamily="2" charset="2"/>
              <a:buChar char="q"/>
            </a:pPr>
            <a:r>
              <a:rPr lang="en-AU" dirty="0">
                <a:solidFill>
                  <a:schemeClr val="tx1"/>
                </a:solidFill>
              </a:rPr>
              <a:t>Generalization is difficult because each set of circumstances is to at least some degree unique</a:t>
            </a:r>
          </a:p>
          <a:p>
            <a:pPr lvl="1">
              <a:buFont typeface="Wingdings" pitchFamily="2" charset="2"/>
              <a:buChar char="q"/>
            </a:pPr>
            <a:r>
              <a:rPr lang="en-AU" dirty="0">
                <a:solidFill>
                  <a:schemeClr val="tx1"/>
                </a:solidFill>
              </a:rPr>
              <a:t>Systems may exhibit emergent properties that cannot be understood by inspecting and </a:t>
            </a:r>
            <a:r>
              <a:rPr lang="en-AU" dirty="0" err="1" smtClean="0">
                <a:solidFill>
                  <a:schemeClr val="tx1"/>
                </a:solidFill>
              </a:rPr>
              <a:t>analy</a:t>
            </a:r>
            <a:r>
              <a:rPr lang="tr-TR" dirty="0" smtClean="0">
                <a:solidFill>
                  <a:schemeClr val="tx1"/>
                </a:solidFill>
              </a:rPr>
              <a:t>z</a:t>
            </a:r>
            <a:r>
              <a:rPr lang="en-AU" dirty="0" err="1" smtClean="0">
                <a:solidFill>
                  <a:schemeClr val="tx1"/>
                </a:solidFill>
              </a:rPr>
              <a:t>ing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only their parts ...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Interpretivist Perspective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3214686"/>
            <a:ext cx="7123113" cy="1614494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en-AU" sz="2000" dirty="0" smtClean="0">
                <a:solidFill>
                  <a:schemeClr val="tx1"/>
                </a:solidFill>
              </a:rPr>
              <a:t>Theories </a:t>
            </a:r>
            <a:r>
              <a:rPr lang="en-AU" sz="2000" dirty="0">
                <a:solidFill>
                  <a:schemeClr val="tx1"/>
                </a:solidFill>
              </a:rPr>
              <a:t>about the world are approximate and </a:t>
            </a:r>
            <a:r>
              <a:rPr lang="en-AU" sz="2000" dirty="0" smtClean="0">
                <a:solidFill>
                  <a:schemeClr val="tx1"/>
                </a:solidFill>
              </a:rPr>
              <a:t>contingent</a:t>
            </a:r>
            <a:endParaRPr lang="tr-TR" sz="20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AU" sz="20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AU" sz="2000" dirty="0">
                <a:solidFill>
                  <a:schemeClr val="tx1"/>
                </a:solidFill>
              </a:rPr>
              <a:t>Empirical verification of theories is difficult so they are evaluated by their logical coherence and plausibility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Interpretivist Perspective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3071810"/>
            <a:ext cx="7123113" cy="20431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AU" sz="2000" dirty="0"/>
              <a:t>Action research</a:t>
            </a:r>
          </a:p>
          <a:p>
            <a:pPr>
              <a:buFont typeface="Wingdings" pitchFamily="2" charset="2"/>
              <a:buChar char="q"/>
            </a:pPr>
            <a:r>
              <a:rPr lang="en-AU" sz="2000" dirty="0"/>
              <a:t>Grounded theory</a:t>
            </a:r>
          </a:p>
          <a:p>
            <a:pPr>
              <a:buFont typeface="Wingdings" pitchFamily="2" charset="2"/>
              <a:buChar char="q"/>
            </a:pPr>
            <a:r>
              <a:rPr lang="en-AU" sz="2000" dirty="0"/>
              <a:t>Ethnographic studies</a:t>
            </a:r>
          </a:p>
          <a:p>
            <a:pPr>
              <a:buFont typeface="Wingdings" pitchFamily="2" charset="2"/>
              <a:buChar char="q"/>
            </a:pPr>
            <a:r>
              <a:rPr lang="en-AU" sz="2000" dirty="0"/>
              <a:t>Case studies (as noted before, this one is arguable)</a:t>
            </a:r>
          </a:p>
          <a:p>
            <a:pPr>
              <a:buFont typeface="Wingdings" pitchFamily="2" charset="2"/>
              <a:buChar char="q"/>
            </a:pPr>
            <a:r>
              <a:rPr lang="en-AU" sz="2000" dirty="0"/>
              <a:t>Meta-analysis (this one is a bit of a hybrid)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Some Research Methods with an </a:t>
            </a:r>
            <a:r>
              <a:rPr lang="en-AU" sz="3200" dirty="0" err="1"/>
              <a:t>Interpretivist</a:t>
            </a:r>
            <a:r>
              <a:rPr lang="en-AU" sz="3200" dirty="0"/>
              <a:t> Basis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AU" sz="2000" dirty="0"/>
              <a:t>Some (positivist) information systems researchers deny the validity of interpretively based research </a:t>
            </a:r>
            <a:r>
              <a:rPr lang="en-AU" sz="2000" dirty="0" smtClean="0"/>
              <a:t>methods</a:t>
            </a:r>
            <a:endParaRPr lang="tr-TR" sz="2000" dirty="0" smtClean="0"/>
          </a:p>
          <a:p>
            <a:pPr>
              <a:buFont typeface="Wingdings" pitchFamily="2" charset="2"/>
              <a:buChar char="q"/>
            </a:pPr>
            <a:endParaRPr lang="en-AU" sz="2000" dirty="0"/>
          </a:p>
          <a:p>
            <a:pPr>
              <a:buFont typeface="Wingdings" pitchFamily="2" charset="2"/>
              <a:buChar char="q"/>
            </a:pPr>
            <a:r>
              <a:rPr lang="en-AU" sz="2000" dirty="0"/>
              <a:t>Some (</a:t>
            </a:r>
            <a:r>
              <a:rPr lang="en-AU" sz="2000" dirty="0" err="1"/>
              <a:t>interpretivist</a:t>
            </a:r>
            <a:r>
              <a:rPr lang="en-AU" sz="2000" dirty="0"/>
              <a:t>) information systems researchers deny the appropriateness of positivist research in </a:t>
            </a:r>
            <a:r>
              <a:rPr lang="en-AU" sz="2000" dirty="0" smtClean="0"/>
              <a:t>IS</a:t>
            </a:r>
            <a:endParaRPr lang="tr-TR" sz="2000" dirty="0" smtClean="0"/>
          </a:p>
          <a:p>
            <a:pPr>
              <a:buFont typeface="Wingdings" pitchFamily="2" charset="2"/>
              <a:buChar char="q"/>
            </a:pPr>
            <a:endParaRPr lang="en-AU" sz="2000" dirty="0"/>
          </a:p>
          <a:p>
            <a:pPr>
              <a:buFont typeface="Wingdings" pitchFamily="2" charset="2"/>
              <a:buChar char="q"/>
            </a:pPr>
            <a:r>
              <a:rPr lang="en-AU" sz="2000" dirty="0"/>
              <a:t>But … is there a middle position?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Positivism vs Interpretivism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>
                <a:latin typeface="Calibri" pitchFamily="34" charset="0"/>
                <a:cs typeface="Calibri" pitchFamily="34" charset="0"/>
              </a:rPr>
              <a:t>A Framework for Understanding it All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743200"/>
            <a:ext cx="7123113" cy="261462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AU" sz="2800" dirty="0"/>
              <a:t>Positivist research aims at </a:t>
            </a:r>
            <a:r>
              <a:rPr lang="en-AU" sz="2800" i="1" dirty="0"/>
              <a:t>control</a:t>
            </a:r>
            <a:r>
              <a:rPr lang="en-AU" sz="2800" dirty="0"/>
              <a:t> and </a:t>
            </a:r>
            <a:r>
              <a:rPr lang="en-AU" sz="2800" i="1" dirty="0"/>
              <a:t>prediction</a:t>
            </a:r>
            <a:r>
              <a:rPr lang="en-AU" sz="2800" dirty="0"/>
              <a:t> through reduction of the problem to its essentials for theory testing and analysis</a:t>
            </a:r>
          </a:p>
          <a:p>
            <a:pPr>
              <a:buFont typeface="Wingdings" pitchFamily="2" charset="2"/>
              <a:buChar char="q"/>
            </a:pPr>
            <a:r>
              <a:rPr lang="en-AU" sz="2800" dirty="0"/>
              <a:t>Interpretive research (ethnography, case studies) aims at developing a detailed </a:t>
            </a:r>
            <a:r>
              <a:rPr lang="en-AU" sz="2800" i="1" dirty="0"/>
              <a:t>understanding</a:t>
            </a:r>
            <a:r>
              <a:rPr lang="en-AU" sz="2800" dirty="0"/>
              <a:t> of the problem in its full contextual situation</a:t>
            </a:r>
          </a:p>
          <a:p>
            <a:pPr>
              <a:buFont typeface="Wingdings" pitchFamily="2" charset="2"/>
              <a:buChar char="q"/>
            </a:pPr>
            <a:r>
              <a:rPr lang="en-AU" sz="2800" dirty="0"/>
              <a:t>Interventionist (action) research aims at understanding by the achievement of desired </a:t>
            </a:r>
            <a:r>
              <a:rPr lang="en-AU" sz="2800" i="1" dirty="0"/>
              <a:t>change</a:t>
            </a:r>
            <a:r>
              <a:rPr lang="en-AU" sz="2800" dirty="0"/>
              <a:t> through intentional involvement</a:t>
            </a:r>
            <a:endParaRPr lang="en-AU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Characterizing Different Research</a:t>
            </a:r>
            <a:endParaRPr lang="en-AU" sz="3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>
                <a:latin typeface="Calibri" pitchFamily="34" charset="0"/>
                <a:cs typeface="Calibri" pitchFamily="34" charset="0"/>
              </a:rPr>
              <a:t>Scientific Research </a:t>
            </a:r>
            <a:r>
              <a:rPr lang="en-AU" sz="2800" dirty="0">
                <a:latin typeface="Calibri" pitchFamily="34" charset="0"/>
                <a:cs typeface="Calibri" pitchFamily="34" charset="0"/>
              </a:rPr>
              <a:t>Framework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  <p:sp>
        <p:nvSpPr>
          <p:cNvPr id="46083" name="AutoShape 3"/>
          <p:cNvSpPr>
            <a:spLocks noChangeArrowheads="1"/>
          </p:cNvSpPr>
          <p:nvPr/>
        </p:nvSpPr>
        <p:spPr bwMode="auto">
          <a:xfrm>
            <a:off x="2714612" y="3000372"/>
            <a:ext cx="3657600" cy="3163888"/>
          </a:xfrm>
          <a:prstGeom prst="triangle">
            <a:avLst>
              <a:gd name="adj" fmla="val 50000"/>
            </a:avLst>
          </a:prstGeom>
          <a:ln>
            <a:headEnd/>
            <a:tailEnd type="non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b="1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V="1">
            <a:off x="2710791" y="4548934"/>
            <a:ext cx="2741612" cy="1582737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 flipV="1">
            <a:off x="3625191" y="4548934"/>
            <a:ext cx="2741612" cy="1582737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541178" y="3010646"/>
            <a:ext cx="0" cy="3124200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776388" y="2592292"/>
            <a:ext cx="1487908" cy="46166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AU" b="1" spc="50" dirty="0">
                <a:ln w="11430"/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Change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746130" y="5828030"/>
            <a:ext cx="1980157" cy="46166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AU" b="1" spc="50" dirty="0">
                <a:ln w="11430"/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Prediction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300294" y="5840320"/>
            <a:ext cx="2736327" cy="461665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AU" b="1" spc="50" dirty="0">
                <a:ln w="11430"/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Understanding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857488" y="5643578"/>
            <a:ext cx="125720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AU" sz="1600" b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reduction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786182" y="3714752"/>
            <a:ext cx="154580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AU" sz="1600" b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intervention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500562" y="5643578"/>
            <a:ext cx="174156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AU" sz="1600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Positivism, </a:t>
            </a:r>
            <a:r>
              <a:rPr lang="en-AU" dirty="0" err="1"/>
              <a:t>Interpretivism</a:t>
            </a:r>
            <a:r>
              <a:rPr lang="en-AU" dirty="0"/>
              <a:t> &amp; </a:t>
            </a:r>
            <a:r>
              <a:rPr lang="tr-TR" dirty="0" err="1" smtClean="0"/>
              <a:t>Others</a:t>
            </a:r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743200"/>
            <a:ext cx="7123113" cy="31146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AU" dirty="0"/>
              <a:t>Research methods in the technologically oriented and “hard” sciences are generally rooted in logical </a:t>
            </a:r>
            <a:r>
              <a:rPr lang="en-AU" i="1" dirty="0"/>
              <a:t>positivist</a:t>
            </a:r>
            <a:r>
              <a:rPr lang="en-AU" dirty="0"/>
              <a:t> </a:t>
            </a:r>
            <a:r>
              <a:rPr lang="en-AU" dirty="0" smtClean="0"/>
              <a:t>foundations</a:t>
            </a:r>
            <a:endParaRPr lang="tr-TR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AU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AU" dirty="0"/>
              <a:t>In non-technological fields research tends to be built on a more </a:t>
            </a:r>
            <a:r>
              <a:rPr lang="en-AU" dirty="0" err="1"/>
              <a:t>interpretivist</a:t>
            </a:r>
            <a:r>
              <a:rPr lang="en-AU" dirty="0"/>
              <a:t> </a:t>
            </a:r>
            <a:r>
              <a:rPr lang="en-AU" dirty="0" smtClean="0"/>
              <a:t>basis</a:t>
            </a:r>
            <a:endParaRPr lang="tr-TR" dirty="0" smtClean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AU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AU" dirty="0"/>
              <a:t>The basic assumptions underlying these approaches are very different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AU" sz="1600" i="1" dirty="0"/>
              <a:t>positivist - the only authentic knowledge is scientific knowledge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AU" sz="1600" i="1" dirty="0" err="1"/>
              <a:t>interpretivist</a:t>
            </a:r>
            <a:r>
              <a:rPr lang="en-AU" sz="1600" i="1" dirty="0"/>
              <a:t> - concerned not only with quantifying, but also interpreting</a:t>
            </a:r>
            <a:endParaRPr lang="en-AU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>
                <a:latin typeface="Calibri" pitchFamily="34" charset="0"/>
                <a:cs typeface="Calibri" pitchFamily="34" charset="0"/>
              </a:rPr>
              <a:t>Why Bother with Philosophical Differences?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743200"/>
            <a:ext cx="7123113" cy="197168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AU" dirty="0"/>
              <a:t>On which basis, then, should information systems research be founded? </a:t>
            </a:r>
            <a:r>
              <a:rPr lang="en-AU" dirty="0" err="1"/>
              <a:t>Interpretivist</a:t>
            </a:r>
            <a:r>
              <a:rPr lang="en-AU" dirty="0"/>
              <a:t> or positivist, or perhaps some hybrid of the two</a:t>
            </a:r>
            <a:r>
              <a:rPr lang="en-AU" dirty="0" smtClean="0"/>
              <a:t>?</a:t>
            </a:r>
            <a:endParaRPr lang="tr-TR" dirty="0" smtClean="0"/>
          </a:p>
          <a:p>
            <a:pPr>
              <a:buFont typeface="Wingdings" pitchFamily="2" charset="2"/>
              <a:buChar char="q"/>
            </a:pPr>
            <a:endParaRPr lang="en-AU" dirty="0"/>
          </a:p>
          <a:p>
            <a:pPr>
              <a:buFont typeface="Wingdings" pitchFamily="2" charset="2"/>
              <a:buChar char="q"/>
            </a:pPr>
            <a:r>
              <a:rPr lang="en-AU" dirty="0"/>
              <a:t>There is a built-in tension and continuing discussion in information systems research reflecting these two rather different research foundations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dirty="0">
                <a:latin typeface="Calibri" pitchFamily="34" charset="0"/>
                <a:cs typeface="Calibri" pitchFamily="34" charset="0"/>
              </a:rPr>
              <a:t>How to Research in Information Systems?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3143248"/>
            <a:ext cx="7123113" cy="1328742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q"/>
            </a:pPr>
            <a:r>
              <a:rPr lang="en-AU" sz="2000" dirty="0" smtClean="0">
                <a:solidFill>
                  <a:schemeClr val="tx1"/>
                </a:solidFill>
              </a:rPr>
              <a:t>There </a:t>
            </a:r>
            <a:r>
              <a:rPr lang="en-AU" sz="2000" dirty="0">
                <a:solidFill>
                  <a:schemeClr val="tx1"/>
                </a:solidFill>
              </a:rPr>
              <a:t>is an objective external world that is </a:t>
            </a:r>
            <a:r>
              <a:rPr lang="en-AU" sz="2000" i="1" dirty="0">
                <a:solidFill>
                  <a:schemeClr val="tx1"/>
                </a:solidFill>
              </a:rPr>
              <a:t>real</a:t>
            </a:r>
            <a:r>
              <a:rPr lang="en-AU" sz="2000" dirty="0">
                <a:solidFill>
                  <a:schemeClr val="tx1"/>
                </a:solidFill>
              </a:rPr>
              <a:t> and independent of those who observe </a:t>
            </a:r>
            <a:r>
              <a:rPr lang="en-AU" sz="2000" dirty="0" smtClean="0">
                <a:solidFill>
                  <a:schemeClr val="tx1"/>
                </a:solidFill>
              </a:rPr>
              <a:t>it</a:t>
            </a:r>
            <a:endParaRPr lang="tr-TR" sz="20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AU" sz="20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AU" sz="2000" dirty="0">
                <a:solidFill>
                  <a:schemeClr val="tx1"/>
                </a:solidFill>
              </a:rPr>
              <a:t>The objects that inhabit the world are knowable through our senses ...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Calibri" pitchFamily="34" charset="0"/>
                <a:cs typeface="Calibri" pitchFamily="34" charset="0"/>
              </a:rPr>
              <a:t>The Positivist Perspective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743200"/>
            <a:ext cx="7123113" cy="24717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AU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AU" dirty="0">
                <a:solidFill>
                  <a:schemeClr val="tx1"/>
                </a:solidFill>
              </a:rPr>
              <a:t>Observed facts and events are independent of the value system, state of knowledge and experience of the observer</a:t>
            </a:r>
          </a:p>
          <a:p>
            <a:pPr lvl="1">
              <a:buFont typeface="Wingdings" pitchFamily="2" charset="2"/>
              <a:buChar char="q"/>
            </a:pPr>
            <a:r>
              <a:rPr lang="en-AU" dirty="0">
                <a:solidFill>
                  <a:schemeClr val="tx1"/>
                </a:solidFill>
              </a:rPr>
              <a:t>The objects in the real world are related to each other and their behaviour is governed by general laws independent of time, space and observers ...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Positivist Perspective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Dennis Hart © 29-May-2002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AU" sz="2000" dirty="0"/>
          </a:p>
          <a:p>
            <a:pPr lvl="1">
              <a:buFont typeface="Wingdings" pitchFamily="2" charset="2"/>
              <a:buChar char="q"/>
            </a:pPr>
            <a:r>
              <a:rPr lang="en-AU" sz="2000" dirty="0">
                <a:solidFill>
                  <a:schemeClr val="tx1"/>
                </a:solidFill>
              </a:rPr>
              <a:t>These relationships and laws are discoverable by observation of facts and events and generalization from </a:t>
            </a:r>
            <a:r>
              <a:rPr lang="en-AU" sz="2000" dirty="0" smtClean="0">
                <a:solidFill>
                  <a:schemeClr val="tx1"/>
                </a:solidFill>
              </a:rPr>
              <a:t>them</a:t>
            </a:r>
            <a:endParaRPr lang="tr-TR" sz="20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AU" sz="20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AU" sz="2000" dirty="0">
                <a:solidFill>
                  <a:schemeClr val="tx1"/>
                </a:solidFill>
              </a:rPr>
              <a:t>Objects and systems in the real world are the sum of their parts and can be understood (as a whole) by decomposition followed by analysis of the separate parts ...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Positivist Perspective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743200"/>
            <a:ext cx="7123113" cy="2114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AU" sz="20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AU" sz="2000" dirty="0">
                <a:solidFill>
                  <a:schemeClr val="tx1"/>
                </a:solidFill>
              </a:rPr>
              <a:t>The results of experiments are experimenter independent, value free and repeatable</a:t>
            </a:r>
          </a:p>
          <a:p>
            <a:pPr lvl="1">
              <a:buFont typeface="Wingdings" pitchFamily="2" charset="2"/>
              <a:buChar char="q"/>
            </a:pPr>
            <a:r>
              <a:rPr lang="en-AU" sz="2000" dirty="0">
                <a:solidFill>
                  <a:schemeClr val="tx1"/>
                </a:solidFill>
              </a:rPr>
              <a:t>Causal and predictive theories can be built to explain and control the real world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Positivist Perspective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743200"/>
            <a:ext cx="7123113" cy="218599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AU" dirty="0"/>
              <a:t>Laboratory experiments</a:t>
            </a:r>
          </a:p>
          <a:p>
            <a:pPr>
              <a:buFont typeface="Wingdings" pitchFamily="2" charset="2"/>
              <a:buChar char="q"/>
            </a:pPr>
            <a:r>
              <a:rPr lang="en-AU" dirty="0"/>
              <a:t>Field experiments</a:t>
            </a:r>
          </a:p>
          <a:p>
            <a:pPr>
              <a:buFont typeface="Wingdings" pitchFamily="2" charset="2"/>
              <a:buChar char="q"/>
            </a:pPr>
            <a:r>
              <a:rPr lang="en-AU" dirty="0"/>
              <a:t>Surveys (that aim at statistical significance)</a:t>
            </a:r>
          </a:p>
          <a:p>
            <a:pPr>
              <a:buFont typeface="Wingdings" pitchFamily="2" charset="2"/>
              <a:buChar char="q"/>
            </a:pPr>
            <a:r>
              <a:rPr lang="en-AU" dirty="0"/>
              <a:t>Simulation</a:t>
            </a:r>
          </a:p>
          <a:p>
            <a:pPr>
              <a:buFont typeface="Wingdings" pitchFamily="2" charset="2"/>
              <a:buChar char="q"/>
            </a:pPr>
            <a:r>
              <a:rPr lang="en-AU" dirty="0"/>
              <a:t>Formal theorem proof</a:t>
            </a:r>
          </a:p>
          <a:p>
            <a:pPr>
              <a:buFont typeface="Wingdings" pitchFamily="2" charset="2"/>
              <a:buChar char="q"/>
            </a:pPr>
            <a:r>
              <a:rPr lang="en-AU" dirty="0"/>
              <a:t>Case studies (this one is arguable)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Some Research Methods with a Positivist Basis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22917" y="6492875"/>
            <a:ext cx="5421083" cy="365125"/>
          </a:xfrm>
        </p:spPr>
        <p:txBody>
          <a:bodyPr/>
          <a:lstStyle/>
          <a:p>
            <a:r>
              <a:rPr lang="en-AU" sz="1000" dirty="0"/>
              <a:t>Dennis Hart © 29-May-2002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1632</TotalTime>
  <Words>672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Black</vt:lpstr>
      <vt:lpstr>Calibri</vt:lpstr>
      <vt:lpstr>Times New Roman</vt:lpstr>
      <vt:lpstr>Tw Cen MT</vt:lpstr>
      <vt:lpstr>Wingdings</vt:lpstr>
      <vt:lpstr>Wingdings 2</vt:lpstr>
      <vt:lpstr>Median</vt:lpstr>
      <vt:lpstr>RESEARCH METHODS AT A GLANCE</vt:lpstr>
      <vt:lpstr>Positivism, Interpretivism &amp; Others</vt:lpstr>
      <vt:lpstr>Why Bother with Philosophical Differences?</vt:lpstr>
      <vt:lpstr>How to Research in Information Systems?</vt:lpstr>
      <vt:lpstr>The Positivist Perspective</vt:lpstr>
      <vt:lpstr>The Positivist Perspective</vt:lpstr>
      <vt:lpstr>The Positivist Perspective</vt:lpstr>
      <vt:lpstr>The Positivist Perspective</vt:lpstr>
      <vt:lpstr>Some Research Methods with a Positivist Basis</vt:lpstr>
      <vt:lpstr>The Interpretivist Perspective</vt:lpstr>
      <vt:lpstr>The Interpretivist Perspective</vt:lpstr>
      <vt:lpstr>The Interpretivist Perspective</vt:lpstr>
      <vt:lpstr>Some Research Methods with an Interpretivist Basis</vt:lpstr>
      <vt:lpstr>Positivism vs Interpretivism</vt:lpstr>
      <vt:lpstr>A Framework for Understanding it All</vt:lpstr>
      <vt:lpstr>Characterizing Different Research</vt:lpstr>
      <vt:lpstr>Scientific Research Framework</vt:lpstr>
    </vt:vector>
  </TitlesOfParts>
  <Company>ADFA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Perspectives on Information Systems Research</dc:title>
  <dc:creator>Vavnilanon</dc:creator>
  <cp:lastModifiedBy>Soner YILDIRIM</cp:lastModifiedBy>
  <cp:revision>75</cp:revision>
  <dcterms:created xsi:type="dcterms:W3CDTF">2002-05-24T23:51:34Z</dcterms:created>
  <dcterms:modified xsi:type="dcterms:W3CDTF">2017-06-01T05:40:08Z</dcterms:modified>
</cp:coreProperties>
</file>