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25"/>
  </p:notesMasterIdLst>
  <p:handoutMasterIdLst>
    <p:handoutMasterId r:id="rId26"/>
  </p:handoutMasterIdLst>
  <p:sldIdLst>
    <p:sldId id="289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itchFamily="6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itchFamily="6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itchFamily="6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itchFamily="6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ＭＳ Ｐゴシック" pitchFamily="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itchFamily="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itchFamily="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itchFamily="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ＭＳ Ｐゴシック" pitchFamily="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16"/>
    </p:cViewPr>
  </p:sorterViewPr>
  <p:notesViewPr>
    <p:cSldViewPr>
      <p:cViewPr varScale="1">
        <p:scale>
          <a:sx n="90" d="100"/>
          <a:sy n="90" d="100"/>
        </p:scale>
        <p:origin x="-1680" y="-10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0175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0175" y="8777288"/>
            <a:ext cx="3013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Arial" panose="020B0604020202020204" pitchFamily="34" charset="0"/>
              </a:defRPr>
            </a:lvl1pPr>
          </a:lstStyle>
          <a:p>
            <a:fld id="{BF93BCD5-D83C-4FDC-B98E-83246F79BA6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00788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3738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/>
            </a:lvl1pPr>
          </a:lstStyle>
          <a:p>
            <a:fld id="{8A01C4BD-3275-4463-AC6C-0B9950BA344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83271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2B8688-8EC7-4334-8491-6B0FE5587AC2}" type="datetimeFigureOut">
              <a:rPr lang="en-US" smtClean="0"/>
              <a:pPr>
                <a:defRPr/>
              </a:pPr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2C355-806D-4D6E-806F-A84454C6F394}" type="slidenum">
              <a:rPr lang="en-US" altLang="tr-TR" smtClean="0"/>
              <a:pPr/>
              <a:t>‹#›</a:t>
            </a:fld>
            <a:endParaRPr lang="en-US" alt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4"/>
          <p:cNvSpPr txBox="1">
            <a:spLocks noChangeArrowheads="1"/>
          </p:cNvSpPr>
          <p:nvPr userDrawn="1"/>
        </p:nvSpPr>
        <p:spPr bwMode="auto">
          <a:xfrm>
            <a:off x="2743200" y="5943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9BBA77-6B41-4E18-A14C-34020956FB17}" type="datetimeFigureOut">
              <a:rPr lang="en-US" smtClean="0"/>
              <a:pPr>
                <a:defRPr/>
              </a:pPr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57FA-3C32-4C0E-A7C5-09EB95F6FB98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4936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FB6DB-5FA1-467C-9C66-C2AF3F9CBFC0}" type="datetimeFigureOut">
              <a:rPr lang="en-US" smtClean="0"/>
              <a:pPr>
                <a:defRPr/>
              </a:pPr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80EBE-12FC-4961-9949-4425059D28C9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807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30AB0-E19C-49DB-9FBF-D3C0A5618CBD}" type="datetimeFigureOut">
              <a:rPr lang="en-US" smtClean="0"/>
              <a:pPr>
                <a:defRPr/>
              </a:pPr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C73B-3688-49A7-8CD3-0932F559A98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7684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695832-57EF-4A99-B895-C2B00FB9060E}" type="datetimeFigureOut">
              <a:rPr lang="en-US" smtClean="0"/>
              <a:pPr>
                <a:defRPr/>
              </a:pPr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A135-CD6C-4BEA-B6CB-669BE68F6E17}" type="slidenum">
              <a:rPr lang="en-US" altLang="tr-TR" smtClean="0"/>
              <a:pPr/>
              <a:t>‹#›</a:t>
            </a:fld>
            <a:endParaRPr lang="en-US" alt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2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CF751F-0977-45A7-87CF-B38544B861C1}" type="datetimeFigureOut">
              <a:rPr lang="en-US" smtClean="0"/>
              <a:pPr>
                <a:defRPr/>
              </a:pPr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0EF0F-8B16-4E57-81B0-FEAAB620074C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1609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CCE2ED-BE5A-4E96-9401-12539BB08F12}" type="datetimeFigureOut">
              <a:rPr lang="en-US" smtClean="0"/>
              <a:pPr>
                <a:defRPr/>
              </a:pPr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01C6-BC3F-40F3-9623-707827300658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936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5A07E4-1441-4A2B-9DB6-2D1E19931B09}" type="datetimeFigureOut">
              <a:rPr lang="en-US" smtClean="0"/>
              <a:pPr>
                <a:defRPr/>
              </a:pPr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635C-46FA-45AD-8D63-81B892D4503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3947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6B2763-B12C-46BB-BFAB-89F428D0D3BD}" type="datetimeFigureOut">
              <a:rPr lang="en-US" smtClean="0"/>
              <a:pPr>
                <a:defRPr/>
              </a:pPr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1973-E6AA-4BBC-97F8-70A5459FD5AD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2008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F32B0E-CE34-441D-A2F5-FB51C0D1F7C5}" type="datetimeFigureOut">
              <a:rPr lang="en-US" smtClean="0"/>
              <a:pPr>
                <a:defRPr/>
              </a:pPr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AE8670-026D-4426-BFF1-F0F52EB64464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1652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959DD0-8F08-41D7-9F92-CC0BF7B1C363}" type="datetimeFigureOut">
              <a:rPr lang="en-US" smtClean="0"/>
              <a:pPr>
                <a:defRPr/>
              </a:pPr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DCE1-03FC-47CD-ABA8-C57388B5D92D}" type="slidenum">
              <a:rPr lang="en-US" altLang="tr-TR" smtClean="0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277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F1128F-E5E5-4C69-8B85-B0641DDF7F47}" type="datetimeFigureOut">
              <a:rPr lang="en-US" smtClean="0"/>
              <a:pPr>
                <a:defRPr/>
              </a:pPr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1BC9E0-46B4-4485-9C91-8970FD3664BB}" type="slidenum">
              <a:rPr lang="en-US" altLang="tr-TR" smtClean="0"/>
              <a:pPr/>
              <a:t>‹#›</a:t>
            </a:fld>
            <a:endParaRPr lang="en-US" alt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7"/>
          <p:cNvSpPr txBox="1">
            <a:spLocks noChangeArrowheads="1"/>
          </p:cNvSpPr>
          <p:nvPr userDrawn="1"/>
        </p:nvSpPr>
        <p:spPr bwMode="auto">
          <a:xfrm>
            <a:off x="0" y="659765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>
              <a:defRPr/>
            </a:pPr>
            <a:r>
              <a:rPr lang="en-US" sz="600" i="1" dirty="0"/>
              <a:t>Educational Research: Planning, Conducting and Evaluating Quantitative and Qualitative Research, Fourth Edition – </a:t>
            </a:r>
            <a:r>
              <a:rPr lang="en-US" sz="600" dirty="0"/>
              <a:t>Creswell</a:t>
            </a:r>
          </a:p>
          <a:p>
            <a:pPr>
              <a:defRPr/>
            </a:pPr>
            <a:r>
              <a:rPr lang="en-US" sz="600" dirty="0"/>
              <a:t>ISBN: 0132755912</a:t>
            </a:r>
          </a:p>
        </p:txBody>
      </p:sp>
      <p:sp>
        <p:nvSpPr>
          <p:cNvPr id="12" name="Text Box 28"/>
          <p:cNvSpPr txBox="1">
            <a:spLocks noChangeArrowheads="1"/>
          </p:cNvSpPr>
          <p:nvPr userDrawn="1"/>
        </p:nvSpPr>
        <p:spPr bwMode="auto">
          <a:xfrm>
            <a:off x="6329363" y="6635750"/>
            <a:ext cx="22098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sz="600" dirty="0"/>
              <a:t>© 2012, 2008, 2005, 2002 Pearson Education, Inc.</a:t>
            </a:r>
          </a:p>
          <a:p>
            <a:pPr algn="r">
              <a:defRPr/>
            </a:pPr>
            <a:r>
              <a:rPr lang="en-US" sz="600" dirty="0"/>
              <a:t>All rights reserved.</a:t>
            </a:r>
          </a:p>
        </p:txBody>
      </p:sp>
      <p:pic>
        <p:nvPicPr>
          <p:cNvPr id="13" name="Picture 31" descr="pearson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63" y="6626225"/>
            <a:ext cx="5969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32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ＭＳ Ｐゴシック" pitchFamily="64" charset="-128"/>
              </a:rPr>
              <a:t>The Process of Conducting Research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Chapter</a:t>
            </a:r>
            <a:r>
              <a:rPr lang="tr-TR" dirty="0"/>
              <a:t>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The Process of Research:  </a:t>
            </a:r>
            <a:br>
              <a:rPr lang="en-US" dirty="0">
                <a:ea typeface="ＭＳ Ｐゴシック" pitchFamily="64" charset="-128"/>
              </a:rPr>
            </a:br>
            <a:r>
              <a:rPr lang="en-US" dirty="0">
                <a:ea typeface="ＭＳ Ｐゴシック" pitchFamily="64" charset="-128"/>
              </a:rPr>
              <a:t>Specify a Research Purpose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Identify the purpose statement</a:t>
            </a:r>
          </a:p>
          <a:p>
            <a:pPr lvl="1" eaLnBrk="1" hangingPunct="1"/>
            <a:r>
              <a:rPr lang="en-US" altLang="tr-TR">
                <a:ea typeface="ＭＳ Ｐゴシック" pitchFamily="64" charset="-128"/>
              </a:rPr>
              <a:t>The major intent of the study</a:t>
            </a:r>
          </a:p>
          <a:p>
            <a:pPr lvl="1" eaLnBrk="1" hangingPunct="1"/>
            <a:r>
              <a:rPr lang="en-US" altLang="tr-TR">
                <a:ea typeface="ＭＳ Ｐゴシック" pitchFamily="64" charset="-128"/>
              </a:rPr>
              <a:t>The participants in the study</a:t>
            </a:r>
          </a:p>
          <a:p>
            <a:pPr lvl="1" eaLnBrk="1" hangingPunct="1"/>
            <a:r>
              <a:rPr lang="en-US" altLang="tr-TR">
                <a:ea typeface="ＭＳ Ｐゴシック" pitchFamily="64" charset="-128"/>
              </a:rPr>
              <a:t>The site of the study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Narrow the purpose statement to research questions</a:t>
            </a:r>
          </a:p>
          <a:p>
            <a:endParaRPr lang="en-US" alt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The Research Process: </a:t>
            </a:r>
            <a:br>
              <a:rPr lang="en-US" dirty="0">
                <a:ea typeface="ＭＳ Ｐゴシック" pitchFamily="64" charset="-128"/>
              </a:rPr>
            </a:br>
            <a:r>
              <a:rPr lang="en-US" dirty="0">
                <a:ea typeface="ＭＳ Ｐゴシック" pitchFamily="64" charset="-128"/>
              </a:rPr>
              <a:t>Collect Data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Determine the data collection method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Select the individuals to study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Obtain permissions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Design data collection instruments and outline data collection procedures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Gather data</a:t>
            </a:r>
          </a:p>
          <a:p>
            <a:endParaRPr lang="en-US" alt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The Research Process:  </a:t>
            </a:r>
            <a:br>
              <a:rPr lang="en-US" dirty="0">
                <a:ea typeface="ＭＳ Ｐゴシック" pitchFamily="64" charset="-128"/>
              </a:rPr>
            </a:br>
            <a:r>
              <a:rPr lang="en-US" dirty="0">
                <a:ea typeface="ＭＳ Ｐゴシック" pitchFamily="64" charset="-128"/>
              </a:rPr>
              <a:t>Analyze and Interpret Data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Take the data apart to look at individual responses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Represent the data in tables, figures, and pictures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Explain conclusions from the data that  address the research questions</a:t>
            </a:r>
          </a:p>
          <a:p>
            <a:endParaRPr lang="en-US" alt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The Research Process:  </a:t>
            </a:r>
            <a:br>
              <a:rPr lang="en-US" dirty="0">
                <a:ea typeface="ＭＳ Ｐゴシック" pitchFamily="64" charset="-128"/>
              </a:rPr>
            </a:br>
            <a:r>
              <a:rPr lang="en-US" dirty="0">
                <a:ea typeface="ＭＳ Ｐゴシック" pitchFamily="64" charset="-128"/>
              </a:rPr>
              <a:t>Report  and Evaluate Research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Report research</a:t>
            </a:r>
          </a:p>
          <a:p>
            <a:pPr lvl="1" eaLnBrk="1" hangingPunct="1"/>
            <a:r>
              <a:rPr lang="en-US" altLang="tr-TR" sz="2400">
                <a:ea typeface="ＭＳ Ｐゴシック" pitchFamily="64" charset="-128"/>
              </a:rPr>
              <a:t>Determine the audience for the report</a:t>
            </a:r>
          </a:p>
          <a:p>
            <a:pPr lvl="1" eaLnBrk="1" hangingPunct="1"/>
            <a:r>
              <a:rPr lang="en-US" altLang="tr-TR" sz="2400">
                <a:ea typeface="ＭＳ Ｐゴシック" pitchFamily="64" charset="-128"/>
              </a:rPr>
              <a:t>Structure the report</a:t>
            </a:r>
          </a:p>
          <a:p>
            <a:pPr lvl="1" eaLnBrk="1" hangingPunct="1"/>
            <a:r>
              <a:rPr lang="en-US" altLang="tr-TR" sz="2400">
                <a:ea typeface="ＭＳ Ｐゴシック" pitchFamily="64" charset="-128"/>
              </a:rPr>
              <a:t>Write the report sensitively and accurately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Evaluate research</a:t>
            </a:r>
          </a:p>
          <a:p>
            <a:pPr lvl="1" eaLnBrk="1" hangingPunct="1"/>
            <a:r>
              <a:rPr lang="en-US" altLang="tr-TR" sz="2400">
                <a:ea typeface="ＭＳ Ｐゴシック" pitchFamily="64" charset="-128"/>
              </a:rPr>
              <a:t>Assess the quality of research using recognized standards in a discipline</a:t>
            </a:r>
          </a:p>
          <a:p>
            <a:pPr lvl="1" eaLnBrk="1" hangingPunct="1"/>
            <a:r>
              <a:rPr lang="en-US" altLang="tr-TR" sz="2400">
                <a:ea typeface="ＭＳ Ｐゴシック" pitchFamily="64" charset="-128"/>
              </a:rPr>
              <a:t>Standards can come from the academic community, school districts, or federal or state agencies </a:t>
            </a:r>
          </a:p>
          <a:p>
            <a:endParaRPr lang="en-US" alt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 rot="5400000">
            <a:off x="2705099" y="5249863"/>
            <a:ext cx="936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95600" y="304800"/>
            <a:ext cx="3475037" cy="3460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RESEARCH PROCESS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595687" y="914400"/>
            <a:ext cx="2114550" cy="33655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>
                <a:solidFill>
                  <a:schemeClr val="bg1"/>
                </a:solidFill>
                <a:latin typeface="Calibri" pitchFamily="64" charset="0"/>
              </a:rPr>
              <a:t> </a:t>
            </a:r>
            <a:r>
              <a:rPr lang="en-US" sz="1600">
                <a:solidFill>
                  <a:schemeClr val="bg1"/>
                </a:solidFill>
                <a:latin typeface="Arial" charset="0"/>
              </a:rPr>
              <a:t>Research Problem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138487" y="1981200"/>
            <a:ext cx="3098800" cy="33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Research Questions </a:t>
            </a:r>
            <a:r>
              <a:rPr lang="en-US" sz="1600" dirty="0" err="1">
                <a:solidFill>
                  <a:schemeClr val="bg1"/>
                </a:solidFill>
                <a:latin typeface="Arial" charset="0"/>
              </a:rPr>
              <a:t>Questions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671887" y="1447800"/>
            <a:ext cx="1962150" cy="33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Literature Review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338387" y="2667000"/>
            <a:ext cx="2247900" cy="33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Quantitative Research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4891087" y="2667000"/>
            <a:ext cx="2489200" cy="3365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Qualitative Research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3894137" y="3276600"/>
            <a:ext cx="2057400" cy="33655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 Research Designs  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720725" y="3886200"/>
            <a:ext cx="2798762" cy="10699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Quantitative Designs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-Experimental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-Correlational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-Survey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3810000" y="3962400"/>
            <a:ext cx="2224087" cy="8255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Combined Designs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-Mixed methods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-Action research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262687" y="3886200"/>
            <a:ext cx="2252663" cy="106997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Qualitative Designs</a:t>
            </a:r>
          </a:p>
          <a:p>
            <a:pPr algn="ctr" eaLnBrk="1" hangingPunct="1">
              <a:defRPr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-Grounded theory</a:t>
            </a:r>
          </a:p>
          <a:p>
            <a:pPr algn="ctr" eaLnBrk="1" hangingPunct="1">
              <a:defRPr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-Ethnography</a:t>
            </a:r>
          </a:p>
          <a:p>
            <a:pPr algn="ctr" eaLnBrk="1" hangingPunct="1">
              <a:defRPr/>
            </a:pPr>
            <a:r>
              <a:rPr lang="en-US" sz="1600">
                <a:solidFill>
                  <a:schemeClr val="bg1"/>
                </a:solidFill>
                <a:latin typeface="Arial" charset="0"/>
              </a:rPr>
              <a:t>-Narrative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9550" y="5321300"/>
            <a:ext cx="1671637" cy="3365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     Sampling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263775" y="5321300"/>
            <a:ext cx="1524000" cy="3385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Instruments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427536" y="5348288"/>
            <a:ext cx="1828800" cy="3365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Data Analysis</a:t>
            </a: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 rot="10800000" flipV="1">
            <a:off x="6831013" y="5348288"/>
            <a:ext cx="2057400" cy="33655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Interpretation</a:t>
            </a: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727200" y="5867400"/>
            <a:ext cx="5672137" cy="33655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64" charset="0"/>
                <a:ea typeface="ＭＳ Ｐゴシック" pitchFamily="6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Arial" charset="0"/>
              </a:rPr>
              <a:t>Discussion, Conclusions, Limitations, Future Research</a:t>
            </a:r>
          </a:p>
        </p:txBody>
      </p: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>
            <a:off x="4652962" y="685800"/>
            <a:ext cx="4763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endCxn id="8" idx="0"/>
          </p:cNvCxnSpPr>
          <p:nvPr/>
        </p:nvCxnSpPr>
        <p:spPr bwMode="auto">
          <a:xfrm>
            <a:off x="4652962" y="1219200"/>
            <a:ext cx="0" cy="228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  <a:stCxn id="8" idx="2"/>
          </p:cNvCxnSpPr>
          <p:nvPr/>
        </p:nvCxnSpPr>
        <p:spPr bwMode="auto">
          <a:xfrm>
            <a:off x="4652962" y="1784350"/>
            <a:ext cx="3175" cy="203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endCxn id="9" idx="0"/>
          </p:cNvCxnSpPr>
          <p:nvPr/>
        </p:nvCxnSpPr>
        <p:spPr bwMode="auto">
          <a:xfrm flipH="1">
            <a:off x="3462337" y="2286000"/>
            <a:ext cx="338138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  <a:endCxn id="10" idx="0"/>
          </p:cNvCxnSpPr>
          <p:nvPr/>
        </p:nvCxnSpPr>
        <p:spPr bwMode="auto">
          <a:xfrm>
            <a:off x="5570537" y="2286000"/>
            <a:ext cx="56515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  <a:stCxn id="9" idx="2"/>
          </p:cNvCxnSpPr>
          <p:nvPr/>
        </p:nvCxnSpPr>
        <p:spPr bwMode="auto">
          <a:xfrm>
            <a:off x="3462337" y="3003550"/>
            <a:ext cx="431800" cy="441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0" idx="2"/>
          </p:cNvCxnSpPr>
          <p:nvPr/>
        </p:nvCxnSpPr>
        <p:spPr bwMode="auto">
          <a:xfrm flipH="1">
            <a:off x="5951537" y="3003550"/>
            <a:ext cx="184150" cy="441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2141537" y="3810000"/>
            <a:ext cx="5257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rot="5400000">
            <a:off x="2102643" y="3848894"/>
            <a:ext cx="80963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rot="5400000">
            <a:off x="4846638" y="3884612"/>
            <a:ext cx="1524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rot="5400000">
            <a:off x="7358855" y="3850482"/>
            <a:ext cx="80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</p:cNvCxnSpPr>
          <p:nvPr/>
        </p:nvCxnSpPr>
        <p:spPr bwMode="auto">
          <a:xfrm>
            <a:off x="617537" y="5715000"/>
            <a:ext cx="73691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</p:cNvCxnSpPr>
          <p:nvPr/>
        </p:nvCxnSpPr>
        <p:spPr bwMode="auto">
          <a:xfrm>
            <a:off x="617537" y="5181600"/>
            <a:ext cx="72263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 rot="5400000">
            <a:off x="548481" y="5250656"/>
            <a:ext cx="1397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rot="5400000">
            <a:off x="5274468" y="5249069"/>
            <a:ext cx="13652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 rot="5400000">
            <a:off x="7788275" y="5249862"/>
            <a:ext cx="1397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 rot="5400000">
            <a:off x="4199731" y="5790406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5400000" flipH="1" flipV="1">
            <a:off x="1692274" y="5783263"/>
            <a:ext cx="13811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rot="5400000" flipH="1" flipV="1">
            <a:off x="7019130" y="5790407"/>
            <a:ext cx="150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2263775" y="4956175"/>
            <a:ext cx="411162" cy="2254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4808537" y="4787900"/>
            <a:ext cx="0" cy="422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flipH="1">
            <a:off x="6942137" y="4999038"/>
            <a:ext cx="457200" cy="1825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 rot="16200000" flipH="1" flipV="1">
            <a:off x="4733131" y="3733006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 rot="5400000">
            <a:off x="615950" y="5715000"/>
            <a:ext cx="1588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The Major Characteristics of Quantitative Research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tr-TR" sz="2200">
                <a:ea typeface="ＭＳ Ｐゴシック" pitchFamily="64" charset="-128"/>
              </a:rPr>
              <a:t>Describe a research problem through trends and relationships</a:t>
            </a:r>
          </a:p>
          <a:p>
            <a:pPr eaLnBrk="1" hangingPunct="1"/>
            <a:r>
              <a:rPr lang="en-US" altLang="tr-TR" sz="2200">
                <a:ea typeface="ＭＳ Ｐゴシック" pitchFamily="64" charset="-128"/>
              </a:rPr>
              <a:t>Provide a major role for the literature to suggest questions and justify the research problem</a:t>
            </a:r>
          </a:p>
          <a:p>
            <a:pPr eaLnBrk="1" hangingPunct="1"/>
            <a:r>
              <a:rPr lang="en-US" altLang="tr-TR" sz="2200">
                <a:ea typeface="ＭＳ Ｐゴシック" pitchFamily="64" charset="-128"/>
              </a:rPr>
              <a:t>Create purpose statements, research questions, and hypotheses that are specific, narrow, measureable, and observable</a:t>
            </a:r>
          </a:p>
          <a:p>
            <a:pPr eaLnBrk="1" hangingPunct="1"/>
            <a:r>
              <a:rPr lang="en-US" altLang="tr-TR" sz="2200">
                <a:ea typeface="ＭＳ Ｐゴシック" pitchFamily="64" charset="-128"/>
              </a:rPr>
              <a:t>Collect numeric data from a large number of people using instruments</a:t>
            </a:r>
          </a:p>
          <a:p>
            <a:pPr eaLnBrk="1" hangingPunct="1"/>
            <a:r>
              <a:rPr lang="en-US" altLang="tr-TR" sz="2200">
                <a:ea typeface="ＭＳ Ｐゴシック" pitchFamily="64" charset="-128"/>
              </a:rPr>
              <a:t>Analyze data for trends, group comparisons, and relationships among variables</a:t>
            </a:r>
          </a:p>
          <a:p>
            <a:pPr eaLnBrk="1" hangingPunct="1"/>
            <a:r>
              <a:rPr lang="en-US" altLang="tr-TR" sz="2200">
                <a:ea typeface="ＭＳ Ｐゴシック" pitchFamily="64" charset="-128"/>
              </a:rPr>
              <a:t>Write the research report using standard, fixed structures and an objective, unbiased approach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The Major Characteristics of Qualitative Research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Explore a problem through obtaining a detailed understanding of a central phenomenon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Have the literature justify the problem and play a minor role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State the purpose and research questions in a general, open-ended way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Collect data from a small number of participants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Analyze the data using text analysis to obtain detailed descriptions and themes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Write the research report using flexible and emerging structures and incorporating the researchers’ subjective reflexivity and bias</a:t>
            </a:r>
          </a:p>
          <a:p>
            <a:endParaRPr lang="en-US" alt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Similarities and Differences Between Quantitative and Qualitative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000" b="1" dirty="0">
                <a:ea typeface="ＭＳ Ｐゴシック" pitchFamily="64" charset="-128"/>
              </a:rPr>
              <a:t>Similarities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>
                <a:ea typeface="ＭＳ Ｐゴシック" pitchFamily="64" charset="-128"/>
              </a:rPr>
              <a:t>Both forms of research follow the six steps in the process of research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>
                <a:ea typeface="ＭＳ Ｐゴシック" pitchFamily="64" charset="-128"/>
              </a:rPr>
              <a:t>Both forms of research have introductions that establish the importance of the research problem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>
                <a:ea typeface="ＭＳ Ｐゴシック" pitchFamily="64" charset="-128"/>
              </a:rPr>
              <a:t>Both forms of research use interviews and observations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sz="2000" b="1" dirty="0">
                <a:ea typeface="ＭＳ Ｐゴシック" pitchFamily="64" charset="-128"/>
              </a:rPr>
              <a:t>Differences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>
                <a:ea typeface="ＭＳ Ｐゴシック" pitchFamily="64" charset="-128"/>
              </a:rPr>
              <a:t>Quantitative data collection is more closed-ended;  qualitative data collection is more open-ended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>
                <a:ea typeface="ＭＳ Ｐゴシック" pitchFamily="64" charset="-128"/>
              </a:rPr>
              <a:t>Quantitative data analysis is based on statistics;  qualitative data analysis is based on text or image analysis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dirty="0">
                <a:ea typeface="ＭＳ Ｐゴシック" pitchFamily="64" charset="-128"/>
              </a:rPr>
              <a:t>Quantitative reporting has a set structure;  qualitative data reporting is more flexible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ＭＳ Ｐゴシック" pitchFamily="6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ＭＳ Ｐゴシック" pitchFamily="64" charset="-128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Factors in Deciding to Use Quantitative or Qualitative Research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Match type of research to your research problem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Fit type of research to your audiences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Relate type of research to your experiences and training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-121121"/>
            <a:ext cx="7543800" cy="1450757"/>
          </a:xfrm>
        </p:spPr>
        <p:txBody>
          <a:bodyPr/>
          <a:lstStyle/>
          <a:p>
            <a:pPr algn="ctr">
              <a:defRPr/>
            </a:pPr>
            <a:r>
              <a:rPr lang="en-GB" dirty="0">
                <a:ea typeface="ＭＳ Ｐゴシック" pitchFamily="64" charset="-128"/>
              </a:rPr>
              <a:t>Quantitative Designs and Uses</a:t>
            </a:r>
            <a:endParaRPr lang="en-US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33475" y="5486400"/>
            <a:ext cx="1671638" cy="6905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Experimental</a:t>
            </a:r>
          </a:p>
          <a:p>
            <a:pPr algn="ctr"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Research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83025" y="5486400"/>
            <a:ext cx="1657350" cy="6905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Correlational</a:t>
            </a:r>
          </a:p>
          <a:p>
            <a:pPr algn="ctr"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Research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781800" y="5486400"/>
            <a:ext cx="1192213" cy="6905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Survey</a:t>
            </a:r>
          </a:p>
          <a:p>
            <a:pPr algn="ctr"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Research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2959100" y="1752600"/>
            <a:ext cx="1374775" cy="1371600"/>
          </a:xfrm>
          <a:prstGeom prst="line">
            <a:avLst/>
          </a:prstGeom>
          <a:noFill/>
          <a:ln w="38160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+mn-ea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330700" y="1752600"/>
            <a:ext cx="1952625" cy="912813"/>
          </a:xfrm>
          <a:prstGeom prst="line">
            <a:avLst/>
          </a:prstGeom>
          <a:noFill/>
          <a:ln w="38160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+mn-ea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5167313" y="2438400"/>
            <a:ext cx="612775" cy="609600"/>
          </a:xfrm>
          <a:prstGeom prst="line">
            <a:avLst/>
          </a:prstGeom>
          <a:noFill/>
          <a:ln w="38160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+mn-ea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310313" y="2667000"/>
            <a:ext cx="471487" cy="914400"/>
          </a:xfrm>
          <a:prstGeom prst="line">
            <a:avLst/>
          </a:prstGeom>
          <a:noFill/>
          <a:ln w="38160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+mn-ea"/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130300" y="3106738"/>
            <a:ext cx="2074863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latin typeface="Times New Roman" panose="02020603050405020304" pitchFamily="18" charset="0"/>
              </a:rPr>
              <a:t>Explaining whether an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latin typeface="Times New Roman" panose="02020603050405020304" pitchFamily="18" charset="0"/>
              </a:rPr>
              <a:t>intervention influences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latin typeface="Times New Roman" panose="02020603050405020304" pitchFamily="18" charset="0"/>
              </a:rPr>
              <a:t>an outcome for one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latin typeface="Times New Roman" panose="02020603050405020304" pitchFamily="18" charset="0"/>
              </a:rPr>
              <a:t>group as opposed to 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latin typeface="Times New Roman" panose="02020603050405020304" pitchFamily="18" charset="0"/>
              </a:rPr>
              <a:t>another group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873500" y="3060700"/>
            <a:ext cx="20288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solidFill>
                  <a:srgbClr val="000000"/>
                </a:solidFill>
                <a:latin typeface="Times New Roman" panose="02020603050405020304" pitchFamily="18" charset="0"/>
              </a:rPr>
              <a:t>Associating or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solidFill>
                  <a:srgbClr val="000000"/>
                </a:solidFill>
                <a:latin typeface="Times New Roman" panose="02020603050405020304" pitchFamily="18" charset="0"/>
              </a:rPr>
              <a:t>relating variables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solidFill>
                  <a:srgbClr val="000000"/>
                </a:solidFill>
                <a:latin typeface="Times New Roman" panose="02020603050405020304" pitchFamily="18" charset="0"/>
              </a:rPr>
              <a:t>in a predictable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solidFill>
                  <a:srgbClr val="000000"/>
                </a:solidFill>
                <a:latin typeface="Times New Roman" panose="02020603050405020304" pitchFamily="18" charset="0"/>
              </a:rPr>
              <a:t>pattern for one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solidFill>
                  <a:srgbClr val="000000"/>
                </a:solidFill>
                <a:latin typeface="Times New Roman" panose="02020603050405020304" pitchFamily="18" charset="0"/>
              </a:rPr>
              <a:t>group of individuals</a:t>
            </a: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4483100" y="4876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159500" y="3657600"/>
            <a:ext cx="232727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solidFill>
                  <a:srgbClr val="000000"/>
                </a:solidFill>
                <a:latin typeface="Times New Roman" panose="02020603050405020304" pitchFamily="18" charset="0"/>
              </a:rPr>
              <a:t>Describing trends for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solidFill>
                  <a:srgbClr val="000000"/>
                </a:solidFill>
                <a:latin typeface="Times New Roman" panose="02020603050405020304" pitchFamily="18" charset="0"/>
              </a:rPr>
              <a:t>the population of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1600">
                <a:solidFill>
                  <a:srgbClr val="000000"/>
                </a:solidFill>
                <a:latin typeface="Times New Roman" panose="02020603050405020304" pitchFamily="18" charset="0"/>
              </a:rPr>
              <a:t>people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tr-TR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7226300" y="4800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>
            <a:off x="1892300" y="4800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282700" y="1828800"/>
            <a:ext cx="180657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>
              <a:lnSpc>
                <a:spcPct val="93000"/>
              </a:lnSpc>
              <a:buClr>
                <a:srgbClr val="FFCF01"/>
              </a:buClr>
              <a:buFont typeface="Times New Roman" panose="02020603050405020304" pitchFamily="18" charset="0"/>
              <a:buNone/>
            </a:pPr>
            <a:r>
              <a:rPr lang="en-GB" altLang="tr-TR" b="1" dirty="0">
                <a:latin typeface="Times New Roman" panose="02020603050405020304" pitchFamily="18" charset="0"/>
              </a:rPr>
              <a:t>Intervention</a:t>
            </a:r>
          </a:p>
          <a:p>
            <a:pPr>
              <a:buClr>
                <a:srgbClr val="FFCF01"/>
              </a:buClr>
              <a:buFont typeface="Times New Roman" panose="02020603050405020304" pitchFamily="18" charset="0"/>
              <a:buNone/>
            </a:pPr>
            <a:r>
              <a:rPr lang="en-GB" altLang="tr-TR" b="1" dirty="0">
                <a:latin typeface="Times New Roman" panose="02020603050405020304" pitchFamily="18" charset="0"/>
              </a:rPr>
              <a:t>Research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011863" y="1768475"/>
            <a:ext cx="273843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>
              <a:lnSpc>
                <a:spcPct val="93000"/>
              </a:lnSpc>
              <a:buClr>
                <a:srgbClr val="FFCF01"/>
              </a:buClr>
              <a:buFont typeface="Times New Roman" panose="02020603050405020304" pitchFamily="18" charset="0"/>
              <a:buNone/>
            </a:pPr>
            <a:r>
              <a:rPr lang="en-GB" altLang="tr-TR" b="1">
                <a:latin typeface="Times New Roman" panose="02020603050405020304" pitchFamily="18" charset="0"/>
              </a:rPr>
              <a:t>Nonintervention</a:t>
            </a:r>
          </a:p>
          <a:p>
            <a:pPr>
              <a:buClr>
                <a:srgbClr val="FFCF01"/>
              </a:buClr>
              <a:buFont typeface="Times New Roman" panose="02020603050405020304" pitchFamily="18" charset="0"/>
              <a:buNone/>
            </a:pPr>
            <a:r>
              <a:rPr lang="en-GB" altLang="tr-TR" b="1">
                <a:latin typeface="Times New Roman" panose="02020603050405020304" pitchFamily="18" charset="0"/>
              </a:rPr>
              <a:t>Research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ＭＳ Ｐゴシック" pitchFamily="64" charset="-128"/>
              </a:rPr>
              <a:t>By the end of this chapter, </a:t>
            </a:r>
            <a:br>
              <a:rPr lang="tr-TR" dirty="0">
                <a:ea typeface="ＭＳ Ｐゴシック" pitchFamily="64" charset="-128"/>
              </a:rPr>
            </a:br>
            <a:r>
              <a:rPr lang="en-US" dirty="0">
                <a:ea typeface="ＭＳ Ｐゴシック" pitchFamily="64" charset="-128"/>
              </a:rPr>
              <a:t>you should be able to: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>
                <a:ea typeface="ＭＳ Ｐゴシック" pitchFamily="64" charset="-128"/>
              </a:rPr>
              <a:t>Define and describe the importance of educational research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>
                <a:ea typeface="ＭＳ Ｐゴシック" pitchFamily="64" charset="-128"/>
              </a:rPr>
              <a:t>Describe the six steps in the process of research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>
                <a:ea typeface="ＭＳ Ｐゴシック" pitchFamily="64" charset="-128"/>
              </a:rPr>
              <a:t>Identify the characteristics of quantitative and qualitative research in the six steps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>
                <a:ea typeface="ＭＳ Ｐゴシック" pitchFamily="64" charset="-128"/>
              </a:rPr>
              <a:t>Identify the type of research designs associated with quantitative and qualitative research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>
                <a:ea typeface="ＭＳ Ｐゴシック" pitchFamily="64" charset="-128"/>
              </a:rPr>
              <a:t>Discuss important ethical issues in conducting research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>
                <a:ea typeface="ＭＳ Ｐゴシック" pitchFamily="64" charset="-128"/>
              </a:rPr>
              <a:t>Recognize skills needed to design and conduct research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43"/>
            <a:ext cx="7543800" cy="1450757"/>
          </a:xfrm>
        </p:spPr>
        <p:txBody>
          <a:bodyPr/>
          <a:lstStyle/>
          <a:p>
            <a:pPr algn="ctr">
              <a:defRPr/>
            </a:pPr>
            <a:r>
              <a:rPr lang="en-GB" dirty="0">
                <a:ea typeface="ＭＳ Ｐゴシック" pitchFamily="64" charset="-128"/>
              </a:rPr>
              <a:t>Qualitative Designs and Uses </a:t>
            </a:r>
            <a:r>
              <a:rPr lang="en-GB" sz="2400" dirty="0">
                <a:ea typeface="ＭＳ Ｐゴシック" pitchFamily="64" charset="-128"/>
              </a:rPr>
              <a:t>(cont’d)</a:t>
            </a:r>
            <a:endParaRPr lang="en-US" dirty="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85838" y="5343664"/>
            <a:ext cx="1685925" cy="690563"/>
          </a:xfrm>
          <a:prstGeom prst="rect">
            <a:avLst/>
          </a:prstGeom>
          <a:solidFill>
            <a:srgbClr val="00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  <a:contourClr>
              <a:srgbClr val="0099FF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Ethnographic</a:t>
            </a:r>
          </a:p>
          <a:p>
            <a:pPr algn="ctr"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Research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417888" y="5343664"/>
            <a:ext cx="2159000" cy="690563"/>
          </a:xfrm>
          <a:prstGeom prst="rect">
            <a:avLst/>
          </a:prstGeom>
          <a:solidFill>
            <a:srgbClr val="00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  <a:contourClr>
              <a:srgbClr val="0099FF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Grounded Theory</a:t>
            </a:r>
          </a:p>
          <a:p>
            <a:pPr algn="ctr"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Research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462713" y="5343664"/>
            <a:ext cx="1247775" cy="690563"/>
          </a:xfrm>
          <a:prstGeom prst="rect">
            <a:avLst/>
          </a:prstGeom>
          <a:solidFill>
            <a:srgbClr val="00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  <a:contourClr>
              <a:srgbClr val="0099FF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Narrative</a:t>
            </a:r>
          </a:p>
          <a:p>
            <a:pPr algn="ctr"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Research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3007431" y="1828736"/>
            <a:ext cx="1374775" cy="1371600"/>
          </a:xfrm>
          <a:prstGeom prst="line">
            <a:avLst/>
          </a:prstGeom>
          <a:noFill/>
          <a:ln w="38160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+mn-ea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11588" y="1828736"/>
            <a:ext cx="1524000" cy="1524000"/>
          </a:xfrm>
          <a:prstGeom prst="line">
            <a:avLst/>
          </a:prstGeom>
          <a:noFill/>
          <a:ln w="38160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+mn-ea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958850" y="3213239"/>
            <a:ext cx="2314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Exploring the shared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culture of a group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429000" y="3089414"/>
            <a:ext cx="2133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Exploring common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experiences of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individuals to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develop a theory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715000" y="3289439"/>
            <a:ext cx="2479675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Exploring individual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stories to describe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the lives of people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GB" altLang="tr-TR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1752600" y="4356239"/>
            <a:ext cx="533400" cy="914400"/>
          </a:xfrm>
          <a:prstGeom prst="downArrow">
            <a:avLst>
              <a:gd name="adj1" fmla="val 50000"/>
              <a:gd name="adj2" fmla="val 42857"/>
            </a:avLst>
          </a:prstGeom>
          <a:solidFill>
            <a:srgbClr val="0066CC"/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396103" y="1840114"/>
            <a:ext cx="1588" cy="1371600"/>
          </a:xfrm>
          <a:prstGeom prst="line">
            <a:avLst/>
          </a:prstGeom>
          <a:noFill/>
          <a:ln w="38160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+mn-ea"/>
            </a:endParaRP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4191000" y="4661039"/>
            <a:ext cx="533400" cy="609600"/>
          </a:xfrm>
          <a:prstGeom prst="downArrow">
            <a:avLst>
              <a:gd name="adj1" fmla="val 50000"/>
              <a:gd name="adj2" fmla="val 42857"/>
            </a:avLst>
          </a:prstGeom>
          <a:solidFill>
            <a:srgbClr val="0066CC"/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6705600" y="4280039"/>
            <a:ext cx="533400" cy="914400"/>
          </a:xfrm>
          <a:prstGeom prst="downArrow">
            <a:avLst>
              <a:gd name="adj1" fmla="val 50000"/>
              <a:gd name="adj2" fmla="val 42857"/>
            </a:avLst>
          </a:prstGeom>
          <a:solidFill>
            <a:srgbClr val="0066CC"/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3975"/>
            <a:ext cx="7543800" cy="1450757"/>
          </a:xfrm>
        </p:spPr>
        <p:txBody>
          <a:bodyPr/>
          <a:lstStyle/>
          <a:p>
            <a:pPr algn="ctr">
              <a:defRPr/>
            </a:pPr>
            <a:r>
              <a:rPr lang="en-GB" dirty="0">
                <a:ea typeface="ＭＳ Ｐゴシック" pitchFamily="64" charset="-128"/>
              </a:rPr>
              <a:t>Combined Designs and Uses</a:t>
            </a:r>
            <a:endParaRPr lang="en-US" dirty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92238" y="5586413"/>
            <a:ext cx="1890712" cy="690562"/>
          </a:xfrm>
          <a:prstGeom prst="rect">
            <a:avLst/>
          </a:prstGeom>
          <a:solidFill>
            <a:srgbClr val="00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  <a:contourClr>
              <a:srgbClr val="0099FF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Mixed Methods</a:t>
            </a:r>
          </a:p>
          <a:p>
            <a:pPr algn="ctr"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Research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51550" y="5586413"/>
            <a:ext cx="1192213" cy="690562"/>
          </a:xfrm>
          <a:prstGeom prst="rect">
            <a:avLst/>
          </a:prstGeom>
          <a:solidFill>
            <a:srgbClr val="0099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  <a:contourClr>
              <a:srgbClr val="0099FF"/>
            </a:contourClr>
          </a:sp3d>
        </p:spPr>
        <p:txBody>
          <a:bodyPr wrap="none" lIns="90000" tIns="46800" rIns="90000" bIns="46800" anchor="ctr">
            <a:spAutoFit/>
            <a:flatTx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Action</a:t>
            </a:r>
          </a:p>
          <a:p>
            <a:pPr algn="ctr">
              <a:buClr>
                <a:srgbClr val="FFFFFF"/>
              </a:buClr>
              <a:buSzPct val="83000"/>
              <a:buFont typeface="Times New Roman" panose="02020603050405020304" pitchFamily="18" charset="0"/>
              <a:buNone/>
            </a:pPr>
            <a:r>
              <a:rPr lang="en-GB" altLang="tr-TR" sz="2000" b="1">
                <a:solidFill>
                  <a:srgbClr val="FFFFFF"/>
                </a:solidFill>
                <a:latin typeface="Times New Roman" panose="02020603050405020304" pitchFamily="18" charset="0"/>
              </a:rPr>
              <a:t>Research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232934" y="1905000"/>
            <a:ext cx="1322388" cy="1066800"/>
          </a:xfrm>
          <a:prstGeom prst="line">
            <a:avLst/>
          </a:prstGeom>
          <a:noFill/>
          <a:ln w="38160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+mn-ea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555322" y="1924280"/>
            <a:ext cx="1295400" cy="1066800"/>
          </a:xfrm>
          <a:prstGeom prst="line">
            <a:avLst/>
          </a:prstGeom>
          <a:noFill/>
          <a:ln w="38160">
            <a:solidFill>
              <a:schemeClr val="accent1"/>
            </a:solidFill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+mn-ea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85800" y="2895600"/>
            <a:ext cx="39751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>
                <a:solidFill>
                  <a:srgbClr val="000000"/>
                </a:solidFill>
                <a:latin typeface="Times New Roman" panose="02020603050405020304" pitchFamily="18" charset="0"/>
              </a:rPr>
              <a:t>Combining quantitative and</a:t>
            </a:r>
          </a:p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>
                <a:solidFill>
                  <a:srgbClr val="000000"/>
                </a:solidFill>
                <a:latin typeface="Times New Roman" panose="02020603050405020304" pitchFamily="18" charset="0"/>
              </a:rPr>
              <a:t>qualitative data to understand and explain a research problem better</a:t>
            </a:r>
            <a:endParaRPr lang="en-GB" altLang="tr-TR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257800" y="2895600"/>
            <a:ext cx="3352800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tr-TR">
                <a:solidFill>
                  <a:srgbClr val="000000"/>
                </a:solidFill>
                <a:latin typeface="Times New Roman" panose="02020603050405020304" pitchFamily="18" charset="0"/>
              </a:rPr>
              <a:t>Using quantitative and qualitative data for individuals to study problems that they face in their setting</a:t>
            </a: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2119313" y="4675188"/>
            <a:ext cx="471487" cy="762000"/>
          </a:xfrm>
          <a:prstGeom prst="downArrow">
            <a:avLst>
              <a:gd name="adj1" fmla="val 50000"/>
              <a:gd name="adj2" fmla="val 40404"/>
            </a:avLst>
          </a:prstGeom>
          <a:solidFill>
            <a:srgbClr val="0066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6462713" y="4648200"/>
            <a:ext cx="471487" cy="762000"/>
          </a:xfrm>
          <a:prstGeom prst="downArrow">
            <a:avLst>
              <a:gd name="adj1" fmla="val 50000"/>
              <a:gd name="adj2" fmla="val 40404"/>
            </a:avLst>
          </a:prstGeom>
          <a:solidFill>
            <a:srgbClr val="0066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itchFamily="64" charset="-128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Important Ethical Issues in Conducting Research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64" charset="-128"/>
              </a:rPr>
              <a:t>Learn about the procedures involved in applying for approval from your campus institutional review board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64" charset="-128"/>
              </a:rPr>
              <a:t>Recognize guidelines from professional associations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64" charset="-128"/>
              </a:rPr>
              <a:t>Use ethical practices throughout research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64" charset="-128"/>
              </a:rPr>
              <a:t>Use respectful data collection procedures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64" charset="-128"/>
              </a:rPr>
              <a:t>Show respect to audiences who read and use research study information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dirty="0">
              <a:ea typeface="ＭＳ Ｐゴシック" pitchFamily="6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Skills Needed for Research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Curiosity to solve puzzles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Long attention spans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Library and computer resource skills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Writing and editing skills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pitchFamily="64" charset="-128"/>
              </a:rPr>
              <a:t>What Is Research?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The researcher poses a question.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The researcher collects data to answer the question.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The researcher presents an answer to the question.</a:t>
            </a:r>
          </a:p>
          <a:p>
            <a:pPr eaLnBrk="1" hangingPunct="1"/>
            <a:endParaRPr lang="en-US" alt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Importance of Research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Reason 1:  Research adds to our knowledge. </a:t>
            </a:r>
          </a:p>
          <a:p>
            <a:pPr lvl="1" eaLnBrk="1" hangingPunct="1"/>
            <a:r>
              <a:rPr lang="en-US" altLang="tr-TR">
                <a:ea typeface="ＭＳ Ｐゴシック" pitchFamily="64" charset="-128"/>
              </a:rPr>
              <a:t>Addresses gaps in knowledge</a:t>
            </a:r>
          </a:p>
          <a:p>
            <a:pPr lvl="1" eaLnBrk="1" hangingPunct="1"/>
            <a:r>
              <a:rPr lang="en-US" altLang="tr-TR">
                <a:ea typeface="ＭＳ Ｐゴシック" pitchFamily="64" charset="-128"/>
              </a:rPr>
              <a:t>Expands knowledge</a:t>
            </a:r>
          </a:p>
          <a:p>
            <a:pPr lvl="1" eaLnBrk="1" hangingPunct="1"/>
            <a:r>
              <a:rPr lang="en-US" altLang="tr-TR">
                <a:ea typeface="ＭＳ Ｐゴシック" pitchFamily="64" charset="-128"/>
              </a:rPr>
              <a:t>Replicates knowledge</a:t>
            </a:r>
          </a:p>
          <a:p>
            <a:pPr lvl="1" eaLnBrk="1" hangingPunct="1"/>
            <a:r>
              <a:rPr lang="en-US" altLang="tr-TR">
                <a:ea typeface="ＭＳ Ｐゴシック" pitchFamily="64" charset="-128"/>
              </a:rPr>
              <a:t>Adds voices of individuals to knowledge</a:t>
            </a:r>
          </a:p>
          <a:p>
            <a:endParaRPr lang="en-US" alt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Importance of Research </a:t>
            </a:r>
            <a:r>
              <a:rPr lang="en-US" sz="2400" dirty="0">
                <a:ea typeface="ＭＳ Ｐゴシック" pitchFamily="64" charset="-128"/>
              </a:rPr>
              <a:t>(cont’d)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Reason 3:  Research helps inform policy debates.</a:t>
            </a:r>
          </a:p>
          <a:p>
            <a:pPr lvl="1" eaLnBrk="1" hangingPunct="1"/>
            <a:r>
              <a:rPr lang="en-US" altLang="tr-TR">
                <a:ea typeface="ＭＳ Ｐゴシック" pitchFamily="64" charset="-128"/>
              </a:rPr>
              <a:t>Research allows people to weigh different perspectives on issues.</a:t>
            </a:r>
          </a:p>
          <a:p>
            <a:pPr lvl="1" eaLnBrk="1" hangingPunct="1"/>
            <a:r>
              <a:rPr lang="en-US" altLang="tr-TR">
                <a:ea typeface="ＭＳ Ｐゴシック" pitchFamily="64" charset="-128"/>
              </a:rPr>
              <a:t>Research enables people to make informed decisions regarding policy.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Problems with Research Today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Contradictory or vague findings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Questionable data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Unclear statements about the intent of the study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Lack of full disclosure of the data collection procedure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Inarticulate rendering of the research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4302"/>
            <a:ext cx="7543800" cy="145075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The Process of Research 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76600" y="1717442"/>
            <a:ext cx="2667000" cy="762000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b="1" dirty="0">
                <a:latin typeface="Times New Roman" pitchFamily="64" charset="0"/>
              </a:rPr>
              <a:t>Identify the</a:t>
            </a:r>
          </a:p>
          <a:p>
            <a:pPr algn="ctr" eaLnBrk="0" hangingPunct="0">
              <a:defRPr/>
            </a:pPr>
            <a:r>
              <a:rPr lang="en-US" b="1" dirty="0">
                <a:latin typeface="Times New Roman" pitchFamily="64" charset="0"/>
              </a:rPr>
              <a:t> Research Problem</a:t>
            </a:r>
            <a:endParaRPr lang="en-US" dirty="0">
              <a:latin typeface="Times New Roman" pitchFamily="6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67400" y="2555642"/>
            <a:ext cx="2133600" cy="1371600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b="1" dirty="0">
                <a:latin typeface="Times New Roman" pitchFamily="64" charset="0"/>
              </a:rPr>
              <a:t>Review the</a:t>
            </a:r>
          </a:p>
          <a:p>
            <a:pPr algn="ctr" eaLnBrk="0" hangingPunct="0">
              <a:defRPr/>
            </a:pPr>
            <a:r>
              <a:rPr lang="en-US" b="1" dirty="0">
                <a:latin typeface="Times New Roman" pitchFamily="64" charset="0"/>
              </a:rPr>
              <a:t>Literature</a:t>
            </a:r>
            <a:endParaRPr lang="en-US" dirty="0">
              <a:latin typeface="Times New Roman" pitchFamily="6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90600" y="2631842"/>
            <a:ext cx="2895600" cy="1143000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b="1">
                <a:latin typeface="Times New Roman" pitchFamily="64" charset="0"/>
              </a:rPr>
              <a:t>Report</a:t>
            </a:r>
          </a:p>
          <a:p>
            <a:pPr algn="ctr" eaLnBrk="0" hangingPunct="0">
              <a:defRPr/>
            </a:pPr>
            <a:r>
              <a:rPr lang="en-US" b="1">
                <a:latin typeface="Times New Roman" pitchFamily="64" charset="0"/>
              </a:rPr>
              <a:t>and</a:t>
            </a:r>
          </a:p>
          <a:p>
            <a:pPr algn="ctr" eaLnBrk="0" hangingPunct="0">
              <a:defRPr/>
            </a:pPr>
            <a:r>
              <a:rPr lang="en-US" b="1">
                <a:latin typeface="Times New Roman" pitchFamily="64" charset="0"/>
              </a:rPr>
              <a:t>Evaluate Research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19800" y="4384442"/>
            <a:ext cx="1600200" cy="1143000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b="1">
                <a:latin typeface="Times New Roman" pitchFamily="64" charset="0"/>
              </a:rPr>
              <a:t>Specify a </a:t>
            </a:r>
          </a:p>
          <a:p>
            <a:pPr algn="ctr" eaLnBrk="0" hangingPunct="0">
              <a:defRPr/>
            </a:pPr>
            <a:r>
              <a:rPr lang="en-US" b="1">
                <a:latin typeface="Times New Roman" pitchFamily="64" charset="0"/>
              </a:rPr>
              <a:t>Research </a:t>
            </a:r>
          </a:p>
          <a:p>
            <a:pPr algn="ctr" eaLnBrk="0" hangingPunct="0">
              <a:defRPr/>
            </a:pPr>
            <a:r>
              <a:rPr lang="en-US" b="1">
                <a:latin typeface="Times New Roman" pitchFamily="64" charset="0"/>
              </a:rPr>
              <a:t>Purpose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05200" y="5146442"/>
            <a:ext cx="2209800" cy="762000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b="1">
                <a:latin typeface="Times New Roman" pitchFamily="64" charset="0"/>
              </a:rPr>
              <a:t>Collect Data</a:t>
            </a:r>
            <a:endParaRPr lang="en-US">
              <a:latin typeface="Times New Roman" pitchFamily="6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0" y="4232042"/>
            <a:ext cx="1828800" cy="1143000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 eaLnBrk="0" hangingPunct="0">
              <a:defRPr/>
            </a:pPr>
            <a:r>
              <a:rPr lang="en-US" b="1">
                <a:latin typeface="Times New Roman" pitchFamily="64" charset="0"/>
              </a:rPr>
              <a:t>Analyze and</a:t>
            </a:r>
          </a:p>
          <a:p>
            <a:pPr algn="ctr" eaLnBrk="0" hangingPunct="0">
              <a:defRPr/>
            </a:pPr>
            <a:r>
              <a:rPr lang="en-US" b="1">
                <a:latin typeface="Times New Roman" pitchFamily="64" charset="0"/>
              </a:rPr>
              <a:t>Interpret</a:t>
            </a:r>
          </a:p>
          <a:p>
            <a:pPr algn="ctr" eaLnBrk="0" hangingPunct="0">
              <a:defRPr/>
            </a:pPr>
            <a:r>
              <a:rPr lang="en-US" b="1">
                <a:latin typeface="Times New Roman" pitchFamily="64" charset="0"/>
              </a:rPr>
              <a:t>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The Process of Research:  </a:t>
            </a:r>
            <a:br>
              <a:rPr lang="en-US" dirty="0">
                <a:ea typeface="ＭＳ Ｐゴシック" pitchFamily="64" charset="-128"/>
              </a:rPr>
            </a:br>
            <a:r>
              <a:rPr lang="en-US" dirty="0">
                <a:ea typeface="ＭＳ Ｐゴシック" pitchFamily="64" charset="-128"/>
              </a:rPr>
              <a:t>Identify the Research Problem</a:t>
            </a:r>
            <a:endParaRPr lang="en-US" dirty="0"/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Specify a problem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Justify a problem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Suggest a need to study the problem for audiences</a:t>
            </a:r>
          </a:p>
          <a:p>
            <a:endParaRPr lang="en-US" alt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pitchFamily="64" charset="-128"/>
              </a:rPr>
              <a:t>The Process of Research:  </a:t>
            </a:r>
            <a:br>
              <a:rPr lang="en-US" dirty="0">
                <a:ea typeface="ＭＳ Ｐゴシック" pitchFamily="64" charset="-128"/>
              </a:rPr>
            </a:br>
            <a:r>
              <a:rPr lang="en-US" dirty="0">
                <a:ea typeface="ＭＳ Ｐゴシック" pitchFamily="64" charset="-128"/>
              </a:rPr>
              <a:t>Review the Literature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ea typeface="ＭＳ Ｐゴシック" pitchFamily="64" charset="-128"/>
              </a:rPr>
              <a:t>Locate resources</a:t>
            </a:r>
          </a:p>
          <a:p>
            <a:pPr lvl="1" eaLnBrk="1" hangingPunct="1"/>
            <a:r>
              <a:rPr lang="en-US" altLang="tr-TR">
                <a:ea typeface="ＭＳ Ｐゴシック" pitchFamily="64" charset="-128"/>
              </a:rPr>
              <a:t>Books</a:t>
            </a:r>
          </a:p>
          <a:p>
            <a:pPr lvl="1" eaLnBrk="1" hangingPunct="1"/>
            <a:r>
              <a:rPr lang="en-US" altLang="tr-TR">
                <a:ea typeface="ＭＳ Ｐゴシック" pitchFamily="64" charset="-128"/>
              </a:rPr>
              <a:t>Journals</a:t>
            </a:r>
          </a:p>
          <a:p>
            <a:pPr lvl="1" eaLnBrk="1" hangingPunct="1"/>
            <a:r>
              <a:rPr lang="en-US" altLang="tr-TR">
                <a:ea typeface="ＭＳ Ｐゴシック" pitchFamily="64" charset="-128"/>
              </a:rPr>
              <a:t>Electronic resources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Choose resources to include in the review</a:t>
            </a:r>
          </a:p>
          <a:p>
            <a:pPr eaLnBrk="1" hangingPunct="1"/>
            <a:r>
              <a:rPr lang="en-US" altLang="tr-TR">
                <a:ea typeface="ＭＳ Ｐゴシック" pitchFamily="64" charset="-128"/>
              </a:rPr>
              <a:t>Summarize the literature in a written report</a:t>
            </a:r>
          </a:p>
          <a:p>
            <a:endParaRPr lang="en-US" alt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4299</TotalTime>
  <Words>975</Words>
  <Application>Microsoft Macintosh PowerPoint</Application>
  <PresentationFormat>On-screen Show (4:3)</PresentationFormat>
  <Paragraphs>189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Times New Roman</vt:lpstr>
      <vt:lpstr>Retrospect</vt:lpstr>
      <vt:lpstr>The Process of Conducting Research</vt:lpstr>
      <vt:lpstr>By the end of this chapter,  you should be able to:</vt:lpstr>
      <vt:lpstr>What Is Research?</vt:lpstr>
      <vt:lpstr>Importance of Research</vt:lpstr>
      <vt:lpstr>Importance of Research (cont’d)</vt:lpstr>
      <vt:lpstr>Problems with Research Today</vt:lpstr>
      <vt:lpstr>The Process of Research </vt:lpstr>
      <vt:lpstr>The Process of Research:   Identify the Research Problem</vt:lpstr>
      <vt:lpstr>The Process of Research:   Review the Literature</vt:lpstr>
      <vt:lpstr>The Process of Research:   Specify a Research Purpose</vt:lpstr>
      <vt:lpstr>The Research Process:  Collect Data</vt:lpstr>
      <vt:lpstr>The Research Process:   Analyze and Interpret Data</vt:lpstr>
      <vt:lpstr>The Research Process:   Report  and Evaluate Research</vt:lpstr>
      <vt:lpstr>PowerPoint Presentation</vt:lpstr>
      <vt:lpstr>The Major Characteristics of Quantitative Research</vt:lpstr>
      <vt:lpstr>The Major Characteristics of Qualitative Research</vt:lpstr>
      <vt:lpstr>Similarities and Differences Between Quantitative and Qualitative Research</vt:lpstr>
      <vt:lpstr>Factors in Deciding to Use Quantitative or Qualitative Research</vt:lpstr>
      <vt:lpstr>Quantitative Designs and Uses</vt:lpstr>
      <vt:lpstr>Qualitative Designs and Uses (cont’d)</vt:lpstr>
      <vt:lpstr>Combined Designs and Uses</vt:lpstr>
      <vt:lpstr>Important Ethical Issues in Conducting Research</vt:lpstr>
      <vt:lpstr>Skills Needed for Research</vt:lpstr>
    </vt:vector>
  </TitlesOfParts>
  <Company>Karen Bretz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AutoCAD Architecture 2008: Part I: Getting Started</dc:title>
  <dc:creator>Soner YILDIRIM</dc:creator>
  <cp:lastModifiedBy>Microsoft Office User</cp:lastModifiedBy>
  <cp:revision>38</cp:revision>
  <dcterms:created xsi:type="dcterms:W3CDTF">2010-12-04T20:23:56Z</dcterms:created>
  <dcterms:modified xsi:type="dcterms:W3CDTF">2020-10-26T13:30:38Z</dcterms:modified>
</cp:coreProperties>
</file>