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746" r:id="rId1"/>
  </p:sldMasterIdLst>
  <p:notesMasterIdLst>
    <p:notesMasterId r:id="rId32"/>
  </p:notesMasterIdLst>
  <p:handoutMasterIdLst>
    <p:handoutMasterId r:id="rId33"/>
  </p:handoutMasterIdLst>
  <p:sldIdLst>
    <p:sldId id="280" r:id="rId2"/>
    <p:sldId id="274" r:id="rId3"/>
    <p:sldId id="303" r:id="rId4"/>
    <p:sldId id="275" r:id="rId5"/>
    <p:sldId id="277" r:id="rId6"/>
    <p:sldId id="304" r:id="rId7"/>
    <p:sldId id="276" r:id="rId8"/>
    <p:sldId id="278" r:id="rId9"/>
    <p:sldId id="279" r:id="rId10"/>
    <p:sldId id="287" r:id="rId11"/>
    <p:sldId id="288" r:id="rId12"/>
    <p:sldId id="302" r:id="rId13"/>
    <p:sldId id="281" r:id="rId14"/>
    <p:sldId id="290" r:id="rId15"/>
    <p:sldId id="291" r:id="rId16"/>
    <p:sldId id="292" r:id="rId17"/>
    <p:sldId id="282" r:id="rId18"/>
    <p:sldId id="293" r:id="rId19"/>
    <p:sldId id="283" r:id="rId20"/>
    <p:sldId id="284" r:id="rId21"/>
    <p:sldId id="294" r:id="rId22"/>
    <p:sldId id="295" r:id="rId23"/>
    <p:sldId id="285" r:id="rId24"/>
    <p:sldId id="296" r:id="rId25"/>
    <p:sldId id="297" r:id="rId26"/>
    <p:sldId id="298" r:id="rId27"/>
    <p:sldId id="299" r:id="rId28"/>
    <p:sldId id="300" r:id="rId29"/>
    <p:sldId id="301" r:id="rId30"/>
    <p:sldId id="286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0"/>
  </p:normalViewPr>
  <p:slideViewPr>
    <p:cSldViewPr>
      <p:cViewPr varScale="1">
        <p:scale>
          <a:sx n="108" d="100"/>
          <a:sy n="108" d="100"/>
        </p:scale>
        <p:origin x="17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7CD0D0D5-FDD4-7B47-B282-590C3F2E3759}" type="datetimeFigureOut">
              <a:rPr lang="tr-TR"/>
              <a:pPr>
                <a:defRPr/>
              </a:pPr>
              <a:t>1.11.2017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DCE5949-1D44-8B4F-8E0D-9ADEDBF60FC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093CD285-8B9A-4F49-888D-AA75EA22FA71}" type="datetimeFigureOut">
              <a:rPr lang="tr-TR"/>
              <a:pPr>
                <a:defRPr/>
              </a:pPr>
              <a:t>1.11.2017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tr-TR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13B067-CAFE-064F-A420-DB77C06301B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x-none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2A9142C-6039-6143-B305-42FE0563D1D7}" type="slidenum">
              <a:rPr lang="tr-TR" altLang="x-none"/>
              <a:pPr/>
              <a:t>1</a:t>
            </a:fld>
            <a:endParaRPr lang="tr-TR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-73025" y="6629400"/>
            <a:ext cx="2682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400" b="1" i="1" smtClean="0">
                <a:solidFill>
                  <a:srgbClr val="FFFFFF"/>
                </a:solidFill>
                <a:latin typeface="Book Antiqua" panose="02040602050305030304" pitchFamily="18" charset="0"/>
                <a:ea typeface="+mn-ea"/>
              </a:rPr>
              <a:t>McGraw-Hill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4629150" y="6621463"/>
            <a:ext cx="4572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i="1" smtClean="0">
                <a:solidFill>
                  <a:srgbClr val="FFFFFF"/>
                </a:solidFill>
                <a:latin typeface="Book Antiqua" panose="02040602050305030304" pitchFamily="18" charset="0"/>
                <a:ea typeface="+mn-ea"/>
              </a:rPr>
              <a:t>© 2006 The McGraw-Hill Companies, Inc. All rights reserved.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119B060-F938-254B-A994-95674C26F49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4652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D231C-FA8B-AE47-91E9-7ECC7512141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597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79562F-2AE4-B74E-9769-6BBD4324770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8245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1600" y="762000"/>
            <a:ext cx="3810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762000"/>
            <a:ext cx="3810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4333B0-EFA8-A443-97D2-86ACD81EBBB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43238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5A66A-91F4-B44F-9FE2-D0B91C57DBA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38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/>
            </a:lvl1pPr>
          </a:lstStyle>
          <a:p>
            <a:pPr>
              <a:defRPr/>
            </a:pPr>
            <a:fld id="{79A4A83D-C840-0F45-A504-62F3157A438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0580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0CCF19-11E3-BC4E-A924-DB0BB536503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038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CF6D876-2CD2-B341-9771-A91528C77BD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961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B0460-D04C-C040-AF41-9FE5A0C33D2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02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994AD45-F72B-7A4E-9B30-FE7F4961815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334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5A30D-9316-8942-ACA8-EE2E2F518AB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80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 smtClean="0"/>
            </a:lvl1pPr>
          </a:lstStyle>
          <a:p>
            <a:pPr>
              <a:defRPr/>
            </a:pPr>
            <a:fld id="{B32F3FFC-93F9-F940-8BDD-76BB6414BF1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3122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text styles</a:t>
            </a:r>
          </a:p>
          <a:p>
            <a:pPr lvl="1"/>
            <a:r>
              <a:rPr lang="en-US" altLang="tr-TR"/>
              <a:t>Second level</a:t>
            </a:r>
          </a:p>
          <a:p>
            <a:pPr lvl="2"/>
            <a:r>
              <a:rPr lang="en-US" altLang="tr-TR"/>
              <a:t>Third level</a:t>
            </a:r>
          </a:p>
          <a:p>
            <a:pPr lvl="3"/>
            <a:r>
              <a:rPr lang="en-US" altLang="tr-TR"/>
              <a:t>Fourth level</a:t>
            </a:r>
          </a:p>
          <a:p>
            <a:pPr lvl="4"/>
            <a:r>
              <a:rPr lang="en-US" altLang="tr-TR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4EEE940-F2CE-FA46-8836-ECEC6F1FE8B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1034" name="Text Box 7"/>
          <p:cNvSpPr txBox="1">
            <a:spLocks noChangeArrowheads="1"/>
          </p:cNvSpPr>
          <p:nvPr userDrawn="1"/>
        </p:nvSpPr>
        <p:spPr bwMode="auto">
          <a:xfrm>
            <a:off x="-73025" y="6629400"/>
            <a:ext cx="2682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i="1" smtClean="0">
                <a:solidFill>
                  <a:srgbClr val="FFFFFF"/>
                </a:solidFill>
                <a:latin typeface="Book Antiqua" panose="02040602050305030304" pitchFamily="18" charset="0"/>
                <a:ea typeface="+mn-ea"/>
              </a:rPr>
              <a:t>McGraw-Hill</a:t>
            </a:r>
          </a:p>
        </p:txBody>
      </p:sp>
      <p:sp>
        <p:nvSpPr>
          <p:cNvPr id="1035" name="Text Box 8"/>
          <p:cNvSpPr txBox="1">
            <a:spLocks noChangeArrowheads="1"/>
          </p:cNvSpPr>
          <p:nvPr userDrawn="1"/>
        </p:nvSpPr>
        <p:spPr bwMode="auto">
          <a:xfrm>
            <a:off x="4629150" y="6621463"/>
            <a:ext cx="4572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i="1" smtClean="0">
                <a:solidFill>
                  <a:srgbClr val="FFFFFF"/>
                </a:solidFill>
                <a:latin typeface="Book Antiqua" panose="02040602050305030304" pitchFamily="18" charset="0"/>
                <a:ea typeface="+mn-ea"/>
              </a:rPr>
              <a:t>© 2006 The McGraw-Hill Companies, Inc.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07" r:id="rId2"/>
    <p:sldLayoutId id="2147483812" r:id="rId3"/>
    <p:sldLayoutId id="2147483813" r:id="rId4"/>
    <p:sldLayoutId id="2147483814" r:id="rId5"/>
    <p:sldLayoutId id="2147483808" r:id="rId6"/>
    <p:sldLayoutId id="2147483815" r:id="rId7"/>
    <p:sldLayoutId id="2147483809" r:id="rId8"/>
    <p:sldLayoutId id="2147483816" r:id="rId9"/>
    <p:sldLayoutId id="2147483810" r:id="rId10"/>
    <p:sldLayoutId id="2147483817" r:id="rId11"/>
    <p:sldLayoutId id="214748381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524000"/>
            <a:ext cx="6858000" cy="1828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Exper</a:t>
            </a:r>
            <a:r>
              <a:rPr lang="tr-TR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ı</a:t>
            </a:r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mental 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eaLnBrk="1" hangingPunct="1"/>
            <a:r>
              <a:rPr lang="en-US" altLang="tr-TR"/>
              <a:t>Chapter Thirteen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tr-TR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 of a One-Shot Case Study Design</a:t>
            </a:r>
          </a:p>
        </p:txBody>
      </p:sp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1447800" y="3276600"/>
            <a:ext cx="2565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</a:defRPr>
            </a:lvl3pPr>
            <a:lvl4pPr marL="1600200" indent="-228600">
              <a:spcBef>
                <a:spcPts val="400"/>
              </a:spcBef>
              <a:buClr>
                <a:srgbClr val="A04DA3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4pPr>
            <a:lvl5pPr marL="2057400" indent="-228600">
              <a:spcBef>
                <a:spcPts val="400"/>
              </a:spcBef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charset="0"/>
              </a:rPr>
              <a:t/>
            </a:r>
            <a:br>
              <a:rPr lang="tr-TR" altLang="tr-TR" sz="1800">
                <a:latin typeface="Arial" charset="0"/>
              </a:rPr>
            </a:br>
            <a:r>
              <a:rPr lang="tr-TR" altLang="tr-TR" sz="1800" b="1">
                <a:latin typeface="Arial" charset="0"/>
              </a:rPr>
              <a:t>X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charset="0"/>
              </a:rPr>
              <a:t>NEW REGISTRATION </a:t>
            </a:r>
            <a:br>
              <a:rPr lang="tr-TR" altLang="tr-TR" sz="1800">
                <a:latin typeface="Arial" charset="0"/>
              </a:rPr>
            </a:br>
            <a:r>
              <a:rPr lang="tr-TR" altLang="tr-TR" sz="1800">
                <a:latin typeface="Arial" charset="0"/>
              </a:rPr>
              <a:t>SYTEM</a:t>
            </a:r>
            <a:endParaRPr lang="en-US" altLang="tr-TR" sz="1800">
              <a:latin typeface="Arial" charset="0"/>
            </a:endParaRPr>
          </a:p>
        </p:txBody>
      </p:sp>
      <p:sp>
        <p:nvSpPr>
          <p:cNvPr id="22532" name="TextBox 5"/>
          <p:cNvSpPr txBox="1">
            <a:spLocks noChangeArrowheads="1"/>
          </p:cNvSpPr>
          <p:nvPr/>
        </p:nvSpPr>
        <p:spPr bwMode="auto">
          <a:xfrm>
            <a:off x="5024438" y="3505200"/>
            <a:ext cx="23606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</a:defRPr>
            </a:lvl3pPr>
            <a:lvl4pPr marL="1600200" indent="-228600">
              <a:spcBef>
                <a:spcPts val="400"/>
              </a:spcBef>
              <a:buClr>
                <a:srgbClr val="A04DA3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4pPr>
            <a:lvl5pPr marL="2057400" indent="-228600">
              <a:spcBef>
                <a:spcPts val="400"/>
              </a:spcBef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>
                <a:latin typeface="Arial" charset="0"/>
              </a:rPr>
              <a:t>O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charset="0"/>
              </a:rPr>
              <a:t>Turn-Over Rates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800"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charset="0"/>
              </a:rPr>
              <a:t>(Dependent Variable)</a:t>
            </a:r>
            <a:endParaRPr lang="en-US" altLang="tr-TR" sz="1800">
              <a:latin typeface="Arial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91000" y="38100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0" y="78105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tr-TR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 of a One-Group Pretest-Posttest Design</a:t>
            </a:r>
          </a:p>
        </p:txBody>
      </p:sp>
      <p:sp>
        <p:nvSpPr>
          <p:cNvPr id="23555" name="TextBox 4"/>
          <p:cNvSpPr txBox="1">
            <a:spLocks noChangeArrowheads="1"/>
          </p:cNvSpPr>
          <p:nvPr/>
        </p:nvSpPr>
        <p:spPr bwMode="auto">
          <a:xfrm>
            <a:off x="228600" y="2895600"/>
            <a:ext cx="27749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</a:defRPr>
            </a:lvl3pPr>
            <a:lvl4pPr marL="1600200" indent="-228600">
              <a:spcBef>
                <a:spcPts val="400"/>
              </a:spcBef>
              <a:buClr>
                <a:srgbClr val="A04DA3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4pPr>
            <a:lvl5pPr marL="2057400" indent="-228600">
              <a:spcBef>
                <a:spcPts val="400"/>
              </a:spcBef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>
                <a:latin typeface="Arial" charset="0"/>
              </a:rPr>
              <a:t>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charset="0"/>
              </a:rPr>
              <a:t>Pretest</a:t>
            </a:r>
            <a:r>
              <a:rPr lang="en-US" altLang="tr-TR" sz="1800">
                <a:latin typeface="Arial" charset="0"/>
              </a:rPr>
              <a:t>:</a:t>
            </a:r>
            <a:endParaRPr lang="tr-TR" altLang="tr-TR" sz="1800">
              <a:latin typeface="Aria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charset="0"/>
              </a:rPr>
              <a:t>Survey on How to Use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charset="0"/>
              </a:rPr>
              <a:t>New Registration System</a:t>
            </a:r>
            <a:endParaRPr lang="en-US" altLang="tr-TR" sz="1800">
              <a:latin typeface="Arial" charset="0"/>
            </a:endParaRPr>
          </a:p>
        </p:txBody>
      </p:sp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3733800" y="3048000"/>
            <a:ext cx="20955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</a:defRPr>
            </a:lvl3pPr>
            <a:lvl4pPr marL="1600200" indent="-228600">
              <a:spcBef>
                <a:spcPts val="400"/>
              </a:spcBef>
              <a:buClr>
                <a:srgbClr val="A04DA3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4pPr>
            <a:lvl5pPr marL="2057400" indent="-228600">
              <a:spcBef>
                <a:spcPts val="400"/>
              </a:spcBef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 b="1">
                <a:latin typeface="Arial" charset="0"/>
              </a:rPr>
              <a:t>X</a:t>
            </a:r>
            <a:endParaRPr lang="tr-TR" altLang="tr-TR" sz="1800" b="1">
              <a:latin typeface="Aria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Arial" charset="0"/>
              </a:rPr>
              <a:t>Treatment:</a:t>
            </a:r>
            <a:endParaRPr lang="tr-TR" altLang="tr-TR" sz="1800">
              <a:latin typeface="Aria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Arial" charset="0"/>
              </a:rPr>
              <a:t>2 hours of training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6369050" y="2819400"/>
            <a:ext cx="27749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</a:defRPr>
            </a:lvl3pPr>
            <a:lvl4pPr marL="1600200" indent="-228600">
              <a:spcBef>
                <a:spcPts val="400"/>
              </a:spcBef>
              <a:buClr>
                <a:srgbClr val="A04DA3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4pPr>
            <a:lvl5pPr marL="2057400" indent="-228600">
              <a:spcBef>
                <a:spcPts val="400"/>
              </a:spcBef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>
                <a:latin typeface="Arial" charset="0"/>
              </a:rPr>
              <a:t>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charset="0"/>
              </a:rPr>
              <a:t>P</a:t>
            </a:r>
            <a:r>
              <a:rPr lang="en-US" altLang="tr-TR" sz="1800">
                <a:latin typeface="Arial" charset="0"/>
              </a:rPr>
              <a:t>osttest:</a:t>
            </a:r>
            <a:endParaRPr lang="tr-TR" altLang="tr-TR" sz="1800">
              <a:latin typeface="Aria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charset="0"/>
              </a:rPr>
              <a:t>Survey on How to Use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charset="0"/>
              </a:rPr>
              <a:t>New Registration System</a:t>
            </a:r>
            <a:endParaRPr lang="en-US" altLang="tr-TR" sz="18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8153400" cy="990600"/>
          </a:xfrm>
          <a:noFill/>
        </p:spPr>
        <p:txBody>
          <a:bodyPr/>
          <a:lstStyle/>
          <a:p>
            <a:pPr eaLnBrk="1" hangingPunct="1"/>
            <a:r>
              <a:rPr lang="en-US" altLang="tr-TR" sz="2400" b="1"/>
              <a:t>Example of a Static-Group Comparison Design </a:t>
            </a:r>
          </a:p>
        </p:txBody>
      </p:sp>
      <p:sp>
        <p:nvSpPr>
          <p:cNvPr id="24579" name="TextBox 4"/>
          <p:cNvSpPr txBox="1">
            <a:spLocks noChangeArrowheads="1"/>
          </p:cNvSpPr>
          <p:nvPr/>
        </p:nvSpPr>
        <p:spPr bwMode="auto">
          <a:xfrm>
            <a:off x="1524000" y="1905000"/>
            <a:ext cx="2565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</a:defRPr>
            </a:lvl3pPr>
            <a:lvl4pPr marL="1600200" indent="-228600">
              <a:spcBef>
                <a:spcPts val="400"/>
              </a:spcBef>
              <a:buClr>
                <a:srgbClr val="A04DA3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4pPr>
            <a:lvl5pPr marL="2057400" indent="-228600">
              <a:spcBef>
                <a:spcPts val="400"/>
              </a:spcBef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charset="0"/>
              </a:rPr>
              <a:t/>
            </a:r>
            <a:br>
              <a:rPr lang="tr-TR" altLang="tr-TR" sz="1800">
                <a:latin typeface="Arial" charset="0"/>
              </a:rPr>
            </a:br>
            <a:r>
              <a:rPr lang="tr-TR" altLang="tr-TR" sz="1800" b="1">
                <a:latin typeface="Arial" charset="0"/>
              </a:rPr>
              <a:t>X1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charset="0"/>
              </a:rPr>
              <a:t>NEW REGISTRATION </a:t>
            </a:r>
            <a:br>
              <a:rPr lang="tr-TR" altLang="tr-TR" sz="1800">
                <a:latin typeface="Arial" charset="0"/>
              </a:rPr>
            </a:br>
            <a:r>
              <a:rPr lang="tr-TR" altLang="tr-TR" sz="1800">
                <a:latin typeface="Arial" charset="0"/>
              </a:rPr>
              <a:t>SYTEM</a:t>
            </a:r>
            <a:endParaRPr lang="en-US" altLang="tr-TR" sz="1800">
              <a:latin typeface="Arial" charset="0"/>
            </a:endParaRPr>
          </a:p>
        </p:txBody>
      </p:sp>
      <p:sp>
        <p:nvSpPr>
          <p:cNvPr id="24580" name="TextBox 5"/>
          <p:cNvSpPr txBox="1">
            <a:spLocks noChangeArrowheads="1"/>
          </p:cNvSpPr>
          <p:nvPr/>
        </p:nvSpPr>
        <p:spPr bwMode="auto">
          <a:xfrm>
            <a:off x="5334000" y="2362200"/>
            <a:ext cx="18938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</a:defRPr>
            </a:lvl3pPr>
            <a:lvl4pPr marL="1600200" indent="-228600">
              <a:spcBef>
                <a:spcPts val="400"/>
              </a:spcBef>
              <a:buClr>
                <a:srgbClr val="A04DA3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4pPr>
            <a:lvl5pPr marL="2057400" indent="-228600">
              <a:spcBef>
                <a:spcPts val="400"/>
              </a:spcBef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>
                <a:latin typeface="Arial" charset="0"/>
              </a:rPr>
              <a:t>O1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charset="0"/>
              </a:rPr>
              <a:t>Turn-Over Rates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800">
              <a:latin typeface="Arial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267200" y="2438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19200" y="3810000"/>
            <a:ext cx="662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3" name="TextBox 9"/>
          <p:cNvSpPr txBox="1">
            <a:spLocks noChangeArrowheads="1"/>
          </p:cNvSpPr>
          <p:nvPr/>
        </p:nvSpPr>
        <p:spPr bwMode="auto">
          <a:xfrm>
            <a:off x="1708150" y="4114800"/>
            <a:ext cx="25019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</a:defRPr>
            </a:lvl3pPr>
            <a:lvl4pPr marL="1600200" indent="-228600">
              <a:spcBef>
                <a:spcPts val="400"/>
              </a:spcBef>
              <a:buClr>
                <a:srgbClr val="A04DA3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4pPr>
            <a:lvl5pPr marL="2057400" indent="-228600">
              <a:spcBef>
                <a:spcPts val="400"/>
              </a:spcBef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charset="0"/>
              </a:rPr>
              <a:t/>
            </a:r>
            <a:br>
              <a:rPr lang="tr-TR" altLang="tr-TR" sz="1800">
                <a:latin typeface="Arial" charset="0"/>
              </a:rPr>
            </a:br>
            <a:r>
              <a:rPr lang="tr-TR" altLang="tr-TR" sz="1800" b="1">
                <a:latin typeface="Arial" charset="0"/>
              </a:rPr>
              <a:t>X2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charset="0"/>
              </a:rPr>
              <a:t>OLD REGISTRATION </a:t>
            </a:r>
            <a:br>
              <a:rPr lang="tr-TR" altLang="tr-TR" sz="1800">
                <a:latin typeface="Arial" charset="0"/>
              </a:rPr>
            </a:br>
            <a:r>
              <a:rPr lang="tr-TR" altLang="tr-TR" sz="1800">
                <a:latin typeface="Arial" charset="0"/>
              </a:rPr>
              <a:t>SYTEM</a:t>
            </a:r>
            <a:endParaRPr lang="en-US" altLang="tr-TR" sz="1800">
              <a:latin typeface="Arial" charset="0"/>
            </a:endParaRPr>
          </a:p>
        </p:txBody>
      </p:sp>
      <p:sp>
        <p:nvSpPr>
          <p:cNvPr id="24584" name="TextBox 10"/>
          <p:cNvSpPr txBox="1">
            <a:spLocks noChangeArrowheads="1"/>
          </p:cNvSpPr>
          <p:nvPr/>
        </p:nvSpPr>
        <p:spPr bwMode="auto">
          <a:xfrm>
            <a:off x="5791200" y="4572000"/>
            <a:ext cx="18938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</a:defRPr>
            </a:lvl3pPr>
            <a:lvl4pPr marL="1600200" indent="-228600">
              <a:spcBef>
                <a:spcPts val="400"/>
              </a:spcBef>
              <a:buClr>
                <a:srgbClr val="A04DA3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4pPr>
            <a:lvl5pPr marL="2057400" indent="-228600">
              <a:spcBef>
                <a:spcPts val="400"/>
              </a:spcBef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>
                <a:latin typeface="Arial" charset="0"/>
              </a:rPr>
              <a:t>O2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charset="0"/>
              </a:rPr>
              <a:t>Turn-Over Rates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800">
              <a:latin typeface="Arial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648200" y="46482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tr-TR" sz="2400" b="1"/>
              <a:t>True Experimental Designs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2133600"/>
            <a:ext cx="88392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tr-TR" sz="2600"/>
              <a:t>The essential ingredient of a true experiment is </a:t>
            </a:r>
            <a:r>
              <a:rPr lang="en-US" altLang="tr-TR" sz="2600" b="1"/>
              <a:t>random assignment </a:t>
            </a:r>
            <a:r>
              <a:rPr lang="en-US" altLang="tr-TR" sz="2600"/>
              <a:t>of subjects to treatment groups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tr-TR" sz="2600"/>
              <a:t>Random assignments is a powerful tool for controlling threats to </a:t>
            </a:r>
            <a:r>
              <a:rPr lang="en-US" altLang="tr-TR" sz="2600" b="1"/>
              <a:t>internal validity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2400"/>
              <a:t>The Randomized Posttest-only Control Group Design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tr-TR" sz="2000"/>
              <a:t>Both groups receiving different treatments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2400"/>
              <a:t>The Randomized Pretest-Posttest Control Group Design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tr-TR" sz="2000"/>
              <a:t>Pretest is included in this design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2400"/>
              <a:t>The Randomized Solomon Four-Group Design	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tr-TR" sz="2000"/>
              <a:t>Four groups used, with two pre-tested and two not pre-tested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0" y="914400"/>
            <a:ext cx="914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tr-TR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 of a Randomized Posttest-Only Control Group Design</a:t>
            </a:r>
          </a:p>
        </p:txBody>
      </p:sp>
      <p:pic>
        <p:nvPicPr>
          <p:cNvPr id="26627" name="Picture 5" descr="TM13-130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6931025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ChangeArrowheads="1"/>
          </p:cNvSpPr>
          <p:nvPr/>
        </p:nvSpPr>
        <p:spPr bwMode="auto">
          <a:xfrm>
            <a:off x="-457200" y="7620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tr-TR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 of a Randomized Pretest-Posttest Control Group Design </a:t>
            </a:r>
          </a:p>
        </p:txBody>
      </p:sp>
      <p:pic>
        <p:nvPicPr>
          <p:cNvPr id="27651" name="Picture 5" descr="TM13-131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666115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Box 5"/>
          <p:cNvSpPr txBox="1">
            <a:spLocks noChangeArrowheads="1"/>
          </p:cNvSpPr>
          <p:nvPr/>
        </p:nvSpPr>
        <p:spPr bwMode="auto">
          <a:xfrm>
            <a:off x="1371600" y="3581400"/>
            <a:ext cx="76200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</a:defRPr>
            </a:lvl3pPr>
            <a:lvl4pPr marL="1600200" indent="-228600">
              <a:spcBef>
                <a:spcPts val="400"/>
              </a:spcBef>
              <a:buClr>
                <a:srgbClr val="A04DA3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4pPr>
            <a:lvl5pPr marL="2057400" indent="-228600">
              <a:spcBef>
                <a:spcPts val="400"/>
              </a:spcBef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200">
                <a:latin typeface="Arial" charset="0"/>
              </a:rPr>
              <a:t>users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0" y="261938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</a:defRPr>
            </a:lvl3pPr>
            <a:lvl4pPr marL="1600200" indent="-228600">
              <a:spcBef>
                <a:spcPts val="400"/>
              </a:spcBef>
              <a:buClr>
                <a:srgbClr val="A04DA3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4pPr>
            <a:lvl5pPr marL="2057400" indent="-228600">
              <a:spcBef>
                <a:spcPts val="400"/>
              </a:spcBef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solidFill>
                  <a:schemeClr val="tx2"/>
                </a:solidFill>
                <a:latin typeface="Impact" charset="0"/>
              </a:rPr>
              <a:t>Example of a Randomized Solomon Four-Group Design</a:t>
            </a:r>
            <a:endParaRPr lang="en-US" altLang="tr-TR" sz="1800">
              <a:solidFill>
                <a:schemeClr val="tx2"/>
              </a:solidFill>
              <a:latin typeface="Impact" charset="0"/>
            </a:endParaRPr>
          </a:p>
        </p:txBody>
      </p:sp>
      <p:pic>
        <p:nvPicPr>
          <p:cNvPr id="28675" name="Picture 5" descr="TM13-132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90600"/>
            <a:ext cx="5480050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tr-TR" sz="2400" b="1"/>
              <a:t>Random Assignment with Matching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400" y="1905000"/>
            <a:ext cx="9144000" cy="3581400"/>
          </a:xfrm>
        </p:spPr>
        <p:txBody>
          <a:bodyPr/>
          <a:lstStyle/>
          <a:p>
            <a:pPr marL="0" indent="0" eaLnBrk="1" hangingPunct="1"/>
            <a:r>
              <a:rPr lang="en-US" altLang="tr-TR" sz="2800"/>
              <a:t>To increase the likelihood that groups of subjects will be </a:t>
            </a:r>
            <a:r>
              <a:rPr lang="en-US" altLang="tr-TR" sz="2800" b="1" i="1"/>
              <a:t>equivalent</a:t>
            </a:r>
            <a:r>
              <a:rPr lang="en-US" altLang="tr-TR" sz="2800"/>
              <a:t>, pairs of subjects may be matched on certain variables.</a:t>
            </a:r>
          </a:p>
          <a:p>
            <a:pPr marL="0" indent="0" eaLnBrk="1" hangingPunct="1"/>
            <a:r>
              <a:rPr lang="tr-TR" altLang="tr-TR" sz="2800"/>
              <a:t> </a:t>
            </a:r>
            <a:r>
              <a:rPr lang="en-US" altLang="tr-TR" sz="2800"/>
              <a:t>Members of </a:t>
            </a:r>
            <a:r>
              <a:rPr lang="en-US" altLang="tr-TR" sz="2800" b="1" i="1"/>
              <a:t>matched groups </a:t>
            </a:r>
            <a:r>
              <a:rPr lang="en-US" altLang="tr-TR" sz="2800"/>
              <a:t>are then assigned to experimental or control groups.</a:t>
            </a:r>
          </a:p>
          <a:p>
            <a:pPr marL="0" indent="0" eaLnBrk="1" hangingPunct="1"/>
            <a:r>
              <a:rPr lang="tr-TR" altLang="tr-TR" sz="2800"/>
              <a:t> </a:t>
            </a:r>
            <a:r>
              <a:rPr lang="en-US" altLang="tr-TR" sz="2800"/>
              <a:t>Matching can be </a:t>
            </a:r>
            <a:r>
              <a:rPr lang="en-US" altLang="tr-TR" sz="2800" b="1" i="1"/>
              <a:t>mechanical</a:t>
            </a:r>
            <a:r>
              <a:rPr lang="en-US" altLang="tr-TR" sz="2800"/>
              <a:t> or </a:t>
            </a:r>
            <a:r>
              <a:rPr lang="en-US" altLang="tr-TR" sz="2800" b="1" i="1"/>
              <a:t>statistical</a:t>
            </a:r>
            <a:r>
              <a:rPr lang="en-US" altLang="tr-TR" sz="280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228600" y="3048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85000"/>
              </a:lnSpc>
              <a:defRPr/>
            </a:pPr>
            <a:r>
              <a:rPr lang="en-US" altLang="tr-TR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Randomized Posttest-Only Control Group Design, Using Matched </a:t>
            </a:r>
            <a:r>
              <a:rPr lang="en-US" altLang="tr-TR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Subjects</a:t>
            </a:r>
            <a:endParaRPr lang="en-US" altLang="tr-TR" dirty="0" smtClean="0">
              <a:solidFill>
                <a:schemeClr val="tx2"/>
              </a:solidFill>
              <a:latin typeface="Impact" pitchFamily="34" charset="0"/>
              <a:ea typeface="+mn-ea"/>
            </a:endParaRPr>
          </a:p>
        </p:txBody>
      </p:sp>
      <p:pic>
        <p:nvPicPr>
          <p:cNvPr id="30723" name="Picture 5" descr="TM13-133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092950" cy="547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8580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tr-TR" sz="2400" b="1"/>
              <a:t>Mechanical and Statistical Matching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905000"/>
            <a:ext cx="8534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tr-TR" sz="2800" b="1" u="sng"/>
              <a:t>Mechanical matching</a:t>
            </a:r>
            <a:r>
              <a:rPr lang="en-US" altLang="tr-TR" sz="2800" b="1"/>
              <a:t> </a:t>
            </a:r>
            <a:r>
              <a:rPr lang="en-US" altLang="tr-TR" sz="2800"/>
              <a:t>is a process of pairing </a:t>
            </a:r>
            <a:r>
              <a:rPr lang="tr-TR" altLang="tr-TR" sz="2800"/>
              <a:t>2 </a:t>
            </a:r>
            <a:r>
              <a:rPr lang="en-US" altLang="tr-TR" sz="2800"/>
              <a:t>persons whose scores on a particular variable are similar.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tr-TR" sz="2800" b="1" u="sng"/>
              <a:t>Statistical matching</a:t>
            </a:r>
            <a:r>
              <a:rPr lang="en-US" altLang="tr-TR" sz="2800" b="1"/>
              <a:t> </a:t>
            </a:r>
            <a:r>
              <a:rPr lang="en-US" altLang="tr-TR" sz="2800"/>
              <a:t>does not necessitate a loss of subjects, nor does it limit the number of matching variables.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2000"/>
              <a:t>Each subject is given a </a:t>
            </a:r>
            <a:r>
              <a:rPr lang="en-US" altLang="tr-TR" sz="2000" b="1"/>
              <a:t>“predicted” </a:t>
            </a:r>
            <a:r>
              <a:rPr lang="en-US" altLang="tr-TR" sz="2000"/>
              <a:t>score on the dependent variable, based on the correlation between the dependent variable and the variable on which the subjects are being matched.</a:t>
            </a:r>
            <a:endParaRPr lang="tr-TR" altLang="tr-TR" sz="2000"/>
          </a:p>
          <a:p>
            <a:pPr lvl="1" eaLnBrk="1" hangingPunct="1">
              <a:lnSpc>
                <a:spcPct val="80000"/>
              </a:lnSpc>
            </a:pPr>
            <a:endParaRPr lang="en-US" altLang="tr-TR" sz="2000"/>
          </a:p>
          <a:p>
            <a:pPr lvl="1" eaLnBrk="1" hangingPunct="1">
              <a:lnSpc>
                <a:spcPct val="80000"/>
              </a:lnSpc>
            </a:pPr>
            <a:r>
              <a:rPr lang="en-US" altLang="tr-TR" sz="2000"/>
              <a:t>The difference between the predicted and actual scores for each individual is then used to compare experimental and control groups.</a:t>
            </a:r>
          </a:p>
          <a:p>
            <a:pPr eaLnBrk="1" hangingPunct="1">
              <a:lnSpc>
                <a:spcPct val="80000"/>
              </a:lnSpc>
            </a:pPr>
            <a:endParaRPr lang="en-US" altLang="tr-TR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8580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tr-TR" sz="2800" b="1"/>
              <a:t>Uniqueness of Experimental Research</a:t>
            </a:r>
          </a:p>
        </p:txBody>
      </p:sp>
      <p:pic>
        <p:nvPicPr>
          <p:cNvPr id="14339" name="Picture 4" descr="TM13-125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1560513"/>
            <a:ext cx="7091363" cy="500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8580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tr-TR" sz="2400" b="1"/>
              <a:t>Quasi-Experimental Designs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870075"/>
            <a:ext cx="7391400" cy="453072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tr-TR" sz="2800" b="1"/>
              <a:t>Quasi-Experimental Designs </a:t>
            </a:r>
            <a:r>
              <a:rPr lang="en-US" altLang="tr-TR" sz="2800"/>
              <a:t>do not include the use of random assignments but use other techniques to control for threats to internal validity:</a:t>
            </a:r>
          </a:p>
          <a:p>
            <a:pPr marL="457200" lvl="1" indent="0" eaLnBrk="1" hangingPunct="1">
              <a:lnSpc>
                <a:spcPct val="90000"/>
              </a:lnSpc>
            </a:pPr>
            <a:r>
              <a:rPr lang="en-US" altLang="tr-TR" sz="2000"/>
              <a:t>The Matching-Only Design</a:t>
            </a:r>
          </a:p>
          <a:p>
            <a:pPr lvl="2" indent="0" eaLnBrk="1" hangingPunct="1">
              <a:lnSpc>
                <a:spcPct val="90000"/>
              </a:lnSpc>
            </a:pPr>
            <a:r>
              <a:rPr lang="en-US" altLang="tr-TR" sz="1800"/>
              <a:t>Similar except that no random assignment occurs</a:t>
            </a:r>
          </a:p>
          <a:p>
            <a:pPr marL="457200" lvl="1" indent="0" eaLnBrk="1" hangingPunct="1">
              <a:lnSpc>
                <a:spcPct val="90000"/>
              </a:lnSpc>
            </a:pPr>
            <a:r>
              <a:rPr lang="en-US" altLang="tr-TR" sz="2000"/>
              <a:t>Counterbalanced Design	</a:t>
            </a:r>
          </a:p>
          <a:p>
            <a:pPr lvl="2" indent="0" eaLnBrk="1" hangingPunct="1">
              <a:lnSpc>
                <a:spcPct val="90000"/>
              </a:lnSpc>
            </a:pPr>
            <a:r>
              <a:rPr lang="en-US" altLang="tr-TR" sz="1800"/>
              <a:t>All groups are exposed to all treatments but in a different order</a:t>
            </a:r>
          </a:p>
          <a:p>
            <a:pPr marL="457200" lvl="1" indent="0" eaLnBrk="1" hangingPunct="1">
              <a:lnSpc>
                <a:spcPct val="90000"/>
              </a:lnSpc>
            </a:pPr>
            <a:r>
              <a:rPr lang="en-US" altLang="tr-TR" sz="2000"/>
              <a:t>Time-Series Design	</a:t>
            </a:r>
          </a:p>
          <a:p>
            <a:pPr lvl="2" indent="0" eaLnBrk="1" hangingPunct="1">
              <a:lnSpc>
                <a:spcPct val="90000"/>
              </a:lnSpc>
            </a:pPr>
            <a:r>
              <a:rPr lang="en-US" altLang="tr-TR" sz="1800"/>
              <a:t>Involves repeated measures over time, both before and after treatment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-76200" y="8763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r>
              <a:rPr lang="en-US" altLang="tr-TR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 (Means) from a Study Using a Counterbalanced Design</a:t>
            </a:r>
          </a:p>
        </p:txBody>
      </p:sp>
      <p:pic>
        <p:nvPicPr>
          <p:cNvPr id="33795" name="Picture 5" descr="TM13-134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95600"/>
            <a:ext cx="7437438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0" y="8382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tr-TR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Possible Outcome Patterns in a Time-Series Design </a:t>
            </a:r>
          </a:p>
        </p:txBody>
      </p:sp>
      <p:pic>
        <p:nvPicPr>
          <p:cNvPr id="34819" name="Picture 5" descr="TM13-135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4918075" cy="426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8580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tr-TR" sz="2400" b="1"/>
              <a:t>Factorial Designs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209800"/>
            <a:ext cx="8686800" cy="3429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tr-TR" sz="2400" b="1" u="sng"/>
              <a:t>Factorial Designs</a:t>
            </a:r>
            <a:r>
              <a:rPr lang="en-US" altLang="tr-TR" sz="2400" b="1"/>
              <a:t> </a:t>
            </a:r>
            <a:r>
              <a:rPr lang="en-US" altLang="tr-TR" sz="2400"/>
              <a:t>extend the number of relationships that may be examined in an experimental study.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tr-TR" sz="2400"/>
              <a:t>They are modifications of either the posttest-only control group or pretest-posttest control group designs which permit the investigation of additional independent variables.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tr-TR" sz="2400"/>
              <a:t>They also allow a researcher to study the interaction of an independent variable with one or more other variables</a:t>
            </a:r>
            <a:r>
              <a:rPr lang="tr-TR" altLang="tr-TR" sz="2400"/>
              <a:t> </a:t>
            </a:r>
            <a:r>
              <a:rPr lang="en-US" altLang="tr-TR" sz="2400" b="1" i="1"/>
              <a:t>(</a:t>
            </a:r>
            <a:r>
              <a:rPr lang="en-US" altLang="tr-TR" sz="2400" b="1" i="1" u="sng"/>
              <a:t>moderator variable</a:t>
            </a:r>
            <a:r>
              <a:rPr lang="en-US" altLang="tr-TR" sz="2400" b="1" i="1"/>
              <a:t>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0" y="6858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r>
              <a:rPr lang="en-US" altLang="tr-TR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Using a Factorial Design to Study Effects of Method and Class Size on Achievement</a:t>
            </a:r>
          </a:p>
        </p:txBody>
      </p:sp>
      <p:pic>
        <p:nvPicPr>
          <p:cNvPr id="36867" name="Picture 5" descr="TM13-136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2514600"/>
            <a:ext cx="5157788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6100"/>
            <a:ext cx="9144000" cy="1143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tr-TR" sz="2000" b="1"/>
              <a:t>Illustration of Interaction and No Interaction in a</a:t>
            </a:r>
            <a:r>
              <a:rPr lang="tr-TR" altLang="tr-TR" sz="2000" b="1"/>
              <a:t> </a:t>
            </a:r>
            <a:r>
              <a:rPr lang="en-US" altLang="tr-TR" sz="2000" b="1"/>
              <a:t>2 by 2 Factorial Design</a:t>
            </a:r>
            <a:endParaRPr lang="en-US" altLang="tr-TR" sz="1600"/>
          </a:p>
        </p:txBody>
      </p:sp>
      <p:pic>
        <p:nvPicPr>
          <p:cNvPr id="37891" name="Picture 3" descr="TM13-137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466013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8229600" cy="9144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tr-TR" sz="2400" b="1"/>
              <a:t>(Figure 13.12)</a:t>
            </a:r>
            <a:endParaRPr lang="en-US" altLang="tr-TR" sz="3400" b="1"/>
          </a:p>
        </p:txBody>
      </p:sp>
      <p:pic>
        <p:nvPicPr>
          <p:cNvPr id="38915" name="Picture 3" descr="fra81369_131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92263" y="1828800"/>
            <a:ext cx="5678487" cy="4370388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8153400" cy="9906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tr-TR" sz="2400" b="1"/>
              <a:t>Example of a 4 by 2 Factorial Design</a:t>
            </a:r>
          </a:p>
        </p:txBody>
      </p:sp>
      <p:pic>
        <p:nvPicPr>
          <p:cNvPr id="39939" name="Picture 3" descr="TM13-138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952625"/>
            <a:ext cx="7554913" cy="309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87413"/>
            <a:ext cx="8229600" cy="331787"/>
          </a:xfrm>
        </p:spPr>
        <p:txBody>
          <a:bodyPr/>
          <a:lstStyle/>
          <a:p>
            <a:pPr eaLnBrk="1" hangingPunct="1"/>
            <a:r>
              <a:rPr lang="en-US" altLang="x-none" sz="2400" b="1"/>
              <a:t>(Figure 13.14)</a:t>
            </a:r>
          </a:p>
        </p:txBody>
      </p:sp>
      <p:pic>
        <p:nvPicPr>
          <p:cNvPr id="40963" name="Picture 3" descr="fra81369_131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676400"/>
            <a:ext cx="5135563" cy="4879975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tr-TR" sz="2000" b="1"/>
              <a:t>Effectiveness of Experimental Designs in Controlling Threats to Internal Validity</a:t>
            </a:r>
            <a:r>
              <a:rPr lang="en-US" altLang="tr-TR" sz="1800"/>
              <a:t> </a:t>
            </a:r>
            <a:r>
              <a:rPr lang="en-US" altLang="tr-TR" sz="1000"/>
              <a:t>(Table 13.1)</a:t>
            </a:r>
          </a:p>
        </p:txBody>
      </p:sp>
      <p:grpSp>
        <p:nvGrpSpPr>
          <p:cNvPr id="41987" name="Group 4"/>
          <p:cNvGrpSpPr>
            <a:grpSpLocks/>
          </p:cNvGrpSpPr>
          <p:nvPr/>
        </p:nvGrpSpPr>
        <p:grpSpPr bwMode="auto">
          <a:xfrm>
            <a:off x="228600" y="762000"/>
            <a:ext cx="8610600" cy="5913438"/>
            <a:chOff x="181" y="404"/>
            <a:chExt cx="5534" cy="4025"/>
          </a:xfrm>
        </p:grpSpPr>
        <p:grpSp>
          <p:nvGrpSpPr>
            <p:cNvPr id="41989" name="Group 5"/>
            <p:cNvGrpSpPr>
              <a:grpSpLocks/>
            </p:cNvGrpSpPr>
            <p:nvPr/>
          </p:nvGrpSpPr>
          <p:grpSpPr bwMode="auto">
            <a:xfrm>
              <a:off x="181" y="414"/>
              <a:ext cx="5534" cy="4015"/>
              <a:chOff x="181" y="459"/>
              <a:chExt cx="5534" cy="4015"/>
            </a:xfrm>
          </p:grpSpPr>
          <p:sp>
            <p:nvSpPr>
              <p:cNvPr id="42001" name="Rectangle 6"/>
              <p:cNvSpPr>
                <a:spLocks noChangeArrowheads="1"/>
              </p:cNvSpPr>
              <p:nvPr/>
            </p:nvSpPr>
            <p:spPr bwMode="auto">
              <a:xfrm>
                <a:off x="839" y="459"/>
                <a:ext cx="4740" cy="356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charset="2"/>
                  <a:buChar char=""/>
                  <a:defRPr sz="2900">
                    <a:solidFill>
                      <a:schemeClr val="tx1"/>
                    </a:solidFill>
                    <a:latin typeface="Tw Cen MT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charset="2"/>
                  <a:buChar char=""/>
                  <a:defRPr sz="2600">
                    <a:solidFill>
                      <a:schemeClr val="tx1"/>
                    </a:solidFill>
                    <a:latin typeface="Tw Cen MT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"/>
                  <a:defRPr sz="2300">
                    <a:solidFill>
                      <a:schemeClr val="tx1"/>
                    </a:solidFill>
                    <a:latin typeface="Tw Cen MT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04DA3"/>
                  </a:buClr>
                  <a:buSzPct val="75000"/>
                  <a:buFont typeface="Wingdings" charset="2"/>
                  <a:buChar char=""/>
                  <a:defRPr sz="2000">
                    <a:solidFill>
                      <a:schemeClr val="tx1"/>
                    </a:solidFill>
                    <a:latin typeface="Tw Cen MT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C4652D"/>
                  </a:buClr>
                  <a:buSzPct val="65000"/>
                  <a:buFont typeface="Wingdings" charset="2"/>
                  <a:buChar char=""/>
                  <a:defRPr sz="2000">
                    <a:solidFill>
                      <a:schemeClr val="tx1"/>
                    </a:solidFill>
                    <a:latin typeface="Tw Cen MT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C4652D"/>
                  </a:buClr>
                  <a:buSzPct val="65000"/>
                  <a:buFont typeface="Wingdings" charset="2"/>
                  <a:buChar char=""/>
                  <a:defRPr sz="2000">
                    <a:solidFill>
                      <a:schemeClr val="tx1"/>
                    </a:solidFill>
                    <a:latin typeface="Tw Cen MT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C4652D"/>
                  </a:buClr>
                  <a:buSzPct val="65000"/>
                  <a:buFont typeface="Wingdings" charset="2"/>
                  <a:buChar char=""/>
                  <a:defRPr sz="2000">
                    <a:solidFill>
                      <a:schemeClr val="tx1"/>
                    </a:solidFill>
                    <a:latin typeface="Tw Cen MT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C4652D"/>
                  </a:buClr>
                  <a:buSzPct val="65000"/>
                  <a:buFont typeface="Wingdings" charset="2"/>
                  <a:buChar char=""/>
                  <a:defRPr sz="2000">
                    <a:solidFill>
                      <a:schemeClr val="tx1"/>
                    </a:solidFill>
                    <a:latin typeface="Tw Cen MT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C4652D"/>
                  </a:buClr>
                  <a:buSzPct val="65000"/>
                  <a:buFont typeface="Wingdings" charset="2"/>
                  <a:buChar char=""/>
                  <a:defRPr sz="2000">
                    <a:solidFill>
                      <a:schemeClr val="tx1"/>
                    </a:solidFill>
                    <a:latin typeface="Tw Cen MT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1800">
                  <a:latin typeface="Arial" charset="0"/>
                </a:endParaRPr>
              </a:p>
            </p:txBody>
          </p:sp>
          <p:grpSp>
            <p:nvGrpSpPr>
              <p:cNvPr id="42002" name="Group 7"/>
              <p:cNvGrpSpPr>
                <a:grpSpLocks/>
              </p:cNvGrpSpPr>
              <p:nvPr/>
            </p:nvGrpSpPr>
            <p:grpSpPr bwMode="auto">
              <a:xfrm>
                <a:off x="181" y="526"/>
                <a:ext cx="5534" cy="3948"/>
                <a:chOff x="181" y="526"/>
                <a:chExt cx="5534" cy="3948"/>
              </a:xfrm>
            </p:grpSpPr>
            <p:sp>
              <p:nvSpPr>
                <p:cNvPr id="42003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04" y="526"/>
                  <a:ext cx="5511" cy="39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marL="63500" indent="-63500">
                    <a:spcBef>
                      <a:spcPts val="700"/>
                    </a:spcBef>
                    <a:buClr>
                      <a:schemeClr val="accent2"/>
                    </a:buClr>
                    <a:buSzPct val="60000"/>
                    <a:buFont typeface="Wingdings" charset="2"/>
                    <a:buChar char=""/>
                    <a:tabLst>
                      <a:tab pos="1206500" algn="ctr"/>
                      <a:tab pos="1778000" algn="ctr"/>
                      <a:tab pos="2286000" algn="ctr"/>
                      <a:tab pos="2806700" algn="ctr"/>
                      <a:tab pos="3492500" algn="ctr"/>
                      <a:tab pos="4292600" algn="ctr"/>
                      <a:tab pos="4978400" algn="ctr"/>
                      <a:tab pos="5549900" algn="ctr"/>
                      <a:tab pos="6057900" algn="ctr"/>
                      <a:tab pos="6629400" algn="ctr"/>
                      <a:tab pos="7150100" algn="ctr"/>
                      <a:tab pos="7835900" algn="ctr"/>
                    </a:tabLst>
                    <a:defRPr sz="2900">
                      <a:solidFill>
                        <a:schemeClr val="tx1"/>
                      </a:solidFill>
                      <a:latin typeface="Tw Cen MT" charset="0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SzPct val="70000"/>
                    <a:buFont typeface="Wingdings 2" charset="2"/>
                    <a:buChar char=""/>
                    <a:tabLst>
                      <a:tab pos="1206500" algn="ctr"/>
                      <a:tab pos="1778000" algn="ctr"/>
                      <a:tab pos="2286000" algn="ctr"/>
                      <a:tab pos="2806700" algn="ctr"/>
                      <a:tab pos="3492500" algn="ctr"/>
                      <a:tab pos="4292600" algn="ctr"/>
                      <a:tab pos="4978400" algn="ctr"/>
                      <a:tab pos="5549900" algn="ctr"/>
                      <a:tab pos="6057900" algn="ctr"/>
                      <a:tab pos="6629400" algn="ctr"/>
                      <a:tab pos="7150100" algn="ctr"/>
                      <a:tab pos="7835900" algn="ctr"/>
                    </a:tabLst>
                    <a:defRPr sz="2600">
                      <a:solidFill>
                        <a:schemeClr val="tx1"/>
                      </a:solidFill>
                      <a:latin typeface="Tw Cen MT" charset="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chemeClr val="accent2"/>
                    </a:buClr>
                    <a:buSzPct val="75000"/>
                    <a:buFont typeface="Wingdings" charset="2"/>
                    <a:buChar char=""/>
                    <a:tabLst>
                      <a:tab pos="1206500" algn="ctr"/>
                      <a:tab pos="1778000" algn="ctr"/>
                      <a:tab pos="2286000" algn="ctr"/>
                      <a:tab pos="2806700" algn="ctr"/>
                      <a:tab pos="3492500" algn="ctr"/>
                      <a:tab pos="4292600" algn="ctr"/>
                      <a:tab pos="4978400" algn="ctr"/>
                      <a:tab pos="5549900" algn="ctr"/>
                      <a:tab pos="6057900" algn="ctr"/>
                      <a:tab pos="6629400" algn="ctr"/>
                      <a:tab pos="7150100" algn="ctr"/>
                      <a:tab pos="7835900" algn="ctr"/>
                    </a:tabLst>
                    <a:defRPr sz="2300">
                      <a:solidFill>
                        <a:schemeClr val="tx1"/>
                      </a:solidFill>
                      <a:latin typeface="Tw Cen MT" charset="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A04DA3"/>
                    </a:buClr>
                    <a:buSzPct val="75000"/>
                    <a:buFont typeface="Wingdings" charset="2"/>
                    <a:buChar char=""/>
                    <a:tabLst>
                      <a:tab pos="1206500" algn="ctr"/>
                      <a:tab pos="1778000" algn="ctr"/>
                      <a:tab pos="2286000" algn="ctr"/>
                      <a:tab pos="2806700" algn="ctr"/>
                      <a:tab pos="3492500" algn="ctr"/>
                      <a:tab pos="4292600" algn="ctr"/>
                      <a:tab pos="4978400" algn="ctr"/>
                      <a:tab pos="5549900" algn="ctr"/>
                      <a:tab pos="6057900" algn="ctr"/>
                      <a:tab pos="6629400" algn="ctr"/>
                      <a:tab pos="7150100" algn="ctr"/>
                      <a:tab pos="7835900" algn="ctr"/>
                    </a:tabLst>
                    <a:defRPr sz="2000">
                      <a:solidFill>
                        <a:schemeClr val="tx1"/>
                      </a:solidFill>
                      <a:latin typeface="Tw Cen MT" charset="0"/>
                    </a:defRPr>
                  </a:lvl4pPr>
                  <a:lvl5pPr marL="2057400" indent="-228600">
                    <a:spcBef>
                      <a:spcPts val="400"/>
                    </a:spcBef>
                    <a:buClr>
                      <a:srgbClr val="C4652D"/>
                    </a:buClr>
                    <a:buSzPct val="65000"/>
                    <a:buFont typeface="Wingdings" charset="2"/>
                    <a:buChar char=""/>
                    <a:tabLst>
                      <a:tab pos="1206500" algn="ctr"/>
                      <a:tab pos="1778000" algn="ctr"/>
                      <a:tab pos="2286000" algn="ctr"/>
                      <a:tab pos="2806700" algn="ctr"/>
                      <a:tab pos="3492500" algn="ctr"/>
                      <a:tab pos="4292600" algn="ctr"/>
                      <a:tab pos="4978400" algn="ctr"/>
                      <a:tab pos="5549900" algn="ctr"/>
                      <a:tab pos="6057900" algn="ctr"/>
                      <a:tab pos="6629400" algn="ctr"/>
                      <a:tab pos="7150100" algn="ctr"/>
                      <a:tab pos="7835900" algn="ctr"/>
                    </a:tabLst>
                    <a:defRPr sz="2000">
                      <a:solidFill>
                        <a:schemeClr val="tx1"/>
                      </a:solidFill>
                      <a:latin typeface="Tw Cen MT" charset="0"/>
                    </a:defRPr>
                  </a:lvl5pPr>
                  <a:lvl6pPr marL="25146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C4652D"/>
                    </a:buClr>
                    <a:buSzPct val="65000"/>
                    <a:buFont typeface="Wingdings" charset="2"/>
                    <a:buChar char=""/>
                    <a:tabLst>
                      <a:tab pos="1206500" algn="ctr"/>
                      <a:tab pos="1778000" algn="ctr"/>
                      <a:tab pos="2286000" algn="ctr"/>
                      <a:tab pos="2806700" algn="ctr"/>
                      <a:tab pos="3492500" algn="ctr"/>
                      <a:tab pos="4292600" algn="ctr"/>
                      <a:tab pos="4978400" algn="ctr"/>
                      <a:tab pos="5549900" algn="ctr"/>
                      <a:tab pos="6057900" algn="ctr"/>
                      <a:tab pos="6629400" algn="ctr"/>
                      <a:tab pos="7150100" algn="ctr"/>
                      <a:tab pos="7835900" algn="ctr"/>
                    </a:tabLst>
                    <a:defRPr sz="2000">
                      <a:solidFill>
                        <a:schemeClr val="tx1"/>
                      </a:solidFill>
                      <a:latin typeface="Tw Cen MT" charset="0"/>
                    </a:defRPr>
                  </a:lvl6pPr>
                  <a:lvl7pPr marL="29718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C4652D"/>
                    </a:buClr>
                    <a:buSzPct val="65000"/>
                    <a:buFont typeface="Wingdings" charset="2"/>
                    <a:buChar char=""/>
                    <a:tabLst>
                      <a:tab pos="1206500" algn="ctr"/>
                      <a:tab pos="1778000" algn="ctr"/>
                      <a:tab pos="2286000" algn="ctr"/>
                      <a:tab pos="2806700" algn="ctr"/>
                      <a:tab pos="3492500" algn="ctr"/>
                      <a:tab pos="4292600" algn="ctr"/>
                      <a:tab pos="4978400" algn="ctr"/>
                      <a:tab pos="5549900" algn="ctr"/>
                      <a:tab pos="6057900" algn="ctr"/>
                      <a:tab pos="6629400" algn="ctr"/>
                      <a:tab pos="7150100" algn="ctr"/>
                      <a:tab pos="7835900" algn="ctr"/>
                    </a:tabLst>
                    <a:defRPr sz="2000">
                      <a:solidFill>
                        <a:schemeClr val="tx1"/>
                      </a:solidFill>
                      <a:latin typeface="Tw Cen MT" charset="0"/>
                    </a:defRPr>
                  </a:lvl7pPr>
                  <a:lvl8pPr marL="34290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C4652D"/>
                    </a:buClr>
                    <a:buSzPct val="65000"/>
                    <a:buFont typeface="Wingdings" charset="2"/>
                    <a:buChar char=""/>
                    <a:tabLst>
                      <a:tab pos="1206500" algn="ctr"/>
                      <a:tab pos="1778000" algn="ctr"/>
                      <a:tab pos="2286000" algn="ctr"/>
                      <a:tab pos="2806700" algn="ctr"/>
                      <a:tab pos="3492500" algn="ctr"/>
                      <a:tab pos="4292600" algn="ctr"/>
                      <a:tab pos="4978400" algn="ctr"/>
                      <a:tab pos="5549900" algn="ctr"/>
                      <a:tab pos="6057900" algn="ctr"/>
                      <a:tab pos="6629400" algn="ctr"/>
                      <a:tab pos="7150100" algn="ctr"/>
                      <a:tab pos="7835900" algn="ctr"/>
                    </a:tabLst>
                    <a:defRPr sz="2000">
                      <a:solidFill>
                        <a:schemeClr val="tx1"/>
                      </a:solidFill>
                      <a:latin typeface="Tw Cen MT" charset="0"/>
                    </a:defRPr>
                  </a:lvl8pPr>
                  <a:lvl9pPr marL="3886200" indent="-228600" eaLnBrk="0" fontAlgn="base" hangingPunct="0">
                    <a:spcBef>
                      <a:spcPts val="400"/>
                    </a:spcBef>
                    <a:spcAft>
                      <a:spcPct val="0"/>
                    </a:spcAft>
                    <a:buClr>
                      <a:srgbClr val="C4652D"/>
                    </a:buClr>
                    <a:buSzPct val="65000"/>
                    <a:buFont typeface="Wingdings" charset="2"/>
                    <a:buChar char=""/>
                    <a:tabLst>
                      <a:tab pos="1206500" algn="ctr"/>
                      <a:tab pos="1778000" algn="ctr"/>
                      <a:tab pos="2286000" algn="ctr"/>
                      <a:tab pos="2806700" algn="ctr"/>
                      <a:tab pos="3492500" algn="ctr"/>
                      <a:tab pos="4292600" algn="ctr"/>
                      <a:tab pos="4978400" algn="ctr"/>
                      <a:tab pos="5549900" algn="ctr"/>
                      <a:tab pos="6057900" algn="ctr"/>
                      <a:tab pos="6629400" algn="ctr"/>
                      <a:tab pos="7150100" algn="ctr"/>
                      <a:tab pos="7835900" algn="ctr"/>
                    </a:tabLst>
                    <a:defRPr sz="2000">
                      <a:solidFill>
                        <a:schemeClr val="tx1"/>
                      </a:solidFill>
                      <a:latin typeface="Tw Cen MT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tr-TR" sz="1000" b="1">
                      <a:latin typeface="Arial" charset="0"/>
                    </a:rPr>
                    <a:t>		 Subject			Instru-	Data Collec-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tr-TR" sz="1000" b="1">
                      <a:latin typeface="Arial" charset="0"/>
                    </a:rPr>
                    <a:t>		Charac-	Morta-	Loca-	ment	tor Charac-	Data Col-			Matur-	Atti-	Regres-	Implemen-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tr-TR" sz="1000" b="1">
                      <a:latin typeface="Arial" charset="0"/>
                    </a:rPr>
                    <a:t>Design	teristics	lity	tion	Decay	teristics	lector Bias	Testing	History	ation	tudinal	sion	tation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tr-TR" sz="800">
                    <a:latin typeface="Arial" charset="0"/>
                  </a:endParaRP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tr-TR" sz="900">
                      <a:latin typeface="Arial" charset="0"/>
                    </a:rPr>
                    <a:t>One-shot case		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tr-TR" sz="900">
                      <a:latin typeface="Arial" charset="0"/>
                    </a:rPr>
                    <a:t>	study</a:t>
                  </a:r>
                  <a:r>
                    <a:rPr lang="en-US" altLang="tr-TR" sz="800">
                      <a:latin typeface="Arial" charset="0"/>
                    </a:rPr>
                    <a:t> 	–	–	–	(NA)	–	–	(NA)	–	–	–	–	–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tr-TR" sz="800">
                    <a:latin typeface="Arial" charset="0"/>
                  </a:endParaRP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tr-TR" sz="900">
                      <a:latin typeface="Arial" charset="0"/>
                    </a:rPr>
                    <a:t>One group pre-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tr-TR" sz="900">
                      <a:latin typeface="Arial" charset="0"/>
                    </a:rPr>
                    <a:t>	posttest	–	?	–	–	–	–	–	–	–	–	–	–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tr-TR" sz="900">
                    <a:latin typeface="Arial" charset="0"/>
                  </a:endParaRP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tr-TR" sz="900">
                      <a:latin typeface="Arial" charset="0"/>
                    </a:rPr>
                    <a:t>Static group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tr-TR" sz="900">
                      <a:latin typeface="Arial" charset="0"/>
                    </a:rPr>
                    <a:t>	comparison	–	–	–	+	–	–	+	?	+	–	–	–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tr-TR" sz="900">
                    <a:latin typeface="Arial" charset="0"/>
                  </a:endParaRP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tr-TR" sz="900">
                      <a:latin typeface="Arial" charset="0"/>
                    </a:rPr>
                    <a:t>Randomized post-	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tr-TR" sz="900">
                      <a:latin typeface="Arial" charset="0"/>
                    </a:rPr>
                    <a:t>	test-only control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tr-TR" sz="900">
                      <a:latin typeface="Arial" charset="0"/>
                    </a:rPr>
                    <a:t>	group	++	+	–	+	–	–	++	+	++	–	++	–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tr-TR" sz="900">
                    <a:latin typeface="Arial" charset="0"/>
                  </a:endParaRP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tr-TR" sz="900">
                      <a:latin typeface="Arial" charset="0"/>
                    </a:rPr>
                    <a:t>Randomized pre-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tr-TR" sz="900">
                      <a:latin typeface="Arial" charset="0"/>
                    </a:rPr>
                    <a:t>	post-test control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tr-TR" sz="900">
                      <a:latin typeface="Arial" charset="0"/>
                    </a:rPr>
                    <a:t>	group	++	+	–	+	–	–	+	+	++	–	++	–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tr-TR" sz="900">
                    <a:latin typeface="Arial" charset="0"/>
                  </a:endParaRP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tr-TR" sz="900">
                      <a:latin typeface="Arial" charset="0"/>
                    </a:rPr>
                    <a:t>Solomon four-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tr-TR" sz="900">
                      <a:latin typeface="Arial" charset="0"/>
                    </a:rPr>
                    <a:t>	group	++	++	–	+	–	–	++	+	++	–	++	–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tr-TR" sz="900">
                    <a:latin typeface="Arial" charset="0"/>
                  </a:endParaRP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tr-TR" sz="900">
                      <a:latin typeface="Arial" charset="0"/>
                    </a:rPr>
                    <a:t>Randomized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tr-TR" sz="900">
                      <a:latin typeface="Arial" charset="0"/>
                    </a:rPr>
                    <a:t>	posttest only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tr-TR" sz="900">
                      <a:latin typeface="Arial" charset="0"/>
                    </a:rPr>
                    <a:t>	control group 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tr-TR" sz="900">
                      <a:latin typeface="Arial" charset="0"/>
                    </a:rPr>
                    <a:t>	with matched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tr-TR" sz="900">
                      <a:latin typeface="Arial" charset="0"/>
                    </a:rPr>
                    <a:t>	subjects	++	+	–	+	–	–	++	+	++	–	++	–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tr-TR" sz="900">
                    <a:latin typeface="Arial" charset="0"/>
                  </a:endParaRP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tr-TR" sz="900">
                      <a:latin typeface="Arial" charset="0"/>
                    </a:rPr>
                    <a:t>Matching-only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tr-TR" sz="900">
                      <a:latin typeface="Arial" charset="0"/>
                    </a:rPr>
                    <a:t>	pre-posttest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tr-TR" sz="900">
                      <a:latin typeface="Arial" charset="0"/>
                    </a:rPr>
                    <a:t>	control group	+	+	–	+	–	–	+	+	+	–	+	–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tr-TR" sz="900">
                    <a:latin typeface="Arial" charset="0"/>
                  </a:endParaRP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tr-TR" sz="900">
                      <a:latin typeface="Arial" charset="0"/>
                    </a:rPr>
                    <a:t>Counterbalanced	++	++	–	+	–	–	–	++	++	++	++	–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tr-TR" sz="800">
                    <a:latin typeface="Arial" charset="0"/>
                  </a:endParaRP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tr-TR" sz="900">
                      <a:latin typeface="Arial" charset="0"/>
                    </a:rPr>
                    <a:t>Time-series	++	–	+	_	–	–	–	–	+	–	++	–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tr-TR" sz="700">
                    <a:latin typeface="Arial" charset="0"/>
                  </a:endParaRP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tr-TR" sz="900">
                      <a:latin typeface="Arial" charset="0"/>
                    </a:rPr>
                    <a:t>Factorial </a:t>
                  </a:r>
                  <a:r>
                    <a:rPr lang="en-US" altLang="tr-TR" sz="900" b="1">
                      <a:latin typeface="Arial" charset="0"/>
                    </a:rPr>
                    <a:t>with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tr-TR" sz="900">
                      <a:latin typeface="Arial" charset="0"/>
                    </a:rPr>
                    <a:t>	randomization	++	++	–	++	–	–	+	+	++	–	++	–</a:t>
                  </a:r>
                  <a:endParaRPr lang="en-US" altLang="tr-TR" sz="600">
                    <a:latin typeface="Arial" charset="0"/>
                  </a:endParaRP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tr-TR" sz="900">
                      <a:latin typeface="Arial" charset="0"/>
                    </a:rPr>
                    <a:t>Factorial </a:t>
                  </a:r>
                  <a:r>
                    <a:rPr lang="en-US" altLang="tr-TR" sz="900" b="1">
                      <a:latin typeface="Arial" charset="0"/>
                    </a:rPr>
                    <a:t>without</a:t>
                  </a:r>
                  <a:r>
                    <a:rPr lang="en-US" altLang="tr-TR" sz="900">
                      <a:latin typeface="Arial" charset="0"/>
                    </a:rPr>
                    <a:t> 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tr-TR" sz="900">
                      <a:latin typeface="Arial" charset="0"/>
                    </a:rPr>
                    <a:t>	randomization	?	?	–	++	–	–	+	+	+	–	?	–</a:t>
                  </a:r>
                </a:p>
              </p:txBody>
            </p:sp>
            <p:sp>
              <p:nvSpPr>
                <p:cNvPr id="42004" name="Line 9"/>
                <p:cNvSpPr>
                  <a:spLocks noChangeShapeType="1"/>
                </p:cNvSpPr>
                <p:nvPr/>
              </p:nvSpPr>
              <p:spPr bwMode="auto">
                <a:xfrm>
                  <a:off x="181" y="890"/>
                  <a:ext cx="539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05" name="Line 10"/>
                <p:cNvSpPr>
                  <a:spLocks noChangeShapeType="1"/>
                </p:cNvSpPr>
                <p:nvPr/>
              </p:nvSpPr>
              <p:spPr bwMode="auto">
                <a:xfrm>
                  <a:off x="181" y="4020"/>
                  <a:ext cx="539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990" name="Line 11"/>
            <p:cNvSpPr>
              <a:spLocks noChangeShapeType="1"/>
            </p:cNvSpPr>
            <p:nvPr/>
          </p:nvSpPr>
          <p:spPr bwMode="auto">
            <a:xfrm>
              <a:off x="1247" y="414"/>
              <a:ext cx="0" cy="3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1" name="Line 12"/>
            <p:cNvSpPr>
              <a:spLocks noChangeShapeType="1"/>
            </p:cNvSpPr>
            <p:nvPr/>
          </p:nvSpPr>
          <p:spPr bwMode="auto">
            <a:xfrm>
              <a:off x="1565" y="408"/>
              <a:ext cx="0" cy="3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2" name="Line 13"/>
            <p:cNvSpPr>
              <a:spLocks noChangeShapeType="1"/>
            </p:cNvSpPr>
            <p:nvPr/>
          </p:nvSpPr>
          <p:spPr bwMode="auto">
            <a:xfrm>
              <a:off x="1883" y="410"/>
              <a:ext cx="0" cy="3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3" name="Line 14"/>
            <p:cNvSpPr>
              <a:spLocks noChangeShapeType="1"/>
            </p:cNvSpPr>
            <p:nvPr/>
          </p:nvSpPr>
          <p:spPr bwMode="auto">
            <a:xfrm>
              <a:off x="2225" y="404"/>
              <a:ext cx="0" cy="3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4" name="Line 15"/>
            <p:cNvSpPr>
              <a:spLocks noChangeShapeType="1"/>
            </p:cNvSpPr>
            <p:nvPr/>
          </p:nvSpPr>
          <p:spPr bwMode="auto">
            <a:xfrm>
              <a:off x="2799" y="406"/>
              <a:ext cx="0" cy="3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5" name="Line 16"/>
            <p:cNvSpPr>
              <a:spLocks noChangeShapeType="1"/>
            </p:cNvSpPr>
            <p:nvPr/>
          </p:nvSpPr>
          <p:spPr bwMode="auto">
            <a:xfrm>
              <a:off x="3285" y="408"/>
              <a:ext cx="0" cy="3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6" name="Line 17"/>
            <p:cNvSpPr>
              <a:spLocks noChangeShapeType="1"/>
            </p:cNvSpPr>
            <p:nvPr/>
          </p:nvSpPr>
          <p:spPr bwMode="auto">
            <a:xfrm>
              <a:off x="3659" y="410"/>
              <a:ext cx="0" cy="3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7" name="Line 18"/>
            <p:cNvSpPr>
              <a:spLocks noChangeShapeType="1"/>
            </p:cNvSpPr>
            <p:nvPr/>
          </p:nvSpPr>
          <p:spPr bwMode="auto">
            <a:xfrm>
              <a:off x="4017" y="412"/>
              <a:ext cx="0" cy="3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8" name="Line 19"/>
            <p:cNvSpPr>
              <a:spLocks noChangeShapeType="1"/>
            </p:cNvSpPr>
            <p:nvPr/>
          </p:nvSpPr>
          <p:spPr bwMode="auto">
            <a:xfrm>
              <a:off x="4351" y="414"/>
              <a:ext cx="0" cy="3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9" name="Line 20"/>
            <p:cNvSpPr>
              <a:spLocks noChangeShapeType="1"/>
            </p:cNvSpPr>
            <p:nvPr/>
          </p:nvSpPr>
          <p:spPr bwMode="auto">
            <a:xfrm>
              <a:off x="4669" y="416"/>
              <a:ext cx="0" cy="3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0" name="Line 21"/>
            <p:cNvSpPr>
              <a:spLocks noChangeShapeType="1"/>
            </p:cNvSpPr>
            <p:nvPr/>
          </p:nvSpPr>
          <p:spPr bwMode="auto">
            <a:xfrm>
              <a:off x="5051" y="418"/>
              <a:ext cx="0" cy="3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988" name="Text Box 22"/>
          <p:cNvSpPr txBox="1">
            <a:spLocks noChangeArrowheads="1"/>
          </p:cNvSpPr>
          <p:nvPr/>
        </p:nvSpPr>
        <p:spPr bwMode="auto">
          <a:xfrm>
            <a:off x="1981200" y="457200"/>
            <a:ext cx="51276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</a:defRPr>
            </a:lvl3pPr>
            <a:lvl4pPr marL="1600200" indent="-228600">
              <a:spcBef>
                <a:spcPts val="400"/>
              </a:spcBef>
              <a:buClr>
                <a:srgbClr val="A04DA3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4pPr>
            <a:lvl5pPr marL="2057400" indent="-228600">
              <a:spcBef>
                <a:spcPts val="400"/>
              </a:spcBef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900">
                <a:latin typeface="Arial" charset="0"/>
              </a:rPr>
              <a:t>KEY: (++) = strong control, threat unlikely to occur; (+) = some control, threat may possibly occur;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900">
                <a:latin typeface="Arial" charset="0"/>
              </a:rPr>
              <a:t>(–) = weak control, threat likely to occur; (?) = can’t determine; (NA) = threat does not apply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8580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tr-TR" sz="2800" b="1"/>
              <a:t>Uniqueness of Experimental Research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981200"/>
            <a:ext cx="8763000" cy="4530725"/>
          </a:xfrm>
        </p:spPr>
        <p:txBody>
          <a:bodyPr/>
          <a:lstStyle/>
          <a:p>
            <a:pPr marL="136525" indent="0" eaLnBrk="1" hangingPunct="1">
              <a:lnSpc>
                <a:spcPct val="90000"/>
              </a:lnSpc>
              <a:buSzPct val="75000"/>
              <a:buFont typeface="Wingdings" panose="05000000000000000000" pitchFamily="2" charset="2"/>
              <a:buNone/>
              <a:defRPr/>
            </a:pPr>
            <a:r>
              <a:rPr lang="tr-TR" altLang="tr-TR" sz="2700" b="1" dirty="0" smtClean="0"/>
              <a:t>Experimental Research is unique since it is:</a:t>
            </a:r>
          </a:p>
          <a:p>
            <a:pPr marL="457200" lvl="1" indent="0" eaLnBrk="1" hangingPunct="1">
              <a:lnSpc>
                <a:spcPct val="90000"/>
              </a:lnSpc>
              <a:buSzPct val="75000"/>
              <a:buFont typeface="Wingdings 2" panose="05020102010507070707" pitchFamily="18" charset="2"/>
              <a:buNone/>
              <a:defRPr/>
            </a:pPr>
            <a:r>
              <a:rPr lang="en-US" altLang="tr-TR" sz="2400" dirty="0" smtClean="0"/>
              <a:t>Only type of research that attempts to influence a particular variable</a:t>
            </a:r>
          </a:p>
          <a:p>
            <a:pPr marL="457200" lvl="1" indent="0" eaLnBrk="1" hangingPunct="1">
              <a:lnSpc>
                <a:spcPct val="90000"/>
              </a:lnSpc>
              <a:buSzPct val="75000"/>
              <a:buFont typeface="Wingdings 2" panose="05020102010507070707" pitchFamily="18" charset="2"/>
              <a:buNone/>
              <a:defRPr/>
            </a:pPr>
            <a:r>
              <a:rPr lang="en-US" altLang="tr-TR" sz="2400" dirty="0" smtClean="0"/>
              <a:t>Best type of research for testing hypotheses about </a:t>
            </a:r>
            <a:r>
              <a:rPr lang="en-US" altLang="tr-TR" sz="2400" b="1" dirty="0" smtClean="0"/>
              <a:t>cause-and-effect</a:t>
            </a:r>
            <a:r>
              <a:rPr lang="en-US" altLang="tr-TR" sz="2400" dirty="0" smtClean="0"/>
              <a:t> relationships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tr-TR" altLang="tr-TR" sz="2800" dirty="0" smtClean="0"/>
              <a:t>  </a:t>
            </a:r>
            <a:r>
              <a:rPr lang="en-US" altLang="tr-TR" sz="2800" b="1" dirty="0" smtClean="0"/>
              <a:t>Experimental Research </a:t>
            </a:r>
            <a:r>
              <a:rPr lang="en-US" altLang="tr-TR" sz="2800" dirty="0" smtClean="0"/>
              <a:t>looks at the following variables:</a:t>
            </a:r>
          </a:p>
          <a:p>
            <a:pPr marL="1295400" lvl="2" indent="-381000" eaLnBrk="1" hangingPunct="1">
              <a:lnSpc>
                <a:spcPct val="90000"/>
              </a:lnSpc>
              <a:buFont typeface="Wingdings" panose="05000000000000000000" pitchFamily="2" charset="2"/>
              <a:buChar char=""/>
              <a:defRPr/>
            </a:pPr>
            <a:r>
              <a:rPr lang="en-US" altLang="tr-TR" sz="2000" dirty="0" smtClean="0"/>
              <a:t>Independent variable (treatment)</a:t>
            </a:r>
          </a:p>
          <a:p>
            <a:pPr marL="1295400" lvl="2" indent="-381000" eaLnBrk="1" hangingPunct="1">
              <a:lnSpc>
                <a:spcPct val="90000"/>
              </a:lnSpc>
              <a:buFont typeface="Wingdings" panose="05000000000000000000" pitchFamily="2" charset="2"/>
              <a:buChar char=""/>
              <a:defRPr/>
            </a:pPr>
            <a:r>
              <a:rPr lang="en-US" altLang="tr-TR" sz="2000" dirty="0" smtClean="0"/>
              <a:t>Dependent variable (outcome)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>
          <a:xfrm>
            <a:off x="-25400" y="6858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tr-TR" sz="2000" b="1"/>
              <a:t>Controlling Threats to Internal Validity </a:t>
            </a:r>
            <a:r>
              <a:rPr lang="en-US" altLang="tr-TR" sz="3200"/>
              <a:t/>
            </a:r>
            <a:br>
              <a:rPr lang="en-US" altLang="tr-TR" sz="3200"/>
            </a:br>
            <a:endParaRPr lang="en-US" altLang="tr-TR" sz="1800"/>
          </a:p>
        </p:txBody>
      </p:sp>
      <p:sp>
        <p:nvSpPr>
          <p:cNvPr id="43011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457200" y="1981200"/>
            <a:ext cx="4495800" cy="4530725"/>
          </a:xfrm>
        </p:spPr>
        <p:txBody>
          <a:bodyPr/>
          <a:lstStyle/>
          <a:p>
            <a:pPr marL="0" indent="0" eaLnBrk="1" hangingPunct="1"/>
            <a:r>
              <a:rPr lang="en-US" altLang="tr-TR" sz="2400"/>
              <a:t>Subject Characteristics</a:t>
            </a:r>
          </a:p>
          <a:p>
            <a:pPr marL="0" indent="0" eaLnBrk="1" hangingPunct="1"/>
            <a:r>
              <a:rPr lang="en-US" altLang="tr-TR" sz="2400"/>
              <a:t>Mortality</a:t>
            </a:r>
          </a:p>
          <a:p>
            <a:pPr marL="0" indent="0" eaLnBrk="1" hangingPunct="1"/>
            <a:r>
              <a:rPr lang="en-US" altLang="tr-TR" sz="2400"/>
              <a:t>Location</a:t>
            </a:r>
          </a:p>
          <a:p>
            <a:pPr marL="0" indent="0" eaLnBrk="1" hangingPunct="1"/>
            <a:r>
              <a:rPr lang="en-US" altLang="tr-TR" sz="2400"/>
              <a:t>Instrument decay</a:t>
            </a:r>
          </a:p>
          <a:p>
            <a:pPr marL="0" indent="0" eaLnBrk="1" hangingPunct="1"/>
            <a:r>
              <a:rPr lang="en-US" altLang="tr-TR" sz="2400"/>
              <a:t>Data Collector Characteristics</a:t>
            </a:r>
          </a:p>
          <a:p>
            <a:pPr marL="0" indent="0" eaLnBrk="1" hangingPunct="1"/>
            <a:r>
              <a:rPr lang="en-US" altLang="tr-TR" sz="2400"/>
              <a:t>Data Collector bias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sz="quarter" idx="2"/>
          </p:nvPr>
        </p:nvSpPr>
        <p:spPr>
          <a:xfrm>
            <a:off x="5334000" y="1981200"/>
            <a:ext cx="4038600" cy="4530725"/>
          </a:xfrm>
        </p:spPr>
        <p:txBody>
          <a:bodyPr/>
          <a:lstStyle/>
          <a:p>
            <a:pPr marL="0" indent="0" eaLnBrk="1" hangingPunct="1"/>
            <a:r>
              <a:rPr lang="en-US" altLang="tr-TR" sz="2400"/>
              <a:t>Testing</a:t>
            </a:r>
          </a:p>
          <a:p>
            <a:pPr marL="0" indent="0" eaLnBrk="1" hangingPunct="1"/>
            <a:r>
              <a:rPr lang="en-US" altLang="tr-TR" sz="2400"/>
              <a:t>History</a:t>
            </a:r>
          </a:p>
          <a:p>
            <a:pPr marL="0" indent="0" eaLnBrk="1" hangingPunct="1"/>
            <a:r>
              <a:rPr lang="en-US" altLang="tr-TR" sz="2400"/>
              <a:t>Maturation</a:t>
            </a:r>
          </a:p>
          <a:p>
            <a:pPr marL="0" indent="0" eaLnBrk="1" hangingPunct="1"/>
            <a:r>
              <a:rPr lang="en-US" altLang="tr-TR" sz="2400"/>
              <a:t>Attitudinal</a:t>
            </a:r>
          </a:p>
          <a:p>
            <a:pPr marL="0" indent="0" eaLnBrk="1" hangingPunct="1"/>
            <a:r>
              <a:rPr lang="en-US" altLang="tr-TR" sz="2400"/>
              <a:t>Regression </a:t>
            </a:r>
          </a:p>
          <a:p>
            <a:pPr marL="0" indent="0" eaLnBrk="1" hangingPunct="1"/>
            <a:r>
              <a:rPr lang="en-US" altLang="tr-TR" sz="2400"/>
              <a:t>Implementation</a:t>
            </a:r>
          </a:p>
        </p:txBody>
      </p:sp>
      <p:sp>
        <p:nvSpPr>
          <p:cNvPr id="43013" name="Text Box 7"/>
          <p:cNvSpPr txBox="1">
            <a:spLocks noChangeArrowheads="1"/>
          </p:cNvSpPr>
          <p:nvPr/>
        </p:nvSpPr>
        <p:spPr bwMode="auto">
          <a:xfrm>
            <a:off x="1066800" y="6324600"/>
            <a:ext cx="6877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</a:defRPr>
            </a:lvl3pPr>
            <a:lvl4pPr marL="1600200" indent="-228600">
              <a:spcBef>
                <a:spcPts val="400"/>
              </a:spcBef>
              <a:buClr>
                <a:srgbClr val="A04DA3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4pPr>
            <a:lvl5pPr marL="2057400" indent="-228600">
              <a:spcBef>
                <a:spcPts val="400"/>
              </a:spcBef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Tahoma" charset="0"/>
              </a:rPr>
              <a:t>The above must be controlled to reduce threats to internal validity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68580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tr-TR" sz="2800" b="1"/>
              <a:t>Characteristics of Experimental Research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133600"/>
            <a:ext cx="8763000" cy="399732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tr-TR" sz="2400"/>
              <a:t>The researcher </a:t>
            </a:r>
            <a:r>
              <a:rPr lang="en-US" altLang="tr-TR" sz="2400" b="1"/>
              <a:t>manipulates</a:t>
            </a:r>
            <a:r>
              <a:rPr lang="en-US" altLang="tr-TR" sz="2400"/>
              <a:t> the </a:t>
            </a:r>
            <a:r>
              <a:rPr lang="en-US" altLang="tr-TR" sz="2400" b="1">
                <a:solidFill>
                  <a:srgbClr val="C00000"/>
                </a:solidFill>
              </a:rPr>
              <a:t>independent variable</a:t>
            </a:r>
            <a:r>
              <a:rPr lang="en-US" altLang="tr-TR" sz="2400"/>
              <a:t>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tr-TR" sz="2400"/>
              <a:t>They decide the </a:t>
            </a:r>
            <a:r>
              <a:rPr lang="en-US" altLang="tr-TR" sz="2400" b="1"/>
              <a:t>nature</a:t>
            </a:r>
            <a:r>
              <a:rPr lang="en-US" altLang="tr-TR" sz="2400"/>
              <a:t> and the </a:t>
            </a:r>
            <a:r>
              <a:rPr lang="en-US" altLang="tr-TR" sz="2400" b="1"/>
              <a:t>extent</a:t>
            </a:r>
            <a:r>
              <a:rPr lang="en-US" altLang="tr-TR" sz="2400"/>
              <a:t> of the treatment. 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tr-TR" sz="2400"/>
              <a:t>After the treatment has been administered, researchers observe or measure the groups receiving the treatments to see if they differ.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tr-TR" sz="2400"/>
              <a:t>Experimental research enables researchers to go beyond description and prediction, and attempt to determine </a:t>
            </a:r>
            <a:r>
              <a:rPr lang="en-US" altLang="tr-TR" sz="2400" b="1">
                <a:solidFill>
                  <a:srgbClr val="C00000"/>
                </a:solidFill>
              </a:rPr>
              <a:t>what caused effects.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8580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tr-TR" sz="2800" b="1"/>
              <a:t>Randomization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4530725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Char char=""/>
              <a:defRPr/>
            </a:pPr>
            <a:r>
              <a:rPr lang="en-US" altLang="tr-TR" sz="2400" u="sng" dirty="0" smtClean="0"/>
              <a:t>Random </a:t>
            </a:r>
            <a:r>
              <a:rPr lang="en-US" altLang="tr-TR" sz="2400" b="1" u="sng" dirty="0" smtClean="0">
                <a:solidFill>
                  <a:srgbClr val="C00000"/>
                </a:solidFill>
              </a:rPr>
              <a:t>assignment</a:t>
            </a:r>
            <a:r>
              <a:rPr lang="en-US" altLang="tr-TR" sz="2400" dirty="0" smtClean="0"/>
              <a:t> is similar but not identical to </a:t>
            </a:r>
            <a:r>
              <a:rPr lang="en-US" altLang="tr-TR" sz="2400" u="sng" dirty="0" smtClean="0"/>
              <a:t>random </a:t>
            </a:r>
            <a:r>
              <a:rPr lang="en-US" altLang="tr-TR" sz="2400" b="1" u="sng" dirty="0" smtClean="0">
                <a:solidFill>
                  <a:schemeClr val="accent2">
                    <a:lumMod val="75000"/>
                  </a:schemeClr>
                </a:solidFill>
              </a:rPr>
              <a:t>selection</a:t>
            </a:r>
            <a:r>
              <a:rPr lang="en-US" altLang="tr-TR" sz="24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altLang="tr-TR" sz="2400" b="1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Char char=""/>
              <a:defRPr/>
            </a:pPr>
            <a:r>
              <a:rPr lang="en-US" altLang="tr-TR" sz="2400" b="1" dirty="0" smtClean="0">
                <a:solidFill>
                  <a:srgbClr val="C00000"/>
                </a:solidFill>
              </a:rPr>
              <a:t>Random assignment </a:t>
            </a:r>
            <a:r>
              <a:rPr lang="en-US" altLang="tr-TR" sz="2400" dirty="0" smtClean="0"/>
              <a:t>means that every individual who is participating in the experiment has an </a:t>
            </a:r>
            <a:r>
              <a:rPr lang="tr-TR" altLang="tr-TR" sz="2400" dirty="0" smtClean="0"/>
              <a:t>«</a:t>
            </a:r>
            <a:r>
              <a:rPr lang="en-US" altLang="tr-TR" sz="2400" b="1" dirty="0" smtClean="0"/>
              <a:t>equal chance</a:t>
            </a:r>
            <a:r>
              <a:rPr lang="tr-TR" altLang="tr-TR" sz="2400" b="1" dirty="0" smtClean="0"/>
              <a:t>»</a:t>
            </a:r>
            <a:r>
              <a:rPr lang="en-US" altLang="tr-TR" sz="2400" b="1" dirty="0" smtClean="0"/>
              <a:t> </a:t>
            </a:r>
            <a:r>
              <a:rPr lang="en-US" altLang="tr-TR" sz="2400" dirty="0" smtClean="0"/>
              <a:t>of being </a:t>
            </a:r>
            <a:r>
              <a:rPr lang="en-US" altLang="tr-TR" sz="2400" b="1" dirty="0" smtClean="0"/>
              <a:t>assigned</a:t>
            </a:r>
            <a:r>
              <a:rPr lang="en-US" altLang="tr-TR" sz="2400" dirty="0" smtClean="0"/>
              <a:t> to any of the experimental or control groups.</a:t>
            </a:r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Char char=""/>
              <a:defRPr/>
            </a:pPr>
            <a:r>
              <a:rPr lang="en-US" altLang="tr-TR" sz="2400" b="1" dirty="0" smtClean="0">
                <a:solidFill>
                  <a:schemeClr val="accent2"/>
                </a:solidFill>
              </a:rPr>
              <a:t>Random selection </a:t>
            </a:r>
            <a:r>
              <a:rPr lang="en-US" altLang="tr-TR" sz="2400" dirty="0" smtClean="0"/>
              <a:t>means that every member of a population has an </a:t>
            </a:r>
            <a:r>
              <a:rPr lang="en-US" altLang="tr-TR" sz="2400" b="1" dirty="0" smtClean="0"/>
              <a:t>equal chance of being selected</a:t>
            </a:r>
            <a:r>
              <a:rPr lang="en-US" altLang="tr-TR" sz="2400" dirty="0" smtClean="0"/>
              <a:t> to be a member of the sample.</a:t>
            </a:r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Char char=""/>
              <a:defRPr/>
            </a:pPr>
            <a:r>
              <a:rPr lang="en-US" altLang="tr-TR" sz="2400" dirty="0" smtClean="0"/>
              <a:t>Three things occur with random assignments of subjects:</a:t>
            </a:r>
          </a:p>
          <a:p>
            <a:pPr marL="1295400" lvl="2" indent="-381000" eaLnBrk="1" hangingPunct="1">
              <a:lnSpc>
                <a:spcPct val="80000"/>
              </a:lnSpc>
              <a:buClr>
                <a:schemeClr val="tx1"/>
              </a:buClr>
              <a:buFont typeface="Times" charset="0"/>
              <a:buAutoNum type="arabicParenR"/>
              <a:defRPr/>
            </a:pPr>
            <a:r>
              <a:rPr lang="en-US" altLang="tr-TR" sz="2000" dirty="0"/>
              <a:t>It takes place before the experiment begins</a:t>
            </a:r>
          </a:p>
          <a:p>
            <a:pPr marL="1295400" lvl="2" indent="-381000" eaLnBrk="1" hangingPunct="1">
              <a:lnSpc>
                <a:spcPct val="80000"/>
              </a:lnSpc>
              <a:buClr>
                <a:schemeClr val="tx1"/>
              </a:buClr>
              <a:buFont typeface="Times" charset="0"/>
              <a:buAutoNum type="arabicParenR"/>
              <a:defRPr/>
            </a:pPr>
            <a:r>
              <a:rPr lang="tr-TR" altLang="tr-TR" sz="2000" dirty="0"/>
              <a:t>Pr</a:t>
            </a:r>
            <a:r>
              <a:rPr lang="en-US" altLang="tr-TR" sz="2000" dirty="0" err="1"/>
              <a:t>ocess</a:t>
            </a:r>
            <a:r>
              <a:rPr lang="en-US" altLang="tr-TR" sz="2000" dirty="0"/>
              <a:t> of assigning the groups takes place</a:t>
            </a:r>
          </a:p>
          <a:p>
            <a:pPr marL="1295400" lvl="2" indent="-381000" eaLnBrk="1" hangingPunct="1">
              <a:lnSpc>
                <a:spcPct val="80000"/>
              </a:lnSpc>
              <a:buClr>
                <a:schemeClr val="tx1"/>
              </a:buClr>
              <a:buFont typeface="Times" charset="0"/>
              <a:buAutoNum type="arabicParenR"/>
              <a:defRPr/>
            </a:pPr>
            <a:r>
              <a:rPr lang="tr-TR" altLang="tr-TR" sz="2000" dirty="0" smtClean="0"/>
              <a:t>Gr</a:t>
            </a:r>
            <a:r>
              <a:rPr lang="en-US" altLang="tr-TR" sz="2000" dirty="0" err="1" smtClean="0"/>
              <a:t>oups</a:t>
            </a:r>
            <a:r>
              <a:rPr lang="en-US" altLang="tr-TR" sz="2000" dirty="0" smtClean="0"/>
              <a:t> </a:t>
            </a:r>
            <a:r>
              <a:rPr lang="en-US" altLang="tr-TR" sz="2000" dirty="0"/>
              <a:t>should be equivalent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85800"/>
            <a:ext cx="9144000" cy="762000"/>
          </a:xfrm>
        </p:spPr>
        <p:txBody>
          <a:bodyPr/>
          <a:lstStyle/>
          <a:p>
            <a:pPr eaLnBrk="1" hangingPunct="1"/>
            <a:r>
              <a:rPr lang="tr-TR" altLang="tr-TR" sz="2800" b="1"/>
              <a:t>Random Assignment</a:t>
            </a:r>
            <a:endParaRPr lang="en-US" altLang="tr-TR" sz="2800" b="1"/>
          </a:p>
        </p:txBody>
      </p:sp>
      <p:sp>
        <p:nvSpPr>
          <p:cNvPr id="18435" name="AutoShape 2" descr="data:image/jpeg;base64,/9j/4AAQSkZJRgABAQAAAQABAAD/2wCEAAkGBxQQEhUUExQVFBQWGBUXGBcWFxQVGRcVFRUZGBUVGhgYHSggGhwlHRQXITIhJiwuLi4wFyAzODMsNyguLisBCgoKDQ0NFA8PFCwcFBwsLCwrNywsNywsNywsLCwsLDcsLCs4KywsNzcsLCwsKywsKywsKzcsKywrNysrKysrK//AABEIAKsBJwMBIgACEQEDEQH/xAAbAAEAAgMBAQAAAAAAAAAAAAAAAQUDBAYCB//EAEAQAAIBAwIEAgcGAwcDBQAAAAECAwAREgQhBRMxQSJRBhQyYXGBkRUjM0JSoWKCkkNjcnOiseE0U5MWJIOj0//EABUBAQEAAAAAAAAAAAAAAAAAAAAB/8QAFREBAQAAAAAAAAAAAAAAAAAAABH/2gAMAwEAAhEDEQA/APuFL1DGwv8A8/tVVovSTTTGMJIfvc+XkkiByhIcKXUAkWO3Xagtr0pSgUrV4fxCOcM0bZBXeNrqy2dDZ1swB2NbVApSsKapDI0YYF1VWZe4VywU/PBvpQZqUrBHq1aR4wTmgUsMWAs98bMRY+yeh270GelKUCl6UoFK8JKGJAIJU2YA9DYNY+RswPzFRBMHFxcC5HiVlPhJB2YA222PcWI2NBkpWDXatII3lkJCIpZiAzWUC5NlBJrPQKUqGYAEk2A3JOwAHU0E0pSgUpUFgLXPXYe8+X7UE0pWBNWjSNED40VHYWIsrlgpvaxuY26eVBnpWsuuQyGMElhcGysQCFVsS1sQbOpsTfetmgUpSgUpSgUpSgUpSgmlQKmg8sbb/wDP7V859HeD6iE6F5Y5HijOoBjsAdPLJI5Wey25ilWtY3xuSN9q+j1GQ86D53Fp9YfWPBqVD6TUBQzEt6xzm5RLKQM8WFmAFhYb43r0NDq1WUATmMz6BmBaRmaERp60Fucj4gcgOov1vXfHUKGC5DIgsBffFSAT8LkfWsmQqD55p+G6lE/DmEXrHEHZBlm3MVvVXOJyIuTv2bEnpcYuLcN1zLc89pRotILxu4U6pZwZiArBS2HVu9q+kZCozG+426+740go/ReKSIaoSCTH1iRosyzHlFUtjck2vltVTHop49ZBqwjMJw8eoQKwKIxyiLXNiUsqEgbgd67O9Aw6d6o+fPotZhMAZbiRJInZJDntMzQTRg32LBeYnUmM/l288V9YjMryc6OMjhvhBlkVmVm9Yi8FzYgqGZVJa3RulfQ8qxaiFJAAwDAEEX7MOhB7EeYqQfO30ss0MPJknmATiHMKnUR2ldbwRMGxbwkhRkO17C9ZOMaDWOAyjUZjQ6cDF5F/90swLkgMAXxvcmu+04VCyKuIFmJsMSWJub9ztc38xXmbWhZY47XLh2vcbBCoP7uo+dBxM2k1a5gCcw+vSEjxu3q76fFGUFgxUSktYG9wDY9/Ot4dqxOWU6lsTw3FsmAODH1tiqthcrbLsbkC9dxDrAzyLawixBa4tdlyt7rAqf5hWzkPOqOf9E9E0L6zNGXPVSOpN7NGypiQb79GrRgWcckgTNaV8kcTAmNtWSriS+xVACVe4Zdtt66STXC7hVLmMqGsVFmbE43Y9QrBj7iOpNbBmXfxDa5O42A6mg5f0yjlcTR4Suj6WVYuWHI55vcOF8xhYtt7Y72OVlmaW5EoI1BJIzCHSmE7bbXvYWHiDi/Tet7h3H1mdVCMqSRc5JCUxZLoLWByVvvFuCO43O9rVplAJLAAbEkiwPlQcRo01MUSnHUsfV9CZQTIzF1kYakLzD7eON1HtAbXq41ekLaCRBzpLhmUSX5pXmZBbAA7DYKfFYAHer8yC9ri/lcX6X6U5y7+IeHruNu+/lQc4iztNsJVI1CFSc8DpTCoYG+1757HxZ2PS1bHEC/rOLLMYysJiaIsFWRJGMqyEbKCvLuW2K5Ab7G6M67eJbnddx4vh59axR65DGZCcVXLItYYFCQ4btsQfpQcnrI9UYXsJxLydWJMTJYy5D1cxke+5GPRTY22FZX0ridTjO0SawMpPOYiN9AykgnfHnG3kLnoDXRabiiSSNGLjFInDEiziXmY473v902xrPqNbHGrMzqAtgbkbE9B8TcWHe9BzPD9NIqafP1go6y87xahpBLYCI2vkq2D9Nr4nrvW36OxTCYmcNmdJo1diNjKjTmUZDwkjmLe3nXQM4AuSAPO/uv/ALVjn1GKsVGZUXxBUE7XAuxAF/eRQc0sMiyuQsvKbWEyW5tzEdKFVl7leaFvj2HlXvguklMyc4z+CMlbvMFNppBHnY4s/KKXDXueu4rpWkA26m18QRe3zrS0nGI3gjnJCK6xtZiARzQMFNj1OQFBYUrU1evWN4lIP3pYBvDiuMbPvc36Ia2TIAQLi53AuNwOpoPVK8iQeY+tSrAi4II8xQTSvAlW18hbzuLfWvdApSlAFTUCpoMOqDFGCEB8WxJ6BreEn3XtXMy8FkaAgQ/fFYyGeRSQ8BzjF0tuzs3j6+IluwrqmNhequLj0IRDJLGGZI38JONpNlYEjZCdgT7qCt1PAC7OFiSNGXTxqFwASNZDJNiANicyPkDU6/grkvGkScotFjuAojMofU2Xs7EsSe4x6kWq1fjmnVQxlUAllF73LJ7S42vceVqypxWElQJFJcKVtuCHBKeIbeIKSPOxtQc/PwKa5dAglPrkiuSBhLIvL04G3TBjc+YHkBW1HwpgY3ERsDdoy6XJVCIcsbLipZjbfchtyNrDUcdhT8xY5RrZVZj96+CNsN1JDeIbHEgb7VtavWpELu2I3PQnYC7Gw3sB1PQd6DmD6PzDFbIw5enjZthdeeZNSgB3CkYqAeijbc7XHCdC6zSyOoXMKQCQzK5/GAYf2ZwjIB3vl0Fq2fteHMR8xcyVFgb7uLoLjYXHTzrBxnjIgEgVS0iQSTAEMEtGOhYCwvv9PeLhoajg0g5pRV/FyQKQrcqVojqQDtizYyAb973va2OH0eMkl5o0EZmllZVIKkCFdPClreyYyxI23HvtV1DxaJlLBwbHEgBicscrBQLnw+La+2/SvU3FIUjWUyLy3xxe91bP2LEdb3oKYcNmWRmESFWkkfHIAEpGkemLDugVCbbkMVNtr1gh9HGMaRuq7QwxhvD4GzL6hxbo7HG1tgVBvV99rw7XkUAqWBOwsEzO52uE8Vutt+lDxaEXu9iFdiCrKQseOZsRfbNb/wCIedBUPw6csCV2aXUO4V0BuSq6dyWBFljXEgXIupG422uGcLMc2QQJGqBAtw2Jj8EbRn2gDHswPktu5r23HAsjqwOOcKIUDMWMq5XNhtax+nmbVY6fWJIWVWuV67HzK7Eix3Vht3BoKHUaB2TUxY5O06Sre26XibIE+WDL/L8KaTg7RyrIIlFptS5IwBKSqcR13ubbe6ultSg41vR+Y6aOLEBl0EmmN2W3NYRW6djyjvbuKzz8MnaR5OSGV5szFzcCUfSxwk5LtkpQ7XsQzb9L9XSg5YcCZXusSi0mkIIYEhYVAezMcjsLb7msUPCdQIFUxRmaLkqX5hB1KRSFvaAuhN2bf87HtueupQcxFwd0eJo4+UAVLqXEiFedJIwOXiEi8wsGTa7kHwgVtabRNJBqwP7d5il+lmQRqfgSmXwar0ilByeo4NLIxcxANjoAu8ZKnT6hpJbG+3hYDbqb/GsUvBp2LnlKLqwsGSxI1QmAXv4hc3Y9S17bV2NKCp4voTM2mJjVhHKXcHE2UwSJYZdfE6/SufX0ckGmeMQqGfRLAbGMAzKWxub9sr3+Peu2pQcerq2rYlMwuoyUB4SwlOnWEgqzBgBubAdg17Vh0/o7KkMaiJQywaJXsYxnJptQJHF77kjKxPn2rtOWL5WF+l7C9vK9eqCp4vojK+nJjDqjuzqcSLGF0As1r+Jx9Ko9DwfUIumDRC8S6MMwZN+SrI9ydzbNiLWFmPU7V2VKDl5OBSrFMkePhkBgW+N4ucs8kRYDwBjeP3BFNbo0DDSSokIVpOa3Kdy4JkuWDNe12JJsDbf4mrulBycXBnLgyQ5LzZ38RhY4yQgAECwuXG4G1/qb7gUDx6aBJPbSKNG3v4lQBt++461vUoFKUoAqagVNB5b3da5qL0ckWIR5ptp4IL2brC5bL5g9O3vrpqUHNS6KSLURkYsXnmk6PZQ0GADEDbcDfve1TH6OSJylWRSkXJIBVgfu752Aa2+RIPUdOldJSg5zT8BmWBITLGRCYOUcCCUgkVl5hy3OKgbWF7nvYWOu4czzRzIwDJHNEQwOJWYxknboQ0KH3i494sqUHOab0baJVRXBVTpMb3vjpQosfe2PyvW3xrhDzl8WVQ+nlgOQJtzLWYWParilBzur4DI78xXjDCSOQK6l0OMJhdWGx3DEgjoQK3tVw1miijUoCjwubLiv3ThyFUeyDjYeXvq0pQUDcCfmTG8LpIXdRJFk6tJHgyFr7puT52JXpWB/RuS1llFsNTEA5eXCOdYvCHJybEw7X7Pb8orpqUFA3BJLlg6Xz07jwtb7lcWuL99z1rNouEyQu7Rsih2BKeNkuZC0jhb+B2U9ti3iINXNKBSlKBSlKBSlKBSlKBSlKBSlKBSlKBSlKBSlKBSlKBSlKAKmoFTQRSlKBWprdeIyFALyN7Ma9SB1Yk7Ko7sdu25IBniOr5SXAyckKi9Mnb2V9w7k9gCe1eeHaLlAljnK9jI9rZEdAB2UXIC9veSSQxDRSSfjSEA/2cJKKPjJtIx94Kj3VP2Hpj1giY+bort82a5NWFKCuPA4B7EYiPnCWhPz5ZF/nUNzod7nUJ3BCrKo8wRZX+Fgfex2qypQYtLqVlUOhyU3394NiCDuCCCCDuCLVlqq16ersdQnsm3PUd1G3OA/Wo6+ai25C2tAb0E0pSgUpWvq9dFCLyyJGPN2VR+5oNilV321EfY5kl+hjikdT/OFw/eoOtnb2NMVP99JGgP/AIuYfqKCypVXL6xYs8sMKAEtZGbEAXJ5jsFsPetaOg4fJqDnNLOYSPDE+CGQH88ojVbA9o/L2tzioWb8XjyKplKwNiIlLgEdQz+wp9zEVHr0p6aZx/ieEH9nI/et6KMKAqgKoFgAAAAOgAHSvVBXfauP4kM0Y/Visg+P3TMQPeQK3dPqEkUMjK6noVIYH5islV+r4bdjJEeVN+oC6vboJEuA42tfZh2IoLClVK8bCoeZGyyqyq8alSQWBIZSSA0ZCkhtr2IIDAqPP/qBf+zL/wDT/wDpQXFK52HjTesXYMsDhI7NhdJLtZ/CT4WyCn349Bc1ccUJEMpBIIRyCCQQQpIIIoNqlc9oNTKIBKscjuII2tJNZZWZcmsSWCsMeth7e9uo9Lx6SRYWgiR+fzCmcjR+FFuC45ZKk7gr1BsD3sF/SqHQ+kLThDHCxBEOYLAGPmrl5WIW4vvvva9rHDpOMSSjTSPCqCUsYws7nb1dn8Y5YB3DC29vC3XYB0lK5fT+lMjKjGBQrJpJfxSSI9W5QbYbspBNuhHes+q9I3WOWVIC8ca6g5Zhbtp3KlTcfmxci1/Z3teg6GlUH2zIZkiwRT6wYX8ZYFfVTqFKnEb2tfbqLd71qavjjSoVCmNlbQSXV73TUarArktg20bA2JU32JoOqpSlAFTUCpoIpSlBXAczUk/lhUAf5su7H4qgWx8pWqxqv4UPFO36pm/0xon+yVYUClKpX1+plj5mnjjxO6cxmydP1BAABcbqCwvcXK72C6pVRo4ZJ0SQ6l7MAbRxxxAgjoQ4d1P81xWb7FhPthpfdK8ko/pclR8hQZdTxSCM4vLGrfpLLkfgt7mqvg3EwqNEkc0nKYotkKfdkBoheXEbKwXrvjfvV3p9MkYsiKg8lUKPoK09P/1cw7crTn55zgn6Kv0oJ9Y1DezCiD+8l3H8sasD/VUeq6hvb1AX/JiVT9ZS4P0FWNKCu+x0PtvNIf4pXAPxRCqH6Vn0vDYYjeOKNCepVFUn4kDetqlApSlBV6sc+YRf2cYWST+JiTyoz5gYlyPcnUE1aVW8CF0eTvLLK9/NQ3LjP/jjSrKgUpSgUpSgpPSfQ5IJlHjhuxAJGcdjmhsDe3tAea22uawrwmRgCDGQRcHJrEHofZroaruAjGLl/wDaaSMe5EciP/RhUFL9nvJPyHAwCq8jC9ijFgI7kDdipv8Awg9LiuonhDqVbdWBB3I2Ox3G9e6VRorwmIALZrBQgBkkICgqcd26eFfiBbpWrNwNebGyDFQ8sjgSSKS8q2JWx23JJAsN6uKUFd9hwcxZBHiyKqDFnUYp7AKqQrY38NwbdrV7ThESrGoUgRX5fjk8OSlTvlvsxG/S+1b1VHpZK6aSVo8gQFyK3yWMuolZbbgiPMgjyoMi8C0+OIQ2CxR2DybJA2US+1+Um9Q3o/pzzfAbTZcwB5Apz9shQ1lLdyoBPe9V3Fp107qYI4g3q2pkSQdAsQjOOKgZgllPtC1j5141fGZ4lluUZ4tN617DKsgLP90PESMRHYt5yKbdiFy/BoS2RU5cwS3zkvzFj5Yb2v0eEjoR1BrBD6N6ZBZUYDGJbcyU2WFy8Si7bBWJsO3TpWjJxuXMICgJ1EsO6knFdI06kgMNwwAPmD261n9HeJTSleaY2D6eGcFFZcTJe6G7G42uDt0baoL2lKVQFTUCpoIpSlBX8ONpdQp/WrgfwvGov/Wkn0qwqt4geVIk35T91J7lY3jc+5WJHuEjHtVlQQwvtVIs8+liWMQNOUARXRkClRsrOCQwNuoVW93lV5SgqOFa+GONI2lAcbHmK0LMxN2ISSx3JPS9W9eXQMCCAQeoIuD8q0PsSIfhhoT/AHLNGL+ZRTi3zBoLGq7ReLU6hx+UQxfNA0p/bUD6Vg1pm0yF+cJFX8ssYzYk2VFaLEXJIA8JuSK8cNlmgS0sDFmLO7xMsoydix2bF9r2ACnYAUF3StGLjELEDmBGPRZA0Tn4JIAx+lb1ApSlApSlBXej3/TQjuEAPxGzfuDVjVbwc4mWI9UkZh70mJlUj3Au6f8AxmrKgUpSgUpSgVX8K9rUHsZjb5RRg/uDW9LIFUsxsqgkk9AALk1T6dCNKpa6mSRJGB2I504cofgHx+VBdUrS5EP8P9X/ADTkQ/w/1f8ANBkj1yNI0W4dbGxFshYElT3tkt/K48xfYJtuarNfBCsRa+NmDK6buJbBVK9cmOy475A42INq1ePwzTaBgU+9KoXRd8lDqZYwLndkDLa562uetBawa+NyFV1YkFgAdyot4h5r4huNtxWzVJxXiAaFpILvIq7FVJZELLzNiPbxFwhF7r02qvknlMyIJXEDahlDAi5h9TZ28ZBJUSgANfq1r3AoOjXQxC4EcYuLEBF3U9jtuPdXo6SM43RPB7PhXw9PZ226Dp5CuJh1kuBkaSRZX03Dzlb83OkWc4kFQQCL7bX7Xq1mnnSR0V3LpLpViDWPNgfATO1gASLzXP5eWp77hcjTwzBpEEbMSw5gVWOSZId+pK+IdfOvXCuHrp4kjUDwqq3ChcsRYE277VrejX4T/wCfqz8jqZCD8wQfmKtaBSlKAKmoFTQRSlKDzJGGBVgCCCCDuCDsQR5VVxTnS2SUkxdI5TviO0cp7EdA52PQnL2raoYX2O4oJpVb9lmP8CQxDshHMi+SEgqPcjKPdRn1S7BNPJ7+ZJF/p5b/AO9BZVi1OoWJSzsFUdzt12A+J6W71p21TD+wi+HMn+l+XY+/f4V70/C1Vg7s0sg6NIQcf8CgBU62uACe5NBh08TTuJZFKRpvFGdmJsRzZB2NicV7XJO5stpSlB5ljDAhgGB6ggEH5Gq8cEiX8MND/lM0a/Hlg4H5qasqUFd6vqE9mZZB5SoAx/njxA/oNPXpV/E07f4omWVR8ji5+SmrGlBox8YhJCmQIx6LIDEx+CyAE1vV5kjDCzAEHqCAQfka0BwWJfww0P8AlM0a388AcD8waCOJoY3XUICcQVkVRcvFe9wBuWQ3YDyLgC7Ct+KQOoZSGVgCCDcEHcEEdRWgNNqE9mZZB5SoAx92cWIH9BqsMmp0zFl0zMhuzxROjqCTctEWwYMepTHEne6m5YOlpVbpuOwOQufLc9I5QYpP6HsT8RtVlQKVh1WrSJcpHVF82YKPqa0X1Uk/hhBjQ9ZnWxt35cbC5P8AEwCi4ID9KCOIN6w/q67oLGc9gvtLD/ifa47Je9slvaEX61h0WkWFAiCw3JuSSWO7MzHdmJ3JO5rPQeOSv6V+gqOQv6V+grJSg0YuGKJTLcne6rsFRsAjMAOrEKBc9BcC1zfepSgw6vVLEuTmwJCjYklmNlUAbkmvOn1YdmSzKyhSQwts+WJBGx9g9DtWjx/Ru508iDIwTCQpcDNTG8bWuQMgJMhf9NqreL6WaZpSFkMROhwW5U3TUFtUQLggcsL8d7bncOopXMfZciyFVUjGeBonB8K6VURZYjvf8sgx7mRT5kVmp00yQgPHIoSHls2QF3GpQqAQ9zdb2Pv7UHdUqr4FozEZrArG0uUam/hXloGsDuoLhzb3371aUClKUAVNQKUHl3CgkkADck7AAdSTWrp+KwSBik0bBccirqccvZvY7X7edbGoNlYnYWP+1cpw3gry6fTyDBHSHRhV8Vm5DrIVfYW6WGxxJJ36UHQz8Y06AM80SggkFnUXCnFjuexNj5Gs3r0d7ZrfIJbIe2wuq/Egggd6559AyalAAjNKuschicV5hgAAOJvcKT0F/FWSLgEsZREZGjVtK2TFg55CKhFgpG4QG9/MW70FnoeMI6BpCsZLyIFLA7xzGK4JAvcgdurAVK8XR2UIyG8rxHJsTdEYtgtvGwK9Ntsjfbelm4BqDHgDDvzj7TizPqTMu4S7CxxINgCL2btt/Y0uSbpimplnuGbIrLFMhFsdmBn8/wAvXfYLU8ThAJMsYC43JZRbI4r1PcggeZBrNpdSkq5Rurrci6kMLg2IuO4ItXN/+m5eVGpaMtFDHAN2AdUljfNhj4TaEWG9i7b1d8L0jR83LHxyu4xJPhYAC9wN9qDepSlApSlApSlApSlArFqNSkYu7KoP6iB/vWWqnj/DXnC8shHUPi+TKVZgAPCAVkQ2OSNsbDyvQZtdqNM6uszQsqgl1kKEAA2JIbawJA+daOnh0NwkbRLcsAkcpQXUXYBEYDYb9OlV+v8ARzUS83eHxxa6EeJ1FtVIjoxQJZSoSzWvkfESSdt9uEyc0yHlhfWUnPibZF0ohI9jrcX+HlQeH1mkhjln066eWSJMzgyFsSLi7gEgEA286vPWkzwyXPfw3F9rX2/mH1HnXI6Dgr6jRxkYK3qjQLu2/NKEl/DsV5fTfdmq40XCpEnZmELJzHlRzkZUaRcWQAiwG58YN8fDbvQXlKUoFKUoFKUoFKUoFY9RAsi4uoZT1DAEG242NZKUClKUClKUAVNQKmgilKUClKUClKUClKUClKUClKUClKUClKUClKUClKUClKUClKUClKUClKUClKUClKUClKUClKUAVNQKmgilTSgilTSgilTSgilTSgilTSgilTSgilTSgilTSgilTSgilTSgilTSgilTSgilTSgilTSgilTSgilTSgilTSgilTSggVNKUH//2Q=="/>
          <p:cNvSpPr>
            <a:spLocks noChangeAspect="1" noChangeArrowheads="1"/>
          </p:cNvSpPr>
          <p:nvPr/>
        </p:nvSpPr>
        <p:spPr bwMode="auto">
          <a:xfrm>
            <a:off x="155575" y="-1265238"/>
            <a:ext cx="4562475" cy="263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</a:defRPr>
            </a:lvl3pPr>
            <a:lvl4pPr marL="1600200" indent="-228600">
              <a:spcBef>
                <a:spcPts val="400"/>
              </a:spcBef>
              <a:buClr>
                <a:srgbClr val="A04DA3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4pPr>
            <a:lvl5pPr marL="2057400" indent="-228600">
              <a:spcBef>
                <a:spcPts val="400"/>
              </a:spcBef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x-none" sz="1800">
              <a:latin typeface="Arial" charset="0"/>
            </a:endParaRPr>
          </a:p>
        </p:txBody>
      </p:sp>
      <p:sp>
        <p:nvSpPr>
          <p:cNvPr id="18436" name="AutoShape 4" descr="data:image/jpeg;base64,/9j/4AAQSkZJRgABAQAAAQABAAD/2wCEAAkGBxQQEhUUExQVFBQWGBUXGBcWFxQVGRcVFRUZGBUVGhgYHSggGhwlHRQXITIhJiwuLi4wFyAzODMsNyguLisBCgoKDQ0NFA8PFCwcFBwsLCwrNywsNywsNywsLCwsLDcsLCs4KywsNzcsLCwsKywsKywsKzcsKywrNysrKysrK//AABEIAKsBJwMBIgACEQEDEQH/xAAbAAEAAgMBAQAAAAAAAAAAAAAAAQUDBAYCB//EAEAQAAIBAwIEAgcGAwcDBQAAAAECAwAREgQhBRMxQSJRBhQyYXGBkRUjM0JSoWKCkkNjcnOiseE0U5MWJIOj0//EABUBAQEAAAAAAAAAAAAAAAAAAAAB/8QAFREBAQAAAAAAAAAAAAAAAAAAABH/2gAMAwEAAhEDEQA/APuFL1DGwv8A8/tVVovSTTTGMJIfvc+XkkiByhIcKXUAkWO3Xagtr0pSgUrV4fxCOcM0bZBXeNrqy2dDZ1swB2NbVApSsKapDI0YYF1VWZe4VywU/PBvpQZqUrBHq1aR4wTmgUsMWAs98bMRY+yeh270GelKUCl6UoFK8JKGJAIJU2YA9DYNY+RswPzFRBMHFxcC5HiVlPhJB2YA222PcWI2NBkpWDXatII3lkJCIpZiAzWUC5NlBJrPQKUqGYAEk2A3JOwAHU0E0pSgUpUFgLXPXYe8+X7UE0pWBNWjSNED40VHYWIsrlgpvaxuY26eVBnpWsuuQyGMElhcGysQCFVsS1sQbOpsTfetmgUpSgUpSgUpSgUpSgmlQKmg8sbb/wDP7V859HeD6iE6F5Y5HijOoBjsAdPLJI5Wey25ilWtY3xuSN9q+j1GQ86D53Fp9YfWPBqVD6TUBQzEt6xzm5RLKQM8WFmAFhYb43r0NDq1WUATmMz6BmBaRmaERp60Fucj4gcgOov1vXfHUKGC5DIgsBffFSAT8LkfWsmQqD55p+G6lE/DmEXrHEHZBlm3MVvVXOJyIuTv2bEnpcYuLcN1zLc89pRotILxu4U6pZwZiArBS2HVu9q+kZCozG+426+740go/ReKSIaoSCTH1iRosyzHlFUtjck2vltVTHop49ZBqwjMJw8eoQKwKIxyiLXNiUsqEgbgd67O9Aw6d6o+fPotZhMAZbiRJInZJDntMzQTRg32LBeYnUmM/l288V9YjMryc6OMjhvhBlkVmVm9Yi8FzYgqGZVJa3RulfQ8qxaiFJAAwDAEEX7MOhB7EeYqQfO30ss0MPJknmATiHMKnUR2ldbwRMGxbwkhRkO17C9ZOMaDWOAyjUZjQ6cDF5F/90swLkgMAXxvcmu+04VCyKuIFmJsMSWJub9ztc38xXmbWhZY47XLh2vcbBCoP7uo+dBxM2k1a5gCcw+vSEjxu3q76fFGUFgxUSktYG9wDY9/Ot4dqxOWU6lsTw3FsmAODH1tiqthcrbLsbkC9dxDrAzyLawixBa4tdlyt7rAqf5hWzkPOqOf9E9E0L6zNGXPVSOpN7NGypiQb79GrRgWcckgTNaV8kcTAmNtWSriS+xVACVe4Zdtt66STXC7hVLmMqGsVFmbE43Y9QrBj7iOpNbBmXfxDa5O42A6mg5f0yjlcTR4Suj6WVYuWHI55vcOF8xhYtt7Y72OVlmaW5EoI1BJIzCHSmE7bbXvYWHiDi/Tet7h3H1mdVCMqSRc5JCUxZLoLWByVvvFuCO43O9rVplAJLAAbEkiwPlQcRo01MUSnHUsfV9CZQTIzF1kYakLzD7eON1HtAbXq41ekLaCRBzpLhmUSX5pXmZBbAA7DYKfFYAHer8yC9ri/lcX6X6U5y7+IeHruNu+/lQc4iztNsJVI1CFSc8DpTCoYG+1757HxZ2PS1bHEC/rOLLMYysJiaIsFWRJGMqyEbKCvLuW2K5Ab7G6M67eJbnddx4vh59axR65DGZCcVXLItYYFCQ4btsQfpQcnrI9UYXsJxLydWJMTJYy5D1cxke+5GPRTY22FZX0ridTjO0SawMpPOYiN9AykgnfHnG3kLnoDXRabiiSSNGLjFInDEiziXmY473v902xrPqNbHGrMzqAtgbkbE9B8TcWHe9BzPD9NIqafP1go6y87xahpBLYCI2vkq2D9Nr4nrvW36OxTCYmcNmdJo1diNjKjTmUZDwkjmLe3nXQM4AuSAPO/uv/ALVjn1GKsVGZUXxBUE7XAuxAF/eRQc0sMiyuQsvKbWEyW5tzEdKFVl7leaFvj2HlXvguklMyc4z+CMlbvMFNppBHnY4s/KKXDXueu4rpWkA26m18QRe3zrS0nGI3gjnJCK6xtZiARzQMFNj1OQFBYUrU1evWN4lIP3pYBvDiuMbPvc36Ia2TIAQLi53AuNwOpoPVK8iQeY+tSrAi4II8xQTSvAlW18hbzuLfWvdApSlAFTUCpoMOqDFGCEB8WxJ6BreEn3XtXMy8FkaAgQ/fFYyGeRSQ8BzjF0tuzs3j6+IluwrqmNhequLj0IRDJLGGZI38JONpNlYEjZCdgT7qCt1PAC7OFiSNGXTxqFwASNZDJNiANicyPkDU6/grkvGkScotFjuAojMofU2Xs7EsSe4x6kWq1fjmnVQxlUAllF73LJ7S42vceVqypxWElQJFJcKVtuCHBKeIbeIKSPOxtQc/PwKa5dAglPrkiuSBhLIvL04G3TBjc+YHkBW1HwpgY3ERsDdoy6XJVCIcsbLipZjbfchtyNrDUcdhT8xY5RrZVZj96+CNsN1JDeIbHEgb7VtavWpELu2I3PQnYC7Gw3sB1PQd6DmD6PzDFbIw5enjZthdeeZNSgB3CkYqAeijbc7XHCdC6zSyOoXMKQCQzK5/GAYf2ZwjIB3vl0Fq2fteHMR8xcyVFgb7uLoLjYXHTzrBxnjIgEgVS0iQSTAEMEtGOhYCwvv9PeLhoajg0g5pRV/FyQKQrcqVojqQDtizYyAb973va2OH0eMkl5o0EZmllZVIKkCFdPClreyYyxI23HvtV1DxaJlLBwbHEgBicscrBQLnw+La+2/SvU3FIUjWUyLy3xxe91bP2LEdb3oKYcNmWRmESFWkkfHIAEpGkemLDugVCbbkMVNtr1gh9HGMaRuq7QwxhvD4GzL6hxbo7HG1tgVBvV99rw7XkUAqWBOwsEzO52uE8Vutt+lDxaEXu9iFdiCrKQseOZsRfbNb/wCIedBUPw6csCV2aXUO4V0BuSq6dyWBFljXEgXIupG422uGcLMc2QQJGqBAtw2Jj8EbRn2gDHswPktu5r23HAsjqwOOcKIUDMWMq5XNhtax+nmbVY6fWJIWVWuV67HzK7Eix3Vht3BoKHUaB2TUxY5O06Sre26XibIE+WDL/L8KaTg7RyrIIlFptS5IwBKSqcR13ubbe6ultSg41vR+Y6aOLEBl0EmmN2W3NYRW6djyjvbuKzz8MnaR5OSGV5szFzcCUfSxwk5LtkpQ7XsQzb9L9XSg5YcCZXusSi0mkIIYEhYVAezMcjsLb7msUPCdQIFUxRmaLkqX5hB1KRSFvaAuhN2bf87HtueupQcxFwd0eJo4+UAVLqXEiFedJIwOXiEi8wsGTa7kHwgVtabRNJBqwP7d5il+lmQRqfgSmXwar0ilByeo4NLIxcxANjoAu8ZKnT6hpJbG+3hYDbqb/GsUvBp2LnlKLqwsGSxI1QmAXv4hc3Y9S17bV2NKCp4voTM2mJjVhHKXcHE2UwSJYZdfE6/SufX0ckGmeMQqGfRLAbGMAzKWxub9sr3+Peu2pQcerq2rYlMwuoyUB4SwlOnWEgqzBgBubAdg17Vh0/o7KkMaiJQywaJXsYxnJptQJHF77kjKxPn2rtOWL5WF+l7C9vK9eqCp4vojK+nJjDqjuzqcSLGF0As1r+Jx9Ko9DwfUIumDRC8S6MMwZN+SrI9ydzbNiLWFmPU7V2VKDl5OBSrFMkePhkBgW+N4ucs8kRYDwBjeP3BFNbo0DDSSokIVpOa3Kdy4JkuWDNe12JJsDbf4mrulBycXBnLgyQ5LzZ38RhY4yQgAECwuXG4G1/qb7gUDx6aBJPbSKNG3v4lQBt++461vUoFKUoAqagVNB5b3da5qL0ckWIR5ptp4IL2brC5bL5g9O3vrpqUHNS6KSLURkYsXnmk6PZQ0GADEDbcDfve1TH6OSJylWRSkXJIBVgfu752Aa2+RIPUdOldJSg5zT8BmWBITLGRCYOUcCCUgkVl5hy3OKgbWF7nvYWOu4czzRzIwDJHNEQwOJWYxknboQ0KH3i494sqUHOab0baJVRXBVTpMb3vjpQosfe2PyvW3xrhDzl8WVQ+nlgOQJtzLWYWParilBzur4DI78xXjDCSOQK6l0OMJhdWGx3DEgjoQK3tVw1miijUoCjwubLiv3ThyFUeyDjYeXvq0pQUDcCfmTG8LpIXdRJFk6tJHgyFr7puT52JXpWB/RuS1llFsNTEA5eXCOdYvCHJybEw7X7Pb8orpqUFA3BJLlg6Xz07jwtb7lcWuL99z1rNouEyQu7Rsih2BKeNkuZC0jhb+B2U9ti3iINXNKBSlKBSlKBSlKBSlKBSlKBSlKBSlKBSlKBSlKBSlKBSlKAKmoFTQRSlKBWprdeIyFALyN7Ma9SB1Yk7Ko7sdu25IBniOr5SXAyckKi9Mnb2V9w7k9gCe1eeHaLlAljnK9jI9rZEdAB2UXIC9veSSQxDRSSfjSEA/2cJKKPjJtIx94Kj3VP2Hpj1giY+bort82a5NWFKCuPA4B7EYiPnCWhPz5ZF/nUNzod7nUJ3BCrKo8wRZX+Fgfex2qypQYtLqVlUOhyU3394NiCDuCCCCDuCLVlqq16ersdQnsm3PUd1G3OA/Wo6+ai25C2tAb0E0pSgUpWvq9dFCLyyJGPN2VR+5oNilV321EfY5kl+hjikdT/OFw/eoOtnb2NMVP99JGgP/AIuYfqKCypVXL6xYs8sMKAEtZGbEAXJ5jsFsPetaOg4fJqDnNLOYSPDE+CGQH88ojVbA9o/L2tzioWb8XjyKplKwNiIlLgEdQz+wp9zEVHr0p6aZx/ieEH9nI/et6KMKAqgKoFgAAAAOgAHSvVBXfauP4kM0Y/Visg+P3TMQPeQK3dPqEkUMjK6noVIYH5islV+r4bdjJEeVN+oC6vboJEuA42tfZh2IoLClVK8bCoeZGyyqyq8alSQWBIZSSA0ZCkhtr2IIDAqPP/qBf+zL/wDT/wDpQXFK52HjTesXYMsDhI7NhdJLtZ/CT4WyCn349Bc1ccUJEMpBIIRyCCQQQpIIIoNqlc9oNTKIBKscjuII2tJNZZWZcmsSWCsMeth7e9uo9Lx6SRYWgiR+fzCmcjR+FFuC45ZKk7gr1BsD3sF/SqHQ+kLThDHCxBEOYLAGPmrl5WIW4vvvva9rHDpOMSSjTSPCqCUsYws7nb1dn8Y5YB3DC29vC3XYB0lK5fT+lMjKjGBQrJpJfxSSI9W5QbYbspBNuhHes+q9I3WOWVIC8ca6g5Zhbtp3KlTcfmxci1/Z3teg6GlUH2zIZkiwRT6wYX8ZYFfVTqFKnEb2tfbqLd71qavjjSoVCmNlbQSXV73TUarArktg20bA2JU32JoOqpSlAFTUCpoIpSlBXAczUk/lhUAf5su7H4qgWx8pWqxqv4UPFO36pm/0xon+yVYUClKpX1+plj5mnjjxO6cxmydP1BAABcbqCwvcXK72C6pVRo4ZJ0SQ6l7MAbRxxxAgjoQ4d1P81xWb7FhPthpfdK8ko/pclR8hQZdTxSCM4vLGrfpLLkfgt7mqvg3EwqNEkc0nKYotkKfdkBoheXEbKwXrvjfvV3p9MkYsiKg8lUKPoK09P/1cw7crTn55zgn6Kv0oJ9Y1DezCiD+8l3H8sasD/VUeq6hvb1AX/JiVT9ZS4P0FWNKCu+x0PtvNIf4pXAPxRCqH6Vn0vDYYjeOKNCepVFUn4kDetqlApSlBV6sc+YRf2cYWST+JiTyoz5gYlyPcnUE1aVW8CF0eTvLLK9/NQ3LjP/jjSrKgUpSgUpSgpPSfQ5IJlHjhuxAJGcdjmhsDe3tAea22uawrwmRgCDGQRcHJrEHofZroaruAjGLl/wDaaSMe5EciP/RhUFL9nvJPyHAwCq8jC9ijFgI7kDdipv8Awg9LiuonhDqVbdWBB3I2Ox3G9e6VRorwmIALZrBQgBkkICgqcd26eFfiBbpWrNwNebGyDFQ8sjgSSKS8q2JWx23JJAsN6uKUFd9hwcxZBHiyKqDFnUYp7AKqQrY38NwbdrV7ThESrGoUgRX5fjk8OSlTvlvsxG/S+1b1VHpZK6aSVo8gQFyK3yWMuolZbbgiPMgjyoMi8C0+OIQ2CxR2DybJA2US+1+Um9Q3o/pzzfAbTZcwB5Apz9shQ1lLdyoBPe9V3Fp107qYI4g3q2pkSQdAsQjOOKgZgllPtC1j5141fGZ4lluUZ4tN617DKsgLP90PESMRHYt5yKbdiFy/BoS2RU5cwS3zkvzFj5Yb2v0eEjoR1BrBD6N6ZBZUYDGJbcyU2WFy8Si7bBWJsO3TpWjJxuXMICgJ1EsO6knFdI06kgMNwwAPmD261n9HeJTSleaY2D6eGcFFZcTJe6G7G42uDt0baoL2lKVQFTUCpoIpSlBX8ONpdQp/WrgfwvGov/Wkn0qwqt4geVIk35T91J7lY3jc+5WJHuEjHtVlQQwvtVIs8+liWMQNOUARXRkClRsrOCQwNuoVW93lV5SgqOFa+GONI2lAcbHmK0LMxN2ISSx3JPS9W9eXQMCCAQeoIuD8q0PsSIfhhoT/AHLNGL+ZRTi3zBoLGq7ReLU6hx+UQxfNA0p/bUD6Vg1pm0yF+cJFX8ssYzYk2VFaLEXJIA8JuSK8cNlmgS0sDFmLO7xMsoydix2bF9r2ACnYAUF3StGLjELEDmBGPRZA0Tn4JIAx+lb1ApSlApSlBXej3/TQjuEAPxGzfuDVjVbwc4mWI9UkZh70mJlUj3Au6f8AxmrKgUpSgUpSgVX8K9rUHsZjb5RRg/uDW9LIFUsxsqgkk9AALk1T6dCNKpa6mSRJGB2I504cofgHx+VBdUrS5EP8P9X/ADTkQ/w/1f8ANBkj1yNI0W4dbGxFshYElT3tkt/K48xfYJtuarNfBCsRa+NmDK6buJbBVK9cmOy475A42INq1ePwzTaBgU+9KoXRd8lDqZYwLndkDLa562uetBawa+NyFV1YkFgAdyot4h5r4huNtxWzVJxXiAaFpILvIq7FVJZELLzNiPbxFwhF7r02qvknlMyIJXEDahlDAi5h9TZ28ZBJUSgANfq1r3AoOjXQxC4EcYuLEBF3U9jtuPdXo6SM43RPB7PhXw9PZ226Dp5CuJh1kuBkaSRZX03Dzlb83OkWc4kFQQCL7bX7Xq1mnnSR0V3LpLpViDWPNgfATO1gASLzXP5eWp77hcjTwzBpEEbMSw5gVWOSZId+pK+IdfOvXCuHrp4kjUDwqq3ChcsRYE277VrejX4T/wCfqz8jqZCD8wQfmKtaBSlKAKmoFTQRSlKDzJGGBVgCCCCDuCDsQR5VVxTnS2SUkxdI5TviO0cp7EdA52PQnL2raoYX2O4oJpVb9lmP8CQxDshHMi+SEgqPcjKPdRn1S7BNPJ7+ZJF/p5b/AO9BZVi1OoWJSzsFUdzt12A+J6W71p21TD+wi+HMn+l+XY+/f4V70/C1Vg7s0sg6NIQcf8CgBU62uACe5NBh08TTuJZFKRpvFGdmJsRzZB2NicV7XJO5stpSlB5ljDAhgGB6ggEH5Gq8cEiX8MND/lM0a/Hlg4H5qasqUFd6vqE9mZZB5SoAx/njxA/oNPXpV/E07f4omWVR8ji5+SmrGlBox8YhJCmQIx6LIDEx+CyAE1vV5kjDCzAEHqCAQfka0BwWJfww0P8AlM0a388AcD8waCOJoY3XUICcQVkVRcvFe9wBuWQ3YDyLgC7Ct+KQOoZSGVgCCDcEHcEEdRWgNNqE9mZZB5SoAx92cWIH9BqsMmp0zFl0zMhuzxROjqCTctEWwYMepTHEne6m5YOlpVbpuOwOQufLc9I5QYpP6HsT8RtVlQKVh1WrSJcpHVF82YKPqa0X1Uk/hhBjQ9ZnWxt35cbC5P8AEwCi4ID9KCOIN6w/q67oLGc9gvtLD/ifa47Je9slvaEX61h0WkWFAiCw3JuSSWO7MzHdmJ3JO5rPQeOSv6V+gqOQv6V+grJSg0YuGKJTLcne6rsFRsAjMAOrEKBc9BcC1zfepSgw6vVLEuTmwJCjYklmNlUAbkmvOn1YdmSzKyhSQwts+WJBGx9g9DtWjx/Ru508iDIwTCQpcDNTG8bWuQMgJMhf9NqreL6WaZpSFkMROhwW5U3TUFtUQLggcsL8d7bncOopXMfZciyFVUjGeBonB8K6VURZYjvf8sgx7mRT5kVmp00yQgPHIoSHls2QF3GpQqAQ9zdb2Pv7UHdUqr4FozEZrArG0uUam/hXloGsDuoLhzb3371aUClKUAVNQKUHl3CgkkADck7AAdSTWrp+KwSBik0bBccirqccvZvY7X7edbGoNlYnYWP+1cpw3gry6fTyDBHSHRhV8Vm5DrIVfYW6WGxxJJ36UHQz8Y06AM80SggkFnUXCnFjuexNj5Gs3r0d7ZrfIJbIe2wuq/Egggd6559AyalAAjNKuschicV5hgAAOJvcKT0F/FWSLgEsZREZGjVtK2TFg55CKhFgpG4QG9/MW70FnoeMI6BpCsZLyIFLA7xzGK4JAvcgdurAVK8XR2UIyG8rxHJsTdEYtgtvGwK9Ntsjfbelm4BqDHgDDvzj7TizPqTMu4S7CxxINgCL2btt/Y0uSbpimplnuGbIrLFMhFsdmBn8/wAvXfYLU8ThAJMsYC43JZRbI4r1PcggeZBrNpdSkq5Rurrci6kMLg2IuO4ItXN/+m5eVGpaMtFDHAN2AdUljfNhj4TaEWG9i7b1d8L0jR83LHxyu4xJPhYAC9wN9qDepSlApSlApSlApSlArFqNSkYu7KoP6iB/vWWqnj/DXnC8shHUPi+TKVZgAPCAVkQ2OSNsbDyvQZtdqNM6uszQsqgl1kKEAA2JIbawJA+daOnh0NwkbRLcsAkcpQXUXYBEYDYb9OlV+v8ARzUS83eHxxa6EeJ1FtVIjoxQJZSoSzWvkfESSdt9uEyc0yHlhfWUnPibZF0ohI9jrcX+HlQeH1mkhjln066eWSJMzgyFsSLi7gEgEA286vPWkzwyXPfw3F9rX2/mH1HnXI6Dgr6jRxkYK3qjQLu2/NKEl/DsV5fTfdmq40XCpEnZmELJzHlRzkZUaRcWQAiwG58YN8fDbvQXlKUoFKUoFKUoFKUoFY9RAsi4uoZT1DAEG242NZKUClKUClKUAVNQKmgilKUClKUClKUClKUClKUClKUClKUClKUClKUClKUClKUClKUClKUClKUClKUClKUClKUClKUAVNQKmgilTSgilTSgilTSgilTSgilTSgilTSgilTSgilTSgilTSgilTSgilTSgilTSgilTSgilTSgilTSgilTSgilTSgilTSggVNKUH//2Q=="/>
          <p:cNvSpPr>
            <a:spLocks noChangeAspect="1" noChangeArrowheads="1"/>
          </p:cNvSpPr>
          <p:nvPr/>
        </p:nvSpPr>
        <p:spPr bwMode="auto">
          <a:xfrm>
            <a:off x="307975" y="-1112838"/>
            <a:ext cx="4562475" cy="263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</a:defRPr>
            </a:lvl3pPr>
            <a:lvl4pPr marL="1600200" indent="-228600">
              <a:spcBef>
                <a:spcPts val="400"/>
              </a:spcBef>
              <a:buClr>
                <a:srgbClr val="A04DA3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4pPr>
            <a:lvl5pPr marL="2057400" indent="-228600">
              <a:spcBef>
                <a:spcPts val="400"/>
              </a:spcBef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x-none" sz="1800">
              <a:latin typeface="Arial" charset="0"/>
            </a:endParaRP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676400"/>
            <a:ext cx="7967663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8580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tr-TR" sz="2800" b="1"/>
              <a:t>Control of Extraneous Variables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" y="1524000"/>
            <a:ext cx="8686800" cy="2778125"/>
          </a:xfrm>
        </p:spPr>
        <p:txBody>
          <a:bodyPr/>
          <a:lstStyle/>
          <a:p>
            <a:pPr marL="0" indent="0" eaLnBrk="1" hangingPunct="1"/>
            <a:r>
              <a:rPr lang="tr-TR" altLang="tr-TR" sz="2400"/>
              <a:t> </a:t>
            </a:r>
            <a:r>
              <a:rPr lang="en-US" altLang="tr-TR" sz="2400"/>
              <a:t>The researcher has the ability to control many aspects of an experiment.</a:t>
            </a:r>
          </a:p>
          <a:p>
            <a:pPr marL="0" indent="0" eaLnBrk="1" hangingPunct="1"/>
            <a:r>
              <a:rPr lang="tr-TR" altLang="tr-TR" sz="2400"/>
              <a:t> </a:t>
            </a:r>
            <a:r>
              <a:rPr lang="en-US" altLang="tr-TR" sz="2400"/>
              <a:t>It is the responsibility of the researcher to control for possible threats to internal validity.</a:t>
            </a:r>
          </a:p>
          <a:p>
            <a:pPr marL="0" indent="0" eaLnBrk="1" hangingPunct="1"/>
            <a:r>
              <a:rPr lang="tr-TR" altLang="tr-TR" sz="2400"/>
              <a:t> </a:t>
            </a:r>
            <a:r>
              <a:rPr lang="en-US" altLang="tr-TR" sz="2400"/>
              <a:t>This is done by ensuring that all subject characteristics that might affect the study are controlled.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4572000"/>
            <a:ext cx="2360613" cy="8620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tr-TR" dirty="0">
                <a:ea typeface="+mn-ea"/>
              </a:rPr>
              <a:t>Independent Variable</a:t>
            </a:r>
          </a:p>
          <a:p>
            <a:pPr eaLnBrk="1" hangingPunct="1">
              <a:defRPr/>
            </a:pPr>
            <a:r>
              <a:rPr lang="tr-TR" sz="1600" i="1" dirty="0">
                <a:ea typeface="+mn-ea"/>
              </a:rPr>
              <a:t>Experimental variable</a:t>
            </a:r>
          </a:p>
          <a:p>
            <a:pPr eaLnBrk="1" hangingPunct="1">
              <a:defRPr/>
            </a:pPr>
            <a:r>
              <a:rPr lang="tr-TR" sz="1600" i="1" dirty="0">
                <a:ea typeface="+mn-ea"/>
              </a:rPr>
              <a:t>Predictor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72113" y="4572000"/>
            <a:ext cx="2206625" cy="11080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tr-TR" dirty="0">
                <a:ea typeface="+mn-ea"/>
              </a:rPr>
              <a:t>Dependent Variable</a:t>
            </a:r>
          </a:p>
          <a:p>
            <a:pPr eaLnBrk="1" hangingPunct="1">
              <a:defRPr/>
            </a:pPr>
            <a:r>
              <a:rPr lang="tr-TR" sz="1600" i="1" dirty="0">
                <a:ea typeface="+mn-ea"/>
              </a:rPr>
              <a:t>Outcome</a:t>
            </a:r>
          </a:p>
          <a:p>
            <a:pPr eaLnBrk="1" hangingPunct="1">
              <a:defRPr/>
            </a:pPr>
            <a:r>
              <a:rPr lang="tr-TR" sz="1600" i="1" dirty="0">
                <a:ea typeface="+mn-ea"/>
              </a:rPr>
              <a:t>Criterion</a:t>
            </a:r>
          </a:p>
          <a:p>
            <a:pPr eaLnBrk="1" hangingPunct="1">
              <a:defRPr/>
            </a:pPr>
            <a:r>
              <a:rPr lang="tr-TR" sz="1600" i="1" dirty="0">
                <a:ea typeface="+mn-ea"/>
              </a:rPr>
              <a:t>Response</a:t>
            </a:r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3122613" y="5002213"/>
            <a:ext cx="2349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191000" y="5002213"/>
            <a:ext cx="1281113" cy="560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89338" y="5562600"/>
            <a:ext cx="1416050" cy="6461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tr-TR" dirty="0">
                <a:ea typeface="+mn-ea"/>
              </a:rPr>
              <a:t>Extraneous </a:t>
            </a:r>
          </a:p>
          <a:p>
            <a:pPr eaLnBrk="1" hangingPunct="1">
              <a:defRPr/>
            </a:pPr>
            <a:r>
              <a:rPr lang="tr-TR" dirty="0">
                <a:ea typeface="+mn-ea"/>
              </a:rPr>
              <a:t>variables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" y="68580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x-none" sz="2400" b="1"/>
              <a:t>How to Eliminate Threats due to Subject Characteristics?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2057400"/>
            <a:ext cx="7467600" cy="4530725"/>
          </a:xfrm>
        </p:spPr>
        <p:txBody>
          <a:bodyPr/>
          <a:lstStyle/>
          <a:p>
            <a:pPr marL="0" indent="0" eaLnBrk="1" hangingPunct="1"/>
            <a:r>
              <a:rPr lang="tr-TR" altLang="tr-TR" sz="2800"/>
              <a:t> </a:t>
            </a:r>
            <a:r>
              <a:rPr lang="en-US" altLang="tr-TR" sz="2800"/>
              <a:t>Randomization</a:t>
            </a:r>
          </a:p>
          <a:p>
            <a:pPr marL="0" indent="0" eaLnBrk="1" hangingPunct="1"/>
            <a:r>
              <a:rPr lang="tr-TR" altLang="tr-TR" sz="2800"/>
              <a:t> </a:t>
            </a:r>
            <a:r>
              <a:rPr lang="en-US" altLang="tr-TR" sz="2800"/>
              <a:t>Hold certain variables constant</a:t>
            </a:r>
          </a:p>
          <a:p>
            <a:pPr marL="0" indent="0" eaLnBrk="1" hangingPunct="1"/>
            <a:r>
              <a:rPr lang="tr-TR" altLang="tr-TR" sz="2800"/>
              <a:t> </a:t>
            </a:r>
            <a:r>
              <a:rPr lang="en-US" altLang="tr-TR" sz="2800"/>
              <a:t>Build the variable into the design</a:t>
            </a:r>
          </a:p>
          <a:p>
            <a:pPr marL="0" indent="0" eaLnBrk="1" hangingPunct="1"/>
            <a:r>
              <a:rPr lang="tr-TR" altLang="tr-TR" sz="2800"/>
              <a:t> </a:t>
            </a:r>
            <a:r>
              <a:rPr lang="en-US" altLang="tr-TR" sz="2800"/>
              <a:t>Matching</a:t>
            </a:r>
          </a:p>
          <a:p>
            <a:pPr marL="0" indent="0" eaLnBrk="1" hangingPunct="1"/>
            <a:r>
              <a:rPr lang="tr-TR" altLang="tr-TR" sz="2800"/>
              <a:t> </a:t>
            </a:r>
            <a:r>
              <a:rPr lang="en-US" altLang="tr-TR" sz="2800"/>
              <a:t>Use subjects as their own control</a:t>
            </a:r>
          </a:p>
          <a:p>
            <a:pPr marL="0" indent="0" eaLnBrk="1" hangingPunct="1"/>
            <a:r>
              <a:rPr lang="tr-TR" altLang="tr-TR" sz="2800"/>
              <a:t> </a:t>
            </a:r>
            <a:r>
              <a:rPr lang="en-US" altLang="tr-TR" sz="2800"/>
              <a:t>Analysis of Covariance (ANCOVA)</a:t>
            </a:r>
          </a:p>
        </p:txBody>
      </p:sp>
      <p:pic>
        <p:nvPicPr>
          <p:cNvPr id="20484" name="Picture 5" descr="https://encrypted-tbn2.gstatic.com/images?q=tbn:ANd9GcRhc5hR02gDw4bCAgalE4c9ZapfMZT4x2BlBWhXQScXRace4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7912">
            <a:off x="6022975" y="2447925"/>
            <a:ext cx="2644775" cy="186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" y="68580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tr-TR" sz="2400" b="1"/>
              <a:t>Weak Experimental Designs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828800"/>
            <a:ext cx="8458200" cy="4495800"/>
          </a:xfrm>
        </p:spPr>
        <p:txBody>
          <a:bodyPr/>
          <a:lstStyle/>
          <a:p>
            <a:pPr marL="0" indent="0" eaLnBrk="1" hangingPunct="1"/>
            <a:r>
              <a:rPr lang="en-US" altLang="tr-TR" sz="2400"/>
              <a:t>The following designs are considered </a:t>
            </a:r>
            <a:r>
              <a:rPr lang="en-US" altLang="tr-TR" sz="2400" b="1"/>
              <a:t>weak</a:t>
            </a:r>
            <a:r>
              <a:rPr lang="en-US" altLang="tr-TR" sz="2400"/>
              <a:t> since they do not have </a:t>
            </a:r>
            <a:r>
              <a:rPr lang="en-US" altLang="tr-TR" sz="2400" b="1"/>
              <a:t>built-in </a:t>
            </a:r>
            <a:r>
              <a:rPr lang="en-US" altLang="tr-TR" sz="2400"/>
              <a:t>controls for threats to internal validity</a:t>
            </a:r>
          </a:p>
          <a:p>
            <a:pPr marL="457200" lvl="1" indent="0" eaLnBrk="1" hangingPunct="1"/>
            <a:r>
              <a:rPr lang="en-US" altLang="tr-TR" sz="2000"/>
              <a:t>The One-Shot Case Study</a:t>
            </a:r>
          </a:p>
          <a:p>
            <a:pPr lvl="2" indent="0" eaLnBrk="1" hangingPunct="1"/>
            <a:r>
              <a:rPr lang="en-US" altLang="tr-TR" sz="1800"/>
              <a:t>A single group is exposed to a treatment and its effects are assessed</a:t>
            </a:r>
          </a:p>
          <a:p>
            <a:pPr marL="457200" lvl="1" indent="0" eaLnBrk="1" hangingPunct="1"/>
            <a:r>
              <a:rPr lang="en-US" altLang="tr-TR" sz="2000"/>
              <a:t>The One-Group-Pretest-Posttest Design</a:t>
            </a:r>
          </a:p>
          <a:p>
            <a:pPr lvl="2" indent="0" eaLnBrk="1" hangingPunct="1"/>
            <a:r>
              <a:rPr lang="en-US" altLang="tr-TR" sz="1800"/>
              <a:t>Single group is measured both before and after a treatment exposure</a:t>
            </a:r>
          </a:p>
          <a:p>
            <a:pPr marL="457200" lvl="1" indent="0" eaLnBrk="1" hangingPunct="1"/>
            <a:r>
              <a:rPr lang="en-US" altLang="tr-TR" sz="2000"/>
              <a:t>The Static-Group Comparison Design</a:t>
            </a:r>
          </a:p>
          <a:p>
            <a:pPr lvl="2" indent="0" eaLnBrk="1" hangingPunct="1"/>
            <a:r>
              <a:rPr lang="en-US" altLang="tr-TR" sz="1800"/>
              <a:t>Two intact groups receive two different treatments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650</TotalTime>
  <Words>942</Words>
  <Application>Microsoft Macintosh PowerPoint</Application>
  <PresentationFormat>On-screen Show (4:3)</PresentationFormat>
  <Paragraphs>183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Tw Cen MT</vt:lpstr>
      <vt:lpstr>Wingdings</vt:lpstr>
      <vt:lpstr>Wingdings 2</vt:lpstr>
      <vt:lpstr>Calibri</vt:lpstr>
      <vt:lpstr>Book Antiqua</vt:lpstr>
      <vt:lpstr>Times</vt:lpstr>
      <vt:lpstr>Impact</vt:lpstr>
      <vt:lpstr>Tahoma</vt:lpstr>
      <vt:lpstr>Median</vt:lpstr>
      <vt:lpstr>Experımental Research</vt:lpstr>
      <vt:lpstr>Uniqueness of Experimental Research</vt:lpstr>
      <vt:lpstr>Uniqueness of Experimental Research</vt:lpstr>
      <vt:lpstr>Characteristics of Experimental Research</vt:lpstr>
      <vt:lpstr>Randomization</vt:lpstr>
      <vt:lpstr>Random Assignment</vt:lpstr>
      <vt:lpstr>Control of Extraneous Variables</vt:lpstr>
      <vt:lpstr>How to Eliminate Threats due to Subject Characteristics?</vt:lpstr>
      <vt:lpstr>Weak Experimental Designs</vt:lpstr>
      <vt:lpstr>PowerPoint Presentation</vt:lpstr>
      <vt:lpstr>PowerPoint Presentation</vt:lpstr>
      <vt:lpstr>Example of a Static-Group Comparison Design </vt:lpstr>
      <vt:lpstr>True Experimental Designs</vt:lpstr>
      <vt:lpstr>PowerPoint Presentation</vt:lpstr>
      <vt:lpstr>PowerPoint Presentation</vt:lpstr>
      <vt:lpstr>PowerPoint Presentation</vt:lpstr>
      <vt:lpstr>Random Assignment with Matching</vt:lpstr>
      <vt:lpstr>PowerPoint Presentation</vt:lpstr>
      <vt:lpstr>Mechanical and Statistical Matching</vt:lpstr>
      <vt:lpstr>Quasi-Experimental Designs</vt:lpstr>
      <vt:lpstr>PowerPoint Presentation</vt:lpstr>
      <vt:lpstr>PowerPoint Presentation</vt:lpstr>
      <vt:lpstr>Factorial Designs</vt:lpstr>
      <vt:lpstr>PowerPoint Presentation</vt:lpstr>
      <vt:lpstr>Illustration of Interaction and No Interaction in a 2 by 2 Factorial Design</vt:lpstr>
      <vt:lpstr>(Figure 13.12)</vt:lpstr>
      <vt:lpstr>Example of a 4 by 2 Factorial Design</vt:lpstr>
      <vt:lpstr>(Figure 13.14)</vt:lpstr>
      <vt:lpstr>Effectiveness of Experimental Designs in Controlling Threats to Internal Validity (Table 13.1)</vt:lpstr>
      <vt:lpstr>Controlling Threats to Internal Validity  </vt:lpstr>
    </vt:vector>
  </TitlesOfParts>
  <Company>Indiana University of Pennsylvania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Research</dc:title>
  <dc:subject>Chapter Thirteen</dc:subject>
  <dc:creator> Dr. Andrew Shim</dc:creator>
  <cp:keywords>Educational Research 6e</cp:keywords>
  <cp:lastModifiedBy>Soner YILDIRIM</cp:lastModifiedBy>
  <cp:revision>86</cp:revision>
  <dcterms:created xsi:type="dcterms:W3CDTF">2004-11-12T20:10:16Z</dcterms:created>
  <dcterms:modified xsi:type="dcterms:W3CDTF">2017-11-01T03:01:37Z</dcterms:modified>
  <cp:category>Fraenkel/Wallen</cp:category>
</cp:coreProperties>
</file>