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308" r:id="rId3"/>
    <p:sldId id="309" r:id="rId4"/>
    <p:sldId id="317" r:id="rId5"/>
    <p:sldId id="321" r:id="rId6"/>
    <p:sldId id="319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5" r:id="rId17"/>
  </p:sldIdLst>
  <p:sldSz cx="9144000" cy="6858000" type="screen4x3"/>
  <p:notesSz cx="6858000" cy="9144000"/>
  <p:custDataLst>
    <p:tags r:id="rId19"/>
  </p:custDataLst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52" autoAdjust="0"/>
    <p:restoredTop sz="94619"/>
  </p:normalViewPr>
  <p:slideViewPr>
    <p:cSldViewPr>
      <p:cViewPr varScale="1">
        <p:scale>
          <a:sx n="109" d="100"/>
          <a:sy n="109" d="100"/>
        </p:scale>
        <p:origin x="39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8F4466-A2EA-43A1-8BD8-5D883D2734DA}" type="datetimeFigureOut">
              <a:rPr lang="tr-TR" smtClean="0"/>
              <a:pPr/>
              <a:t>21.12.2020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228CC2-1C72-43F9-A74F-6724E3F4A5C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5886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228CC2-1C72-43F9-A74F-6724E3F4A5C1}" type="slidenum">
              <a:rPr lang="tr-TR" smtClean="0"/>
              <a:pPr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79379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DD60-15A5-403E-B6E6-CD100999A192}" type="datetime1">
              <a:rPr lang="tr-TR" smtClean="0"/>
              <a:pPr/>
              <a:t>21.12.2020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64569-1DDB-4058-B625-2671A003A35C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205E-295E-425C-BF57-72FDA63638FC}" type="datetime1">
              <a:rPr lang="tr-TR" smtClean="0"/>
              <a:pPr/>
              <a:t>21.12.2020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64569-1DDB-4058-B625-2671A003A35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18AB-458A-40E3-93F5-0692E04734F0}" type="datetime1">
              <a:rPr lang="tr-TR" smtClean="0"/>
              <a:pPr/>
              <a:t>21.12.2020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64569-1DDB-4058-B625-2671A003A35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>
            <a:normAutofit/>
          </a:bodyPr>
          <a:lstStyle>
            <a:lvl1pPr>
              <a:defRPr sz="3200"/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q"/>
              <a:defRPr/>
            </a:lvl1pPr>
            <a:lvl2pPr>
              <a:buFont typeface="Wingdings" pitchFamily="2" charset="2"/>
              <a:buChar char="q"/>
              <a:defRPr/>
            </a:lvl2pPr>
            <a:lvl3pPr>
              <a:buFont typeface="Wingdings" pitchFamily="2" charset="2"/>
              <a:buChar char="q"/>
              <a:defRPr/>
            </a:lvl3pPr>
            <a:lvl4pPr>
              <a:buFont typeface="Wingdings" pitchFamily="2" charset="2"/>
              <a:buChar char="q"/>
              <a:defRPr/>
            </a:lvl4pPr>
            <a:lvl5pPr>
              <a:buFont typeface="Wingdings" pitchFamily="2" charset="2"/>
              <a:buChar char="q"/>
              <a:defRPr/>
            </a:lvl5pPr>
            <a:extLst/>
          </a:lstStyle>
          <a:p>
            <a:pPr lvl="0" eaLnBrk="1" latinLnBrk="0" hangingPunct="1"/>
            <a:r>
              <a:rPr lang="en-US" noProof="0" dirty="0"/>
              <a:t>Click to edit Master text styles</a:t>
            </a:r>
          </a:p>
          <a:p>
            <a:pPr lvl="1" eaLnBrk="1" latinLnBrk="0" hangingPunct="1"/>
            <a:r>
              <a:rPr lang="en-US" noProof="0" dirty="0"/>
              <a:t>Second level</a:t>
            </a:r>
          </a:p>
          <a:p>
            <a:pPr lvl="2" eaLnBrk="1" latinLnBrk="0" hangingPunct="1"/>
            <a:r>
              <a:rPr lang="en-US" noProof="0" dirty="0"/>
              <a:t>Third level</a:t>
            </a:r>
          </a:p>
          <a:p>
            <a:pPr lvl="3" eaLnBrk="1" latinLnBrk="0" hangingPunct="1"/>
            <a:r>
              <a:rPr lang="en-US" noProof="0" dirty="0"/>
              <a:t>Fourth level</a:t>
            </a:r>
          </a:p>
          <a:p>
            <a:pPr lvl="4" eaLnBrk="1" latinLnBrk="0" hangingPunct="1"/>
            <a:r>
              <a:rPr lang="en-US" noProof="0" dirty="0"/>
              <a:t>Fifth level</a:t>
            </a:r>
            <a:endParaRPr kumimoji="0"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67AC6-10E8-4A33-BD00-C77B59AFF64B}" type="datetime1">
              <a:rPr lang="tr-TR" smtClean="0"/>
              <a:pPr/>
              <a:t>21.12.2020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64569-1DDB-4058-B625-2671A003A35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BD32-0AC2-486B-A0EC-110DFFEA3DCD}" type="datetime1">
              <a:rPr lang="tr-TR" smtClean="0"/>
              <a:pPr/>
              <a:t>21.12.2020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64569-1DDB-4058-B625-2671A003A35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875B6-2FE9-43E3-9710-32AB3E3BE9E7}" type="datetime1">
              <a:rPr lang="tr-TR" smtClean="0"/>
              <a:pPr/>
              <a:t>21.12.2020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64569-1DDB-4058-B625-2671A003A35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5B38-19CF-4233-B2C0-4A9EC69F5C81}" type="datetime1">
              <a:rPr lang="tr-TR" smtClean="0"/>
              <a:pPr/>
              <a:t>21.12.2020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64569-1DDB-4058-B625-2671A003A35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D717-9B72-473D-AD50-619ECA6E1EC5}" type="datetime1">
              <a:rPr lang="tr-TR" smtClean="0"/>
              <a:pPr/>
              <a:t>21.12.2020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64569-1DDB-4058-B625-2671A003A35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BA20C-C096-446B-A2BE-F6B0356CB6B3}" type="datetime1">
              <a:rPr lang="tr-TR" smtClean="0"/>
              <a:pPr/>
              <a:t>21.12.2020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64569-1DDB-4058-B625-2671A003A35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30695-0AEF-4A08-8975-F450FE57F7DF}" type="datetime1">
              <a:rPr lang="tr-TR" smtClean="0"/>
              <a:pPr/>
              <a:t>21.12.2020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64569-1DDB-4058-B625-2671A003A35C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5AC7ABC1-244D-4C97-B30B-FD9E0E12889E}" type="datetime1">
              <a:rPr lang="tr-TR" smtClean="0"/>
              <a:pPr/>
              <a:t>21.12.2020</a:t>
            </a:fld>
            <a:endParaRPr lang="tr-TR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63864569-1DDB-4058-B625-2671A003A35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A795AD8-8F47-454C-99F3-5104EEE80C7A}" type="datetime1">
              <a:rPr lang="tr-TR" smtClean="0"/>
              <a:pPr/>
              <a:t>21.12.2020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3864569-1DDB-4058-B625-2671A003A35C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20" y="3398722"/>
            <a:ext cx="8501122" cy="1673352"/>
          </a:xfrm>
        </p:spPr>
        <p:txBody>
          <a:bodyPr>
            <a:normAutofit/>
          </a:bodyPr>
          <a:lstStyle/>
          <a:p>
            <a:r>
              <a:rPr lang="en-US" dirty="0"/>
              <a:t>Basics of qualitative data analysis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158" y="1828800"/>
            <a:ext cx="8077200" cy="1499616"/>
          </a:xfrm>
        </p:spPr>
        <p:txBody>
          <a:bodyPr/>
          <a:lstStyle/>
          <a:p>
            <a:r>
              <a:rPr lang="en-US"/>
              <a:t>IS 520 </a:t>
            </a:r>
            <a:r>
              <a:rPr lang="en-US" dirty="0"/>
              <a:t>– Research Method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64569-1DDB-4058-B625-2671A003A35C}" type="slidenum">
              <a:rPr lang="tr-TR" smtClean="0"/>
              <a:pPr/>
              <a:t>1</a:t>
            </a:fld>
            <a:endParaRPr lang="tr-TR"/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Qualitative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000" dirty="0">
                <a:cs typeface="Times New Roman" pitchFamily="18" charset="0"/>
              </a:rPr>
              <a:t>What themes and patterns give</a:t>
            </a:r>
            <a:r>
              <a:rPr lang="en-US" sz="3000" dirty="0"/>
              <a:t> </a:t>
            </a:r>
            <a:r>
              <a:rPr lang="en-US" sz="3000" dirty="0">
                <a:cs typeface="Times New Roman" pitchFamily="18" charset="0"/>
              </a:rPr>
              <a:t>shape to your data?</a:t>
            </a:r>
            <a:r>
              <a:rPr lang="en-US" sz="3000" dirty="0"/>
              <a:t>  What are the</a:t>
            </a:r>
            <a:r>
              <a:rPr lang="en-US" sz="3000" dirty="0">
                <a:cs typeface="Times New Roman" pitchFamily="18" charset="0"/>
              </a:rPr>
              <a:t> underlying ideas, issues, concepts</a:t>
            </a:r>
            <a:r>
              <a:rPr lang="en-US" sz="3000" dirty="0"/>
              <a:t>?</a:t>
            </a:r>
          </a:p>
          <a:p>
            <a:pPr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3000" dirty="0"/>
              <a:t>I</a:t>
            </a:r>
            <a:r>
              <a:rPr lang="en-US" sz="3000" dirty="0">
                <a:cs typeface="Times New Roman" pitchFamily="18" charset="0"/>
              </a:rPr>
              <a:t>nvolves organizing data,</a:t>
            </a:r>
            <a:r>
              <a:rPr lang="en-US" sz="3000" dirty="0"/>
              <a:t> examining,</a:t>
            </a:r>
            <a:r>
              <a:rPr lang="en-US" sz="3000" dirty="0">
                <a:cs typeface="Times New Roman" pitchFamily="18" charset="0"/>
              </a:rPr>
              <a:t> breaking </a:t>
            </a:r>
            <a:r>
              <a:rPr lang="en-US" sz="3000" dirty="0"/>
              <a:t>down </a:t>
            </a:r>
            <a:r>
              <a:rPr lang="en-US" sz="3000" dirty="0">
                <a:cs typeface="Times New Roman" pitchFamily="18" charset="0"/>
              </a:rPr>
              <a:t>into manageable units, </a:t>
            </a:r>
            <a:r>
              <a:rPr lang="en-US" sz="3000" dirty="0"/>
              <a:t>conceptualizing, comparing, </a:t>
            </a:r>
            <a:r>
              <a:rPr lang="en-US" sz="3000" dirty="0">
                <a:cs typeface="Times New Roman" pitchFamily="18" charset="0"/>
              </a:rPr>
              <a:t>synthesizing, searching for patterns</a:t>
            </a:r>
            <a:endParaRPr lang="en-US" sz="3000" dirty="0"/>
          </a:p>
          <a:p>
            <a:pPr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3000" dirty="0"/>
              <a:t>Like taking apart puzzles and reassembling them</a:t>
            </a:r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sz="3000" dirty="0"/>
              <a:t>Allows research findings to emerge from common, dominant or significant themes inherent in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64569-1DDB-4058-B625-2671A003A35C}" type="slidenum">
              <a:rPr lang="tr-TR" smtClean="0"/>
              <a:pPr/>
              <a:t>10</a:t>
            </a:fld>
            <a:endParaRPr lang="tr-T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to analyze?</a:t>
            </a:r>
            <a:endParaRPr lang="tr-TR" dirty="0"/>
          </a:p>
          <a:p>
            <a:endParaRPr lang="en-US" dirty="0"/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defRPr/>
            </a:pPr>
            <a:r>
              <a:rPr lang="en-US" sz="2000" b="1" dirty="0"/>
              <a:t>Mode 1: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None/>
              <a:defRPr/>
            </a:pPr>
            <a:r>
              <a:rPr lang="en-US" sz="2000" b="1" dirty="0"/>
              <a:t>	Data are collected before doing the analysis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defRPr/>
            </a:pPr>
            <a:r>
              <a:rPr lang="en-US" sz="2000" b="1" dirty="0"/>
              <a:t>Mode 2:</a:t>
            </a:r>
          </a:p>
          <a:p>
            <a:pPr marL="457200" lvl="1" indent="0" algn="just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None/>
              <a:defRPr/>
            </a:pPr>
            <a:r>
              <a:rPr lang="en-US" sz="2000" b="1" dirty="0"/>
              <a:t>	Concurrently with data collection.  Analysis is completed more or 	less by the time the data are gathered.</a:t>
            </a:r>
            <a:endParaRPr lang="tr-TR" sz="2000" b="1" dirty="0"/>
          </a:p>
          <a:p>
            <a:pPr marL="164592" indent="0" algn="just">
              <a:lnSpc>
                <a:spcPct val="90000"/>
              </a:lnSpc>
              <a:spcAft>
                <a:spcPct val="35000"/>
              </a:spcAft>
              <a:buClrTx/>
              <a:buNone/>
              <a:defRPr/>
            </a:pPr>
            <a:endParaRPr lang="en-US" sz="2400" b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64569-1DDB-4058-B625-2671A003A35C}" type="slidenum">
              <a:rPr lang="tr-TR" smtClean="0"/>
              <a:pPr/>
              <a:t>11</a:t>
            </a:fld>
            <a:endParaRPr lang="tr-TR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lang="en-US" dirty="0"/>
              <a:t>Qualitative Data Analysis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defRPr/>
            </a:pPr>
            <a:endParaRPr lang="en-US" sz="2000" b="1" dirty="0"/>
          </a:p>
          <a:p>
            <a:pPr lvl="0">
              <a:buClr>
                <a:srgbClr val="F0AD00"/>
              </a:buClr>
            </a:pPr>
            <a:r>
              <a:rPr lang="en-US" dirty="0">
                <a:solidFill>
                  <a:prstClr val="black"/>
                </a:solidFill>
              </a:rPr>
              <a:t>Steps in Qualitative data analysis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None/>
              <a:defRPr/>
            </a:pPr>
            <a:endParaRPr lang="en-US" sz="2000" b="1" dirty="0"/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defRPr/>
            </a:pPr>
            <a:r>
              <a:rPr lang="en-US" sz="2000" b="1" dirty="0"/>
              <a:t>Preparing the data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defRPr/>
            </a:pPr>
            <a:r>
              <a:rPr lang="en-US" sz="2000" b="1" dirty="0"/>
              <a:t>Close reading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defRPr/>
            </a:pPr>
            <a:r>
              <a:rPr lang="en-US" sz="2000" b="1" dirty="0"/>
              <a:t>Identifying meaningful segments &amp; assigning conceptual labels (coding)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defRPr/>
            </a:pPr>
            <a:r>
              <a:rPr lang="en-US" sz="2000" b="1" dirty="0"/>
              <a:t>Generating themes 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defRPr/>
            </a:pPr>
            <a:r>
              <a:rPr lang="en-US" sz="2000" b="1" dirty="0"/>
              <a:t>Organizing data by themes and labels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defRPr/>
            </a:pPr>
            <a:r>
              <a:rPr lang="en-US" sz="2000" b="1" dirty="0"/>
              <a:t>Developing &amp; testing understandings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defRPr/>
            </a:pPr>
            <a:r>
              <a:rPr lang="en-US" sz="2000" b="1" dirty="0"/>
              <a:t>Looking for alternative explanations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defRPr/>
            </a:pPr>
            <a:r>
              <a:rPr lang="en-US" sz="2000" b="1" dirty="0"/>
              <a:t>Writing the report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64569-1DDB-4058-B625-2671A003A35C}" type="slidenum">
              <a:rPr lang="tr-TR" smtClean="0"/>
              <a:pPr/>
              <a:t>12</a:t>
            </a:fld>
            <a:endParaRPr lang="tr-TR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lang="en-US" dirty="0"/>
              <a:t>Qualitative Data Analysis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buClr>
                <a:srgbClr val="F0AD00"/>
              </a:buClr>
            </a:pPr>
            <a:r>
              <a:rPr lang="en-US" sz="2800" dirty="0">
                <a:solidFill>
                  <a:prstClr val="black"/>
                </a:solidFill>
              </a:rPr>
              <a:t>How to Code?</a:t>
            </a:r>
            <a:endParaRPr lang="en-US" sz="2800" dirty="0">
              <a:cs typeface="Arial" charset="0"/>
            </a:endParaRPr>
          </a:p>
          <a:p>
            <a:pPr marL="457200" lvl="1" indent="0">
              <a:spcBef>
                <a:spcPts val="0"/>
              </a:spcBef>
              <a:spcAft>
                <a:spcPct val="35000"/>
              </a:spcAft>
              <a:buClrTx/>
              <a:defRPr/>
            </a:pPr>
            <a:r>
              <a:rPr lang="en-US" sz="2000" b="1" dirty="0"/>
              <a:t>Have a focus based on conceptual framework and research questions</a:t>
            </a:r>
          </a:p>
          <a:p>
            <a:pPr marL="457200" lvl="1" indent="0">
              <a:spcBef>
                <a:spcPts val="0"/>
              </a:spcBef>
              <a:spcAft>
                <a:spcPct val="35000"/>
              </a:spcAft>
              <a:buClrTx/>
              <a:defRPr/>
            </a:pPr>
            <a:r>
              <a:rPr lang="en-US" sz="2000" b="1" dirty="0"/>
              <a:t>Read through the data</a:t>
            </a:r>
          </a:p>
          <a:p>
            <a:pPr marL="457200" lvl="1" indent="0">
              <a:spcBef>
                <a:spcPts val="0"/>
              </a:spcBef>
              <a:spcAft>
                <a:spcPct val="35000"/>
              </a:spcAft>
              <a:buClrTx/>
              <a:defRPr/>
            </a:pPr>
            <a:r>
              <a:rPr lang="en-US" sz="2000" b="1" dirty="0"/>
              <a:t>Identify what seems to be important and ask questions (What is this?  What does it represent?  How does this compare to concept identified earlier?) </a:t>
            </a:r>
          </a:p>
          <a:p>
            <a:pPr marL="457200" lvl="1" indent="0">
              <a:spcBef>
                <a:spcPts val="0"/>
              </a:spcBef>
              <a:spcAft>
                <a:spcPct val="35000"/>
              </a:spcAft>
              <a:buClrTx/>
              <a:defRPr/>
            </a:pPr>
            <a:r>
              <a:rPr lang="en-US" sz="2000" b="1" dirty="0"/>
              <a:t>Give it a name (code\label\concept)</a:t>
            </a:r>
          </a:p>
          <a:p>
            <a:pPr lvl="0"/>
            <a:r>
              <a:rPr lang="en-US" sz="2800" dirty="0">
                <a:solidFill>
                  <a:prstClr val="black"/>
                </a:solidFill>
              </a:rPr>
              <a:t>Levels of Details</a:t>
            </a:r>
          </a:p>
          <a:p>
            <a:pPr marL="457200" lvl="1" indent="0">
              <a:spcBef>
                <a:spcPts val="0"/>
              </a:spcBef>
              <a:spcAft>
                <a:spcPct val="35000"/>
              </a:spcAft>
              <a:buClrTx/>
              <a:defRPr/>
            </a:pPr>
            <a:r>
              <a:rPr lang="en-US" sz="2100" b="1" dirty="0"/>
              <a:t>Linguistic analyses:  line by line or even word by word coding</a:t>
            </a:r>
          </a:p>
          <a:p>
            <a:pPr marL="457200" lvl="1" indent="0">
              <a:spcBef>
                <a:spcPts val="0"/>
              </a:spcBef>
              <a:spcAft>
                <a:spcPct val="35000"/>
              </a:spcAft>
              <a:buClrTx/>
              <a:defRPr/>
            </a:pPr>
            <a:r>
              <a:rPr lang="en-US" sz="2100" b="1" dirty="0"/>
              <a:t>Typically: larger units like sentences or paragraphs or a few paragraphs</a:t>
            </a:r>
          </a:p>
          <a:p>
            <a:pPr marL="457200" lvl="1" indent="0">
              <a:spcBef>
                <a:spcPts val="0"/>
              </a:spcBef>
              <a:spcAft>
                <a:spcPct val="35000"/>
              </a:spcAft>
              <a:buClrTx/>
              <a:defRPr/>
            </a:pPr>
            <a:r>
              <a:rPr lang="en-US" sz="2100" b="1" dirty="0"/>
              <a:t>Important:  Be clear about what constitutes a unit of analysis</a:t>
            </a:r>
          </a:p>
          <a:p>
            <a:pPr marL="457200" lvl="1" indent="0">
              <a:spcBef>
                <a:spcPts val="0"/>
              </a:spcBef>
              <a:spcAft>
                <a:spcPct val="35000"/>
              </a:spcAft>
              <a:buClrTx/>
              <a:defRPr/>
            </a:pPr>
            <a:r>
              <a:rPr lang="en-US" sz="2100" b="1" dirty="0"/>
              <a:t>Not every piece must be coded.  </a:t>
            </a:r>
          </a:p>
          <a:p>
            <a:pPr lvl="0"/>
            <a:endParaRPr lang="en-US" sz="2800" dirty="0">
              <a:solidFill>
                <a:prstClr val="black"/>
              </a:solidFill>
            </a:endParaRPr>
          </a:p>
          <a:p>
            <a:pPr lvl="0"/>
            <a:endParaRPr lang="en-US" dirty="0">
              <a:cs typeface="Arial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64569-1DDB-4058-B625-2671A003A35C}" type="slidenum">
              <a:rPr lang="tr-TR" smtClean="0"/>
              <a:pPr/>
              <a:t>13</a:t>
            </a:fld>
            <a:endParaRPr lang="tr-TR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lang="en-US" dirty="0"/>
              <a:t>Qualitative Data Analysis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Naming Coding</a:t>
            </a:r>
          </a:p>
          <a:p>
            <a:pPr marL="457200" lvl="1" indent="0">
              <a:spcBef>
                <a:spcPts val="0"/>
              </a:spcBef>
              <a:spcAft>
                <a:spcPct val="35000"/>
              </a:spcAft>
              <a:buClrTx/>
              <a:defRPr/>
            </a:pPr>
            <a:r>
              <a:rPr lang="en-US" sz="2100" b="1" dirty="0"/>
              <a:t>Source?</a:t>
            </a:r>
          </a:p>
          <a:p>
            <a:pPr marL="457200" lvl="1" indent="0">
              <a:spcBef>
                <a:spcPts val="0"/>
              </a:spcBef>
              <a:spcAft>
                <a:spcPct val="35000"/>
              </a:spcAft>
              <a:buClrTx/>
              <a:defRPr/>
            </a:pPr>
            <a:r>
              <a:rPr lang="en-US" sz="2100" b="1" dirty="0"/>
              <a:t>Data, literature, yourself </a:t>
            </a:r>
          </a:p>
          <a:p>
            <a:pPr marL="457200" lvl="1" indent="0">
              <a:spcBef>
                <a:spcPts val="0"/>
              </a:spcBef>
              <a:spcAft>
                <a:spcPct val="35000"/>
              </a:spcAft>
              <a:buClrTx/>
              <a:defRPr/>
            </a:pPr>
            <a:r>
              <a:rPr lang="en-US" sz="2100" b="1" dirty="0"/>
              <a:t>Can be changed, revised later </a:t>
            </a:r>
            <a:endParaRPr lang="en-US" dirty="0"/>
          </a:p>
          <a:p>
            <a:r>
              <a:rPr lang="en-US" dirty="0"/>
              <a:t>Methods of coding</a:t>
            </a:r>
          </a:p>
          <a:p>
            <a:pPr marL="457200" lvl="1" indent="0">
              <a:spcBef>
                <a:spcPts val="0"/>
              </a:spcBef>
              <a:spcAft>
                <a:spcPct val="35000"/>
              </a:spcAft>
              <a:buClrTx/>
              <a:defRPr/>
            </a:pPr>
            <a:r>
              <a:rPr lang="en-US" sz="2100" b="1" dirty="0"/>
              <a:t>Deductive coding (predefined): “Start list" of codes based on conceptual framework and research questions</a:t>
            </a:r>
          </a:p>
          <a:p>
            <a:pPr marL="457200" lvl="1" indent="0">
              <a:spcBef>
                <a:spcPts val="0"/>
              </a:spcBef>
              <a:spcAft>
                <a:spcPct val="35000"/>
              </a:spcAft>
              <a:buClrTx/>
              <a:defRPr/>
            </a:pPr>
            <a:r>
              <a:rPr lang="en-US" sz="2100" b="1" dirty="0"/>
              <a:t>Inductive coding (</a:t>
            </a:r>
            <a:r>
              <a:rPr lang="en-US" sz="2100" b="1" dirty="0" err="1"/>
              <a:t>postdefined</a:t>
            </a:r>
            <a:r>
              <a:rPr lang="en-US" sz="2100" b="1" dirty="0"/>
              <a:t>): reviewing data line by line, and generating labels, then more general labels describing these labels.  </a:t>
            </a:r>
          </a:p>
          <a:p>
            <a:pPr marL="457200" lvl="1" indent="0">
              <a:spcBef>
                <a:spcPts val="0"/>
              </a:spcBef>
              <a:spcAft>
                <a:spcPct val="35000"/>
              </a:spcAft>
              <a:buClrTx/>
              <a:defRPr/>
            </a:pPr>
            <a:r>
              <a:rPr lang="en-US" sz="2100" b="1" dirty="0"/>
              <a:t>General scheme guided:  A midway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64569-1DDB-4058-B625-2671A003A35C}" type="slidenum">
              <a:rPr lang="tr-TR" smtClean="0"/>
              <a:pPr/>
              <a:t>14</a:t>
            </a:fld>
            <a:endParaRPr lang="tr-TR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lang="en-US" dirty="0"/>
              <a:t>Qualitative Data Analysis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Generating Themes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defRPr/>
            </a:pPr>
            <a:r>
              <a:rPr lang="en-US" sz="2100" b="1" dirty="0"/>
              <a:t>Group concepts that seem to pertain to the same phenomena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defRPr/>
            </a:pPr>
            <a:r>
              <a:rPr lang="en-US" sz="2100" b="1" dirty="0"/>
              <a:t>Theme: classroom climate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defRPr/>
            </a:pPr>
            <a:r>
              <a:rPr lang="en-US" sz="2100" b="1" dirty="0"/>
              <a:t>Codes: anxiety, warmth 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defRPr/>
            </a:pPr>
            <a:r>
              <a:rPr lang="en-US" sz="2100" b="1" dirty="0"/>
              <a:t>Pull together a lot of concepts into more meaningful &amp; more abstract units of analysis and gives shape to the final write-up</a:t>
            </a:r>
          </a:p>
          <a:p>
            <a:r>
              <a:rPr lang="en-US" dirty="0"/>
              <a:t>Reporting &amp; Interpretation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defRPr/>
            </a:pPr>
            <a:r>
              <a:rPr lang="en-US" sz="2100" b="1" dirty="0"/>
              <a:t>Initial-descriptive codes go under these themes  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defRPr/>
            </a:pPr>
            <a:r>
              <a:rPr lang="en-US" sz="2100" b="1" dirty="0"/>
              <a:t>Then we describe the data under these themes and codes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defRPr/>
            </a:pPr>
            <a:r>
              <a:rPr lang="en-US" sz="2100" b="1" dirty="0"/>
              <a:t>Attaching importance to what was found, offering explanations, drawing conclusions, making inferences, building linkages, attaching meanings, imposing order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defRPr/>
            </a:pPr>
            <a:endParaRPr lang="en-US" sz="2100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64569-1DDB-4058-B625-2671A003A35C}" type="slidenum">
              <a:rPr lang="tr-TR" smtClean="0"/>
              <a:pPr/>
              <a:t>15</a:t>
            </a:fld>
            <a:endParaRPr lang="tr-TR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lang="en-US" dirty="0"/>
              <a:t>Qualitative Data Analysis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err="1"/>
              <a:t>Bogdan</a:t>
            </a:r>
            <a:r>
              <a:rPr lang="en-US" dirty="0"/>
              <a:t>, C. R.&amp; </a:t>
            </a:r>
            <a:r>
              <a:rPr lang="en-US" dirty="0" err="1"/>
              <a:t>Biklen</a:t>
            </a:r>
            <a:r>
              <a:rPr lang="en-US" dirty="0"/>
              <a:t> S.K.(1998).</a:t>
            </a:r>
            <a:r>
              <a:rPr lang="en-US" i="1" dirty="0"/>
              <a:t>Qualitative Research for Education. An Introduction to Theory and Methods</a:t>
            </a:r>
            <a:r>
              <a:rPr lang="en-US" dirty="0"/>
              <a:t> (3rd ed.). US: </a:t>
            </a:r>
            <a:r>
              <a:rPr lang="en-US" dirty="0" err="1"/>
              <a:t>Allyn</a:t>
            </a:r>
            <a:r>
              <a:rPr lang="en-US" dirty="0"/>
              <a:t> and </a:t>
            </a:r>
            <a:r>
              <a:rPr lang="en-US" dirty="0" err="1"/>
              <a:t>Baon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err="1"/>
              <a:t>Denzin</a:t>
            </a:r>
            <a:r>
              <a:rPr lang="en-US" dirty="0"/>
              <a:t>, N. K. and Lincoln, Y. S. (1998). </a:t>
            </a:r>
            <a:r>
              <a:rPr lang="en-US" i="1" dirty="0"/>
              <a:t>Collecting and interpreting qualitative materials</a:t>
            </a:r>
            <a:r>
              <a:rPr lang="en-US" dirty="0"/>
              <a:t>. Thousand Oaks: Sage Pub. Inc.</a:t>
            </a:r>
          </a:p>
          <a:p>
            <a:pPr>
              <a:lnSpc>
                <a:spcPct val="120000"/>
              </a:lnSpc>
            </a:pPr>
            <a:r>
              <a:rPr lang="en-US" dirty="0"/>
              <a:t>Frankel, J. R. and </a:t>
            </a:r>
            <a:r>
              <a:rPr lang="en-US" dirty="0" err="1"/>
              <a:t>Wallen</a:t>
            </a:r>
            <a:r>
              <a:rPr lang="en-US" dirty="0"/>
              <a:t>, N. E. (2000). </a:t>
            </a:r>
            <a:r>
              <a:rPr lang="en-US" i="1" dirty="0"/>
              <a:t>How to design and evaluate research in education,</a:t>
            </a:r>
            <a:r>
              <a:rPr lang="en-US" dirty="0"/>
              <a:t> (4th ed.). Boston: McGraw-Hill Companies</a:t>
            </a:r>
          </a:p>
          <a:p>
            <a:pPr>
              <a:lnSpc>
                <a:spcPct val="120000"/>
              </a:lnSpc>
            </a:pPr>
            <a:r>
              <a:rPr lang="en-US" dirty="0" err="1"/>
              <a:t>Marshall,C.&amp;Rossman</a:t>
            </a:r>
            <a:r>
              <a:rPr lang="en-US" dirty="0"/>
              <a:t> G.B. (1999). </a:t>
            </a:r>
            <a:r>
              <a:rPr lang="en-US" i="1" dirty="0"/>
              <a:t>Designing Qualitative Research</a:t>
            </a:r>
            <a:r>
              <a:rPr lang="en-US" dirty="0"/>
              <a:t>. (3rd ed.). US: Sage Publication</a:t>
            </a:r>
          </a:p>
          <a:p>
            <a:pPr>
              <a:lnSpc>
                <a:spcPct val="120000"/>
              </a:lnSpc>
            </a:pPr>
            <a:r>
              <a:rPr lang="en-US" dirty="0"/>
              <a:t>Merriam, S. B. (1998). </a:t>
            </a:r>
            <a:r>
              <a:rPr lang="en-US" i="1" dirty="0"/>
              <a:t>Qualitative research and case study applications in education</a:t>
            </a:r>
            <a:r>
              <a:rPr lang="en-US" dirty="0"/>
              <a:t>, San </a:t>
            </a:r>
            <a:r>
              <a:rPr lang="en-US" dirty="0" err="1"/>
              <a:t>Francisco:Jossey</a:t>
            </a:r>
            <a:r>
              <a:rPr lang="en-US" dirty="0"/>
              <a:t>-Bass Publishers.</a:t>
            </a:r>
          </a:p>
          <a:p>
            <a:pPr>
              <a:lnSpc>
                <a:spcPct val="120000"/>
              </a:lnSpc>
            </a:pPr>
            <a:r>
              <a:rPr lang="en-US" dirty="0"/>
              <a:t>Newman, I. &amp; Benz, C.R. (1998). </a:t>
            </a:r>
            <a:r>
              <a:rPr lang="en-US" i="1" dirty="0"/>
              <a:t>Qualitative- Quantitative: Research Methodology.</a:t>
            </a:r>
            <a:r>
              <a:rPr lang="en-US" dirty="0"/>
              <a:t> Southern Illinois University Press</a:t>
            </a:r>
          </a:p>
          <a:p>
            <a:pPr>
              <a:lnSpc>
                <a:spcPct val="120000"/>
              </a:lnSpc>
            </a:pPr>
            <a:r>
              <a:rPr lang="en-US" dirty="0"/>
              <a:t>Patton, M. Q. (1990). </a:t>
            </a:r>
            <a:r>
              <a:rPr lang="en-US" i="1" dirty="0"/>
              <a:t>Qualitative evaluation methods</a:t>
            </a:r>
            <a:r>
              <a:rPr lang="en-US" dirty="0"/>
              <a:t> (2nd ed.). Thousand Oaks: Sage Pub. Inc.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64569-1DDB-4058-B625-2671A003A35C}" type="slidenum">
              <a:rPr lang="tr-TR" smtClean="0"/>
              <a:pPr/>
              <a:t>16</a:t>
            </a:fld>
            <a:endParaRPr lang="tr-TR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lang="tr-TR" dirty="0" err="1"/>
              <a:t>References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64569-1DDB-4058-B625-2671A003A35C}" type="slidenum">
              <a:rPr lang="tr-TR" smtClean="0"/>
              <a:pPr/>
              <a:t>2</a:t>
            </a:fld>
            <a:endParaRPr lang="tr-TR"/>
          </a:p>
        </p:txBody>
      </p:sp>
      <p:sp>
        <p:nvSpPr>
          <p:cNvPr id="6" name="Rectangle 5"/>
          <p:cNvSpPr/>
          <p:nvPr/>
        </p:nvSpPr>
        <p:spPr>
          <a:xfrm>
            <a:off x="214282" y="4292750"/>
            <a:ext cx="8215370" cy="584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tr-TR" sz="3200" b="1" dirty="0">
                <a:solidFill>
                  <a:schemeClr val="bg1"/>
                </a:solidFill>
              </a:rPr>
              <a:t>OBSERVATION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714348" y="785794"/>
            <a:ext cx="8013192" cy="1636776"/>
          </a:xfrm>
        </p:spPr>
        <p:txBody>
          <a:bodyPr/>
          <a:lstStyle/>
          <a:p>
            <a:r>
              <a:rPr lang="en-US" dirty="0"/>
              <a:t>Qualitative Data </a:t>
            </a:r>
            <a:r>
              <a:rPr lang="tr-TR" dirty="0"/>
              <a:t>Analysis</a:t>
            </a:r>
            <a:endParaRPr lang="en-US" dirty="0"/>
          </a:p>
        </p:txBody>
      </p:sp>
      <p:pic>
        <p:nvPicPr>
          <p:cNvPr id="11" name="Picture 4" descr="TM19-178j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868" y="2714620"/>
            <a:ext cx="4929222" cy="4042979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CONDUCTING OBSERVATION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868519"/>
          </a:xfrm>
        </p:spPr>
        <p:txBody>
          <a:bodyPr>
            <a:normAutofit fontScale="55000" lnSpcReduction="20000"/>
          </a:bodyPr>
          <a:lstStyle/>
          <a:p>
            <a:r>
              <a:rPr lang="en-US" sz="4600" dirty="0"/>
              <a:t>Conducting Observation</a:t>
            </a:r>
            <a:endParaRPr lang="tr-TR" sz="4600" dirty="0"/>
          </a:p>
          <a:p>
            <a:endParaRPr lang="tr-TR" sz="4600" b="1" dirty="0"/>
          </a:p>
          <a:p>
            <a:r>
              <a:rPr lang="en-US" sz="4400" b="1" dirty="0"/>
              <a:t>The following are some standard rules for taking field notes (adapted from </a:t>
            </a:r>
            <a:r>
              <a:rPr lang="en-US" sz="4400" b="1" dirty="0" err="1"/>
              <a:t>Neuman</a:t>
            </a:r>
            <a:r>
              <a:rPr lang="en-US" sz="4400" b="1" dirty="0"/>
              <a:t> &amp; </a:t>
            </a:r>
            <a:r>
              <a:rPr lang="en-US" sz="4400" b="1" dirty="0" err="1"/>
              <a:t>Wiegand</a:t>
            </a:r>
            <a:r>
              <a:rPr lang="en-US" sz="4400" b="1" dirty="0"/>
              <a:t> 2000):</a:t>
            </a:r>
            <a:endParaRPr lang="tr-TR" sz="4400" b="1" dirty="0"/>
          </a:p>
          <a:p>
            <a:endParaRPr lang="en-US" sz="2800" b="1" dirty="0"/>
          </a:p>
          <a:p>
            <a:pPr marL="457200" lvl="1" indent="0">
              <a:spcBef>
                <a:spcPts val="0"/>
              </a:spcBef>
              <a:spcAft>
                <a:spcPct val="35000"/>
              </a:spcAft>
              <a:buClrTx/>
            </a:pPr>
            <a:r>
              <a:rPr lang="en-US" sz="3800" b="1" dirty="0"/>
              <a:t>Take notes as soon as possible, and do not talk to anyone before note taking </a:t>
            </a:r>
          </a:p>
          <a:p>
            <a:pPr marL="457200" lvl="1" indent="0">
              <a:spcBef>
                <a:spcPts val="0"/>
              </a:spcBef>
              <a:spcAft>
                <a:spcPct val="35000"/>
              </a:spcAft>
              <a:buClrTx/>
            </a:pPr>
            <a:r>
              <a:rPr lang="en-US" sz="3800" b="1" dirty="0"/>
              <a:t>Count the number of times key words or phrases are used by members of the folk group </a:t>
            </a:r>
          </a:p>
          <a:p>
            <a:pPr marL="457200" lvl="1" indent="0">
              <a:spcBef>
                <a:spcPts val="0"/>
              </a:spcBef>
              <a:spcAft>
                <a:spcPct val="35000"/>
              </a:spcAft>
              <a:buClrTx/>
            </a:pPr>
            <a:r>
              <a:rPr lang="en-US" sz="3800" b="1" dirty="0"/>
              <a:t>Carefully record the order or sequence of events, and how long each sequence lasts </a:t>
            </a:r>
          </a:p>
          <a:p>
            <a:pPr marL="457200" lvl="1" indent="0">
              <a:spcBef>
                <a:spcPts val="0"/>
              </a:spcBef>
              <a:spcAft>
                <a:spcPct val="35000"/>
              </a:spcAft>
              <a:buClrTx/>
            </a:pPr>
            <a:r>
              <a:rPr lang="en-US" sz="3800" b="1" dirty="0"/>
              <a:t>Do not worry that anything is too insignificant; record even the smallest things </a:t>
            </a:r>
          </a:p>
          <a:p>
            <a:pPr>
              <a:buNone/>
            </a:pPr>
            <a:endParaRPr lang="en-US" dirty="0"/>
          </a:p>
          <a:p>
            <a:pPr marL="457200" lvl="1" indent="0">
              <a:spcBef>
                <a:spcPts val="0"/>
              </a:spcBef>
              <a:spcAft>
                <a:spcPct val="35000"/>
              </a:spcAft>
              <a:buClrTx/>
            </a:pPr>
            <a:endParaRPr lang="en-US" sz="2400" dirty="0"/>
          </a:p>
          <a:p>
            <a:pPr marL="914400" lvl="1" indent="-457200">
              <a:buSzPct val="75000"/>
              <a:buNone/>
            </a:pPr>
            <a:r>
              <a:rPr lang="en-US" sz="2400" dirty="0"/>
              <a:t>	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64569-1DDB-4058-B625-2671A003A35C}" type="slidenum">
              <a:rPr lang="tr-TR" smtClean="0"/>
              <a:pPr/>
              <a:t>3</a:t>
            </a:fld>
            <a:endParaRPr lang="tr-TR"/>
          </a:p>
        </p:txBody>
      </p:sp>
    </p:spTree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spcBef>
                <a:spcPts val="0"/>
              </a:spcBef>
              <a:spcAft>
                <a:spcPct val="35000"/>
              </a:spcAft>
              <a:buClrTx/>
            </a:pPr>
            <a:r>
              <a:rPr lang="en-US" sz="2300" b="1" dirty="0"/>
              <a:t>Draw maps or diagrams of the location, including your movements and any reaction by others </a:t>
            </a:r>
          </a:p>
          <a:p>
            <a:pPr marL="457200" lvl="1" indent="0">
              <a:spcBef>
                <a:spcPts val="0"/>
              </a:spcBef>
              <a:spcAft>
                <a:spcPct val="35000"/>
              </a:spcAft>
              <a:buClrTx/>
            </a:pPr>
            <a:r>
              <a:rPr lang="en-US" sz="2300" b="1" dirty="0"/>
              <a:t>Write quickly and don't worry about spelling; devise your own system of punctuation </a:t>
            </a:r>
          </a:p>
          <a:p>
            <a:pPr marL="457200" lvl="1" indent="0">
              <a:spcBef>
                <a:spcPts val="0"/>
              </a:spcBef>
              <a:spcAft>
                <a:spcPct val="35000"/>
              </a:spcAft>
              <a:buClrTx/>
            </a:pPr>
            <a:r>
              <a:rPr lang="en-US" sz="2300" b="1" dirty="0"/>
              <a:t>Avoid evaluative judgments or summarizing; don't call something "dirty" for example, describe it </a:t>
            </a:r>
          </a:p>
          <a:p>
            <a:pPr marL="457200" lvl="1" indent="0">
              <a:spcBef>
                <a:spcPts val="0"/>
              </a:spcBef>
              <a:spcAft>
                <a:spcPct val="35000"/>
              </a:spcAft>
              <a:buClrTx/>
            </a:pPr>
            <a:r>
              <a:rPr lang="en-US" sz="2300" b="1" dirty="0"/>
              <a:t>Include your own thoughts and feelings in a separate section; your later thoughts in another section </a:t>
            </a:r>
          </a:p>
          <a:p>
            <a:pPr marL="457200" lvl="1" indent="0">
              <a:spcBef>
                <a:spcPts val="0"/>
              </a:spcBef>
              <a:spcAft>
                <a:spcPct val="35000"/>
              </a:spcAft>
              <a:buClrTx/>
            </a:pPr>
            <a:r>
              <a:rPr lang="en-US" sz="2300" b="1" dirty="0"/>
              <a:t>Always make backup copies of your notes and keep them in a separate location </a:t>
            </a:r>
            <a:endParaRPr lang="tr-TR" sz="2300" b="1" dirty="0"/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64569-1DDB-4058-B625-2671A003A35C}" type="slidenum">
              <a:rPr lang="tr-TR" smtClean="0"/>
              <a:pPr/>
              <a:t>4</a:t>
            </a:fld>
            <a:endParaRPr lang="tr-TR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lang="tr-TR" dirty="0"/>
              <a:t>CONDUCTING OBSERVATION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lnSpc>
                <a:spcPct val="80000"/>
              </a:lnSpc>
              <a:spcBef>
                <a:spcPts val="0"/>
              </a:spcBef>
              <a:spcAft>
                <a:spcPct val="35000"/>
              </a:spcAft>
              <a:buClrTx/>
            </a:pPr>
            <a:endParaRPr lang="tr-TR" sz="2300" b="1" dirty="0"/>
          </a:p>
          <a:p>
            <a:pPr marL="457200" lvl="1" indent="0">
              <a:lnSpc>
                <a:spcPct val="80000"/>
              </a:lnSpc>
              <a:spcBef>
                <a:spcPts val="0"/>
              </a:spcBef>
              <a:spcAft>
                <a:spcPct val="35000"/>
              </a:spcAft>
              <a:buClrTx/>
            </a:pPr>
            <a:endParaRPr lang="tr-TR" sz="2400" b="1" dirty="0"/>
          </a:p>
          <a:p>
            <a:pPr marL="457200" lvl="1" indent="0">
              <a:lnSpc>
                <a:spcPct val="80000"/>
              </a:lnSpc>
              <a:spcBef>
                <a:spcPts val="0"/>
              </a:spcBef>
              <a:spcAft>
                <a:spcPct val="35000"/>
              </a:spcAft>
              <a:buClrTx/>
            </a:pPr>
            <a:r>
              <a:rPr lang="en-US" sz="2400" b="1" dirty="0"/>
              <a:t>A coding scheme is a set of categories an observer uses to record a person’s or group’s behavior.</a:t>
            </a:r>
          </a:p>
          <a:p>
            <a:pPr marL="457200" lvl="1" indent="0">
              <a:lnSpc>
                <a:spcPct val="80000"/>
              </a:lnSpc>
              <a:spcBef>
                <a:spcPts val="0"/>
              </a:spcBef>
              <a:spcAft>
                <a:spcPct val="35000"/>
              </a:spcAft>
              <a:buClrTx/>
            </a:pPr>
            <a:r>
              <a:rPr lang="en-US" sz="2400" b="1" dirty="0"/>
              <a:t>An observer still must choose what to observe, even with a fixed coding scheme.</a:t>
            </a:r>
          </a:p>
          <a:p>
            <a:pPr marL="457200" lvl="1" indent="0">
              <a:lnSpc>
                <a:spcPct val="80000"/>
              </a:lnSpc>
              <a:spcBef>
                <a:spcPts val="0"/>
              </a:spcBef>
              <a:spcAft>
                <a:spcPct val="35000"/>
              </a:spcAft>
              <a:buClrTx/>
            </a:pPr>
            <a:r>
              <a:rPr lang="en-US" sz="2400" b="1" dirty="0"/>
              <a:t>These data are coded into categories that emerge as the analysis proceeds</a:t>
            </a:r>
            <a:r>
              <a:rPr lang="tr-TR" sz="2400" b="1" dirty="0"/>
              <a:t>.</a:t>
            </a:r>
            <a:endParaRPr lang="en-US" sz="2400" b="1" dirty="0"/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64569-1DDB-4058-B625-2671A003A35C}" type="slidenum">
              <a:rPr lang="tr-TR" smtClean="0"/>
              <a:pPr/>
              <a:t>5</a:t>
            </a:fld>
            <a:endParaRPr lang="tr-TR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lang="tr-TR" dirty="0"/>
              <a:t>CODING OBSERVATIONAL DATA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64569-1DDB-4058-B625-2671A003A35C}" type="slidenum">
              <a:rPr lang="tr-TR" smtClean="0"/>
              <a:pPr/>
              <a:t>6</a:t>
            </a:fld>
            <a:endParaRPr lang="tr-TR"/>
          </a:p>
        </p:txBody>
      </p:sp>
      <p:sp>
        <p:nvSpPr>
          <p:cNvPr id="6" name="Rectangle 5"/>
          <p:cNvSpPr/>
          <p:nvPr/>
        </p:nvSpPr>
        <p:spPr>
          <a:xfrm>
            <a:off x="214282" y="4292750"/>
            <a:ext cx="8215370" cy="584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INTERVIEWING</a:t>
            </a:r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714348" y="785794"/>
            <a:ext cx="8013192" cy="1636776"/>
          </a:xfrm>
        </p:spPr>
        <p:txBody>
          <a:bodyPr/>
          <a:lstStyle/>
          <a:p>
            <a:r>
              <a:rPr lang="en-US" dirty="0"/>
              <a:t>Qualitative Data </a:t>
            </a:r>
            <a:r>
              <a:rPr lang="tr-TR" dirty="0"/>
              <a:t>Analysis</a:t>
            </a:r>
            <a:endParaRPr lang="en-US" dirty="0"/>
          </a:p>
        </p:txBody>
      </p:sp>
      <p:pic>
        <p:nvPicPr>
          <p:cNvPr id="7" name="Picture 5" descr="fra81369_19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9058" y="2690325"/>
            <a:ext cx="4572032" cy="412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Clr>
                <a:srgbClr val="F0AD00"/>
              </a:buClr>
            </a:pPr>
            <a:r>
              <a:rPr lang="en-US" sz="2500" dirty="0">
                <a:solidFill>
                  <a:prstClr val="black"/>
                </a:solidFill>
              </a:rPr>
              <a:t>Types of Interview Questions:</a:t>
            </a:r>
          </a:p>
          <a:p>
            <a:pPr lvl="0">
              <a:buClr>
                <a:srgbClr val="F0AD00"/>
              </a:buClr>
            </a:pPr>
            <a:endParaRPr lang="tr-TR" sz="2200" b="1" dirty="0"/>
          </a:p>
          <a:p>
            <a:pPr lvl="0">
              <a:buClr>
                <a:srgbClr val="F0AD00"/>
              </a:buClr>
            </a:pPr>
            <a:endParaRPr lang="en-US" sz="2200" b="1" dirty="0"/>
          </a:p>
          <a:p>
            <a:pPr marL="457200" lvl="1" indent="0">
              <a:lnSpc>
                <a:spcPct val="80000"/>
              </a:lnSpc>
              <a:spcBef>
                <a:spcPts val="0"/>
              </a:spcBef>
              <a:spcAft>
                <a:spcPct val="35000"/>
              </a:spcAft>
              <a:buClrTx/>
            </a:pPr>
            <a:r>
              <a:rPr lang="en-US" sz="2200" b="1" dirty="0"/>
              <a:t>Background/demographic questions </a:t>
            </a:r>
          </a:p>
          <a:p>
            <a:pPr marL="457200" lvl="1" indent="0">
              <a:lnSpc>
                <a:spcPct val="80000"/>
              </a:lnSpc>
              <a:spcBef>
                <a:spcPts val="0"/>
              </a:spcBef>
              <a:spcAft>
                <a:spcPct val="35000"/>
              </a:spcAft>
              <a:buClrTx/>
            </a:pPr>
            <a:r>
              <a:rPr lang="en-US" sz="2200" b="1" dirty="0"/>
              <a:t>Knowledge questions (when did program start?)</a:t>
            </a:r>
          </a:p>
          <a:p>
            <a:pPr marL="457200" lvl="1" indent="0">
              <a:lnSpc>
                <a:spcPct val="80000"/>
              </a:lnSpc>
              <a:spcBef>
                <a:spcPts val="0"/>
              </a:spcBef>
              <a:spcAft>
                <a:spcPct val="35000"/>
              </a:spcAft>
              <a:buClrTx/>
            </a:pPr>
            <a:r>
              <a:rPr lang="en-US" sz="2200" b="1" dirty="0"/>
              <a:t>Basic descriptive questions (How questions)</a:t>
            </a:r>
          </a:p>
          <a:p>
            <a:pPr marL="457200" lvl="1" indent="0">
              <a:lnSpc>
                <a:spcPct val="80000"/>
              </a:lnSpc>
              <a:spcBef>
                <a:spcPts val="0"/>
              </a:spcBef>
              <a:spcAft>
                <a:spcPct val="35000"/>
              </a:spcAft>
              <a:buClrTx/>
            </a:pPr>
            <a:r>
              <a:rPr lang="en-US" sz="2200" b="1" dirty="0"/>
              <a:t>Opinion/belief questions (What do you think...?)</a:t>
            </a:r>
          </a:p>
          <a:p>
            <a:pPr marL="457200" lvl="1" indent="0">
              <a:lnSpc>
                <a:spcPct val="80000"/>
              </a:lnSpc>
              <a:spcBef>
                <a:spcPts val="0"/>
              </a:spcBef>
              <a:spcAft>
                <a:spcPct val="35000"/>
              </a:spcAft>
              <a:buClrTx/>
            </a:pPr>
            <a:r>
              <a:rPr lang="en-US" sz="2200" b="1" dirty="0"/>
              <a:t>Feeling questions (How do you feel about ...?)</a:t>
            </a:r>
          </a:p>
          <a:p>
            <a:pPr marL="457200" lvl="1" indent="0">
              <a:lnSpc>
                <a:spcPct val="80000"/>
              </a:lnSpc>
              <a:spcBef>
                <a:spcPts val="0"/>
              </a:spcBef>
              <a:spcAft>
                <a:spcPct val="35000"/>
              </a:spcAft>
              <a:buClrTx/>
            </a:pPr>
            <a:r>
              <a:rPr lang="en-US" sz="2200" b="1" dirty="0"/>
              <a:t>Experience/examples questions </a:t>
            </a:r>
          </a:p>
          <a:p>
            <a:pPr marL="457200" lvl="1" indent="0">
              <a:lnSpc>
                <a:spcPct val="80000"/>
              </a:lnSpc>
              <a:spcBef>
                <a:spcPts val="0"/>
              </a:spcBef>
              <a:spcAft>
                <a:spcPct val="35000"/>
              </a:spcAft>
              <a:buClrTx/>
            </a:pPr>
            <a:r>
              <a:rPr lang="en-US" sz="2200" b="1" dirty="0"/>
              <a:t>Comparison/contrast questions</a:t>
            </a:r>
          </a:p>
          <a:p>
            <a:pPr marL="457200" lvl="1" indent="0">
              <a:lnSpc>
                <a:spcPct val="80000"/>
              </a:lnSpc>
              <a:spcBef>
                <a:spcPts val="0"/>
              </a:spcBef>
              <a:spcAft>
                <a:spcPct val="35000"/>
              </a:spcAft>
              <a:buClrTx/>
            </a:pPr>
            <a:r>
              <a:rPr lang="en-US" sz="2200" b="1" dirty="0"/>
              <a:t>Follow-up / clarification questions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64569-1DDB-4058-B625-2671A003A35C}" type="slidenum">
              <a:rPr lang="tr-TR" smtClean="0"/>
              <a:pPr/>
              <a:t>7</a:t>
            </a:fld>
            <a:endParaRPr lang="tr-TR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lang="en-US" dirty="0"/>
              <a:t>Types of Interview Questions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Asking Good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797081"/>
          </a:xfrm>
        </p:spPr>
        <p:txBody>
          <a:bodyPr>
            <a:normAutofit fontScale="92500" lnSpcReduction="10000"/>
          </a:bodyPr>
          <a:lstStyle/>
          <a:p>
            <a:pPr lvl="0">
              <a:buClr>
                <a:srgbClr val="F0AD00"/>
              </a:buClr>
            </a:pPr>
            <a:r>
              <a:rPr lang="en-US" sz="2500" dirty="0">
                <a:solidFill>
                  <a:prstClr val="black"/>
                </a:solidFill>
              </a:rPr>
              <a:t>Asking good Questions:</a:t>
            </a:r>
            <a:endParaRPr lang="en-US" sz="2400" b="1" dirty="0"/>
          </a:p>
          <a:p>
            <a:pPr marL="457200" lvl="1" indent="0">
              <a:spcBef>
                <a:spcPts val="0"/>
              </a:spcBef>
              <a:spcAft>
                <a:spcPct val="35000"/>
              </a:spcAft>
              <a:buClrTx/>
            </a:pPr>
            <a:r>
              <a:rPr lang="en-US" sz="2000" b="1" dirty="0"/>
              <a:t>Asking good questions requires practice (pilot interviews are crucial)</a:t>
            </a:r>
          </a:p>
          <a:p>
            <a:pPr marL="457200" lvl="1" indent="0">
              <a:spcBef>
                <a:spcPts val="0"/>
              </a:spcBef>
              <a:spcAft>
                <a:spcPct val="35000"/>
              </a:spcAft>
              <a:buClrTx/>
            </a:pPr>
            <a:r>
              <a:rPr lang="en-US" sz="2000" b="1" dirty="0"/>
              <a:t>Questions you ask depend on the focus of your study</a:t>
            </a:r>
          </a:p>
          <a:p>
            <a:pPr marL="457200" lvl="1" indent="0">
              <a:spcBef>
                <a:spcPts val="0"/>
              </a:spcBef>
              <a:spcAft>
                <a:spcPct val="35000"/>
              </a:spcAft>
              <a:buClrTx/>
            </a:pPr>
            <a:r>
              <a:rPr lang="en-US" sz="2000" b="1" dirty="0"/>
              <a:t>Questions should be clear and easy to understand</a:t>
            </a:r>
          </a:p>
          <a:p>
            <a:pPr marL="457200" lvl="1" indent="0">
              <a:spcBef>
                <a:spcPts val="0"/>
              </a:spcBef>
              <a:spcAft>
                <a:spcPct val="35000"/>
              </a:spcAft>
              <a:buClrTx/>
            </a:pPr>
            <a:r>
              <a:rPr lang="en-US" sz="2000" b="1" dirty="0"/>
              <a:t>Questions should be specific</a:t>
            </a:r>
          </a:p>
          <a:p>
            <a:pPr marL="457200" lvl="1" indent="0">
              <a:spcBef>
                <a:spcPts val="0"/>
              </a:spcBef>
              <a:spcAft>
                <a:spcPct val="35000"/>
              </a:spcAft>
              <a:buClrTx/>
            </a:pPr>
            <a:r>
              <a:rPr lang="en-US" sz="2000" b="1" dirty="0"/>
              <a:t>Questions should be open-ended</a:t>
            </a:r>
          </a:p>
          <a:p>
            <a:pPr marL="457200" lvl="1" indent="0">
              <a:spcBef>
                <a:spcPts val="0"/>
              </a:spcBef>
              <a:spcAft>
                <a:spcPct val="35000"/>
              </a:spcAft>
              <a:buClrTx/>
            </a:pPr>
            <a:r>
              <a:rPr lang="en-US" sz="2000" b="1" dirty="0"/>
              <a:t>Alternative questions should be prepared</a:t>
            </a:r>
          </a:p>
          <a:p>
            <a:pPr marL="457200" lvl="1" indent="0">
              <a:spcBef>
                <a:spcPts val="0"/>
              </a:spcBef>
              <a:spcAft>
                <a:spcPct val="35000"/>
              </a:spcAft>
              <a:buClrTx/>
            </a:pPr>
            <a:r>
              <a:rPr lang="en-US" sz="2000" b="1" dirty="0"/>
              <a:t>Different types of questions should be prepared</a:t>
            </a:r>
          </a:p>
          <a:p>
            <a:r>
              <a:rPr lang="en-US" sz="2500" dirty="0"/>
              <a:t>Questions to avoid: </a:t>
            </a:r>
          </a:p>
          <a:p>
            <a:pPr marL="457200" indent="-457200">
              <a:spcBef>
                <a:spcPct val="20000"/>
              </a:spcBef>
              <a:buSzPct val="65000"/>
              <a:buFont typeface="+mj-lt"/>
              <a:buAutoNum type="arabicPeriod"/>
            </a:pPr>
            <a:r>
              <a:rPr lang="en-US" sz="1900" u="sng" dirty="0"/>
              <a:t>Multiple Questions </a:t>
            </a:r>
            <a:r>
              <a:rPr lang="en-US" sz="1900" dirty="0"/>
              <a:t>: How do you feel about the instructors and the classes?</a:t>
            </a:r>
          </a:p>
          <a:p>
            <a:pPr marL="457200" indent="-457200">
              <a:spcBef>
                <a:spcPct val="20000"/>
              </a:spcBef>
              <a:buSzPct val="65000"/>
              <a:buFont typeface="+mj-lt"/>
              <a:buAutoNum type="arabicPeriod"/>
            </a:pPr>
            <a:r>
              <a:rPr lang="en-US" sz="1900" u="sng" dirty="0"/>
              <a:t>Leading Questions</a:t>
            </a:r>
            <a:r>
              <a:rPr lang="en-US" sz="1900" dirty="0"/>
              <a:t>: </a:t>
            </a:r>
            <a:r>
              <a:rPr lang="en-US" sz="2000" dirty="0"/>
              <a:t>What emotional problems have you had since losing your job?</a:t>
            </a:r>
          </a:p>
          <a:p>
            <a:pPr marL="457200" indent="-457200">
              <a:spcBef>
                <a:spcPct val="20000"/>
              </a:spcBef>
              <a:buSzPct val="65000"/>
              <a:buFont typeface="+mj-lt"/>
              <a:buAutoNum type="arabicPeriod"/>
            </a:pPr>
            <a:r>
              <a:rPr lang="en-US" sz="2000" u="sng" dirty="0"/>
              <a:t>Yes – No Questions</a:t>
            </a:r>
            <a:r>
              <a:rPr lang="en-US" sz="2000" dirty="0"/>
              <a:t>: Do you like the program? Has returning to school been difficult?</a:t>
            </a:r>
          </a:p>
          <a:p>
            <a:pPr marL="457200" indent="-457200">
              <a:spcBef>
                <a:spcPct val="20000"/>
              </a:spcBef>
              <a:buSzPct val="65000"/>
              <a:buFont typeface="+mj-lt"/>
              <a:buAutoNum type="arabicPeriod"/>
            </a:pPr>
            <a:endParaRPr lang="en-US" sz="2000" dirty="0"/>
          </a:p>
          <a:p>
            <a:pPr marL="457200" indent="-457200">
              <a:spcBef>
                <a:spcPct val="20000"/>
              </a:spcBef>
              <a:buSzPct val="65000"/>
              <a:buFont typeface="+mj-lt"/>
              <a:buAutoNum type="arabicPeriod"/>
            </a:pPr>
            <a:endParaRPr lang="en-US" sz="2000" dirty="0"/>
          </a:p>
          <a:p>
            <a:pPr marL="457200" indent="-457200">
              <a:spcBef>
                <a:spcPct val="20000"/>
              </a:spcBef>
              <a:buSzPct val="65000"/>
              <a:buFont typeface="+mj-lt"/>
              <a:buAutoNum type="arabicPeriod"/>
            </a:pPr>
            <a:endParaRPr lang="en-US" sz="1900" dirty="0"/>
          </a:p>
          <a:p>
            <a:pPr marL="342900" indent="-342900">
              <a:spcBef>
                <a:spcPct val="20000"/>
              </a:spcBef>
              <a:buSzPct val="65000"/>
              <a:buNone/>
            </a:pPr>
            <a:endParaRPr lang="en-US" sz="2800" dirty="0"/>
          </a:p>
          <a:p>
            <a:pPr marL="576072" indent="-457200">
              <a:buFont typeface="+mj-lt"/>
              <a:buAutoNum type="arabicPeriod"/>
            </a:pPr>
            <a:endParaRPr lang="en-US" sz="2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64569-1DDB-4058-B625-2671A003A35C}" type="slidenum">
              <a:rPr lang="tr-TR" smtClean="0"/>
              <a:pPr/>
              <a:t>8</a:t>
            </a:fld>
            <a:endParaRPr lang="tr-T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Interviewing Behavior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buClr>
                <a:srgbClr val="F0AD00"/>
              </a:buClr>
            </a:pPr>
            <a:r>
              <a:rPr lang="en-US" sz="2600" b="1" dirty="0"/>
              <a:t>A set of expectations exists for all interviews: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None/>
            </a:pPr>
            <a:endParaRPr lang="tr-TR" sz="2000" b="1" dirty="0"/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</a:pPr>
            <a:r>
              <a:rPr lang="en-US" sz="2000" b="1" dirty="0"/>
              <a:t>Respect the culture of the group being studied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</a:pPr>
            <a:r>
              <a:rPr lang="en-US" sz="2000" b="1" dirty="0"/>
              <a:t>Respect the individual being interviewed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</a:pPr>
            <a:r>
              <a:rPr lang="en-US" sz="2000" b="1" dirty="0"/>
              <a:t>Be natural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</a:pPr>
            <a:r>
              <a:rPr lang="en-US" sz="2000" b="1" dirty="0"/>
              <a:t>Develop an appropriate rapport with the participant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</a:pPr>
            <a:r>
              <a:rPr lang="en-US" sz="2000" b="1" dirty="0"/>
              <a:t>Ask one question at a time</a:t>
            </a:r>
            <a:endParaRPr lang="tr-TR" sz="2000" b="1" dirty="0"/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</a:pPr>
            <a:r>
              <a:rPr lang="en-US" sz="2000" b="1" dirty="0"/>
              <a:t>Ask the same question in different ways during the interview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</a:pPr>
            <a:r>
              <a:rPr lang="en-US" sz="2000" b="1" dirty="0"/>
              <a:t>Ask the interviewee to repeat an answer when in doubt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</a:pPr>
            <a:r>
              <a:rPr lang="en-US" sz="2000" b="1" dirty="0"/>
              <a:t>Vary who controls the flow of communication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</a:pPr>
            <a:r>
              <a:rPr lang="en-US" sz="2000" b="1" dirty="0"/>
              <a:t>Avoid leading questions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</a:pPr>
            <a:r>
              <a:rPr lang="en-US" sz="2000" b="1" dirty="0"/>
              <a:t>Don’t interrupt</a:t>
            </a:r>
          </a:p>
          <a:p>
            <a:pPr lvl="1">
              <a:lnSpc>
                <a:spcPct val="90000"/>
              </a:lnSpc>
              <a:buNone/>
            </a:pPr>
            <a:endParaRPr lang="en-US" sz="2000" dirty="0"/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64569-1DDB-4058-B625-2671A003A35C}" type="slidenum">
              <a:rPr lang="tr-TR" smtClean="0"/>
              <a:pPr/>
              <a:t>9</a:t>
            </a:fld>
            <a:endParaRPr lang="tr-TR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Basics of qualitative data analysis 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Qualitative Data Analysis&amp;quot;&quot;/&gt;&lt;property id=&quot;20307&quot; value=&quot;308&quot;/&gt;&lt;/object&gt;&lt;object type=&quot;3&quot; unique_id=&quot;10006&quot;&gt;&lt;property id=&quot;20148&quot; value=&quot;5&quot;/&gt;&lt;property id=&quot;20300&quot; value=&quot;Slide 3 - &amp;quot;CONDUCTING OBSERVATION&amp;quot;&quot;/&gt;&lt;property id=&quot;20307&quot; value=&quot;309&quot;/&gt;&lt;/object&gt;&lt;object type=&quot;3&quot; unique_id=&quot;10007&quot;&gt;&lt;property id=&quot;20148&quot; value=&quot;5&quot;/&gt;&lt;property id=&quot;20300&quot; value=&quot;Slide 4 - &amp;quot;CONDUCTING OBSERVATION&amp;quot;&quot;/&gt;&lt;property id=&quot;20307&quot; value=&quot;317&quot;/&gt;&lt;/object&gt;&lt;object type=&quot;3&quot; unique_id=&quot;10008&quot;&gt;&lt;property id=&quot;20148&quot; value=&quot;5&quot;/&gt;&lt;property id=&quot;20300&quot; value=&quot;Slide 5 - &amp;quot;CODING OBSERVATIONAL DATA&amp;quot;&quot;/&gt;&lt;property id=&quot;20307&quot; value=&quot;321&quot;/&gt;&lt;/object&gt;&lt;object type=&quot;3&quot; unique_id=&quot;10009&quot;&gt;&lt;property id=&quot;20148&quot; value=&quot;5&quot;/&gt;&lt;property id=&quot;20300&quot; value=&quot;Slide 6 - &amp;quot;Qualitative Data Analysis&amp;quot;&quot;/&gt;&lt;property id=&quot;20307&quot; value=&quot;319&quot;/&gt;&lt;/object&gt;&lt;object type=&quot;3&quot; unique_id=&quot;10010&quot;&gt;&lt;property id=&quot;20148&quot; value=&quot;5&quot;/&gt;&lt;property id=&quot;20300&quot; value=&quot;Slide 7 - &amp;quot;Types of Interview Questions&amp;quot;&quot;/&gt;&lt;property id=&quot;20307&quot; value=&quot;325&quot;/&gt;&lt;/object&gt;&lt;object type=&quot;3&quot; unique_id=&quot;10011&quot;&gt;&lt;property id=&quot;20148&quot; value=&quot;5&quot;/&gt;&lt;property id=&quot;20300&quot; value=&quot;Slide 8 - &amp;quot;Asking Good Questions&amp;quot;&quot;/&gt;&lt;property id=&quot;20307&quot; value=&quot;326&quot;/&gt;&lt;/object&gt;&lt;object type=&quot;3&quot; unique_id=&quot;10012&quot;&gt;&lt;property id=&quot;20148&quot; value=&quot;5&quot;/&gt;&lt;property id=&quot;20300&quot; value=&quot;Slide 9 - &amp;quot;Interviewing Behavior&amp;quot;&quot;/&gt;&lt;property id=&quot;20307&quot; value=&quot;327&quot;/&gt;&lt;/object&gt;&lt;object type=&quot;3&quot; unique_id=&quot;10013&quot;&gt;&lt;property id=&quot;20148&quot; value=&quot;5&quot;/&gt;&lt;property id=&quot;20300&quot; value=&quot;Slide 10 - &amp;quot;Qualitative Data Analysis&amp;quot;&quot;/&gt;&lt;property id=&quot;20307&quot; value=&quot;328&quot;/&gt;&lt;/object&gt;&lt;object type=&quot;3&quot; unique_id=&quot;10014&quot;&gt;&lt;property id=&quot;20148&quot; value=&quot;5&quot;/&gt;&lt;property id=&quot;20300&quot; value=&quot;Slide 11 - &amp;quot;Qualitative Data Analysis&amp;quot;&quot;/&gt;&lt;property id=&quot;20307&quot; value=&quot;329&quot;/&gt;&lt;/object&gt;&lt;object type=&quot;3&quot; unique_id=&quot;10015&quot;&gt;&lt;property id=&quot;20148&quot; value=&quot;5&quot;/&gt;&lt;property id=&quot;20300&quot; value=&quot;Slide 12 - &amp;quot;Qualitative Data Analysis&amp;quot;&quot;/&gt;&lt;property id=&quot;20307&quot; value=&quot;330&quot;/&gt;&lt;/object&gt;&lt;object type=&quot;3&quot; unique_id=&quot;10016&quot;&gt;&lt;property id=&quot;20148&quot; value=&quot;5&quot;/&gt;&lt;property id=&quot;20300&quot; value=&quot;Slide 13 - &amp;quot;Qualitative Data Analysis&amp;quot;&quot;/&gt;&lt;property id=&quot;20307&quot; value=&quot;331&quot;/&gt;&lt;/object&gt;&lt;object type=&quot;3&quot; unique_id=&quot;10017&quot;&gt;&lt;property id=&quot;20148&quot; value=&quot;5&quot;/&gt;&lt;property id=&quot;20300&quot; value=&quot;Slide 14 - &amp;quot;Qualitative Data Analysis&amp;quot;&quot;/&gt;&lt;property id=&quot;20307&quot; value=&quot;332&quot;/&gt;&lt;/object&gt;&lt;object type=&quot;3&quot; unique_id=&quot;10018&quot;&gt;&lt;property id=&quot;20148&quot; value=&quot;5&quot;/&gt;&lt;property id=&quot;20300&quot; value=&quot;Slide 15 - &amp;quot;Qualitative Data Analysis&amp;quot;&quot;/&gt;&lt;property id=&quot;20307&quot; value=&quot;333&quot;/&gt;&lt;/object&gt;&lt;object type=&quot;3&quot; unique_id=&quot;10019&quot;&gt;&lt;property id=&quot;20148&quot; value=&quot;5&quot;/&gt;&lt;property id=&quot;20300&quot; value=&quot;Slide 16 - &amp;quot;References&amp;quot;&quot;/&gt;&lt;property id=&quot;20307&quot; value=&quot;335&quot;/&gt;&lt;/object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1472</TotalTime>
  <Words>1092</Words>
  <Application>Microsoft Macintosh PowerPoint</Application>
  <PresentationFormat>On-screen Show (4:3)</PresentationFormat>
  <Paragraphs>155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Corbel</vt:lpstr>
      <vt:lpstr>Wingdings</vt:lpstr>
      <vt:lpstr>Wingdings 2</vt:lpstr>
      <vt:lpstr>Wingdings 3</vt:lpstr>
      <vt:lpstr>Module</vt:lpstr>
      <vt:lpstr>Basics of qualitative data analysis </vt:lpstr>
      <vt:lpstr>Qualitative Data Analysis</vt:lpstr>
      <vt:lpstr>CONDUCTING OBSERVATION</vt:lpstr>
      <vt:lpstr>CONDUCTING OBSERVATION</vt:lpstr>
      <vt:lpstr>CODING OBSERVATIONAL DATA</vt:lpstr>
      <vt:lpstr>Qualitative Data Analysis</vt:lpstr>
      <vt:lpstr>Types of Interview Questions</vt:lpstr>
      <vt:lpstr>Asking Good Questions</vt:lpstr>
      <vt:lpstr>Interviewing Behavior</vt:lpstr>
      <vt:lpstr>Qualitative Data Analysis</vt:lpstr>
      <vt:lpstr>Qualitative Data Analysis</vt:lpstr>
      <vt:lpstr>Qualitative Data Analysis</vt:lpstr>
      <vt:lpstr>Qualitative Data Analysis</vt:lpstr>
      <vt:lpstr>Qualitative Data Analysis</vt:lpstr>
      <vt:lpstr>Qualitative Data Analysis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Descriptive and Inferantial Statistics</dc:title>
  <dc:creator>evrensumuer</dc:creator>
  <cp:lastModifiedBy>Microsoft Office User</cp:lastModifiedBy>
  <cp:revision>145</cp:revision>
  <dcterms:created xsi:type="dcterms:W3CDTF">2009-11-16T10:43:20Z</dcterms:created>
  <dcterms:modified xsi:type="dcterms:W3CDTF">2020-12-21T16:10:40Z</dcterms:modified>
</cp:coreProperties>
</file>