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imes New Roman Bold" charset="1" panose="02030802070405020303"/>
      <p:regular r:id="rId15"/>
    </p:embeddedFont>
    <p:embeddedFont>
      <p:font typeface="League Spartan" charset="1" panose="00000800000000000000"/>
      <p:regular r:id="rId16"/>
    </p:embeddedFont>
    <p:embeddedFont>
      <p:font typeface="Times New Roman" charset="1" panose="020305020704050203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65135" y="4319270"/>
            <a:ext cx="6757729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b="true" sz="4299" spc="644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PRESENT’S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64178" y="5326276"/>
            <a:ext cx="11540790" cy="3569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61"/>
              </a:lnSpc>
            </a:pPr>
            <a:r>
              <a:rPr lang="en-US" b="true" sz="4972" spc="571">
                <a:solidFill>
                  <a:srgbClr val="36567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WOMEN SAFETY ANALYTICS – LEO: EMPOWERING PROTECTION THROUGH SMART TECHNOLOGY</a:t>
            </a:r>
          </a:p>
        </p:txBody>
      </p:sp>
      <p:sp>
        <p:nvSpPr>
          <p:cNvPr name="Freeform 5" id="5"/>
          <p:cNvSpPr/>
          <p:nvPr/>
        </p:nvSpPr>
        <p:spPr>
          <a:xfrm flipH="true" flipV="true" rot="5400000">
            <a:off x="11955470" y="3954470"/>
            <a:ext cx="8464534" cy="4200525"/>
          </a:xfrm>
          <a:custGeom>
            <a:avLst/>
            <a:gdLst/>
            <a:ahLst/>
            <a:cxnLst/>
            <a:rect r="r" b="b" t="t" l="l"/>
            <a:pathLst>
              <a:path h="4200525" w="8464534">
                <a:moveTo>
                  <a:pt x="8464535" y="4200525"/>
                </a:moveTo>
                <a:lnTo>
                  <a:pt x="0" y="4200525"/>
                </a:lnTo>
                <a:lnTo>
                  <a:pt x="0" y="0"/>
                </a:lnTo>
                <a:lnTo>
                  <a:pt x="8464535" y="0"/>
                </a:lnTo>
                <a:lnTo>
                  <a:pt x="8464535" y="420052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2125471" y="2129237"/>
            <a:ext cx="8453547" cy="4195073"/>
          </a:xfrm>
          <a:custGeom>
            <a:avLst/>
            <a:gdLst/>
            <a:ahLst/>
            <a:cxnLst/>
            <a:rect r="r" b="b" t="t" l="l"/>
            <a:pathLst>
              <a:path h="4195073" w="8453547">
                <a:moveTo>
                  <a:pt x="0" y="0"/>
                </a:moveTo>
                <a:lnTo>
                  <a:pt x="8453547" y="0"/>
                </a:lnTo>
                <a:lnTo>
                  <a:pt x="8453547" y="4195073"/>
                </a:lnTo>
                <a:lnTo>
                  <a:pt x="0" y="41950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5400000">
            <a:off x="-230652" y="8646074"/>
            <a:ext cx="3750688" cy="3281852"/>
            <a:chOff x="0" y="0"/>
            <a:chExt cx="812800" cy="71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27000" y="225425"/>
              <a:ext cx="5588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14771730" y="-1640926"/>
            <a:ext cx="3750688" cy="3281852"/>
            <a:chOff x="0" y="0"/>
            <a:chExt cx="812800" cy="711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27000" y="225425"/>
              <a:ext cx="5588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086350" y="2944005"/>
            <a:ext cx="8115300" cy="1559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40"/>
              </a:lnSpc>
            </a:pPr>
            <a:r>
              <a:rPr lang="en-US" b="true" sz="9100" spc="455">
                <a:solidFill>
                  <a:srgbClr val="0B13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EISTATECH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54172" y="353480"/>
            <a:ext cx="11533378" cy="10287000"/>
            <a:chOff x="0" y="0"/>
            <a:chExt cx="538835" cy="4806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8835" cy="480605"/>
            </a:xfrm>
            <a:custGeom>
              <a:avLst/>
              <a:gdLst/>
              <a:ahLst/>
              <a:cxnLst/>
              <a:rect r="r" b="b" t="t" l="l"/>
              <a:pathLst>
                <a:path h="480605" w="538835">
                  <a:moveTo>
                    <a:pt x="203200" y="0"/>
                  </a:moveTo>
                  <a:lnTo>
                    <a:pt x="538835" y="0"/>
                  </a:lnTo>
                  <a:lnTo>
                    <a:pt x="335635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104775"/>
              <a:ext cx="335635" cy="585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04597" y="4540630"/>
            <a:ext cx="7883403" cy="5444370"/>
            <a:chOff x="0" y="0"/>
            <a:chExt cx="9432602" cy="65142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433872" cy="6514266"/>
            </a:xfrm>
            <a:custGeom>
              <a:avLst/>
              <a:gdLst/>
              <a:ahLst/>
              <a:cxnLst/>
              <a:rect r="r" b="b" t="t" l="l"/>
              <a:pathLst>
                <a:path h="6514266" w="9433872">
                  <a:moveTo>
                    <a:pt x="8891170" y="0"/>
                  </a:moveTo>
                  <a:lnTo>
                    <a:pt x="541431" y="0"/>
                  </a:lnTo>
                  <a:cubicBezTo>
                    <a:pt x="241475" y="0"/>
                    <a:pt x="0" y="166765"/>
                    <a:pt x="0" y="373919"/>
                  </a:cubicBezTo>
                  <a:lnTo>
                    <a:pt x="0" y="6141650"/>
                  </a:lnTo>
                  <a:cubicBezTo>
                    <a:pt x="0" y="6347501"/>
                    <a:pt x="241475" y="6514266"/>
                    <a:pt x="541431" y="6514266"/>
                  </a:cubicBezTo>
                  <a:lnTo>
                    <a:pt x="8893058" y="6514266"/>
                  </a:lnTo>
                  <a:cubicBezTo>
                    <a:pt x="9191128" y="6514266"/>
                    <a:pt x="9433872" y="6347501"/>
                    <a:pt x="9433872" y="6140347"/>
                  </a:cubicBezTo>
                  <a:lnTo>
                    <a:pt x="9433872" y="373919"/>
                  </a:lnTo>
                  <a:cubicBezTo>
                    <a:pt x="9432603" y="166765"/>
                    <a:pt x="9191128" y="0"/>
                    <a:pt x="8891170" y="0"/>
                  </a:cubicBezTo>
                  <a:close/>
                </a:path>
              </a:pathLst>
            </a:custGeom>
            <a:blipFill>
              <a:blip r:embed="rId2"/>
              <a:stretch>
                <a:fillRect l="-1435" t="0" r="-1435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2499271" y="2246153"/>
            <a:ext cx="1494277" cy="0"/>
          </a:xfrm>
          <a:prstGeom prst="line">
            <a:avLst/>
          </a:prstGeom>
          <a:ln cap="flat" w="114300">
            <a:solidFill>
              <a:srgbClr val="0B132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2354172" y="353480"/>
            <a:ext cx="3984253" cy="398425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085" t="0" r="-25085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9410" y="-76200"/>
            <a:ext cx="7948276" cy="3354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13"/>
              </a:lnSpc>
            </a:pPr>
            <a:r>
              <a:rPr lang="en-US" sz="6549" b="true">
                <a:solidFill>
                  <a:srgbClr val="0B13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 – Why This Project?</a:t>
            </a:r>
          </a:p>
          <a:p>
            <a:pPr algn="l">
              <a:lnSpc>
                <a:spcPts val="9564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9410" y="2126532"/>
            <a:ext cx="10385187" cy="8018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2"/>
              </a:lnSpc>
            </a:pPr>
            <a:r>
              <a:rPr lang="en-US" sz="365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65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</a:t>
            </a:r>
            <a:r>
              <a:rPr lang="en-US" sz="3651" b="true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16 minutes</a:t>
            </a:r>
            <a:r>
              <a:rPr lang="en-US" sz="365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woman is assaulted in India (NCRB 2022).</a:t>
            </a:r>
          </a:p>
          <a:p>
            <a:pPr algn="l">
              <a:lnSpc>
                <a:spcPts val="5842"/>
              </a:lnSpc>
            </a:pPr>
            <a:r>
              <a:rPr lang="en-US" sz="365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•In </a:t>
            </a:r>
            <a:r>
              <a:rPr lang="en-US" sz="3651" b="true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2021</a:t>
            </a:r>
            <a:r>
              <a:rPr lang="en-US" sz="365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there were </a:t>
            </a:r>
            <a:r>
              <a:rPr lang="en-US" sz="3651" b="true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428,278</a:t>
            </a:r>
            <a:r>
              <a:rPr lang="en-US" sz="365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reported incidents of crime on women, an </a:t>
            </a:r>
            <a:r>
              <a:rPr lang="en-US" sz="3651" b="true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87%</a:t>
            </a:r>
            <a:r>
              <a:rPr lang="en-US" sz="365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 compared to </a:t>
            </a:r>
            <a:r>
              <a:rPr lang="en-US" sz="3651" b="true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228,650 </a:t>
            </a:r>
            <a:r>
              <a:rPr lang="en-US" sz="365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3651" b="true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2011</a:t>
            </a:r>
            <a:r>
              <a:rPr lang="en-US" sz="365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algn="l">
              <a:lnSpc>
                <a:spcPts val="5842"/>
              </a:lnSpc>
            </a:pPr>
            <a:r>
              <a:rPr lang="en-US" sz="365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651" b="true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92%</a:t>
            </a:r>
            <a:r>
              <a:rPr lang="en-US" sz="365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women feel unsafe in public places (UN Women Report 2023)</a:t>
            </a:r>
          </a:p>
          <a:p>
            <a:pPr algn="l">
              <a:lnSpc>
                <a:spcPts val="5842"/>
              </a:lnSpc>
            </a:pPr>
            <a:r>
              <a:rPr lang="en-US" sz="365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•Traditional safety apps require manual activation, making them ineffective in emergencies where victims may not have quick access to their phones.</a:t>
            </a:r>
          </a:p>
          <a:p>
            <a:pPr algn="just">
              <a:lnSpc>
                <a:spcPts val="504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06444" y="0"/>
            <a:ext cx="9829587" cy="10287000"/>
            <a:chOff x="0" y="0"/>
            <a:chExt cx="582494" cy="60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2494" cy="609600"/>
            </a:xfrm>
            <a:custGeom>
              <a:avLst/>
              <a:gdLst/>
              <a:ahLst/>
              <a:cxnLst/>
              <a:rect r="r" b="b" t="t" l="l"/>
              <a:pathLst>
                <a:path h="609600" w="582494">
                  <a:moveTo>
                    <a:pt x="203200" y="0"/>
                  </a:moveTo>
                  <a:lnTo>
                    <a:pt x="582494" y="0"/>
                  </a:lnTo>
                  <a:lnTo>
                    <a:pt x="379294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104775"/>
              <a:ext cx="379294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1798" y="1693473"/>
            <a:ext cx="7407311" cy="740731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12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127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0" r="0" b="-1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9745604" y="1401736"/>
            <a:ext cx="1494277" cy="0"/>
          </a:xfrm>
          <a:prstGeom prst="line">
            <a:avLst/>
          </a:prstGeom>
          <a:ln cap="flat" w="114300">
            <a:solidFill>
              <a:srgbClr val="0B13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9574646" y="175426"/>
            <a:ext cx="7163160" cy="116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70"/>
              </a:lnSpc>
            </a:pPr>
            <a:r>
              <a:rPr lang="en-US" sz="7284">
                <a:solidFill>
                  <a:srgbClr val="0B13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Solution’s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92704" y="1612864"/>
            <a:ext cx="8681447" cy="7487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59"/>
              </a:lnSpc>
            </a:pPr>
            <a:r>
              <a:rPr lang="en-US" sz="4099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4099" b="true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AI-driven smart safety software</a:t>
            </a:r>
            <a:r>
              <a:rPr lang="en-US" sz="4099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enables </a:t>
            </a:r>
            <a:r>
              <a:rPr lang="en-US" sz="4099" b="true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instant emergency response</a:t>
            </a:r>
            <a:r>
              <a:rPr lang="en-US" sz="4099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</a:t>
            </a:r>
            <a:r>
              <a:rPr lang="en-US" sz="4099" b="true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gestures, voice commands</a:t>
            </a:r>
            <a:r>
              <a:rPr lang="en-US" sz="4099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4099" b="true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ensuring hands-free activation </a:t>
            </a:r>
            <a:r>
              <a:rPr lang="en-US" sz="4099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critical situations.</a:t>
            </a:r>
          </a:p>
          <a:p>
            <a:pPr algn="l">
              <a:lnSpc>
                <a:spcPts val="6559"/>
              </a:lnSpc>
            </a:pPr>
            <a:r>
              <a:rPr lang="en-US" sz="4099" b="true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Impact:</a:t>
            </a:r>
            <a:r>
              <a:rPr lang="en-US" sz="4099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sz="4099" b="true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faster, more accessible, and evidence-based security system</a:t>
            </a:r>
            <a:r>
              <a:rPr lang="en-US" sz="4099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enhances women's safety and strengthens legal protection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21521" y="0"/>
            <a:ext cx="11153345" cy="10287000"/>
            <a:chOff x="0" y="0"/>
            <a:chExt cx="521080" cy="4806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1080" cy="480605"/>
            </a:xfrm>
            <a:custGeom>
              <a:avLst/>
              <a:gdLst/>
              <a:ahLst/>
              <a:cxnLst/>
              <a:rect r="r" b="b" t="t" l="l"/>
              <a:pathLst>
                <a:path h="480605" w="521080">
                  <a:moveTo>
                    <a:pt x="203200" y="0"/>
                  </a:moveTo>
                  <a:lnTo>
                    <a:pt x="521080" y="0"/>
                  </a:lnTo>
                  <a:lnTo>
                    <a:pt x="317880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104775"/>
              <a:ext cx="317880" cy="585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502434"/>
            <a:ext cx="9885862" cy="8602487"/>
            <a:chOff x="0" y="0"/>
            <a:chExt cx="2603684" cy="22656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03684" cy="2265675"/>
            </a:xfrm>
            <a:custGeom>
              <a:avLst/>
              <a:gdLst/>
              <a:ahLst/>
              <a:cxnLst/>
              <a:rect r="r" b="b" t="t" l="l"/>
              <a:pathLst>
                <a:path h="2265675" w="2603684">
                  <a:moveTo>
                    <a:pt x="39940" y="0"/>
                  </a:moveTo>
                  <a:lnTo>
                    <a:pt x="2563744" y="0"/>
                  </a:lnTo>
                  <a:cubicBezTo>
                    <a:pt x="2585802" y="0"/>
                    <a:pt x="2603684" y="17882"/>
                    <a:pt x="2603684" y="39940"/>
                  </a:cubicBezTo>
                  <a:lnTo>
                    <a:pt x="2603684" y="2225736"/>
                  </a:lnTo>
                  <a:cubicBezTo>
                    <a:pt x="2603684" y="2247794"/>
                    <a:pt x="2585802" y="2265675"/>
                    <a:pt x="2563744" y="2265675"/>
                  </a:cubicBezTo>
                  <a:lnTo>
                    <a:pt x="39940" y="2265675"/>
                  </a:lnTo>
                  <a:cubicBezTo>
                    <a:pt x="29347" y="2265675"/>
                    <a:pt x="19188" y="2261468"/>
                    <a:pt x="11698" y="2253977"/>
                  </a:cubicBezTo>
                  <a:cubicBezTo>
                    <a:pt x="4208" y="2246487"/>
                    <a:pt x="0" y="2236328"/>
                    <a:pt x="0" y="2225736"/>
                  </a:cubicBezTo>
                  <a:lnTo>
                    <a:pt x="0" y="39940"/>
                  </a:lnTo>
                  <a:cubicBezTo>
                    <a:pt x="0" y="29347"/>
                    <a:pt x="4208" y="19188"/>
                    <a:pt x="11698" y="11698"/>
                  </a:cubicBezTo>
                  <a:cubicBezTo>
                    <a:pt x="19188" y="4208"/>
                    <a:pt x="29347" y="0"/>
                    <a:pt x="39940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52400"/>
              <a:ext cx="2603684" cy="2418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559"/>
                </a:lnSpc>
              </a:pPr>
            </a:p>
            <a:p>
              <a:pPr algn="just" marL="857390" indent="-428695" lvl="1">
                <a:lnSpc>
                  <a:spcPts val="5559"/>
                </a:lnSpc>
                <a:buFont typeface="Arial"/>
                <a:buChar char="•"/>
              </a:pPr>
              <a:r>
                <a:rPr lang="en-US" b="true" sz="397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Instant Activation: </a:t>
              </a:r>
            </a:p>
            <a:p>
              <a:pPr algn="just">
                <a:lnSpc>
                  <a:spcPts val="5559"/>
                </a:lnSpc>
              </a:pPr>
              <a:r>
                <a:rPr lang="en-US" sz="397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Gestures of Phone and voice activation </a:t>
              </a:r>
            </a:p>
            <a:p>
              <a:pPr algn="just" marL="857390" indent="-428695" lvl="1">
                <a:lnSpc>
                  <a:spcPts val="5559"/>
                </a:lnSpc>
                <a:buFont typeface="Arial"/>
                <a:buChar char="•"/>
              </a:pPr>
              <a:r>
                <a:rPr lang="en-US" b="true" sz="397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Immediate Alerts:</a:t>
              </a:r>
            </a:p>
            <a:p>
              <a:pPr algn="just">
                <a:lnSpc>
                  <a:spcPts val="5559"/>
                </a:lnSpc>
              </a:pPr>
              <a:r>
                <a:rPr lang="en-US" sz="397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Sends live location to police &amp; emergency    contact</a:t>
              </a:r>
            </a:p>
            <a:p>
              <a:pPr algn="just" marL="857390" indent="-428695" lvl="1">
                <a:lnSpc>
                  <a:spcPts val="5559"/>
                </a:lnSpc>
                <a:buFont typeface="Arial"/>
                <a:buChar char="•"/>
              </a:pPr>
              <a:r>
                <a:rPr lang="en-US" b="true" sz="397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AI Evidence Collection:</a:t>
              </a:r>
              <a:r>
                <a:rPr lang="en-US" sz="397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  <a:p>
              <a:pPr algn="just">
                <a:lnSpc>
                  <a:spcPts val="5559"/>
                </a:lnSpc>
              </a:pPr>
              <a:r>
                <a:rPr lang="en-US" sz="397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Captures attacker’s photos &amp; records audio </a:t>
              </a:r>
            </a:p>
            <a:p>
              <a:pPr algn="just" marL="857390" indent="-428695" lvl="1">
                <a:lnSpc>
                  <a:spcPts val="5559"/>
                </a:lnSpc>
                <a:buFont typeface="Arial"/>
                <a:buChar char="•"/>
              </a:pPr>
              <a:r>
                <a:rPr lang="en-US" b="true" sz="397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Secure &amp; Private:</a:t>
              </a:r>
            </a:p>
            <a:p>
              <a:pPr algn="just">
                <a:lnSpc>
                  <a:spcPts val="5559"/>
                </a:lnSpc>
              </a:pPr>
              <a:r>
                <a:rPr lang="en-US" sz="397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End-to-end encryption ensures data safety </a:t>
              </a:r>
            </a:p>
            <a:p>
              <a:pPr algn="just">
                <a:lnSpc>
                  <a:spcPts val="5559"/>
                </a:lnSpc>
              </a:pPr>
            </a:p>
            <a:p>
              <a:pPr algn="just">
                <a:lnSpc>
                  <a:spcPts val="55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885862" y="2274016"/>
            <a:ext cx="8402138" cy="7059323"/>
            <a:chOff x="0" y="0"/>
            <a:chExt cx="7557889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559159" cy="6350000"/>
            </a:xfrm>
            <a:custGeom>
              <a:avLst/>
              <a:gdLst/>
              <a:ahLst/>
              <a:cxnLst/>
              <a:rect r="r" b="b" t="t" l="l"/>
              <a:pathLst>
                <a:path h="6350000" w="7559159">
                  <a:moveTo>
                    <a:pt x="7124066" y="0"/>
                  </a:moveTo>
                  <a:lnTo>
                    <a:pt x="433823" y="0"/>
                  </a:lnTo>
                  <a:cubicBezTo>
                    <a:pt x="193482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93482" y="6350000"/>
                    <a:pt x="433823" y="6350000"/>
                  </a:cubicBezTo>
                  <a:lnTo>
                    <a:pt x="7125578" y="6350000"/>
                  </a:lnTo>
                  <a:cubicBezTo>
                    <a:pt x="7364407" y="6350000"/>
                    <a:pt x="7559159" y="6187440"/>
                    <a:pt x="7559159" y="5985510"/>
                  </a:cubicBezTo>
                  <a:lnTo>
                    <a:pt x="7559159" y="364490"/>
                  </a:lnTo>
                  <a:cubicBezTo>
                    <a:pt x="7557889" y="162560"/>
                    <a:pt x="7364407" y="0"/>
                    <a:pt x="7124066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9520" r="0" b="-952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74942" y="309858"/>
            <a:ext cx="8044896" cy="103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>
                <a:solidFill>
                  <a:srgbClr val="0B13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it works: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21521" y="0"/>
            <a:ext cx="11153345" cy="10287000"/>
            <a:chOff x="0" y="0"/>
            <a:chExt cx="521080" cy="4806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1080" cy="480605"/>
            </a:xfrm>
            <a:custGeom>
              <a:avLst/>
              <a:gdLst/>
              <a:ahLst/>
              <a:cxnLst/>
              <a:rect r="r" b="b" t="t" l="l"/>
              <a:pathLst>
                <a:path h="480605" w="521080">
                  <a:moveTo>
                    <a:pt x="203200" y="0"/>
                  </a:moveTo>
                  <a:lnTo>
                    <a:pt x="521080" y="0"/>
                  </a:lnTo>
                  <a:lnTo>
                    <a:pt x="317880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104775"/>
              <a:ext cx="317880" cy="585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258663"/>
            <a:ext cx="9477339" cy="9028337"/>
            <a:chOff x="0" y="0"/>
            <a:chExt cx="2496089" cy="23778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96089" cy="2377834"/>
            </a:xfrm>
            <a:custGeom>
              <a:avLst/>
              <a:gdLst/>
              <a:ahLst/>
              <a:cxnLst/>
              <a:rect r="r" b="b" t="t" l="l"/>
              <a:pathLst>
                <a:path h="2377834" w="2496089">
                  <a:moveTo>
                    <a:pt x="41661" y="0"/>
                  </a:moveTo>
                  <a:lnTo>
                    <a:pt x="2454428" y="0"/>
                  </a:lnTo>
                  <a:cubicBezTo>
                    <a:pt x="2465477" y="0"/>
                    <a:pt x="2476074" y="4389"/>
                    <a:pt x="2483887" y="12202"/>
                  </a:cubicBezTo>
                  <a:cubicBezTo>
                    <a:pt x="2491700" y="20015"/>
                    <a:pt x="2496089" y="30612"/>
                    <a:pt x="2496089" y="41661"/>
                  </a:cubicBezTo>
                  <a:lnTo>
                    <a:pt x="2496089" y="2336173"/>
                  </a:lnTo>
                  <a:cubicBezTo>
                    <a:pt x="2496089" y="2347222"/>
                    <a:pt x="2491700" y="2357818"/>
                    <a:pt x="2483887" y="2365631"/>
                  </a:cubicBezTo>
                  <a:cubicBezTo>
                    <a:pt x="2476074" y="2373444"/>
                    <a:pt x="2465477" y="2377834"/>
                    <a:pt x="2454428" y="2377834"/>
                  </a:cubicBezTo>
                  <a:lnTo>
                    <a:pt x="41661" y="2377834"/>
                  </a:lnTo>
                  <a:cubicBezTo>
                    <a:pt x="18652" y="2377834"/>
                    <a:pt x="0" y="2359181"/>
                    <a:pt x="0" y="2336173"/>
                  </a:cubicBezTo>
                  <a:lnTo>
                    <a:pt x="0" y="41661"/>
                  </a:lnTo>
                  <a:cubicBezTo>
                    <a:pt x="0" y="30612"/>
                    <a:pt x="4389" y="20015"/>
                    <a:pt x="12202" y="12202"/>
                  </a:cubicBezTo>
                  <a:cubicBezTo>
                    <a:pt x="20015" y="4389"/>
                    <a:pt x="30612" y="0"/>
                    <a:pt x="41661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2496089" cy="25016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439"/>
                </a:lnSpc>
              </a:pPr>
            </a:p>
            <a:p>
              <a:pPr algn="l">
                <a:lnSpc>
                  <a:spcPts val="4439"/>
                </a:lnSpc>
              </a:pPr>
            </a:p>
            <a:p>
              <a:pPr algn="l">
                <a:lnSpc>
                  <a:spcPts val="44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77339" y="1881851"/>
            <a:ext cx="8810661" cy="7781961"/>
            <a:chOff x="0" y="0"/>
            <a:chExt cx="7189409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190679" cy="6350000"/>
            </a:xfrm>
            <a:custGeom>
              <a:avLst/>
              <a:gdLst/>
              <a:ahLst/>
              <a:cxnLst/>
              <a:rect r="r" b="b" t="t" l="l"/>
              <a:pathLst>
                <a:path h="6350000" w="7190679">
                  <a:moveTo>
                    <a:pt x="6776737" y="0"/>
                  </a:moveTo>
                  <a:lnTo>
                    <a:pt x="412672" y="0"/>
                  </a:lnTo>
                  <a:cubicBezTo>
                    <a:pt x="184049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84049" y="6350000"/>
                    <a:pt x="412672" y="6350000"/>
                  </a:cubicBezTo>
                  <a:lnTo>
                    <a:pt x="6778175" y="6350000"/>
                  </a:lnTo>
                  <a:cubicBezTo>
                    <a:pt x="7005360" y="6350000"/>
                    <a:pt x="7190679" y="6187440"/>
                    <a:pt x="7190679" y="5985510"/>
                  </a:cubicBezTo>
                  <a:lnTo>
                    <a:pt x="7190679" y="364490"/>
                  </a:lnTo>
                  <a:cubicBezTo>
                    <a:pt x="7189408" y="162560"/>
                    <a:pt x="7005360" y="0"/>
                    <a:pt x="677673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6619" r="0" b="-6619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50804" y="269281"/>
            <a:ext cx="9312505" cy="759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4"/>
              </a:lnSpc>
            </a:pPr>
            <a:r>
              <a:rPr lang="en-US" sz="4703">
                <a:solidFill>
                  <a:srgbClr val="0B13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Features &amp; Innovation: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2257" y="1323339"/>
            <a:ext cx="8781104" cy="8843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1032" indent="-385516" lvl="1">
              <a:lnSpc>
                <a:spcPts val="4999"/>
              </a:lnSpc>
              <a:buFont typeface="Arial"/>
              <a:buChar char="•"/>
            </a:pPr>
            <a:r>
              <a:rPr lang="en-US" b="true" sz="3571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Multi-Trigger: </a:t>
            </a:r>
            <a:r>
              <a:rPr lang="en-US" sz="357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Shake, button press, or voice command.</a:t>
            </a:r>
          </a:p>
          <a:p>
            <a:pPr algn="just" marL="771032" indent="-385516" lvl="1">
              <a:lnSpc>
                <a:spcPts val="4999"/>
              </a:lnSpc>
              <a:buFont typeface="Arial"/>
              <a:buChar char="•"/>
            </a:pPr>
            <a:r>
              <a:rPr lang="en-US" b="true" sz="3571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 Voice Recognition: </a:t>
            </a:r>
            <a:r>
              <a:rPr lang="en-US" sz="357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Detects distress words in noise.</a:t>
            </a:r>
          </a:p>
          <a:p>
            <a:pPr algn="just" marL="771032" indent="-385516" lvl="1">
              <a:lnSpc>
                <a:spcPts val="4999"/>
              </a:lnSpc>
              <a:buFont typeface="Arial"/>
              <a:buChar char="•"/>
            </a:pPr>
            <a:r>
              <a:rPr lang="en-US" b="true" sz="3571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Live GPS Tracking: </a:t>
            </a:r>
            <a:r>
              <a:rPr lang="en-US" sz="357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Sends location to law enforcement.</a:t>
            </a:r>
          </a:p>
          <a:p>
            <a:pPr algn="just" marL="771032" indent="-385516" lvl="1">
              <a:lnSpc>
                <a:spcPts val="4999"/>
              </a:lnSpc>
              <a:buFont typeface="Arial"/>
              <a:buChar char="•"/>
            </a:pPr>
            <a:r>
              <a:rPr lang="en-US" b="true" sz="3571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Evidence Collection: </a:t>
            </a:r>
            <a:r>
              <a:rPr lang="en-US" sz="357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Captures attacker’s image &amp; voice.</a:t>
            </a:r>
          </a:p>
          <a:p>
            <a:pPr algn="just" marL="771032" indent="-385516" lvl="1">
              <a:lnSpc>
                <a:spcPts val="4999"/>
              </a:lnSpc>
              <a:buFont typeface="Arial"/>
              <a:buChar char="•"/>
            </a:pPr>
            <a:r>
              <a:rPr lang="en-US" b="true" sz="3571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Low Battery Mode: </a:t>
            </a:r>
            <a:r>
              <a:rPr lang="en-US" sz="357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via SMS alerts.</a:t>
            </a:r>
          </a:p>
          <a:p>
            <a:pPr algn="just" marL="771032" indent="-385516" lvl="1">
              <a:lnSpc>
                <a:spcPts val="4999"/>
              </a:lnSpc>
              <a:buFont typeface="Arial"/>
              <a:buChar char="•"/>
            </a:pPr>
            <a:r>
              <a:rPr lang="en-US" b="true" sz="3571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Secure &amp; Private: </a:t>
            </a:r>
            <a:r>
              <a:rPr lang="en-US" sz="357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End-to-end encrypted data.</a:t>
            </a:r>
          </a:p>
          <a:p>
            <a:pPr algn="just" marL="771032" indent="-385516" lvl="1">
              <a:lnSpc>
                <a:spcPts val="4999"/>
              </a:lnSpc>
              <a:buFont typeface="Arial"/>
              <a:buChar char="•"/>
            </a:pPr>
            <a:r>
              <a:rPr lang="en-US" b="true" sz="3571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Unique? </a:t>
            </a:r>
            <a:r>
              <a:rPr lang="en-US" sz="357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Hands-free activation with real-time, verifiable evidence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0" y="0"/>
          <a:ext cx="18288000" cy="10762107"/>
        </p:xfrm>
        <a:graphic>
          <a:graphicData uri="http://schemas.openxmlformats.org/drawingml/2006/table">
            <a:tbl>
              <a:tblPr/>
              <a:tblGrid>
                <a:gridCol w="2553807"/>
                <a:gridCol w="3124857"/>
                <a:gridCol w="3001688"/>
                <a:gridCol w="2862756"/>
                <a:gridCol w="6744891"/>
              </a:tblGrid>
              <a:tr h="8110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Feature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Dial-112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bSafe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Sheroes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LEO – AI-Powered Safety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66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Activation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 (Call/SOS)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 (App-based)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 (Community Support)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Hands-Free (Shake, Button, Voice)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87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Emergency Calling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must dial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 (Limited)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 Auto-Calls Police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Location Sharing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 (After Call)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 (To Contacts)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Instant Live GPS Tracking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Evidence Collection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 Captures Images, Audio, Video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Threat Deterrence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 Fake Police Call &amp; Warning Voice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4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Offline Mode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Works via USSD/SMS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96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Data Privacy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 Encryption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Encryption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End-to-End Encryption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12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Scalability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Standalone Service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Standalone App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Standalone App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Integrates with Govt. &amp; NGOs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21521" y="0"/>
            <a:ext cx="11153345" cy="10287000"/>
            <a:chOff x="0" y="0"/>
            <a:chExt cx="521080" cy="4806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1080" cy="480605"/>
            </a:xfrm>
            <a:custGeom>
              <a:avLst/>
              <a:gdLst/>
              <a:ahLst/>
              <a:cxnLst/>
              <a:rect r="r" b="b" t="t" l="l"/>
              <a:pathLst>
                <a:path h="480605" w="521080">
                  <a:moveTo>
                    <a:pt x="203200" y="0"/>
                  </a:moveTo>
                  <a:lnTo>
                    <a:pt x="521080" y="0"/>
                  </a:lnTo>
                  <a:lnTo>
                    <a:pt x="317880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104775"/>
              <a:ext cx="317880" cy="585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271" y="2608213"/>
            <a:ext cx="9477339" cy="6650087"/>
            <a:chOff x="0" y="0"/>
            <a:chExt cx="2496089" cy="1751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96089" cy="1751463"/>
            </a:xfrm>
            <a:custGeom>
              <a:avLst/>
              <a:gdLst/>
              <a:ahLst/>
              <a:cxnLst/>
              <a:rect r="r" b="b" t="t" l="l"/>
              <a:pathLst>
                <a:path h="1751463" w="2496089">
                  <a:moveTo>
                    <a:pt x="41661" y="0"/>
                  </a:moveTo>
                  <a:lnTo>
                    <a:pt x="2454428" y="0"/>
                  </a:lnTo>
                  <a:cubicBezTo>
                    <a:pt x="2465477" y="0"/>
                    <a:pt x="2476074" y="4389"/>
                    <a:pt x="2483887" y="12202"/>
                  </a:cubicBezTo>
                  <a:cubicBezTo>
                    <a:pt x="2491700" y="20015"/>
                    <a:pt x="2496089" y="30612"/>
                    <a:pt x="2496089" y="41661"/>
                  </a:cubicBezTo>
                  <a:lnTo>
                    <a:pt x="2496089" y="1709802"/>
                  </a:lnTo>
                  <a:cubicBezTo>
                    <a:pt x="2496089" y="1732811"/>
                    <a:pt x="2477437" y="1751463"/>
                    <a:pt x="2454428" y="1751463"/>
                  </a:cubicBezTo>
                  <a:lnTo>
                    <a:pt x="41661" y="1751463"/>
                  </a:lnTo>
                  <a:cubicBezTo>
                    <a:pt x="30612" y="1751463"/>
                    <a:pt x="20015" y="1747074"/>
                    <a:pt x="12202" y="1739261"/>
                  </a:cubicBezTo>
                  <a:cubicBezTo>
                    <a:pt x="4389" y="1731448"/>
                    <a:pt x="0" y="1720851"/>
                    <a:pt x="0" y="1709802"/>
                  </a:cubicBezTo>
                  <a:lnTo>
                    <a:pt x="0" y="41661"/>
                  </a:lnTo>
                  <a:cubicBezTo>
                    <a:pt x="0" y="30612"/>
                    <a:pt x="4389" y="20015"/>
                    <a:pt x="12202" y="12202"/>
                  </a:cubicBezTo>
                  <a:cubicBezTo>
                    <a:pt x="20015" y="4389"/>
                    <a:pt x="30612" y="0"/>
                    <a:pt x="41661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2496089" cy="187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439"/>
                </a:lnSpc>
              </a:pPr>
            </a:p>
            <a:p>
              <a:pPr algn="l">
                <a:lnSpc>
                  <a:spcPts val="4439"/>
                </a:lnSpc>
              </a:pPr>
            </a:p>
            <a:p>
              <a:pPr algn="l">
                <a:lnSpc>
                  <a:spcPts val="44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579610" y="1828977"/>
            <a:ext cx="8708390" cy="8208560"/>
            <a:chOff x="0" y="0"/>
            <a:chExt cx="673666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37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737930">
                  <a:moveTo>
                    <a:pt x="6349976" y="0"/>
                  </a:moveTo>
                  <a:lnTo>
                    <a:pt x="386684" y="0"/>
                  </a:lnTo>
                  <a:cubicBezTo>
                    <a:pt x="172458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72458" y="6350000"/>
                    <a:pt x="386684" y="6350000"/>
                  </a:cubicBezTo>
                  <a:lnTo>
                    <a:pt x="6351323" y="6350000"/>
                  </a:lnTo>
                  <a:cubicBezTo>
                    <a:pt x="6564202" y="6350000"/>
                    <a:pt x="6737930" y="6187440"/>
                    <a:pt x="6737930" y="5985510"/>
                  </a:cubicBezTo>
                  <a:lnTo>
                    <a:pt x="6737930" y="364490"/>
                  </a:lnTo>
                  <a:cubicBezTo>
                    <a:pt x="6736660" y="162560"/>
                    <a:pt x="6564202" y="0"/>
                    <a:pt x="6349976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054" r="0" b="-3054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53075" y="319383"/>
            <a:ext cx="9126535" cy="166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34"/>
              </a:lnSpc>
            </a:pPr>
            <a:r>
              <a:rPr lang="en-US" sz="5103" b="true">
                <a:solidFill>
                  <a:srgbClr val="0B13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Technical Implementation – How It Works?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271" y="2656435"/>
            <a:ext cx="9331076" cy="652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9350" indent="-394675" lvl="1">
              <a:lnSpc>
                <a:spcPts val="5118"/>
              </a:lnSpc>
              <a:buFont typeface="Arial"/>
              <a:buChar char="•"/>
            </a:pPr>
            <a:r>
              <a:rPr lang="en-US" b="true" sz="3656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Trigger Activated – </a:t>
            </a:r>
            <a:r>
              <a:rPr lang="en-US" sz="3656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Shake, button press, or voice command.</a:t>
            </a:r>
          </a:p>
          <a:p>
            <a:pPr algn="l" marL="789350" indent="-394675" lvl="1">
              <a:lnSpc>
                <a:spcPts val="5118"/>
              </a:lnSpc>
              <a:buFont typeface="Arial"/>
              <a:buChar char="•"/>
            </a:pPr>
            <a:r>
              <a:rPr lang="en-US" b="true" sz="3656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 Analyzes Emergency – </a:t>
            </a:r>
            <a:r>
              <a:rPr lang="en-US" sz="3656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Detects distress &amp; verifies threat.</a:t>
            </a:r>
          </a:p>
          <a:p>
            <a:pPr algn="l" marL="789350" indent="-394675" lvl="1">
              <a:lnSpc>
                <a:spcPts val="5118"/>
              </a:lnSpc>
              <a:buFont typeface="Arial"/>
              <a:buChar char="•"/>
            </a:pPr>
            <a:r>
              <a:rPr lang="en-US" b="true" sz="3656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Location &amp; Evidence Captured – </a:t>
            </a:r>
            <a:r>
              <a:rPr lang="en-US" sz="3656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Records attacker’s image &amp; voice.</a:t>
            </a:r>
          </a:p>
          <a:p>
            <a:pPr algn="l" marL="789350" indent="-394675" lvl="1">
              <a:lnSpc>
                <a:spcPts val="5118"/>
              </a:lnSpc>
              <a:buFont typeface="Arial"/>
              <a:buChar char="•"/>
            </a:pPr>
            <a:r>
              <a:rPr lang="en-US" b="true" sz="3656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Sent Securely – </a:t>
            </a:r>
            <a:r>
              <a:rPr lang="en-US" sz="3656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End-to-end encrypted transmission.</a:t>
            </a:r>
          </a:p>
          <a:p>
            <a:pPr algn="l" marL="789350" indent="-394675" lvl="1">
              <a:lnSpc>
                <a:spcPts val="5118"/>
              </a:lnSpc>
              <a:buFont typeface="Arial"/>
              <a:buChar char="•"/>
            </a:pPr>
            <a:r>
              <a:rPr lang="en-US" b="true" sz="3656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Authorities &amp; Contacts Notified –</a:t>
            </a:r>
            <a:r>
              <a:rPr lang="en-US" sz="3656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Instant alerts for rapid response.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21521" y="0"/>
            <a:ext cx="11153345" cy="10287000"/>
            <a:chOff x="0" y="0"/>
            <a:chExt cx="521080" cy="4806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1080" cy="480605"/>
            </a:xfrm>
            <a:custGeom>
              <a:avLst/>
              <a:gdLst/>
              <a:ahLst/>
              <a:cxnLst/>
              <a:rect r="r" b="b" t="t" l="l"/>
              <a:pathLst>
                <a:path h="480605" w="521080">
                  <a:moveTo>
                    <a:pt x="203200" y="0"/>
                  </a:moveTo>
                  <a:lnTo>
                    <a:pt x="521080" y="0"/>
                  </a:lnTo>
                  <a:lnTo>
                    <a:pt x="317880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104775"/>
              <a:ext cx="317880" cy="585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271" y="2899900"/>
            <a:ext cx="9477339" cy="4934839"/>
            <a:chOff x="0" y="0"/>
            <a:chExt cx="2496089" cy="12997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96089" cy="1299711"/>
            </a:xfrm>
            <a:custGeom>
              <a:avLst/>
              <a:gdLst/>
              <a:ahLst/>
              <a:cxnLst/>
              <a:rect r="r" b="b" t="t" l="l"/>
              <a:pathLst>
                <a:path h="1299711" w="2496089">
                  <a:moveTo>
                    <a:pt x="41661" y="0"/>
                  </a:moveTo>
                  <a:lnTo>
                    <a:pt x="2454428" y="0"/>
                  </a:lnTo>
                  <a:cubicBezTo>
                    <a:pt x="2465477" y="0"/>
                    <a:pt x="2476074" y="4389"/>
                    <a:pt x="2483887" y="12202"/>
                  </a:cubicBezTo>
                  <a:cubicBezTo>
                    <a:pt x="2491700" y="20015"/>
                    <a:pt x="2496089" y="30612"/>
                    <a:pt x="2496089" y="41661"/>
                  </a:cubicBezTo>
                  <a:lnTo>
                    <a:pt x="2496089" y="1258049"/>
                  </a:lnTo>
                  <a:cubicBezTo>
                    <a:pt x="2496089" y="1281058"/>
                    <a:pt x="2477437" y="1299711"/>
                    <a:pt x="2454428" y="1299711"/>
                  </a:cubicBezTo>
                  <a:lnTo>
                    <a:pt x="41661" y="1299711"/>
                  </a:lnTo>
                  <a:cubicBezTo>
                    <a:pt x="30612" y="1299711"/>
                    <a:pt x="20015" y="1295321"/>
                    <a:pt x="12202" y="1287508"/>
                  </a:cubicBezTo>
                  <a:cubicBezTo>
                    <a:pt x="4389" y="1279695"/>
                    <a:pt x="0" y="1269099"/>
                    <a:pt x="0" y="1258049"/>
                  </a:cubicBezTo>
                  <a:lnTo>
                    <a:pt x="0" y="41661"/>
                  </a:lnTo>
                  <a:cubicBezTo>
                    <a:pt x="0" y="30612"/>
                    <a:pt x="4389" y="20015"/>
                    <a:pt x="12202" y="12202"/>
                  </a:cubicBezTo>
                  <a:cubicBezTo>
                    <a:pt x="20015" y="4389"/>
                    <a:pt x="30612" y="0"/>
                    <a:pt x="41661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2496089" cy="14235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439"/>
                </a:lnSpc>
              </a:pPr>
            </a:p>
            <a:p>
              <a:pPr algn="l">
                <a:lnSpc>
                  <a:spcPts val="4439"/>
                </a:lnSpc>
              </a:pPr>
            </a:p>
            <a:p>
              <a:pPr algn="l">
                <a:lnSpc>
                  <a:spcPts val="44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579610" y="1646978"/>
            <a:ext cx="8708390" cy="7781961"/>
            <a:chOff x="0" y="0"/>
            <a:chExt cx="7105957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107227" cy="6350000"/>
            </a:xfrm>
            <a:custGeom>
              <a:avLst/>
              <a:gdLst/>
              <a:ahLst/>
              <a:cxnLst/>
              <a:rect r="r" b="b" t="t" l="l"/>
              <a:pathLst>
                <a:path h="6350000" w="7107227">
                  <a:moveTo>
                    <a:pt x="6698075" y="0"/>
                  </a:moveTo>
                  <a:lnTo>
                    <a:pt x="407882" y="0"/>
                  </a:lnTo>
                  <a:cubicBezTo>
                    <a:pt x="181912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81912" y="6350000"/>
                    <a:pt x="407882" y="6350000"/>
                  </a:cubicBezTo>
                  <a:lnTo>
                    <a:pt x="6699496" y="6350000"/>
                  </a:lnTo>
                  <a:cubicBezTo>
                    <a:pt x="6924044" y="6350000"/>
                    <a:pt x="7107227" y="6187440"/>
                    <a:pt x="7107227" y="5985510"/>
                  </a:cubicBezTo>
                  <a:lnTo>
                    <a:pt x="7107227" y="364490"/>
                  </a:lnTo>
                  <a:cubicBezTo>
                    <a:pt x="7105957" y="162560"/>
                    <a:pt x="6924044" y="0"/>
                    <a:pt x="6698075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5962" r="0" b="-5962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53075" y="319383"/>
            <a:ext cx="6371923" cy="830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34"/>
              </a:lnSpc>
            </a:pPr>
            <a:r>
              <a:rPr lang="en-US" sz="5103">
                <a:solidFill>
                  <a:srgbClr val="0B13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Scalability Plan: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3020772"/>
            <a:ext cx="9331076" cy="4102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2529" indent="-416265" lvl="1">
              <a:lnSpc>
                <a:spcPts val="5398"/>
              </a:lnSpc>
              <a:buFont typeface="Arial"/>
              <a:buChar char="•"/>
            </a:pPr>
            <a:r>
              <a:rPr lang="en-US" b="true" sz="3856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Govt. &amp; NGO Collaboration:</a:t>
            </a:r>
            <a:r>
              <a:rPr lang="en-US" sz="3856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Real-world implementation.</a:t>
            </a:r>
          </a:p>
          <a:p>
            <a:pPr algn="l" marL="832529" indent="-416265" lvl="1">
              <a:lnSpc>
                <a:spcPts val="5398"/>
              </a:lnSpc>
              <a:buFont typeface="Arial"/>
              <a:buChar char="•"/>
            </a:pPr>
            <a:r>
              <a:rPr lang="en-US" b="true" sz="3856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Public Safety Integration: </a:t>
            </a:r>
            <a:r>
              <a:rPr lang="en-US" sz="3856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Syncs with police networks.</a:t>
            </a:r>
          </a:p>
          <a:p>
            <a:pPr algn="l" marL="832529" indent="-416265" lvl="1">
              <a:lnSpc>
                <a:spcPts val="5398"/>
              </a:lnSpc>
              <a:buFont typeface="Arial"/>
              <a:buChar char="•"/>
            </a:pPr>
            <a:r>
              <a:rPr lang="en-US" b="true" sz="3856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Global Expansion: </a:t>
            </a:r>
            <a:r>
              <a:rPr lang="en-US" sz="3856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to corporate safety &amp; international markets.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68900" y="0"/>
            <a:ext cx="11153345" cy="10287000"/>
            <a:chOff x="0" y="0"/>
            <a:chExt cx="521080" cy="4806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1080" cy="480605"/>
            </a:xfrm>
            <a:custGeom>
              <a:avLst/>
              <a:gdLst/>
              <a:ahLst/>
              <a:cxnLst/>
              <a:rect r="r" b="b" t="t" l="l"/>
              <a:pathLst>
                <a:path h="480605" w="521080">
                  <a:moveTo>
                    <a:pt x="203200" y="0"/>
                  </a:moveTo>
                  <a:lnTo>
                    <a:pt x="521080" y="0"/>
                  </a:lnTo>
                  <a:lnTo>
                    <a:pt x="317880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104775"/>
              <a:ext cx="317880" cy="585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796456"/>
            <a:ext cx="9963611" cy="8084533"/>
            <a:chOff x="0" y="0"/>
            <a:chExt cx="2624161" cy="21292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24161" cy="2129260"/>
            </a:xfrm>
            <a:custGeom>
              <a:avLst/>
              <a:gdLst/>
              <a:ahLst/>
              <a:cxnLst/>
              <a:rect r="r" b="b" t="t" l="l"/>
              <a:pathLst>
                <a:path h="2129260" w="2624161">
                  <a:moveTo>
                    <a:pt x="39628" y="0"/>
                  </a:moveTo>
                  <a:lnTo>
                    <a:pt x="2584533" y="0"/>
                  </a:lnTo>
                  <a:cubicBezTo>
                    <a:pt x="2606419" y="0"/>
                    <a:pt x="2624161" y="17742"/>
                    <a:pt x="2624161" y="39628"/>
                  </a:cubicBezTo>
                  <a:lnTo>
                    <a:pt x="2624161" y="2089632"/>
                  </a:lnTo>
                  <a:cubicBezTo>
                    <a:pt x="2624161" y="2100142"/>
                    <a:pt x="2619986" y="2110221"/>
                    <a:pt x="2612554" y="2117653"/>
                  </a:cubicBezTo>
                  <a:cubicBezTo>
                    <a:pt x="2605123" y="2125085"/>
                    <a:pt x="2595043" y="2129260"/>
                    <a:pt x="2584533" y="2129260"/>
                  </a:cubicBezTo>
                  <a:lnTo>
                    <a:pt x="39628" y="2129260"/>
                  </a:lnTo>
                  <a:cubicBezTo>
                    <a:pt x="29118" y="2129260"/>
                    <a:pt x="19038" y="2125085"/>
                    <a:pt x="11607" y="2117653"/>
                  </a:cubicBezTo>
                  <a:cubicBezTo>
                    <a:pt x="4175" y="2110221"/>
                    <a:pt x="0" y="2100142"/>
                    <a:pt x="0" y="2089632"/>
                  </a:cubicBezTo>
                  <a:lnTo>
                    <a:pt x="0" y="39628"/>
                  </a:lnTo>
                  <a:cubicBezTo>
                    <a:pt x="0" y="17742"/>
                    <a:pt x="17742" y="0"/>
                    <a:pt x="39628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42875"/>
              <a:ext cx="2624161" cy="22721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727853" indent="-363926" lvl="1">
                <a:lnSpc>
                  <a:spcPts val="4719"/>
                </a:lnSpc>
                <a:buFont typeface="Arial"/>
                <a:buChar char="•"/>
              </a:pPr>
              <a:r>
                <a:rPr lang="en-US" b="true" sz="337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AI-Driven &amp; Hands-Free Activation</a:t>
              </a:r>
              <a:r>
                <a:rPr lang="en-US" sz="337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– Works even when the user can't access their phone.</a:t>
              </a:r>
            </a:p>
            <a:p>
              <a:pPr algn="just" marL="727853" indent="-363926" lvl="1">
                <a:lnSpc>
                  <a:spcPts val="4719"/>
                </a:lnSpc>
                <a:buFont typeface="Arial"/>
                <a:buChar char="•"/>
              </a:pPr>
              <a:r>
                <a:rPr lang="en-US" sz="337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b="true" sz="337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Live Location &amp; Real-Time Alerts –</a:t>
              </a:r>
              <a:r>
                <a:rPr lang="en-US" sz="337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Ensures faster emergency response.</a:t>
              </a:r>
            </a:p>
            <a:p>
              <a:pPr algn="just" marL="727853" indent="-363926" lvl="1">
                <a:lnSpc>
                  <a:spcPts val="4719"/>
                </a:lnSpc>
                <a:buFont typeface="Arial"/>
                <a:buChar char="•"/>
              </a:pPr>
              <a:r>
                <a:rPr lang="en-US" sz="337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b="true" sz="337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Legal Proof Collection – </a:t>
              </a:r>
              <a:r>
                <a:rPr lang="en-US" sz="337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Captures voice &amp; images to aid in convictions.</a:t>
              </a:r>
            </a:p>
            <a:p>
              <a:pPr algn="just" marL="727853" indent="-363926" lvl="1">
                <a:lnSpc>
                  <a:spcPts val="4719"/>
                </a:lnSpc>
                <a:buFont typeface="Arial"/>
                <a:buChar char="•"/>
              </a:pPr>
              <a:r>
                <a:rPr lang="en-US" b="true" sz="337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Multi-Device Compatibility –</a:t>
              </a:r>
              <a:r>
                <a:rPr lang="en-US" sz="337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Supports smartphones &amp; future IoT expansion.</a:t>
              </a:r>
            </a:p>
            <a:p>
              <a:pPr algn="just" marL="727853" indent="-363926" lvl="1">
                <a:lnSpc>
                  <a:spcPts val="4719"/>
                </a:lnSpc>
                <a:buFont typeface="Arial"/>
                <a:buChar char="•"/>
              </a:pPr>
              <a:r>
                <a:rPr lang="en-US" b="true" sz="337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Future-Ready &amp; Scalable –</a:t>
              </a:r>
              <a:r>
                <a:rPr lang="en-US" sz="337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Integrates with police networks &amp; NGOs.</a:t>
              </a:r>
            </a:p>
            <a:p>
              <a:pPr algn="just">
                <a:lnSpc>
                  <a:spcPts val="4719"/>
                </a:lnSpc>
              </a:pPr>
              <a:r>
                <a:rPr lang="en-US" sz="337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3371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More than an app – it's a movement towards a safer society.</a:t>
              </a:r>
            </a:p>
            <a:p>
              <a:pPr algn="l">
                <a:lnSpc>
                  <a:spcPts val="471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63611" y="1200836"/>
            <a:ext cx="8316116" cy="9488028"/>
            <a:chOff x="0" y="0"/>
            <a:chExt cx="6350000" cy="72448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1270" cy="7244845"/>
            </a:xfrm>
            <a:custGeom>
              <a:avLst/>
              <a:gdLst/>
              <a:ahLst/>
              <a:cxnLst/>
              <a:rect r="r" b="b" t="t" l="l"/>
              <a:pathLst>
                <a:path h="7244845" w="635127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85468"/>
                    <a:pt x="0" y="415854"/>
                  </a:cubicBezTo>
                  <a:lnTo>
                    <a:pt x="0" y="6830441"/>
                  </a:lnTo>
                  <a:cubicBezTo>
                    <a:pt x="0" y="7059378"/>
                    <a:pt x="162560" y="7244845"/>
                    <a:pt x="364490" y="7244845"/>
                  </a:cubicBezTo>
                  <a:lnTo>
                    <a:pt x="5986780" y="7244845"/>
                  </a:lnTo>
                  <a:cubicBezTo>
                    <a:pt x="6187440" y="7244845"/>
                    <a:pt x="6351270" y="7059378"/>
                    <a:pt x="6351270" y="6828992"/>
                  </a:cubicBezTo>
                  <a:lnTo>
                    <a:pt x="6351270" y="415854"/>
                  </a:lnTo>
                  <a:cubicBezTo>
                    <a:pt x="6350000" y="185468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2"/>
              <a:stretch>
                <a:fillRect l="-7034" t="0" r="-7034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49803" y="360772"/>
            <a:ext cx="11271719" cy="830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34"/>
              </a:lnSpc>
            </a:pPr>
            <a:r>
              <a:rPr lang="en-US" sz="5103">
                <a:solidFill>
                  <a:srgbClr val="0B13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 – Why Choose This?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DAGiYjvjC7Q</dc:identifier>
  <dcterms:modified xsi:type="dcterms:W3CDTF">2011-08-01T06:04:30Z</dcterms:modified>
  <cp:revision>1</cp:revision>
  <dc:title>company</dc:title>
</cp:coreProperties>
</file>