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7" d="100"/>
          <a:sy n="67" d="100"/>
        </p:scale>
        <p:origin x="-324" y="6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F3F7158F-E02C-46CD-ADAE-05458F82C0E7}" type="datetimeFigureOut">
              <a:rPr lang="en-IN" smtClean="0"/>
              <a:t>14-07-2024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6079CFFC-12F8-4093-AB61-5A57A44C8297}" type="slidenum">
              <a:rPr lang="en-IN" smtClean="0"/>
              <a:t>‹#›</a:t>
            </a:fld>
            <a:endParaRPr lang="en-IN"/>
          </a:p>
        </p:txBody>
      </p:sp>
    </p:spTree>
    <p:extLst>
      <p:ext uri="{BB962C8B-B14F-4D97-AF65-F5344CB8AC3E}">
        <p14:creationId xmlns:p14="http://schemas.microsoft.com/office/powerpoint/2010/main" val="300966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595205"/>
            <a:ext cx="4868942" cy="3039070"/>
          </a:xfrm>
          <a:prstGeom prst="rect">
            <a:avLst/>
          </a:prstGeom>
        </p:spPr>
      </p:pic>
      <p:sp>
        <p:nvSpPr>
          <p:cNvPr id="6" name="Text 1"/>
          <p:cNvSpPr/>
          <p:nvPr/>
        </p:nvSpPr>
        <p:spPr>
          <a:xfrm>
            <a:off x="6350437" y="780693"/>
            <a:ext cx="7415927" cy="4008120"/>
          </a:xfrm>
          <a:prstGeom prst="rect">
            <a:avLst/>
          </a:prstGeom>
          <a:noFill/>
          <a:ln/>
        </p:spPr>
        <p:txBody>
          <a:bodyPr wrap="square" rtlCol="0" anchor="t"/>
          <a:lstStyle/>
          <a:p>
            <a:pPr marL="0" indent="0">
              <a:lnSpc>
                <a:spcPts val="7890"/>
              </a:lnSpc>
              <a:buNone/>
            </a:pPr>
            <a:r>
              <a:rPr lang="en-US" sz="6312" b="1" dirty="0">
                <a:solidFill>
                  <a:srgbClr val="00002E"/>
                </a:solidFill>
                <a:latin typeface="Nunito" pitchFamily="34" charset="0"/>
                <a:ea typeface="Nunito" pitchFamily="34" charset="-122"/>
                <a:cs typeface="Nunito" pitchFamily="34" charset="-120"/>
              </a:rPr>
              <a:t>Introduction to Website Investigation with Burp Suite</a:t>
            </a:r>
            <a:endParaRPr lang="en-US" sz="6312" dirty="0"/>
          </a:p>
        </p:txBody>
      </p:sp>
      <p:sp>
        <p:nvSpPr>
          <p:cNvPr id="7" name="Text 2"/>
          <p:cNvSpPr/>
          <p:nvPr/>
        </p:nvSpPr>
        <p:spPr>
          <a:xfrm>
            <a:off x="6350437" y="5159097"/>
            <a:ext cx="7415927"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Burp Suite is a powerful web application security testing tool that allows you to intercept, analyze, and manipulate web traffic to identify vulnerabilities in websites. This introduction will guide you through the key features and capabilities of Burp Suite.</a:t>
            </a:r>
            <a:endParaRPr lang="en-US" sz="1944" dirty="0"/>
          </a:p>
        </p:txBody>
      </p:sp>
      <p:sp>
        <p:nvSpPr>
          <p:cNvPr id="8" name="Shape 3"/>
          <p:cNvSpPr/>
          <p:nvPr/>
        </p:nvSpPr>
        <p:spPr>
          <a:xfrm>
            <a:off x="6350437" y="7035403"/>
            <a:ext cx="394930" cy="394930"/>
          </a:xfrm>
          <a:prstGeom prst="roundRect">
            <a:avLst>
              <a:gd name="adj" fmla="val 23151155"/>
            </a:avLst>
          </a:prstGeom>
          <a:noFill/>
          <a:ln w="7620">
            <a:solidFill>
              <a:srgbClr val="FFFFFF"/>
            </a:solidFill>
            <a:prstDash val="solid"/>
          </a:ln>
        </p:spPr>
      </p:sp>
      <p:sp>
        <p:nvSpPr>
          <p:cNvPr id="10" name="Text 4"/>
          <p:cNvSpPr/>
          <p:nvPr/>
        </p:nvSpPr>
        <p:spPr>
          <a:xfrm>
            <a:off x="6868716" y="7016948"/>
            <a:ext cx="2519601" cy="431959"/>
          </a:xfrm>
          <a:prstGeom prst="rect">
            <a:avLst/>
          </a:prstGeom>
          <a:noFill/>
          <a:ln/>
        </p:spPr>
        <p:txBody>
          <a:bodyPr wrap="none" rtlCol="0" anchor="t"/>
          <a:lstStyle/>
          <a:p>
            <a:pPr marL="0" indent="0" algn="l">
              <a:lnSpc>
                <a:spcPts val="3402"/>
              </a:lnSpc>
              <a:buNone/>
            </a:pP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02008" y="2035016"/>
            <a:ext cx="4970383" cy="4159448"/>
          </a:xfrm>
          <a:prstGeom prst="rect">
            <a:avLst/>
          </a:prstGeom>
        </p:spPr>
      </p:pic>
      <p:sp>
        <p:nvSpPr>
          <p:cNvPr id="6" name="Text 1"/>
          <p:cNvSpPr/>
          <p:nvPr/>
        </p:nvSpPr>
        <p:spPr>
          <a:xfrm>
            <a:off x="722233" y="1064776"/>
            <a:ext cx="7699534" cy="1213723"/>
          </a:xfrm>
          <a:prstGeom prst="rect">
            <a:avLst/>
          </a:prstGeom>
          <a:noFill/>
          <a:ln/>
        </p:spPr>
        <p:txBody>
          <a:bodyPr wrap="square" rtlCol="0" anchor="t"/>
          <a:lstStyle/>
          <a:p>
            <a:pPr marL="0" indent="0">
              <a:lnSpc>
                <a:spcPts val="4779"/>
              </a:lnSpc>
              <a:buNone/>
            </a:pPr>
            <a:r>
              <a:rPr lang="en-US" sz="3824" b="1" dirty="0">
                <a:solidFill>
                  <a:srgbClr val="00002E"/>
                </a:solidFill>
                <a:latin typeface="Nunito" pitchFamily="34" charset="0"/>
                <a:ea typeface="Nunito" pitchFamily="34" charset="-122"/>
                <a:cs typeface="Nunito" pitchFamily="34" charset="-120"/>
              </a:rPr>
              <a:t>Understanding the Burp Suite Interface</a:t>
            </a:r>
            <a:endParaRPr lang="en-US" sz="3824" dirty="0"/>
          </a:p>
        </p:txBody>
      </p:sp>
      <p:sp>
        <p:nvSpPr>
          <p:cNvPr id="7" name="Shape 2"/>
          <p:cNvSpPr/>
          <p:nvPr/>
        </p:nvSpPr>
        <p:spPr>
          <a:xfrm>
            <a:off x="722233" y="2820233"/>
            <a:ext cx="464344" cy="464344"/>
          </a:xfrm>
          <a:prstGeom prst="roundRect">
            <a:avLst>
              <a:gd name="adj" fmla="val 66667"/>
            </a:avLst>
          </a:prstGeom>
          <a:solidFill>
            <a:srgbClr val="F3F3FF"/>
          </a:solidFill>
          <a:ln w="22860">
            <a:solidFill>
              <a:srgbClr val="2D4DF2"/>
            </a:solidFill>
            <a:prstDash val="solid"/>
          </a:ln>
        </p:spPr>
      </p:sp>
      <p:sp>
        <p:nvSpPr>
          <p:cNvPr id="8" name="Text 3"/>
          <p:cNvSpPr/>
          <p:nvPr/>
        </p:nvSpPr>
        <p:spPr>
          <a:xfrm>
            <a:off x="867013" y="2906673"/>
            <a:ext cx="174784" cy="291346"/>
          </a:xfrm>
          <a:prstGeom prst="rect">
            <a:avLst/>
          </a:prstGeom>
          <a:noFill/>
          <a:ln/>
        </p:spPr>
        <p:txBody>
          <a:bodyPr wrap="none" rtlCol="0" anchor="t"/>
          <a:lstStyle/>
          <a:p>
            <a:pPr marL="0" indent="0" algn="ctr">
              <a:lnSpc>
                <a:spcPts val="2294"/>
              </a:lnSpc>
              <a:buNone/>
            </a:pPr>
            <a:r>
              <a:rPr lang="en-US" sz="2294" b="1" dirty="0">
                <a:solidFill>
                  <a:srgbClr val="00002E"/>
                </a:solidFill>
                <a:latin typeface="Nunito" pitchFamily="34" charset="0"/>
                <a:ea typeface="Nunito" pitchFamily="34" charset="-122"/>
                <a:cs typeface="Nunito" pitchFamily="34" charset="-120"/>
              </a:rPr>
              <a:t>1</a:t>
            </a:r>
            <a:endParaRPr lang="en-US" sz="2294" dirty="0"/>
          </a:p>
        </p:txBody>
      </p:sp>
      <p:sp>
        <p:nvSpPr>
          <p:cNvPr id="9" name="Text 4"/>
          <p:cNvSpPr/>
          <p:nvPr/>
        </p:nvSpPr>
        <p:spPr>
          <a:xfrm>
            <a:off x="1392912" y="2820233"/>
            <a:ext cx="2427922" cy="303371"/>
          </a:xfrm>
          <a:prstGeom prst="rect">
            <a:avLst/>
          </a:prstGeom>
          <a:noFill/>
          <a:ln/>
        </p:spPr>
        <p:txBody>
          <a:bodyPr wrap="none" rtlCol="0" anchor="t"/>
          <a:lstStyle/>
          <a:p>
            <a:pPr marL="0" indent="0">
              <a:lnSpc>
                <a:spcPts val="2390"/>
              </a:lnSpc>
              <a:buNone/>
            </a:pPr>
            <a:r>
              <a:rPr lang="en-US" sz="1912" b="1" dirty="0">
                <a:solidFill>
                  <a:srgbClr val="00002E"/>
                </a:solidFill>
                <a:latin typeface="Nunito" pitchFamily="34" charset="0"/>
                <a:ea typeface="Nunito" pitchFamily="34" charset="-122"/>
                <a:cs typeface="Nunito" pitchFamily="34" charset="-120"/>
              </a:rPr>
              <a:t>Proxy</a:t>
            </a:r>
            <a:endParaRPr lang="en-US" sz="1912" dirty="0"/>
          </a:p>
        </p:txBody>
      </p:sp>
      <p:sp>
        <p:nvSpPr>
          <p:cNvPr id="10" name="Text 5"/>
          <p:cNvSpPr/>
          <p:nvPr/>
        </p:nvSpPr>
        <p:spPr>
          <a:xfrm>
            <a:off x="1392912" y="3247430"/>
            <a:ext cx="7028855" cy="330041"/>
          </a:xfrm>
          <a:prstGeom prst="rect">
            <a:avLst/>
          </a:prstGeom>
          <a:noFill/>
          <a:ln/>
        </p:spPr>
        <p:txBody>
          <a:bodyPr wrap="none" rtlCol="0" anchor="t"/>
          <a:lstStyle/>
          <a:p>
            <a:pPr marL="0" indent="0">
              <a:lnSpc>
                <a:spcPts val="2600"/>
              </a:lnSpc>
              <a:buNone/>
            </a:pPr>
            <a:r>
              <a:rPr lang="en-US" sz="1625" dirty="0">
                <a:solidFill>
                  <a:srgbClr val="00002E"/>
                </a:solidFill>
                <a:latin typeface="PT Sans" pitchFamily="34" charset="0"/>
                <a:ea typeface="PT Sans" pitchFamily="34" charset="-122"/>
                <a:cs typeface="PT Sans" pitchFamily="34" charset="-120"/>
              </a:rPr>
              <a:t>Intercepts and inspects all web traffic passing through the user's browser.</a:t>
            </a:r>
            <a:endParaRPr lang="en-US" sz="1625" dirty="0"/>
          </a:p>
        </p:txBody>
      </p:sp>
      <p:sp>
        <p:nvSpPr>
          <p:cNvPr id="11" name="Shape 6"/>
          <p:cNvSpPr/>
          <p:nvPr/>
        </p:nvSpPr>
        <p:spPr>
          <a:xfrm>
            <a:off x="722233" y="4015978"/>
            <a:ext cx="464344" cy="464344"/>
          </a:xfrm>
          <a:prstGeom prst="roundRect">
            <a:avLst>
              <a:gd name="adj" fmla="val 66667"/>
            </a:avLst>
          </a:prstGeom>
          <a:solidFill>
            <a:srgbClr val="F3F3FF"/>
          </a:solidFill>
          <a:ln w="22860">
            <a:solidFill>
              <a:srgbClr val="018CE1"/>
            </a:solidFill>
            <a:prstDash val="solid"/>
          </a:ln>
        </p:spPr>
      </p:sp>
      <p:sp>
        <p:nvSpPr>
          <p:cNvPr id="12" name="Text 7"/>
          <p:cNvSpPr/>
          <p:nvPr/>
        </p:nvSpPr>
        <p:spPr>
          <a:xfrm>
            <a:off x="867013" y="4102418"/>
            <a:ext cx="174784" cy="291346"/>
          </a:xfrm>
          <a:prstGeom prst="rect">
            <a:avLst/>
          </a:prstGeom>
          <a:noFill/>
          <a:ln/>
        </p:spPr>
        <p:txBody>
          <a:bodyPr wrap="none" rtlCol="0" anchor="t"/>
          <a:lstStyle/>
          <a:p>
            <a:pPr marL="0" indent="0" algn="ctr">
              <a:lnSpc>
                <a:spcPts val="2294"/>
              </a:lnSpc>
              <a:buNone/>
            </a:pPr>
            <a:r>
              <a:rPr lang="en-US" sz="2294" b="1" dirty="0">
                <a:solidFill>
                  <a:srgbClr val="00002E"/>
                </a:solidFill>
                <a:latin typeface="Nunito" pitchFamily="34" charset="0"/>
                <a:ea typeface="Nunito" pitchFamily="34" charset="-122"/>
                <a:cs typeface="Nunito" pitchFamily="34" charset="-120"/>
              </a:rPr>
              <a:t>2</a:t>
            </a:r>
            <a:endParaRPr lang="en-US" sz="2294" dirty="0"/>
          </a:p>
        </p:txBody>
      </p:sp>
      <p:sp>
        <p:nvSpPr>
          <p:cNvPr id="13" name="Text 8"/>
          <p:cNvSpPr/>
          <p:nvPr/>
        </p:nvSpPr>
        <p:spPr>
          <a:xfrm>
            <a:off x="1392912" y="4015978"/>
            <a:ext cx="2427922" cy="303371"/>
          </a:xfrm>
          <a:prstGeom prst="rect">
            <a:avLst/>
          </a:prstGeom>
          <a:noFill/>
          <a:ln/>
        </p:spPr>
        <p:txBody>
          <a:bodyPr wrap="none" rtlCol="0" anchor="t"/>
          <a:lstStyle/>
          <a:p>
            <a:pPr marL="0" indent="0">
              <a:lnSpc>
                <a:spcPts val="2390"/>
              </a:lnSpc>
              <a:buNone/>
            </a:pPr>
            <a:r>
              <a:rPr lang="en-US" sz="1912" b="1" dirty="0">
                <a:solidFill>
                  <a:srgbClr val="00002E"/>
                </a:solidFill>
                <a:latin typeface="Nunito" pitchFamily="34" charset="0"/>
                <a:ea typeface="Nunito" pitchFamily="34" charset="-122"/>
                <a:cs typeface="Nunito" pitchFamily="34" charset="-120"/>
              </a:rPr>
              <a:t>Spider</a:t>
            </a:r>
            <a:endParaRPr lang="en-US" sz="1912" dirty="0"/>
          </a:p>
        </p:txBody>
      </p:sp>
      <p:sp>
        <p:nvSpPr>
          <p:cNvPr id="14" name="Text 9"/>
          <p:cNvSpPr/>
          <p:nvPr/>
        </p:nvSpPr>
        <p:spPr>
          <a:xfrm>
            <a:off x="1392912" y="4443174"/>
            <a:ext cx="7028855" cy="330041"/>
          </a:xfrm>
          <a:prstGeom prst="rect">
            <a:avLst/>
          </a:prstGeom>
          <a:noFill/>
          <a:ln/>
        </p:spPr>
        <p:txBody>
          <a:bodyPr wrap="none" rtlCol="0" anchor="t"/>
          <a:lstStyle/>
          <a:p>
            <a:pPr marL="0" indent="0">
              <a:lnSpc>
                <a:spcPts val="2600"/>
              </a:lnSpc>
              <a:buNone/>
            </a:pPr>
            <a:r>
              <a:rPr lang="en-US" sz="1625" dirty="0">
                <a:solidFill>
                  <a:srgbClr val="00002E"/>
                </a:solidFill>
                <a:latin typeface="PT Sans" pitchFamily="34" charset="0"/>
                <a:ea typeface="PT Sans" pitchFamily="34" charset="-122"/>
                <a:cs typeface="PT Sans" pitchFamily="34" charset="-120"/>
              </a:rPr>
              <a:t>Crawls the target website to discover hidden content and pages.</a:t>
            </a:r>
            <a:endParaRPr lang="en-US" sz="1625" dirty="0"/>
          </a:p>
        </p:txBody>
      </p:sp>
      <p:sp>
        <p:nvSpPr>
          <p:cNvPr id="15" name="Shape 10"/>
          <p:cNvSpPr/>
          <p:nvPr/>
        </p:nvSpPr>
        <p:spPr>
          <a:xfrm>
            <a:off x="722233" y="5211723"/>
            <a:ext cx="464344" cy="464344"/>
          </a:xfrm>
          <a:prstGeom prst="roundRect">
            <a:avLst>
              <a:gd name="adj" fmla="val 66667"/>
            </a:avLst>
          </a:prstGeom>
          <a:solidFill>
            <a:srgbClr val="F3F3FF"/>
          </a:solidFill>
          <a:ln w="22860">
            <a:solidFill>
              <a:srgbClr val="DA33BF"/>
            </a:solidFill>
            <a:prstDash val="solid"/>
          </a:ln>
        </p:spPr>
      </p:sp>
      <p:sp>
        <p:nvSpPr>
          <p:cNvPr id="16" name="Text 11"/>
          <p:cNvSpPr/>
          <p:nvPr/>
        </p:nvSpPr>
        <p:spPr>
          <a:xfrm>
            <a:off x="867013" y="5298162"/>
            <a:ext cx="174784" cy="291346"/>
          </a:xfrm>
          <a:prstGeom prst="rect">
            <a:avLst/>
          </a:prstGeom>
          <a:noFill/>
          <a:ln/>
        </p:spPr>
        <p:txBody>
          <a:bodyPr wrap="none" rtlCol="0" anchor="t"/>
          <a:lstStyle/>
          <a:p>
            <a:pPr marL="0" indent="0" algn="ctr">
              <a:lnSpc>
                <a:spcPts val="2294"/>
              </a:lnSpc>
              <a:buNone/>
            </a:pPr>
            <a:r>
              <a:rPr lang="en-US" sz="2294" b="1" dirty="0">
                <a:solidFill>
                  <a:srgbClr val="00002E"/>
                </a:solidFill>
                <a:latin typeface="Nunito" pitchFamily="34" charset="0"/>
                <a:ea typeface="Nunito" pitchFamily="34" charset="-122"/>
                <a:cs typeface="Nunito" pitchFamily="34" charset="-120"/>
              </a:rPr>
              <a:t>3</a:t>
            </a:r>
            <a:endParaRPr lang="en-US" sz="2294" dirty="0"/>
          </a:p>
        </p:txBody>
      </p:sp>
      <p:sp>
        <p:nvSpPr>
          <p:cNvPr id="17" name="Text 12"/>
          <p:cNvSpPr/>
          <p:nvPr/>
        </p:nvSpPr>
        <p:spPr>
          <a:xfrm>
            <a:off x="1392912" y="5211723"/>
            <a:ext cx="2427922" cy="303371"/>
          </a:xfrm>
          <a:prstGeom prst="rect">
            <a:avLst/>
          </a:prstGeom>
          <a:noFill/>
          <a:ln/>
        </p:spPr>
        <p:txBody>
          <a:bodyPr wrap="none" rtlCol="0" anchor="t"/>
          <a:lstStyle/>
          <a:p>
            <a:pPr marL="0" indent="0">
              <a:lnSpc>
                <a:spcPts val="2390"/>
              </a:lnSpc>
              <a:buNone/>
            </a:pPr>
            <a:r>
              <a:rPr lang="en-US" sz="1912" b="1" dirty="0">
                <a:solidFill>
                  <a:srgbClr val="00002E"/>
                </a:solidFill>
                <a:latin typeface="Nunito" pitchFamily="34" charset="0"/>
                <a:ea typeface="Nunito" pitchFamily="34" charset="-122"/>
                <a:cs typeface="Nunito" pitchFamily="34" charset="-120"/>
              </a:rPr>
              <a:t>Scanner</a:t>
            </a:r>
            <a:endParaRPr lang="en-US" sz="1912" dirty="0"/>
          </a:p>
        </p:txBody>
      </p:sp>
      <p:sp>
        <p:nvSpPr>
          <p:cNvPr id="18" name="Text 13"/>
          <p:cNvSpPr/>
          <p:nvPr/>
        </p:nvSpPr>
        <p:spPr>
          <a:xfrm>
            <a:off x="1392912" y="5638919"/>
            <a:ext cx="7028855" cy="330041"/>
          </a:xfrm>
          <a:prstGeom prst="rect">
            <a:avLst/>
          </a:prstGeom>
          <a:noFill/>
          <a:ln/>
        </p:spPr>
        <p:txBody>
          <a:bodyPr wrap="none" rtlCol="0" anchor="t"/>
          <a:lstStyle/>
          <a:p>
            <a:pPr marL="0" indent="0">
              <a:lnSpc>
                <a:spcPts val="2600"/>
              </a:lnSpc>
              <a:buNone/>
            </a:pPr>
            <a:r>
              <a:rPr lang="en-US" sz="1625" dirty="0">
                <a:solidFill>
                  <a:srgbClr val="00002E"/>
                </a:solidFill>
                <a:latin typeface="PT Sans" pitchFamily="34" charset="0"/>
                <a:ea typeface="PT Sans" pitchFamily="34" charset="-122"/>
                <a:cs typeface="PT Sans" pitchFamily="34" charset="-120"/>
              </a:rPr>
              <a:t>Automatically scans the website for common vulnerabilities.</a:t>
            </a:r>
            <a:endParaRPr lang="en-US" sz="1625" dirty="0"/>
          </a:p>
        </p:txBody>
      </p:sp>
      <p:sp>
        <p:nvSpPr>
          <p:cNvPr id="19" name="Shape 14"/>
          <p:cNvSpPr/>
          <p:nvPr/>
        </p:nvSpPr>
        <p:spPr>
          <a:xfrm>
            <a:off x="722233" y="6407468"/>
            <a:ext cx="464344" cy="464344"/>
          </a:xfrm>
          <a:prstGeom prst="roundRect">
            <a:avLst>
              <a:gd name="adj" fmla="val 66667"/>
            </a:avLst>
          </a:prstGeom>
          <a:solidFill>
            <a:srgbClr val="F3F3FF"/>
          </a:solidFill>
          <a:ln w="22860">
            <a:solidFill>
              <a:srgbClr val="2D4DF2"/>
            </a:solidFill>
            <a:prstDash val="solid"/>
          </a:ln>
        </p:spPr>
      </p:sp>
      <p:sp>
        <p:nvSpPr>
          <p:cNvPr id="20" name="Text 15"/>
          <p:cNvSpPr/>
          <p:nvPr/>
        </p:nvSpPr>
        <p:spPr>
          <a:xfrm>
            <a:off x="867013" y="6493907"/>
            <a:ext cx="174784" cy="291346"/>
          </a:xfrm>
          <a:prstGeom prst="rect">
            <a:avLst/>
          </a:prstGeom>
          <a:noFill/>
          <a:ln/>
        </p:spPr>
        <p:txBody>
          <a:bodyPr wrap="none" rtlCol="0" anchor="t"/>
          <a:lstStyle/>
          <a:p>
            <a:pPr marL="0" indent="0" algn="ctr">
              <a:lnSpc>
                <a:spcPts val="2294"/>
              </a:lnSpc>
              <a:buNone/>
            </a:pPr>
            <a:r>
              <a:rPr lang="en-US" sz="2294" b="1" dirty="0">
                <a:solidFill>
                  <a:srgbClr val="00002E"/>
                </a:solidFill>
                <a:latin typeface="Nunito" pitchFamily="34" charset="0"/>
                <a:ea typeface="Nunito" pitchFamily="34" charset="-122"/>
                <a:cs typeface="Nunito" pitchFamily="34" charset="-120"/>
              </a:rPr>
              <a:t>4</a:t>
            </a:r>
            <a:endParaRPr lang="en-US" sz="2294" dirty="0"/>
          </a:p>
        </p:txBody>
      </p:sp>
      <p:sp>
        <p:nvSpPr>
          <p:cNvPr id="21" name="Text 16"/>
          <p:cNvSpPr/>
          <p:nvPr/>
        </p:nvSpPr>
        <p:spPr>
          <a:xfrm>
            <a:off x="1392912" y="6407468"/>
            <a:ext cx="2427922" cy="303371"/>
          </a:xfrm>
          <a:prstGeom prst="rect">
            <a:avLst/>
          </a:prstGeom>
          <a:noFill/>
          <a:ln/>
        </p:spPr>
        <p:txBody>
          <a:bodyPr wrap="none" rtlCol="0" anchor="t"/>
          <a:lstStyle/>
          <a:p>
            <a:pPr marL="0" indent="0">
              <a:lnSpc>
                <a:spcPts val="2390"/>
              </a:lnSpc>
              <a:buNone/>
            </a:pPr>
            <a:r>
              <a:rPr lang="en-US" sz="1912" b="1" dirty="0">
                <a:solidFill>
                  <a:srgbClr val="00002E"/>
                </a:solidFill>
                <a:latin typeface="Nunito" pitchFamily="34" charset="0"/>
                <a:ea typeface="Nunito" pitchFamily="34" charset="-122"/>
                <a:cs typeface="Nunito" pitchFamily="34" charset="-120"/>
              </a:rPr>
              <a:t>Intruder</a:t>
            </a:r>
            <a:endParaRPr lang="en-US" sz="1912" dirty="0"/>
          </a:p>
        </p:txBody>
      </p:sp>
      <p:sp>
        <p:nvSpPr>
          <p:cNvPr id="22" name="Text 17"/>
          <p:cNvSpPr/>
          <p:nvPr/>
        </p:nvSpPr>
        <p:spPr>
          <a:xfrm>
            <a:off x="1392912" y="6834664"/>
            <a:ext cx="7028855" cy="330041"/>
          </a:xfrm>
          <a:prstGeom prst="rect">
            <a:avLst/>
          </a:prstGeom>
          <a:noFill/>
          <a:ln/>
        </p:spPr>
        <p:txBody>
          <a:bodyPr wrap="none" rtlCol="0" anchor="t"/>
          <a:lstStyle/>
          <a:p>
            <a:pPr marL="0" indent="0">
              <a:lnSpc>
                <a:spcPts val="2600"/>
              </a:lnSpc>
              <a:buNone/>
            </a:pPr>
            <a:r>
              <a:rPr lang="en-US" sz="1625" dirty="0">
                <a:solidFill>
                  <a:srgbClr val="00002E"/>
                </a:solidFill>
                <a:latin typeface="PT Sans" pitchFamily="34" charset="0"/>
                <a:ea typeface="PT Sans" pitchFamily="34" charset="-122"/>
                <a:cs typeface="PT Sans" pitchFamily="34" charset="-120"/>
              </a:rPr>
              <a:t>Automates and personalizes attacks to find security weaknesses.</a:t>
            </a:r>
            <a:endParaRPr lang="en-US" sz="16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7888" y="2544842"/>
            <a:ext cx="4990505" cy="3139916"/>
          </a:xfrm>
          <a:prstGeom prst="rect">
            <a:avLst/>
          </a:prstGeom>
        </p:spPr>
      </p:pic>
      <p:sp>
        <p:nvSpPr>
          <p:cNvPr id="6" name="Text 1"/>
          <p:cNvSpPr/>
          <p:nvPr/>
        </p:nvSpPr>
        <p:spPr>
          <a:xfrm>
            <a:off x="6180773" y="1021199"/>
            <a:ext cx="7755255" cy="1167051"/>
          </a:xfrm>
          <a:prstGeom prst="rect">
            <a:avLst/>
          </a:prstGeom>
          <a:noFill/>
          <a:ln/>
        </p:spPr>
        <p:txBody>
          <a:bodyPr wrap="square" rtlCol="0" anchor="t"/>
          <a:lstStyle/>
          <a:p>
            <a:pPr marL="0" indent="0">
              <a:lnSpc>
                <a:spcPts val="4595"/>
              </a:lnSpc>
              <a:buNone/>
            </a:pPr>
            <a:r>
              <a:rPr lang="en-US" sz="3676" b="1" dirty="0">
                <a:solidFill>
                  <a:srgbClr val="00002E"/>
                </a:solidFill>
                <a:latin typeface="Nunito" pitchFamily="34" charset="0"/>
                <a:ea typeface="Nunito" pitchFamily="34" charset="-122"/>
                <a:cs typeface="Nunito" pitchFamily="34" charset="-120"/>
              </a:rPr>
              <a:t>Intercepting and Analyzing Web Traffic</a:t>
            </a:r>
            <a:endParaRPr lang="en-US" sz="3676" dirty="0"/>
          </a:p>
        </p:txBody>
      </p:sp>
      <p:sp>
        <p:nvSpPr>
          <p:cNvPr id="7" name="Shape 2"/>
          <p:cNvSpPr/>
          <p:nvPr/>
        </p:nvSpPr>
        <p:spPr>
          <a:xfrm>
            <a:off x="6465927" y="2485787"/>
            <a:ext cx="24765" cy="4722614"/>
          </a:xfrm>
          <a:prstGeom prst="roundRect">
            <a:avLst>
              <a:gd name="adj" fmla="val 1201647"/>
            </a:avLst>
          </a:prstGeom>
          <a:solidFill>
            <a:srgbClr val="000000">
              <a:alpha val="8000"/>
            </a:srgbClr>
          </a:solidFill>
          <a:ln/>
        </p:spPr>
      </p:sp>
      <p:sp>
        <p:nvSpPr>
          <p:cNvPr id="8" name="Shape 3"/>
          <p:cNvSpPr/>
          <p:nvPr/>
        </p:nvSpPr>
        <p:spPr>
          <a:xfrm>
            <a:off x="6701492" y="2919651"/>
            <a:ext cx="694373" cy="24765"/>
          </a:xfrm>
          <a:prstGeom prst="roundRect">
            <a:avLst>
              <a:gd name="adj" fmla="val 1201647"/>
            </a:avLst>
          </a:prstGeom>
          <a:solidFill>
            <a:srgbClr val="2D4DF2"/>
          </a:solidFill>
          <a:ln/>
        </p:spPr>
      </p:sp>
      <p:sp>
        <p:nvSpPr>
          <p:cNvPr id="9" name="Shape 4"/>
          <p:cNvSpPr/>
          <p:nvPr/>
        </p:nvSpPr>
        <p:spPr>
          <a:xfrm>
            <a:off x="6255127" y="2708910"/>
            <a:ext cx="446365" cy="446365"/>
          </a:xfrm>
          <a:prstGeom prst="roundRect">
            <a:avLst>
              <a:gd name="adj" fmla="val 66669"/>
            </a:avLst>
          </a:prstGeom>
          <a:solidFill>
            <a:srgbClr val="F3F3FF"/>
          </a:solidFill>
          <a:ln w="22860">
            <a:solidFill>
              <a:srgbClr val="2D4DF2"/>
            </a:solidFill>
            <a:prstDash val="solid"/>
          </a:ln>
        </p:spPr>
      </p:sp>
      <p:sp>
        <p:nvSpPr>
          <p:cNvPr id="10" name="Text 5"/>
          <p:cNvSpPr/>
          <p:nvPr/>
        </p:nvSpPr>
        <p:spPr>
          <a:xfrm>
            <a:off x="6394192" y="2792016"/>
            <a:ext cx="168116" cy="280035"/>
          </a:xfrm>
          <a:prstGeom prst="rect">
            <a:avLst/>
          </a:prstGeom>
          <a:noFill/>
          <a:ln/>
        </p:spPr>
        <p:txBody>
          <a:bodyPr wrap="none" rtlCol="0" anchor="t"/>
          <a:lstStyle/>
          <a:p>
            <a:pPr marL="0" indent="0" algn="ctr">
              <a:lnSpc>
                <a:spcPts val="2205"/>
              </a:lnSpc>
              <a:buNone/>
            </a:pPr>
            <a:r>
              <a:rPr lang="en-US" sz="2205" b="1" dirty="0">
                <a:solidFill>
                  <a:srgbClr val="00002E"/>
                </a:solidFill>
                <a:latin typeface="Nunito" pitchFamily="34" charset="0"/>
                <a:ea typeface="Nunito" pitchFamily="34" charset="-122"/>
                <a:cs typeface="Nunito" pitchFamily="34" charset="-120"/>
              </a:rPr>
              <a:t>1</a:t>
            </a:r>
            <a:endParaRPr lang="en-US" sz="2205" dirty="0"/>
          </a:p>
        </p:txBody>
      </p:sp>
      <p:sp>
        <p:nvSpPr>
          <p:cNvPr id="11" name="Text 6"/>
          <p:cNvSpPr/>
          <p:nvPr/>
        </p:nvSpPr>
        <p:spPr>
          <a:xfrm>
            <a:off x="7569398" y="2684145"/>
            <a:ext cx="2333982" cy="291703"/>
          </a:xfrm>
          <a:prstGeom prst="rect">
            <a:avLst/>
          </a:prstGeom>
          <a:noFill/>
          <a:ln/>
        </p:spPr>
        <p:txBody>
          <a:bodyPr wrap="none" rtlCol="0" anchor="t"/>
          <a:lstStyle/>
          <a:p>
            <a:pPr marL="0" indent="0" algn="l">
              <a:lnSpc>
                <a:spcPts val="2297"/>
              </a:lnSpc>
              <a:buNone/>
            </a:pPr>
            <a:r>
              <a:rPr lang="en-US" sz="1838" b="1" dirty="0">
                <a:solidFill>
                  <a:srgbClr val="00002E"/>
                </a:solidFill>
                <a:latin typeface="Nunito" pitchFamily="34" charset="0"/>
                <a:ea typeface="Nunito" pitchFamily="34" charset="-122"/>
                <a:cs typeface="Nunito" pitchFamily="34" charset="-120"/>
              </a:rPr>
              <a:t>Capture</a:t>
            </a:r>
            <a:endParaRPr lang="en-US" sz="1838" dirty="0"/>
          </a:p>
        </p:txBody>
      </p:sp>
      <p:sp>
        <p:nvSpPr>
          <p:cNvPr id="12" name="Text 7"/>
          <p:cNvSpPr/>
          <p:nvPr/>
        </p:nvSpPr>
        <p:spPr>
          <a:xfrm>
            <a:off x="7569398" y="3094792"/>
            <a:ext cx="6366629" cy="634603"/>
          </a:xfrm>
          <a:prstGeom prst="rect">
            <a:avLst/>
          </a:prstGeom>
          <a:noFill/>
          <a:ln/>
        </p:spPr>
        <p:txBody>
          <a:bodyPr wrap="square" rtlCol="0" anchor="t"/>
          <a:lstStyle/>
          <a:p>
            <a:pPr marL="0" indent="0" algn="l">
              <a:lnSpc>
                <a:spcPts val="2499"/>
              </a:lnSpc>
              <a:buNone/>
            </a:pPr>
            <a:r>
              <a:rPr lang="en-US" sz="1562" dirty="0">
                <a:solidFill>
                  <a:srgbClr val="00002E"/>
                </a:solidFill>
                <a:latin typeface="PT Sans" pitchFamily="34" charset="0"/>
                <a:ea typeface="PT Sans" pitchFamily="34" charset="-122"/>
                <a:cs typeface="PT Sans" pitchFamily="34" charset="-120"/>
              </a:rPr>
              <a:t>Burp Suite captures all HTTP and HTTPS requests and responses between the user's browser and the target website.</a:t>
            </a:r>
            <a:endParaRPr lang="en-US" sz="1562" dirty="0"/>
          </a:p>
        </p:txBody>
      </p:sp>
      <p:sp>
        <p:nvSpPr>
          <p:cNvPr id="13" name="Shape 8"/>
          <p:cNvSpPr/>
          <p:nvPr/>
        </p:nvSpPr>
        <p:spPr>
          <a:xfrm>
            <a:off x="6701492" y="4559975"/>
            <a:ext cx="694373" cy="24765"/>
          </a:xfrm>
          <a:prstGeom prst="roundRect">
            <a:avLst>
              <a:gd name="adj" fmla="val 1201647"/>
            </a:avLst>
          </a:prstGeom>
          <a:solidFill>
            <a:srgbClr val="018CE1"/>
          </a:solidFill>
          <a:ln/>
        </p:spPr>
      </p:sp>
      <p:sp>
        <p:nvSpPr>
          <p:cNvPr id="14" name="Shape 9"/>
          <p:cNvSpPr/>
          <p:nvPr/>
        </p:nvSpPr>
        <p:spPr>
          <a:xfrm>
            <a:off x="6255127" y="4349234"/>
            <a:ext cx="446365" cy="446365"/>
          </a:xfrm>
          <a:prstGeom prst="roundRect">
            <a:avLst>
              <a:gd name="adj" fmla="val 66669"/>
            </a:avLst>
          </a:prstGeom>
          <a:solidFill>
            <a:srgbClr val="F3F3FF"/>
          </a:solidFill>
          <a:ln w="22860">
            <a:solidFill>
              <a:srgbClr val="018CE1"/>
            </a:solidFill>
            <a:prstDash val="solid"/>
          </a:ln>
        </p:spPr>
      </p:sp>
      <p:sp>
        <p:nvSpPr>
          <p:cNvPr id="15" name="Text 10"/>
          <p:cNvSpPr/>
          <p:nvPr/>
        </p:nvSpPr>
        <p:spPr>
          <a:xfrm>
            <a:off x="6394192" y="4432340"/>
            <a:ext cx="168116" cy="280035"/>
          </a:xfrm>
          <a:prstGeom prst="rect">
            <a:avLst/>
          </a:prstGeom>
          <a:noFill/>
          <a:ln/>
        </p:spPr>
        <p:txBody>
          <a:bodyPr wrap="none" rtlCol="0" anchor="t"/>
          <a:lstStyle/>
          <a:p>
            <a:pPr marL="0" indent="0" algn="ctr">
              <a:lnSpc>
                <a:spcPts val="2205"/>
              </a:lnSpc>
              <a:buNone/>
            </a:pPr>
            <a:r>
              <a:rPr lang="en-US" sz="2205" b="1" dirty="0">
                <a:solidFill>
                  <a:srgbClr val="00002E"/>
                </a:solidFill>
                <a:latin typeface="Nunito" pitchFamily="34" charset="0"/>
                <a:ea typeface="Nunito" pitchFamily="34" charset="-122"/>
                <a:cs typeface="Nunito" pitchFamily="34" charset="-120"/>
              </a:rPr>
              <a:t>2</a:t>
            </a:r>
            <a:endParaRPr lang="en-US" sz="2205" dirty="0"/>
          </a:p>
        </p:txBody>
      </p:sp>
      <p:sp>
        <p:nvSpPr>
          <p:cNvPr id="16" name="Text 11"/>
          <p:cNvSpPr/>
          <p:nvPr/>
        </p:nvSpPr>
        <p:spPr>
          <a:xfrm>
            <a:off x="7569398" y="4324469"/>
            <a:ext cx="2333982" cy="291703"/>
          </a:xfrm>
          <a:prstGeom prst="rect">
            <a:avLst/>
          </a:prstGeom>
          <a:noFill/>
          <a:ln/>
        </p:spPr>
        <p:txBody>
          <a:bodyPr wrap="none" rtlCol="0" anchor="t"/>
          <a:lstStyle/>
          <a:p>
            <a:pPr marL="0" indent="0" algn="l">
              <a:lnSpc>
                <a:spcPts val="2297"/>
              </a:lnSpc>
              <a:buNone/>
            </a:pPr>
            <a:r>
              <a:rPr lang="en-US" sz="1838" b="1" dirty="0">
                <a:solidFill>
                  <a:srgbClr val="00002E"/>
                </a:solidFill>
                <a:latin typeface="Nunito" pitchFamily="34" charset="0"/>
                <a:ea typeface="Nunito" pitchFamily="34" charset="-122"/>
                <a:cs typeface="Nunito" pitchFamily="34" charset="-120"/>
              </a:rPr>
              <a:t>Inspect</a:t>
            </a:r>
            <a:endParaRPr lang="en-US" sz="1838" dirty="0"/>
          </a:p>
        </p:txBody>
      </p:sp>
      <p:sp>
        <p:nvSpPr>
          <p:cNvPr id="17" name="Text 12"/>
          <p:cNvSpPr/>
          <p:nvPr/>
        </p:nvSpPr>
        <p:spPr>
          <a:xfrm>
            <a:off x="7569398" y="4735116"/>
            <a:ext cx="6366629" cy="634603"/>
          </a:xfrm>
          <a:prstGeom prst="rect">
            <a:avLst/>
          </a:prstGeom>
          <a:noFill/>
          <a:ln/>
        </p:spPr>
        <p:txBody>
          <a:bodyPr wrap="square" rtlCol="0" anchor="t"/>
          <a:lstStyle/>
          <a:p>
            <a:pPr marL="0" indent="0" algn="l">
              <a:lnSpc>
                <a:spcPts val="2499"/>
              </a:lnSpc>
              <a:buNone/>
            </a:pPr>
            <a:r>
              <a:rPr lang="en-US" sz="1562" dirty="0">
                <a:solidFill>
                  <a:srgbClr val="00002E"/>
                </a:solidFill>
                <a:latin typeface="PT Sans" pitchFamily="34" charset="0"/>
                <a:ea typeface="PT Sans" pitchFamily="34" charset="-122"/>
                <a:cs typeface="PT Sans" pitchFamily="34" charset="-120"/>
              </a:rPr>
              <a:t>The captured traffic can be inspected, edited, and replayed to understand the website's functionality and behavior.</a:t>
            </a:r>
            <a:endParaRPr lang="en-US" sz="1562" dirty="0"/>
          </a:p>
        </p:txBody>
      </p:sp>
      <p:sp>
        <p:nvSpPr>
          <p:cNvPr id="18" name="Shape 13"/>
          <p:cNvSpPr/>
          <p:nvPr/>
        </p:nvSpPr>
        <p:spPr>
          <a:xfrm>
            <a:off x="6701492" y="6200299"/>
            <a:ext cx="694373" cy="24765"/>
          </a:xfrm>
          <a:prstGeom prst="roundRect">
            <a:avLst>
              <a:gd name="adj" fmla="val 1201647"/>
            </a:avLst>
          </a:prstGeom>
          <a:solidFill>
            <a:srgbClr val="DA33BF"/>
          </a:solidFill>
          <a:ln/>
        </p:spPr>
      </p:sp>
      <p:sp>
        <p:nvSpPr>
          <p:cNvPr id="19" name="Shape 14"/>
          <p:cNvSpPr/>
          <p:nvPr/>
        </p:nvSpPr>
        <p:spPr>
          <a:xfrm>
            <a:off x="6255127" y="5989558"/>
            <a:ext cx="446365" cy="446365"/>
          </a:xfrm>
          <a:prstGeom prst="roundRect">
            <a:avLst>
              <a:gd name="adj" fmla="val 66669"/>
            </a:avLst>
          </a:prstGeom>
          <a:solidFill>
            <a:srgbClr val="F3F3FF"/>
          </a:solidFill>
          <a:ln w="22860">
            <a:solidFill>
              <a:srgbClr val="DA33BF"/>
            </a:solidFill>
            <a:prstDash val="solid"/>
          </a:ln>
        </p:spPr>
      </p:sp>
      <p:sp>
        <p:nvSpPr>
          <p:cNvPr id="20" name="Text 15"/>
          <p:cNvSpPr/>
          <p:nvPr/>
        </p:nvSpPr>
        <p:spPr>
          <a:xfrm>
            <a:off x="6394192" y="6072664"/>
            <a:ext cx="168116" cy="280035"/>
          </a:xfrm>
          <a:prstGeom prst="rect">
            <a:avLst/>
          </a:prstGeom>
          <a:noFill/>
          <a:ln/>
        </p:spPr>
        <p:txBody>
          <a:bodyPr wrap="none" rtlCol="0" anchor="t"/>
          <a:lstStyle/>
          <a:p>
            <a:pPr marL="0" indent="0" algn="ctr">
              <a:lnSpc>
                <a:spcPts val="2205"/>
              </a:lnSpc>
              <a:buNone/>
            </a:pPr>
            <a:r>
              <a:rPr lang="en-US" sz="2205" b="1" dirty="0">
                <a:solidFill>
                  <a:srgbClr val="00002E"/>
                </a:solidFill>
                <a:latin typeface="Nunito" pitchFamily="34" charset="0"/>
                <a:ea typeface="Nunito" pitchFamily="34" charset="-122"/>
                <a:cs typeface="Nunito" pitchFamily="34" charset="-120"/>
              </a:rPr>
              <a:t>3</a:t>
            </a:r>
            <a:endParaRPr lang="en-US" sz="2205" dirty="0"/>
          </a:p>
        </p:txBody>
      </p:sp>
      <p:sp>
        <p:nvSpPr>
          <p:cNvPr id="21" name="Text 16"/>
          <p:cNvSpPr/>
          <p:nvPr/>
        </p:nvSpPr>
        <p:spPr>
          <a:xfrm>
            <a:off x="7569398" y="5964793"/>
            <a:ext cx="2333982" cy="291703"/>
          </a:xfrm>
          <a:prstGeom prst="rect">
            <a:avLst/>
          </a:prstGeom>
          <a:noFill/>
          <a:ln/>
        </p:spPr>
        <p:txBody>
          <a:bodyPr wrap="none" rtlCol="0" anchor="t"/>
          <a:lstStyle/>
          <a:p>
            <a:pPr marL="0" indent="0" algn="l">
              <a:lnSpc>
                <a:spcPts val="2297"/>
              </a:lnSpc>
              <a:buNone/>
            </a:pPr>
            <a:r>
              <a:rPr lang="en-US" sz="1838" b="1" dirty="0">
                <a:solidFill>
                  <a:srgbClr val="00002E"/>
                </a:solidFill>
                <a:latin typeface="Nunito" pitchFamily="34" charset="0"/>
                <a:ea typeface="Nunito" pitchFamily="34" charset="-122"/>
                <a:cs typeface="Nunito" pitchFamily="34" charset="-120"/>
              </a:rPr>
              <a:t>Modify</a:t>
            </a:r>
            <a:endParaRPr lang="en-US" sz="1838" dirty="0"/>
          </a:p>
        </p:txBody>
      </p:sp>
      <p:sp>
        <p:nvSpPr>
          <p:cNvPr id="22" name="Text 17"/>
          <p:cNvSpPr/>
          <p:nvPr/>
        </p:nvSpPr>
        <p:spPr>
          <a:xfrm>
            <a:off x="7569398" y="6375440"/>
            <a:ext cx="6366629" cy="634603"/>
          </a:xfrm>
          <a:prstGeom prst="rect">
            <a:avLst/>
          </a:prstGeom>
          <a:noFill/>
          <a:ln/>
        </p:spPr>
        <p:txBody>
          <a:bodyPr wrap="square" rtlCol="0" anchor="t"/>
          <a:lstStyle/>
          <a:p>
            <a:pPr marL="0" indent="0" algn="l">
              <a:lnSpc>
                <a:spcPts val="2499"/>
              </a:lnSpc>
              <a:buNone/>
            </a:pPr>
            <a:r>
              <a:rPr lang="en-US" sz="1562" dirty="0">
                <a:solidFill>
                  <a:srgbClr val="00002E"/>
                </a:solidFill>
                <a:latin typeface="PT Sans" pitchFamily="34" charset="0"/>
                <a:ea typeface="PT Sans" pitchFamily="34" charset="-122"/>
                <a:cs typeface="PT Sans" pitchFamily="34" charset="-120"/>
              </a:rPr>
              <a:t>Burp Suite allows you to modify requests and responses in real-time, enabling advanced testing and exploitation techniques.</a:t>
            </a:r>
            <a:endParaRPr lang="en-US" sz="156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2039541"/>
            <a:ext cx="11072813"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Identifying Vulnerabilities with Burp Suite</a:t>
            </a:r>
            <a:endParaRPr lang="en-US" sz="4574" dirty="0"/>
          </a:p>
        </p:txBody>
      </p:sp>
      <p:sp>
        <p:nvSpPr>
          <p:cNvPr id="5" name="Text 2"/>
          <p:cNvSpPr/>
          <p:nvPr/>
        </p:nvSpPr>
        <p:spPr>
          <a:xfrm>
            <a:off x="968693" y="3382685"/>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Automated Scanning</a:t>
            </a:r>
            <a:endParaRPr lang="en-US" sz="2287" dirty="0"/>
          </a:p>
        </p:txBody>
      </p:sp>
      <p:sp>
        <p:nvSpPr>
          <p:cNvPr id="6" name="Text 3"/>
          <p:cNvSpPr/>
          <p:nvPr/>
        </p:nvSpPr>
        <p:spPr>
          <a:xfrm>
            <a:off x="968693" y="3992642"/>
            <a:ext cx="3828931" cy="1975247"/>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Burp's Scanner module can automatically identify a wide range of vulnerabilities, including SQL injection, cross-site scripting, and more.</a:t>
            </a:r>
            <a:endParaRPr lang="en-US" sz="1944" dirty="0"/>
          </a:p>
        </p:txBody>
      </p:sp>
      <p:sp>
        <p:nvSpPr>
          <p:cNvPr id="7" name="Text 4"/>
          <p:cNvSpPr/>
          <p:nvPr/>
        </p:nvSpPr>
        <p:spPr>
          <a:xfrm>
            <a:off x="5407462" y="3382685"/>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Manual Testing</a:t>
            </a:r>
            <a:endParaRPr lang="en-US" sz="2287" dirty="0"/>
          </a:p>
        </p:txBody>
      </p:sp>
      <p:sp>
        <p:nvSpPr>
          <p:cNvPr id="8" name="Text 5"/>
          <p:cNvSpPr/>
          <p:nvPr/>
        </p:nvSpPr>
        <p:spPr>
          <a:xfrm>
            <a:off x="5407462" y="3992642"/>
            <a:ext cx="3828931" cy="1975247"/>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Burp Suite also provides advanced manual testing capabilities, allowing you to craft custom attacks and explore the website's attack surface.</a:t>
            </a:r>
            <a:endParaRPr lang="en-US" sz="1944" dirty="0"/>
          </a:p>
        </p:txBody>
      </p:sp>
      <p:sp>
        <p:nvSpPr>
          <p:cNvPr id="9" name="Text 6"/>
          <p:cNvSpPr/>
          <p:nvPr/>
        </p:nvSpPr>
        <p:spPr>
          <a:xfrm>
            <a:off x="9846231" y="3382685"/>
            <a:ext cx="3490317"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Vulnerability Identification</a:t>
            </a:r>
            <a:endParaRPr lang="en-US" sz="2287" dirty="0"/>
          </a:p>
        </p:txBody>
      </p:sp>
      <p:sp>
        <p:nvSpPr>
          <p:cNvPr id="10" name="Text 7"/>
          <p:cNvSpPr/>
          <p:nvPr/>
        </p:nvSpPr>
        <p:spPr>
          <a:xfrm>
            <a:off x="9846231" y="3992642"/>
            <a:ext cx="3828931"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The tool highlights discovered vulnerabilities and provides detailed information to help you understand and exploit them.</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14630400" cy="2468880"/>
          </a:xfrm>
          <a:prstGeom prst="rect">
            <a:avLst/>
          </a:prstGeom>
        </p:spPr>
      </p:pic>
      <p:sp>
        <p:nvSpPr>
          <p:cNvPr id="5" name="Text 1"/>
          <p:cNvSpPr/>
          <p:nvPr/>
        </p:nvSpPr>
        <p:spPr>
          <a:xfrm>
            <a:off x="2238018" y="3014543"/>
            <a:ext cx="8121372" cy="580787"/>
          </a:xfrm>
          <a:prstGeom prst="rect">
            <a:avLst/>
          </a:prstGeom>
          <a:noFill/>
          <a:ln/>
        </p:spPr>
        <p:txBody>
          <a:bodyPr wrap="none" rtlCol="0" anchor="t"/>
          <a:lstStyle/>
          <a:p>
            <a:pPr marL="0" indent="0">
              <a:lnSpc>
                <a:spcPts val="4574"/>
              </a:lnSpc>
              <a:buNone/>
            </a:pPr>
            <a:r>
              <a:rPr lang="en-US" sz="3659" b="1" dirty="0">
                <a:solidFill>
                  <a:srgbClr val="00002E"/>
                </a:solidFill>
                <a:latin typeface="Nunito" pitchFamily="34" charset="0"/>
                <a:ea typeface="Nunito" pitchFamily="34" charset="-122"/>
                <a:cs typeface="Nunito" pitchFamily="34" charset="-120"/>
              </a:rPr>
              <a:t>Performing Vulnerability Assessments</a:t>
            </a:r>
            <a:endParaRPr lang="en-US" sz="3659" dirty="0"/>
          </a:p>
        </p:txBody>
      </p:sp>
      <p:sp>
        <p:nvSpPr>
          <p:cNvPr id="6" name="Shape 2"/>
          <p:cNvSpPr/>
          <p:nvPr/>
        </p:nvSpPr>
        <p:spPr>
          <a:xfrm>
            <a:off x="2238018" y="3891558"/>
            <a:ext cx="4978479" cy="1797487"/>
          </a:xfrm>
          <a:prstGeom prst="roundRect">
            <a:avLst>
              <a:gd name="adj" fmla="val 16482"/>
            </a:avLst>
          </a:prstGeom>
          <a:solidFill>
            <a:srgbClr val="F3F3FF"/>
          </a:solidFill>
          <a:ln w="22860">
            <a:solidFill>
              <a:srgbClr val="2D4DF2"/>
            </a:solidFill>
            <a:prstDash val="solid"/>
          </a:ln>
        </p:spPr>
      </p:sp>
      <p:sp>
        <p:nvSpPr>
          <p:cNvPr id="7" name="Text 3"/>
          <p:cNvSpPr/>
          <p:nvPr/>
        </p:nvSpPr>
        <p:spPr>
          <a:xfrm>
            <a:off x="2458283" y="4111823"/>
            <a:ext cx="2323624" cy="290513"/>
          </a:xfrm>
          <a:prstGeom prst="rect">
            <a:avLst/>
          </a:prstGeom>
          <a:noFill/>
          <a:ln/>
        </p:spPr>
        <p:txBody>
          <a:bodyPr wrap="none" rtlCol="0" anchor="t"/>
          <a:lstStyle/>
          <a:p>
            <a:pPr marL="0" indent="0">
              <a:lnSpc>
                <a:spcPts val="2287"/>
              </a:lnSpc>
              <a:buNone/>
            </a:pPr>
            <a:r>
              <a:rPr lang="en-US" sz="1830" b="1" dirty="0">
                <a:solidFill>
                  <a:srgbClr val="00002E"/>
                </a:solidFill>
                <a:latin typeface="Nunito" pitchFamily="34" charset="0"/>
                <a:ea typeface="Nunito" pitchFamily="34" charset="-122"/>
                <a:cs typeface="Nunito" pitchFamily="34" charset="-120"/>
              </a:rPr>
              <a:t>Scope Definition</a:t>
            </a:r>
            <a:endParaRPr lang="en-US" sz="1830" dirty="0"/>
          </a:p>
        </p:txBody>
      </p:sp>
      <p:sp>
        <p:nvSpPr>
          <p:cNvPr id="8" name="Text 4"/>
          <p:cNvSpPr/>
          <p:nvPr/>
        </p:nvSpPr>
        <p:spPr>
          <a:xfrm>
            <a:off x="2458283" y="4520803"/>
            <a:ext cx="4537948" cy="631984"/>
          </a:xfrm>
          <a:prstGeom prst="rect">
            <a:avLst/>
          </a:prstGeom>
          <a:noFill/>
          <a:ln/>
        </p:spPr>
        <p:txBody>
          <a:bodyPr wrap="square" rtlCol="0" anchor="t"/>
          <a:lstStyle/>
          <a:p>
            <a:pPr marL="0" indent="0">
              <a:lnSpc>
                <a:spcPts val="2488"/>
              </a:lnSpc>
              <a:buNone/>
            </a:pPr>
            <a:r>
              <a:rPr lang="en-US" sz="1555" dirty="0">
                <a:solidFill>
                  <a:srgbClr val="00002E"/>
                </a:solidFill>
                <a:latin typeface="PT Sans" pitchFamily="34" charset="0"/>
                <a:ea typeface="PT Sans" pitchFamily="34" charset="-122"/>
                <a:cs typeface="PT Sans" pitchFamily="34" charset="-120"/>
              </a:rPr>
              <a:t>Clearly define the targets and objectives of the assessment to ensure comprehensive coverage.</a:t>
            </a:r>
            <a:endParaRPr lang="en-US" sz="1555" dirty="0"/>
          </a:p>
        </p:txBody>
      </p:sp>
      <p:sp>
        <p:nvSpPr>
          <p:cNvPr id="9" name="Shape 5"/>
          <p:cNvSpPr/>
          <p:nvPr/>
        </p:nvSpPr>
        <p:spPr>
          <a:xfrm>
            <a:off x="7413903" y="3891558"/>
            <a:ext cx="4978479" cy="1797487"/>
          </a:xfrm>
          <a:prstGeom prst="roundRect">
            <a:avLst>
              <a:gd name="adj" fmla="val 16482"/>
            </a:avLst>
          </a:prstGeom>
          <a:solidFill>
            <a:srgbClr val="F3F3FF"/>
          </a:solidFill>
          <a:ln w="22860">
            <a:solidFill>
              <a:srgbClr val="018CE1"/>
            </a:solidFill>
            <a:prstDash val="solid"/>
          </a:ln>
        </p:spPr>
      </p:sp>
      <p:sp>
        <p:nvSpPr>
          <p:cNvPr id="10" name="Text 6"/>
          <p:cNvSpPr/>
          <p:nvPr/>
        </p:nvSpPr>
        <p:spPr>
          <a:xfrm>
            <a:off x="7634168" y="4111823"/>
            <a:ext cx="2341840" cy="290513"/>
          </a:xfrm>
          <a:prstGeom prst="rect">
            <a:avLst/>
          </a:prstGeom>
          <a:noFill/>
          <a:ln/>
        </p:spPr>
        <p:txBody>
          <a:bodyPr wrap="none" rtlCol="0" anchor="t"/>
          <a:lstStyle/>
          <a:p>
            <a:pPr marL="0" indent="0">
              <a:lnSpc>
                <a:spcPts val="2287"/>
              </a:lnSpc>
              <a:buNone/>
            </a:pPr>
            <a:r>
              <a:rPr lang="en-US" sz="1830" b="1" dirty="0">
                <a:solidFill>
                  <a:srgbClr val="00002E"/>
                </a:solidFill>
                <a:latin typeface="Nunito" pitchFamily="34" charset="0"/>
                <a:ea typeface="Nunito" pitchFamily="34" charset="-122"/>
                <a:cs typeface="Nunito" pitchFamily="34" charset="-120"/>
              </a:rPr>
              <a:t>Information Gathering</a:t>
            </a:r>
            <a:endParaRPr lang="en-US" sz="1830" dirty="0"/>
          </a:p>
        </p:txBody>
      </p:sp>
      <p:sp>
        <p:nvSpPr>
          <p:cNvPr id="11" name="Text 7"/>
          <p:cNvSpPr/>
          <p:nvPr/>
        </p:nvSpPr>
        <p:spPr>
          <a:xfrm>
            <a:off x="7634168" y="4520803"/>
            <a:ext cx="4537948" cy="947976"/>
          </a:xfrm>
          <a:prstGeom prst="rect">
            <a:avLst/>
          </a:prstGeom>
          <a:noFill/>
          <a:ln/>
        </p:spPr>
        <p:txBody>
          <a:bodyPr wrap="square" rtlCol="0" anchor="t"/>
          <a:lstStyle/>
          <a:p>
            <a:pPr marL="0" indent="0">
              <a:lnSpc>
                <a:spcPts val="2488"/>
              </a:lnSpc>
              <a:buNone/>
            </a:pPr>
            <a:r>
              <a:rPr lang="en-US" sz="1555" dirty="0">
                <a:solidFill>
                  <a:srgbClr val="00002E"/>
                </a:solidFill>
                <a:latin typeface="PT Sans" pitchFamily="34" charset="0"/>
                <a:ea typeface="PT Sans" pitchFamily="34" charset="-122"/>
                <a:cs typeface="PT Sans" pitchFamily="34" charset="-120"/>
              </a:rPr>
              <a:t>Gather detailed information about the target website, including its technologies, architecture, and attack surface.</a:t>
            </a:r>
            <a:endParaRPr lang="en-US" sz="1555" dirty="0"/>
          </a:p>
        </p:txBody>
      </p:sp>
      <p:sp>
        <p:nvSpPr>
          <p:cNvPr id="12" name="Shape 8"/>
          <p:cNvSpPr/>
          <p:nvPr/>
        </p:nvSpPr>
        <p:spPr>
          <a:xfrm>
            <a:off x="2238018" y="5886450"/>
            <a:ext cx="4978479" cy="1797487"/>
          </a:xfrm>
          <a:prstGeom prst="roundRect">
            <a:avLst>
              <a:gd name="adj" fmla="val 16482"/>
            </a:avLst>
          </a:prstGeom>
          <a:solidFill>
            <a:srgbClr val="F3F3FF"/>
          </a:solidFill>
          <a:ln w="22860">
            <a:solidFill>
              <a:srgbClr val="DA33BF"/>
            </a:solidFill>
            <a:prstDash val="solid"/>
          </a:ln>
        </p:spPr>
      </p:sp>
      <p:sp>
        <p:nvSpPr>
          <p:cNvPr id="13" name="Text 9"/>
          <p:cNvSpPr/>
          <p:nvPr/>
        </p:nvSpPr>
        <p:spPr>
          <a:xfrm>
            <a:off x="2458283" y="6106716"/>
            <a:ext cx="2449354" cy="290513"/>
          </a:xfrm>
          <a:prstGeom prst="rect">
            <a:avLst/>
          </a:prstGeom>
          <a:noFill/>
          <a:ln/>
        </p:spPr>
        <p:txBody>
          <a:bodyPr wrap="none" rtlCol="0" anchor="t"/>
          <a:lstStyle/>
          <a:p>
            <a:pPr marL="0" indent="0">
              <a:lnSpc>
                <a:spcPts val="2287"/>
              </a:lnSpc>
              <a:buNone/>
            </a:pPr>
            <a:r>
              <a:rPr lang="en-US" sz="1830" b="1" dirty="0">
                <a:solidFill>
                  <a:srgbClr val="00002E"/>
                </a:solidFill>
                <a:latin typeface="Nunito" pitchFamily="34" charset="0"/>
                <a:ea typeface="Nunito" pitchFamily="34" charset="-122"/>
                <a:cs typeface="Nunito" pitchFamily="34" charset="-120"/>
              </a:rPr>
              <a:t>Vulnerability Discovery</a:t>
            </a:r>
            <a:endParaRPr lang="en-US" sz="1830" dirty="0"/>
          </a:p>
        </p:txBody>
      </p:sp>
      <p:sp>
        <p:nvSpPr>
          <p:cNvPr id="14" name="Text 10"/>
          <p:cNvSpPr/>
          <p:nvPr/>
        </p:nvSpPr>
        <p:spPr>
          <a:xfrm>
            <a:off x="2458283" y="6515695"/>
            <a:ext cx="4537948" cy="631984"/>
          </a:xfrm>
          <a:prstGeom prst="rect">
            <a:avLst/>
          </a:prstGeom>
          <a:noFill/>
          <a:ln/>
        </p:spPr>
        <p:txBody>
          <a:bodyPr wrap="square" rtlCol="0" anchor="t"/>
          <a:lstStyle/>
          <a:p>
            <a:pPr marL="0" indent="0">
              <a:lnSpc>
                <a:spcPts val="2488"/>
              </a:lnSpc>
              <a:buNone/>
            </a:pPr>
            <a:r>
              <a:rPr lang="en-US" sz="1555" dirty="0">
                <a:solidFill>
                  <a:srgbClr val="00002E"/>
                </a:solidFill>
                <a:latin typeface="PT Sans" pitchFamily="34" charset="0"/>
                <a:ea typeface="PT Sans" pitchFamily="34" charset="-122"/>
                <a:cs typeface="PT Sans" pitchFamily="34" charset="-120"/>
              </a:rPr>
              <a:t>Utilize Burp Suite's advanced features to thoroughly investigate the website and uncover vulnerabilities.</a:t>
            </a:r>
            <a:endParaRPr lang="en-US" sz="1555" dirty="0"/>
          </a:p>
        </p:txBody>
      </p:sp>
      <p:sp>
        <p:nvSpPr>
          <p:cNvPr id="15" name="Shape 11"/>
          <p:cNvSpPr/>
          <p:nvPr/>
        </p:nvSpPr>
        <p:spPr>
          <a:xfrm>
            <a:off x="7413903" y="5886450"/>
            <a:ext cx="4978479" cy="1797487"/>
          </a:xfrm>
          <a:prstGeom prst="roundRect">
            <a:avLst>
              <a:gd name="adj" fmla="val 16482"/>
            </a:avLst>
          </a:prstGeom>
          <a:solidFill>
            <a:srgbClr val="F3F3FF"/>
          </a:solidFill>
          <a:ln w="22860">
            <a:solidFill>
              <a:srgbClr val="2D4DF2"/>
            </a:solidFill>
            <a:prstDash val="solid"/>
          </a:ln>
        </p:spPr>
      </p:sp>
      <p:sp>
        <p:nvSpPr>
          <p:cNvPr id="16" name="Text 12"/>
          <p:cNvSpPr/>
          <p:nvPr/>
        </p:nvSpPr>
        <p:spPr>
          <a:xfrm>
            <a:off x="7634168" y="6106716"/>
            <a:ext cx="2323624" cy="290513"/>
          </a:xfrm>
          <a:prstGeom prst="rect">
            <a:avLst/>
          </a:prstGeom>
          <a:noFill/>
          <a:ln/>
        </p:spPr>
        <p:txBody>
          <a:bodyPr wrap="none" rtlCol="0" anchor="t"/>
          <a:lstStyle/>
          <a:p>
            <a:pPr marL="0" indent="0">
              <a:lnSpc>
                <a:spcPts val="2287"/>
              </a:lnSpc>
              <a:buNone/>
            </a:pPr>
            <a:r>
              <a:rPr lang="en-US" sz="1830" b="1" dirty="0">
                <a:solidFill>
                  <a:srgbClr val="00002E"/>
                </a:solidFill>
                <a:latin typeface="Nunito" pitchFamily="34" charset="0"/>
                <a:ea typeface="Nunito" pitchFamily="34" charset="-122"/>
                <a:cs typeface="Nunito" pitchFamily="34" charset="-120"/>
              </a:rPr>
              <a:t>Risk Analysis</a:t>
            </a:r>
            <a:endParaRPr lang="en-US" sz="1830" dirty="0"/>
          </a:p>
        </p:txBody>
      </p:sp>
      <p:sp>
        <p:nvSpPr>
          <p:cNvPr id="17" name="Text 13"/>
          <p:cNvSpPr/>
          <p:nvPr/>
        </p:nvSpPr>
        <p:spPr>
          <a:xfrm>
            <a:off x="7634168" y="6515695"/>
            <a:ext cx="4537948" cy="947976"/>
          </a:xfrm>
          <a:prstGeom prst="rect">
            <a:avLst/>
          </a:prstGeom>
          <a:noFill/>
          <a:ln/>
        </p:spPr>
        <p:txBody>
          <a:bodyPr wrap="square" rtlCol="0" anchor="t"/>
          <a:lstStyle/>
          <a:p>
            <a:pPr marL="0" indent="0">
              <a:lnSpc>
                <a:spcPts val="2488"/>
              </a:lnSpc>
              <a:buNone/>
            </a:pPr>
            <a:r>
              <a:rPr lang="en-US" sz="1555" dirty="0">
                <a:solidFill>
                  <a:srgbClr val="00002E"/>
                </a:solidFill>
                <a:latin typeface="PT Sans" pitchFamily="34" charset="0"/>
                <a:ea typeface="PT Sans" pitchFamily="34" charset="-122"/>
                <a:cs typeface="PT Sans" pitchFamily="34" charset="-120"/>
              </a:rPr>
              <a:t>Assess the potential impact and exploitability of identified vulnerabilities to prioritize remediation efforts.</a:t>
            </a:r>
            <a:endParaRPr lang="en-US" sz="155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42864"/>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2963" y="2453402"/>
            <a:ext cx="4928473" cy="3322677"/>
          </a:xfrm>
          <a:prstGeom prst="rect">
            <a:avLst/>
          </a:prstGeom>
        </p:spPr>
      </p:pic>
      <p:sp>
        <p:nvSpPr>
          <p:cNvPr id="6" name="Text 1"/>
          <p:cNvSpPr/>
          <p:nvPr/>
        </p:nvSpPr>
        <p:spPr>
          <a:xfrm>
            <a:off x="780931" y="613648"/>
            <a:ext cx="7582138" cy="1312545"/>
          </a:xfrm>
          <a:prstGeom prst="rect">
            <a:avLst/>
          </a:prstGeom>
          <a:noFill/>
          <a:ln/>
        </p:spPr>
        <p:txBody>
          <a:bodyPr wrap="square" rtlCol="0" anchor="t"/>
          <a:lstStyle/>
          <a:p>
            <a:pPr marL="0" indent="0">
              <a:lnSpc>
                <a:spcPts val="5167"/>
              </a:lnSpc>
              <a:buNone/>
            </a:pPr>
            <a:r>
              <a:rPr lang="en-US" sz="4134" b="1" dirty="0">
                <a:solidFill>
                  <a:srgbClr val="00002E"/>
                </a:solidFill>
                <a:latin typeface="Nunito" pitchFamily="34" charset="0"/>
                <a:ea typeface="Nunito" pitchFamily="34" charset="-122"/>
                <a:cs typeface="Nunito" pitchFamily="34" charset="-120"/>
              </a:rPr>
              <a:t>Exploiting Identified Vulnerabilities</a:t>
            </a:r>
            <a:endParaRPr lang="en-US" sz="4134" dirty="0"/>
          </a:p>
        </p:txBody>
      </p:sp>
      <p:pic>
        <p:nvPicPr>
          <p:cNvPr id="7" name="Image 3" descr="preencoded.png"/>
          <p:cNvPicPr>
            <a:picLocks noChangeAspect="1"/>
          </p:cNvPicPr>
          <p:nvPr/>
        </p:nvPicPr>
        <p:blipFill>
          <a:blip r:embed="rId6"/>
          <a:stretch>
            <a:fillRect/>
          </a:stretch>
        </p:blipFill>
        <p:spPr>
          <a:xfrm>
            <a:off x="780931" y="2260878"/>
            <a:ext cx="1115616" cy="1784985"/>
          </a:xfrm>
          <a:prstGeom prst="rect">
            <a:avLst/>
          </a:prstGeom>
        </p:spPr>
      </p:pic>
      <p:sp>
        <p:nvSpPr>
          <p:cNvPr id="8" name="Text 2"/>
          <p:cNvSpPr/>
          <p:nvPr/>
        </p:nvSpPr>
        <p:spPr>
          <a:xfrm>
            <a:off x="2231231" y="2484001"/>
            <a:ext cx="3145869" cy="328136"/>
          </a:xfrm>
          <a:prstGeom prst="rect">
            <a:avLst/>
          </a:prstGeom>
          <a:noFill/>
          <a:ln/>
        </p:spPr>
        <p:txBody>
          <a:bodyPr wrap="none" rtlCol="0" anchor="t"/>
          <a:lstStyle/>
          <a:p>
            <a:pPr marL="0" indent="0" algn="l">
              <a:lnSpc>
                <a:spcPts val="2584"/>
              </a:lnSpc>
              <a:buNone/>
            </a:pPr>
            <a:r>
              <a:rPr lang="en-US" sz="2067" b="1" dirty="0">
                <a:solidFill>
                  <a:srgbClr val="00002E"/>
                </a:solidFill>
                <a:latin typeface="Nunito" pitchFamily="34" charset="0"/>
                <a:ea typeface="Nunito" pitchFamily="34" charset="-122"/>
                <a:cs typeface="Nunito" pitchFamily="34" charset="-120"/>
              </a:rPr>
              <a:t>Vulnerability Confirmation</a:t>
            </a:r>
            <a:endParaRPr lang="en-US" sz="2067" dirty="0"/>
          </a:p>
        </p:txBody>
      </p:sp>
      <p:sp>
        <p:nvSpPr>
          <p:cNvPr id="9" name="Text 3"/>
          <p:cNvSpPr/>
          <p:nvPr/>
        </p:nvSpPr>
        <p:spPr>
          <a:xfrm>
            <a:off x="2231231" y="2945963"/>
            <a:ext cx="6131838" cy="713899"/>
          </a:xfrm>
          <a:prstGeom prst="rect">
            <a:avLst/>
          </a:prstGeom>
          <a:noFill/>
          <a:ln/>
        </p:spPr>
        <p:txBody>
          <a:bodyPr wrap="square" rtlCol="0" anchor="t"/>
          <a:lstStyle/>
          <a:p>
            <a:pPr marL="0" indent="0" algn="l">
              <a:lnSpc>
                <a:spcPts val="2811"/>
              </a:lnSpc>
              <a:buNone/>
            </a:pPr>
            <a:r>
              <a:rPr lang="en-US" sz="1757" dirty="0">
                <a:solidFill>
                  <a:srgbClr val="00002E"/>
                </a:solidFill>
                <a:latin typeface="PT Sans" pitchFamily="34" charset="0"/>
                <a:ea typeface="PT Sans" pitchFamily="34" charset="-122"/>
                <a:cs typeface="PT Sans" pitchFamily="34" charset="-120"/>
              </a:rPr>
              <a:t>Verify the existence and impact of identified vulnerabilities through proof-of-concept exploits.</a:t>
            </a:r>
            <a:endParaRPr lang="en-US" sz="1757" dirty="0"/>
          </a:p>
        </p:txBody>
      </p:sp>
      <p:pic>
        <p:nvPicPr>
          <p:cNvPr id="10" name="Image 4" descr="preencoded.png"/>
          <p:cNvPicPr>
            <a:picLocks noChangeAspect="1"/>
          </p:cNvPicPr>
          <p:nvPr/>
        </p:nvPicPr>
        <p:blipFill>
          <a:blip r:embed="rId7"/>
          <a:stretch>
            <a:fillRect/>
          </a:stretch>
        </p:blipFill>
        <p:spPr>
          <a:xfrm>
            <a:off x="780931" y="4045863"/>
            <a:ext cx="1115616" cy="1784985"/>
          </a:xfrm>
          <a:prstGeom prst="rect">
            <a:avLst/>
          </a:prstGeom>
        </p:spPr>
      </p:pic>
      <p:sp>
        <p:nvSpPr>
          <p:cNvPr id="11" name="Text 4"/>
          <p:cNvSpPr/>
          <p:nvPr/>
        </p:nvSpPr>
        <p:spPr>
          <a:xfrm>
            <a:off x="2231231" y="4268986"/>
            <a:ext cx="2624971" cy="328136"/>
          </a:xfrm>
          <a:prstGeom prst="rect">
            <a:avLst/>
          </a:prstGeom>
          <a:noFill/>
          <a:ln/>
        </p:spPr>
        <p:txBody>
          <a:bodyPr wrap="none" rtlCol="0" anchor="t"/>
          <a:lstStyle/>
          <a:p>
            <a:pPr marL="0" indent="0" algn="l">
              <a:lnSpc>
                <a:spcPts val="2584"/>
              </a:lnSpc>
              <a:buNone/>
            </a:pPr>
            <a:r>
              <a:rPr lang="en-US" sz="2067" b="1" dirty="0">
                <a:solidFill>
                  <a:srgbClr val="00002E"/>
                </a:solidFill>
                <a:latin typeface="Nunito" pitchFamily="34" charset="0"/>
                <a:ea typeface="Nunito" pitchFamily="34" charset="-122"/>
                <a:cs typeface="Nunito" pitchFamily="34" charset="-120"/>
              </a:rPr>
              <a:t>Attack Automation</a:t>
            </a:r>
            <a:endParaRPr lang="en-US" sz="2067" dirty="0"/>
          </a:p>
        </p:txBody>
      </p:sp>
      <p:sp>
        <p:nvSpPr>
          <p:cNvPr id="12" name="Text 5"/>
          <p:cNvSpPr/>
          <p:nvPr/>
        </p:nvSpPr>
        <p:spPr>
          <a:xfrm>
            <a:off x="2231231" y="4730948"/>
            <a:ext cx="6131838" cy="713899"/>
          </a:xfrm>
          <a:prstGeom prst="rect">
            <a:avLst/>
          </a:prstGeom>
          <a:noFill/>
          <a:ln/>
        </p:spPr>
        <p:txBody>
          <a:bodyPr wrap="square" rtlCol="0" anchor="t"/>
          <a:lstStyle/>
          <a:p>
            <a:pPr marL="0" indent="0" algn="l">
              <a:lnSpc>
                <a:spcPts val="2811"/>
              </a:lnSpc>
              <a:buNone/>
            </a:pPr>
            <a:r>
              <a:rPr lang="en-US" sz="1757" dirty="0">
                <a:solidFill>
                  <a:srgbClr val="00002E"/>
                </a:solidFill>
                <a:latin typeface="PT Sans" pitchFamily="34" charset="0"/>
                <a:ea typeface="PT Sans" pitchFamily="34" charset="-122"/>
                <a:cs typeface="PT Sans" pitchFamily="34" charset="-120"/>
              </a:rPr>
              <a:t>Leverage Burp's Intruder module to automate and customize attacks for further exploitation.</a:t>
            </a:r>
            <a:endParaRPr lang="en-US" sz="1757" dirty="0"/>
          </a:p>
        </p:txBody>
      </p:sp>
      <p:pic>
        <p:nvPicPr>
          <p:cNvPr id="13" name="Image 5" descr="preencoded.png"/>
          <p:cNvPicPr>
            <a:picLocks noChangeAspect="1"/>
          </p:cNvPicPr>
          <p:nvPr/>
        </p:nvPicPr>
        <p:blipFill>
          <a:blip r:embed="rId8"/>
          <a:stretch>
            <a:fillRect/>
          </a:stretch>
        </p:blipFill>
        <p:spPr>
          <a:xfrm>
            <a:off x="780931" y="5830848"/>
            <a:ext cx="1115616" cy="1784985"/>
          </a:xfrm>
          <a:prstGeom prst="rect">
            <a:avLst/>
          </a:prstGeom>
        </p:spPr>
      </p:pic>
      <p:sp>
        <p:nvSpPr>
          <p:cNvPr id="14" name="Text 6"/>
          <p:cNvSpPr/>
          <p:nvPr/>
        </p:nvSpPr>
        <p:spPr>
          <a:xfrm>
            <a:off x="2231231" y="6053971"/>
            <a:ext cx="2624971" cy="328136"/>
          </a:xfrm>
          <a:prstGeom prst="rect">
            <a:avLst/>
          </a:prstGeom>
          <a:noFill/>
          <a:ln/>
        </p:spPr>
        <p:txBody>
          <a:bodyPr wrap="none" rtlCol="0" anchor="t"/>
          <a:lstStyle/>
          <a:p>
            <a:pPr marL="0" indent="0" algn="l">
              <a:lnSpc>
                <a:spcPts val="2584"/>
              </a:lnSpc>
              <a:buNone/>
            </a:pPr>
            <a:r>
              <a:rPr lang="en-US" sz="2067" b="1" dirty="0">
                <a:solidFill>
                  <a:srgbClr val="00002E"/>
                </a:solidFill>
                <a:latin typeface="Nunito" pitchFamily="34" charset="0"/>
                <a:ea typeface="Nunito" pitchFamily="34" charset="-122"/>
                <a:cs typeface="Nunito" pitchFamily="34" charset="-120"/>
              </a:rPr>
              <a:t>Privilege Escalation</a:t>
            </a:r>
            <a:endParaRPr lang="en-US" sz="2067" dirty="0"/>
          </a:p>
        </p:txBody>
      </p:sp>
      <p:sp>
        <p:nvSpPr>
          <p:cNvPr id="15" name="Text 7"/>
          <p:cNvSpPr/>
          <p:nvPr/>
        </p:nvSpPr>
        <p:spPr>
          <a:xfrm>
            <a:off x="2231231" y="6515933"/>
            <a:ext cx="6131838" cy="713899"/>
          </a:xfrm>
          <a:prstGeom prst="rect">
            <a:avLst/>
          </a:prstGeom>
          <a:noFill/>
          <a:ln/>
        </p:spPr>
        <p:txBody>
          <a:bodyPr wrap="square" rtlCol="0" anchor="t"/>
          <a:lstStyle/>
          <a:p>
            <a:pPr marL="0" indent="0" algn="l">
              <a:lnSpc>
                <a:spcPts val="2811"/>
              </a:lnSpc>
              <a:buNone/>
            </a:pPr>
            <a:r>
              <a:rPr lang="en-US" sz="1757" dirty="0">
                <a:solidFill>
                  <a:srgbClr val="00002E"/>
                </a:solidFill>
                <a:latin typeface="PT Sans" pitchFamily="34" charset="0"/>
                <a:ea typeface="PT Sans" pitchFamily="34" charset="-122"/>
                <a:cs typeface="PT Sans" pitchFamily="34" charset="-120"/>
              </a:rPr>
              <a:t>Explore ways to elevate the level of access or control gained through the initial vulnerability.</a:t>
            </a:r>
            <a:endParaRPr lang="en-US" sz="175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1767" y="2800469"/>
            <a:ext cx="5030867" cy="2628662"/>
          </a:xfrm>
          <a:prstGeom prst="rect">
            <a:avLst/>
          </a:prstGeom>
        </p:spPr>
      </p:pic>
      <p:sp>
        <p:nvSpPr>
          <p:cNvPr id="6" name="Text 1"/>
          <p:cNvSpPr/>
          <p:nvPr/>
        </p:nvSpPr>
        <p:spPr>
          <a:xfrm>
            <a:off x="637342" y="768072"/>
            <a:ext cx="7303175" cy="535543"/>
          </a:xfrm>
          <a:prstGeom prst="rect">
            <a:avLst/>
          </a:prstGeom>
          <a:noFill/>
          <a:ln/>
        </p:spPr>
        <p:txBody>
          <a:bodyPr wrap="none" rtlCol="0" anchor="t"/>
          <a:lstStyle/>
          <a:p>
            <a:pPr marL="0" indent="0">
              <a:lnSpc>
                <a:spcPts val="4218"/>
              </a:lnSpc>
              <a:buNone/>
            </a:pPr>
            <a:r>
              <a:rPr lang="en-US" sz="3374" b="1" dirty="0">
                <a:solidFill>
                  <a:srgbClr val="00002E"/>
                </a:solidFill>
                <a:latin typeface="Nunito" pitchFamily="34" charset="0"/>
                <a:ea typeface="Nunito" pitchFamily="34" charset="-122"/>
                <a:cs typeface="Nunito" pitchFamily="34" charset="-120"/>
              </a:rPr>
              <a:t>Reporting and Documenting Findings</a:t>
            </a:r>
            <a:endParaRPr lang="en-US" sz="3374" dirty="0"/>
          </a:p>
        </p:txBody>
      </p:sp>
      <p:pic>
        <p:nvPicPr>
          <p:cNvPr id="7" name="Image 3" descr="preencoded.png"/>
          <p:cNvPicPr>
            <a:picLocks noChangeAspect="1"/>
          </p:cNvPicPr>
          <p:nvPr/>
        </p:nvPicPr>
        <p:blipFill>
          <a:blip r:embed="rId6"/>
          <a:stretch>
            <a:fillRect/>
          </a:stretch>
        </p:blipFill>
        <p:spPr>
          <a:xfrm>
            <a:off x="637342" y="1576745"/>
            <a:ext cx="455295" cy="455295"/>
          </a:xfrm>
          <a:prstGeom prst="rect">
            <a:avLst/>
          </a:prstGeom>
        </p:spPr>
      </p:pic>
      <p:sp>
        <p:nvSpPr>
          <p:cNvPr id="8" name="Text 2"/>
          <p:cNvSpPr/>
          <p:nvPr/>
        </p:nvSpPr>
        <p:spPr>
          <a:xfrm>
            <a:off x="637342" y="2214086"/>
            <a:ext cx="2231350" cy="267891"/>
          </a:xfrm>
          <a:prstGeom prst="rect">
            <a:avLst/>
          </a:prstGeom>
          <a:noFill/>
          <a:ln/>
        </p:spPr>
        <p:txBody>
          <a:bodyPr wrap="none" rtlCol="0" anchor="t"/>
          <a:lstStyle/>
          <a:p>
            <a:pPr marL="0" indent="0" algn="l">
              <a:lnSpc>
                <a:spcPts val="2109"/>
              </a:lnSpc>
              <a:buNone/>
            </a:pPr>
            <a:r>
              <a:rPr lang="en-US" sz="1687" b="1" dirty="0">
                <a:solidFill>
                  <a:srgbClr val="00002E"/>
                </a:solidFill>
                <a:latin typeface="Nunito" pitchFamily="34" charset="0"/>
                <a:ea typeface="Nunito" pitchFamily="34" charset="-122"/>
                <a:cs typeface="Nunito" pitchFamily="34" charset="-120"/>
              </a:rPr>
              <a:t>Comprehensive Report</a:t>
            </a:r>
            <a:endParaRPr lang="en-US" sz="1687" dirty="0"/>
          </a:p>
        </p:txBody>
      </p:sp>
      <p:sp>
        <p:nvSpPr>
          <p:cNvPr id="9" name="Text 3"/>
          <p:cNvSpPr/>
          <p:nvPr/>
        </p:nvSpPr>
        <p:spPr>
          <a:xfrm>
            <a:off x="637342" y="2591157"/>
            <a:ext cx="7869317" cy="582930"/>
          </a:xfrm>
          <a:prstGeom prst="rect">
            <a:avLst/>
          </a:prstGeom>
          <a:noFill/>
          <a:ln/>
        </p:spPr>
        <p:txBody>
          <a:bodyPr wrap="square" rtlCol="0" anchor="t"/>
          <a:lstStyle/>
          <a:p>
            <a:pPr marL="0" indent="0" algn="l">
              <a:lnSpc>
                <a:spcPts val="2295"/>
              </a:lnSpc>
              <a:buNone/>
            </a:pPr>
            <a:r>
              <a:rPr lang="en-US" sz="1434" dirty="0">
                <a:solidFill>
                  <a:srgbClr val="00002E"/>
                </a:solidFill>
                <a:latin typeface="PT Sans" pitchFamily="34" charset="0"/>
                <a:ea typeface="PT Sans" pitchFamily="34" charset="-122"/>
                <a:cs typeface="PT Sans" pitchFamily="34" charset="-120"/>
              </a:rPr>
              <a:t>Generate a detailed report outlining the discovered vulnerabilities, their impact, and recommendations for remediation.</a:t>
            </a:r>
            <a:endParaRPr lang="en-US" sz="1434" dirty="0"/>
          </a:p>
        </p:txBody>
      </p:sp>
      <p:pic>
        <p:nvPicPr>
          <p:cNvPr id="10" name="Image 4" descr="preencoded.png"/>
          <p:cNvPicPr>
            <a:picLocks noChangeAspect="1"/>
          </p:cNvPicPr>
          <p:nvPr/>
        </p:nvPicPr>
        <p:blipFill>
          <a:blip r:embed="rId7"/>
          <a:stretch>
            <a:fillRect/>
          </a:stretch>
        </p:blipFill>
        <p:spPr>
          <a:xfrm>
            <a:off x="637342" y="3720465"/>
            <a:ext cx="455295" cy="455295"/>
          </a:xfrm>
          <a:prstGeom prst="rect">
            <a:avLst/>
          </a:prstGeom>
        </p:spPr>
      </p:pic>
      <p:sp>
        <p:nvSpPr>
          <p:cNvPr id="11" name="Text 4"/>
          <p:cNvSpPr/>
          <p:nvPr/>
        </p:nvSpPr>
        <p:spPr>
          <a:xfrm>
            <a:off x="637342" y="4357807"/>
            <a:ext cx="2419588" cy="267891"/>
          </a:xfrm>
          <a:prstGeom prst="rect">
            <a:avLst/>
          </a:prstGeom>
          <a:noFill/>
          <a:ln/>
        </p:spPr>
        <p:txBody>
          <a:bodyPr wrap="none" rtlCol="0" anchor="t"/>
          <a:lstStyle/>
          <a:p>
            <a:pPr marL="0" indent="0" algn="l">
              <a:lnSpc>
                <a:spcPts val="2109"/>
              </a:lnSpc>
              <a:buNone/>
            </a:pPr>
            <a:r>
              <a:rPr lang="en-US" sz="1687" b="1" dirty="0">
                <a:solidFill>
                  <a:srgbClr val="00002E"/>
                </a:solidFill>
                <a:latin typeface="Nunito" pitchFamily="34" charset="0"/>
                <a:ea typeface="Nunito" pitchFamily="34" charset="-122"/>
                <a:cs typeface="Nunito" pitchFamily="34" charset="-120"/>
              </a:rPr>
              <a:t>Evidence Documentation</a:t>
            </a:r>
            <a:endParaRPr lang="en-US" sz="1687" dirty="0"/>
          </a:p>
        </p:txBody>
      </p:sp>
      <p:sp>
        <p:nvSpPr>
          <p:cNvPr id="12" name="Text 5"/>
          <p:cNvSpPr/>
          <p:nvPr/>
        </p:nvSpPr>
        <p:spPr>
          <a:xfrm>
            <a:off x="637342" y="4734878"/>
            <a:ext cx="7869317" cy="582930"/>
          </a:xfrm>
          <a:prstGeom prst="rect">
            <a:avLst/>
          </a:prstGeom>
          <a:noFill/>
          <a:ln/>
        </p:spPr>
        <p:txBody>
          <a:bodyPr wrap="square" rtlCol="0" anchor="t"/>
          <a:lstStyle/>
          <a:p>
            <a:pPr marL="0" indent="0" algn="l">
              <a:lnSpc>
                <a:spcPts val="2295"/>
              </a:lnSpc>
              <a:buNone/>
            </a:pPr>
            <a:r>
              <a:rPr lang="en-US" sz="1434" dirty="0">
                <a:solidFill>
                  <a:srgbClr val="00002E"/>
                </a:solidFill>
                <a:latin typeface="PT Sans" pitchFamily="34" charset="0"/>
                <a:ea typeface="PT Sans" pitchFamily="34" charset="-122"/>
                <a:cs typeface="PT Sans" pitchFamily="34" charset="-120"/>
              </a:rPr>
              <a:t>Capture and include relevant evidence, such as screenshots, request/response data, and exploit details, to support findings.</a:t>
            </a:r>
            <a:endParaRPr lang="en-US" sz="1434" dirty="0"/>
          </a:p>
        </p:txBody>
      </p:sp>
      <p:pic>
        <p:nvPicPr>
          <p:cNvPr id="13" name="Image 5" descr="preencoded.png"/>
          <p:cNvPicPr>
            <a:picLocks noChangeAspect="1"/>
          </p:cNvPicPr>
          <p:nvPr/>
        </p:nvPicPr>
        <p:blipFill>
          <a:blip r:embed="rId8"/>
          <a:stretch>
            <a:fillRect/>
          </a:stretch>
        </p:blipFill>
        <p:spPr>
          <a:xfrm>
            <a:off x="637342" y="5864185"/>
            <a:ext cx="455295" cy="455295"/>
          </a:xfrm>
          <a:prstGeom prst="rect">
            <a:avLst/>
          </a:prstGeom>
        </p:spPr>
      </p:pic>
      <p:sp>
        <p:nvSpPr>
          <p:cNvPr id="14" name="Text 6"/>
          <p:cNvSpPr/>
          <p:nvPr/>
        </p:nvSpPr>
        <p:spPr>
          <a:xfrm>
            <a:off x="637342" y="6501527"/>
            <a:ext cx="2438043" cy="267891"/>
          </a:xfrm>
          <a:prstGeom prst="rect">
            <a:avLst/>
          </a:prstGeom>
          <a:noFill/>
          <a:ln/>
        </p:spPr>
        <p:txBody>
          <a:bodyPr wrap="none" rtlCol="0" anchor="t"/>
          <a:lstStyle/>
          <a:p>
            <a:pPr marL="0" indent="0" algn="l">
              <a:lnSpc>
                <a:spcPts val="2109"/>
              </a:lnSpc>
              <a:buNone/>
            </a:pPr>
            <a:r>
              <a:rPr lang="en-US" sz="1687" b="1" dirty="0">
                <a:solidFill>
                  <a:srgbClr val="00002E"/>
                </a:solidFill>
                <a:latin typeface="Nunito" pitchFamily="34" charset="0"/>
                <a:ea typeface="Nunito" pitchFamily="34" charset="-122"/>
                <a:cs typeface="Nunito" pitchFamily="34" charset="-120"/>
              </a:rPr>
              <a:t>Presentation Preparation</a:t>
            </a:r>
            <a:endParaRPr lang="en-US" sz="1687" dirty="0"/>
          </a:p>
        </p:txBody>
      </p:sp>
      <p:sp>
        <p:nvSpPr>
          <p:cNvPr id="15" name="Text 7"/>
          <p:cNvSpPr/>
          <p:nvPr/>
        </p:nvSpPr>
        <p:spPr>
          <a:xfrm>
            <a:off x="637342" y="6878598"/>
            <a:ext cx="7869317" cy="582930"/>
          </a:xfrm>
          <a:prstGeom prst="rect">
            <a:avLst/>
          </a:prstGeom>
          <a:noFill/>
          <a:ln/>
        </p:spPr>
        <p:txBody>
          <a:bodyPr wrap="square" rtlCol="0" anchor="t"/>
          <a:lstStyle/>
          <a:p>
            <a:pPr marL="0" indent="0" algn="l">
              <a:lnSpc>
                <a:spcPts val="2295"/>
              </a:lnSpc>
              <a:buNone/>
            </a:pPr>
            <a:r>
              <a:rPr lang="en-US" sz="1434" dirty="0">
                <a:solidFill>
                  <a:srgbClr val="00002E"/>
                </a:solidFill>
                <a:latin typeface="PT Sans" pitchFamily="34" charset="0"/>
                <a:ea typeface="PT Sans" pitchFamily="34" charset="-122"/>
                <a:cs typeface="PT Sans" pitchFamily="34" charset="-120"/>
              </a:rPr>
              <a:t>Prepare a clear and concise presentation to effectively communicate the assessment results to stakeholders.</a:t>
            </a:r>
            <a:endParaRPr lang="en-US" sz="143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2637830"/>
            <a:ext cx="4869061" cy="2953941"/>
          </a:xfrm>
          <a:prstGeom prst="rect">
            <a:avLst/>
          </a:prstGeom>
        </p:spPr>
      </p:pic>
      <p:sp>
        <p:nvSpPr>
          <p:cNvPr id="6" name="Text 1"/>
          <p:cNvSpPr/>
          <p:nvPr/>
        </p:nvSpPr>
        <p:spPr>
          <a:xfrm>
            <a:off x="6350437" y="2776538"/>
            <a:ext cx="7117080"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Conclusion and Next Steps</a:t>
            </a:r>
            <a:endParaRPr lang="en-US" sz="4574" dirty="0"/>
          </a:p>
        </p:txBody>
      </p:sp>
      <p:sp>
        <p:nvSpPr>
          <p:cNvPr id="7" name="Text 2"/>
          <p:cNvSpPr/>
          <p:nvPr/>
        </p:nvSpPr>
        <p:spPr>
          <a:xfrm>
            <a:off x="6350437" y="3872865"/>
            <a:ext cx="7415927"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Burp Suite is a powerful tool that can greatly enhance your website investigation capabilities. By mastering its features and techniques, you can effectively identify, exploit, and report on vulnerabilities to improve the security of your target websites.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481</Words>
  <Application>Microsoft Office PowerPoint</Application>
  <PresentationFormat>Custom</PresentationFormat>
  <Paragraphs>65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omni</cp:lastModifiedBy>
  <cp:revision>2</cp:revision>
  <dcterms:created xsi:type="dcterms:W3CDTF">2024-07-14T07:52:09Z</dcterms:created>
  <dcterms:modified xsi:type="dcterms:W3CDTF">2024-07-14T07:56:48Z</dcterms:modified>
</cp:coreProperties>
</file>