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67"/>
  </p:notesMasterIdLst>
  <p:sldIdLst>
    <p:sldId id="458" r:id="rId2"/>
    <p:sldId id="321" r:id="rId3"/>
    <p:sldId id="538" r:id="rId4"/>
    <p:sldId id="533" r:id="rId5"/>
    <p:sldId id="534" r:id="rId6"/>
    <p:sldId id="589" r:id="rId7"/>
    <p:sldId id="535" r:id="rId8"/>
    <p:sldId id="536" r:id="rId9"/>
    <p:sldId id="545" r:id="rId10"/>
    <p:sldId id="546" r:id="rId11"/>
    <p:sldId id="547" r:id="rId12"/>
    <p:sldId id="537" r:id="rId13"/>
    <p:sldId id="539" r:id="rId14"/>
    <p:sldId id="540" r:id="rId15"/>
    <p:sldId id="541" r:id="rId16"/>
    <p:sldId id="542" r:id="rId17"/>
    <p:sldId id="543" r:id="rId18"/>
    <p:sldId id="544" r:id="rId19"/>
    <p:sldId id="548" r:id="rId20"/>
    <p:sldId id="549" r:id="rId21"/>
    <p:sldId id="550" r:id="rId22"/>
    <p:sldId id="551" r:id="rId23"/>
    <p:sldId id="552" r:id="rId24"/>
    <p:sldId id="553" r:id="rId25"/>
    <p:sldId id="554" r:id="rId26"/>
    <p:sldId id="555" r:id="rId27"/>
    <p:sldId id="590" r:id="rId28"/>
    <p:sldId id="592" r:id="rId29"/>
    <p:sldId id="596" r:id="rId30"/>
    <p:sldId id="556" r:id="rId31"/>
    <p:sldId id="557" r:id="rId32"/>
    <p:sldId id="558" r:id="rId33"/>
    <p:sldId id="559" r:id="rId34"/>
    <p:sldId id="560" r:id="rId35"/>
    <p:sldId id="562" r:id="rId36"/>
    <p:sldId id="561" r:id="rId37"/>
    <p:sldId id="563" r:id="rId38"/>
    <p:sldId id="564" r:id="rId39"/>
    <p:sldId id="565" r:id="rId40"/>
    <p:sldId id="567" r:id="rId41"/>
    <p:sldId id="568" r:id="rId42"/>
    <p:sldId id="569" r:id="rId43"/>
    <p:sldId id="591" r:id="rId44"/>
    <p:sldId id="597" r:id="rId45"/>
    <p:sldId id="570" r:id="rId46"/>
    <p:sldId id="571" r:id="rId47"/>
    <p:sldId id="572" r:id="rId48"/>
    <p:sldId id="573" r:id="rId49"/>
    <p:sldId id="566" r:id="rId50"/>
    <p:sldId id="574" r:id="rId51"/>
    <p:sldId id="575" r:id="rId52"/>
    <p:sldId id="576" r:id="rId53"/>
    <p:sldId id="578" r:id="rId54"/>
    <p:sldId id="579" r:id="rId55"/>
    <p:sldId id="581" r:id="rId56"/>
    <p:sldId id="594" r:id="rId57"/>
    <p:sldId id="582" r:id="rId58"/>
    <p:sldId id="595" r:id="rId59"/>
    <p:sldId id="584" r:id="rId60"/>
    <p:sldId id="585" r:id="rId61"/>
    <p:sldId id="586" r:id="rId62"/>
    <p:sldId id="587" r:id="rId63"/>
    <p:sldId id="598" r:id="rId64"/>
    <p:sldId id="399" r:id="rId65"/>
    <p:sldId id="302" r:id="rId66"/>
  </p:sldIdLst>
  <p:sldSz cx="9144000" cy="5143500" type="screen16x9"/>
  <p:notesSz cx="6858000" cy="9144000"/>
  <p:embeddedFontLst>
    <p:embeddedFont>
      <p:font typeface="Arial Black" panose="020B0A04020102020204" pitchFamily="34" charset="0"/>
      <p:bold r:id="rId68"/>
    </p:embeddedFont>
    <p:embeddedFont>
      <p:font typeface="Arvo" panose="020B0604020202020204" charset="0"/>
      <p:regular r:id="rId69"/>
      <p:bold r:id="rId70"/>
      <p:italic r:id="rId71"/>
      <p:boldItalic r:id="rId72"/>
    </p:embeddedFont>
    <p:embeddedFont>
      <p:font typeface="Berlin Sans FB Demi" panose="020E0802020502020306" pitchFamily="34" charset="0"/>
      <p:bold r:id="rId73"/>
    </p:embeddedFont>
    <p:embeddedFont>
      <p:font typeface="Calibri" panose="020F0502020204030204" pitchFamily="34" charset="0"/>
      <p:regular r:id="rId74"/>
      <p:bold r:id="rId75"/>
      <p:italic r:id="rId76"/>
      <p:boldItalic r:id="rId77"/>
    </p:embeddedFont>
    <p:embeddedFont>
      <p:font typeface="Consolas" panose="020B0609020204030204" pitchFamily="49" charset="0"/>
      <p:regular r:id="rId78"/>
      <p:bold r:id="rId79"/>
      <p:italic r:id="rId80"/>
      <p:boldItalic r:id="rId81"/>
    </p:embeddedFont>
    <p:embeddedFont>
      <p:font typeface="Roboto Condensed" panose="020B0604020202020204" charset="0"/>
      <p:regular r:id="rId82"/>
      <p:bold r:id="rId83"/>
      <p:italic r:id="rId84"/>
      <p:boldItalic r:id="rId85"/>
    </p:embeddedFont>
    <p:embeddedFont>
      <p:font typeface="Roboto Condensed Light" panose="020B0604020202020204" charset="0"/>
      <p:regular r:id="rId86"/>
      <p:bold r:id="rId87"/>
      <p:italic r:id="rId88"/>
      <p:boldItalic r:id="rId8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0388E1-AC27-4EE8-A7F7-5229689E663B}">
  <a:tblStyle styleId="{0C0388E1-AC27-4EE8-A7F7-5229689E663B}"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56" autoAdjust="0"/>
  </p:normalViewPr>
  <p:slideViewPr>
    <p:cSldViewPr>
      <p:cViewPr varScale="1">
        <p:scale>
          <a:sx n="83" d="100"/>
          <a:sy n="83" d="100"/>
        </p:scale>
        <p:origin x="1026" y="9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1.fntdata"/><Relationship Id="rId76" Type="http://schemas.openxmlformats.org/officeDocument/2006/relationships/font" Target="fonts/font9.fntdata"/><Relationship Id="rId84" Type="http://schemas.openxmlformats.org/officeDocument/2006/relationships/font" Target="fonts/font17.fntdata"/><Relationship Id="rId89" Type="http://schemas.openxmlformats.org/officeDocument/2006/relationships/font" Target="fonts/font22.fntdata"/><Relationship Id="rId7" Type="http://schemas.openxmlformats.org/officeDocument/2006/relationships/slide" Target="slides/slide6.xml"/><Relationship Id="rId71" Type="http://schemas.openxmlformats.org/officeDocument/2006/relationships/font" Target="fonts/font4.fntdata"/><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7.fntdata"/><Relationship Id="rId79" Type="http://schemas.openxmlformats.org/officeDocument/2006/relationships/font" Target="fonts/font12.fntdata"/><Relationship Id="rId87" Type="http://schemas.openxmlformats.org/officeDocument/2006/relationships/font" Target="fonts/font20.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5.fntdata"/><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font" Target="fonts/font13.fntdata"/><Relationship Id="rId85" Type="http://schemas.openxmlformats.org/officeDocument/2006/relationships/font" Target="fonts/font18.fntdata"/><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font" Target="fonts/font16.fntdata"/><Relationship Id="rId88" Type="http://schemas.openxmlformats.org/officeDocument/2006/relationships/font" Target="fonts/font21.fntdata"/><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font" Target="fonts/font14.fntdata"/><Relationship Id="rId86"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57987788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628070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44778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6419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72912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3237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3509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267255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7544482" y="657775"/>
            <a:ext cx="1299300" cy="432900"/>
          </a:xfrm>
          <a:prstGeom prst="triangle">
            <a:avLst>
              <a:gd name="adj" fmla="val 32425"/>
            </a:avLst>
          </a:prstGeom>
          <a:solidFill>
            <a:srgbClr val="263248"/>
          </a:solidFill>
          <a:ln>
            <a:noFill/>
          </a:ln>
        </p:spPr>
        <p:txBody>
          <a:bodyPr lIns="91425" tIns="91425" rIns="91425" bIns="91425" anchor="ctr" anchorCtr="0">
            <a:noAutofit/>
          </a:bodyPr>
          <a:lstStyle/>
          <a:p>
            <a:pPr lvl="0" rtl="0">
              <a:spcBef>
                <a:spcPts val="0"/>
              </a:spcBef>
              <a:buNone/>
            </a:pPr>
            <a:endParaRPr dirty="0">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lIns="91425" tIns="91425" rIns="91425" bIns="91425" anchor="ctr" anchorCtr="0">
              <a:noAutofit/>
            </a:bodyPr>
            <a:lstStyle/>
            <a:p>
              <a:pPr lvl="0">
                <a:spcBef>
                  <a:spcPts val="0"/>
                </a:spcBef>
                <a:buNone/>
              </a:pPr>
              <a:endParaRPr dirty="0"/>
            </a:p>
          </p:txBody>
        </p:sp>
        <p:sp>
          <p:nvSpPr>
            <p:cNvPr id="13" name="Shape 13"/>
            <p:cNvSpPr/>
            <p:nvPr/>
          </p:nvSpPr>
          <p:spPr>
            <a:xfrm rot="10800000" flipH="1">
              <a:off x="3517898" y="-7088"/>
              <a:ext cx="5143500" cy="5143500"/>
            </a:xfrm>
            <a:prstGeom prst="rtTriangle">
              <a:avLst/>
            </a:prstGeom>
            <a:solidFill>
              <a:srgbClr val="C7D3E6"/>
            </a:solidFill>
            <a:ln>
              <a:noFill/>
            </a:ln>
          </p:spPr>
          <p:txBody>
            <a:bodyPr lIns="91425" tIns="91425" rIns="91425" bIns="91425" anchor="ctr" anchorCtr="0">
              <a:noAutofit/>
            </a:bodyPr>
            <a:lstStyle/>
            <a:p>
              <a:pPr lvl="0" rtl="0">
                <a:spcBef>
                  <a:spcPts val="0"/>
                </a:spcBef>
                <a:buNone/>
              </a:pPr>
              <a:endParaRPr dirty="0">
                <a:latin typeface="Arvo"/>
                <a:ea typeface="Arvo"/>
                <a:cs typeface="Arvo"/>
                <a:sym typeface="Arvo"/>
              </a:endParaRPr>
            </a:p>
          </p:txBody>
        </p:sp>
      </p:grpSp>
      <p:grpSp>
        <p:nvGrpSpPr>
          <p:cNvPr id="14" name="Shape 14"/>
          <p:cNvGrpSpPr/>
          <p:nvPr/>
        </p:nvGrpSpPr>
        <p:grpSpPr>
          <a:xfrm rot="10800000" flipH="1">
            <a:off x="0" y="1090762"/>
            <a:ext cx="8847501" cy="2961974"/>
            <a:chOff x="-8178042" y="-4493254"/>
            <a:chExt cx="19483597" cy="6522736"/>
          </a:xfrm>
        </p:grpSpPr>
        <p:sp>
          <p:nvSpPr>
            <p:cNvPr id="15" name="Shape 15"/>
            <p:cNvSpPr/>
            <p:nvPr/>
          </p:nvSpPr>
          <p:spPr>
            <a:xfrm>
              <a:off x="-8178042" y="-4493118"/>
              <a:ext cx="12968400" cy="6522600"/>
            </a:xfrm>
            <a:prstGeom prst="rect">
              <a:avLst/>
            </a:prstGeom>
            <a:solidFill>
              <a:srgbClr val="3F5378"/>
            </a:solidFill>
            <a:ln>
              <a:noFill/>
            </a:ln>
          </p:spPr>
          <p:txBody>
            <a:bodyPr lIns="91425" tIns="91425" rIns="91425" bIns="91425" anchor="ctr" anchorCtr="0">
              <a:noAutofit/>
            </a:bodyPr>
            <a:lstStyle/>
            <a:p>
              <a:pPr lvl="0" rtl="0">
                <a:spcBef>
                  <a:spcPts val="0"/>
                </a:spcBef>
                <a:buNone/>
              </a:pPr>
              <a:endParaRPr dirty="0">
                <a:latin typeface="Arvo"/>
                <a:ea typeface="Arvo"/>
                <a:cs typeface="Arvo"/>
                <a:sym typeface="Arvo"/>
              </a:endParaRPr>
            </a:p>
          </p:txBody>
        </p:sp>
        <p:sp>
          <p:nvSpPr>
            <p:cNvPr id="16" name="Shape 16"/>
            <p:cNvSpPr/>
            <p:nvPr/>
          </p:nvSpPr>
          <p:spPr>
            <a:xfrm>
              <a:off x="4782955" y="-4493254"/>
              <a:ext cx="6522599" cy="6522600"/>
            </a:xfrm>
            <a:prstGeom prst="rtTriangle">
              <a:avLst/>
            </a:prstGeom>
            <a:solidFill>
              <a:srgbClr val="3F5378"/>
            </a:solidFill>
            <a:ln>
              <a:noFill/>
            </a:ln>
          </p:spPr>
          <p:txBody>
            <a:bodyPr lIns="91425" tIns="91425" rIns="91425" bIns="91425" anchor="ctr" anchorCtr="0">
              <a:noAutofit/>
            </a:bodyPr>
            <a:lstStyle/>
            <a:p>
              <a:pPr lvl="0" rtl="0">
                <a:spcBef>
                  <a:spcPts val="0"/>
                </a:spcBef>
                <a:buNone/>
              </a:pPr>
              <a:endParaRPr dirty="0">
                <a:latin typeface="Arvo"/>
                <a:ea typeface="Arvo"/>
                <a:cs typeface="Arvo"/>
                <a:sym typeface="Arvo"/>
              </a:endParaRPr>
            </a:p>
          </p:txBody>
        </p:sp>
      </p:grpSp>
      <p:grpSp>
        <p:nvGrpSpPr>
          <p:cNvPr id="17" name="Shape 17"/>
          <p:cNvGrpSpPr/>
          <p:nvPr/>
        </p:nvGrpSpPr>
        <p:grpSpPr>
          <a:xfrm>
            <a:off x="3677235" y="4278348"/>
            <a:ext cx="5480828" cy="432996"/>
            <a:chOff x="5582264" y="4646737"/>
            <a:chExt cx="5480828" cy="432996"/>
          </a:xfrm>
        </p:grpSpPr>
        <p:sp>
          <p:nvSpPr>
            <p:cNvPr id="18" name="Shape 18"/>
            <p:cNvSpPr/>
            <p:nvPr/>
          </p:nvSpPr>
          <p:spPr>
            <a:xfrm rot="10800000">
              <a:off x="5582264" y="4948333"/>
              <a:ext cx="394200" cy="131400"/>
            </a:xfrm>
            <a:prstGeom prst="triangle">
              <a:avLst>
                <a:gd name="adj" fmla="val 32425"/>
              </a:avLst>
            </a:prstGeom>
            <a:solidFill>
              <a:srgbClr val="D26F00"/>
            </a:solidFill>
            <a:ln>
              <a:noFill/>
            </a:ln>
          </p:spPr>
          <p:txBody>
            <a:bodyPr lIns="91425" tIns="91425" rIns="91425" bIns="91425" anchor="ctr" anchorCtr="0">
              <a:noAutofit/>
            </a:bodyPr>
            <a:lstStyle/>
            <a:p>
              <a:pPr lvl="0">
                <a:spcBef>
                  <a:spcPts val="0"/>
                </a:spcBef>
                <a:buNone/>
              </a:pPr>
              <a:endParaRPr dirty="0"/>
            </a:p>
          </p:txBody>
        </p:sp>
        <p:grpSp>
          <p:nvGrpSpPr>
            <p:cNvPr id="19" name="Shape 19"/>
            <p:cNvGrpSpPr/>
            <p:nvPr/>
          </p:nvGrpSpPr>
          <p:grpSpPr>
            <a:xfrm flipH="1">
              <a:off x="5585231" y="4646737"/>
              <a:ext cx="5477861" cy="304551"/>
              <a:chOff x="-24158748" y="330075"/>
              <a:chExt cx="30568422" cy="1699505"/>
            </a:xfrm>
          </p:grpSpPr>
          <p:sp>
            <p:nvSpPr>
              <p:cNvPr id="20" name="Shape 20"/>
              <p:cNvSpPr/>
              <p:nvPr/>
            </p:nvSpPr>
            <p:spPr>
              <a:xfrm>
                <a:off x="-24158748" y="330080"/>
                <a:ext cx="28908000" cy="1699500"/>
              </a:xfrm>
              <a:prstGeom prst="rect">
                <a:avLst/>
              </a:prstGeom>
              <a:solidFill>
                <a:srgbClr val="FF9800"/>
              </a:solidFill>
              <a:ln>
                <a:noFill/>
              </a:ln>
            </p:spPr>
            <p:txBody>
              <a:bodyPr lIns="91425" tIns="91425" rIns="91425" bIns="91425" anchor="ctr" anchorCtr="0">
                <a:noAutofit/>
              </a:bodyPr>
              <a:lstStyle/>
              <a:p>
                <a:pPr lvl="0" rtl="0">
                  <a:spcBef>
                    <a:spcPts val="0"/>
                  </a:spcBef>
                  <a:buNone/>
                </a:pPr>
                <a:endParaRPr dirty="0"/>
              </a:p>
            </p:txBody>
          </p:sp>
          <p:sp>
            <p:nvSpPr>
              <p:cNvPr id="21" name="Shape 21"/>
              <p:cNvSpPr/>
              <p:nvPr/>
            </p:nvSpPr>
            <p:spPr>
              <a:xfrm>
                <a:off x="4710174" y="330075"/>
                <a:ext cx="1699500" cy="1699500"/>
              </a:xfrm>
              <a:prstGeom prst="rtTriangle">
                <a:avLst/>
              </a:prstGeom>
              <a:solidFill>
                <a:srgbClr val="FF9800"/>
              </a:solidFill>
              <a:ln>
                <a:noFill/>
              </a:ln>
            </p:spPr>
            <p:txBody>
              <a:bodyPr lIns="91425" tIns="91425" rIns="91425" bIns="91425" anchor="ctr" anchorCtr="0">
                <a:noAutofit/>
              </a:bodyPr>
              <a:lstStyle/>
              <a:p>
                <a:pPr lvl="0">
                  <a:spcBef>
                    <a:spcPts val="0"/>
                  </a:spcBef>
                  <a:buNone/>
                </a:pPr>
                <a:endParaRPr dirty="0"/>
              </a:p>
            </p:txBody>
          </p:sp>
        </p:grpSp>
      </p:grpSp>
      <p:sp>
        <p:nvSpPr>
          <p:cNvPr id="22" name="Shape 22"/>
          <p:cNvSpPr txBox="1">
            <a:spLocks noGrp="1"/>
          </p:cNvSpPr>
          <p:nvPr>
            <p:ph type="ctrTitle"/>
          </p:nvPr>
        </p:nvSpPr>
        <p:spPr>
          <a:xfrm>
            <a:off x="685800" y="1090750"/>
            <a:ext cx="5367900" cy="2961900"/>
          </a:xfrm>
          <a:prstGeom prst="rect">
            <a:avLst/>
          </a:prstGeom>
        </p:spPr>
        <p:txBody>
          <a:bodyPr lIns="91425" tIns="91425" rIns="91425" bIns="91425" anchor="ctr" anchorCtr="0"/>
          <a:lstStyle>
            <a:lvl1pPr lvl="0">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61"/>
        <p:cNvGrpSpPr/>
        <p:nvPr/>
      </p:nvGrpSpPr>
      <p:grpSpPr>
        <a:xfrm>
          <a:off x="0" y="0"/>
          <a:ext cx="0" cy="0"/>
          <a:chOff x="0" y="0"/>
          <a:chExt cx="0" cy="0"/>
        </a:xfrm>
      </p:grpSpPr>
      <p:grpSp>
        <p:nvGrpSpPr>
          <p:cNvPr id="62" name="Shape 62"/>
          <p:cNvGrpSpPr/>
          <p:nvPr/>
        </p:nvGrpSpPr>
        <p:grpSpPr>
          <a:xfrm>
            <a:off x="-3" y="40"/>
            <a:ext cx="7072430" cy="1327314"/>
            <a:chOff x="-3" y="40"/>
            <a:chExt cx="7072430" cy="1327314"/>
          </a:xfrm>
        </p:grpSpPr>
        <p:sp>
          <p:nvSpPr>
            <p:cNvPr id="63" name="Shape 63"/>
            <p:cNvSpPr/>
            <p:nvPr/>
          </p:nvSpPr>
          <p:spPr>
            <a:xfrm>
              <a:off x="6292649" y="126425"/>
              <a:ext cx="779700" cy="259800"/>
            </a:xfrm>
            <a:prstGeom prst="triangle">
              <a:avLst>
                <a:gd name="adj" fmla="val 32425"/>
              </a:avLst>
            </a:prstGeom>
            <a:solidFill>
              <a:srgbClr val="263248"/>
            </a:solidFill>
            <a:ln>
              <a:noFill/>
            </a:ln>
          </p:spPr>
          <p:txBody>
            <a:bodyPr lIns="91425" tIns="91425" rIns="91425" bIns="91425" anchor="ctr" anchorCtr="0">
              <a:noAutofit/>
            </a:bodyPr>
            <a:lstStyle/>
            <a:p>
              <a:pPr lvl="0" rtl="0">
                <a:spcBef>
                  <a:spcPts val="0"/>
                </a:spcBef>
                <a:buNone/>
              </a:pPr>
              <a:endParaRPr dirty="0">
                <a:latin typeface="Arvo"/>
                <a:ea typeface="Arvo"/>
                <a:cs typeface="Arvo"/>
                <a:sym typeface="Arvo"/>
              </a:endParaRPr>
            </a:p>
          </p:txBody>
        </p:sp>
        <p:grpSp>
          <p:nvGrpSpPr>
            <p:cNvPr id="64" name="Shape 64"/>
            <p:cNvGrpSpPr/>
            <p:nvPr/>
          </p:nvGrpSpPr>
          <p:grpSpPr>
            <a:xfrm rot="10800000" flipH="1">
              <a:off x="2" y="40"/>
              <a:ext cx="6756167" cy="1327314"/>
              <a:chOff x="-2168137" y="330075"/>
              <a:chExt cx="8650662" cy="1699506"/>
            </a:xfrm>
          </p:grpSpPr>
          <p:sp>
            <p:nvSpPr>
              <p:cNvPr id="65" name="Shape 65"/>
              <p:cNvSpPr/>
              <p:nvPr/>
            </p:nvSpPr>
            <p:spPr>
              <a:xfrm>
                <a:off x="-2168137" y="330081"/>
                <a:ext cx="6958200" cy="1699500"/>
              </a:xfrm>
              <a:prstGeom prst="rect">
                <a:avLst/>
              </a:prstGeom>
              <a:solidFill>
                <a:srgbClr val="C7D3E6"/>
              </a:solidFill>
              <a:ln>
                <a:noFill/>
              </a:ln>
            </p:spPr>
            <p:txBody>
              <a:bodyPr lIns="91425" tIns="91425" rIns="91425" bIns="91425" anchor="ctr" anchorCtr="0">
                <a:noAutofit/>
              </a:bodyPr>
              <a:lstStyle/>
              <a:p>
                <a:pPr lvl="0" rtl="0">
                  <a:spcBef>
                    <a:spcPts val="0"/>
                  </a:spcBef>
                  <a:buNone/>
                </a:pPr>
                <a:endParaRPr dirty="0">
                  <a:latin typeface="Arvo"/>
                  <a:ea typeface="Arvo"/>
                  <a:cs typeface="Arvo"/>
                  <a:sym typeface="Arvo"/>
                </a:endParaRPr>
              </a:p>
            </p:txBody>
          </p:sp>
          <p:sp>
            <p:nvSpPr>
              <p:cNvPr id="66" name="Shape 66"/>
              <p:cNvSpPr/>
              <p:nvPr/>
            </p:nvSpPr>
            <p:spPr>
              <a:xfrm>
                <a:off x="4783024" y="330075"/>
                <a:ext cx="1699500" cy="1699500"/>
              </a:xfrm>
              <a:prstGeom prst="rtTriangle">
                <a:avLst/>
              </a:prstGeom>
              <a:solidFill>
                <a:srgbClr val="C7D3E6"/>
              </a:solidFill>
              <a:ln>
                <a:noFill/>
              </a:ln>
            </p:spPr>
            <p:txBody>
              <a:bodyPr lIns="91425" tIns="91425" rIns="91425" bIns="91425" anchor="ctr" anchorCtr="0">
                <a:noAutofit/>
              </a:bodyPr>
              <a:lstStyle/>
              <a:p>
                <a:pPr lvl="0" rtl="0">
                  <a:spcBef>
                    <a:spcPts val="0"/>
                  </a:spcBef>
                  <a:buNone/>
                </a:pPr>
                <a:endParaRPr dirty="0">
                  <a:latin typeface="Arvo"/>
                  <a:ea typeface="Arvo"/>
                  <a:cs typeface="Arvo"/>
                  <a:sym typeface="Arvo"/>
                </a:endParaRPr>
              </a:p>
            </p:txBody>
          </p:sp>
        </p:grpSp>
        <p:grpSp>
          <p:nvGrpSpPr>
            <p:cNvPr id="67" name="Shape 67"/>
            <p:cNvGrpSpPr/>
            <p:nvPr/>
          </p:nvGrpSpPr>
          <p:grpSpPr>
            <a:xfrm rot="10800000" flipH="1">
              <a:off x="-3" y="381007"/>
              <a:ext cx="7072430" cy="771743"/>
              <a:chOff x="-9092084" y="330075"/>
              <a:chExt cx="15574609" cy="1699501"/>
            </a:xfrm>
          </p:grpSpPr>
          <p:sp>
            <p:nvSpPr>
              <p:cNvPr id="68" name="Shape 68"/>
              <p:cNvSpPr/>
              <p:nvPr/>
            </p:nvSpPr>
            <p:spPr>
              <a:xfrm>
                <a:off x="-9092084" y="330076"/>
                <a:ext cx="13882200" cy="1699500"/>
              </a:xfrm>
              <a:prstGeom prst="rect">
                <a:avLst/>
              </a:prstGeom>
              <a:solidFill>
                <a:srgbClr val="3F5378"/>
              </a:solidFill>
              <a:ln>
                <a:noFill/>
              </a:ln>
            </p:spPr>
            <p:txBody>
              <a:bodyPr lIns="91425" tIns="91425" rIns="91425" bIns="91425" anchor="ctr" anchorCtr="0">
                <a:noAutofit/>
              </a:bodyPr>
              <a:lstStyle/>
              <a:p>
                <a:pPr lvl="0" rtl="0">
                  <a:spcBef>
                    <a:spcPts val="0"/>
                  </a:spcBef>
                  <a:buNone/>
                </a:pPr>
                <a:endParaRPr dirty="0">
                  <a:latin typeface="Arvo"/>
                  <a:ea typeface="Arvo"/>
                  <a:cs typeface="Arvo"/>
                  <a:sym typeface="Arvo"/>
                </a:endParaRPr>
              </a:p>
            </p:txBody>
          </p:sp>
          <p:sp>
            <p:nvSpPr>
              <p:cNvPr id="69" name="Shape 69"/>
              <p:cNvSpPr/>
              <p:nvPr/>
            </p:nvSpPr>
            <p:spPr>
              <a:xfrm>
                <a:off x="4783024" y="330075"/>
                <a:ext cx="1699500" cy="1699500"/>
              </a:xfrm>
              <a:prstGeom prst="rtTriangle">
                <a:avLst/>
              </a:prstGeom>
              <a:solidFill>
                <a:srgbClr val="3F5378"/>
              </a:solidFill>
              <a:ln>
                <a:noFill/>
              </a:ln>
            </p:spPr>
            <p:txBody>
              <a:bodyPr lIns="91425" tIns="91425" rIns="91425" bIns="91425" anchor="ctr" anchorCtr="0">
                <a:noAutofit/>
              </a:bodyPr>
              <a:lstStyle/>
              <a:p>
                <a:pPr lvl="0" rtl="0">
                  <a:spcBef>
                    <a:spcPts val="0"/>
                  </a:spcBef>
                  <a:buNone/>
                </a:pPr>
                <a:endParaRPr dirty="0">
                  <a:latin typeface="Arvo"/>
                  <a:ea typeface="Arvo"/>
                  <a:cs typeface="Arvo"/>
                  <a:sym typeface="Arvo"/>
                </a:endParaRPr>
              </a:p>
            </p:txBody>
          </p:sp>
        </p:grpSp>
      </p:grpSp>
      <p:grpSp>
        <p:nvGrpSpPr>
          <p:cNvPr id="70" name="Shape 70"/>
          <p:cNvGrpSpPr/>
          <p:nvPr/>
        </p:nvGrpSpPr>
        <p:grpSpPr>
          <a:xfrm>
            <a:off x="6946841" y="4472722"/>
            <a:ext cx="2202829" cy="670794"/>
            <a:chOff x="5575241" y="4472722"/>
            <a:chExt cx="2202829" cy="670794"/>
          </a:xfrm>
        </p:grpSpPr>
        <p:sp>
          <p:nvSpPr>
            <p:cNvPr id="71" name="Shape 71"/>
            <p:cNvSpPr/>
            <p:nvPr/>
          </p:nvSpPr>
          <p:spPr>
            <a:xfrm rot="10800000">
              <a:off x="5575241" y="4948333"/>
              <a:ext cx="394200" cy="131400"/>
            </a:xfrm>
            <a:prstGeom prst="triangle">
              <a:avLst>
                <a:gd name="adj" fmla="val 32425"/>
              </a:avLst>
            </a:prstGeom>
            <a:solidFill>
              <a:srgbClr val="D26F00"/>
            </a:solidFill>
            <a:ln>
              <a:noFill/>
            </a:ln>
          </p:spPr>
          <p:txBody>
            <a:bodyPr lIns="91425" tIns="91425" rIns="91425" bIns="91425" anchor="ctr" anchorCtr="0">
              <a:noAutofit/>
            </a:bodyPr>
            <a:lstStyle/>
            <a:p>
              <a:pPr lvl="0">
                <a:spcBef>
                  <a:spcPts val="0"/>
                </a:spcBef>
                <a:buNone/>
              </a:pPr>
              <a:endParaRPr dirty="0"/>
            </a:p>
          </p:txBody>
        </p:sp>
        <p:grpSp>
          <p:nvGrpSpPr>
            <p:cNvPr id="72" name="Shape 72"/>
            <p:cNvGrpSpPr/>
            <p:nvPr/>
          </p:nvGrpSpPr>
          <p:grpSpPr>
            <a:xfrm flipH="1">
              <a:off x="5734850" y="4472722"/>
              <a:ext cx="2040836" cy="670794"/>
              <a:chOff x="1297953" y="330075"/>
              <a:chExt cx="5169293" cy="1699505"/>
            </a:xfrm>
          </p:grpSpPr>
          <p:sp>
            <p:nvSpPr>
              <p:cNvPr id="73" name="Shape 73"/>
              <p:cNvSpPr/>
              <p:nvPr/>
            </p:nvSpPr>
            <p:spPr>
              <a:xfrm>
                <a:off x="1297953" y="330080"/>
                <a:ext cx="3476700" cy="1699500"/>
              </a:xfrm>
              <a:prstGeom prst="rect">
                <a:avLst/>
              </a:prstGeom>
              <a:solidFill>
                <a:srgbClr val="C7D3E6"/>
              </a:solidFill>
              <a:ln>
                <a:noFill/>
              </a:ln>
            </p:spPr>
            <p:txBody>
              <a:bodyPr lIns="91425" tIns="91425" rIns="91425" bIns="91425" anchor="ctr" anchorCtr="0">
                <a:noAutofit/>
              </a:bodyPr>
              <a:lstStyle/>
              <a:p>
                <a:pPr lvl="0" rtl="0">
                  <a:spcBef>
                    <a:spcPts val="0"/>
                  </a:spcBef>
                  <a:buNone/>
                </a:pPr>
                <a:endParaRPr dirty="0"/>
              </a:p>
            </p:txBody>
          </p:sp>
          <p:sp>
            <p:nvSpPr>
              <p:cNvPr id="74" name="Shape 74"/>
              <p:cNvSpPr/>
              <p:nvPr/>
            </p:nvSpPr>
            <p:spPr>
              <a:xfrm>
                <a:off x="4767747" y="330075"/>
                <a:ext cx="1699500" cy="1699500"/>
              </a:xfrm>
              <a:prstGeom prst="rtTriangle">
                <a:avLst/>
              </a:prstGeom>
              <a:solidFill>
                <a:srgbClr val="C7D3E6"/>
              </a:solidFill>
              <a:ln>
                <a:noFill/>
              </a:ln>
            </p:spPr>
            <p:txBody>
              <a:bodyPr lIns="91425" tIns="91425" rIns="91425" bIns="91425" anchor="ctr" anchorCtr="0">
                <a:noAutofit/>
              </a:bodyPr>
              <a:lstStyle/>
              <a:p>
                <a:pPr lvl="0">
                  <a:spcBef>
                    <a:spcPts val="0"/>
                  </a:spcBef>
                  <a:buNone/>
                </a:pPr>
                <a:endParaRPr dirty="0"/>
              </a:p>
            </p:txBody>
          </p:sp>
        </p:grpSp>
        <p:grpSp>
          <p:nvGrpSpPr>
            <p:cNvPr id="75" name="Shape 75"/>
            <p:cNvGrpSpPr/>
            <p:nvPr/>
          </p:nvGrpSpPr>
          <p:grpSpPr>
            <a:xfrm flipH="1">
              <a:off x="5578208" y="4646737"/>
              <a:ext cx="2199862" cy="304562"/>
              <a:chOff x="-5827152" y="330075"/>
              <a:chExt cx="12276018" cy="1699568"/>
            </a:xfrm>
          </p:grpSpPr>
          <p:sp>
            <p:nvSpPr>
              <p:cNvPr id="76" name="Shape 76"/>
              <p:cNvSpPr/>
              <p:nvPr/>
            </p:nvSpPr>
            <p:spPr>
              <a:xfrm>
                <a:off x="-5827152" y="330143"/>
                <a:ext cx="10612200" cy="1699500"/>
              </a:xfrm>
              <a:prstGeom prst="rect">
                <a:avLst/>
              </a:prstGeom>
              <a:solidFill>
                <a:srgbClr val="FF9800"/>
              </a:solidFill>
              <a:ln>
                <a:noFill/>
              </a:ln>
            </p:spPr>
            <p:txBody>
              <a:bodyPr lIns="91425" tIns="91425" rIns="91425" bIns="91425" anchor="ctr" anchorCtr="0">
                <a:noAutofit/>
              </a:bodyPr>
              <a:lstStyle/>
              <a:p>
                <a:pPr lvl="0" rtl="0">
                  <a:spcBef>
                    <a:spcPts val="0"/>
                  </a:spcBef>
                  <a:buNone/>
                </a:pPr>
                <a:endParaRPr dirty="0"/>
              </a:p>
            </p:txBody>
          </p:sp>
          <p:sp>
            <p:nvSpPr>
              <p:cNvPr id="77" name="Shape 77"/>
              <p:cNvSpPr/>
              <p:nvPr/>
            </p:nvSpPr>
            <p:spPr>
              <a:xfrm>
                <a:off x="4749365" y="330075"/>
                <a:ext cx="1699500" cy="1699500"/>
              </a:xfrm>
              <a:prstGeom prst="rtTriangle">
                <a:avLst/>
              </a:prstGeom>
              <a:solidFill>
                <a:srgbClr val="FF9800"/>
              </a:solidFill>
              <a:ln>
                <a:noFill/>
              </a:ln>
            </p:spPr>
            <p:txBody>
              <a:bodyPr lIns="91425" tIns="91425" rIns="91425" bIns="91425" anchor="ctr" anchorCtr="0">
                <a:noAutofit/>
              </a:bodyPr>
              <a:lstStyle/>
              <a:p>
                <a:pPr lvl="0">
                  <a:spcBef>
                    <a:spcPts val="0"/>
                  </a:spcBef>
                  <a:buNone/>
                </a:pPr>
                <a:endParaRPr dirty="0"/>
              </a:p>
            </p:txBody>
          </p:sp>
        </p:grpSp>
      </p:grpSp>
      <p:sp>
        <p:nvSpPr>
          <p:cNvPr id="78" name="Shape 78"/>
          <p:cNvSpPr txBox="1">
            <a:spLocks noGrp="1"/>
          </p:cNvSpPr>
          <p:nvPr>
            <p:ph type="title"/>
          </p:nvPr>
        </p:nvSpPr>
        <p:spPr>
          <a:xfrm>
            <a:off x="814275" y="392575"/>
            <a:ext cx="5492400" cy="7662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9" name="Shape 79"/>
          <p:cNvSpPr txBox="1">
            <a:spLocks noGrp="1"/>
          </p:cNvSpPr>
          <p:nvPr>
            <p:ph type="body" idx="1"/>
          </p:nvPr>
        </p:nvSpPr>
        <p:spPr>
          <a:xfrm>
            <a:off x="814275" y="1327350"/>
            <a:ext cx="6132600" cy="31455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0" name="Shape 80"/>
          <p:cNvSpPr txBox="1">
            <a:spLocks noGrp="1"/>
          </p:cNvSpPr>
          <p:nvPr>
            <p:ph type="sldNum" idx="12"/>
          </p:nvPr>
        </p:nvSpPr>
        <p:spPr>
          <a:xfrm>
            <a:off x="7618000" y="4636500"/>
            <a:ext cx="1487400" cy="315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lIns="91425" tIns="91425" rIns="91425" bIns="91425" anchor="ctr" anchorCtr="0"/>
          <a:lstStyle>
            <a:lvl1pPr lvl="0">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lIns="91425" tIns="91425" rIns="91425" bIns="91425" anchor="ctr" anchorCtr="0"/>
          <a:lstStyle>
            <a:lvl1pPr lvl="0">
              <a:spcBef>
                <a:spcPts val="60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lvl="1">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lvl="2">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lvl="3">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lvl="4">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lvl="5">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lvl="6">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lvl="7">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lvl="8">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200" b="1">
                <a:solidFill>
                  <a:srgbClr val="FFFFFF"/>
                </a:solidFill>
                <a:latin typeface="Roboto Condensed"/>
                <a:ea typeface="Roboto Condensed"/>
                <a:cs typeface="Roboto Condensed"/>
                <a:sym typeface="Roboto Condensed"/>
              </a:rPr>
              <a:pPr lvl="0" algn="r">
                <a:spcBef>
                  <a:spcPts val="0"/>
                </a:spcBef>
                <a:buNone/>
              </a:pPr>
              <a:t>‹#›</a:t>
            </a:fld>
            <a:endParaRPr lang="en" sz="1200" b="1">
              <a:solidFill>
                <a:srgbClr val="FFFFFF"/>
              </a:solidFill>
              <a:latin typeface="Roboto Condensed"/>
              <a:ea typeface="Roboto Condensed"/>
              <a:cs typeface="Roboto Condensed"/>
              <a:sym typeface="Roboto Condense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www.programiz.com/cpp-programming/public-protected-private-inheritanc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hyperlink" Target="https://ecomputernotes.com/cpp/" TargetMode="External"/><Relationship Id="rId3" Type="http://schemas.openxmlformats.org/officeDocument/2006/relationships/hyperlink" Target="http://www.cplusplus.com/doc/tutorial/basic_io/" TargetMode="External"/><Relationship Id="rId7" Type="http://schemas.openxmlformats.org/officeDocument/2006/relationships/hyperlink" Target="https://www.programiz.com/" TargetMode="External"/><Relationship Id="rId2" Type="http://schemas.openxmlformats.org/officeDocument/2006/relationships/hyperlink" Target="https://beginnersbook.com/2017/08/cpp-data-types/" TargetMode="External"/><Relationship Id="rId1" Type="http://schemas.openxmlformats.org/officeDocument/2006/relationships/slideLayout" Target="../slideLayouts/slideLayout2.xml"/><Relationship Id="rId6" Type="http://schemas.openxmlformats.org/officeDocument/2006/relationships/hyperlink" Target="https://www.geeksforgeeks.org/object-oriented-programming-in-cpp/?ref=lbp" TargetMode="External"/><Relationship Id="rId5" Type="http://schemas.openxmlformats.org/officeDocument/2006/relationships/hyperlink" Target="https://www.javatpoint.com/cpp-tutorial" TargetMode="External"/><Relationship Id="rId4" Type="http://schemas.openxmlformats.org/officeDocument/2006/relationships/hyperlink" Target="https://www.w3schools.com/cpp/default.asp" TargetMode="External"/><Relationship Id="rId9" Type="http://schemas.openxmlformats.org/officeDocument/2006/relationships/image" Target="../media/image1.png"/></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6" name="TextBox 5">
            <a:extLst>
              <a:ext uri="{FF2B5EF4-FFF2-40B4-BE49-F238E27FC236}">
                <a16:creationId xmlns:a16="http://schemas.microsoft.com/office/drawing/2014/main" id="{47D5407B-7E3F-432F-B8E4-9067CEAC1D64}"/>
              </a:ext>
            </a:extLst>
          </p:cNvPr>
          <p:cNvSpPr txBox="1"/>
          <p:nvPr/>
        </p:nvSpPr>
        <p:spPr>
          <a:xfrm>
            <a:off x="-18421" y="34474"/>
            <a:ext cx="2286165" cy="923330"/>
          </a:xfrm>
          <a:prstGeom prst="rect">
            <a:avLst/>
          </a:prstGeom>
          <a:noFill/>
        </p:spPr>
        <p:txBody>
          <a:bodyPr wrap="square" rtlCol="0">
            <a:spAutoFit/>
          </a:bodyPr>
          <a:lstStyle/>
          <a:p>
            <a:r>
              <a:rPr lang="en-US" sz="5400" u="sng" dirty="0">
                <a:solidFill>
                  <a:schemeClr val="tx1"/>
                </a:solidFill>
                <a:latin typeface="Arial Black" panose="020B0A04020102020204" pitchFamily="34" charset="0"/>
              </a:rPr>
              <a:t>FAST</a:t>
            </a:r>
          </a:p>
        </p:txBody>
      </p:sp>
      <p:sp>
        <p:nvSpPr>
          <p:cNvPr id="8" name="Rectangle 7">
            <a:extLst>
              <a:ext uri="{FF2B5EF4-FFF2-40B4-BE49-F238E27FC236}">
                <a16:creationId xmlns:a16="http://schemas.microsoft.com/office/drawing/2014/main" id="{E57AB127-C1DE-4E8D-8CAB-0F20A627DC19}"/>
              </a:ext>
            </a:extLst>
          </p:cNvPr>
          <p:cNvSpPr/>
          <p:nvPr/>
        </p:nvSpPr>
        <p:spPr>
          <a:xfrm>
            <a:off x="2240392" y="54809"/>
            <a:ext cx="6698189" cy="969496"/>
          </a:xfrm>
          <a:prstGeom prst="rect">
            <a:avLst/>
          </a:prstGeom>
        </p:spPr>
        <p:txBody>
          <a:bodyPr wrap="square">
            <a:spAutoFit/>
          </a:bodyPr>
          <a:lstStyle/>
          <a:p>
            <a:r>
              <a:rPr lang="en-US" sz="2850" b="1" dirty="0">
                <a:solidFill>
                  <a:schemeClr val="tx1"/>
                </a:solidFill>
                <a:latin typeface="Times New Roman" panose="02020603050405020304" pitchFamily="18" charset="0"/>
                <a:cs typeface="Times New Roman" panose="02020603050405020304" pitchFamily="18" charset="0"/>
              </a:rPr>
              <a:t>National University of Computer and Emerging Sciences Peshawar</a:t>
            </a:r>
          </a:p>
        </p:txBody>
      </p:sp>
      <p:sp>
        <p:nvSpPr>
          <p:cNvPr id="9" name="Shape 184">
            <a:extLst>
              <a:ext uri="{FF2B5EF4-FFF2-40B4-BE49-F238E27FC236}">
                <a16:creationId xmlns:a16="http://schemas.microsoft.com/office/drawing/2014/main" id="{93014440-355D-49DE-A3F4-7AE03E264AF2}"/>
              </a:ext>
            </a:extLst>
          </p:cNvPr>
          <p:cNvSpPr txBox="1">
            <a:spLocks/>
          </p:cNvSpPr>
          <p:nvPr/>
        </p:nvSpPr>
        <p:spPr>
          <a:xfrm>
            <a:off x="32324" y="1911144"/>
            <a:ext cx="8375924" cy="144755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Condensed"/>
              <a:buNone/>
              <a:defRPr sz="4800" b="1" i="0" u="none" strike="noStrike" cap="none">
                <a:solidFill>
                  <a:srgbClr val="FFFFFF"/>
                </a:solidFill>
                <a:latin typeface="Roboto Condensed"/>
                <a:ea typeface="Roboto Condensed"/>
                <a:cs typeface="Roboto Condensed"/>
                <a:sym typeface="Roboto Condensed"/>
              </a:defRPr>
            </a:lvl1pPr>
            <a:lvl2pPr lvl="1" algn="ctr">
              <a:spcBef>
                <a:spcPts val="0"/>
              </a:spcBef>
              <a:buClr>
                <a:srgbClr val="FFFFFF"/>
              </a:buClr>
              <a:buSzPct val="100000"/>
              <a:buFont typeface="Roboto Condensed"/>
              <a:buNone/>
              <a:defRPr sz="4800" b="1">
                <a:solidFill>
                  <a:srgbClr val="FFFFFF"/>
                </a:solidFill>
                <a:latin typeface="Roboto Condensed"/>
                <a:ea typeface="Roboto Condensed"/>
                <a:cs typeface="Roboto Condensed"/>
                <a:sym typeface="Roboto Condensed"/>
              </a:defRPr>
            </a:lvl2pPr>
            <a:lvl3pPr lvl="2" algn="ctr">
              <a:spcBef>
                <a:spcPts val="0"/>
              </a:spcBef>
              <a:buClr>
                <a:srgbClr val="FFFFFF"/>
              </a:buClr>
              <a:buSzPct val="100000"/>
              <a:buFont typeface="Roboto Condensed"/>
              <a:buNone/>
              <a:defRPr sz="4800" b="1">
                <a:solidFill>
                  <a:srgbClr val="FFFFFF"/>
                </a:solidFill>
                <a:latin typeface="Roboto Condensed"/>
                <a:ea typeface="Roboto Condensed"/>
                <a:cs typeface="Roboto Condensed"/>
                <a:sym typeface="Roboto Condensed"/>
              </a:defRPr>
            </a:lvl3pPr>
            <a:lvl4pPr lvl="3" algn="ctr">
              <a:spcBef>
                <a:spcPts val="0"/>
              </a:spcBef>
              <a:buClr>
                <a:srgbClr val="FFFFFF"/>
              </a:buClr>
              <a:buSzPct val="100000"/>
              <a:buFont typeface="Roboto Condensed"/>
              <a:buNone/>
              <a:defRPr sz="4800" b="1">
                <a:solidFill>
                  <a:srgbClr val="FFFFFF"/>
                </a:solidFill>
                <a:latin typeface="Roboto Condensed"/>
                <a:ea typeface="Roboto Condensed"/>
                <a:cs typeface="Roboto Condensed"/>
                <a:sym typeface="Roboto Condensed"/>
              </a:defRPr>
            </a:lvl4pPr>
            <a:lvl5pPr lvl="4" algn="ctr">
              <a:spcBef>
                <a:spcPts val="0"/>
              </a:spcBef>
              <a:buClr>
                <a:srgbClr val="FFFFFF"/>
              </a:buClr>
              <a:buSzPct val="100000"/>
              <a:buFont typeface="Roboto Condensed"/>
              <a:buNone/>
              <a:defRPr sz="4800" b="1">
                <a:solidFill>
                  <a:srgbClr val="FFFFFF"/>
                </a:solidFill>
                <a:latin typeface="Roboto Condensed"/>
                <a:ea typeface="Roboto Condensed"/>
                <a:cs typeface="Roboto Condensed"/>
                <a:sym typeface="Roboto Condensed"/>
              </a:defRPr>
            </a:lvl5pPr>
            <a:lvl6pPr lvl="5" algn="ctr">
              <a:spcBef>
                <a:spcPts val="0"/>
              </a:spcBef>
              <a:buClr>
                <a:srgbClr val="FFFFFF"/>
              </a:buClr>
              <a:buSzPct val="100000"/>
              <a:buFont typeface="Roboto Condensed"/>
              <a:buNone/>
              <a:defRPr sz="4800" b="1">
                <a:solidFill>
                  <a:srgbClr val="FFFFFF"/>
                </a:solidFill>
                <a:latin typeface="Roboto Condensed"/>
                <a:ea typeface="Roboto Condensed"/>
                <a:cs typeface="Roboto Condensed"/>
                <a:sym typeface="Roboto Condensed"/>
              </a:defRPr>
            </a:lvl6pPr>
            <a:lvl7pPr lvl="6" algn="ctr">
              <a:spcBef>
                <a:spcPts val="0"/>
              </a:spcBef>
              <a:buClr>
                <a:srgbClr val="FFFFFF"/>
              </a:buClr>
              <a:buSzPct val="100000"/>
              <a:buFont typeface="Roboto Condensed"/>
              <a:buNone/>
              <a:defRPr sz="4800" b="1">
                <a:solidFill>
                  <a:srgbClr val="FFFFFF"/>
                </a:solidFill>
                <a:latin typeface="Roboto Condensed"/>
                <a:ea typeface="Roboto Condensed"/>
                <a:cs typeface="Roboto Condensed"/>
                <a:sym typeface="Roboto Condensed"/>
              </a:defRPr>
            </a:lvl7pPr>
            <a:lvl8pPr lvl="7" algn="ctr">
              <a:spcBef>
                <a:spcPts val="0"/>
              </a:spcBef>
              <a:buClr>
                <a:srgbClr val="FFFFFF"/>
              </a:buClr>
              <a:buSzPct val="100000"/>
              <a:buFont typeface="Roboto Condensed"/>
              <a:buNone/>
              <a:defRPr sz="4800" b="1">
                <a:solidFill>
                  <a:srgbClr val="FFFFFF"/>
                </a:solidFill>
                <a:latin typeface="Roboto Condensed"/>
                <a:ea typeface="Roboto Condensed"/>
                <a:cs typeface="Roboto Condensed"/>
                <a:sym typeface="Roboto Condensed"/>
              </a:defRPr>
            </a:lvl8pPr>
            <a:lvl9pPr lvl="8" algn="ctr">
              <a:spcBef>
                <a:spcPts val="0"/>
              </a:spcBef>
              <a:buClr>
                <a:srgbClr val="FFFFFF"/>
              </a:buClr>
              <a:buSzPct val="100000"/>
              <a:buFont typeface="Roboto Condensed"/>
              <a:buNone/>
              <a:defRPr sz="4800" b="1">
                <a:solidFill>
                  <a:srgbClr val="FFFFFF"/>
                </a:solidFill>
                <a:latin typeface="Roboto Condensed"/>
                <a:ea typeface="Roboto Condensed"/>
                <a:cs typeface="Roboto Condensed"/>
                <a:sym typeface="Roboto Condensed"/>
              </a:defRPr>
            </a:lvl9pPr>
          </a:lstStyle>
          <a:p>
            <a:r>
              <a:rPr lang="en-US" sz="4000" dirty="0">
                <a:solidFill>
                  <a:srgbClr val="FFFF00"/>
                </a:solidFill>
              </a:rPr>
              <a:t>C++ (Inheritance)</a:t>
            </a:r>
            <a:br>
              <a:rPr lang="en-US" sz="4000" dirty="0">
                <a:solidFill>
                  <a:srgbClr val="FFFF00"/>
                </a:solidFill>
              </a:rPr>
            </a:br>
            <a:br>
              <a:rPr lang="en-GB" sz="2000" dirty="0"/>
            </a:br>
            <a:r>
              <a:rPr lang="en-GB" sz="2000" dirty="0">
                <a:solidFill>
                  <a:srgbClr val="FFFF00"/>
                </a:solidFill>
              </a:rPr>
              <a:t>Computer Instructor: </a:t>
            </a:r>
            <a:r>
              <a:rPr lang="en-GB" sz="2000" dirty="0">
                <a:solidFill>
                  <a:schemeClr val="bg1"/>
                </a:solidFill>
                <a:latin typeface="Roboto Condensed" panose="020B0604020202020204" charset="0"/>
                <a:ea typeface="Roboto Condensed" panose="020B0604020202020204" charset="0"/>
              </a:rPr>
              <a:t>Muhammad Abdullah Orakzai</a:t>
            </a:r>
            <a:br>
              <a:rPr lang="en-GB" sz="1600" dirty="0">
                <a:solidFill>
                  <a:schemeClr val="bg1"/>
                </a:solidFill>
                <a:latin typeface="Roboto Condensed" panose="020B0604020202020204" charset="0"/>
                <a:ea typeface="Roboto Condensed" panose="020B0604020202020204" charset="0"/>
              </a:rPr>
            </a:br>
            <a:endParaRPr lang="en" sz="1600" dirty="0"/>
          </a:p>
        </p:txBody>
      </p:sp>
      <p:sp>
        <p:nvSpPr>
          <p:cNvPr id="10" name="Rectangle 9">
            <a:extLst>
              <a:ext uri="{FF2B5EF4-FFF2-40B4-BE49-F238E27FC236}">
                <a16:creationId xmlns:a16="http://schemas.microsoft.com/office/drawing/2014/main" id="{24598A73-8CBF-4AB8-9E99-019717B8C329}"/>
              </a:ext>
            </a:extLst>
          </p:cNvPr>
          <p:cNvSpPr/>
          <p:nvPr/>
        </p:nvSpPr>
        <p:spPr>
          <a:xfrm>
            <a:off x="193978" y="3379234"/>
            <a:ext cx="5016117" cy="461665"/>
          </a:xfrm>
          <a:prstGeom prst="rect">
            <a:avLst/>
          </a:prstGeom>
        </p:spPr>
        <p:txBody>
          <a:bodyPr wrap="none">
            <a:spAutoFit/>
          </a:bodyPr>
          <a:lstStyle/>
          <a:p>
            <a:r>
              <a:rPr lang="en-US" sz="2400" b="1" dirty="0">
                <a:solidFill>
                  <a:schemeClr val="bg1"/>
                </a:solidFill>
                <a:latin typeface="Roboto Condensed" panose="020B0604020202020204" charset="0"/>
                <a:ea typeface="Roboto Condensed" panose="020B0604020202020204" charset="0"/>
                <a:cs typeface="Times New Roman" panose="02020603050405020304" pitchFamily="18" charset="0"/>
              </a:rPr>
              <a:t>DEPARTMENT OF COMPUTER SCIENCE</a:t>
            </a:r>
            <a:endParaRPr lang="en-US" sz="2400" b="1" dirty="0">
              <a:latin typeface="Roboto Condensed" panose="020B0604020202020204" charset="0"/>
              <a:ea typeface="Roboto Condensed" panose="020B0604020202020204" charset="0"/>
            </a:endParaRPr>
          </a:p>
        </p:txBody>
      </p:sp>
      <p:sp>
        <p:nvSpPr>
          <p:cNvPr id="12" name="Rectangle 11">
            <a:extLst>
              <a:ext uri="{FF2B5EF4-FFF2-40B4-BE49-F238E27FC236}">
                <a16:creationId xmlns:a16="http://schemas.microsoft.com/office/drawing/2014/main" id="{A8598254-FE19-4C3A-AF5C-77E33AF7CAD3}"/>
              </a:ext>
            </a:extLst>
          </p:cNvPr>
          <p:cNvSpPr/>
          <p:nvPr/>
        </p:nvSpPr>
        <p:spPr>
          <a:xfrm>
            <a:off x="0" y="1203598"/>
            <a:ext cx="2267744" cy="50405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AU" sz="2000" b="1" dirty="0"/>
              <a:t>OOP Lab </a:t>
            </a:r>
            <a:r>
              <a:rPr lang="en-AU" sz="2000" b="1"/>
              <a:t># 12 </a:t>
            </a:r>
            <a:endParaRPr lang="en-GB" sz="2000" dirty="0"/>
          </a:p>
        </p:txBody>
      </p:sp>
      <p:grpSp>
        <p:nvGrpSpPr>
          <p:cNvPr id="5" name="Group 4">
            <a:extLst>
              <a:ext uri="{FF2B5EF4-FFF2-40B4-BE49-F238E27FC236}">
                <a16:creationId xmlns:a16="http://schemas.microsoft.com/office/drawing/2014/main" id="{8A8F6A51-526C-4215-8596-AE5DD974E5D0}"/>
              </a:ext>
            </a:extLst>
          </p:cNvPr>
          <p:cNvGrpSpPr/>
          <p:nvPr/>
        </p:nvGrpSpPr>
        <p:grpSpPr>
          <a:xfrm>
            <a:off x="-373163" y="4043440"/>
            <a:ext cx="4011303" cy="1076190"/>
            <a:chOff x="-373163" y="4043440"/>
            <a:chExt cx="4011303" cy="1076190"/>
          </a:xfrm>
        </p:grpSpPr>
        <p:pic>
          <p:nvPicPr>
            <p:cNvPr id="11" name="Picture 4" descr="National University of Computer and Emerging Sciences logo.png">
              <a:extLst>
                <a:ext uri="{FF2B5EF4-FFF2-40B4-BE49-F238E27FC236}">
                  <a16:creationId xmlns:a16="http://schemas.microsoft.com/office/drawing/2014/main" id="{8EB9B3CA-AE2A-405C-80C1-5A60F3544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2036" y="4205060"/>
              <a:ext cx="936104" cy="9057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47B3FA3-7E0A-4CA7-8AB0-6C641D768862}"/>
                </a:ext>
              </a:extLst>
            </p:cNvPr>
            <p:cNvPicPr>
              <a:picLocks noChangeAspect="1"/>
            </p:cNvPicPr>
            <p:nvPr/>
          </p:nvPicPr>
          <p:blipFill>
            <a:blip r:embed="rId4"/>
            <a:stretch>
              <a:fillRect/>
            </a:stretch>
          </p:blipFill>
          <p:spPr>
            <a:xfrm>
              <a:off x="-373163" y="4043440"/>
              <a:ext cx="2038095" cy="1076190"/>
            </a:xfrm>
            <a:prstGeom prst="rect">
              <a:avLst/>
            </a:prstGeom>
          </p:spPr>
        </p:pic>
      </p:grpSp>
      <p:sp>
        <p:nvSpPr>
          <p:cNvPr id="13" name="Rectangle 12">
            <a:extLst>
              <a:ext uri="{FF2B5EF4-FFF2-40B4-BE49-F238E27FC236}">
                <a16:creationId xmlns:a16="http://schemas.microsoft.com/office/drawing/2014/main" id="{374B48FA-5C7E-4BF4-B5C5-479DB366FF10}"/>
              </a:ext>
            </a:extLst>
          </p:cNvPr>
          <p:cNvSpPr/>
          <p:nvPr/>
        </p:nvSpPr>
        <p:spPr>
          <a:xfrm>
            <a:off x="5148064" y="4227934"/>
            <a:ext cx="4122367" cy="461665"/>
          </a:xfrm>
          <a:prstGeom prst="rect">
            <a:avLst/>
          </a:prstGeom>
        </p:spPr>
        <p:txBody>
          <a:bodyPr wrap="square">
            <a:spAutoFit/>
          </a:bodyPr>
          <a:lstStyle/>
          <a:p>
            <a:pPr fontAlgn="t"/>
            <a:r>
              <a:rPr lang="ar-AE" sz="2400" b="1" dirty="0">
                <a:solidFill>
                  <a:schemeClr val="tx1"/>
                </a:solidFill>
                <a:latin typeface="Arial Black" panose="020B0A04020102020204" pitchFamily="34" charset="0"/>
              </a:rPr>
              <a:t>الذی علم بالقلم۔ علم الانسان ما لم يعلم۔</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Protected Access Specifiers…</a:t>
            </a:r>
            <a:endParaRPr lang="en-GB" sz="36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10</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207B202-2722-4582-ABCE-8C9264504396}"/>
              </a:ext>
            </a:extLst>
          </p:cNvPr>
          <p:cNvSpPr/>
          <p:nvPr/>
        </p:nvSpPr>
        <p:spPr>
          <a:xfrm>
            <a:off x="179512" y="1470313"/>
            <a:ext cx="6390456" cy="3323987"/>
          </a:xfrm>
          <a:prstGeom prst="rect">
            <a:avLst/>
          </a:prstGeom>
        </p:spPr>
        <p:txBody>
          <a:bodyPr wrap="square">
            <a:spAutoFit/>
          </a:bodyPr>
          <a:lstStyle/>
          <a:p>
            <a:r>
              <a:rPr lang="en-US" dirty="0">
                <a:solidFill>
                  <a:schemeClr val="tx1"/>
                </a:solidFill>
                <a:latin typeface="Consolas" panose="020B0609020204030204" pitchFamily="49" charset="0"/>
              </a:rPr>
              <a:t>// sub class or derived class from public base class</a:t>
            </a:r>
          </a:p>
          <a:p>
            <a:r>
              <a:rPr lang="en-US" dirty="0">
                <a:solidFill>
                  <a:schemeClr val="tx1"/>
                </a:solidFill>
                <a:latin typeface="Consolas" panose="020B0609020204030204" pitchFamily="49" charset="0"/>
              </a:rPr>
              <a:t>class Child : public Parent</a:t>
            </a:r>
          </a:p>
          <a:p>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public:</a:t>
            </a:r>
          </a:p>
          <a:p>
            <a:r>
              <a:rPr lang="en-US" dirty="0">
                <a:solidFill>
                  <a:schemeClr val="tx1"/>
                </a:solidFill>
                <a:latin typeface="Consolas" panose="020B0609020204030204" pitchFamily="49" charset="0"/>
              </a:rPr>
              <a:t>    void </a:t>
            </a:r>
            <a:r>
              <a:rPr lang="en-US" dirty="0" err="1">
                <a:solidFill>
                  <a:schemeClr val="tx1"/>
                </a:solidFill>
                <a:latin typeface="Consolas" panose="020B0609020204030204" pitchFamily="49" charset="0"/>
              </a:rPr>
              <a:t>setId</a:t>
            </a:r>
            <a:r>
              <a:rPr lang="en-US" dirty="0">
                <a:solidFill>
                  <a:schemeClr val="tx1"/>
                </a:solidFill>
                <a:latin typeface="Consolas" panose="020B0609020204030204" pitchFamily="49" charset="0"/>
              </a:rPr>
              <a:t>(int id)</a:t>
            </a:r>
          </a:p>
          <a:p>
            <a:r>
              <a:rPr lang="en-US" dirty="0">
                <a:solidFill>
                  <a:schemeClr val="tx1"/>
                </a:solidFill>
                <a:latin typeface="Consolas" panose="020B0609020204030204" pitchFamily="49" charset="0"/>
              </a:rPr>
              <a:t>    {   </a:t>
            </a:r>
          </a:p>
          <a:p>
            <a:r>
              <a:rPr lang="en-US" dirty="0">
                <a:solidFill>
                  <a:schemeClr val="tx1"/>
                </a:solidFill>
                <a:latin typeface="Consolas" panose="020B0609020204030204" pitchFamily="49" charset="0"/>
              </a:rPr>
              <a:t>        // Child class is able to access the inherited</a:t>
            </a:r>
          </a:p>
          <a:p>
            <a:r>
              <a:rPr lang="en-US" dirty="0">
                <a:solidFill>
                  <a:schemeClr val="tx1"/>
                </a:solidFill>
                <a:latin typeface="Consolas" panose="020B0609020204030204" pitchFamily="49" charset="0"/>
              </a:rPr>
              <a:t>        // protected data members of base class</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id_protected</a:t>
            </a:r>
            <a:r>
              <a:rPr lang="en-US" dirty="0">
                <a:solidFill>
                  <a:schemeClr val="tx1"/>
                </a:solidFill>
                <a:latin typeface="Consolas" panose="020B0609020204030204" pitchFamily="49" charset="0"/>
              </a:rPr>
              <a:t> = id;  </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void </a:t>
            </a:r>
            <a:r>
              <a:rPr lang="en-US" dirty="0" err="1">
                <a:solidFill>
                  <a:schemeClr val="tx1"/>
                </a:solidFill>
                <a:latin typeface="Consolas" panose="020B0609020204030204" pitchFamily="49" charset="0"/>
              </a:rPr>
              <a:t>displayId</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cout</a:t>
            </a:r>
            <a:r>
              <a:rPr lang="en-US" dirty="0">
                <a:solidFill>
                  <a:schemeClr val="tx1"/>
                </a:solidFill>
                <a:latin typeface="Consolas" panose="020B0609020204030204" pitchFamily="49" charset="0"/>
              </a:rPr>
              <a:t> &lt;&lt; "</a:t>
            </a:r>
            <a:r>
              <a:rPr lang="en-US" dirty="0" err="1">
                <a:solidFill>
                  <a:schemeClr val="tx1"/>
                </a:solidFill>
                <a:latin typeface="Consolas" panose="020B0609020204030204" pitchFamily="49" charset="0"/>
              </a:rPr>
              <a:t>id_protected</a:t>
            </a:r>
            <a:r>
              <a:rPr lang="en-US" dirty="0">
                <a:solidFill>
                  <a:schemeClr val="tx1"/>
                </a:solidFill>
                <a:latin typeface="Consolas" panose="020B0609020204030204" pitchFamily="49" charset="0"/>
              </a:rPr>
              <a:t> is: " &lt;&lt; </a:t>
            </a:r>
            <a:r>
              <a:rPr lang="en-US" dirty="0" err="1">
                <a:solidFill>
                  <a:schemeClr val="tx1"/>
                </a:solidFill>
                <a:latin typeface="Consolas" panose="020B0609020204030204" pitchFamily="49" charset="0"/>
              </a:rPr>
              <a:t>id_protected</a:t>
            </a:r>
            <a:r>
              <a:rPr lang="en-US" dirty="0">
                <a:solidFill>
                  <a:schemeClr val="tx1"/>
                </a:solidFill>
                <a:latin typeface="Consolas" panose="020B0609020204030204" pitchFamily="49" charset="0"/>
              </a:rPr>
              <a:t> &lt;&lt; </a:t>
            </a:r>
            <a:r>
              <a:rPr lang="en-US" dirty="0" err="1">
                <a:solidFill>
                  <a:schemeClr val="tx1"/>
                </a:solidFill>
                <a:latin typeface="Consolas" panose="020B0609020204030204" pitchFamily="49" charset="0"/>
              </a:rPr>
              <a:t>endl</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 child class ends</a:t>
            </a:r>
          </a:p>
        </p:txBody>
      </p:sp>
    </p:spTree>
    <p:extLst>
      <p:ext uri="{BB962C8B-B14F-4D97-AF65-F5344CB8AC3E}">
        <p14:creationId xmlns:p14="http://schemas.microsoft.com/office/powerpoint/2010/main" val="2963235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Protected Access Specifiers…</a:t>
            </a:r>
            <a:endParaRPr lang="en-GB" sz="36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11</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1EC1297-995E-4B33-87B3-4CB1C180C7B2}"/>
              </a:ext>
            </a:extLst>
          </p:cNvPr>
          <p:cNvSpPr/>
          <p:nvPr/>
        </p:nvSpPr>
        <p:spPr>
          <a:xfrm>
            <a:off x="323527" y="1491630"/>
            <a:ext cx="7716793" cy="2862322"/>
          </a:xfrm>
          <a:prstGeom prst="rect">
            <a:avLst/>
          </a:prstGeom>
        </p:spPr>
        <p:txBody>
          <a:bodyPr wrap="square">
            <a:spAutoFit/>
          </a:bodyPr>
          <a:lstStyle/>
          <a:p>
            <a:r>
              <a:rPr lang="en-US" sz="1800" dirty="0">
                <a:solidFill>
                  <a:schemeClr val="tx1"/>
                </a:solidFill>
                <a:latin typeface="Consolas" panose="020B0609020204030204" pitchFamily="49" charset="0"/>
              </a:rPr>
              <a:t>// main function</a:t>
            </a:r>
          </a:p>
          <a:p>
            <a:r>
              <a:rPr lang="en-US" sz="1800" dirty="0">
                <a:solidFill>
                  <a:schemeClr val="tx1"/>
                </a:solidFill>
                <a:latin typeface="Consolas" panose="020B0609020204030204" pitchFamily="49" charset="0"/>
              </a:rPr>
              <a:t>int main() {</a:t>
            </a:r>
          </a:p>
          <a:p>
            <a:r>
              <a:rPr lang="en-US" sz="1800" dirty="0">
                <a:solidFill>
                  <a:schemeClr val="tx1"/>
                </a:solidFill>
                <a:latin typeface="Consolas" panose="020B0609020204030204" pitchFamily="49" charset="0"/>
              </a:rPr>
              <a:t>    </a:t>
            </a:r>
          </a:p>
          <a:p>
            <a:r>
              <a:rPr lang="en-US" sz="1800" dirty="0">
                <a:solidFill>
                  <a:schemeClr val="tx1"/>
                </a:solidFill>
                <a:latin typeface="Consolas" panose="020B0609020204030204" pitchFamily="49" charset="0"/>
              </a:rPr>
              <a:t>    Child obj1;</a:t>
            </a:r>
          </a:p>
          <a:p>
            <a:r>
              <a:rPr lang="en-US" sz="1800" dirty="0">
                <a:solidFill>
                  <a:schemeClr val="tx1"/>
                </a:solidFill>
                <a:latin typeface="Consolas" panose="020B0609020204030204" pitchFamily="49" charset="0"/>
              </a:rPr>
              <a:t>    // member function of the derived class can</a:t>
            </a:r>
          </a:p>
          <a:p>
            <a:r>
              <a:rPr lang="en-US" sz="1800" dirty="0">
                <a:solidFill>
                  <a:schemeClr val="tx1"/>
                </a:solidFill>
                <a:latin typeface="Consolas" panose="020B0609020204030204" pitchFamily="49" charset="0"/>
              </a:rPr>
              <a:t>    // access the protected data members of the base class</a:t>
            </a:r>
          </a:p>
          <a:p>
            <a:r>
              <a:rPr lang="en-US" sz="1800" dirty="0">
                <a:solidFill>
                  <a:schemeClr val="tx1"/>
                </a:solidFill>
                <a:latin typeface="Consolas" panose="020B0609020204030204" pitchFamily="49" charset="0"/>
              </a:rPr>
              <a:t>    obj1.setId(81);</a:t>
            </a:r>
          </a:p>
          <a:p>
            <a:r>
              <a:rPr lang="en-US" sz="1800" dirty="0">
                <a:solidFill>
                  <a:schemeClr val="tx1"/>
                </a:solidFill>
                <a:latin typeface="Consolas" panose="020B0609020204030204" pitchFamily="49" charset="0"/>
              </a:rPr>
              <a:t>    obj1.displayId();</a:t>
            </a:r>
          </a:p>
          <a:p>
            <a:r>
              <a:rPr lang="en-US" sz="1800" dirty="0">
                <a:solidFill>
                  <a:schemeClr val="tx1"/>
                </a:solidFill>
                <a:latin typeface="Consolas" panose="020B0609020204030204" pitchFamily="49" charset="0"/>
              </a:rPr>
              <a:t>    return 0;</a:t>
            </a:r>
          </a:p>
          <a:p>
            <a:r>
              <a:rPr lang="en-US" sz="1800" dirty="0">
                <a:solidFill>
                  <a:schemeClr val="tx1"/>
                </a:solidFill>
                <a:latin typeface="Consolas" panose="020B0609020204030204" pitchFamily="49" charset="0"/>
              </a:rPr>
              <a:t>}  // end of main() function</a:t>
            </a:r>
          </a:p>
        </p:txBody>
      </p:sp>
    </p:spTree>
    <p:extLst>
      <p:ext uri="{BB962C8B-B14F-4D97-AF65-F5344CB8AC3E}">
        <p14:creationId xmlns:p14="http://schemas.microsoft.com/office/powerpoint/2010/main" val="3692727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Defining Derived Classes</a:t>
            </a:r>
            <a:endParaRPr lang="en-GB" sz="3600" dirty="0"/>
          </a:p>
        </p:txBody>
      </p:sp>
      <p:sp>
        <p:nvSpPr>
          <p:cNvPr id="3" name="Text Placeholder 2"/>
          <p:cNvSpPr>
            <a:spLocks noGrp="1"/>
          </p:cNvSpPr>
          <p:nvPr>
            <p:ph type="body" idx="1"/>
          </p:nvPr>
        </p:nvSpPr>
        <p:spPr>
          <a:xfrm>
            <a:off x="155572" y="1409773"/>
            <a:ext cx="8496944" cy="3715120"/>
          </a:xfrm>
        </p:spPr>
        <p:txBody>
          <a:bodyPr anchor="t"/>
          <a:lstStyle/>
          <a:p>
            <a:pPr algn="just">
              <a:buNone/>
            </a:pPr>
            <a:r>
              <a:rPr lang="en-US" sz="1800" dirty="0">
                <a:latin typeface="Calibri" panose="020F0502020204030204" pitchFamily="34" charset="0"/>
                <a:cs typeface="Calibri" panose="020F0502020204030204" pitchFamily="34" charset="0"/>
              </a:rPr>
              <a:t>The syntax for defining a derived class is slightly different from the syntax of the base class definition.</a:t>
            </a:r>
          </a:p>
          <a:p>
            <a:pPr algn="just">
              <a:buNone/>
            </a:pPr>
            <a:r>
              <a:rPr lang="en-US" sz="1800" dirty="0">
                <a:latin typeface="Calibri" panose="020F0502020204030204" pitchFamily="34" charset="0"/>
                <a:cs typeface="Calibri" panose="020F0502020204030204" pitchFamily="34" charset="0"/>
              </a:rPr>
              <a:t>The declaration of a derived class also includes the name of the base class from which it derived.</a:t>
            </a:r>
          </a:p>
          <a:p>
            <a:pPr algn="just">
              <a:buNone/>
            </a:pPr>
            <a:r>
              <a:rPr lang="en-US" sz="1800" dirty="0">
                <a:latin typeface="Calibri" panose="020F0502020204030204" pitchFamily="34" charset="0"/>
                <a:cs typeface="Calibri" panose="020F0502020204030204" pitchFamily="34" charset="0"/>
              </a:rPr>
              <a:t>The general syntax for defining a derived class is:</a:t>
            </a:r>
          </a:p>
          <a:p>
            <a:pPr algn="just">
              <a:buNone/>
            </a:pPr>
            <a:r>
              <a:rPr lang="en-US" sz="1800" dirty="0">
                <a:latin typeface="Berlin Sans FB Demi" panose="020E0802020502020306" pitchFamily="34" charset="0"/>
                <a:cs typeface="Calibri" panose="020F0502020204030204" pitchFamily="34" charset="0"/>
              </a:rPr>
              <a:t>class  </a:t>
            </a:r>
            <a:r>
              <a:rPr lang="en-US" sz="1800" dirty="0" err="1">
                <a:latin typeface="Berlin Sans FB Demi" panose="020E0802020502020306" pitchFamily="34" charset="0"/>
                <a:cs typeface="Calibri" panose="020F0502020204030204" pitchFamily="34" charset="0"/>
              </a:rPr>
              <a:t>sub_class_name</a:t>
            </a:r>
            <a:r>
              <a:rPr lang="en-US" sz="1800" dirty="0">
                <a:latin typeface="Berlin Sans FB Demi" panose="020E0802020502020306" pitchFamily="34" charset="0"/>
                <a:cs typeface="Calibri" panose="020F0502020204030204" pitchFamily="34" charset="0"/>
              </a:rPr>
              <a:t>  :  specifier </a:t>
            </a:r>
            <a:r>
              <a:rPr lang="en-US" sz="1800" dirty="0" err="1">
                <a:latin typeface="Berlin Sans FB Demi" panose="020E0802020502020306" pitchFamily="34" charset="0"/>
                <a:cs typeface="Calibri" panose="020F0502020204030204" pitchFamily="34" charset="0"/>
              </a:rPr>
              <a:t>base_class_name</a:t>
            </a:r>
            <a:endParaRPr lang="en-US" sz="1800" dirty="0">
              <a:latin typeface="Berlin Sans FB Demi" panose="020E0802020502020306" pitchFamily="34" charset="0"/>
              <a:cs typeface="Calibri" panose="020F0502020204030204" pitchFamily="34" charset="0"/>
            </a:endParaRPr>
          </a:p>
          <a:p>
            <a:pPr algn="just">
              <a:buNone/>
            </a:pPr>
            <a:r>
              <a:rPr lang="en-US" sz="1800" dirty="0">
                <a:latin typeface="Berlin Sans FB Demi" panose="020E0802020502020306" pitchFamily="34" charset="0"/>
                <a:cs typeface="Calibri" panose="020F0502020204030204" pitchFamily="34" charset="0"/>
              </a:rPr>
              <a:t>{</a:t>
            </a:r>
          </a:p>
          <a:p>
            <a:pPr algn="just">
              <a:buNone/>
            </a:pPr>
            <a:r>
              <a:rPr lang="en-US" sz="1800" dirty="0">
                <a:latin typeface="Berlin Sans FB Demi" panose="020E0802020502020306" pitchFamily="34" charset="0"/>
                <a:cs typeface="Calibri" panose="020F0502020204030204" pitchFamily="34" charset="0"/>
              </a:rPr>
              <a:t>   members to derived class</a:t>
            </a:r>
          </a:p>
          <a:p>
            <a:pPr algn="just">
              <a:buNone/>
            </a:pPr>
            <a:r>
              <a:rPr lang="en-US" sz="1800" dirty="0">
                <a:latin typeface="Berlin Sans FB Demi" panose="020E0802020502020306" pitchFamily="34" charset="0"/>
                <a:cs typeface="Calibri" panose="020F0502020204030204" pitchFamily="34" charset="0"/>
              </a:rPr>
              <a:t>}  ;</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12</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763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Defining Derived Classes…</a:t>
            </a:r>
            <a:endParaRPr lang="en-GB" sz="3600" dirty="0"/>
          </a:p>
        </p:txBody>
      </p:sp>
      <p:sp>
        <p:nvSpPr>
          <p:cNvPr id="3" name="Text Placeholder 2"/>
          <p:cNvSpPr>
            <a:spLocks noGrp="1"/>
          </p:cNvSpPr>
          <p:nvPr>
            <p:ph type="body" idx="1"/>
          </p:nvPr>
        </p:nvSpPr>
        <p:spPr>
          <a:xfrm>
            <a:off x="155572" y="1409773"/>
            <a:ext cx="8496944" cy="3715120"/>
          </a:xfrm>
        </p:spPr>
        <p:txBody>
          <a:bodyPr anchor="t"/>
          <a:lstStyle/>
          <a:p>
            <a:pPr algn="just">
              <a:buNone/>
            </a:pPr>
            <a:r>
              <a:rPr lang="en-US" sz="1800" dirty="0">
                <a:latin typeface="Berlin Sans FB Demi" panose="020E0802020502020306" pitchFamily="34" charset="0"/>
                <a:cs typeface="Calibri" panose="020F0502020204030204" pitchFamily="34" charset="0"/>
              </a:rPr>
              <a:t>class  </a:t>
            </a:r>
            <a:r>
              <a:rPr lang="en-US" sz="1800" dirty="0" err="1">
                <a:latin typeface="Berlin Sans FB Demi" panose="020E0802020502020306" pitchFamily="34" charset="0"/>
                <a:cs typeface="Calibri" panose="020F0502020204030204" pitchFamily="34" charset="0"/>
              </a:rPr>
              <a:t>sub_class_name</a:t>
            </a:r>
            <a:r>
              <a:rPr lang="en-US" sz="1800" dirty="0">
                <a:latin typeface="Berlin Sans FB Demi" panose="020E0802020502020306" pitchFamily="34" charset="0"/>
                <a:cs typeface="Calibri" panose="020F0502020204030204" pitchFamily="34" charset="0"/>
              </a:rPr>
              <a:t>   </a:t>
            </a:r>
            <a:r>
              <a:rPr lang="en-US" sz="1800" dirty="0">
                <a:latin typeface="+mj-lt"/>
                <a:cs typeface="Calibri" panose="020F0502020204030204" pitchFamily="34" charset="0"/>
              </a:rPr>
              <a:t>represents name of the derived class</a:t>
            </a:r>
          </a:p>
          <a:p>
            <a:pPr algn="just">
              <a:buNone/>
            </a:pPr>
            <a:r>
              <a:rPr lang="en-US" sz="1800" dirty="0">
                <a:latin typeface="Berlin Sans FB Demi" panose="020E0802020502020306" pitchFamily="34" charset="0"/>
                <a:cs typeface="Calibri" panose="020F0502020204030204" pitchFamily="34" charset="0"/>
              </a:rPr>
              <a:t>:  (colon)    </a:t>
            </a:r>
            <a:r>
              <a:rPr lang="en-US" sz="1800" dirty="0">
                <a:latin typeface="+mj-lt"/>
                <a:cs typeface="Calibri" panose="020F0502020204030204" pitchFamily="34" charset="0"/>
              </a:rPr>
              <a:t>sets relation between the classes</a:t>
            </a:r>
          </a:p>
          <a:p>
            <a:pPr algn="just">
              <a:buNone/>
            </a:pPr>
            <a:r>
              <a:rPr lang="en-US" sz="1800" dirty="0">
                <a:latin typeface="Berlin Sans FB Demi" panose="020E0802020502020306" pitchFamily="34" charset="0"/>
                <a:cs typeface="Calibri" panose="020F0502020204030204" pitchFamily="34" charset="0"/>
              </a:rPr>
              <a:t>specifier   </a:t>
            </a:r>
            <a:r>
              <a:rPr lang="en-US" sz="1800" dirty="0">
                <a:latin typeface="+mj-lt"/>
                <a:cs typeface="Calibri" panose="020F0502020204030204" pitchFamily="34" charset="0"/>
              </a:rPr>
              <a:t>represents the access specifiers. It may be public, private or protected. </a:t>
            </a:r>
          </a:p>
          <a:p>
            <a:pPr algn="just">
              <a:buNone/>
            </a:pPr>
            <a:r>
              <a:rPr lang="en-US" sz="1800" dirty="0" err="1">
                <a:latin typeface="Berlin Sans FB Demi" panose="020E0802020502020306" pitchFamily="34" charset="0"/>
                <a:cs typeface="Calibri" panose="020F0502020204030204" pitchFamily="34" charset="0"/>
              </a:rPr>
              <a:t>base_class_name</a:t>
            </a:r>
            <a:r>
              <a:rPr lang="en-US" sz="1800" dirty="0">
                <a:latin typeface="Berlin Sans FB Demi" panose="020E0802020502020306" pitchFamily="34" charset="0"/>
                <a:cs typeface="Calibri" panose="020F0502020204030204" pitchFamily="34" charset="0"/>
              </a:rPr>
              <a:t>  </a:t>
            </a:r>
            <a:r>
              <a:rPr lang="en-US" sz="1800" dirty="0">
                <a:latin typeface="+mj-lt"/>
                <a:cs typeface="Calibri" panose="020F0502020204030204" pitchFamily="34" charset="0"/>
              </a:rPr>
              <a:t>represents the name of the base class.</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13</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747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Defining Derived Classes…</a:t>
            </a:r>
            <a:endParaRPr lang="en-GB" sz="3600" dirty="0"/>
          </a:p>
        </p:txBody>
      </p:sp>
      <p:sp>
        <p:nvSpPr>
          <p:cNvPr id="3" name="Text Placeholder 2"/>
          <p:cNvSpPr>
            <a:spLocks noGrp="1"/>
          </p:cNvSpPr>
          <p:nvPr>
            <p:ph type="body" idx="1"/>
          </p:nvPr>
        </p:nvSpPr>
        <p:spPr>
          <a:xfrm>
            <a:off x="155572" y="1409773"/>
            <a:ext cx="8496944" cy="3715120"/>
          </a:xfrm>
        </p:spPr>
        <p:txBody>
          <a:bodyPr anchor="t"/>
          <a:lstStyle/>
          <a:p>
            <a:pPr algn="just">
              <a:buNone/>
            </a:pPr>
            <a:r>
              <a:rPr lang="en-US" sz="1800" dirty="0">
                <a:latin typeface="Calibri" panose="020F0502020204030204" pitchFamily="34" charset="0"/>
                <a:cs typeface="Calibri" panose="020F0502020204030204" pitchFamily="34" charset="0"/>
              </a:rPr>
              <a:t>For Example, a class “student” is defined as</a:t>
            </a:r>
          </a:p>
          <a:p>
            <a:pPr algn="just">
              <a:buNone/>
            </a:pPr>
            <a:r>
              <a:rPr lang="en-US" sz="1800" dirty="0">
                <a:latin typeface="Calibri" panose="020F0502020204030204" pitchFamily="34" charset="0"/>
                <a:cs typeface="Calibri" panose="020F0502020204030204" pitchFamily="34" charset="0"/>
              </a:rPr>
              <a:t>class student</a:t>
            </a:r>
          </a:p>
          <a:p>
            <a:pPr algn="just">
              <a:buNone/>
            </a:pPr>
            <a:r>
              <a:rPr lang="en-US" sz="1800" dirty="0">
                <a:latin typeface="Calibri" panose="020F0502020204030204" pitchFamily="34" charset="0"/>
                <a:cs typeface="Calibri" panose="020F0502020204030204" pitchFamily="34" charset="0"/>
              </a:rPr>
              <a:t>{</a:t>
            </a:r>
          </a:p>
          <a:p>
            <a:pPr algn="just">
              <a:buNone/>
            </a:pPr>
            <a:r>
              <a:rPr lang="en-US" sz="1800" dirty="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private:</a:t>
            </a:r>
          </a:p>
          <a:p>
            <a:pPr algn="just">
              <a:buNone/>
            </a:pPr>
            <a:r>
              <a:rPr lang="en-US" sz="1800" dirty="0">
                <a:latin typeface="Calibri" panose="020F0502020204030204" pitchFamily="34" charset="0"/>
                <a:cs typeface="Calibri" panose="020F0502020204030204" pitchFamily="34" charset="0"/>
              </a:rPr>
              <a:t>	char name[15], address[15];</a:t>
            </a:r>
          </a:p>
          <a:p>
            <a:pPr algn="just">
              <a:buNone/>
            </a:pPr>
            <a:r>
              <a:rPr lang="en-US" sz="1800" dirty="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public:</a:t>
            </a:r>
          </a:p>
          <a:p>
            <a:pPr algn="just">
              <a:buNone/>
            </a:pPr>
            <a:r>
              <a:rPr lang="en-US" sz="1800" dirty="0">
                <a:latin typeface="Calibri" panose="020F0502020204030204" pitchFamily="34" charset="0"/>
                <a:cs typeface="Calibri" panose="020F0502020204030204" pitchFamily="34" charset="0"/>
              </a:rPr>
              <a:t>	void input(void);</a:t>
            </a:r>
          </a:p>
          <a:p>
            <a:pPr algn="just">
              <a:buNone/>
            </a:pPr>
            <a:r>
              <a:rPr lang="en-US" sz="1800" dirty="0">
                <a:latin typeface="Calibri" panose="020F0502020204030204" pitchFamily="34" charset="0"/>
                <a:cs typeface="Calibri" panose="020F0502020204030204" pitchFamily="34" charset="0"/>
              </a:rPr>
              <a:t>	void show(void);</a:t>
            </a:r>
          </a:p>
          <a:p>
            <a:pPr algn="just">
              <a:buNone/>
            </a:pPr>
            <a:r>
              <a:rPr lang="en-US" sz="1800" dirty="0">
                <a:latin typeface="Calibri" panose="020F0502020204030204" pitchFamily="34" charset="0"/>
                <a:cs typeface="Calibri" panose="020F0502020204030204" pitchFamily="34" charset="0"/>
              </a:rPr>
              <a:t>} </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14</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361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Defining Derived Classes…</a:t>
            </a:r>
            <a:endParaRPr lang="en-GB" sz="3600" dirty="0"/>
          </a:p>
        </p:txBody>
      </p:sp>
      <p:sp>
        <p:nvSpPr>
          <p:cNvPr id="3" name="Text Placeholder 2"/>
          <p:cNvSpPr>
            <a:spLocks noGrp="1"/>
          </p:cNvSpPr>
          <p:nvPr>
            <p:ph type="body" idx="1"/>
          </p:nvPr>
        </p:nvSpPr>
        <p:spPr>
          <a:xfrm>
            <a:off x="155572" y="1409773"/>
            <a:ext cx="8496944" cy="3715120"/>
          </a:xfrm>
        </p:spPr>
        <p:txBody>
          <a:bodyPr anchor="t"/>
          <a:lstStyle/>
          <a:p>
            <a:pPr algn="just">
              <a:buNone/>
            </a:pPr>
            <a:r>
              <a:rPr lang="en-US" sz="1800" dirty="0">
                <a:latin typeface="Calibri" panose="020F0502020204030204" pitchFamily="34" charset="0"/>
                <a:cs typeface="Calibri" panose="020F0502020204030204" pitchFamily="34" charset="0"/>
              </a:rPr>
              <a:t>The class </a:t>
            </a:r>
            <a:r>
              <a:rPr lang="en-US" sz="1800" b="1" i="1" dirty="0">
                <a:latin typeface="Calibri" panose="020F0502020204030204" pitchFamily="34" charset="0"/>
                <a:cs typeface="Calibri" panose="020F0502020204030204" pitchFamily="34" charset="0"/>
              </a:rPr>
              <a:t>student</a:t>
            </a:r>
            <a:r>
              <a:rPr lang="en-US" sz="1800" dirty="0">
                <a:latin typeface="Calibri" panose="020F0502020204030204" pitchFamily="34" charset="0"/>
                <a:cs typeface="Calibri" panose="020F0502020204030204" pitchFamily="34" charset="0"/>
              </a:rPr>
              <a:t> has two data members and two member functions.</a:t>
            </a:r>
          </a:p>
          <a:p>
            <a:pPr algn="just">
              <a:buNone/>
            </a:pPr>
            <a:r>
              <a:rPr lang="en-US" sz="1800" dirty="0">
                <a:latin typeface="Calibri" panose="020F0502020204030204" pitchFamily="34" charset="0"/>
                <a:cs typeface="Calibri" panose="020F0502020204030204" pitchFamily="34" charset="0"/>
              </a:rPr>
              <a:t>Suppose the marks obtained by a student in three different subjects and the total marks of these are to be included as new data members in the above class. This is done by adding new members in the class. There are two ways in which these new members can be added to the class. These are:</a:t>
            </a:r>
          </a:p>
          <a:p>
            <a:pPr marL="285750" indent="-285750" algn="just">
              <a:buFont typeface="Arial" panose="020B0604020202020204" pitchFamily="34" charset="0"/>
              <a:buChar char="•"/>
            </a:pPr>
            <a:r>
              <a:rPr lang="en-US" sz="1800" dirty="0">
                <a:latin typeface="Calibri" panose="020F0502020204030204" pitchFamily="34" charset="0"/>
                <a:cs typeface="Calibri" panose="020F0502020204030204" pitchFamily="34" charset="0"/>
              </a:rPr>
              <a:t>Add new members in the original class</a:t>
            </a:r>
          </a:p>
          <a:p>
            <a:pPr algn="just">
              <a:buNone/>
            </a:pPr>
            <a:r>
              <a:rPr lang="en-US" sz="1800" dirty="0">
                <a:latin typeface="Calibri" panose="020F0502020204030204" pitchFamily="34" charset="0"/>
                <a:cs typeface="Calibri" panose="020F0502020204030204" pitchFamily="34" charset="0"/>
              </a:rPr>
              <a:t>Or  </a:t>
            </a:r>
          </a:p>
          <a:p>
            <a:pPr marL="285750" indent="-285750" algn="just">
              <a:buFont typeface="Arial" panose="020B0604020202020204" pitchFamily="34" charset="0"/>
              <a:buChar char="•"/>
            </a:pPr>
            <a:r>
              <a:rPr lang="en-US" sz="1800" dirty="0">
                <a:latin typeface="Calibri" panose="020F0502020204030204" pitchFamily="34" charset="0"/>
                <a:cs typeface="Calibri" panose="020F0502020204030204" pitchFamily="34" charset="0"/>
              </a:rPr>
              <a:t>Define a new class that has the new members and that also uses members of the existing “</a:t>
            </a:r>
            <a:r>
              <a:rPr lang="en-US" sz="1800" b="1" dirty="0">
                <a:latin typeface="Calibri" panose="020F0502020204030204" pitchFamily="34" charset="0"/>
                <a:cs typeface="Calibri" panose="020F0502020204030204" pitchFamily="34" charset="0"/>
              </a:rPr>
              <a:t>student</a:t>
            </a:r>
            <a:r>
              <a:rPr lang="en-US" sz="1800" dirty="0">
                <a:latin typeface="Calibri" panose="020F0502020204030204" pitchFamily="34" charset="0"/>
                <a:cs typeface="Calibri" panose="020F0502020204030204" pitchFamily="34" charset="0"/>
              </a:rPr>
              <a:t>” class.  Using the members of an existing is the principle of inheritance. The new class is the derived class. The existing class serves as the base for the derived class.  </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15</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695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Defining Derived Classes…</a:t>
            </a:r>
            <a:endParaRPr lang="en-GB" sz="3600" dirty="0"/>
          </a:p>
        </p:txBody>
      </p:sp>
      <p:sp>
        <p:nvSpPr>
          <p:cNvPr id="3" name="Text Placeholder 2"/>
          <p:cNvSpPr>
            <a:spLocks noGrp="1"/>
          </p:cNvSpPr>
          <p:nvPr>
            <p:ph type="body" idx="1"/>
          </p:nvPr>
        </p:nvSpPr>
        <p:spPr>
          <a:xfrm>
            <a:off x="155572" y="1409773"/>
            <a:ext cx="8496944" cy="3715120"/>
          </a:xfrm>
        </p:spPr>
        <p:txBody>
          <a:bodyPr anchor="t"/>
          <a:lstStyle/>
          <a:p>
            <a:pPr algn="just">
              <a:buNone/>
            </a:pPr>
            <a:r>
              <a:rPr lang="en-US" sz="1800" dirty="0">
                <a:latin typeface="Calibri" panose="020F0502020204030204" pitchFamily="34" charset="0"/>
                <a:cs typeface="Calibri" panose="020F0502020204030204" pitchFamily="34" charset="0"/>
              </a:rPr>
              <a:t>Deriving a new class from an existing class reduces the size of the program. It also eliminates duplication of code within the program.</a:t>
            </a:r>
          </a:p>
          <a:p>
            <a:pPr algn="just">
              <a:buNone/>
            </a:pPr>
            <a:r>
              <a:rPr lang="en-US" sz="1800" dirty="0">
                <a:latin typeface="Calibri" panose="020F0502020204030204" pitchFamily="34" charset="0"/>
                <a:cs typeface="Calibri" panose="020F0502020204030204" pitchFamily="34" charset="0"/>
              </a:rPr>
              <a:t>For example, let the name of the new class be </a:t>
            </a:r>
            <a:r>
              <a:rPr lang="en-US" sz="1800" b="1" i="1" dirty="0">
                <a:latin typeface="Calibri" panose="020F0502020204030204" pitchFamily="34" charset="0"/>
                <a:cs typeface="Calibri" panose="020F0502020204030204" pitchFamily="34" charset="0"/>
              </a:rPr>
              <a:t>marks</a:t>
            </a:r>
            <a:r>
              <a:rPr lang="en-US" sz="1800" dirty="0">
                <a:latin typeface="Calibri" panose="020F0502020204030204" pitchFamily="34" charset="0"/>
                <a:cs typeface="Calibri" panose="020F0502020204030204" pitchFamily="34" charset="0"/>
              </a:rPr>
              <a:t>. This class uses the members of the existing </a:t>
            </a:r>
            <a:r>
              <a:rPr lang="en-US" sz="1800" b="1" i="1" dirty="0">
                <a:latin typeface="Calibri" panose="020F0502020204030204" pitchFamily="34" charset="0"/>
                <a:cs typeface="Calibri" panose="020F0502020204030204" pitchFamily="34" charset="0"/>
              </a:rPr>
              <a:t>student</a:t>
            </a:r>
            <a:r>
              <a:rPr lang="en-US" sz="1800" dirty="0">
                <a:latin typeface="Calibri" panose="020F0502020204030204" pitchFamily="34" charset="0"/>
                <a:cs typeface="Calibri" panose="020F0502020204030204" pitchFamily="34" charset="0"/>
              </a:rPr>
              <a:t> class.</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16</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064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Defining Derived Classes…</a:t>
            </a:r>
            <a:endParaRPr lang="en-GB" sz="3600" dirty="0"/>
          </a:p>
        </p:txBody>
      </p:sp>
      <p:sp>
        <p:nvSpPr>
          <p:cNvPr id="3" name="Text Placeholder 2"/>
          <p:cNvSpPr>
            <a:spLocks noGrp="1"/>
          </p:cNvSpPr>
          <p:nvPr>
            <p:ph type="body" idx="1"/>
          </p:nvPr>
        </p:nvSpPr>
        <p:spPr>
          <a:xfrm>
            <a:off x="155572" y="1409773"/>
            <a:ext cx="8496944" cy="3715120"/>
          </a:xfrm>
        </p:spPr>
        <p:txBody>
          <a:bodyPr anchor="t"/>
          <a:lstStyle/>
          <a:p>
            <a:pPr algn="just">
              <a:buNone/>
            </a:pPr>
            <a:r>
              <a:rPr lang="en-US" sz="1800" dirty="0">
                <a:latin typeface="Calibri" panose="020F0502020204030204" pitchFamily="34" charset="0"/>
                <a:cs typeface="Calibri" panose="020F0502020204030204" pitchFamily="34" charset="0"/>
              </a:rPr>
              <a:t>class marks  : public students</a:t>
            </a:r>
          </a:p>
          <a:p>
            <a:pPr algn="just">
              <a:buNone/>
            </a:pPr>
            <a:r>
              <a:rPr lang="en-US" sz="1800" dirty="0">
                <a:latin typeface="Calibri" panose="020F0502020204030204" pitchFamily="34" charset="0"/>
                <a:cs typeface="Calibri" panose="020F0502020204030204" pitchFamily="34" charset="0"/>
              </a:rPr>
              <a:t>{</a:t>
            </a:r>
          </a:p>
          <a:p>
            <a:pPr algn="just">
              <a:buNone/>
            </a:pPr>
            <a:r>
              <a:rPr lang="en-US" sz="1800" dirty="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private:</a:t>
            </a:r>
          </a:p>
          <a:p>
            <a:pPr algn="just">
              <a:buNone/>
            </a:pPr>
            <a:r>
              <a:rPr lang="en-US" sz="1800" dirty="0">
                <a:latin typeface="Calibri" panose="020F0502020204030204" pitchFamily="34" charset="0"/>
                <a:cs typeface="Calibri" panose="020F0502020204030204" pitchFamily="34" charset="0"/>
              </a:rPr>
              <a:t>	int s1,s2,s3,total;</a:t>
            </a:r>
          </a:p>
          <a:p>
            <a:pPr algn="just">
              <a:buNone/>
            </a:pPr>
            <a:r>
              <a:rPr lang="en-US" sz="1800" dirty="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public:</a:t>
            </a:r>
          </a:p>
          <a:p>
            <a:pPr algn="just">
              <a:buNone/>
            </a:pPr>
            <a:r>
              <a:rPr lang="en-US" sz="1800" dirty="0">
                <a:latin typeface="Calibri" panose="020F0502020204030204" pitchFamily="34" charset="0"/>
                <a:cs typeface="Calibri" panose="020F0502020204030204" pitchFamily="34" charset="0"/>
              </a:rPr>
              <a:t>	void </a:t>
            </a:r>
            <a:r>
              <a:rPr lang="en-US" sz="1800" dirty="0" err="1">
                <a:latin typeface="Calibri" panose="020F0502020204030204" pitchFamily="34" charset="0"/>
                <a:cs typeface="Calibri" panose="020F0502020204030204" pitchFamily="34" charset="0"/>
              </a:rPr>
              <a:t>inputmarks</a:t>
            </a:r>
            <a:r>
              <a:rPr lang="en-US" sz="1800" dirty="0">
                <a:latin typeface="Calibri" panose="020F0502020204030204" pitchFamily="34" charset="0"/>
                <a:cs typeface="Calibri" panose="020F0502020204030204" pitchFamily="34" charset="0"/>
              </a:rPr>
              <a:t>(void);</a:t>
            </a:r>
          </a:p>
          <a:p>
            <a:pPr algn="just">
              <a:buNone/>
            </a:pPr>
            <a:r>
              <a:rPr lang="en-US" sz="1800" dirty="0">
                <a:latin typeface="Calibri" panose="020F0502020204030204" pitchFamily="34" charset="0"/>
                <a:cs typeface="Calibri" panose="020F0502020204030204" pitchFamily="34" charset="0"/>
              </a:rPr>
              <a:t>	void </a:t>
            </a:r>
            <a:r>
              <a:rPr lang="en-US" sz="1800" dirty="0" err="1">
                <a:latin typeface="Calibri" panose="020F0502020204030204" pitchFamily="34" charset="0"/>
                <a:cs typeface="Calibri" panose="020F0502020204030204" pitchFamily="34" charset="0"/>
              </a:rPr>
              <a:t>show_detail</a:t>
            </a:r>
            <a:r>
              <a:rPr lang="en-US" sz="1800" dirty="0">
                <a:latin typeface="Calibri" panose="020F0502020204030204" pitchFamily="34" charset="0"/>
                <a:cs typeface="Calibri" panose="020F0502020204030204" pitchFamily="34" charset="0"/>
              </a:rPr>
              <a:t>(void);</a:t>
            </a:r>
          </a:p>
          <a:p>
            <a:pPr algn="just">
              <a:buNone/>
            </a:pPr>
            <a:r>
              <a:rPr lang="en-US" sz="1800" dirty="0">
                <a:latin typeface="Calibri" panose="020F0502020204030204" pitchFamily="34" charset="0"/>
                <a:cs typeface="Calibri" panose="020F0502020204030204" pitchFamily="34" charset="0"/>
              </a:rPr>
              <a:t>} ;</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17</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540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Defining Derived Classes…</a:t>
            </a:r>
            <a:endParaRPr lang="en-GB" sz="3600" dirty="0"/>
          </a:p>
        </p:txBody>
      </p:sp>
      <p:sp>
        <p:nvSpPr>
          <p:cNvPr id="3" name="Text Placeholder 2"/>
          <p:cNvSpPr>
            <a:spLocks noGrp="1"/>
          </p:cNvSpPr>
          <p:nvPr>
            <p:ph type="body" idx="1"/>
          </p:nvPr>
        </p:nvSpPr>
        <p:spPr>
          <a:xfrm>
            <a:off x="155572" y="1409773"/>
            <a:ext cx="8496944" cy="3715120"/>
          </a:xfrm>
        </p:spPr>
        <p:txBody>
          <a:bodyPr anchor="t"/>
          <a:lstStyle/>
          <a:p>
            <a:pPr algn="just">
              <a:buNone/>
            </a:pPr>
            <a:r>
              <a:rPr lang="en-US" sz="1800" dirty="0">
                <a:latin typeface="Calibri" panose="020F0502020204030204" pitchFamily="34" charset="0"/>
                <a:cs typeface="Calibri" panose="020F0502020204030204" pitchFamily="34" charset="0"/>
              </a:rPr>
              <a:t>The class </a:t>
            </a:r>
            <a:r>
              <a:rPr lang="en-US" sz="1800" b="1" i="1" dirty="0">
                <a:latin typeface="Calibri" panose="020F0502020204030204" pitchFamily="34" charset="0"/>
                <a:cs typeface="Calibri" panose="020F0502020204030204" pitchFamily="34" charset="0"/>
              </a:rPr>
              <a:t>marks</a:t>
            </a:r>
            <a:r>
              <a:rPr lang="en-US" sz="1800" dirty="0">
                <a:latin typeface="Calibri" panose="020F0502020204030204" pitchFamily="34" charset="0"/>
                <a:cs typeface="Calibri" panose="020F0502020204030204" pitchFamily="34" charset="0"/>
              </a:rPr>
              <a:t> is derived from the class </a:t>
            </a:r>
            <a:r>
              <a:rPr lang="en-US" sz="1800" b="1" i="1" dirty="0">
                <a:latin typeface="Calibri" panose="020F0502020204030204" pitchFamily="34" charset="0"/>
                <a:cs typeface="Calibri" panose="020F0502020204030204" pitchFamily="34" charset="0"/>
              </a:rPr>
              <a:t>student</a:t>
            </a:r>
            <a:r>
              <a:rPr lang="en-US" sz="1800" dirty="0">
                <a:latin typeface="Calibri" panose="020F0502020204030204" pitchFamily="34" charset="0"/>
                <a:cs typeface="Calibri" panose="020F0502020204030204" pitchFamily="34" charset="0"/>
              </a:rPr>
              <a:t>. The class </a:t>
            </a:r>
            <a:r>
              <a:rPr lang="en-US" sz="1800" b="1" i="1" dirty="0">
                <a:latin typeface="Calibri" panose="020F0502020204030204" pitchFamily="34" charset="0"/>
                <a:cs typeface="Calibri" panose="020F0502020204030204" pitchFamily="34" charset="0"/>
              </a:rPr>
              <a:t>marks</a:t>
            </a:r>
            <a:r>
              <a:rPr lang="en-US" sz="1800" dirty="0">
                <a:latin typeface="Calibri" panose="020F0502020204030204" pitchFamily="34" charset="0"/>
                <a:cs typeface="Calibri" panose="020F0502020204030204" pitchFamily="34" charset="0"/>
              </a:rPr>
              <a:t> is the derived class. The class </a:t>
            </a:r>
            <a:r>
              <a:rPr lang="en-US" sz="1800" b="1" i="1" dirty="0">
                <a:latin typeface="Calibri" panose="020F0502020204030204" pitchFamily="34" charset="0"/>
                <a:cs typeface="Calibri" panose="020F0502020204030204" pitchFamily="34" charset="0"/>
              </a:rPr>
              <a:t>student</a:t>
            </a:r>
            <a:r>
              <a:rPr lang="en-US" sz="1800" dirty="0">
                <a:latin typeface="Calibri" panose="020F0502020204030204" pitchFamily="34" charset="0"/>
                <a:cs typeface="Calibri" panose="020F0502020204030204" pitchFamily="34" charset="0"/>
              </a:rPr>
              <a:t> is the base class.</a:t>
            </a:r>
          </a:p>
          <a:p>
            <a:pPr algn="just">
              <a:buNone/>
            </a:pPr>
            <a:r>
              <a:rPr lang="en-US" sz="1800" dirty="0">
                <a:latin typeface="Calibri" panose="020F0502020204030204" pitchFamily="34" charset="0"/>
                <a:cs typeface="Calibri" panose="020F0502020204030204" pitchFamily="34" charset="0"/>
              </a:rPr>
              <a:t>The derived class </a:t>
            </a:r>
            <a:r>
              <a:rPr lang="en-US" sz="1800" b="1" i="1" dirty="0">
                <a:latin typeface="Calibri" panose="020F0502020204030204" pitchFamily="34" charset="0"/>
                <a:cs typeface="Calibri" panose="020F0502020204030204" pitchFamily="34" charset="0"/>
              </a:rPr>
              <a:t>marks</a:t>
            </a:r>
            <a:r>
              <a:rPr lang="en-US" sz="1800" dirty="0">
                <a:latin typeface="Calibri" panose="020F0502020204030204" pitchFamily="34" charset="0"/>
                <a:cs typeface="Calibri" panose="020F0502020204030204" pitchFamily="34" charset="0"/>
              </a:rPr>
              <a:t> has four data members of integer type and two member functions . It also uses the code of the base class </a:t>
            </a:r>
            <a:r>
              <a:rPr lang="en-US" sz="1800" b="1" i="1" dirty="0">
                <a:latin typeface="Calibri" panose="020F0502020204030204" pitchFamily="34" charset="0"/>
                <a:cs typeface="Calibri" panose="020F0502020204030204" pitchFamily="34" charset="0"/>
              </a:rPr>
              <a:t>student</a:t>
            </a:r>
            <a:r>
              <a:rPr lang="en-US" sz="1800" dirty="0">
                <a:latin typeface="Calibri" panose="020F0502020204030204" pitchFamily="34" charset="0"/>
                <a:cs typeface="Calibri" panose="020F0502020204030204" pitchFamily="34" charset="0"/>
              </a:rPr>
              <a:t>.</a:t>
            </a:r>
          </a:p>
          <a:p>
            <a:pPr algn="just">
              <a:buNone/>
            </a:pPr>
            <a:r>
              <a:rPr lang="en-US" sz="1800" dirty="0">
                <a:latin typeface="Calibri" panose="020F0502020204030204" pitchFamily="34" charset="0"/>
                <a:cs typeface="Calibri" panose="020F0502020204030204" pitchFamily="34" charset="0"/>
              </a:rPr>
              <a:t>The derived class cannot access directly the private data members of the base class </a:t>
            </a:r>
            <a:r>
              <a:rPr lang="en-US" sz="1800" b="1" dirty="0">
                <a:latin typeface="Calibri" panose="020F0502020204030204" pitchFamily="34" charset="0"/>
                <a:cs typeface="Calibri" panose="020F0502020204030204" pitchFamily="34" charset="0"/>
              </a:rPr>
              <a:t>student</a:t>
            </a:r>
            <a:r>
              <a:rPr lang="en-US" sz="1800" dirty="0">
                <a:latin typeface="Calibri" panose="020F0502020204030204" pitchFamily="34" charset="0"/>
                <a:cs typeface="Calibri" panose="020F0502020204030204" pitchFamily="34" charset="0"/>
              </a:rPr>
              <a:t> by using the dot operator. These members are only accessible to the derived through the interface function within the base class.</a:t>
            </a:r>
          </a:p>
          <a:p>
            <a:pPr algn="just">
              <a:buNone/>
            </a:pPr>
            <a:r>
              <a:rPr lang="en-US" sz="1800" dirty="0">
                <a:latin typeface="Calibri" panose="020F0502020204030204" pitchFamily="34" charset="0"/>
                <a:cs typeface="Calibri" panose="020F0502020204030204" pitchFamily="34" charset="0"/>
              </a:rPr>
              <a:t>The program given below explains the above example.</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18</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649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Defining Derived Classes…</a:t>
            </a:r>
            <a:endParaRPr lang="en-GB" sz="36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19</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4727D311-E28D-4B46-8FDB-A79EBD824E37}"/>
              </a:ext>
            </a:extLst>
          </p:cNvPr>
          <p:cNvSpPr/>
          <p:nvPr/>
        </p:nvSpPr>
        <p:spPr>
          <a:xfrm>
            <a:off x="251520" y="1419622"/>
            <a:ext cx="5976664" cy="3539430"/>
          </a:xfrm>
          <a:prstGeom prst="rect">
            <a:avLst/>
          </a:prstGeom>
        </p:spPr>
        <p:txBody>
          <a:bodyPr wrap="square">
            <a:spAutoFit/>
          </a:bodyPr>
          <a:lstStyle/>
          <a:p>
            <a:r>
              <a:rPr lang="en-US" sz="1600" dirty="0">
                <a:solidFill>
                  <a:schemeClr val="tx1"/>
                </a:solidFill>
                <a:latin typeface="Consolas" panose="020B0609020204030204" pitchFamily="49" charset="0"/>
              </a:rPr>
              <a:t>#include&lt;iostream&gt;</a:t>
            </a:r>
          </a:p>
          <a:p>
            <a:r>
              <a:rPr lang="en-US" sz="1600" dirty="0">
                <a:solidFill>
                  <a:schemeClr val="tx1"/>
                </a:solidFill>
                <a:latin typeface="Consolas" panose="020B0609020204030204" pitchFamily="49" charset="0"/>
              </a:rPr>
              <a:t>using namespace std;</a:t>
            </a:r>
          </a:p>
          <a:p>
            <a:r>
              <a:rPr lang="en-US" sz="1600" dirty="0">
                <a:solidFill>
                  <a:schemeClr val="tx1"/>
                </a:solidFill>
                <a:latin typeface="Consolas" panose="020B0609020204030204" pitchFamily="49" charset="0"/>
              </a:rPr>
              <a:t>class student</a:t>
            </a:r>
          </a:p>
          <a:p>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    private:</a:t>
            </a:r>
          </a:p>
          <a:p>
            <a:r>
              <a:rPr lang="en-US" sz="1600" dirty="0">
                <a:solidFill>
                  <a:schemeClr val="tx1"/>
                </a:solidFill>
                <a:latin typeface="Consolas" panose="020B0609020204030204" pitchFamily="49" charset="0"/>
              </a:rPr>
              <a:t>    char name[15], address[15];</a:t>
            </a:r>
          </a:p>
          <a:p>
            <a:r>
              <a:rPr lang="en-US" sz="1600" dirty="0">
                <a:solidFill>
                  <a:schemeClr val="tx1"/>
                </a:solidFill>
                <a:latin typeface="Consolas" panose="020B0609020204030204" pitchFamily="49" charset="0"/>
              </a:rPr>
              <a:t>    public:</a:t>
            </a:r>
          </a:p>
          <a:p>
            <a:r>
              <a:rPr lang="en-US" sz="1600" dirty="0">
                <a:solidFill>
                  <a:schemeClr val="tx1"/>
                </a:solidFill>
                <a:latin typeface="Consolas" panose="020B0609020204030204" pitchFamily="49" charset="0"/>
              </a:rPr>
              <a:t>    void input(void)</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&lt;&lt;"Enter your name: "; </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cin</a:t>
            </a:r>
            <a:r>
              <a:rPr lang="en-US" sz="1600" dirty="0">
                <a:solidFill>
                  <a:schemeClr val="tx1"/>
                </a:solidFill>
                <a:latin typeface="Consolas" panose="020B0609020204030204" pitchFamily="49" charset="0"/>
              </a:rPr>
              <a:t>&gt;&gt;name;</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&lt;&lt;"Enter address:";</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cin</a:t>
            </a:r>
            <a:r>
              <a:rPr lang="en-US" sz="1600" dirty="0">
                <a:solidFill>
                  <a:schemeClr val="tx1"/>
                </a:solidFill>
                <a:latin typeface="Consolas" panose="020B0609020204030204" pitchFamily="49" charset="0"/>
              </a:rPr>
              <a:t>&gt;&gt;address;</a:t>
            </a:r>
          </a:p>
          <a:p>
            <a:r>
              <a:rPr lang="en-US" sz="1600" dirty="0">
                <a:solidFill>
                  <a:schemeClr val="tx1"/>
                </a:solidFill>
                <a:latin typeface="Consolas" panose="020B0609020204030204" pitchFamily="49" charset="0"/>
              </a:rPr>
              <a:t>    }</a:t>
            </a:r>
          </a:p>
        </p:txBody>
      </p:sp>
    </p:spTree>
    <p:extLst>
      <p:ext uri="{BB962C8B-B14F-4D97-AF65-F5344CB8AC3E}">
        <p14:creationId xmlns:p14="http://schemas.microsoft.com/office/powerpoint/2010/main" val="3146334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US" sz="2800" dirty="0"/>
              <a:t>Contents</a:t>
            </a:r>
            <a:endParaRPr lang="en-GB" sz="2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a:t>
            </a:fld>
            <a:endParaRPr lang="en"/>
          </a:p>
        </p:txBody>
      </p:sp>
      <p:pic>
        <p:nvPicPr>
          <p:cNvPr id="5" name="Picture 4" descr="National University of Computer and Emerging Sciences logo.png">
            <a:extLst>
              <a:ext uri="{FF2B5EF4-FFF2-40B4-BE49-F238E27FC236}">
                <a16:creationId xmlns:a16="http://schemas.microsoft.com/office/drawing/2014/main" id="{D5D937BF-EC37-4868-9E80-C5316B892C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3">
            <a:extLst>
              <a:ext uri="{FF2B5EF4-FFF2-40B4-BE49-F238E27FC236}">
                <a16:creationId xmlns:a16="http://schemas.microsoft.com/office/drawing/2014/main" id="{450F9AE3-2747-4612-88FF-89BEAC19BC12}"/>
              </a:ext>
            </a:extLst>
          </p:cNvPr>
          <p:cNvSpPr txBox="1">
            <a:spLocks/>
          </p:cNvSpPr>
          <p:nvPr/>
        </p:nvSpPr>
        <p:spPr>
          <a:xfrm>
            <a:off x="189300" y="1397274"/>
            <a:ext cx="8172400" cy="3554826"/>
          </a:xfrm>
          <a:prstGeom prst="rect">
            <a:avLst/>
          </a:prstGeom>
          <a:noFill/>
          <a:ln>
            <a:noFill/>
          </a:ln>
        </p:spPr>
        <p:txBody>
          <a:bodyPr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60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48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48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36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36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36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36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36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36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658368" lvl="1" indent="-457200" eaLnBrk="0" fontAlgn="base" hangingPunct="0">
              <a:lnSpc>
                <a:spcPct val="150000"/>
              </a:lnSpc>
              <a:spcBef>
                <a:spcPct val="0"/>
              </a:spcBef>
              <a:spcAft>
                <a:spcPct val="0"/>
              </a:spcAft>
              <a:buFont typeface="+mj-lt"/>
              <a:buAutoNum type="arabicParenR"/>
            </a:pPr>
            <a:r>
              <a:rPr lang="en-GB" sz="1800" dirty="0">
                <a:latin typeface="Calibri" panose="020F0502020204030204" pitchFamily="34" charset="0"/>
                <a:cs typeface="Calibri" panose="020F0502020204030204" pitchFamily="34" charset="0"/>
              </a:rPr>
              <a:t>C++ Inheritance </a:t>
            </a:r>
          </a:p>
          <a:p>
            <a:pPr marL="658368" lvl="1" indent="-457200" eaLnBrk="0" fontAlgn="base" hangingPunct="0">
              <a:lnSpc>
                <a:spcPct val="150000"/>
              </a:lnSpc>
              <a:spcBef>
                <a:spcPct val="0"/>
              </a:spcBef>
              <a:spcAft>
                <a:spcPct val="0"/>
              </a:spcAft>
              <a:buFont typeface="+mj-lt"/>
              <a:buAutoNum type="arabicParenR"/>
            </a:pPr>
            <a:r>
              <a:rPr lang="en-GB" sz="1800" dirty="0">
                <a:latin typeface="Calibri" panose="020F0502020204030204" pitchFamily="34" charset="0"/>
                <a:cs typeface="Calibri" panose="020F0502020204030204" pitchFamily="34" charset="0"/>
              </a:rPr>
              <a:t>C++ Protected Access Specifier</a:t>
            </a:r>
          </a:p>
          <a:p>
            <a:pPr marL="658368" lvl="1" indent="-457200" eaLnBrk="0" fontAlgn="base" hangingPunct="0">
              <a:lnSpc>
                <a:spcPct val="150000"/>
              </a:lnSpc>
              <a:spcBef>
                <a:spcPct val="0"/>
              </a:spcBef>
              <a:spcAft>
                <a:spcPct val="0"/>
              </a:spcAft>
              <a:buFont typeface="+mj-lt"/>
              <a:buAutoNum type="arabicParenR"/>
            </a:pPr>
            <a:r>
              <a:rPr lang="en-GB" sz="1800" dirty="0">
                <a:latin typeface="Calibri" panose="020F0502020204030204" pitchFamily="34" charset="0"/>
                <a:cs typeface="Calibri" panose="020F0502020204030204" pitchFamily="34" charset="0"/>
              </a:rPr>
              <a:t>C++ Defining Derived Classes</a:t>
            </a:r>
          </a:p>
          <a:p>
            <a:pPr marL="658368" lvl="1" indent="-457200" eaLnBrk="0" fontAlgn="base" hangingPunct="0">
              <a:lnSpc>
                <a:spcPct val="150000"/>
              </a:lnSpc>
              <a:spcBef>
                <a:spcPct val="0"/>
              </a:spcBef>
              <a:spcAft>
                <a:spcPct val="0"/>
              </a:spcAft>
              <a:buFont typeface="+mj-lt"/>
              <a:buAutoNum type="arabicParenR"/>
            </a:pPr>
            <a:r>
              <a:rPr lang="en-GB" sz="1800" dirty="0">
                <a:latin typeface="Calibri" panose="020F0502020204030204" pitchFamily="34" charset="0"/>
                <a:cs typeface="Calibri" panose="020F0502020204030204" pitchFamily="34" charset="0"/>
              </a:rPr>
              <a:t>C++ Public Inheritance</a:t>
            </a:r>
          </a:p>
          <a:p>
            <a:pPr marL="658368" lvl="1" indent="-457200" eaLnBrk="0" fontAlgn="base" hangingPunct="0">
              <a:lnSpc>
                <a:spcPct val="150000"/>
              </a:lnSpc>
              <a:spcBef>
                <a:spcPct val="0"/>
              </a:spcBef>
              <a:spcAft>
                <a:spcPct val="0"/>
              </a:spcAft>
              <a:buFont typeface="+mj-lt"/>
              <a:buAutoNum type="arabicParenR"/>
            </a:pPr>
            <a:r>
              <a:rPr lang="en-GB" sz="1800" dirty="0">
                <a:latin typeface="Calibri" panose="020F0502020204030204" pitchFamily="34" charset="0"/>
                <a:cs typeface="Calibri" panose="020F0502020204030204" pitchFamily="34" charset="0"/>
              </a:rPr>
              <a:t>C++ Private Inheritance</a:t>
            </a:r>
          </a:p>
          <a:p>
            <a:pPr marL="658368" lvl="1" indent="-457200" eaLnBrk="0" fontAlgn="base" hangingPunct="0">
              <a:lnSpc>
                <a:spcPct val="150000"/>
              </a:lnSpc>
              <a:spcBef>
                <a:spcPct val="0"/>
              </a:spcBef>
              <a:spcAft>
                <a:spcPct val="0"/>
              </a:spcAft>
              <a:buFont typeface="+mj-lt"/>
              <a:buAutoNum type="arabicParenR"/>
            </a:pPr>
            <a:r>
              <a:rPr lang="en-GB" sz="1800" dirty="0">
                <a:latin typeface="Calibri" panose="020F0502020204030204" pitchFamily="34" charset="0"/>
                <a:cs typeface="Calibri" panose="020F0502020204030204" pitchFamily="34" charset="0"/>
              </a:rPr>
              <a:t>C++ Protected Inheritance</a:t>
            </a:r>
          </a:p>
          <a:p>
            <a:pPr marL="658368" lvl="1" indent="-457200" eaLnBrk="0" fontAlgn="base" hangingPunct="0">
              <a:lnSpc>
                <a:spcPct val="150000"/>
              </a:lnSpc>
              <a:spcBef>
                <a:spcPct val="0"/>
              </a:spcBef>
              <a:spcAft>
                <a:spcPct val="0"/>
              </a:spcAft>
              <a:buFont typeface="+mj-lt"/>
              <a:buAutoNum type="arabicParenR"/>
            </a:pPr>
            <a:endParaRPr lang="en-GB" sz="1800" dirty="0">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Defining Derived Classes…</a:t>
            </a:r>
            <a:endParaRPr lang="en-GB" sz="36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20</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23C79A6-E304-4365-A043-C2A2C9EBCCEF}"/>
              </a:ext>
            </a:extLst>
          </p:cNvPr>
          <p:cNvSpPr/>
          <p:nvPr/>
        </p:nvSpPr>
        <p:spPr>
          <a:xfrm>
            <a:off x="179512" y="1491630"/>
            <a:ext cx="6408712" cy="1754326"/>
          </a:xfrm>
          <a:prstGeom prst="rect">
            <a:avLst/>
          </a:prstGeom>
        </p:spPr>
        <p:txBody>
          <a:bodyPr wrap="square">
            <a:spAutoFit/>
          </a:bodyPr>
          <a:lstStyle/>
          <a:p>
            <a:r>
              <a:rPr lang="en-US" sz="1800" dirty="0">
                <a:solidFill>
                  <a:schemeClr val="tx1"/>
                </a:solidFill>
                <a:latin typeface="Consolas" panose="020B0609020204030204" pitchFamily="49" charset="0"/>
              </a:rPr>
              <a:t>void show(void)</a:t>
            </a:r>
          </a:p>
          <a:p>
            <a:r>
              <a:rPr lang="en-US" sz="1800" dirty="0">
                <a:solidFill>
                  <a:schemeClr val="tx1"/>
                </a:solidFill>
                <a:latin typeface="Consolas" panose="020B0609020204030204" pitchFamily="49" charset="0"/>
              </a:rPr>
              <a:t>    {</a:t>
            </a:r>
          </a:p>
          <a:p>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cout</a:t>
            </a:r>
            <a:r>
              <a:rPr lang="en-US" sz="1800" dirty="0">
                <a:solidFill>
                  <a:schemeClr val="tx1"/>
                </a:solidFill>
                <a:latin typeface="Consolas" panose="020B0609020204030204" pitchFamily="49" charset="0"/>
              </a:rPr>
              <a:t>&lt;&lt;"Name is: "&lt;&lt;name&lt;&lt;</a:t>
            </a:r>
            <a:r>
              <a:rPr lang="en-US" sz="1800" dirty="0" err="1">
                <a:solidFill>
                  <a:schemeClr val="tx1"/>
                </a:solidFill>
                <a:latin typeface="Consolas" panose="020B0609020204030204" pitchFamily="49" charset="0"/>
              </a:rPr>
              <a:t>endl</a:t>
            </a:r>
            <a:r>
              <a:rPr lang="en-US" sz="1800" dirty="0">
                <a:solidFill>
                  <a:schemeClr val="tx1"/>
                </a:solidFill>
                <a:latin typeface="Consolas" panose="020B0609020204030204" pitchFamily="49" charset="0"/>
              </a:rPr>
              <a:t>;</a:t>
            </a:r>
          </a:p>
          <a:p>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cout</a:t>
            </a:r>
            <a:r>
              <a:rPr lang="en-US" sz="1800" dirty="0">
                <a:solidFill>
                  <a:schemeClr val="tx1"/>
                </a:solidFill>
                <a:latin typeface="Consolas" panose="020B0609020204030204" pitchFamily="49" charset="0"/>
              </a:rPr>
              <a:t>&lt;&lt;"Address is :"&lt;&lt;address&lt;&lt;</a:t>
            </a:r>
            <a:r>
              <a:rPr lang="en-US" sz="1800" dirty="0" err="1">
                <a:solidFill>
                  <a:schemeClr val="tx1"/>
                </a:solidFill>
                <a:latin typeface="Consolas" panose="020B0609020204030204" pitchFamily="49" charset="0"/>
              </a:rPr>
              <a:t>endl</a:t>
            </a:r>
            <a:r>
              <a:rPr lang="en-US" sz="1800" dirty="0">
                <a:solidFill>
                  <a:schemeClr val="tx1"/>
                </a:solidFill>
                <a:latin typeface="Consolas" panose="020B0609020204030204" pitchFamily="49" charset="0"/>
              </a:rPr>
              <a:t>;</a:t>
            </a:r>
          </a:p>
          <a:p>
            <a:r>
              <a:rPr lang="en-US" sz="1800" dirty="0">
                <a:solidFill>
                  <a:schemeClr val="tx1"/>
                </a:solidFill>
                <a:latin typeface="Consolas" panose="020B0609020204030204" pitchFamily="49" charset="0"/>
              </a:rPr>
              <a:t>    }</a:t>
            </a:r>
          </a:p>
          <a:p>
            <a:r>
              <a:rPr lang="en-US" sz="1800" dirty="0">
                <a:solidFill>
                  <a:schemeClr val="tx1"/>
                </a:solidFill>
                <a:latin typeface="Consolas" panose="020B0609020204030204" pitchFamily="49" charset="0"/>
              </a:rPr>
              <a:t>}; // end of base class</a:t>
            </a:r>
          </a:p>
        </p:txBody>
      </p:sp>
    </p:spTree>
    <p:extLst>
      <p:ext uri="{BB962C8B-B14F-4D97-AF65-F5344CB8AC3E}">
        <p14:creationId xmlns:p14="http://schemas.microsoft.com/office/powerpoint/2010/main" val="1726476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Defining Derived Classes…</a:t>
            </a:r>
            <a:endParaRPr lang="en-GB" sz="36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21</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D477422-09EF-4F6C-BB04-EF96A81E3BB9}"/>
              </a:ext>
            </a:extLst>
          </p:cNvPr>
          <p:cNvSpPr/>
          <p:nvPr/>
        </p:nvSpPr>
        <p:spPr>
          <a:xfrm>
            <a:off x="151242" y="1409164"/>
            <a:ext cx="6941037" cy="3754874"/>
          </a:xfrm>
          <a:prstGeom prst="rect">
            <a:avLst/>
          </a:prstGeom>
        </p:spPr>
        <p:txBody>
          <a:bodyPr wrap="square">
            <a:spAutoFit/>
          </a:bodyPr>
          <a:lstStyle/>
          <a:p>
            <a:r>
              <a:rPr lang="en-US" sz="1600" dirty="0">
                <a:solidFill>
                  <a:schemeClr val="tx1"/>
                </a:solidFill>
                <a:latin typeface="Consolas" panose="020B0609020204030204" pitchFamily="49" charset="0"/>
              </a:rPr>
              <a:t>//derived class </a:t>
            </a:r>
          </a:p>
          <a:p>
            <a:r>
              <a:rPr lang="en-US" sz="1600" dirty="0">
                <a:solidFill>
                  <a:schemeClr val="tx1"/>
                </a:solidFill>
                <a:latin typeface="Consolas" panose="020B0609020204030204" pitchFamily="49" charset="0"/>
              </a:rPr>
              <a:t>class marks : public student</a:t>
            </a:r>
          </a:p>
          <a:p>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    private:</a:t>
            </a:r>
          </a:p>
          <a:p>
            <a:r>
              <a:rPr lang="en-US" sz="1600" dirty="0">
                <a:solidFill>
                  <a:schemeClr val="tx1"/>
                </a:solidFill>
                <a:latin typeface="Consolas" panose="020B0609020204030204" pitchFamily="49" charset="0"/>
              </a:rPr>
              <a:t>    int s1, s2,s3,s4, total;</a:t>
            </a:r>
          </a:p>
          <a:p>
            <a:r>
              <a:rPr lang="en-US" sz="1600" dirty="0">
                <a:solidFill>
                  <a:schemeClr val="tx1"/>
                </a:solidFill>
                <a:latin typeface="Consolas" panose="020B0609020204030204" pitchFamily="49" charset="0"/>
              </a:rPr>
              <a:t>    public:</a:t>
            </a:r>
          </a:p>
          <a:p>
            <a:r>
              <a:rPr lang="en-US" sz="1600" dirty="0">
                <a:solidFill>
                  <a:schemeClr val="tx1"/>
                </a:solidFill>
                <a:latin typeface="Consolas" panose="020B0609020204030204" pitchFamily="49" charset="0"/>
              </a:rPr>
              <a:t>    void </a:t>
            </a:r>
            <a:r>
              <a:rPr lang="en-US" sz="1600" dirty="0" err="1">
                <a:solidFill>
                  <a:schemeClr val="tx1"/>
                </a:solidFill>
                <a:latin typeface="Consolas" panose="020B0609020204030204" pitchFamily="49" charset="0"/>
              </a:rPr>
              <a:t>inputmarks</a:t>
            </a:r>
            <a:r>
              <a:rPr lang="en-US" sz="1600" dirty="0">
                <a:solidFill>
                  <a:schemeClr val="tx1"/>
                </a:solidFill>
                <a:latin typeface="Consolas" panose="020B0609020204030204" pitchFamily="49" charset="0"/>
              </a:rPr>
              <a:t>(void)</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&lt;&lt;"Enter marks of sub1: ";</a:t>
            </a:r>
            <a:r>
              <a:rPr lang="en-US" sz="1600" dirty="0" err="1">
                <a:solidFill>
                  <a:schemeClr val="tx1"/>
                </a:solidFill>
                <a:latin typeface="Consolas" panose="020B0609020204030204" pitchFamily="49" charset="0"/>
              </a:rPr>
              <a:t>cin</a:t>
            </a:r>
            <a:r>
              <a:rPr lang="en-US" sz="1600" dirty="0">
                <a:solidFill>
                  <a:schemeClr val="tx1"/>
                </a:solidFill>
                <a:latin typeface="Consolas" panose="020B0609020204030204" pitchFamily="49" charset="0"/>
              </a:rPr>
              <a:t>&gt;&gt;s1;         </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&lt;&lt;"Enter marks of sub2: ";</a:t>
            </a:r>
            <a:r>
              <a:rPr lang="en-US" sz="1600" dirty="0" err="1">
                <a:solidFill>
                  <a:schemeClr val="tx1"/>
                </a:solidFill>
                <a:latin typeface="Consolas" panose="020B0609020204030204" pitchFamily="49" charset="0"/>
              </a:rPr>
              <a:t>cin</a:t>
            </a:r>
            <a:r>
              <a:rPr lang="en-US" sz="1600" dirty="0">
                <a:solidFill>
                  <a:schemeClr val="tx1"/>
                </a:solidFill>
                <a:latin typeface="Consolas" panose="020B0609020204030204" pitchFamily="49" charset="0"/>
              </a:rPr>
              <a:t>&gt;&gt;s2;</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&lt;&lt;"Enter marks of sub3: ";</a:t>
            </a:r>
            <a:r>
              <a:rPr lang="en-US" sz="1600" dirty="0" err="1">
                <a:solidFill>
                  <a:schemeClr val="tx1"/>
                </a:solidFill>
                <a:latin typeface="Consolas" panose="020B0609020204030204" pitchFamily="49" charset="0"/>
              </a:rPr>
              <a:t>cin</a:t>
            </a:r>
            <a:r>
              <a:rPr lang="en-US" sz="1600" dirty="0">
                <a:solidFill>
                  <a:schemeClr val="tx1"/>
                </a:solidFill>
                <a:latin typeface="Consolas" panose="020B0609020204030204" pitchFamily="49" charset="0"/>
              </a:rPr>
              <a:t>&gt;&gt;s3;</a:t>
            </a:r>
          </a:p>
          <a:p>
            <a:r>
              <a:rPr lang="en-US" sz="1600" dirty="0">
                <a:solidFill>
                  <a:schemeClr val="tx1"/>
                </a:solidFill>
                <a:latin typeface="Consolas" panose="020B0609020204030204" pitchFamily="49" charset="0"/>
              </a:rPr>
              <a:t>        total= s1+s2+s3;</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    void </a:t>
            </a:r>
            <a:r>
              <a:rPr lang="en-US" sz="1600" dirty="0" err="1">
                <a:solidFill>
                  <a:schemeClr val="tx1"/>
                </a:solidFill>
                <a:latin typeface="Consolas" panose="020B0609020204030204" pitchFamily="49" charset="0"/>
              </a:rPr>
              <a:t>show_detail</a:t>
            </a:r>
            <a:r>
              <a:rPr lang="en-US" sz="1600" dirty="0">
                <a:solidFill>
                  <a:schemeClr val="tx1"/>
                </a:solidFill>
                <a:latin typeface="Consolas" panose="020B0609020204030204" pitchFamily="49" charset="0"/>
              </a:rPr>
              <a:t>(void);</a:t>
            </a:r>
          </a:p>
          <a:p>
            <a:r>
              <a:rPr lang="en-US" sz="1600" dirty="0">
                <a:solidFill>
                  <a:schemeClr val="tx1"/>
                </a:solidFill>
                <a:latin typeface="Consolas" panose="020B0609020204030204" pitchFamily="49" charset="0"/>
              </a:rPr>
              <a:t>};  // end of derived class</a:t>
            </a:r>
          </a:p>
        </p:txBody>
      </p:sp>
    </p:spTree>
    <p:extLst>
      <p:ext uri="{BB962C8B-B14F-4D97-AF65-F5344CB8AC3E}">
        <p14:creationId xmlns:p14="http://schemas.microsoft.com/office/powerpoint/2010/main" val="2736233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Defining Derived Classes…</a:t>
            </a:r>
            <a:endParaRPr lang="en-GB" sz="36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22</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98864EE-1BFD-44AC-A6E4-DCE282FE40C0}"/>
              </a:ext>
            </a:extLst>
          </p:cNvPr>
          <p:cNvSpPr/>
          <p:nvPr/>
        </p:nvSpPr>
        <p:spPr>
          <a:xfrm>
            <a:off x="395536" y="1491630"/>
            <a:ext cx="4572000" cy="2862322"/>
          </a:xfrm>
          <a:prstGeom prst="rect">
            <a:avLst/>
          </a:prstGeom>
        </p:spPr>
        <p:txBody>
          <a:bodyPr>
            <a:spAutoFit/>
          </a:bodyPr>
          <a:lstStyle/>
          <a:p>
            <a:r>
              <a:rPr lang="en-US" sz="1800" dirty="0">
                <a:solidFill>
                  <a:schemeClr val="tx1"/>
                </a:solidFill>
                <a:latin typeface="Consolas" panose="020B0609020204030204" pitchFamily="49" charset="0"/>
              </a:rPr>
              <a:t>int main()</a:t>
            </a:r>
          </a:p>
          <a:p>
            <a:r>
              <a:rPr lang="en-US" sz="1800" dirty="0">
                <a:solidFill>
                  <a:schemeClr val="tx1"/>
                </a:solidFill>
                <a:latin typeface="Consolas" panose="020B0609020204030204" pitchFamily="49" charset="0"/>
              </a:rPr>
              <a:t>{</a:t>
            </a:r>
          </a:p>
          <a:p>
            <a:r>
              <a:rPr lang="en-US" sz="1800" dirty="0">
                <a:solidFill>
                  <a:schemeClr val="tx1"/>
                </a:solidFill>
                <a:latin typeface="Consolas" panose="020B0609020204030204" pitchFamily="49" charset="0"/>
              </a:rPr>
              <a:t>    marks mmm;</a:t>
            </a:r>
          </a:p>
          <a:p>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mmm.input</a:t>
            </a:r>
            <a:r>
              <a:rPr lang="en-US" sz="1800" dirty="0">
                <a:solidFill>
                  <a:schemeClr val="tx1"/>
                </a:solidFill>
                <a:latin typeface="Consolas" panose="020B0609020204030204" pitchFamily="49" charset="0"/>
              </a:rPr>
              <a:t>();</a:t>
            </a:r>
          </a:p>
          <a:p>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mmm.inputmarks</a:t>
            </a:r>
            <a:r>
              <a:rPr lang="en-US" sz="1800" dirty="0">
                <a:solidFill>
                  <a:schemeClr val="tx1"/>
                </a:solidFill>
                <a:latin typeface="Consolas" panose="020B0609020204030204" pitchFamily="49" charset="0"/>
              </a:rPr>
              <a:t>();</a:t>
            </a:r>
          </a:p>
          <a:p>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mmm.show_detail</a:t>
            </a:r>
            <a:r>
              <a:rPr lang="en-US" sz="1800" dirty="0">
                <a:solidFill>
                  <a:schemeClr val="tx1"/>
                </a:solidFill>
                <a:latin typeface="Consolas" panose="020B0609020204030204" pitchFamily="49" charset="0"/>
              </a:rPr>
              <a:t>();</a:t>
            </a:r>
          </a:p>
          <a:p>
            <a:br>
              <a:rPr lang="en-US" sz="1800" dirty="0">
                <a:solidFill>
                  <a:schemeClr val="tx1"/>
                </a:solidFill>
                <a:latin typeface="Consolas" panose="020B0609020204030204" pitchFamily="49" charset="0"/>
              </a:rPr>
            </a:br>
            <a:r>
              <a:rPr lang="en-US" sz="1800" dirty="0">
                <a:solidFill>
                  <a:schemeClr val="tx1"/>
                </a:solidFill>
                <a:latin typeface="Consolas" panose="020B0609020204030204" pitchFamily="49" charset="0"/>
              </a:rPr>
              <a:t>} // end of main() function</a:t>
            </a:r>
          </a:p>
          <a:p>
            <a:br>
              <a:rPr lang="en-US" sz="1800" dirty="0">
                <a:solidFill>
                  <a:schemeClr val="tx1"/>
                </a:solidFill>
                <a:latin typeface="Consolas" panose="020B0609020204030204" pitchFamily="49" charset="0"/>
              </a:rPr>
            </a:br>
            <a:endParaRPr lang="en-US" sz="18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1681457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Defining Derived Classes…</a:t>
            </a:r>
            <a:endParaRPr lang="en-GB" sz="36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23</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21D4283-5276-4627-A8F4-289AD1E1A7F9}"/>
              </a:ext>
            </a:extLst>
          </p:cNvPr>
          <p:cNvSpPr/>
          <p:nvPr/>
        </p:nvSpPr>
        <p:spPr>
          <a:xfrm>
            <a:off x="38600" y="1496581"/>
            <a:ext cx="6261592" cy="3416320"/>
          </a:xfrm>
          <a:prstGeom prst="rect">
            <a:avLst/>
          </a:prstGeom>
        </p:spPr>
        <p:txBody>
          <a:bodyPr wrap="square">
            <a:spAutoFit/>
          </a:bodyPr>
          <a:lstStyle/>
          <a:p>
            <a:r>
              <a:rPr lang="en-US" sz="1800" dirty="0">
                <a:solidFill>
                  <a:schemeClr val="tx1"/>
                </a:solidFill>
                <a:latin typeface="Consolas" panose="020B0609020204030204" pitchFamily="49" charset="0"/>
              </a:rPr>
              <a:t>void marks :: </a:t>
            </a:r>
            <a:r>
              <a:rPr lang="en-US" sz="1800" dirty="0" err="1">
                <a:solidFill>
                  <a:schemeClr val="tx1"/>
                </a:solidFill>
                <a:latin typeface="Consolas" panose="020B0609020204030204" pitchFamily="49" charset="0"/>
              </a:rPr>
              <a:t>show_detail</a:t>
            </a:r>
            <a:r>
              <a:rPr lang="en-US" sz="1800" dirty="0">
                <a:solidFill>
                  <a:schemeClr val="tx1"/>
                </a:solidFill>
                <a:latin typeface="Consolas" panose="020B0609020204030204" pitchFamily="49" charset="0"/>
              </a:rPr>
              <a:t>()</a:t>
            </a:r>
          </a:p>
          <a:p>
            <a:r>
              <a:rPr lang="en-US" sz="1800" dirty="0">
                <a:solidFill>
                  <a:schemeClr val="tx1"/>
                </a:solidFill>
                <a:latin typeface="Consolas" panose="020B0609020204030204" pitchFamily="49" charset="0"/>
              </a:rPr>
              <a:t>{</a:t>
            </a:r>
          </a:p>
          <a:p>
            <a:r>
              <a:rPr lang="en-US" sz="1800" dirty="0">
                <a:solidFill>
                  <a:schemeClr val="tx1"/>
                </a:solidFill>
                <a:latin typeface="Consolas" panose="020B0609020204030204" pitchFamily="49" charset="0"/>
              </a:rPr>
              <a:t>    show();</a:t>
            </a:r>
          </a:p>
          <a:p>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cout</a:t>
            </a:r>
            <a:r>
              <a:rPr lang="en-US" sz="1800" dirty="0">
                <a:solidFill>
                  <a:schemeClr val="tx1"/>
                </a:solidFill>
                <a:latin typeface="Consolas" panose="020B0609020204030204" pitchFamily="49" charset="0"/>
              </a:rPr>
              <a:t>&lt;&lt;"Marks of 1st subject: "&lt;&lt;s1&lt;&lt;</a:t>
            </a:r>
            <a:r>
              <a:rPr lang="en-US" sz="1800" dirty="0" err="1">
                <a:solidFill>
                  <a:schemeClr val="tx1"/>
                </a:solidFill>
                <a:latin typeface="Consolas" panose="020B0609020204030204" pitchFamily="49" charset="0"/>
              </a:rPr>
              <a:t>endl</a:t>
            </a:r>
            <a:r>
              <a:rPr lang="en-US" sz="1800" dirty="0">
                <a:solidFill>
                  <a:schemeClr val="tx1"/>
                </a:solidFill>
                <a:latin typeface="Consolas" panose="020B0609020204030204" pitchFamily="49" charset="0"/>
              </a:rPr>
              <a:t>;</a:t>
            </a:r>
          </a:p>
          <a:p>
            <a:endParaRPr lang="en-US" sz="1800" dirty="0">
              <a:solidFill>
                <a:schemeClr val="tx1"/>
              </a:solidFill>
              <a:latin typeface="Consolas" panose="020B0609020204030204" pitchFamily="49" charset="0"/>
            </a:endParaRPr>
          </a:p>
          <a:p>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cout</a:t>
            </a:r>
            <a:r>
              <a:rPr lang="en-US" sz="1800" dirty="0">
                <a:solidFill>
                  <a:schemeClr val="tx1"/>
                </a:solidFill>
                <a:latin typeface="Consolas" panose="020B0609020204030204" pitchFamily="49" charset="0"/>
              </a:rPr>
              <a:t>&lt;&lt;"Marks of 2nd subject: "&lt;&lt;s2&lt;&lt;</a:t>
            </a:r>
            <a:r>
              <a:rPr lang="en-US" sz="1800" dirty="0" err="1">
                <a:solidFill>
                  <a:schemeClr val="tx1"/>
                </a:solidFill>
                <a:latin typeface="Consolas" panose="020B0609020204030204" pitchFamily="49" charset="0"/>
              </a:rPr>
              <a:t>endl</a:t>
            </a:r>
            <a:r>
              <a:rPr lang="en-US" sz="1800" dirty="0">
                <a:solidFill>
                  <a:schemeClr val="tx1"/>
                </a:solidFill>
                <a:latin typeface="Consolas" panose="020B0609020204030204" pitchFamily="49" charset="0"/>
              </a:rPr>
              <a:t>;</a:t>
            </a:r>
          </a:p>
          <a:p>
            <a:endParaRPr lang="en-US" sz="1800" dirty="0">
              <a:solidFill>
                <a:schemeClr val="tx1"/>
              </a:solidFill>
              <a:latin typeface="Consolas" panose="020B0609020204030204" pitchFamily="49" charset="0"/>
            </a:endParaRPr>
          </a:p>
          <a:p>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cout</a:t>
            </a:r>
            <a:r>
              <a:rPr lang="en-US" sz="1800" dirty="0">
                <a:solidFill>
                  <a:schemeClr val="tx1"/>
                </a:solidFill>
                <a:latin typeface="Consolas" panose="020B0609020204030204" pitchFamily="49" charset="0"/>
              </a:rPr>
              <a:t>&lt;&lt;"Marks of 3rd subject: "&lt;&lt;s3&lt;&lt;</a:t>
            </a:r>
            <a:r>
              <a:rPr lang="en-US" sz="1800" dirty="0" err="1">
                <a:solidFill>
                  <a:schemeClr val="tx1"/>
                </a:solidFill>
                <a:latin typeface="Consolas" panose="020B0609020204030204" pitchFamily="49" charset="0"/>
              </a:rPr>
              <a:t>endl</a:t>
            </a:r>
            <a:r>
              <a:rPr lang="en-US" sz="1800" dirty="0">
                <a:solidFill>
                  <a:schemeClr val="tx1"/>
                </a:solidFill>
                <a:latin typeface="Consolas" panose="020B0609020204030204" pitchFamily="49" charset="0"/>
              </a:rPr>
              <a:t>;</a:t>
            </a:r>
          </a:p>
          <a:p>
            <a:endParaRPr lang="en-US" sz="1800" dirty="0">
              <a:solidFill>
                <a:schemeClr val="tx1"/>
              </a:solidFill>
              <a:latin typeface="Consolas" panose="020B0609020204030204" pitchFamily="49" charset="0"/>
            </a:endParaRPr>
          </a:p>
          <a:p>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cout</a:t>
            </a:r>
            <a:r>
              <a:rPr lang="en-US" sz="1800" dirty="0">
                <a:solidFill>
                  <a:schemeClr val="tx1"/>
                </a:solidFill>
                <a:latin typeface="Consolas" panose="020B0609020204030204" pitchFamily="49" charset="0"/>
              </a:rPr>
              <a:t>&lt;&lt;"Total Marks         : "&lt;&lt;total&lt;&lt;</a:t>
            </a:r>
            <a:r>
              <a:rPr lang="en-US" sz="1800" dirty="0" err="1">
                <a:solidFill>
                  <a:schemeClr val="tx1"/>
                </a:solidFill>
                <a:latin typeface="Consolas" panose="020B0609020204030204" pitchFamily="49" charset="0"/>
              </a:rPr>
              <a:t>endl</a:t>
            </a:r>
            <a:r>
              <a:rPr lang="en-US" sz="1800" dirty="0">
                <a:solidFill>
                  <a:schemeClr val="tx1"/>
                </a:solidFill>
                <a:latin typeface="Consolas" panose="020B0609020204030204" pitchFamily="49" charset="0"/>
              </a:rPr>
              <a:t>;</a:t>
            </a:r>
          </a:p>
          <a:p>
            <a:br>
              <a:rPr lang="en-US" sz="1800" dirty="0">
                <a:solidFill>
                  <a:schemeClr val="tx1"/>
                </a:solidFill>
                <a:latin typeface="Consolas" panose="020B0609020204030204" pitchFamily="49" charset="0"/>
              </a:rPr>
            </a:br>
            <a:r>
              <a:rPr lang="en-US" sz="1800" dirty="0">
                <a:solidFill>
                  <a:schemeClr val="tx1"/>
                </a:solidFill>
                <a:latin typeface="Consolas" panose="020B0609020204030204" pitchFamily="49" charset="0"/>
              </a:rPr>
              <a:t>}</a:t>
            </a:r>
          </a:p>
        </p:txBody>
      </p:sp>
      <p:sp>
        <p:nvSpPr>
          <p:cNvPr id="6" name="Rectangle 5">
            <a:extLst>
              <a:ext uri="{FF2B5EF4-FFF2-40B4-BE49-F238E27FC236}">
                <a16:creationId xmlns:a16="http://schemas.microsoft.com/office/drawing/2014/main" id="{6779D60E-DBE1-454C-8292-5194BE408557}"/>
              </a:ext>
            </a:extLst>
          </p:cNvPr>
          <p:cNvSpPr/>
          <p:nvPr/>
        </p:nvSpPr>
        <p:spPr>
          <a:xfrm>
            <a:off x="6300192" y="1496581"/>
            <a:ext cx="2358008" cy="2893100"/>
          </a:xfrm>
          <a:prstGeom prst="rect">
            <a:avLst/>
          </a:prstGeom>
        </p:spPr>
        <p:txBody>
          <a:bodyPr wrap="square">
            <a:spAutoFit/>
          </a:bodyPr>
          <a:lstStyle/>
          <a:p>
            <a:pPr algn="ctr"/>
            <a:r>
              <a:rPr lang="en-US" b="1" dirty="0"/>
              <a:t>Output:</a:t>
            </a:r>
          </a:p>
          <a:p>
            <a:r>
              <a:rPr lang="en-US" dirty="0"/>
              <a:t>Enter your name: Sana</a:t>
            </a:r>
          </a:p>
          <a:p>
            <a:r>
              <a:rPr lang="en-US" dirty="0"/>
              <a:t>Enter address: Kohat</a:t>
            </a:r>
          </a:p>
          <a:p>
            <a:r>
              <a:rPr lang="en-US" dirty="0"/>
              <a:t>Enter marks of sub1: 99</a:t>
            </a:r>
          </a:p>
          <a:p>
            <a:r>
              <a:rPr lang="en-US" dirty="0"/>
              <a:t>Enter marks of sub2: 77</a:t>
            </a:r>
          </a:p>
          <a:p>
            <a:r>
              <a:rPr lang="en-US" dirty="0"/>
              <a:t>Enter marks of sub3: 66</a:t>
            </a:r>
          </a:p>
          <a:p>
            <a:endParaRPr lang="en-US" dirty="0"/>
          </a:p>
          <a:p>
            <a:r>
              <a:rPr lang="en-US" dirty="0"/>
              <a:t>Name is: Sana</a:t>
            </a:r>
          </a:p>
          <a:p>
            <a:r>
              <a:rPr lang="en-US" dirty="0"/>
              <a:t>Address is : Kohat</a:t>
            </a:r>
          </a:p>
          <a:p>
            <a:r>
              <a:rPr lang="en-US" dirty="0"/>
              <a:t>Marks of 1st subject: 99</a:t>
            </a:r>
          </a:p>
          <a:p>
            <a:r>
              <a:rPr lang="en-US" dirty="0"/>
              <a:t>Marks of 2nd subject: 77</a:t>
            </a:r>
          </a:p>
          <a:p>
            <a:r>
              <a:rPr lang="en-US" dirty="0"/>
              <a:t>Marks of 3rd subject: 66</a:t>
            </a:r>
          </a:p>
          <a:p>
            <a:r>
              <a:rPr lang="en-US" dirty="0"/>
              <a:t>Total Marks         : 242</a:t>
            </a:r>
          </a:p>
        </p:txBody>
      </p:sp>
    </p:spTree>
    <p:extLst>
      <p:ext uri="{BB962C8B-B14F-4D97-AF65-F5344CB8AC3E}">
        <p14:creationId xmlns:p14="http://schemas.microsoft.com/office/powerpoint/2010/main" val="3069805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Defining Derived Classes…</a:t>
            </a:r>
            <a:endParaRPr lang="en-GB" sz="36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24</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a:extLst>
              <a:ext uri="{FF2B5EF4-FFF2-40B4-BE49-F238E27FC236}">
                <a16:creationId xmlns:a16="http://schemas.microsoft.com/office/drawing/2014/main" id="{2AEE865B-E900-4F40-869D-56E694538808}"/>
              </a:ext>
            </a:extLst>
          </p:cNvPr>
          <p:cNvSpPr>
            <a:spLocks noGrp="1"/>
          </p:cNvSpPr>
          <p:nvPr>
            <p:ph type="body" idx="1"/>
          </p:nvPr>
        </p:nvSpPr>
        <p:spPr>
          <a:xfrm>
            <a:off x="165459" y="1445146"/>
            <a:ext cx="8496944" cy="3689596"/>
          </a:xfrm>
        </p:spPr>
        <p:txBody>
          <a:bodyPr anchor="t"/>
          <a:lstStyle/>
          <a:p>
            <a:pPr algn="just">
              <a:buNone/>
            </a:pPr>
            <a:r>
              <a:rPr lang="en-US" sz="1700" dirty="0">
                <a:latin typeface="Calibri" panose="020F0502020204030204" pitchFamily="34" charset="0"/>
                <a:cs typeface="Calibri" panose="020F0502020204030204" pitchFamily="34" charset="0"/>
              </a:rPr>
              <a:t>The class “</a:t>
            </a:r>
            <a:r>
              <a:rPr lang="en-US" sz="1700" b="1" i="1" dirty="0">
                <a:latin typeface="Calibri" panose="020F0502020204030204" pitchFamily="34" charset="0"/>
                <a:cs typeface="Calibri" panose="020F0502020204030204" pitchFamily="34" charset="0"/>
              </a:rPr>
              <a:t>marks”</a:t>
            </a:r>
            <a:r>
              <a:rPr lang="en-US" sz="1700" dirty="0">
                <a:latin typeface="Calibri" panose="020F0502020204030204" pitchFamily="34" charset="0"/>
                <a:cs typeface="Calibri" panose="020F0502020204030204" pitchFamily="34" charset="0"/>
              </a:rPr>
              <a:t> is defined as derived class. The keyword “</a:t>
            </a:r>
            <a:r>
              <a:rPr lang="en-US" sz="1700" b="1" i="1" dirty="0">
                <a:latin typeface="Calibri" panose="020F0502020204030204" pitchFamily="34" charset="0"/>
                <a:cs typeface="Calibri" panose="020F0502020204030204" pitchFamily="34" charset="0"/>
              </a:rPr>
              <a:t>public</a:t>
            </a:r>
            <a:r>
              <a:rPr lang="en-US" sz="1700" dirty="0">
                <a:latin typeface="Calibri" panose="020F0502020204030204" pitchFamily="34" charset="0"/>
                <a:cs typeface="Calibri" panose="020F0502020204030204" pitchFamily="34" charset="0"/>
              </a:rPr>
              <a:t>” and the name of the base class “</a:t>
            </a:r>
            <a:r>
              <a:rPr lang="en-US" sz="1700" b="1" i="1" dirty="0">
                <a:latin typeface="Calibri" panose="020F0502020204030204" pitchFamily="34" charset="0"/>
                <a:cs typeface="Calibri" panose="020F0502020204030204" pitchFamily="34" charset="0"/>
              </a:rPr>
              <a:t>student</a:t>
            </a:r>
            <a:r>
              <a:rPr lang="en-US" sz="1700" dirty="0">
                <a:latin typeface="Calibri" panose="020F0502020204030204" pitchFamily="34" charset="0"/>
                <a:cs typeface="Calibri" panose="020F0502020204030204" pitchFamily="34" charset="0"/>
              </a:rPr>
              <a:t>” followed by colon (:) are written while defining the derived class. This shows that objects of the derived class are able to access public members of the base class. It is called </a:t>
            </a:r>
            <a:r>
              <a:rPr lang="en-US" sz="1700" b="1" i="1" dirty="0">
                <a:latin typeface="Calibri" panose="020F0502020204030204" pitchFamily="34" charset="0"/>
                <a:cs typeface="Calibri" panose="020F0502020204030204" pitchFamily="34" charset="0"/>
              </a:rPr>
              <a:t>Public Inheritance</a:t>
            </a:r>
            <a:r>
              <a:rPr lang="en-US" sz="1700" dirty="0">
                <a:latin typeface="Calibri" panose="020F0502020204030204" pitchFamily="34" charset="0"/>
                <a:cs typeface="Calibri" panose="020F0502020204030204" pitchFamily="34" charset="0"/>
              </a:rPr>
              <a:t>.</a:t>
            </a:r>
          </a:p>
          <a:p>
            <a:pPr algn="just">
              <a:buNone/>
            </a:pPr>
            <a:r>
              <a:rPr lang="en-US" sz="1700" dirty="0">
                <a:latin typeface="Calibri" panose="020F0502020204030204" pitchFamily="34" charset="0"/>
                <a:cs typeface="Calibri" panose="020F0502020204030204" pitchFamily="34" charset="0"/>
              </a:rPr>
              <a:t>The derived class “</a:t>
            </a:r>
            <a:r>
              <a:rPr lang="en-US" sz="1700" b="1" dirty="0">
                <a:latin typeface="Calibri" panose="020F0502020204030204" pitchFamily="34" charset="0"/>
                <a:cs typeface="Calibri" panose="020F0502020204030204" pitchFamily="34" charset="0"/>
              </a:rPr>
              <a:t>marks</a:t>
            </a:r>
            <a:r>
              <a:rPr lang="en-US" sz="1700" dirty="0">
                <a:latin typeface="Calibri" panose="020F0502020204030204" pitchFamily="34" charset="0"/>
                <a:cs typeface="Calibri" panose="020F0502020204030204" pitchFamily="34" charset="0"/>
              </a:rPr>
              <a:t>” can access the “</a:t>
            </a:r>
            <a:r>
              <a:rPr lang="en-US" sz="1700" b="1" dirty="0">
                <a:latin typeface="Calibri" panose="020F0502020204030204" pitchFamily="34" charset="0"/>
                <a:cs typeface="Calibri" panose="020F0502020204030204" pitchFamily="34" charset="0"/>
              </a:rPr>
              <a:t>input()</a:t>
            </a:r>
            <a:r>
              <a:rPr lang="en-US" sz="1700" dirty="0">
                <a:latin typeface="Calibri" panose="020F0502020204030204" pitchFamily="34" charset="0"/>
                <a:cs typeface="Calibri" panose="020F0502020204030204" pitchFamily="34" charset="0"/>
              </a:rPr>
              <a:t>” and “</a:t>
            </a:r>
            <a:r>
              <a:rPr lang="en-US" sz="1700" b="1" dirty="0">
                <a:latin typeface="Calibri" panose="020F0502020204030204" pitchFamily="34" charset="0"/>
                <a:cs typeface="Calibri" panose="020F0502020204030204" pitchFamily="34" charset="0"/>
              </a:rPr>
              <a:t>show()</a:t>
            </a:r>
            <a:r>
              <a:rPr lang="en-US" sz="1700" dirty="0">
                <a:latin typeface="Calibri" panose="020F0502020204030204" pitchFamily="34" charset="0"/>
                <a:cs typeface="Calibri" panose="020F0502020204030204" pitchFamily="34" charset="0"/>
              </a:rPr>
              <a:t>” member functions of the base class. It cannot access other private members of the base class.</a:t>
            </a:r>
          </a:p>
          <a:p>
            <a:pPr algn="just">
              <a:buNone/>
            </a:pPr>
            <a:r>
              <a:rPr lang="en-US" sz="1700" dirty="0">
                <a:latin typeface="Calibri" panose="020F0502020204030204" pitchFamily="34" charset="0"/>
                <a:cs typeface="Calibri" panose="020F0502020204030204" pitchFamily="34" charset="0"/>
              </a:rPr>
              <a:t>An object “</a:t>
            </a:r>
            <a:r>
              <a:rPr lang="en-US" sz="1700" b="1" i="1" dirty="0">
                <a:latin typeface="Calibri" panose="020F0502020204030204" pitchFamily="34" charset="0"/>
                <a:cs typeface="Calibri" panose="020F0502020204030204" pitchFamily="34" charset="0"/>
              </a:rPr>
              <a:t>mmm</a:t>
            </a:r>
            <a:r>
              <a:rPr lang="en-US" sz="1700" dirty="0">
                <a:latin typeface="Calibri" panose="020F0502020204030204" pitchFamily="34" charset="0"/>
                <a:cs typeface="Calibri" panose="020F0502020204030204" pitchFamily="34" charset="0"/>
              </a:rPr>
              <a:t>” of the class “marks” is created. The member function “</a:t>
            </a:r>
            <a:r>
              <a:rPr lang="en-US" sz="1700" b="1" i="1" dirty="0">
                <a:latin typeface="Calibri" panose="020F0502020204030204" pitchFamily="34" charset="0"/>
                <a:cs typeface="Calibri" panose="020F0502020204030204" pitchFamily="34" charset="0"/>
              </a:rPr>
              <a:t>input()”  </a:t>
            </a:r>
            <a:r>
              <a:rPr lang="en-US" sz="1700" dirty="0">
                <a:latin typeface="Calibri" panose="020F0502020204030204" pitchFamily="34" charset="0"/>
                <a:cs typeface="Calibri" panose="020F0502020204030204" pitchFamily="34" charset="0"/>
              </a:rPr>
              <a:t>of the class “</a:t>
            </a:r>
            <a:r>
              <a:rPr lang="en-US" sz="1700" b="1" i="1" dirty="0">
                <a:latin typeface="Calibri" panose="020F0502020204030204" pitchFamily="34" charset="0"/>
                <a:cs typeface="Calibri" panose="020F0502020204030204" pitchFamily="34" charset="0"/>
              </a:rPr>
              <a:t>student</a:t>
            </a:r>
            <a:r>
              <a:rPr lang="en-US" sz="1700" dirty="0">
                <a:latin typeface="Calibri" panose="020F0502020204030204" pitchFamily="34" charset="0"/>
                <a:cs typeface="Calibri" panose="020F0502020204030204" pitchFamily="34" charset="0"/>
              </a:rPr>
              <a:t>” is called through “</a:t>
            </a:r>
            <a:r>
              <a:rPr lang="en-US" sz="1700" b="1" i="1" dirty="0">
                <a:latin typeface="Calibri" panose="020F0502020204030204" pitchFamily="34" charset="0"/>
                <a:cs typeface="Calibri" panose="020F0502020204030204" pitchFamily="34" charset="0"/>
              </a:rPr>
              <a:t>mmm</a:t>
            </a:r>
            <a:r>
              <a:rPr lang="en-US" sz="1700" dirty="0">
                <a:latin typeface="Calibri" panose="020F0502020204030204" pitchFamily="34" charset="0"/>
                <a:cs typeface="Calibri" panose="020F0502020204030204" pitchFamily="34" charset="0"/>
              </a:rPr>
              <a:t>” object of the class “</a:t>
            </a:r>
            <a:r>
              <a:rPr lang="en-US" sz="1700" b="1" i="1" dirty="0">
                <a:latin typeface="Calibri" panose="020F0502020204030204" pitchFamily="34" charset="0"/>
                <a:cs typeface="Calibri" panose="020F0502020204030204" pitchFamily="34" charset="0"/>
              </a:rPr>
              <a:t>marks</a:t>
            </a:r>
            <a:r>
              <a:rPr lang="en-US" sz="1700" dirty="0">
                <a:latin typeface="Calibri" panose="020F0502020204030204" pitchFamily="34" charset="0"/>
                <a:cs typeface="Calibri" panose="020F0502020204030204" pitchFamily="34" charset="0"/>
              </a:rPr>
              <a:t>”. Similarly, the “</a:t>
            </a:r>
            <a:r>
              <a:rPr lang="en-US" sz="1700" b="1" i="1" dirty="0">
                <a:latin typeface="Calibri" panose="020F0502020204030204" pitchFamily="34" charset="0"/>
                <a:cs typeface="Calibri" panose="020F0502020204030204" pitchFamily="34" charset="0"/>
              </a:rPr>
              <a:t>show()” </a:t>
            </a:r>
            <a:r>
              <a:rPr lang="en-US" sz="1700" dirty="0">
                <a:latin typeface="Calibri" panose="020F0502020204030204" pitchFamily="34" charset="0"/>
                <a:cs typeface="Calibri" panose="020F0502020204030204" pitchFamily="34" charset="0"/>
              </a:rPr>
              <a:t>function is also called in the “</a:t>
            </a:r>
            <a:r>
              <a:rPr lang="en-US" sz="1700" b="1" i="1" dirty="0" err="1">
                <a:latin typeface="Calibri" panose="020F0502020204030204" pitchFamily="34" charset="0"/>
                <a:cs typeface="Calibri" panose="020F0502020204030204" pitchFamily="34" charset="0"/>
              </a:rPr>
              <a:t>show_detail</a:t>
            </a:r>
            <a:r>
              <a:rPr lang="en-US" sz="1700" b="1" i="1" dirty="0">
                <a:latin typeface="Calibri" panose="020F0502020204030204" pitchFamily="34" charset="0"/>
                <a:cs typeface="Calibri" panose="020F0502020204030204" pitchFamily="34" charset="0"/>
              </a:rPr>
              <a:t>()” </a:t>
            </a:r>
            <a:r>
              <a:rPr lang="en-US" sz="1700" dirty="0">
                <a:latin typeface="Calibri" panose="020F0502020204030204" pitchFamily="34" charset="0"/>
                <a:cs typeface="Calibri" panose="020F0502020204030204" pitchFamily="34" charset="0"/>
              </a:rPr>
              <a:t>member function of the class “</a:t>
            </a:r>
            <a:r>
              <a:rPr lang="en-US" sz="1700" b="1" i="1" dirty="0">
                <a:latin typeface="Calibri" panose="020F0502020204030204" pitchFamily="34" charset="0"/>
                <a:cs typeface="Calibri" panose="020F0502020204030204" pitchFamily="34" charset="0"/>
              </a:rPr>
              <a:t>marks</a:t>
            </a:r>
            <a:r>
              <a:rPr lang="en-US" sz="1700" dirty="0">
                <a:latin typeface="Calibri" panose="020F0502020204030204" pitchFamily="34" charset="0"/>
                <a:cs typeface="Calibri" panose="020F0502020204030204" pitchFamily="34" charset="0"/>
              </a:rPr>
              <a:t>” since the derived class marks has been declared as public of the “</a:t>
            </a:r>
            <a:r>
              <a:rPr lang="en-US" sz="1700" b="1" i="1" dirty="0">
                <a:latin typeface="Calibri" panose="020F0502020204030204" pitchFamily="34" charset="0"/>
                <a:cs typeface="Calibri" panose="020F0502020204030204" pitchFamily="34" charset="0"/>
              </a:rPr>
              <a:t>student</a:t>
            </a:r>
            <a:r>
              <a:rPr lang="en-US" sz="1700" dirty="0">
                <a:latin typeface="Calibri" panose="020F0502020204030204" pitchFamily="34" charset="0"/>
                <a:cs typeface="Calibri" panose="020F0502020204030204" pitchFamily="34" charset="0"/>
              </a:rPr>
              <a:t>” class. The objects of the “</a:t>
            </a:r>
            <a:r>
              <a:rPr lang="en-US" sz="1700" b="1" i="1" dirty="0">
                <a:latin typeface="Calibri" panose="020F0502020204030204" pitchFamily="34" charset="0"/>
                <a:cs typeface="Calibri" panose="020F0502020204030204" pitchFamily="34" charset="0"/>
              </a:rPr>
              <a:t>marks</a:t>
            </a:r>
            <a:r>
              <a:rPr lang="en-US" sz="1700" dirty="0">
                <a:latin typeface="Calibri" panose="020F0502020204030204" pitchFamily="34" charset="0"/>
                <a:cs typeface="Calibri" panose="020F0502020204030204" pitchFamily="34" charset="0"/>
              </a:rPr>
              <a:t>” class can access only the public members of the base class “</a:t>
            </a:r>
            <a:r>
              <a:rPr lang="en-US" sz="1700" b="1" dirty="0">
                <a:latin typeface="Calibri" panose="020F0502020204030204" pitchFamily="34" charset="0"/>
                <a:cs typeface="Calibri" panose="020F0502020204030204" pitchFamily="34" charset="0"/>
              </a:rPr>
              <a:t>student</a:t>
            </a:r>
            <a:r>
              <a:rPr lang="en-US" sz="17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269341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6192688" cy="766200"/>
          </a:xfrm>
        </p:spPr>
        <p:txBody>
          <a:bodyPr/>
          <a:lstStyle/>
          <a:p>
            <a:r>
              <a:rPr lang="en-US" sz="2800" dirty="0"/>
              <a:t>Types of Inheritance w.r.t Access Control</a:t>
            </a:r>
            <a:endParaRPr lang="en-GB" sz="36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25</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a:extLst>
              <a:ext uri="{FF2B5EF4-FFF2-40B4-BE49-F238E27FC236}">
                <a16:creationId xmlns:a16="http://schemas.microsoft.com/office/drawing/2014/main" id="{2AEE865B-E900-4F40-869D-56E694538808}"/>
              </a:ext>
            </a:extLst>
          </p:cNvPr>
          <p:cNvSpPr>
            <a:spLocks noGrp="1"/>
          </p:cNvSpPr>
          <p:nvPr>
            <p:ph type="body" idx="1"/>
          </p:nvPr>
        </p:nvSpPr>
        <p:spPr>
          <a:xfrm>
            <a:off x="165459" y="1445146"/>
            <a:ext cx="8496944" cy="3506954"/>
          </a:xfrm>
        </p:spPr>
        <p:txBody>
          <a:bodyPr anchor="t"/>
          <a:lstStyle/>
          <a:p>
            <a:pPr>
              <a:buNone/>
            </a:pPr>
            <a:r>
              <a:rPr lang="en-US" sz="1800" dirty="0">
                <a:latin typeface="Calibri" panose="020F0502020204030204" pitchFamily="34" charset="0"/>
                <a:cs typeface="Calibri" panose="020F0502020204030204" pitchFamily="34" charset="0"/>
              </a:rPr>
              <a:t>There are three kinds of inheritance w.r.t access control</a:t>
            </a:r>
          </a:p>
          <a:p>
            <a:pPr marL="342900" indent="-342900">
              <a:buAutoNum type="arabicParenR"/>
            </a:pPr>
            <a:r>
              <a:rPr lang="en-US" sz="1800" dirty="0">
                <a:latin typeface="Calibri" panose="020F0502020204030204" pitchFamily="34" charset="0"/>
                <a:cs typeface="Calibri" panose="020F0502020204030204" pitchFamily="34" charset="0"/>
              </a:rPr>
              <a:t>Public Inheritance</a:t>
            </a:r>
          </a:p>
          <a:p>
            <a:pPr marL="342900" indent="-342900">
              <a:buAutoNum type="arabicParenR"/>
            </a:pPr>
            <a:r>
              <a:rPr lang="en-US" sz="1800" dirty="0">
                <a:latin typeface="Calibri" panose="020F0502020204030204" pitchFamily="34" charset="0"/>
                <a:cs typeface="Calibri" panose="020F0502020204030204" pitchFamily="34" charset="0"/>
              </a:rPr>
              <a:t>Private Inheritance</a:t>
            </a:r>
          </a:p>
          <a:p>
            <a:pPr marL="342900" indent="-342900">
              <a:buAutoNum type="arabicParenR"/>
            </a:pPr>
            <a:r>
              <a:rPr lang="en-US" sz="1800" dirty="0">
                <a:latin typeface="Calibri" panose="020F0502020204030204" pitchFamily="34" charset="0"/>
                <a:cs typeface="Calibri" panose="020F0502020204030204" pitchFamily="34" charset="0"/>
              </a:rPr>
              <a:t>Protected Inheritance</a:t>
            </a:r>
          </a:p>
        </p:txBody>
      </p:sp>
    </p:spTree>
    <p:extLst>
      <p:ext uri="{BB962C8B-B14F-4D97-AF65-F5344CB8AC3E}">
        <p14:creationId xmlns:p14="http://schemas.microsoft.com/office/powerpoint/2010/main" val="4123285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1) Public Inheritance</a:t>
            </a:r>
            <a:endParaRPr lang="en-GB" sz="36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26</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a:extLst>
              <a:ext uri="{FF2B5EF4-FFF2-40B4-BE49-F238E27FC236}">
                <a16:creationId xmlns:a16="http://schemas.microsoft.com/office/drawing/2014/main" id="{2AEE865B-E900-4F40-869D-56E694538808}"/>
              </a:ext>
            </a:extLst>
          </p:cNvPr>
          <p:cNvSpPr>
            <a:spLocks noGrp="1"/>
          </p:cNvSpPr>
          <p:nvPr>
            <p:ph type="body" idx="1"/>
          </p:nvPr>
        </p:nvSpPr>
        <p:spPr>
          <a:xfrm>
            <a:off x="165459" y="1445146"/>
            <a:ext cx="8496944" cy="3506954"/>
          </a:xfrm>
        </p:spPr>
        <p:txBody>
          <a:bodyPr anchor="t"/>
          <a:lstStyle/>
          <a:p>
            <a:pPr marL="285750" indent="-285750" algn="just">
              <a:buFont typeface="Wingdings" panose="05000000000000000000" pitchFamily="2" charset="2"/>
              <a:buChar char="v"/>
            </a:pPr>
            <a:r>
              <a:rPr lang="en-US" sz="1800" dirty="0">
                <a:solidFill>
                  <a:schemeClr val="tx1"/>
                </a:solidFill>
                <a:latin typeface="Calibri" panose="020F0502020204030204" pitchFamily="34" charset="0"/>
                <a:cs typeface="Calibri" panose="020F0502020204030204" pitchFamily="34" charset="0"/>
              </a:rPr>
              <a:t>In public inheritance, the public members of the base class become the public members of the derived class. </a:t>
            </a:r>
          </a:p>
          <a:p>
            <a:pPr marL="285750" indent="-285750" algn="just">
              <a:buFont typeface="Wingdings" panose="05000000000000000000" pitchFamily="2" charset="2"/>
              <a:buChar char="v"/>
            </a:pPr>
            <a:r>
              <a:rPr lang="en-US" sz="1800" dirty="0">
                <a:solidFill>
                  <a:schemeClr val="tx1"/>
                </a:solidFill>
                <a:latin typeface="Calibri" panose="020F0502020204030204" pitchFamily="34" charset="0"/>
                <a:cs typeface="Calibri" panose="020F0502020204030204" pitchFamily="34" charset="0"/>
              </a:rPr>
              <a:t>Thus the objects of the derived class can access public members (both data and functions) of the base class.</a:t>
            </a:r>
          </a:p>
          <a:p>
            <a:pPr marL="285750" indent="-285750" algn="just">
              <a:buFont typeface="Wingdings" panose="05000000000000000000" pitchFamily="2" charset="2"/>
              <a:buChar char="v"/>
            </a:pPr>
            <a:r>
              <a:rPr lang="en-US" sz="1800" dirty="0">
                <a:solidFill>
                  <a:schemeClr val="tx1"/>
                </a:solidFill>
                <a:latin typeface="Calibri" panose="020F0502020204030204" pitchFamily="34" charset="0"/>
                <a:cs typeface="Calibri" panose="020F0502020204030204" pitchFamily="34" charset="0"/>
              </a:rPr>
              <a:t>Similarly, the protected data members of the base class also become the protected members of derived class. </a:t>
            </a:r>
          </a:p>
          <a:p>
            <a:pPr marL="285750" indent="-285750" algn="just">
              <a:buFont typeface="Wingdings" panose="05000000000000000000" pitchFamily="2" charset="2"/>
              <a:buChar char="v"/>
            </a:pPr>
            <a:r>
              <a:rPr lang="en-US" altLang="en-US" sz="1800" b="1" dirty="0">
                <a:solidFill>
                  <a:schemeClr val="tx1"/>
                </a:solidFill>
                <a:latin typeface="Calibri" panose="020F0502020204030204" pitchFamily="34" charset="0"/>
                <a:cs typeface="Calibri" panose="020F0502020204030204" pitchFamily="34" charset="0"/>
              </a:rPr>
              <a:t>public inheritance</a:t>
            </a:r>
            <a:r>
              <a:rPr lang="en-US" altLang="en-US" sz="1800" dirty="0">
                <a:solidFill>
                  <a:schemeClr val="tx1"/>
                </a:solidFill>
                <a:latin typeface="Calibri" panose="020F0502020204030204" pitchFamily="34" charset="0"/>
                <a:cs typeface="Calibri" panose="020F0502020204030204" pitchFamily="34" charset="0"/>
              </a:rPr>
              <a:t> makes </a:t>
            </a:r>
            <a:r>
              <a:rPr lang="en-US" altLang="en-US" sz="1800" b="1" dirty="0">
                <a:solidFill>
                  <a:schemeClr val="tx1"/>
                </a:solidFill>
                <a:latin typeface="Calibri" panose="020F0502020204030204" pitchFamily="34" charset="0"/>
                <a:cs typeface="Calibri" panose="020F0502020204030204" pitchFamily="34" charset="0"/>
              </a:rPr>
              <a:t>public</a:t>
            </a:r>
            <a:r>
              <a:rPr lang="en-US" altLang="en-US" sz="1800" dirty="0">
                <a:solidFill>
                  <a:schemeClr val="tx1"/>
                </a:solidFill>
                <a:latin typeface="Calibri" panose="020F0502020204030204" pitchFamily="34" charset="0"/>
                <a:cs typeface="Calibri" panose="020F0502020204030204" pitchFamily="34" charset="0"/>
              </a:rPr>
              <a:t> members of the base class </a:t>
            </a:r>
            <a:r>
              <a:rPr lang="en-US" altLang="en-US" sz="1800" b="1" dirty="0">
                <a:solidFill>
                  <a:schemeClr val="tx1"/>
                </a:solidFill>
                <a:latin typeface="Calibri" panose="020F0502020204030204" pitchFamily="34" charset="0"/>
                <a:cs typeface="Calibri" panose="020F0502020204030204" pitchFamily="34" charset="0"/>
              </a:rPr>
              <a:t>public</a:t>
            </a:r>
            <a:r>
              <a:rPr lang="en-US" altLang="en-US" sz="1800" dirty="0">
                <a:solidFill>
                  <a:schemeClr val="tx1"/>
                </a:solidFill>
                <a:latin typeface="Calibri" panose="020F0502020204030204" pitchFamily="34" charset="0"/>
                <a:cs typeface="Calibri" panose="020F0502020204030204" pitchFamily="34" charset="0"/>
              </a:rPr>
              <a:t> in the derived class, and the </a:t>
            </a:r>
            <a:r>
              <a:rPr lang="en-US" altLang="en-US" sz="1800" b="1" dirty="0">
                <a:solidFill>
                  <a:schemeClr val="tx1"/>
                </a:solidFill>
                <a:latin typeface="Calibri" panose="020F0502020204030204" pitchFamily="34" charset="0"/>
                <a:cs typeface="Calibri" panose="020F0502020204030204" pitchFamily="34" charset="0"/>
              </a:rPr>
              <a:t>protected</a:t>
            </a:r>
            <a:r>
              <a:rPr lang="en-US" altLang="en-US" sz="1800" dirty="0">
                <a:solidFill>
                  <a:schemeClr val="tx1"/>
                </a:solidFill>
                <a:latin typeface="Calibri" panose="020F0502020204030204" pitchFamily="34" charset="0"/>
                <a:cs typeface="Calibri" panose="020F0502020204030204" pitchFamily="34" charset="0"/>
              </a:rPr>
              <a:t> members of the base class remain </a:t>
            </a:r>
            <a:r>
              <a:rPr lang="en-US" altLang="en-US" sz="1800" b="1" dirty="0">
                <a:solidFill>
                  <a:schemeClr val="tx1"/>
                </a:solidFill>
                <a:latin typeface="Calibri" panose="020F0502020204030204" pitchFamily="34" charset="0"/>
                <a:cs typeface="Calibri" panose="020F0502020204030204" pitchFamily="34" charset="0"/>
              </a:rPr>
              <a:t>protected</a:t>
            </a:r>
            <a:r>
              <a:rPr lang="en-US" altLang="en-US" sz="1800" dirty="0">
                <a:solidFill>
                  <a:schemeClr val="tx1"/>
                </a:solidFill>
                <a:latin typeface="Calibri" panose="020F0502020204030204" pitchFamily="34" charset="0"/>
                <a:cs typeface="Calibri" panose="020F0502020204030204" pitchFamily="34" charset="0"/>
              </a:rPr>
              <a:t> in the derived class.</a:t>
            </a:r>
          </a:p>
          <a:p>
            <a:pPr marL="285750" indent="-285750" algn="just">
              <a:buFont typeface="Wingdings" panose="05000000000000000000" pitchFamily="2" charset="2"/>
              <a:buChar char="v"/>
            </a:pPr>
            <a:r>
              <a:rPr lang="en-US" altLang="en-US" sz="1800" dirty="0">
                <a:solidFill>
                  <a:schemeClr val="tx1"/>
                </a:solidFill>
                <a:latin typeface="Calibri" panose="020F0502020204030204" pitchFamily="34" charset="0"/>
                <a:cs typeface="Calibri" panose="020F0502020204030204" pitchFamily="34" charset="0"/>
              </a:rPr>
              <a:t>If a derived class is declared in public mode, then the members of the base class are inherited by the derived class just as they are. </a:t>
            </a:r>
          </a:p>
          <a:p>
            <a:pPr marL="285750" indent="-285750" algn="just">
              <a:buFont typeface="Wingdings" panose="05000000000000000000" pitchFamily="2" charset="2"/>
              <a:buChar char="v"/>
            </a:pPr>
            <a:endParaRPr lang="en-US" altLang="en-US" sz="1800" dirty="0">
              <a:solidFill>
                <a:schemeClr val="tx1"/>
              </a:solidFill>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endParaRPr lang="en-US" sz="1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03724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1) Public Inheritance</a:t>
            </a:r>
            <a:endParaRPr lang="en-GB" sz="36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27</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a:extLst>
              <a:ext uri="{FF2B5EF4-FFF2-40B4-BE49-F238E27FC236}">
                <a16:creationId xmlns:a16="http://schemas.microsoft.com/office/drawing/2014/main" id="{2AEE865B-E900-4F40-869D-56E694538808}"/>
              </a:ext>
            </a:extLst>
          </p:cNvPr>
          <p:cNvSpPr>
            <a:spLocks noGrp="1"/>
          </p:cNvSpPr>
          <p:nvPr>
            <p:ph type="body" idx="1"/>
          </p:nvPr>
        </p:nvSpPr>
        <p:spPr>
          <a:xfrm>
            <a:off x="165459" y="1445146"/>
            <a:ext cx="8496944" cy="3506954"/>
          </a:xfrm>
        </p:spPr>
        <p:txBody>
          <a:bodyPr anchor="t"/>
          <a:lstStyle/>
          <a:p>
            <a:pPr marL="285750" indent="-285750" algn="just">
              <a:buFont typeface="Wingdings" panose="05000000000000000000" pitchFamily="2" charset="2"/>
              <a:buChar char="v"/>
            </a:pPr>
            <a:r>
              <a:rPr lang="en-US" altLang="en-US" sz="1800" b="1" dirty="0">
                <a:solidFill>
                  <a:schemeClr val="tx1"/>
                </a:solidFill>
                <a:latin typeface="Calibri" panose="020F0502020204030204" pitchFamily="34" charset="0"/>
                <a:cs typeface="Calibri" panose="020F0502020204030204" pitchFamily="34" charset="0"/>
              </a:rPr>
              <a:t>Note:</a:t>
            </a:r>
            <a:r>
              <a:rPr lang="en-US" altLang="en-US" sz="1800" dirty="0">
                <a:solidFill>
                  <a:schemeClr val="tx1"/>
                </a:solidFill>
                <a:latin typeface="Calibri" panose="020F0502020204030204" pitchFamily="34" charset="0"/>
                <a:cs typeface="Calibri" panose="020F0502020204030204" pitchFamily="34" charset="0"/>
              </a:rPr>
              <a:t> private members of the base class are inaccessible to the derived class.</a:t>
            </a:r>
          </a:p>
        </p:txBody>
      </p:sp>
    </p:spTree>
    <p:extLst>
      <p:ext uri="{BB962C8B-B14F-4D97-AF65-F5344CB8AC3E}">
        <p14:creationId xmlns:p14="http://schemas.microsoft.com/office/powerpoint/2010/main" val="106542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2) Private Inheritance</a:t>
            </a:r>
          </a:p>
        </p:txBody>
      </p:sp>
      <p:sp>
        <p:nvSpPr>
          <p:cNvPr id="4" name="Slide Number Placeholder 3"/>
          <p:cNvSpPr>
            <a:spLocks noGrp="1"/>
          </p:cNvSpPr>
          <p:nvPr>
            <p:ph type="sldNum" idx="12"/>
          </p:nvPr>
        </p:nvSpPr>
        <p:spPr>
          <a:xfrm>
            <a:off x="8348402" y="4587974"/>
            <a:ext cx="472070" cy="315600"/>
          </a:xfrm>
        </p:spPr>
        <p:txBody>
          <a:bodyPr/>
          <a:lstStyle/>
          <a:p>
            <a:pPr lvl="0">
              <a:spcBef>
                <a:spcPts val="0"/>
              </a:spcBef>
              <a:buNone/>
            </a:pPr>
            <a:fld id="{00000000-1234-1234-1234-123412341234}" type="slidenum">
              <a:rPr lang="en" smtClean="0"/>
              <a:pPr lvl="0">
                <a:spcBef>
                  <a:spcPts val="0"/>
                </a:spcBef>
                <a:buNone/>
              </a:pPr>
              <a:t>28</a:t>
            </a:fld>
            <a:endParaRPr lang="en" dirty="0"/>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F1C32EC6-A41D-43E9-9EA5-EC717B01D57D}"/>
              </a:ext>
            </a:extLst>
          </p:cNvPr>
          <p:cNvPicPr>
            <a:picLocks noChangeAspect="1"/>
          </p:cNvPicPr>
          <p:nvPr/>
        </p:nvPicPr>
        <p:blipFill>
          <a:blip r:embed="rId4"/>
          <a:stretch>
            <a:fillRect/>
          </a:stretch>
        </p:blipFill>
        <p:spPr>
          <a:xfrm>
            <a:off x="1187624" y="115306"/>
            <a:ext cx="6264696" cy="4904716"/>
          </a:xfrm>
          <a:prstGeom prst="rect">
            <a:avLst/>
          </a:prstGeom>
        </p:spPr>
      </p:pic>
    </p:spTree>
    <p:extLst>
      <p:ext uri="{BB962C8B-B14F-4D97-AF65-F5344CB8AC3E}">
        <p14:creationId xmlns:p14="http://schemas.microsoft.com/office/powerpoint/2010/main" val="341985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Accessibility in public Inheritance</a:t>
            </a:r>
            <a:endParaRPr lang="en-GB" sz="44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29</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E872ED45-F4FE-4CA2-9DB6-B5110E078513}"/>
              </a:ext>
            </a:extLst>
          </p:cNvPr>
          <p:cNvGraphicFramePr>
            <a:graphicFrameLocks noGrp="1"/>
          </p:cNvGraphicFramePr>
          <p:nvPr/>
        </p:nvGraphicFramePr>
        <p:xfrm>
          <a:off x="224796" y="1923678"/>
          <a:ext cx="8667684" cy="2232248"/>
        </p:xfrm>
        <a:graphic>
          <a:graphicData uri="http://schemas.openxmlformats.org/drawingml/2006/table">
            <a:tbl>
              <a:tblPr/>
              <a:tblGrid>
                <a:gridCol w="2166921">
                  <a:extLst>
                    <a:ext uri="{9D8B030D-6E8A-4147-A177-3AD203B41FA5}">
                      <a16:colId xmlns:a16="http://schemas.microsoft.com/office/drawing/2014/main" val="4029719543"/>
                    </a:ext>
                  </a:extLst>
                </a:gridCol>
                <a:gridCol w="2166921">
                  <a:extLst>
                    <a:ext uri="{9D8B030D-6E8A-4147-A177-3AD203B41FA5}">
                      <a16:colId xmlns:a16="http://schemas.microsoft.com/office/drawing/2014/main" val="1772291802"/>
                    </a:ext>
                  </a:extLst>
                </a:gridCol>
                <a:gridCol w="2166921">
                  <a:extLst>
                    <a:ext uri="{9D8B030D-6E8A-4147-A177-3AD203B41FA5}">
                      <a16:colId xmlns:a16="http://schemas.microsoft.com/office/drawing/2014/main" val="1832965743"/>
                    </a:ext>
                  </a:extLst>
                </a:gridCol>
                <a:gridCol w="2166921">
                  <a:extLst>
                    <a:ext uri="{9D8B030D-6E8A-4147-A177-3AD203B41FA5}">
                      <a16:colId xmlns:a16="http://schemas.microsoft.com/office/drawing/2014/main" val="3698951891"/>
                    </a:ext>
                  </a:extLst>
                </a:gridCol>
              </a:tblGrid>
              <a:tr h="855758">
                <a:tc>
                  <a:txBody>
                    <a:bodyPr/>
                    <a:lstStyle/>
                    <a:p>
                      <a:pPr algn="l"/>
                      <a:r>
                        <a:rPr lang="en-US" sz="1600" b="0" dirty="0">
                          <a:effectLst/>
                        </a:rPr>
                        <a:t>Accessibility</a:t>
                      </a: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pPr algn="l"/>
                      <a:r>
                        <a:rPr lang="en-US" sz="1600" b="0" dirty="0">
                          <a:effectLst/>
                        </a:rPr>
                        <a:t>private members</a:t>
                      </a: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pPr algn="l"/>
                      <a:r>
                        <a:rPr lang="en-US" sz="1600" b="0">
                          <a:effectLst/>
                        </a:rPr>
                        <a:t>protected members</a:t>
                      </a: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pPr algn="l"/>
                      <a:r>
                        <a:rPr lang="en-US" sz="1600" b="0">
                          <a:effectLst/>
                        </a:rPr>
                        <a:t>public members</a:t>
                      </a: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1972445110"/>
                  </a:ext>
                </a:extLst>
              </a:tr>
              <a:tr h="688245">
                <a:tc>
                  <a:txBody>
                    <a:bodyPr/>
                    <a:lstStyle/>
                    <a:p>
                      <a:r>
                        <a:rPr lang="en-US" sz="1600">
                          <a:effectLst/>
                        </a:rPr>
                        <a:t>Base Class</a:t>
                      </a: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US" sz="1600" dirty="0">
                          <a:effectLst/>
                        </a:rPr>
                        <a:t>Yes</a:t>
                      </a: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US" sz="1600" dirty="0">
                          <a:effectLst/>
                        </a:rPr>
                        <a:t>Yes</a:t>
                      </a: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US" sz="1600" dirty="0">
                          <a:effectLst/>
                        </a:rPr>
                        <a:t>Yes</a:t>
                      </a: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3742153096"/>
                  </a:ext>
                </a:extLst>
              </a:tr>
              <a:tr h="688245">
                <a:tc>
                  <a:txBody>
                    <a:bodyPr/>
                    <a:lstStyle/>
                    <a:p>
                      <a:r>
                        <a:rPr lang="en-US" sz="1600">
                          <a:effectLst/>
                        </a:rPr>
                        <a:t>Derived Class</a:t>
                      </a: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US" sz="1600" dirty="0">
                          <a:effectLst/>
                        </a:rPr>
                        <a:t>No</a:t>
                      </a: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US" sz="1600" dirty="0">
                          <a:effectLst/>
                        </a:rPr>
                        <a:t>Yes</a:t>
                      </a: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US" sz="1600" dirty="0">
                          <a:effectLst/>
                        </a:rPr>
                        <a:t>Yes</a:t>
                      </a: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2300601157"/>
                  </a:ext>
                </a:extLst>
              </a:tr>
            </a:tbl>
          </a:graphicData>
        </a:graphic>
      </p:graphicFrame>
    </p:spTree>
    <p:extLst>
      <p:ext uri="{BB962C8B-B14F-4D97-AF65-F5344CB8AC3E}">
        <p14:creationId xmlns:p14="http://schemas.microsoft.com/office/powerpoint/2010/main" val="309677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Inheritance</a:t>
            </a:r>
            <a:endParaRPr lang="en-GB" sz="3600" dirty="0"/>
          </a:p>
        </p:txBody>
      </p:sp>
      <p:sp>
        <p:nvSpPr>
          <p:cNvPr id="3" name="Text Placeholder 2"/>
          <p:cNvSpPr>
            <a:spLocks noGrp="1"/>
          </p:cNvSpPr>
          <p:nvPr>
            <p:ph type="body" idx="1"/>
          </p:nvPr>
        </p:nvSpPr>
        <p:spPr>
          <a:xfrm>
            <a:off x="155572" y="1409773"/>
            <a:ext cx="8496944" cy="3715120"/>
          </a:xfrm>
        </p:spPr>
        <p:txBody>
          <a:bodyPr anchor="t"/>
          <a:lstStyle/>
          <a:p>
            <a:pPr marL="285750" indent="-285750" algn="just">
              <a:buFont typeface="Wingdings" panose="05000000000000000000" pitchFamily="2" charset="2"/>
              <a:buChar char="v"/>
            </a:pPr>
            <a:r>
              <a:rPr lang="en-US" sz="1800" dirty="0">
                <a:latin typeface="Calibri" panose="020F0502020204030204" pitchFamily="34" charset="0"/>
                <a:cs typeface="Calibri" panose="020F0502020204030204" pitchFamily="34" charset="0"/>
              </a:rPr>
              <a:t>Inheritance is the second most important feature of Object Oriented Programming. </a:t>
            </a:r>
          </a:p>
          <a:p>
            <a:pPr marL="285750" indent="-285750" algn="just">
              <a:buFont typeface="Wingdings" panose="05000000000000000000" pitchFamily="2" charset="2"/>
              <a:buChar char="v"/>
            </a:pPr>
            <a:r>
              <a:rPr lang="en-US" sz="1800" dirty="0">
                <a:latin typeface="Calibri" panose="020F0502020204030204" pitchFamily="34" charset="0"/>
                <a:cs typeface="Calibri" panose="020F0502020204030204" pitchFamily="34" charset="0"/>
              </a:rPr>
              <a:t>In inheritance the code of existing class is used for making new class.</a:t>
            </a:r>
          </a:p>
          <a:p>
            <a:pPr marL="285750" indent="-285750" algn="just">
              <a:buFont typeface="Wingdings" panose="05000000000000000000" pitchFamily="2" charset="2"/>
              <a:buChar char="v"/>
            </a:pPr>
            <a:r>
              <a:rPr lang="en-US" sz="1800" dirty="0">
                <a:latin typeface="Calibri" panose="020F0502020204030204" pitchFamily="34" charset="0"/>
                <a:cs typeface="Calibri" panose="020F0502020204030204" pitchFamily="34" charset="0"/>
              </a:rPr>
              <a:t>This saves time for writing and debugging the entire code for a new class.</a:t>
            </a:r>
          </a:p>
          <a:p>
            <a:pPr marL="285750" indent="-285750" algn="just">
              <a:buFont typeface="Wingdings" panose="05000000000000000000" pitchFamily="2" charset="2"/>
              <a:buChar char="v"/>
            </a:pPr>
            <a:r>
              <a:rPr lang="en-US" sz="1800" dirty="0">
                <a:latin typeface="Calibri" panose="020F0502020204030204" pitchFamily="34" charset="0"/>
                <a:cs typeface="Calibri" panose="020F0502020204030204" pitchFamily="34" charset="0"/>
              </a:rPr>
              <a:t>To inherit means to receive. In inheritance a new class is written such that it can access or use the members of an existing class. The new class that can access the members of an existing class is called </a:t>
            </a:r>
            <a:r>
              <a:rPr lang="en-US" sz="1800" b="1" i="1" dirty="0">
                <a:latin typeface="Calibri" panose="020F0502020204030204" pitchFamily="34" charset="0"/>
                <a:cs typeface="Calibri" panose="020F0502020204030204" pitchFamily="34" charset="0"/>
              </a:rPr>
              <a:t>derived class</a:t>
            </a:r>
            <a:r>
              <a:rPr lang="en-US" sz="1800" dirty="0">
                <a:latin typeface="Calibri" panose="020F0502020204030204" pitchFamily="34" charset="0"/>
                <a:cs typeface="Calibri" panose="020F0502020204030204" pitchFamily="34" charset="0"/>
              </a:rPr>
              <a:t> or </a:t>
            </a:r>
            <a:r>
              <a:rPr lang="en-US" sz="1800" b="1" i="1" dirty="0">
                <a:latin typeface="Calibri" panose="020F0502020204030204" pitchFamily="34" charset="0"/>
                <a:cs typeface="Calibri" panose="020F0502020204030204" pitchFamily="34" charset="0"/>
              </a:rPr>
              <a:t>child class</a:t>
            </a:r>
            <a:r>
              <a:rPr lang="en-US" sz="1800" dirty="0">
                <a:latin typeface="Calibri" panose="020F0502020204030204" pitchFamily="34" charset="0"/>
                <a:cs typeface="Calibri" panose="020F0502020204030204" pitchFamily="34" charset="0"/>
              </a:rPr>
              <a:t>. The existing class is called the </a:t>
            </a:r>
            <a:r>
              <a:rPr lang="en-US" sz="1800" b="1" i="1" dirty="0">
                <a:latin typeface="Calibri" panose="020F0502020204030204" pitchFamily="34" charset="0"/>
                <a:cs typeface="Calibri" panose="020F0502020204030204" pitchFamily="34" charset="0"/>
              </a:rPr>
              <a:t>base class</a:t>
            </a:r>
            <a:r>
              <a:rPr lang="en-US" sz="1800" dirty="0">
                <a:latin typeface="Calibri" panose="020F0502020204030204" pitchFamily="34" charset="0"/>
                <a:cs typeface="Calibri" panose="020F0502020204030204" pitchFamily="34" charset="0"/>
              </a:rPr>
              <a:t> or </a:t>
            </a:r>
            <a:r>
              <a:rPr lang="en-US" sz="1800" b="1" i="1" dirty="0">
                <a:latin typeface="Calibri" panose="020F0502020204030204" pitchFamily="34" charset="0"/>
                <a:cs typeface="Calibri" panose="020F0502020204030204" pitchFamily="34" charset="0"/>
              </a:rPr>
              <a:t>parent class</a:t>
            </a:r>
            <a:r>
              <a:rPr lang="en-US" sz="1800" dirty="0">
                <a:latin typeface="Calibri" panose="020F0502020204030204" pitchFamily="34" charset="0"/>
                <a:cs typeface="Calibri" panose="020F0502020204030204" pitchFamily="34" charset="0"/>
              </a:rPr>
              <a:t>.</a:t>
            </a:r>
          </a:p>
          <a:p>
            <a:pPr marL="285750" indent="-285750" algn="just">
              <a:buFont typeface="Wingdings" panose="05000000000000000000" pitchFamily="2" charset="2"/>
              <a:buChar char="v"/>
            </a:pPr>
            <a:r>
              <a:rPr lang="en-US" sz="1800" dirty="0">
                <a:latin typeface="Calibri" panose="020F0502020204030204" pitchFamily="34" charset="0"/>
                <a:cs typeface="Calibri" panose="020F0502020204030204" pitchFamily="34" charset="0"/>
              </a:rPr>
              <a:t>The derived class can use the data members and member functions of the base class. It can have its own data members and member functions. Thus a derived can even be larger than a base class.</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378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1) Public Inheritance…</a:t>
            </a:r>
            <a:endParaRPr lang="en-GB" sz="36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30</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a:extLst>
              <a:ext uri="{FF2B5EF4-FFF2-40B4-BE49-F238E27FC236}">
                <a16:creationId xmlns:a16="http://schemas.microsoft.com/office/drawing/2014/main" id="{2AEE865B-E900-4F40-869D-56E694538808}"/>
              </a:ext>
            </a:extLst>
          </p:cNvPr>
          <p:cNvSpPr>
            <a:spLocks noGrp="1"/>
          </p:cNvSpPr>
          <p:nvPr>
            <p:ph type="body" idx="1"/>
          </p:nvPr>
        </p:nvSpPr>
        <p:spPr>
          <a:xfrm>
            <a:off x="107504" y="1393676"/>
            <a:ext cx="8496944" cy="3698354"/>
          </a:xfrm>
        </p:spPr>
        <p:txBody>
          <a:bodyPr anchor="t"/>
          <a:lstStyle/>
          <a:p>
            <a:pPr>
              <a:buNone/>
            </a:pPr>
            <a:r>
              <a:rPr lang="en-US" sz="1800" dirty="0">
                <a:latin typeface="Calibri" panose="020F0502020204030204" pitchFamily="34" charset="0"/>
                <a:cs typeface="Calibri" panose="020F0502020204030204" pitchFamily="34" charset="0"/>
              </a:rPr>
              <a:t>The general syntax for deriving a public class from base class is:</a:t>
            </a:r>
          </a:p>
          <a:p>
            <a:pPr algn="just">
              <a:buNone/>
            </a:pPr>
            <a:r>
              <a:rPr lang="en-US" sz="1600" dirty="0">
                <a:latin typeface="Berlin Sans FB Demi" panose="020E0802020502020306" pitchFamily="34" charset="0"/>
                <a:cs typeface="Calibri" panose="020F0502020204030204" pitchFamily="34" charset="0"/>
              </a:rPr>
              <a:t>class  </a:t>
            </a:r>
            <a:r>
              <a:rPr lang="en-US" sz="1600" dirty="0" err="1">
                <a:latin typeface="Berlin Sans FB Demi" panose="020E0802020502020306" pitchFamily="34" charset="0"/>
                <a:cs typeface="Calibri" panose="020F0502020204030204" pitchFamily="34" charset="0"/>
              </a:rPr>
              <a:t>sub_class_name</a:t>
            </a:r>
            <a:r>
              <a:rPr lang="en-US" sz="1600" dirty="0">
                <a:latin typeface="Berlin Sans FB Demi" panose="020E0802020502020306" pitchFamily="34" charset="0"/>
                <a:cs typeface="Calibri" panose="020F0502020204030204" pitchFamily="34" charset="0"/>
              </a:rPr>
              <a:t>  :  public </a:t>
            </a:r>
            <a:r>
              <a:rPr lang="en-US" sz="1600" dirty="0" err="1">
                <a:latin typeface="Berlin Sans FB Demi" panose="020E0802020502020306" pitchFamily="34" charset="0"/>
                <a:cs typeface="Calibri" panose="020F0502020204030204" pitchFamily="34" charset="0"/>
              </a:rPr>
              <a:t>base_class_name</a:t>
            </a:r>
            <a:endParaRPr lang="en-US" sz="1600" dirty="0">
              <a:latin typeface="Berlin Sans FB Demi" panose="020E0802020502020306" pitchFamily="34" charset="0"/>
              <a:cs typeface="Calibri" panose="020F0502020204030204" pitchFamily="34" charset="0"/>
            </a:endParaRPr>
          </a:p>
          <a:p>
            <a:pPr algn="just">
              <a:buNone/>
            </a:pPr>
            <a:r>
              <a:rPr lang="en-US" sz="1600" dirty="0">
                <a:latin typeface="Berlin Sans FB Demi" panose="020E0802020502020306" pitchFamily="34" charset="0"/>
                <a:cs typeface="Calibri" panose="020F0502020204030204" pitchFamily="34" charset="0"/>
              </a:rPr>
              <a:t>{</a:t>
            </a:r>
          </a:p>
          <a:p>
            <a:pPr algn="just">
              <a:buNone/>
            </a:pPr>
            <a:r>
              <a:rPr lang="en-US" sz="1600" dirty="0">
                <a:latin typeface="Berlin Sans FB Demi" panose="020E0802020502020306" pitchFamily="34" charset="0"/>
                <a:cs typeface="Calibri" panose="020F0502020204030204" pitchFamily="34" charset="0"/>
              </a:rPr>
              <a:t>   ----------</a:t>
            </a:r>
          </a:p>
          <a:p>
            <a:pPr algn="just">
              <a:buNone/>
            </a:pPr>
            <a:r>
              <a:rPr lang="en-US" sz="1600" dirty="0">
                <a:latin typeface="Berlin Sans FB Demi" panose="020E0802020502020306" pitchFamily="34" charset="0"/>
                <a:cs typeface="Calibri" panose="020F0502020204030204" pitchFamily="34" charset="0"/>
              </a:rPr>
              <a:t>   ----------</a:t>
            </a:r>
          </a:p>
          <a:p>
            <a:pPr algn="just">
              <a:buNone/>
            </a:pPr>
            <a:r>
              <a:rPr lang="en-US" sz="1600" dirty="0">
                <a:latin typeface="Berlin Sans FB Demi" panose="020E0802020502020306" pitchFamily="34" charset="0"/>
                <a:cs typeface="Calibri" panose="020F0502020204030204" pitchFamily="34" charset="0"/>
              </a:rPr>
              <a:t>}  ;</a:t>
            </a:r>
          </a:p>
          <a:p>
            <a:pPr algn="just">
              <a:buNone/>
            </a:pPr>
            <a:r>
              <a:rPr lang="en-US" sz="1600" i="1" dirty="0">
                <a:latin typeface="Calibri" panose="020F0502020204030204" pitchFamily="34" charset="0"/>
                <a:cs typeface="Calibri" panose="020F0502020204030204" pitchFamily="34" charset="0"/>
              </a:rPr>
              <a:t>Where</a:t>
            </a:r>
            <a:r>
              <a:rPr lang="en-US" sz="1600" dirty="0">
                <a:latin typeface="Calibri" panose="020F0502020204030204" pitchFamily="34" charset="0"/>
                <a:cs typeface="Calibri" panose="020F0502020204030204" pitchFamily="34" charset="0"/>
              </a:rPr>
              <a:t> </a:t>
            </a:r>
          </a:p>
          <a:p>
            <a:pPr algn="just">
              <a:buNone/>
            </a:pPr>
            <a:r>
              <a:rPr lang="en-US" sz="1600" b="1" dirty="0">
                <a:latin typeface="Calibri" panose="020F0502020204030204" pitchFamily="34" charset="0"/>
                <a:cs typeface="Calibri" panose="020F0502020204030204" pitchFamily="34" charset="0"/>
              </a:rPr>
              <a:t>public</a:t>
            </a:r>
            <a:r>
              <a:rPr lang="en-US" sz="1600" dirty="0">
                <a:latin typeface="Calibri" panose="020F0502020204030204" pitchFamily="34" charset="0"/>
                <a:cs typeface="Calibri" panose="020F0502020204030204" pitchFamily="34" charset="0"/>
              </a:rPr>
              <a:t>		specifies the public inheritance</a:t>
            </a:r>
          </a:p>
          <a:p>
            <a:pPr algn="just">
              <a:buNone/>
            </a:pPr>
            <a:r>
              <a:rPr lang="en-US" sz="1600" b="1" dirty="0" err="1">
                <a:latin typeface="Calibri" panose="020F0502020204030204" pitchFamily="34" charset="0"/>
                <a:cs typeface="Calibri" panose="020F0502020204030204" pitchFamily="34" charset="0"/>
              </a:rPr>
              <a:t>sub_class_name</a:t>
            </a:r>
            <a:r>
              <a:rPr lang="en-US" sz="1600" dirty="0">
                <a:latin typeface="Calibri" panose="020F0502020204030204" pitchFamily="34" charset="0"/>
                <a:cs typeface="Calibri" panose="020F0502020204030204" pitchFamily="34" charset="0"/>
              </a:rPr>
              <a:t>	represents the name of the derived class.</a:t>
            </a:r>
          </a:p>
          <a:p>
            <a:pPr algn="just">
              <a:buNone/>
            </a:pPr>
            <a:r>
              <a:rPr lang="en-US" sz="1600" b="1" dirty="0" err="1">
                <a:latin typeface="Calibri" panose="020F0502020204030204" pitchFamily="34" charset="0"/>
                <a:cs typeface="Calibri" panose="020F0502020204030204" pitchFamily="34" charset="0"/>
              </a:rPr>
              <a:t>base_class_name</a:t>
            </a:r>
            <a:r>
              <a:rPr lang="en-US" sz="1600" dirty="0">
                <a:latin typeface="Calibri" panose="020F0502020204030204" pitchFamily="34" charset="0"/>
                <a:cs typeface="Calibri" panose="020F0502020204030204" pitchFamily="34" charset="0"/>
              </a:rPr>
              <a:t>	represents name of the base class</a:t>
            </a:r>
          </a:p>
          <a:p>
            <a:pPr>
              <a:buNone/>
            </a:pPr>
            <a:endParaRPr lang="en-US" sz="1800" b="1" dirty="0">
              <a:latin typeface="Calibri" panose="020F0502020204030204" pitchFamily="34" charset="0"/>
              <a:cs typeface="Calibri" panose="020F0502020204030204" pitchFamily="34" charset="0"/>
            </a:endParaRPr>
          </a:p>
          <a:p>
            <a:pPr>
              <a:buNone/>
            </a:pP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6677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1) Public Inheritance…</a:t>
            </a:r>
            <a:endParaRPr lang="en-GB" sz="36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31</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7484D1F-831A-400B-898A-9BD7202694CC}"/>
              </a:ext>
            </a:extLst>
          </p:cNvPr>
          <p:cNvSpPr/>
          <p:nvPr/>
        </p:nvSpPr>
        <p:spPr>
          <a:xfrm>
            <a:off x="197320" y="1388626"/>
            <a:ext cx="7182991" cy="3323987"/>
          </a:xfrm>
          <a:prstGeom prst="rect">
            <a:avLst/>
          </a:prstGeom>
        </p:spPr>
        <p:txBody>
          <a:bodyPr wrap="square">
            <a:spAutoFit/>
          </a:bodyPr>
          <a:lstStyle/>
          <a:p>
            <a:r>
              <a:rPr lang="en-US" dirty="0">
                <a:solidFill>
                  <a:schemeClr val="tx1"/>
                </a:solidFill>
                <a:latin typeface="Consolas" panose="020B0609020204030204" pitchFamily="49" charset="0"/>
              </a:rPr>
              <a:t>#include&lt;iostream&gt;</a:t>
            </a:r>
          </a:p>
          <a:p>
            <a:r>
              <a:rPr lang="en-US" dirty="0">
                <a:solidFill>
                  <a:schemeClr val="tx1"/>
                </a:solidFill>
                <a:latin typeface="Consolas" panose="020B0609020204030204" pitchFamily="49" charset="0"/>
              </a:rPr>
              <a:t>using namespace std;</a:t>
            </a:r>
          </a:p>
          <a:p>
            <a:r>
              <a:rPr lang="en-US" dirty="0">
                <a:solidFill>
                  <a:schemeClr val="tx1"/>
                </a:solidFill>
                <a:latin typeface="Consolas" panose="020B0609020204030204" pitchFamily="49" charset="0"/>
              </a:rPr>
              <a:t>class A</a:t>
            </a:r>
          </a:p>
          <a:p>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private:</a:t>
            </a:r>
          </a:p>
          <a:p>
            <a:r>
              <a:rPr lang="en-US" dirty="0">
                <a:solidFill>
                  <a:schemeClr val="tx1"/>
                </a:solidFill>
                <a:latin typeface="Consolas" panose="020B0609020204030204" pitchFamily="49" charset="0"/>
              </a:rPr>
              <a:t>    int a1, a2;</a:t>
            </a:r>
          </a:p>
          <a:p>
            <a:r>
              <a:rPr lang="en-US" dirty="0">
                <a:solidFill>
                  <a:schemeClr val="tx1"/>
                </a:solidFill>
                <a:latin typeface="Consolas" panose="020B0609020204030204" pitchFamily="49" charset="0"/>
              </a:rPr>
              <a:t>    protected:</a:t>
            </a:r>
          </a:p>
          <a:p>
            <a:r>
              <a:rPr lang="en-US" dirty="0">
                <a:solidFill>
                  <a:schemeClr val="tx1"/>
                </a:solidFill>
                <a:latin typeface="Consolas" panose="020B0609020204030204" pitchFamily="49" charset="0"/>
              </a:rPr>
              <a:t>    int pa1, pa2;</a:t>
            </a:r>
          </a:p>
          <a:p>
            <a:r>
              <a:rPr lang="en-US" dirty="0">
                <a:solidFill>
                  <a:schemeClr val="tx1"/>
                </a:solidFill>
                <a:latin typeface="Consolas" panose="020B0609020204030204" pitchFamily="49" charset="0"/>
              </a:rPr>
              <a:t>    public:</a:t>
            </a:r>
          </a:p>
          <a:p>
            <a:r>
              <a:rPr lang="en-US" dirty="0">
                <a:solidFill>
                  <a:schemeClr val="tx1"/>
                </a:solidFill>
                <a:latin typeface="Consolas" panose="020B0609020204030204" pitchFamily="49" charset="0"/>
              </a:rPr>
              <a:t>    void </a:t>
            </a:r>
            <a:r>
              <a:rPr lang="en-US" dirty="0" err="1">
                <a:solidFill>
                  <a:schemeClr val="tx1"/>
                </a:solidFill>
                <a:latin typeface="Consolas" panose="020B0609020204030204" pitchFamily="49" charset="0"/>
              </a:rPr>
              <a:t>ppp</a:t>
            </a:r>
            <a:r>
              <a:rPr lang="en-US" dirty="0">
                <a:solidFill>
                  <a:schemeClr val="tx1"/>
                </a:solidFill>
                <a:latin typeface="Consolas" panose="020B0609020204030204" pitchFamily="49" charset="0"/>
              </a:rPr>
              <a:t>(void)</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cout</a:t>
            </a:r>
            <a:r>
              <a:rPr lang="en-US" dirty="0">
                <a:solidFill>
                  <a:schemeClr val="tx1"/>
                </a:solidFill>
                <a:latin typeface="Consolas" panose="020B0609020204030204" pitchFamily="49" charset="0"/>
              </a:rPr>
              <a:t>&lt;&lt;"Value of pa1 of class A: "&lt;&lt;pa1&lt;&lt;</a:t>
            </a:r>
            <a:r>
              <a:rPr lang="en-US" dirty="0" err="1">
                <a:solidFill>
                  <a:schemeClr val="tx1"/>
                </a:solidFill>
                <a:latin typeface="Consolas" panose="020B0609020204030204" pitchFamily="49" charset="0"/>
              </a:rPr>
              <a:t>endl</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cout</a:t>
            </a:r>
            <a:r>
              <a:rPr lang="en-US" dirty="0">
                <a:solidFill>
                  <a:schemeClr val="tx1"/>
                </a:solidFill>
                <a:latin typeface="Consolas" panose="020B0609020204030204" pitchFamily="49" charset="0"/>
              </a:rPr>
              <a:t>&lt;&lt;"Value of pa2 of class A: "&lt;&lt;pa2&lt;&lt;</a:t>
            </a:r>
            <a:r>
              <a:rPr lang="en-US" dirty="0" err="1">
                <a:solidFill>
                  <a:schemeClr val="tx1"/>
                </a:solidFill>
                <a:latin typeface="Consolas" panose="020B0609020204030204" pitchFamily="49" charset="0"/>
              </a:rPr>
              <a:t>endl</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 end of base class A</a:t>
            </a:r>
          </a:p>
        </p:txBody>
      </p:sp>
    </p:spTree>
    <p:extLst>
      <p:ext uri="{BB962C8B-B14F-4D97-AF65-F5344CB8AC3E}">
        <p14:creationId xmlns:p14="http://schemas.microsoft.com/office/powerpoint/2010/main" val="2628310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1) Public Inheritance…</a:t>
            </a:r>
            <a:endParaRPr lang="en-GB" sz="36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32</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82E8497-76D3-4909-B4BB-EDE7903FC1E3}"/>
              </a:ext>
            </a:extLst>
          </p:cNvPr>
          <p:cNvSpPr/>
          <p:nvPr/>
        </p:nvSpPr>
        <p:spPr>
          <a:xfrm>
            <a:off x="251520" y="1527957"/>
            <a:ext cx="5976664" cy="3046988"/>
          </a:xfrm>
          <a:prstGeom prst="rect">
            <a:avLst/>
          </a:prstGeom>
        </p:spPr>
        <p:txBody>
          <a:bodyPr wrap="square">
            <a:spAutoFit/>
          </a:bodyPr>
          <a:lstStyle/>
          <a:p>
            <a:r>
              <a:rPr lang="en-US" sz="1600" dirty="0">
                <a:solidFill>
                  <a:schemeClr val="tx1"/>
                </a:solidFill>
                <a:latin typeface="Consolas" panose="020B0609020204030204" pitchFamily="49" charset="0"/>
              </a:rPr>
              <a:t>//derived class </a:t>
            </a:r>
          </a:p>
          <a:p>
            <a:r>
              <a:rPr lang="en-US" sz="1600" dirty="0">
                <a:solidFill>
                  <a:schemeClr val="tx1"/>
                </a:solidFill>
                <a:latin typeface="Consolas" panose="020B0609020204030204" pitchFamily="49" charset="0"/>
              </a:rPr>
              <a:t>class B : public A</a:t>
            </a:r>
          </a:p>
          <a:p>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    public:</a:t>
            </a:r>
          </a:p>
          <a:p>
            <a:r>
              <a:rPr lang="en-US" sz="1600" dirty="0">
                <a:solidFill>
                  <a:schemeClr val="tx1"/>
                </a:solidFill>
                <a:latin typeface="Consolas" panose="020B0609020204030204" pitchFamily="49" charset="0"/>
              </a:rPr>
              <a:t>    void get(void)</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&lt;&lt;"Enter value of pa1: "; </a:t>
            </a:r>
            <a:r>
              <a:rPr lang="en-US" sz="1600" dirty="0" err="1">
                <a:solidFill>
                  <a:schemeClr val="tx1"/>
                </a:solidFill>
                <a:latin typeface="Consolas" panose="020B0609020204030204" pitchFamily="49" charset="0"/>
              </a:rPr>
              <a:t>cin</a:t>
            </a:r>
            <a:r>
              <a:rPr lang="en-US" sz="1600" dirty="0">
                <a:solidFill>
                  <a:schemeClr val="tx1"/>
                </a:solidFill>
                <a:latin typeface="Consolas" panose="020B0609020204030204" pitchFamily="49" charset="0"/>
              </a:rPr>
              <a:t>&gt;&gt;pa1;</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&lt;&lt;"Enter value of pa2: "; </a:t>
            </a:r>
            <a:r>
              <a:rPr lang="en-US" sz="1600" dirty="0" err="1">
                <a:solidFill>
                  <a:schemeClr val="tx1"/>
                </a:solidFill>
                <a:latin typeface="Consolas" panose="020B0609020204030204" pitchFamily="49" charset="0"/>
              </a:rPr>
              <a:t>cin</a:t>
            </a:r>
            <a:r>
              <a:rPr lang="en-US" sz="1600" dirty="0">
                <a:solidFill>
                  <a:schemeClr val="tx1"/>
                </a:solidFill>
                <a:latin typeface="Consolas" panose="020B0609020204030204" pitchFamily="49" charset="0"/>
              </a:rPr>
              <a:t>&gt;&gt;pa2;</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  // end of derived class B</a:t>
            </a:r>
          </a:p>
          <a:p>
            <a:br>
              <a:rPr lang="en-US" sz="1600" dirty="0">
                <a:solidFill>
                  <a:schemeClr val="tx1"/>
                </a:solidFill>
                <a:latin typeface="Consolas" panose="020B0609020204030204" pitchFamily="49" charset="0"/>
              </a:rPr>
            </a:br>
            <a:endParaRPr lang="en-US" sz="16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18079414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1) Public Inheritance…</a:t>
            </a:r>
            <a:endParaRPr lang="en-GB" sz="36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33</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a:extLst>
              <a:ext uri="{FF2B5EF4-FFF2-40B4-BE49-F238E27FC236}">
                <a16:creationId xmlns:a16="http://schemas.microsoft.com/office/drawing/2014/main" id="{2AEE865B-E900-4F40-869D-56E694538808}"/>
              </a:ext>
            </a:extLst>
          </p:cNvPr>
          <p:cNvSpPr>
            <a:spLocks noGrp="1"/>
          </p:cNvSpPr>
          <p:nvPr>
            <p:ph type="body" idx="1"/>
          </p:nvPr>
        </p:nvSpPr>
        <p:spPr>
          <a:xfrm>
            <a:off x="107504" y="1402434"/>
            <a:ext cx="8496944" cy="3689596"/>
          </a:xfrm>
        </p:spPr>
        <p:txBody>
          <a:bodyPr anchor="t"/>
          <a:lstStyle/>
          <a:p>
            <a:pPr>
              <a:buNone/>
            </a:pPr>
            <a:endParaRPr lang="en-US" sz="1800" dirty="0">
              <a:latin typeface="Calibri" panose="020F0502020204030204" pitchFamily="34" charset="0"/>
              <a:cs typeface="Calibri" panose="020F0502020204030204" pitchFamily="34" charset="0"/>
            </a:endParaRPr>
          </a:p>
          <a:p>
            <a:pPr>
              <a:buNone/>
            </a:pPr>
            <a:endParaRPr lang="en-US" sz="1800" dirty="0">
              <a:latin typeface="Calibri" panose="020F0502020204030204" pitchFamily="34" charset="0"/>
              <a:cs typeface="Calibri" panose="020F0502020204030204" pitchFamily="34" charset="0"/>
            </a:endParaRPr>
          </a:p>
          <a:p>
            <a:pPr>
              <a:buNone/>
            </a:pPr>
            <a:endParaRPr lang="en-US" sz="1800" dirty="0">
              <a:latin typeface="Calibri" panose="020F0502020204030204" pitchFamily="34" charset="0"/>
              <a:cs typeface="Calibri" panose="020F0502020204030204" pitchFamily="34" charset="0"/>
            </a:endParaRPr>
          </a:p>
          <a:p>
            <a:pPr>
              <a:buNone/>
            </a:pPr>
            <a:endParaRPr lang="en-US" sz="1800" dirty="0">
              <a:latin typeface="Calibri" panose="020F0502020204030204" pitchFamily="34" charset="0"/>
              <a:cs typeface="Calibri" panose="020F0502020204030204" pitchFamily="34" charset="0"/>
            </a:endParaRPr>
          </a:p>
          <a:p>
            <a:pPr>
              <a:buNone/>
            </a:pPr>
            <a:r>
              <a:rPr lang="en-US" sz="1800" dirty="0">
                <a:latin typeface="Calibri" panose="020F0502020204030204" pitchFamily="34" charset="0"/>
                <a:cs typeface="Calibri" panose="020F0502020204030204" pitchFamily="34" charset="0"/>
              </a:rPr>
              <a:t>In the above program, the class B is publicly derived from class A. </a:t>
            </a:r>
          </a:p>
          <a:p>
            <a:pPr>
              <a:buNone/>
            </a:pPr>
            <a:r>
              <a:rPr lang="en-US" sz="1800" dirty="0">
                <a:latin typeface="Calibri" panose="020F0502020204030204" pitchFamily="34" charset="0"/>
                <a:cs typeface="Calibri" panose="020F0502020204030204" pitchFamily="34" charset="0"/>
              </a:rPr>
              <a:t>The objects of the class B:</a:t>
            </a:r>
          </a:p>
          <a:p>
            <a:pPr marL="2857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Cannot access the private data members </a:t>
            </a:r>
            <a:r>
              <a:rPr lang="en-US" sz="1800" b="1" dirty="0">
                <a:latin typeface="Calibri" panose="020F0502020204030204" pitchFamily="34" charset="0"/>
                <a:cs typeface="Calibri" panose="020F0502020204030204" pitchFamily="34" charset="0"/>
              </a:rPr>
              <a:t>a1</a:t>
            </a:r>
            <a:r>
              <a:rPr lang="en-US" sz="1800" dirty="0">
                <a:latin typeface="Calibri" panose="020F0502020204030204" pitchFamily="34" charset="0"/>
                <a:cs typeface="Calibri" panose="020F0502020204030204" pitchFamily="34" charset="0"/>
              </a:rPr>
              <a:t> and</a:t>
            </a:r>
            <a:r>
              <a:rPr lang="en-US" sz="1800" b="1" dirty="0">
                <a:latin typeface="Calibri" panose="020F0502020204030204" pitchFamily="34" charset="0"/>
                <a:cs typeface="Calibri" panose="020F0502020204030204" pitchFamily="34" charset="0"/>
              </a:rPr>
              <a:t> a2 </a:t>
            </a:r>
            <a:r>
              <a:rPr lang="en-US" sz="1800" dirty="0">
                <a:latin typeface="Calibri" panose="020F0502020204030204" pitchFamily="34" charset="0"/>
                <a:cs typeface="Calibri" panose="020F0502020204030204" pitchFamily="34" charset="0"/>
              </a:rPr>
              <a:t>of base class A.</a:t>
            </a:r>
          </a:p>
          <a:p>
            <a:pPr marL="2857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Can access the public member function </a:t>
            </a:r>
            <a:r>
              <a:rPr lang="en-US" sz="1800" b="1" dirty="0" err="1">
                <a:latin typeface="Calibri" panose="020F0502020204030204" pitchFamily="34" charset="0"/>
                <a:cs typeface="Calibri" panose="020F0502020204030204" pitchFamily="34" charset="0"/>
              </a:rPr>
              <a:t>ppp</a:t>
            </a:r>
            <a:r>
              <a:rPr lang="en-US" sz="1800" b="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of base class A.</a:t>
            </a:r>
          </a:p>
          <a:p>
            <a:pPr marL="2857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Can access the protected data members </a:t>
            </a:r>
            <a:r>
              <a:rPr lang="en-US" sz="1800" b="1" dirty="0">
                <a:latin typeface="Calibri" panose="020F0502020204030204" pitchFamily="34" charset="0"/>
                <a:cs typeface="Calibri" panose="020F0502020204030204" pitchFamily="34" charset="0"/>
              </a:rPr>
              <a:t>pa1</a:t>
            </a:r>
            <a:r>
              <a:rPr lang="en-US" sz="1800" dirty="0">
                <a:latin typeface="Calibri" panose="020F0502020204030204" pitchFamily="34" charset="0"/>
                <a:cs typeface="Calibri" panose="020F0502020204030204" pitchFamily="34" charset="0"/>
              </a:rPr>
              <a:t> and </a:t>
            </a:r>
            <a:r>
              <a:rPr lang="en-US" sz="1800" b="1" dirty="0">
                <a:latin typeface="Calibri" panose="020F0502020204030204" pitchFamily="34" charset="0"/>
                <a:cs typeface="Calibri" panose="020F0502020204030204" pitchFamily="34" charset="0"/>
              </a:rPr>
              <a:t>pa2</a:t>
            </a:r>
            <a:r>
              <a:rPr lang="en-US" sz="1800" dirty="0">
                <a:latin typeface="Calibri" panose="020F0502020204030204" pitchFamily="34" charset="0"/>
                <a:cs typeface="Calibri" panose="020F0502020204030204" pitchFamily="34" charset="0"/>
              </a:rPr>
              <a:t> of base class A.</a:t>
            </a:r>
          </a:p>
          <a:p>
            <a:pPr>
              <a:buNone/>
            </a:pPr>
            <a:endParaRPr lang="en-US" sz="1800"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2FF9CE1F-D666-4462-A3C2-2186D6CAD782}"/>
              </a:ext>
            </a:extLst>
          </p:cNvPr>
          <p:cNvSpPr/>
          <p:nvPr/>
        </p:nvSpPr>
        <p:spPr>
          <a:xfrm>
            <a:off x="179512" y="1393488"/>
            <a:ext cx="4572000" cy="1754326"/>
          </a:xfrm>
          <a:prstGeom prst="rect">
            <a:avLst/>
          </a:prstGeom>
        </p:spPr>
        <p:txBody>
          <a:bodyPr>
            <a:spAutoFit/>
          </a:bodyPr>
          <a:lstStyle/>
          <a:p>
            <a:r>
              <a:rPr lang="en-US" sz="1800" dirty="0">
                <a:solidFill>
                  <a:schemeClr val="tx1"/>
                </a:solidFill>
                <a:latin typeface="Consolas" panose="020B0609020204030204" pitchFamily="49" charset="0"/>
              </a:rPr>
              <a:t>int main()</a:t>
            </a:r>
          </a:p>
          <a:p>
            <a:r>
              <a:rPr lang="en-US" sz="1800" dirty="0">
                <a:solidFill>
                  <a:schemeClr val="tx1"/>
                </a:solidFill>
                <a:latin typeface="Consolas" panose="020B0609020204030204" pitchFamily="49" charset="0"/>
              </a:rPr>
              <a:t>{</a:t>
            </a:r>
          </a:p>
          <a:p>
            <a:r>
              <a:rPr lang="en-US" sz="1800" dirty="0">
                <a:solidFill>
                  <a:schemeClr val="tx1"/>
                </a:solidFill>
                <a:latin typeface="Consolas" panose="020B0609020204030204" pitchFamily="49" charset="0"/>
              </a:rPr>
              <a:t>    B obj;</a:t>
            </a:r>
          </a:p>
          <a:p>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obj.get</a:t>
            </a:r>
            <a:r>
              <a:rPr lang="en-US" sz="1800" dirty="0">
                <a:solidFill>
                  <a:schemeClr val="tx1"/>
                </a:solidFill>
                <a:latin typeface="Consolas" panose="020B0609020204030204" pitchFamily="49" charset="0"/>
              </a:rPr>
              <a:t>();</a:t>
            </a:r>
          </a:p>
          <a:p>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obj.ppp</a:t>
            </a:r>
            <a:r>
              <a:rPr lang="en-US" sz="1800" dirty="0">
                <a:solidFill>
                  <a:schemeClr val="tx1"/>
                </a:solidFill>
                <a:latin typeface="Consolas" panose="020B0609020204030204" pitchFamily="49" charset="0"/>
              </a:rPr>
              <a:t>();</a:t>
            </a:r>
          </a:p>
          <a:p>
            <a:r>
              <a:rPr lang="en-US" sz="1800" dirty="0">
                <a:solidFill>
                  <a:schemeClr val="tx1"/>
                </a:solidFill>
                <a:latin typeface="Consolas" panose="020B0609020204030204" pitchFamily="49" charset="0"/>
              </a:rPr>
              <a:t>} // end of main() function</a:t>
            </a:r>
          </a:p>
        </p:txBody>
      </p:sp>
      <p:sp>
        <p:nvSpPr>
          <p:cNvPr id="8" name="Rectangle 7">
            <a:extLst>
              <a:ext uri="{FF2B5EF4-FFF2-40B4-BE49-F238E27FC236}">
                <a16:creationId xmlns:a16="http://schemas.microsoft.com/office/drawing/2014/main" id="{AEECC1CA-A26A-42A5-B4A1-D5ACC6457FAB}"/>
              </a:ext>
            </a:extLst>
          </p:cNvPr>
          <p:cNvSpPr/>
          <p:nvPr/>
        </p:nvSpPr>
        <p:spPr>
          <a:xfrm>
            <a:off x="5436096" y="1422751"/>
            <a:ext cx="2520280" cy="1415772"/>
          </a:xfrm>
          <a:prstGeom prst="rect">
            <a:avLst/>
          </a:prstGeom>
        </p:spPr>
        <p:txBody>
          <a:bodyPr wrap="square">
            <a:spAutoFit/>
          </a:bodyPr>
          <a:lstStyle/>
          <a:p>
            <a:pPr algn="ctr"/>
            <a:r>
              <a:rPr lang="en-US" sz="1600" b="1" dirty="0"/>
              <a:t>Output:</a:t>
            </a:r>
          </a:p>
          <a:p>
            <a:r>
              <a:rPr lang="en-US" dirty="0"/>
              <a:t>Enter value of pa1: 23</a:t>
            </a:r>
          </a:p>
          <a:p>
            <a:r>
              <a:rPr lang="en-US" dirty="0"/>
              <a:t>Enter value of pa2: 33</a:t>
            </a:r>
          </a:p>
          <a:p>
            <a:endParaRPr lang="en-US" dirty="0"/>
          </a:p>
          <a:p>
            <a:r>
              <a:rPr lang="en-US" dirty="0"/>
              <a:t>Value of pa1 of class A: 23</a:t>
            </a:r>
          </a:p>
          <a:p>
            <a:r>
              <a:rPr lang="en-US" dirty="0"/>
              <a:t>Value of pa2 of class A: 33</a:t>
            </a:r>
          </a:p>
        </p:txBody>
      </p:sp>
    </p:spTree>
    <p:extLst>
      <p:ext uri="{BB962C8B-B14F-4D97-AF65-F5344CB8AC3E}">
        <p14:creationId xmlns:p14="http://schemas.microsoft.com/office/powerpoint/2010/main" val="1354835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1) Public Inheritance…</a:t>
            </a:r>
            <a:endParaRPr lang="en-GB" sz="36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34</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a:extLst>
              <a:ext uri="{FF2B5EF4-FFF2-40B4-BE49-F238E27FC236}">
                <a16:creationId xmlns:a16="http://schemas.microsoft.com/office/drawing/2014/main" id="{2AEE865B-E900-4F40-869D-56E694538808}"/>
              </a:ext>
            </a:extLst>
          </p:cNvPr>
          <p:cNvSpPr>
            <a:spLocks noGrp="1"/>
          </p:cNvSpPr>
          <p:nvPr>
            <p:ph type="body" idx="1"/>
          </p:nvPr>
        </p:nvSpPr>
        <p:spPr>
          <a:xfrm>
            <a:off x="35496" y="1347614"/>
            <a:ext cx="8496944" cy="3689596"/>
          </a:xfrm>
        </p:spPr>
        <p:txBody>
          <a:bodyPr anchor="t"/>
          <a:lstStyle/>
          <a:p>
            <a:pPr algn="just">
              <a:buNone/>
            </a:pPr>
            <a:r>
              <a:rPr lang="en-US" sz="1800" dirty="0">
                <a:latin typeface="Calibri" panose="020F0502020204030204" pitchFamily="34" charset="0"/>
                <a:cs typeface="Calibri" panose="020F0502020204030204" pitchFamily="34" charset="0"/>
              </a:rPr>
              <a:t>In this diagram, shape is the base class. The class rectangle is derived from shape. Every rectangle is a shape. Suppose class B is derived from class A. Then, B cannot directly access the private members of A. That is, the private members of A are hidden in B.</a:t>
            </a:r>
          </a:p>
          <a:p>
            <a:pPr algn="just">
              <a:buNone/>
            </a:pPr>
            <a:r>
              <a:rPr lang="en-US" sz="1800" dirty="0">
                <a:latin typeface="Calibri" panose="020F0502020204030204" pitchFamily="34" charset="0"/>
                <a:cs typeface="Calibri" panose="020F0502020204030204" pitchFamily="34" charset="0"/>
              </a:rPr>
              <a:t>If </a:t>
            </a:r>
            <a:r>
              <a:rPr lang="en-US" sz="1800" b="1" i="1" dirty="0" err="1">
                <a:latin typeface="Calibri" panose="020F0502020204030204" pitchFamily="34" charset="0"/>
                <a:cs typeface="Calibri" panose="020F0502020204030204" pitchFamily="34" charset="0"/>
              </a:rPr>
              <a:t>memberAccessSpecifier</a:t>
            </a:r>
            <a:r>
              <a:rPr lang="en-US" sz="1800" i="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is public—that is, the inheritance is public—then:</a:t>
            </a:r>
          </a:p>
          <a:p>
            <a:pPr marL="342900" lvl="0" indent="-342900" algn="just">
              <a:buFont typeface="+mj-lt"/>
              <a:buAutoNum type="alphaLcParenR"/>
            </a:pPr>
            <a:r>
              <a:rPr lang="en-US" sz="1800" dirty="0">
                <a:latin typeface="Calibri" panose="020F0502020204030204" pitchFamily="34" charset="0"/>
                <a:cs typeface="Calibri" panose="020F0502020204030204" pitchFamily="34" charset="0"/>
              </a:rPr>
              <a:t>The public members of A are public members of B. They can be directly accessed in class B. </a:t>
            </a:r>
          </a:p>
          <a:p>
            <a:pPr marL="342900" lvl="0" indent="-342900" algn="just">
              <a:buFont typeface="+mj-lt"/>
              <a:buAutoNum type="alphaLcParenR"/>
            </a:pPr>
            <a:r>
              <a:rPr lang="en-US" sz="1800" dirty="0">
                <a:latin typeface="Calibri" panose="020F0502020204030204" pitchFamily="34" charset="0"/>
                <a:cs typeface="Calibri" panose="020F0502020204030204" pitchFamily="34" charset="0"/>
              </a:rPr>
              <a:t>The protected members of A are protected members of B. They can be directly accessed by the member functions (and friend functions) of B. </a:t>
            </a:r>
          </a:p>
          <a:p>
            <a:pPr marL="342900" indent="-342900" algn="just">
              <a:buFont typeface="+mj-lt"/>
              <a:buAutoNum type="alphaLcParenR"/>
            </a:pPr>
            <a:r>
              <a:rPr lang="en-US" sz="1800" dirty="0">
                <a:latin typeface="Calibri" panose="020F0502020204030204" pitchFamily="34" charset="0"/>
                <a:cs typeface="Calibri" panose="020F0502020204030204" pitchFamily="34" charset="0"/>
              </a:rPr>
              <a:t>The private members of A are hidden in B. They cannot be directly accessed in B. They can be accessed by the member functions (and friend functions) of B through the public or protected members of A. </a:t>
            </a:r>
          </a:p>
          <a:p>
            <a:pPr marL="285750" lvl="0" indent="-285750" algn="just">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65867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1) Public Inheritance…</a:t>
            </a:r>
            <a:endParaRPr lang="en-GB" sz="36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35</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101D06A4-1244-4734-8D6C-035D9CCAD877}"/>
              </a:ext>
            </a:extLst>
          </p:cNvPr>
          <p:cNvGrpSpPr/>
          <p:nvPr/>
        </p:nvGrpSpPr>
        <p:grpSpPr>
          <a:xfrm>
            <a:off x="1547664" y="1635646"/>
            <a:ext cx="4680520" cy="3096344"/>
            <a:chOff x="1691680" y="1995686"/>
            <a:chExt cx="4032448" cy="2736304"/>
          </a:xfrm>
        </p:grpSpPr>
        <p:grpSp>
          <p:nvGrpSpPr>
            <p:cNvPr id="7" name="Group 6">
              <a:extLst>
                <a:ext uri="{FF2B5EF4-FFF2-40B4-BE49-F238E27FC236}">
                  <a16:creationId xmlns:a16="http://schemas.microsoft.com/office/drawing/2014/main" id="{D8FD5DD6-9540-43BC-8C20-1B745D2487E0}"/>
                </a:ext>
              </a:extLst>
            </p:cNvPr>
            <p:cNvGrpSpPr/>
            <p:nvPr/>
          </p:nvGrpSpPr>
          <p:grpSpPr>
            <a:xfrm>
              <a:off x="1691680" y="1995686"/>
              <a:ext cx="4032448" cy="2736304"/>
              <a:chOff x="0" y="0"/>
              <a:chExt cx="3524250" cy="2153920"/>
            </a:xfrm>
          </p:grpSpPr>
          <p:sp>
            <p:nvSpPr>
              <p:cNvPr id="8" name="Rectangle 7">
                <a:extLst>
                  <a:ext uri="{FF2B5EF4-FFF2-40B4-BE49-F238E27FC236}">
                    <a16:creationId xmlns:a16="http://schemas.microsoft.com/office/drawing/2014/main" id="{9E121673-A632-41B0-B9B8-93D5A090EC84}"/>
                  </a:ext>
                </a:extLst>
              </p:cNvPr>
              <p:cNvSpPr/>
              <p:nvPr/>
            </p:nvSpPr>
            <p:spPr>
              <a:xfrm>
                <a:off x="1276350" y="0"/>
                <a:ext cx="1066800" cy="619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9" name="Group 8">
                <a:extLst>
                  <a:ext uri="{FF2B5EF4-FFF2-40B4-BE49-F238E27FC236}">
                    <a16:creationId xmlns:a16="http://schemas.microsoft.com/office/drawing/2014/main" id="{15261C00-CA49-4A3C-AA58-362A9C59F5CE}"/>
                  </a:ext>
                </a:extLst>
              </p:cNvPr>
              <p:cNvGrpSpPr/>
              <p:nvPr/>
            </p:nvGrpSpPr>
            <p:grpSpPr>
              <a:xfrm>
                <a:off x="0" y="47625"/>
                <a:ext cx="3524250" cy="2106295"/>
                <a:chOff x="0" y="-19050"/>
                <a:chExt cx="3524250" cy="2106295"/>
              </a:xfrm>
            </p:grpSpPr>
            <p:sp>
              <p:nvSpPr>
                <p:cNvPr id="10" name="Rectangle 9">
                  <a:extLst>
                    <a:ext uri="{FF2B5EF4-FFF2-40B4-BE49-F238E27FC236}">
                      <a16:creationId xmlns:a16="http://schemas.microsoft.com/office/drawing/2014/main" id="{CBF03D4E-55FD-4AA7-B769-F495F202DA76}"/>
                    </a:ext>
                  </a:extLst>
                </p:cNvPr>
                <p:cNvSpPr/>
                <p:nvPr/>
              </p:nvSpPr>
              <p:spPr>
                <a:xfrm>
                  <a:off x="0" y="695325"/>
                  <a:ext cx="1066800" cy="619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1" name="Picture 10" descr="Image result for public inheritance in c++ shape and rectangle">
                  <a:extLst>
                    <a:ext uri="{FF2B5EF4-FFF2-40B4-BE49-F238E27FC236}">
                      <a16:creationId xmlns:a16="http://schemas.microsoft.com/office/drawing/2014/main" id="{04988101-4246-4E1E-9B15-A6CD41C461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150" y="-19050"/>
                  <a:ext cx="3467100" cy="2106295"/>
                </a:xfrm>
                <a:prstGeom prst="rect">
                  <a:avLst/>
                </a:prstGeom>
                <a:noFill/>
                <a:ln>
                  <a:noFill/>
                </a:ln>
              </p:spPr>
            </p:pic>
          </p:grpSp>
        </p:grpSp>
        <p:cxnSp>
          <p:nvCxnSpPr>
            <p:cNvPr id="12" name="Elbow Connector 5">
              <a:extLst>
                <a:ext uri="{FF2B5EF4-FFF2-40B4-BE49-F238E27FC236}">
                  <a16:creationId xmlns:a16="http://schemas.microsoft.com/office/drawing/2014/main" id="{CC861F03-49C3-4138-8195-575AD6B641D4}"/>
                </a:ext>
              </a:extLst>
            </p:cNvPr>
            <p:cNvCxnSpPr>
              <a:cxnSpLocks/>
            </p:cNvCxnSpPr>
            <p:nvPr/>
          </p:nvCxnSpPr>
          <p:spPr>
            <a:xfrm rot="10800000" flipV="1">
              <a:off x="2298652" y="2388949"/>
              <a:ext cx="894882" cy="686358"/>
            </a:xfrm>
            <a:prstGeom prst="bentConnector3">
              <a:avLst>
                <a:gd name="adj1" fmla="val 100444"/>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051516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1) Public Inheritance…</a:t>
            </a:r>
            <a:endParaRPr lang="en-GB" sz="36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36</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6054F6F-712E-4310-B276-E14F88168DA8}"/>
              </a:ext>
            </a:extLst>
          </p:cNvPr>
          <p:cNvSpPr/>
          <p:nvPr/>
        </p:nvSpPr>
        <p:spPr>
          <a:xfrm>
            <a:off x="38600" y="1347614"/>
            <a:ext cx="6174432" cy="3754874"/>
          </a:xfrm>
          <a:prstGeom prst="rect">
            <a:avLst/>
          </a:prstGeom>
        </p:spPr>
        <p:txBody>
          <a:bodyPr wrap="square">
            <a:spAutoFit/>
          </a:bodyPr>
          <a:lstStyle/>
          <a:p>
            <a:r>
              <a:rPr lang="en-US" dirty="0">
                <a:solidFill>
                  <a:schemeClr val="tx1"/>
                </a:solidFill>
                <a:latin typeface="Consolas" panose="020B0609020204030204" pitchFamily="49" charset="0"/>
              </a:rPr>
              <a:t>#include &lt;iostream&gt;</a:t>
            </a:r>
          </a:p>
          <a:p>
            <a:r>
              <a:rPr lang="en-US" dirty="0">
                <a:solidFill>
                  <a:schemeClr val="tx1"/>
                </a:solidFill>
                <a:latin typeface="Consolas" panose="020B0609020204030204" pitchFamily="49" charset="0"/>
              </a:rPr>
              <a:t>using namespace std;</a:t>
            </a:r>
          </a:p>
          <a:p>
            <a:r>
              <a:rPr lang="en-US" dirty="0">
                <a:solidFill>
                  <a:schemeClr val="tx1"/>
                </a:solidFill>
                <a:latin typeface="Consolas" panose="020B0609020204030204" pitchFamily="49" charset="0"/>
              </a:rPr>
              <a:t>class Shape  // Base class</a:t>
            </a:r>
          </a:p>
          <a:p>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public:</a:t>
            </a:r>
          </a:p>
          <a:p>
            <a:r>
              <a:rPr lang="en-US" dirty="0">
                <a:solidFill>
                  <a:schemeClr val="tx1"/>
                </a:solidFill>
                <a:latin typeface="Consolas" panose="020B0609020204030204" pitchFamily="49" charset="0"/>
              </a:rPr>
              <a:t>    void </a:t>
            </a:r>
            <a:r>
              <a:rPr lang="en-US" dirty="0" err="1">
                <a:solidFill>
                  <a:schemeClr val="tx1"/>
                </a:solidFill>
                <a:latin typeface="Consolas" panose="020B0609020204030204" pitchFamily="49" charset="0"/>
              </a:rPr>
              <a:t>setWidth</a:t>
            </a:r>
            <a:r>
              <a:rPr lang="en-US" dirty="0">
                <a:solidFill>
                  <a:schemeClr val="tx1"/>
                </a:solidFill>
                <a:latin typeface="Consolas" panose="020B0609020204030204" pitchFamily="49" charset="0"/>
              </a:rPr>
              <a:t>(int w)</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width = w;</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void </a:t>
            </a:r>
            <a:r>
              <a:rPr lang="en-US" dirty="0" err="1">
                <a:solidFill>
                  <a:schemeClr val="tx1"/>
                </a:solidFill>
                <a:latin typeface="Consolas" panose="020B0609020204030204" pitchFamily="49" charset="0"/>
              </a:rPr>
              <a:t>setHeight</a:t>
            </a:r>
            <a:r>
              <a:rPr lang="en-US" dirty="0">
                <a:solidFill>
                  <a:schemeClr val="tx1"/>
                </a:solidFill>
                <a:latin typeface="Consolas" panose="020B0609020204030204" pitchFamily="49" charset="0"/>
              </a:rPr>
              <a:t>(int h)</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height = h;</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protected:</a:t>
            </a:r>
          </a:p>
          <a:p>
            <a:r>
              <a:rPr lang="en-US" dirty="0">
                <a:solidFill>
                  <a:schemeClr val="tx1"/>
                </a:solidFill>
                <a:latin typeface="Consolas" panose="020B0609020204030204" pitchFamily="49" charset="0"/>
              </a:rPr>
              <a:t>    int width;</a:t>
            </a:r>
          </a:p>
          <a:p>
            <a:r>
              <a:rPr lang="en-US" dirty="0">
                <a:solidFill>
                  <a:schemeClr val="tx1"/>
                </a:solidFill>
                <a:latin typeface="Consolas" panose="020B0609020204030204" pitchFamily="49" charset="0"/>
              </a:rPr>
              <a:t>    int height;</a:t>
            </a:r>
          </a:p>
          <a:p>
            <a:r>
              <a:rPr lang="en-US"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31353509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1) Public Inheritance…</a:t>
            </a:r>
            <a:endParaRPr lang="en-GB" sz="36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37</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DC09A67-EB55-46F2-9A19-195192AF8E41}"/>
              </a:ext>
            </a:extLst>
          </p:cNvPr>
          <p:cNvSpPr/>
          <p:nvPr/>
        </p:nvSpPr>
        <p:spPr>
          <a:xfrm>
            <a:off x="323528" y="1635646"/>
            <a:ext cx="4572000" cy="2308324"/>
          </a:xfrm>
          <a:prstGeom prst="rect">
            <a:avLst/>
          </a:prstGeom>
        </p:spPr>
        <p:txBody>
          <a:bodyPr>
            <a:spAutoFit/>
          </a:bodyPr>
          <a:lstStyle/>
          <a:p>
            <a:r>
              <a:rPr lang="en-US" sz="1600" dirty="0">
                <a:solidFill>
                  <a:schemeClr val="tx1"/>
                </a:solidFill>
                <a:latin typeface="Consolas" panose="020B0609020204030204" pitchFamily="49" charset="0"/>
              </a:rPr>
              <a:t>// Derived class</a:t>
            </a:r>
          </a:p>
          <a:p>
            <a:r>
              <a:rPr lang="en-US" sz="1600" dirty="0">
                <a:solidFill>
                  <a:schemeClr val="tx1"/>
                </a:solidFill>
                <a:latin typeface="Consolas" panose="020B0609020204030204" pitchFamily="49" charset="0"/>
              </a:rPr>
              <a:t>class Rectangle: public Shape</a:t>
            </a:r>
          </a:p>
          <a:p>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public:</a:t>
            </a:r>
          </a:p>
          <a:p>
            <a:r>
              <a:rPr lang="en-US" sz="1600" dirty="0">
                <a:solidFill>
                  <a:schemeClr val="tx1"/>
                </a:solidFill>
                <a:latin typeface="Consolas" panose="020B0609020204030204" pitchFamily="49" charset="0"/>
              </a:rPr>
              <a:t>    int </a:t>
            </a:r>
            <a:r>
              <a:rPr lang="en-US" sz="1600" dirty="0" err="1">
                <a:solidFill>
                  <a:schemeClr val="tx1"/>
                </a:solidFill>
                <a:latin typeface="Consolas" panose="020B0609020204030204" pitchFamily="49" charset="0"/>
              </a:rPr>
              <a:t>getArea</a:t>
            </a:r>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        return (width * height);</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8789105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1) Public Inheritance…</a:t>
            </a:r>
            <a:endParaRPr lang="en-GB" sz="36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38</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6994345-E9B9-486C-BC98-2AB3BEEF9E51}"/>
              </a:ext>
            </a:extLst>
          </p:cNvPr>
          <p:cNvSpPr/>
          <p:nvPr/>
        </p:nvSpPr>
        <p:spPr>
          <a:xfrm>
            <a:off x="179512" y="1357848"/>
            <a:ext cx="6336704" cy="3785652"/>
          </a:xfrm>
          <a:prstGeom prst="rect">
            <a:avLst/>
          </a:prstGeom>
        </p:spPr>
        <p:txBody>
          <a:bodyPr wrap="square">
            <a:spAutoFit/>
          </a:bodyPr>
          <a:lstStyle/>
          <a:p>
            <a:r>
              <a:rPr lang="en-US" sz="1600" dirty="0">
                <a:solidFill>
                  <a:schemeClr val="tx1"/>
                </a:solidFill>
                <a:latin typeface="Consolas" panose="020B0609020204030204" pitchFamily="49" charset="0"/>
              </a:rPr>
              <a:t>int main(void)</a:t>
            </a:r>
          </a:p>
          <a:p>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Rectangle </a:t>
            </a:r>
            <a:r>
              <a:rPr lang="en-US" sz="1600" dirty="0" err="1">
                <a:solidFill>
                  <a:schemeClr val="tx1"/>
                </a:solidFill>
                <a:latin typeface="Consolas" panose="020B0609020204030204" pitchFamily="49" charset="0"/>
              </a:rPr>
              <a:t>Rect</a:t>
            </a:r>
            <a:r>
              <a:rPr lang="en-US" sz="1600" dirty="0">
                <a:solidFill>
                  <a:schemeClr val="tx1"/>
                </a:solidFill>
                <a:latin typeface="Consolas" panose="020B0609020204030204" pitchFamily="49" charset="0"/>
              </a:rPr>
              <a:t>;</a:t>
            </a:r>
          </a:p>
          <a:p>
            <a:r>
              <a:rPr lang="en-US" sz="1600" dirty="0" err="1">
                <a:solidFill>
                  <a:schemeClr val="tx1"/>
                </a:solidFill>
                <a:latin typeface="Consolas" panose="020B0609020204030204" pitchFamily="49" charset="0"/>
              </a:rPr>
              <a:t>Rect.setWidth</a:t>
            </a:r>
            <a:r>
              <a:rPr lang="en-US" sz="1600" dirty="0">
                <a:solidFill>
                  <a:schemeClr val="tx1"/>
                </a:solidFill>
                <a:latin typeface="Consolas" panose="020B0609020204030204" pitchFamily="49" charset="0"/>
              </a:rPr>
              <a:t>(5);</a:t>
            </a:r>
          </a:p>
          <a:p>
            <a:r>
              <a:rPr lang="en-US" sz="1600" dirty="0" err="1">
                <a:solidFill>
                  <a:schemeClr val="tx1"/>
                </a:solidFill>
                <a:latin typeface="Consolas" panose="020B0609020204030204" pitchFamily="49" charset="0"/>
              </a:rPr>
              <a:t>Rect.setHeight</a:t>
            </a:r>
            <a:r>
              <a:rPr lang="en-US" sz="1600" dirty="0">
                <a:solidFill>
                  <a:schemeClr val="tx1"/>
                </a:solidFill>
                <a:latin typeface="Consolas" panose="020B0609020204030204" pitchFamily="49" charset="0"/>
              </a:rPr>
              <a:t>(7);</a:t>
            </a:r>
          </a:p>
          <a:p>
            <a:endParaRPr lang="en-US" sz="1600" dirty="0">
              <a:solidFill>
                <a:schemeClr val="tx1"/>
              </a:solidFill>
              <a:latin typeface="Consolas" panose="020B0609020204030204" pitchFamily="49" charset="0"/>
            </a:endParaRPr>
          </a:p>
          <a:p>
            <a:r>
              <a:rPr lang="en-US" sz="1600" dirty="0">
                <a:solidFill>
                  <a:schemeClr val="tx1"/>
                </a:solidFill>
                <a:latin typeface="Consolas" panose="020B0609020204030204" pitchFamily="49" charset="0"/>
              </a:rPr>
              <a:t>// Print the area of the object.</a:t>
            </a:r>
          </a:p>
          <a:p>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 &lt;&lt; "Total area: " &lt;&lt; </a:t>
            </a:r>
            <a:r>
              <a:rPr lang="en-US" sz="1600" dirty="0" err="1">
                <a:solidFill>
                  <a:schemeClr val="tx1"/>
                </a:solidFill>
                <a:latin typeface="Consolas" panose="020B0609020204030204" pitchFamily="49" charset="0"/>
              </a:rPr>
              <a:t>Rect.getArea</a:t>
            </a:r>
            <a:r>
              <a:rPr lang="en-US" sz="1600" dirty="0">
                <a:solidFill>
                  <a:schemeClr val="tx1"/>
                </a:solidFill>
                <a:latin typeface="Consolas" panose="020B0609020204030204" pitchFamily="49" charset="0"/>
              </a:rPr>
              <a:t>() &lt;&lt; </a:t>
            </a:r>
            <a:r>
              <a:rPr lang="en-US" sz="1600" dirty="0" err="1">
                <a:solidFill>
                  <a:schemeClr val="tx1"/>
                </a:solidFill>
                <a:latin typeface="Consolas" panose="020B0609020204030204" pitchFamily="49" charset="0"/>
              </a:rPr>
              <a:t>endl</a:t>
            </a:r>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return 0;</a:t>
            </a:r>
          </a:p>
          <a:p>
            <a:br>
              <a:rPr lang="en-US" sz="1600" dirty="0">
                <a:solidFill>
                  <a:schemeClr val="tx1"/>
                </a:solidFill>
                <a:latin typeface="Consolas" panose="020B0609020204030204" pitchFamily="49" charset="0"/>
              </a:rPr>
            </a:br>
            <a:r>
              <a:rPr lang="en-US" sz="1600" dirty="0">
                <a:solidFill>
                  <a:schemeClr val="tx1"/>
                </a:solidFill>
                <a:latin typeface="Consolas" panose="020B0609020204030204" pitchFamily="49" charset="0"/>
              </a:rPr>
              <a:t>}</a:t>
            </a:r>
          </a:p>
          <a:p>
            <a:endParaRPr lang="en-US" sz="1600" dirty="0">
              <a:solidFill>
                <a:schemeClr val="tx1"/>
              </a:solidFill>
              <a:latin typeface="Consolas" panose="020B0609020204030204" pitchFamily="49" charset="0"/>
            </a:endParaRPr>
          </a:p>
          <a:p>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Total area: 35</a:t>
            </a:r>
          </a:p>
          <a:p>
            <a:r>
              <a:rPr lang="en-US" sz="16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3996143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Test public inheritance</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39</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6F42CC1-56A7-4813-BABD-1064A81F45E4}"/>
              </a:ext>
            </a:extLst>
          </p:cNvPr>
          <p:cNvSpPr/>
          <p:nvPr/>
        </p:nvSpPr>
        <p:spPr>
          <a:xfrm>
            <a:off x="151352" y="1491630"/>
            <a:ext cx="5644783" cy="3293209"/>
          </a:xfrm>
          <a:prstGeom prst="rect">
            <a:avLst/>
          </a:prstGeom>
        </p:spPr>
        <p:txBody>
          <a:bodyPr wrap="square">
            <a:spAutoFit/>
          </a:bodyPr>
          <a:lstStyle/>
          <a:p>
            <a:r>
              <a:rPr lang="en-US" sz="1600" dirty="0">
                <a:solidFill>
                  <a:schemeClr val="tx1"/>
                </a:solidFill>
                <a:latin typeface="Consolas" panose="020B0609020204030204" pitchFamily="49" charset="0"/>
              </a:rPr>
              <a:t>// tests publicly</a:t>
            </a:r>
          </a:p>
          <a:p>
            <a:r>
              <a:rPr lang="en-US" sz="1600" dirty="0">
                <a:solidFill>
                  <a:schemeClr val="tx1"/>
                </a:solidFill>
                <a:latin typeface="Consolas" panose="020B0609020204030204" pitchFamily="49" charset="0"/>
              </a:rPr>
              <a:t>#include &lt;iostream&gt;</a:t>
            </a:r>
          </a:p>
          <a:p>
            <a:r>
              <a:rPr lang="en-US" sz="1600" dirty="0">
                <a:solidFill>
                  <a:schemeClr val="tx1"/>
                </a:solidFill>
                <a:latin typeface="Consolas" panose="020B0609020204030204" pitchFamily="49" charset="0"/>
              </a:rPr>
              <a:t>#include &lt;</a:t>
            </a:r>
            <a:r>
              <a:rPr lang="en-US" sz="1600" dirty="0" err="1">
                <a:solidFill>
                  <a:schemeClr val="tx1"/>
                </a:solidFill>
                <a:latin typeface="Consolas" panose="020B0609020204030204" pitchFamily="49" charset="0"/>
              </a:rPr>
              <a:t>conio.h</a:t>
            </a:r>
            <a:r>
              <a:rPr lang="en-US" sz="1600" dirty="0">
                <a:solidFill>
                  <a:schemeClr val="tx1"/>
                </a:solidFill>
                <a:latin typeface="Consolas" panose="020B0609020204030204" pitchFamily="49" charset="0"/>
              </a:rPr>
              <a:t>&gt;</a:t>
            </a:r>
          </a:p>
          <a:p>
            <a:r>
              <a:rPr lang="en-US" sz="1600" dirty="0">
                <a:solidFill>
                  <a:schemeClr val="tx1"/>
                </a:solidFill>
                <a:latin typeface="Consolas" panose="020B0609020204030204" pitchFamily="49" charset="0"/>
              </a:rPr>
              <a:t>using namespace std;</a:t>
            </a:r>
          </a:p>
          <a:p>
            <a:r>
              <a:rPr lang="en-US" sz="1600" dirty="0">
                <a:solidFill>
                  <a:schemeClr val="tx1"/>
                </a:solidFill>
                <a:latin typeface="Consolas" panose="020B0609020204030204" pitchFamily="49" charset="0"/>
              </a:rPr>
              <a:t>class A //base class</a:t>
            </a:r>
          </a:p>
          <a:p>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private:</a:t>
            </a:r>
          </a:p>
          <a:p>
            <a:r>
              <a:rPr lang="en-US" sz="1600" dirty="0">
                <a:solidFill>
                  <a:schemeClr val="tx1"/>
                </a:solidFill>
                <a:latin typeface="Consolas" panose="020B0609020204030204" pitchFamily="49" charset="0"/>
              </a:rPr>
              <a:t>    int </a:t>
            </a:r>
            <a:r>
              <a:rPr lang="en-US" sz="1600" dirty="0" err="1">
                <a:solidFill>
                  <a:schemeClr val="tx1"/>
                </a:solidFill>
                <a:latin typeface="Consolas" panose="020B0609020204030204" pitchFamily="49" charset="0"/>
              </a:rPr>
              <a:t>privdataA</a:t>
            </a:r>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protected:</a:t>
            </a:r>
          </a:p>
          <a:p>
            <a:r>
              <a:rPr lang="en-US" sz="1600" dirty="0">
                <a:solidFill>
                  <a:schemeClr val="tx1"/>
                </a:solidFill>
                <a:latin typeface="Consolas" panose="020B0609020204030204" pitchFamily="49" charset="0"/>
              </a:rPr>
              <a:t>    int </a:t>
            </a:r>
            <a:r>
              <a:rPr lang="en-US" sz="1600" dirty="0" err="1">
                <a:solidFill>
                  <a:schemeClr val="tx1"/>
                </a:solidFill>
                <a:latin typeface="Consolas" panose="020B0609020204030204" pitchFamily="49" charset="0"/>
              </a:rPr>
              <a:t>protdataA</a:t>
            </a:r>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public:</a:t>
            </a:r>
          </a:p>
          <a:p>
            <a:r>
              <a:rPr lang="en-US" sz="1600" dirty="0">
                <a:solidFill>
                  <a:schemeClr val="tx1"/>
                </a:solidFill>
                <a:latin typeface="Consolas" panose="020B0609020204030204" pitchFamily="49" charset="0"/>
              </a:rPr>
              <a:t>    int </a:t>
            </a:r>
            <a:r>
              <a:rPr lang="en-US" sz="1600" dirty="0" err="1">
                <a:solidFill>
                  <a:schemeClr val="tx1"/>
                </a:solidFill>
                <a:latin typeface="Consolas" panose="020B0609020204030204" pitchFamily="49" charset="0"/>
              </a:rPr>
              <a:t>pubdataA</a:t>
            </a:r>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1822510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Inheritance…</a:t>
            </a:r>
            <a:endParaRPr lang="en-GB" sz="3600" dirty="0"/>
          </a:p>
        </p:txBody>
      </p:sp>
      <p:sp>
        <p:nvSpPr>
          <p:cNvPr id="3" name="Text Placeholder 2"/>
          <p:cNvSpPr>
            <a:spLocks noGrp="1"/>
          </p:cNvSpPr>
          <p:nvPr>
            <p:ph type="body" idx="1"/>
          </p:nvPr>
        </p:nvSpPr>
        <p:spPr>
          <a:xfrm>
            <a:off x="107504" y="1376910"/>
            <a:ext cx="4752527" cy="3715120"/>
          </a:xfrm>
        </p:spPr>
        <p:txBody>
          <a:bodyPr anchor="t"/>
          <a:lstStyle/>
          <a:p>
            <a:pPr marL="285750" indent="-285750" algn="just">
              <a:buFont typeface="Wingdings" panose="05000000000000000000" pitchFamily="2" charset="2"/>
              <a:buChar char="v"/>
            </a:pPr>
            <a:r>
              <a:rPr lang="en-US" sz="1800" dirty="0">
                <a:latin typeface="Calibri" panose="020F0502020204030204" pitchFamily="34" charset="0"/>
                <a:cs typeface="Calibri" panose="020F0502020204030204" pitchFamily="34" charset="0"/>
              </a:rPr>
              <a:t>The figure shows the relationship between a derived class and the  base class.</a:t>
            </a:r>
          </a:p>
          <a:p>
            <a:pPr marL="285750" indent="-285750" algn="just">
              <a:buFont typeface="Wingdings" panose="05000000000000000000" pitchFamily="2" charset="2"/>
              <a:buChar char="v"/>
            </a:pPr>
            <a:r>
              <a:rPr lang="en-US" sz="1800" dirty="0">
                <a:latin typeface="Calibri" panose="020F0502020204030204" pitchFamily="34" charset="0"/>
                <a:cs typeface="Calibri" panose="020F0502020204030204" pitchFamily="34" charset="0"/>
              </a:rPr>
              <a:t>The arrow is drawn from derived class to the base class. </a:t>
            </a:r>
          </a:p>
          <a:p>
            <a:pPr marL="285750" indent="-285750" algn="just">
              <a:buFont typeface="Wingdings" panose="05000000000000000000" pitchFamily="2" charset="2"/>
              <a:buChar char="v"/>
            </a:pPr>
            <a:r>
              <a:rPr lang="en-US" sz="1800" dirty="0">
                <a:latin typeface="Calibri" panose="020F0502020204030204" pitchFamily="34" charset="0"/>
                <a:cs typeface="Calibri" panose="020F0502020204030204" pitchFamily="34" charset="0"/>
              </a:rPr>
              <a:t>The direction of arrow indicates that the derived class can access members of the base class but the base class cannot access members of its derived class.</a:t>
            </a:r>
          </a:p>
          <a:p>
            <a:pPr marL="285750" indent="-285750" algn="just">
              <a:buFont typeface="Wingdings" panose="05000000000000000000" pitchFamily="2" charset="2"/>
              <a:buChar char="v"/>
            </a:pPr>
            <a:r>
              <a:rPr lang="en-US" sz="1800" dirty="0">
                <a:latin typeface="Calibri" panose="020F0502020204030204" pitchFamily="34" charset="0"/>
                <a:cs typeface="Calibri" panose="020F0502020204030204" pitchFamily="34" charset="0"/>
              </a:rPr>
              <a:t>The figure shows that the derived class has only one member of its own i.e. member 3.</a:t>
            </a:r>
          </a:p>
          <a:p>
            <a:pPr algn="just">
              <a:buNone/>
            </a:pPr>
            <a:endParaRPr lang="en-US" sz="18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4</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D3A0D0B7-A075-4507-99B4-E3A2906CEBD7}"/>
              </a:ext>
            </a:extLst>
          </p:cNvPr>
          <p:cNvGrpSpPr/>
          <p:nvPr/>
        </p:nvGrpSpPr>
        <p:grpSpPr>
          <a:xfrm>
            <a:off x="5411522" y="1643947"/>
            <a:ext cx="3120918" cy="2686966"/>
            <a:chOff x="5411522" y="1643947"/>
            <a:chExt cx="3120918" cy="2686966"/>
          </a:xfrm>
        </p:grpSpPr>
        <p:grpSp>
          <p:nvGrpSpPr>
            <p:cNvPr id="26" name="Group 25">
              <a:extLst>
                <a:ext uri="{FF2B5EF4-FFF2-40B4-BE49-F238E27FC236}">
                  <a16:creationId xmlns:a16="http://schemas.microsoft.com/office/drawing/2014/main" id="{51A3BFE3-99B1-439F-803E-11F26C4A0007}"/>
                </a:ext>
              </a:extLst>
            </p:cNvPr>
            <p:cNvGrpSpPr/>
            <p:nvPr/>
          </p:nvGrpSpPr>
          <p:grpSpPr>
            <a:xfrm>
              <a:off x="6874026" y="1643947"/>
              <a:ext cx="1658414" cy="2686966"/>
              <a:chOff x="4929810" y="1851670"/>
              <a:chExt cx="1658414" cy="2686966"/>
            </a:xfrm>
          </p:grpSpPr>
          <p:sp>
            <p:nvSpPr>
              <p:cNvPr id="6" name="Rectangle 5">
                <a:extLst>
                  <a:ext uri="{FF2B5EF4-FFF2-40B4-BE49-F238E27FC236}">
                    <a16:creationId xmlns:a16="http://schemas.microsoft.com/office/drawing/2014/main" id="{23A0572A-9F16-45C9-B351-89894A1A4837}"/>
                  </a:ext>
                </a:extLst>
              </p:cNvPr>
              <p:cNvSpPr/>
              <p:nvPr/>
            </p:nvSpPr>
            <p:spPr>
              <a:xfrm>
                <a:off x="4932040" y="1851670"/>
                <a:ext cx="1656184"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9" name="Group 8">
                <a:extLst>
                  <a:ext uri="{FF2B5EF4-FFF2-40B4-BE49-F238E27FC236}">
                    <a16:creationId xmlns:a16="http://schemas.microsoft.com/office/drawing/2014/main" id="{DB243C42-14AD-4638-8916-0D8953F566DD}"/>
                  </a:ext>
                </a:extLst>
              </p:cNvPr>
              <p:cNvGrpSpPr/>
              <p:nvPr/>
            </p:nvGrpSpPr>
            <p:grpSpPr>
              <a:xfrm>
                <a:off x="5148064" y="1965616"/>
                <a:ext cx="1224136" cy="711608"/>
                <a:chOff x="3491880" y="3414256"/>
                <a:chExt cx="1224136" cy="1008112"/>
              </a:xfrm>
            </p:grpSpPr>
            <p:sp>
              <p:nvSpPr>
                <p:cNvPr id="7" name="Rectangle: Rounded Corners 6">
                  <a:extLst>
                    <a:ext uri="{FF2B5EF4-FFF2-40B4-BE49-F238E27FC236}">
                      <a16:creationId xmlns:a16="http://schemas.microsoft.com/office/drawing/2014/main" id="{32F809ED-467C-4FF9-A72D-C57F92F2BF73}"/>
                    </a:ext>
                  </a:extLst>
                </p:cNvPr>
                <p:cNvSpPr/>
                <p:nvPr/>
              </p:nvSpPr>
              <p:spPr>
                <a:xfrm>
                  <a:off x="3491880" y="3414256"/>
                  <a:ext cx="1224136"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Member 1</a:t>
                  </a:r>
                </a:p>
              </p:txBody>
            </p:sp>
            <p:sp>
              <p:nvSpPr>
                <p:cNvPr id="8" name="Rectangle: Rounded Corners 7">
                  <a:extLst>
                    <a:ext uri="{FF2B5EF4-FFF2-40B4-BE49-F238E27FC236}">
                      <a16:creationId xmlns:a16="http://schemas.microsoft.com/office/drawing/2014/main" id="{CCA0C473-2A2A-4982-9730-7EB226BD7456}"/>
                    </a:ext>
                  </a:extLst>
                </p:cNvPr>
                <p:cNvSpPr/>
                <p:nvPr/>
              </p:nvSpPr>
              <p:spPr>
                <a:xfrm>
                  <a:off x="3491880" y="3918312"/>
                  <a:ext cx="1224136"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Member 2</a:t>
                  </a:r>
                </a:p>
              </p:txBody>
            </p:sp>
          </p:grpSp>
          <p:sp>
            <p:nvSpPr>
              <p:cNvPr id="13" name="Rectangle 12">
                <a:extLst>
                  <a:ext uri="{FF2B5EF4-FFF2-40B4-BE49-F238E27FC236}">
                    <a16:creationId xmlns:a16="http://schemas.microsoft.com/office/drawing/2014/main" id="{7C16834C-BC83-4424-9506-AFF126AF6A03}"/>
                  </a:ext>
                </a:extLst>
              </p:cNvPr>
              <p:cNvSpPr/>
              <p:nvPr/>
            </p:nvSpPr>
            <p:spPr>
              <a:xfrm>
                <a:off x="4929810" y="2954461"/>
                <a:ext cx="1656184" cy="1584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23" name="Group 22">
                <a:extLst>
                  <a:ext uri="{FF2B5EF4-FFF2-40B4-BE49-F238E27FC236}">
                    <a16:creationId xmlns:a16="http://schemas.microsoft.com/office/drawing/2014/main" id="{04931593-A2D6-4DF4-808F-C9D387B6E417}"/>
                  </a:ext>
                </a:extLst>
              </p:cNvPr>
              <p:cNvGrpSpPr/>
              <p:nvPr/>
            </p:nvGrpSpPr>
            <p:grpSpPr>
              <a:xfrm>
                <a:off x="5143605" y="3092332"/>
                <a:ext cx="1226365" cy="1289607"/>
                <a:chOff x="1977483" y="2318532"/>
                <a:chExt cx="1226365" cy="1509912"/>
              </a:xfrm>
            </p:grpSpPr>
            <p:grpSp>
              <p:nvGrpSpPr>
                <p:cNvPr id="14" name="Group 13">
                  <a:extLst>
                    <a:ext uri="{FF2B5EF4-FFF2-40B4-BE49-F238E27FC236}">
                      <a16:creationId xmlns:a16="http://schemas.microsoft.com/office/drawing/2014/main" id="{34715C99-B7DB-4954-A9E1-41E017C2DC47}"/>
                    </a:ext>
                  </a:extLst>
                </p:cNvPr>
                <p:cNvGrpSpPr/>
                <p:nvPr/>
              </p:nvGrpSpPr>
              <p:grpSpPr>
                <a:xfrm>
                  <a:off x="1979712" y="2318532"/>
                  <a:ext cx="1224136" cy="1008112"/>
                  <a:chOff x="3491880" y="3414256"/>
                  <a:chExt cx="1224136" cy="1008112"/>
                </a:xfrm>
              </p:grpSpPr>
              <p:sp>
                <p:nvSpPr>
                  <p:cNvPr id="15" name="Rectangle: Rounded Corners 14">
                    <a:extLst>
                      <a:ext uri="{FF2B5EF4-FFF2-40B4-BE49-F238E27FC236}">
                        <a16:creationId xmlns:a16="http://schemas.microsoft.com/office/drawing/2014/main" id="{800E80EE-AEB7-43A4-88E0-AD067190F543}"/>
                      </a:ext>
                    </a:extLst>
                  </p:cNvPr>
                  <p:cNvSpPr/>
                  <p:nvPr/>
                </p:nvSpPr>
                <p:spPr>
                  <a:xfrm>
                    <a:off x="3491880" y="3414256"/>
                    <a:ext cx="1224136"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Member 1</a:t>
                    </a:r>
                  </a:p>
                </p:txBody>
              </p:sp>
              <p:sp>
                <p:nvSpPr>
                  <p:cNvPr id="16" name="Rectangle: Rounded Corners 15">
                    <a:extLst>
                      <a:ext uri="{FF2B5EF4-FFF2-40B4-BE49-F238E27FC236}">
                        <a16:creationId xmlns:a16="http://schemas.microsoft.com/office/drawing/2014/main" id="{718B90EA-28EC-4924-8597-617D48994434}"/>
                      </a:ext>
                    </a:extLst>
                  </p:cNvPr>
                  <p:cNvSpPr/>
                  <p:nvPr/>
                </p:nvSpPr>
                <p:spPr>
                  <a:xfrm>
                    <a:off x="3491880" y="3918312"/>
                    <a:ext cx="1224136"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Member 2</a:t>
                    </a:r>
                  </a:p>
                </p:txBody>
              </p:sp>
            </p:grpSp>
            <p:sp>
              <p:nvSpPr>
                <p:cNvPr id="22" name="Rectangle: Rounded Corners 21">
                  <a:extLst>
                    <a:ext uri="{FF2B5EF4-FFF2-40B4-BE49-F238E27FC236}">
                      <a16:creationId xmlns:a16="http://schemas.microsoft.com/office/drawing/2014/main" id="{DB68717E-7FC3-45DB-A78E-EF5104550A66}"/>
                    </a:ext>
                  </a:extLst>
                </p:cNvPr>
                <p:cNvSpPr/>
                <p:nvPr/>
              </p:nvSpPr>
              <p:spPr>
                <a:xfrm>
                  <a:off x="1977483" y="3324388"/>
                  <a:ext cx="1224136"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Member 3</a:t>
                  </a:r>
                </a:p>
              </p:txBody>
            </p:sp>
          </p:grpSp>
          <p:sp>
            <p:nvSpPr>
              <p:cNvPr id="25" name="Arrow: Down 24">
                <a:extLst>
                  <a:ext uri="{FF2B5EF4-FFF2-40B4-BE49-F238E27FC236}">
                    <a16:creationId xmlns:a16="http://schemas.microsoft.com/office/drawing/2014/main" id="{83E99EB9-29B2-445A-9EEE-52171D8CAB65}"/>
                  </a:ext>
                </a:extLst>
              </p:cNvPr>
              <p:cNvSpPr/>
              <p:nvPr/>
            </p:nvSpPr>
            <p:spPr>
              <a:xfrm rot="10800000">
                <a:off x="5721898" y="2738437"/>
                <a:ext cx="72009" cy="21602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94F40C1C-667D-427E-8081-E7E7A2372D17}"/>
                </a:ext>
              </a:extLst>
            </p:cNvPr>
            <p:cNvSpPr txBox="1"/>
            <p:nvPr/>
          </p:nvSpPr>
          <p:spPr>
            <a:xfrm>
              <a:off x="5523993" y="1864888"/>
              <a:ext cx="1244251" cy="338554"/>
            </a:xfrm>
            <a:prstGeom prst="rect">
              <a:avLst/>
            </a:prstGeom>
            <a:noFill/>
          </p:spPr>
          <p:txBody>
            <a:bodyPr wrap="none" rtlCol="0">
              <a:spAutoFit/>
            </a:bodyPr>
            <a:lstStyle/>
            <a:p>
              <a:r>
                <a:rPr lang="en-US" sz="1600" b="1" dirty="0"/>
                <a:t>Base class</a:t>
              </a:r>
            </a:p>
          </p:txBody>
        </p:sp>
        <p:sp>
          <p:nvSpPr>
            <p:cNvPr id="28" name="TextBox 27">
              <a:extLst>
                <a:ext uri="{FF2B5EF4-FFF2-40B4-BE49-F238E27FC236}">
                  <a16:creationId xmlns:a16="http://schemas.microsoft.com/office/drawing/2014/main" id="{4AB9058F-5F80-4C20-A7AF-57471710909A}"/>
                </a:ext>
              </a:extLst>
            </p:cNvPr>
            <p:cNvSpPr txBox="1"/>
            <p:nvPr/>
          </p:nvSpPr>
          <p:spPr>
            <a:xfrm>
              <a:off x="5411522" y="3405151"/>
              <a:ext cx="1507144" cy="338554"/>
            </a:xfrm>
            <a:prstGeom prst="rect">
              <a:avLst/>
            </a:prstGeom>
            <a:noFill/>
          </p:spPr>
          <p:txBody>
            <a:bodyPr wrap="none" rtlCol="0">
              <a:spAutoFit/>
            </a:bodyPr>
            <a:lstStyle/>
            <a:p>
              <a:r>
                <a:rPr lang="en-US" sz="1600" b="1" dirty="0"/>
                <a:t>Derived class</a:t>
              </a:r>
            </a:p>
          </p:txBody>
        </p:sp>
      </p:grpSp>
    </p:spTree>
    <p:extLst>
      <p:ext uri="{BB962C8B-B14F-4D97-AF65-F5344CB8AC3E}">
        <p14:creationId xmlns:p14="http://schemas.microsoft.com/office/powerpoint/2010/main" val="36137547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Test public inheritance…</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40</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38CD25B-E069-4F1E-8FEB-BD55B332D945}"/>
              </a:ext>
            </a:extLst>
          </p:cNvPr>
          <p:cNvSpPr/>
          <p:nvPr/>
        </p:nvSpPr>
        <p:spPr>
          <a:xfrm>
            <a:off x="323528" y="1491630"/>
            <a:ext cx="5616624" cy="2800767"/>
          </a:xfrm>
          <a:prstGeom prst="rect">
            <a:avLst/>
          </a:prstGeom>
        </p:spPr>
        <p:txBody>
          <a:bodyPr wrap="square">
            <a:spAutoFit/>
          </a:bodyPr>
          <a:lstStyle/>
          <a:p>
            <a:r>
              <a:rPr lang="en-US" sz="1600" dirty="0">
                <a:solidFill>
                  <a:schemeClr val="tx1"/>
                </a:solidFill>
                <a:latin typeface="Consolas" panose="020B0609020204030204" pitchFamily="49" charset="0"/>
              </a:rPr>
              <a:t>class B : public A //publicly-derived class</a:t>
            </a:r>
          </a:p>
          <a:p>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public:</a:t>
            </a:r>
          </a:p>
          <a:p>
            <a:r>
              <a:rPr lang="en-US" sz="1600" dirty="0">
                <a:solidFill>
                  <a:schemeClr val="tx1"/>
                </a:solidFill>
                <a:latin typeface="Consolas" panose="020B0609020204030204" pitchFamily="49" charset="0"/>
              </a:rPr>
              <a:t>    void </a:t>
            </a:r>
            <a:r>
              <a:rPr lang="en-US" sz="1600" dirty="0" err="1">
                <a:solidFill>
                  <a:schemeClr val="tx1"/>
                </a:solidFill>
                <a:latin typeface="Consolas" panose="020B0609020204030204" pitchFamily="49" charset="0"/>
              </a:rPr>
              <a:t>funct</a:t>
            </a:r>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        int a;</a:t>
            </a:r>
          </a:p>
          <a:p>
            <a:r>
              <a:rPr lang="en-US" sz="1600" dirty="0">
                <a:solidFill>
                  <a:schemeClr val="tx1"/>
                </a:solidFill>
                <a:latin typeface="Consolas" panose="020B0609020204030204" pitchFamily="49" charset="0"/>
              </a:rPr>
              <a:t>        a = </a:t>
            </a:r>
            <a:r>
              <a:rPr lang="en-US" sz="1600" dirty="0" err="1">
                <a:solidFill>
                  <a:schemeClr val="tx1"/>
                </a:solidFill>
                <a:latin typeface="Consolas" panose="020B0609020204030204" pitchFamily="49" charset="0"/>
              </a:rPr>
              <a:t>privdataA</a:t>
            </a:r>
            <a:r>
              <a:rPr lang="en-US" sz="1600" dirty="0">
                <a:solidFill>
                  <a:schemeClr val="tx1"/>
                </a:solidFill>
                <a:latin typeface="Consolas" panose="020B0609020204030204" pitchFamily="49" charset="0"/>
              </a:rPr>
              <a:t>; //error: not accessible</a:t>
            </a:r>
          </a:p>
          <a:p>
            <a:r>
              <a:rPr lang="en-US" sz="1600" dirty="0">
                <a:solidFill>
                  <a:schemeClr val="tx1"/>
                </a:solidFill>
                <a:latin typeface="Consolas" panose="020B0609020204030204" pitchFamily="49" charset="0"/>
              </a:rPr>
              <a:t>        a = </a:t>
            </a:r>
            <a:r>
              <a:rPr lang="en-US" sz="1600" dirty="0" err="1">
                <a:solidFill>
                  <a:schemeClr val="tx1"/>
                </a:solidFill>
                <a:latin typeface="Consolas" panose="020B0609020204030204" pitchFamily="49" charset="0"/>
              </a:rPr>
              <a:t>protdataA</a:t>
            </a:r>
            <a:r>
              <a:rPr lang="en-US" sz="1600" dirty="0">
                <a:solidFill>
                  <a:schemeClr val="tx1"/>
                </a:solidFill>
                <a:latin typeface="Consolas" panose="020B0609020204030204" pitchFamily="49" charset="0"/>
              </a:rPr>
              <a:t>; //OK</a:t>
            </a:r>
          </a:p>
          <a:p>
            <a:r>
              <a:rPr lang="en-US" sz="1600" dirty="0">
                <a:solidFill>
                  <a:schemeClr val="tx1"/>
                </a:solidFill>
                <a:latin typeface="Consolas" panose="020B0609020204030204" pitchFamily="49" charset="0"/>
              </a:rPr>
              <a:t>        a = </a:t>
            </a:r>
            <a:r>
              <a:rPr lang="en-US" sz="1600" dirty="0" err="1">
                <a:solidFill>
                  <a:schemeClr val="tx1"/>
                </a:solidFill>
                <a:latin typeface="Consolas" panose="020B0609020204030204" pitchFamily="49" charset="0"/>
              </a:rPr>
              <a:t>pubdataA</a:t>
            </a:r>
            <a:r>
              <a:rPr lang="en-US" sz="1600" dirty="0">
                <a:solidFill>
                  <a:schemeClr val="tx1"/>
                </a:solidFill>
                <a:latin typeface="Consolas" panose="020B0609020204030204" pitchFamily="49" charset="0"/>
              </a:rPr>
              <a:t>; //OK</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22924118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Test public inheritance…</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41</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E983DBA-75A8-4FCA-8F88-0635319AD969}"/>
              </a:ext>
            </a:extLst>
          </p:cNvPr>
          <p:cNvSpPr/>
          <p:nvPr/>
        </p:nvSpPr>
        <p:spPr>
          <a:xfrm>
            <a:off x="395536" y="1563638"/>
            <a:ext cx="6192688" cy="2862322"/>
          </a:xfrm>
          <a:prstGeom prst="rect">
            <a:avLst/>
          </a:prstGeom>
        </p:spPr>
        <p:txBody>
          <a:bodyPr wrap="square">
            <a:spAutoFit/>
          </a:bodyPr>
          <a:lstStyle/>
          <a:p>
            <a:r>
              <a:rPr lang="en-US" sz="1800" dirty="0">
                <a:solidFill>
                  <a:schemeClr val="tx1"/>
                </a:solidFill>
                <a:latin typeface="Consolas" panose="020B0609020204030204" pitchFamily="49" charset="0"/>
              </a:rPr>
              <a:t>void main()</a:t>
            </a:r>
          </a:p>
          <a:p>
            <a:r>
              <a:rPr lang="en-US" sz="1800" dirty="0">
                <a:solidFill>
                  <a:schemeClr val="tx1"/>
                </a:solidFill>
                <a:latin typeface="Consolas" panose="020B0609020204030204" pitchFamily="49" charset="0"/>
              </a:rPr>
              <a:t>{</a:t>
            </a:r>
          </a:p>
          <a:p>
            <a:r>
              <a:rPr lang="en-US" sz="1800" dirty="0">
                <a:solidFill>
                  <a:schemeClr val="tx1"/>
                </a:solidFill>
                <a:latin typeface="Consolas" panose="020B0609020204030204" pitchFamily="49" charset="0"/>
              </a:rPr>
              <a:t>    int a;</a:t>
            </a:r>
          </a:p>
          <a:p>
            <a:r>
              <a:rPr lang="en-US" sz="1800" dirty="0">
                <a:solidFill>
                  <a:schemeClr val="tx1"/>
                </a:solidFill>
                <a:latin typeface="Consolas" panose="020B0609020204030204" pitchFamily="49" charset="0"/>
              </a:rPr>
              <a:t>    B </a:t>
            </a:r>
            <a:r>
              <a:rPr lang="en-US" sz="1800" dirty="0" err="1">
                <a:solidFill>
                  <a:schemeClr val="tx1"/>
                </a:solidFill>
                <a:latin typeface="Consolas" panose="020B0609020204030204" pitchFamily="49" charset="0"/>
              </a:rPr>
              <a:t>objB</a:t>
            </a:r>
            <a:r>
              <a:rPr lang="en-US" sz="1800" dirty="0">
                <a:solidFill>
                  <a:schemeClr val="tx1"/>
                </a:solidFill>
                <a:latin typeface="Consolas" panose="020B0609020204030204" pitchFamily="49" charset="0"/>
              </a:rPr>
              <a:t>;</a:t>
            </a:r>
          </a:p>
          <a:p>
            <a:r>
              <a:rPr lang="en-US" sz="1800" dirty="0">
                <a:solidFill>
                  <a:schemeClr val="tx1"/>
                </a:solidFill>
                <a:latin typeface="Consolas" panose="020B0609020204030204" pitchFamily="49" charset="0"/>
              </a:rPr>
              <a:t>    a = </a:t>
            </a:r>
            <a:r>
              <a:rPr lang="en-US" sz="1800" dirty="0" err="1">
                <a:solidFill>
                  <a:schemeClr val="tx1"/>
                </a:solidFill>
                <a:latin typeface="Consolas" panose="020B0609020204030204" pitchFamily="49" charset="0"/>
              </a:rPr>
              <a:t>objB.privdataA</a:t>
            </a:r>
            <a:r>
              <a:rPr lang="en-US" sz="1800" dirty="0">
                <a:solidFill>
                  <a:schemeClr val="tx1"/>
                </a:solidFill>
                <a:latin typeface="Consolas" panose="020B0609020204030204" pitchFamily="49" charset="0"/>
              </a:rPr>
              <a:t>; //error: not accessible</a:t>
            </a:r>
          </a:p>
          <a:p>
            <a:endParaRPr lang="en-US" sz="1800" dirty="0">
              <a:solidFill>
                <a:schemeClr val="tx1"/>
              </a:solidFill>
              <a:latin typeface="Consolas" panose="020B0609020204030204" pitchFamily="49" charset="0"/>
            </a:endParaRPr>
          </a:p>
          <a:p>
            <a:r>
              <a:rPr lang="en-US" sz="1800" dirty="0">
                <a:solidFill>
                  <a:schemeClr val="tx1"/>
                </a:solidFill>
                <a:latin typeface="Consolas" panose="020B0609020204030204" pitchFamily="49" charset="0"/>
              </a:rPr>
              <a:t>    a = </a:t>
            </a:r>
            <a:r>
              <a:rPr lang="en-US" sz="1800" dirty="0" err="1">
                <a:solidFill>
                  <a:schemeClr val="tx1"/>
                </a:solidFill>
                <a:latin typeface="Consolas" panose="020B0609020204030204" pitchFamily="49" charset="0"/>
              </a:rPr>
              <a:t>objB.protdataA</a:t>
            </a:r>
            <a:r>
              <a:rPr lang="en-US" sz="1800" dirty="0">
                <a:solidFill>
                  <a:schemeClr val="tx1"/>
                </a:solidFill>
                <a:latin typeface="Consolas" panose="020B0609020204030204" pitchFamily="49" charset="0"/>
              </a:rPr>
              <a:t>; //error: not accessible</a:t>
            </a:r>
          </a:p>
          <a:p>
            <a:endParaRPr lang="en-US" sz="1800" dirty="0">
              <a:solidFill>
                <a:schemeClr val="tx1"/>
              </a:solidFill>
              <a:latin typeface="Consolas" panose="020B0609020204030204" pitchFamily="49" charset="0"/>
            </a:endParaRPr>
          </a:p>
          <a:p>
            <a:r>
              <a:rPr lang="en-US" sz="1800" dirty="0">
                <a:solidFill>
                  <a:schemeClr val="tx1"/>
                </a:solidFill>
                <a:latin typeface="Consolas" panose="020B0609020204030204" pitchFamily="49" charset="0"/>
              </a:rPr>
              <a:t>    a = </a:t>
            </a:r>
            <a:r>
              <a:rPr lang="en-US" sz="1800" dirty="0" err="1">
                <a:solidFill>
                  <a:schemeClr val="tx1"/>
                </a:solidFill>
                <a:latin typeface="Consolas" panose="020B0609020204030204" pitchFamily="49" charset="0"/>
              </a:rPr>
              <a:t>objB.pubdataA</a:t>
            </a:r>
            <a:r>
              <a:rPr lang="en-US" sz="1800" dirty="0">
                <a:solidFill>
                  <a:schemeClr val="tx1"/>
                </a:solidFill>
                <a:latin typeface="Consolas" panose="020B0609020204030204" pitchFamily="49" charset="0"/>
              </a:rPr>
              <a:t>; //OK (A public to B)</a:t>
            </a:r>
          </a:p>
          <a:p>
            <a:r>
              <a:rPr lang="en-US" sz="18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6571622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2) Private Inheritance</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42</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a:extLst>
              <a:ext uri="{FF2B5EF4-FFF2-40B4-BE49-F238E27FC236}">
                <a16:creationId xmlns:a16="http://schemas.microsoft.com/office/drawing/2014/main" id="{34E2A922-30A9-4000-9F51-694C05BC6BCE}"/>
              </a:ext>
            </a:extLst>
          </p:cNvPr>
          <p:cNvSpPr>
            <a:spLocks noGrp="1"/>
          </p:cNvSpPr>
          <p:nvPr>
            <p:ph type="body" idx="1"/>
          </p:nvPr>
        </p:nvSpPr>
        <p:spPr>
          <a:xfrm>
            <a:off x="107504" y="1402434"/>
            <a:ext cx="8496944" cy="3689596"/>
          </a:xfrm>
        </p:spPr>
        <p:txBody>
          <a:bodyPr anchor="t"/>
          <a:lstStyle/>
          <a:p>
            <a:pPr marL="285750" indent="-285750" algn="just">
              <a:buFont typeface="Wingdings" panose="05000000000000000000" pitchFamily="2" charset="2"/>
              <a:buChar char="v"/>
            </a:pPr>
            <a:r>
              <a:rPr lang="en-US" sz="1800" dirty="0">
                <a:solidFill>
                  <a:schemeClr val="tx1"/>
                </a:solidFill>
                <a:latin typeface="Calibri" panose="020F0502020204030204" pitchFamily="34" charset="0"/>
                <a:cs typeface="Calibri" panose="020F0502020204030204" pitchFamily="34" charset="0"/>
              </a:rPr>
              <a:t>In Private Inheritance, the objects of the derived class cannot access the public members of the base class. </a:t>
            </a:r>
          </a:p>
          <a:p>
            <a:pPr marL="285750" indent="-285750" algn="just">
              <a:buFont typeface="Wingdings" panose="05000000000000000000" pitchFamily="2" charset="2"/>
              <a:buChar char="v"/>
            </a:pPr>
            <a:r>
              <a:rPr lang="en-US" sz="1800" dirty="0">
                <a:solidFill>
                  <a:schemeClr val="tx1"/>
                </a:solidFill>
                <a:latin typeface="Calibri" panose="020F0502020204030204" pitchFamily="34" charset="0"/>
                <a:cs typeface="Calibri" panose="020F0502020204030204" pitchFamily="34" charset="0"/>
              </a:rPr>
              <a:t>Its objects can only access the protected data members of the base class.</a:t>
            </a:r>
          </a:p>
          <a:p>
            <a:pPr marL="285750" indent="-285750" algn="just">
              <a:buFont typeface="Wingdings" panose="05000000000000000000" pitchFamily="2" charset="2"/>
              <a:buChar char="v"/>
            </a:pPr>
            <a:r>
              <a:rPr lang="en-US" altLang="en-US" sz="1800" dirty="0">
                <a:solidFill>
                  <a:schemeClr val="tx1"/>
                </a:solidFill>
                <a:latin typeface="Calibri" panose="020F0502020204030204" pitchFamily="34" charset="0"/>
                <a:cs typeface="Calibri" panose="020F0502020204030204" pitchFamily="34" charset="0"/>
              </a:rPr>
              <a:t>In this case, all the members of the base class become private members in the derived class. </a:t>
            </a:r>
          </a:p>
          <a:p>
            <a:pPr marL="285750" indent="-285750" algn="just">
              <a:buFont typeface="Wingdings" panose="05000000000000000000" pitchFamily="2" charset="2"/>
              <a:buChar char="v"/>
            </a:pPr>
            <a:r>
              <a:rPr lang="en-US" altLang="en-US" sz="1800" b="1" dirty="0">
                <a:solidFill>
                  <a:schemeClr val="tx1"/>
                </a:solidFill>
                <a:latin typeface="Calibri" panose="020F0502020204030204" pitchFamily="34" charset="0"/>
                <a:cs typeface="Calibri" panose="020F0502020204030204" pitchFamily="34" charset="0"/>
              </a:rPr>
              <a:t>private inheritance</a:t>
            </a:r>
            <a:r>
              <a:rPr lang="en-US" altLang="en-US" sz="1800" dirty="0">
                <a:solidFill>
                  <a:schemeClr val="tx1"/>
                </a:solidFill>
                <a:latin typeface="euclid_circular_a"/>
              </a:rPr>
              <a:t> </a:t>
            </a:r>
            <a:r>
              <a:rPr lang="en-US" altLang="en-US" sz="1800" dirty="0">
                <a:solidFill>
                  <a:schemeClr val="tx1"/>
                </a:solidFill>
                <a:latin typeface="Calibri" panose="020F0502020204030204" pitchFamily="34" charset="0"/>
                <a:cs typeface="Calibri" panose="020F0502020204030204" pitchFamily="34" charset="0"/>
              </a:rPr>
              <a:t>makes the </a:t>
            </a:r>
            <a:r>
              <a:rPr lang="en-US" altLang="en-US" sz="1800" b="1" dirty="0">
                <a:solidFill>
                  <a:schemeClr val="tx1"/>
                </a:solidFill>
                <a:latin typeface="Calibri" panose="020F0502020204030204" pitchFamily="34" charset="0"/>
                <a:cs typeface="Calibri" panose="020F0502020204030204" pitchFamily="34" charset="0"/>
              </a:rPr>
              <a:t>public</a:t>
            </a:r>
            <a:r>
              <a:rPr lang="en-US" altLang="en-US" sz="1800" dirty="0">
                <a:solidFill>
                  <a:schemeClr val="tx1"/>
                </a:solidFill>
                <a:latin typeface="Calibri" panose="020F0502020204030204" pitchFamily="34" charset="0"/>
                <a:cs typeface="Calibri" panose="020F0502020204030204" pitchFamily="34" charset="0"/>
              </a:rPr>
              <a:t> and </a:t>
            </a:r>
            <a:r>
              <a:rPr lang="en-US" altLang="en-US" sz="1800" b="1" dirty="0">
                <a:solidFill>
                  <a:schemeClr val="tx1"/>
                </a:solidFill>
                <a:latin typeface="Calibri" panose="020F0502020204030204" pitchFamily="34" charset="0"/>
                <a:cs typeface="Calibri" panose="020F0502020204030204" pitchFamily="34" charset="0"/>
              </a:rPr>
              <a:t>protected</a:t>
            </a:r>
            <a:r>
              <a:rPr lang="en-US" altLang="en-US" sz="1800" dirty="0">
                <a:solidFill>
                  <a:schemeClr val="tx1"/>
                </a:solidFill>
                <a:latin typeface="Calibri" panose="020F0502020204030204" pitchFamily="34" charset="0"/>
                <a:cs typeface="Calibri" panose="020F0502020204030204" pitchFamily="34" charset="0"/>
              </a:rPr>
              <a:t> members of the base class </a:t>
            </a:r>
            <a:r>
              <a:rPr lang="en-US" altLang="en-US" sz="1800" b="1" dirty="0">
                <a:solidFill>
                  <a:schemeClr val="tx1"/>
                </a:solidFill>
                <a:latin typeface="Calibri" panose="020F0502020204030204" pitchFamily="34" charset="0"/>
                <a:cs typeface="Calibri" panose="020F0502020204030204" pitchFamily="34" charset="0"/>
              </a:rPr>
              <a:t>private</a:t>
            </a:r>
            <a:r>
              <a:rPr lang="en-US" altLang="en-US" sz="1800" dirty="0">
                <a:solidFill>
                  <a:schemeClr val="tx1"/>
                </a:solidFill>
                <a:latin typeface="Calibri" panose="020F0502020204030204" pitchFamily="34" charset="0"/>
                <a:cs typeface="Calibri" panose="020F0502020204030204" pitchFamily="34" charset="0"/>
              </a:rPr>
              <a:t> in the derived class.</a:t>
            </a:r>
            <a:endParaRPr lang="en-US" sz="1800" dirty="0">
              <a:solidFill>
                <a:schemeClr val="tx1"/>
              </a:solidFill>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r>
              <a:rPr lang="en-US" altLang="en-US" sz="1800" dirty="0">
                <a:solidFill>
                  <a:schemeClr val="tx1"/>
                </a:solidFill>
                <a:latin typeface="Calibri" panose="020F0502020204030204" pitchFamily="34" charset="0"/>
                <a:cs typeface="Calibri" panose="020F0502020204030204" pitchFamily="34" charset="0"/>
              </a:rPr>
              <a:t>The private members of the base class are always private in the derived class.</a:t>
            </a:r>
          </a:p>
        </p:txBody>
      </p:sp>
    </p:spTree>
    <p:extLst>
      <p:ext uri="{BB962C8B-B14F-4D97-AF65-F5344CB8AC3E}">
        <p14:creationId xmlns:p14="http://schemas.microsoft.com/office/powerpoint/2010/main" val="30155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2) Private Inheritance</a:t>
            </a:r>
          </a:p>
        </p:txBody>
      </p:sp>
      <p:sp>
        <p:nvSpPr>
          <p:cNvPr id="4" name="Slide Number Placeholder 3"/>
          <p:cNvSpPr>
            <a:spLocks noGrp="1"/>
          </p:cNvSpPr>
          <p:nvPr>
            <p:ph type="sldNum" idx="12"/>
          </p:nvPr>
        </p:nvSpPr>
        <p:spPr>
          <a:xfrm>
            <a:off x="8348402" y="4587974"/>
            <a:ext cx="472070" cy="315600"/>
          </a:xfrm>
        </p:spPr>
        <p:txBody>
          <a:bodyPr/>
          <a:lstStyle/>
          <a:p>
            <a:pPr lvl="0">
              <a:spcBef>
                <a:spcPts val="0"/>
              </a:spcBef>
              <a:buNone/>
            </a:pPr>
            <a:fld id="{00000000-1234-1234-1234-123412341234}" type="slidenum">
              <a:rPr lang="en" smtClean="0"/>
              <a:pPr lvl="0">
                <a:spcBef>
                  <a:spcPts val="0"/>
                </a:spcBef>
                <a:buNone/>
              </a:pPr>
              <a:t>43</a:t>
            </a:fld>
            <a:endParaRPr lang="en" dirty="0"/>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F1C32EC6-A41D-43E9-9EA5-EC717B01D57D}"/>
              </a:ext>
            </a:extLst>
          </p:cNvPr>
          <p:cNvPicPr>
            <a:picLocks noChangeAspect="1"/>
          </p:cNvPicPr>
          <p:nvPr/>
        </p:nvPicPr>
        <p:blipFill>
          <a:blip r:embed="rId4"/>
          <a:stretch>
            <a:fillRect/>
          </a:stretch>
        </p:blipFill>
        <p:spPr>
          <a:xfrm>
            <a:off x="1187624" y="115306"/>
            <a:ext cx="6264696" cy="4904716"/>
          </a:xfrm>
          <a:prstGeom prst="rect">
            <a:avLst/>
          </a:prstGeom>
        </p:spPr>
      </p:pic>
    </p:spTree>
    <p:extLst>
      <p:ext uri="{BB962C8B-B14F-4D97-AF65-F5344CB8AC3E}">
        <p14:creationId xmlns:p14="http://schemas.microsoft.com/office/powerpoint/2010/main" val="16575490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Accessibility in private Inheritance</a:t>
            </a:r>
            <a:endParaRPr lang="en-GB" sz="44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44</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E872ED45-F4FE-4CA2-9DB6-B5110E078513}"/>
              </a:ext>
            </a:extLst>
          </p:cNvPr>
          <p:cNvGraphicFramePr>
            <a:graphicFrameLocks noGrp="1"/>
          </p:cNvGraphicFramePr>
          <p:nvPr>
            <p:extLst>
              <p:ext uri="{D42A27DB-BD31-4B8C-83A1-F6EECF244321}">
                <p14:modId xmlns:p14="http://schemas.microsoft.com/office/powerpoint/2010/main" val="301413718"/>
              </p:ext>
            </p:extLst>
          </p:nvPr>
        </p:nvGraphicFramePr>
        <p:xfrm>
          <a:off x="224796" y="1923678"/>
          <a:ext cx="8667684" cy="2232248"/>
        </p:xfrm>
        <a:graphic>
          <a:graphicData uri="http://schemas.openxmlformats.org/drawingml/2006/table">
            <a:tbl>
              <a:tblPr/>
              <a:tblGrid>
                <a:gridCol w="2166921">
                  <a:extLst>
                    <a:ext uri="{9D8B030D-6E8A-4147-A177-3AD203B41FA5}">
                      <a16:colId xmlns:a16="http://schemas.microsoft.com/office/drawing/2014/main" val="4029719543"/>
                    </a:ext>
                  </a:extLst>
                </a:gridCol>
                <a:gridCol w="2166921">
                  <a:extLst>
                    <a:ext uri="{9D8B030D-6E8A-4147-A177-3AD203B41FA5}">
                      <a16:colId xmlns:a16="http://schemas.microsoft.com/office/drawing/2014/main" val="1772291802"/>
                    </a:ext>
                  </a:extLst>
                </a:gridCol>
                <a:gridCol w="2166921">
                  <a:extLst>
                    <a:ext uri="{9D8B030D-6E8A-4147-A177-3AD203B41FA5}">
                      <a16:colId xmlns:a16="http://schemas.microsoft.com/office/drawing/2014/main" val="1832965743"/>
                    </a:ext>
                  </a:extLst>
                </a:gridCol>
                <a:gridCol w="2166921">
                  <a:extLst>
                    <a:ext uri="{9D8B030D-6E8A-4147-A177-3AD203B41FA5}">
                      <a16:colId xmlns:a16="http://schemas.microsoft.com/office/drawing/2014/main" val="3698951891"/>
                    </a:ext>
                  </a:extLst>
                </a:gridCol>
              </a:tblGrid>
              <a:tr h="855758">
                <a:tc>
                  <a:txBody>
                    <a:bodyPr/>
                    <a:lstStyle/>
                    <a:p>
                      <a:pPr algn="l"/>
                      <a:r>
                        <a:rPr lang="en-US" sz="1600" b="0" dirty="0">
                          <a:effectLst/>
                        </a:rPr>
                        <a:t>Accessibility</a:t>
                      </a: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pPr algn="l"/>
                      <a:r>
                        <a:rPr lang="en-US" sz="1600" b="0" dirty="0">
                          <a:effectLst/>
                        </a:rPr>
                        <a:t>private members</a:t>
                      </a: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pPr algn="l"/>
                      <a:r>
                        <a:rPr lang="en-US" sz="1600" b="0">
                          <a:effectLst/>
                        </a:rPr>
                        <a:t>protected members</a:t>
                      </a: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pPr algn="l"/>
                      <a:r>
                        <a:rPr lang="en-US" sz="1600" b="0">
                          <a:effectLst/>
                        </a:rPr>
                        <a:t>public members</a:t>
                      </a: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1972445110"/>
                  </a:ext>
                </a:extLst>
              </a:tr>
              <a:tr h="688245">
                <a:tc>
                  <a:txBody>
                    <a:bodyPr/>
                    <a:lstStyle/>
                    <a:p>
                      <a:r>
                        <a:rPr lang="en-US" sz="1600">
                          <a:effectLst/>
                        </a:rPr>
                        <a:t>Base Class</a:t>
                      </a: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US" sz="1600" dirty="0">
                          <a:effectLst/>
                        </a:rPr>
                        <a:t>Yes</a:t>
                      </a: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US" sz="1600" dirty="0">
                          <a:effectLst/>
                        </a:rPr>
                        <a:t>Yes</a:t>
                      </a: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US" sz="1600" dirty="0">
                          <a:effectLst/>
                        </a:rPr>
                        <a:t>Yes</a:t>
                      </a: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3742153096"/>
                  </a:ext>
                </a:extLst>
              </a:tr>
              <a:tr h="688245">
                <a:tc>
                  <a:txBody>
                    <a:bodyPr/>
                    <a:lstStyle/>
                    <a:p>
                      <a:r>
                        <a:rPr lang="en-US" sz="1600">
                          <a:effectLst/>
                        </a:rPr>
                        <a:t>Derived Class</a:t>
                      </a: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US" sz="1600" dirty="0">
                          <a:effectLst/>
                        </a:rPr>
                        <a:t>No</a:t>
                      </a: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Yes</a:t>
                      </a:r>
                      <a:r>
                        <a:rPr lang="en-US" sz="1400" b="0" i="0" u="none" strike="noStrike" cap="none" dirty="0">
                          <a:solidFill>
                            <a:schemeClr val="tx1"/>
                          </a:solidFill>
                          <a:effectLst/>
                          <a:latin typeface="+mn-lt"/>
                          <a:ea typeface="+mn-ea"/>
                          <a:cs typeface="+mn-cs"/>
                          <a:sym typeface="Arial"/>
                        </a:rPr>
                        <a:t> </a:t>
                      </a:r>
                      <a:r>
                        <a:rPr lang="en-US" sz="1600" b="0" i="0" u="none" strike="noStrike" cap="none" dirty="0">
                          <a:solidFill>
                            <a:schemeClr val="tx1"/>
                          </a:solidFill>
                          <a:effectLst/>
                          <a:latin typeface="+mn-lt"/>
                          <a:ea typeface="+mn-ea"/>
                          <a:cs typeface="+mn-cs"/>
                          <a:sym typeface="Arial"/>
                        </a:rPr>
                        <a:t>(inherited as private variables)</a:t>
                      </a:r>
                      <a:endParaRPr lang="en-US" sz="1800" dirty="0">
                        <a:effectLst/>
                      </a:endParaRP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US" sz="1600" dirty="0">
                          <a:effectLst/>
                        </a:rPr>
                        <a:t>Yes</a:t>
                      </a:r>
                      <a:r>
                        <a:rPr lang="en-US" sz="1400" b="0" i="0" u="none" strike="noStrike" cap="none" dirty="0">
                          <a:solidFill>
                            <a:schemeClr val="tx1"/>
                          </a:solidFill>
                          <a:effectLst/>
                          <a:latin typeface="+mn-lt"/>
                          <a:ea typeface="+mn-ea"/>
                          <a:cs typeface="+mn-cs"/>
                          <a:sym typeface="Arial"/>
                        </a:rPr>
                        <a:t> </a:t>
                      </a:r>
                      <a:r>
                        <a:rPr lang="en-US" sz="1600" b="0" i="0" u="none" strike="noStrike" cap="none" dirty="0">
                          <a:solidFill>
                            <a:schemeClr val="tx1"/>
                          </a:solidFill>
                          <a:effectLst/>
                          <a:latin typeface="+mn-lt"/>
                          <a:ea typeface="+mn-ea"/>
                          <a:cs typeface="+mn-cs"/>
                          <a:sym typeface="Arial"/>
                        </a:rPr>
                        <a:t>(inherited as private variables)</a:t>
                      </a:r>
                      <a:endParaRPr lang="en-US" sz="1800" dirty="0">
                        <a:effectLst/>
                      </a:endParaRP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2300601157"/>
                  </a:ext>
                </a:extLst>
              </a:tr>
            </a:tbl>
          </a:graphicData>
        </a:graphic>
      </p:graphicFrame>
    </p:spTree>
    <p:extLst>
      <p:ext uri="{BB962C8B-B14F-4D97-AF65-F5344CB8AC3E}">
        <p14:creationId xmlns:p14="http://schemas.microsoft.com/office/powerpoint/2010/main" val="22462422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2) Private Inheritance…</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45</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a:extLst>
              <a:ext uri="{FF2B5EF4-FFF2-40B4-BE49-F238E27FC236}">
                <a16:creationId xmlns:a16="http://schemas.microsoft.com/office/drawing/2014/main" id="{34E2A922-30A9-4000-9F51-694C05BC6BCE}"/>
              </a:ext>
            </a:extLst>
          </p:cNvPr>
          <p:cNvSpPr>
            <a:spLocks noGrp="1"/>
          </p:cNvSpPr>
          <p:nvPr>
            <p:ph type="body" idx="1"/>
          </p:nvPr>
        </p:nvSpPr>
        <p:spPr>
          <a:xfrm>
            <a:off x="107504" y="1419622"/>
            <a:ext cx="8496944" cy="3689596"/>
          </a:xfrm>
        </p:spPr>
        <p:txBody>
          <a:bodyPr anchor="t"/>
          <a:lstStyle/>
          <a:p>
            <a:pPr>
              <a:buNone/>
            </a:pPr>
            <a:r>
              <a:rPr lang="en-US" sz="1600" dirty="0">
                <a:latin typeface="Calibri" panose="020F0502020204030204" pitchFamily="34" charset="0"/>
                <a:cs typeface="Calibri" panose="020F0502020204030204" pitchFamily="34" charset="0"/>
              </a:rPr>
              <a:t>The general syntax for deriving a private class from base class is:</a:t>
            </a:r>
          </a:p>
          <a:p>
            <a:pPr algn="just">
              <a:buNone/>
            </a:pPr>
            <a:r>
              <a:rPr lang="en-US" sz="1600" dirty="0">
                <a:latin typeface="Berlin Sans FB Demi" panose="020E0802020502020306" pitchFamily="34" charset="0"/>
                <a:cs typeface="Calibri" panose="020F0502020204030204" pitchFamily="34" charset="0"/>
              </a:rPr>
              <a:t>class  </a:t>
            </a:r>
            <a:r>
              <a:rPr lang="en-US" sz="1600" dirty="0" err="1">
                <a:latin typeface="Berlin Sans FB Demi" panose="020E0802020502020306" pitchFamily="34" charset="0"/>
                <a:cs typeface="Calibri" panose="020F0502020204030204" pitchFamily="34" charset="0"/>
              </a:rPr>
              <a:t>sub_class_name</a:t>
            </a:r>
            <a:r>
              <a:rPr lang="en-US" sz="1600" dirty="0">
                <a:latin typeface="Berlin Sans FB Demi" panose="020E0802020502020306" pitchFamily="34" charset="0"/>
                <a:cs typeface="Calibri" panose="020F0502020204030204" pitchFamily="34" charset="0"/>
              </a:rPr>
              <a:t>  :  private </a:t>
            </a:r>
            <a:r>
              <a:rPr lang="en-US" sz="1600" dirty="0" err="1">
                <a:latin typeface="Berlin Sans FB Demi" panose="020E0802020502020306" pitchFamily="34" charset="0"/>
                <a:cs typeface="Calibri" panose="020F0502020204030204" pitchFamily="34" charset="0"/>
              </a:rPr>
              <a:t>base_class_name</a:t>
            </a:r>
            <a:endParaRPr lang="en-US" sz="1600" dirty="0">
              <a:latin typeface="Berlin Sans FB Demi" panose="020E0802020502020306" pitchFamily="34" charset="0"/>
              <a:cs typeface="Calibri" panose="020F0502020204030204" pitchFamily="34" charset="0"/>
            </a:endParaRPr>
          </a:p>
          <a:p>
            <a:pPr algn="just">
              <a:buNone/>
            </a:pPr>
            <a:r>
              <a:rPr lang="en-US" sz="1600" dirty="0">
                <a:latin typeface="Berlin Sans FB Demi" panose="020E0802020502020306" pitchFamily="34" charset="0"/>
                <a:cs typeface="Calibri" panose="020F0502020204030204" pitchFamily="34" charset="0"/>
              </a:rPr>
              <a:t>{</a:t>
            </a:r>
          </a:p>
          <a:p>
            <a:pPr algn="just">
              <a:buNone/>
            </a:pPr>
            <a:r>
              <a:rPr lang="en-US" sz="1600" dirty="0">
                <a:latin typeface="Berlin Sans FB Demi" panose="020E0802020502020306" pitchFamily="34" charset="0"/>
                <a:cs typeface="Calibri" panose="020F0502020204030204" pitchFamily="34" charset="0"/>
              </a:rPr>
              <a:t>   ----------</a:t>
            </a:r>
          </a:p>
          <a:p>
            <a:pPr algn="just">
              <a:buNone/>
            </a:pPr>
            <a:r>
              <a:rPr lang="en-US" sz="1600" dirty="0">
                <a:latin typeface="Berlin Sans FB Demi" panose="020E0802020502020306" pitchFamily="34" charset="0"/>
                <a:cs typeface="Calibri" panose="020F0502020204030204" pitchFamily="34" charset="0"/>
              </a:rPr>
              <a:t>   ----------</a:t>
            </a:r>
          </a:p>
          <a:p>
            <a:pPr algn="just">
              <a:buNone/>
            </a:pPr>
            <a:r>
              <a:rPr lang="en-US" sz="1600" dirty="0">
                <a:latin typeface="Berlin Sans FB Demi" panose="020E0802020502020306" pitchFamily="34" charset="0"/>
                <a:cs typeface="Calibri" panose="020F0502020204030204" pitchFamily="34" charset="0"/>
              </a:rPr>
              <a:t>}  ;</a:t>
            </a:r>
          </a:p>
          <a:p>
            <a:pPr algn="just">
              <a:buNone/>
            </a:pPr>
            <a:r>
              <a:rPr lang="en-US" sz="1600" i="1" dirty="0">
                <a:latin typeface="Calibri" panose="020F0502020204030204" pitchFamily="34" charset="0"/>
                <a:cs typeface="Calibri" panose="020F0502020204030204" pitchFamily="34" charset="0"/>
              </a:rPr>
              <a:t>Where</a:t>
            </a:r>
            <a:r>
              <a:rPr lang="en-US" sz="1600" dirty="0">
                <a:latin typeface="Calibri" panose="020F0502020204030204" pitchFamily="34" charset="0"/>
                <a:cs typeface="Calibri" panose="020F0502020204030204" pitchFamily="34" charset="0"/>
              </a:rPr>
              <a:t> </a:t>
            </a:r>
          </a:p>
          <a:p>
            <a:pPr algn="just">
              <a:buNone/>
            </a:pPr>
            <a:r>
              <a:rPr lang="en-US" sz="1600" b="1" dirty="0">
                <a:latin typeface="Calibri" panose="020F0502020204030204" pitchFamily="34" charset="0"/>
                <a:cs typeface="Calibri" panose="020F0502020204030204" pitchFamily="34" charset="0"/>
              </a:rPr>
              <a:t>private</a:t>
            </a:r>
            <a:r>
              <a:rPr lang="en-US" sz="1600" dirty="0">
                <a:latin typeface="Calibri" panose="020F0502020204030204" pitchFamily="34" charset="0"/>
                <a:cs typeface="Calibri" panose="020F0502020204030204" pitchFamily="34" charset="0"/>
              </a:rPr>
              <a:t>		specifies the private inheritance</a:t>
            </a:r>
          </a:p>
          <a:p>
            <a:pPr algn="just">
              <a:buNone/>
            </a:pPr>
            <a:r>
              <a:rPr lang="en-US" sz="1600" b="1" dirty="0" err="1">
                <a:latin typeface="Calibri" panose="020F0502020204030204" pitchFamily="34" charset="0"/>
                <a:cs typeface="Calibri" panose="020F0502020204030204" pitchFamily="34" charset="0"/>
              </a:rPr>
              <a:t>sub_class_name</a:t>
            </a:r>
            <a:r>
              <a:rPr lang="en-US" sz="1600" dirty="0">
                <a:latin typeface="Calibri" panose="020F0502020204030204" pitchFamily="34" charset="0"/>
                <a:cs typeface="Calibri" panose="020F0502020204030204" pitchFamily="34" charset="0"/>
              </a:rPr>
              <a:t>	represents the name of the derived class.</a:t>
            </a:r>
          </a:p>
          <a:p>
            <a:pPr algn="just">
              <a:buNone/>
            </a:pPr>
            <a:r>
              <a:rPr lang="en-US" sz="1600" b="1" dirty="0" err="1">
                <a:latin typeface="Calibri" panose="020F0502020204030204" pitchFamily="34" charset="0"/>
                <a:cs typeface="Calibri" panose="020F0502020204030204" pitchFamily="34" charset="0"/>
              </a:rPr>
              <a:t>base_class_name</a:t>
            </a:r>
            <a:r>
              <a:rPr lang="en-US" sz="1600" dirty="0">
                <a:latin typeface="Calibri" panose="020F0502020204030204" pitchFamily="34" charset="0"/>
                <a:cs typeface="Calibri" panose="020F0502020204030204" pitchFamily="34" charset="0"/>
              </a:rPr>
              <a:t>	represents name of the base class</a:t>
            </a:r>
          </a:p>
        </p:txBody>
      </p:sp>
    </p:spTree>
    <p:extLst>
      <p:ext uri="{BB962C8B-B14F-4D97-AF65-F5344CB8AC3E}">
        <p14:creationId xmlns:p14="http://schemas.microsoft.com/office/powerpoint/2010/main" val="20574550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2) Private Inheritance…</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46</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0FCBE6B-11D4-4FC7-AF30-983880911E51}"/>
              </a:ext>
            </a:extLst>
          </p:cNvPr>
          <p:cNvSpPr/>
          <p:nvPr/>
        </p:nvSpPr>
        <p:spPr>
          <a:xfrm>
            <a:off x="-5120" y="1388626"/>
            <a:ext cx="6737360" cy="3754874"/>
          </a:xfrm>
          <a:prstGeom prst="rect">
            <a:avLst/>
          </a:prstGeom>
        </p:spPr>
        <p:txBody>
          <a:bodyPr wrap="square">
            <a:spAutoFit/>
          </a:bodyPr>
          <a:lstStyle/>
          <a:p>
            <a:r>
              <a:rPr lang="en-US" sz="1600" dirty="0">
                <a:solidFill>
                  <a:schemeClr val="tx1"/>
                </a:solidFill>
                <a:latin typeface="Consolas" panose="020B0609020204030204" pitchFamily="49" charset="0"/>
              </a:rPr>
              <a:t>#include&lt;iostream&gt;</a:t>
            </a:r>
          </a:p>
          <a:p>
            <a:r>
              <a:rPr lang="en-US" sz="1600" dirty="0">
                <a:solidFill>
                  <a:schemeClr val="tx1"/>
                </a:solidFill>
                <a:latin typeface="Consolas" panose="020B0609020204030204" pitchFamily="49" charset="0"/>
              </a:rPr>
              <a:t>using namespace std;</a:t>
            </a:r>
          </a:p>
          <a:p>
            <a:r>
              <a:rPr lang="en-US" sz="1600" dirty="0">
                <a:solidFill>
                  <a:schemeClr val="tx1"/>
                </a:solidFill>
                <a:latin typeface="Consolas" panose="020B0609020204030204" pitchFamily="49" charset="0"/>
              </a:rPr>
              <a:t>class A</a:t>
            </a:r>
          </a:p>
          <a:p>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    private:</a:t>
            </a:r>
          </a:p>
          <a:p>
            <a:r>
              <a:rPr lang="en-US" sz="1600" dirty="0">
                <a:solidFill>
                  <a:schemeClr val="tx1"/>
                </a:solidFill>
                <a:latin typeface="Consolas" panose="020B0609020204030204" pitchFamily="49" charset="0"/>
              </a:rPr>
              <a:t>    int a1, a2;</a:t>
            </a:r>
          </a:p>
          <a:p>
            <a:r>
              <a:rPr lang="en-US" sz="1600" dirty="0">
                <a:solidFill>
                  <a:schemeClr val="tx1"/>
                </a:solidFill>
                <a:latin typeface="Consolas" panose="020B0609020204030204" pitchFamily="49" charset="0"/>
              </a:rPr>
              <a:t>    protected:</a:t>
            </a:r>
          </a:p>
          <a:p>
            <a:r>
              <a:rPr lang="en-US" sz="1600" dirty="0">
                <a:solidFill>
                  <a:schemeClr val="tx1"/>
                </a:solidFill>
                <a:latin typeface="Consolas" panose="020B0609020204030204" pitchFamily="49" charset="0"/>
              </a:rPr>
              <a:t>    int pa1, pa2;</a:t>
            </a:r>
          </a:p>
          <a:p>
            <a:r>
              <a:rPr lang="en-US" sz="1600" dirty="0">
                <a:solidFill>
                  <a:schemeClr val="tx1"/>
                </a:solidFill>
                <a:latin typeface="Consolas" panose="020B0609020204030204" pitchFamily="49" charset="0"/>
              </a:rPr>
              <a:t>    public:</a:t>
            </a:r>
          </a:p>
          <a:p>
            <a:r>
              <a:rPr lang="en-US" sz="1600" dirty="0">
                <a:solidFill>
                  <a:schemeClr val="tx1"/>
                </a:solidFill>
                <a:latin typeface="Consolas" panose="020B0609020204030204" pitchFamily="49" charset="0"/>
              </a:rPr>
              <a:t>    void </a:t>
            </a:r>
            <a:r>
              <a:rPr lang="en-US" sz="1600" dirty="0" err="1">
                <a:solidFill>
                  <a:schemeClr val="tx1"/>
                </a:solidFill>
                <a:latin typeface="Consolas" panose="020B0609020204030204" pitchFamily="49" charset="0"/>
              </a:rPr>
              <a:t>ppp</a:t>
            </a:r>
            <a:r>
              <a:rPr lang="en-US" sz="1600" dirty="0">
                <a:solidFill>
                  <a:schemeClr val="tx1"/>
                </a:solidFill>
                <a:latin typeface="Consolas" panose="020B0609020204030204" pitchFamily="49" charset="0"/>
              </a:rPr>
              <a:t>(void)</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&lt;&lt;"Value of pa1 of class A: "&lt;&lt;pa1&lt;&lt;</a:t>
            </a:r>
            <a:r>
              <a:rPr lang="en-US" sz="1600" dirty="0" err="1">
                <a:solidFill>
                  <a:schemeClr val="tx1"/>
                </a:solidFill>
                <a:latin typeface="Consolas" panose="020B0609020204030204" pitchFamily="49" charset="0"/>
              </a:rPr>
              <a:t>endl</a:t>
            </a:r>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&lt;&lt;"Value of pa2 of class A: "&lt;&lt;pa2&lt;&lt;</a:t>
            </a:r>
            <a:r>
              <a:rPr lang="en-US" sz="1600" dirty="0" err="1">
                <a:solidFill>
                  <a:schemeClr val="tx1"/>
                </a:solidFill>
                <a:latin typeface="Consolas" panose="020B0609020204030204" pitchFamily="49" charset="0"/>
              </a:rPr>
              <a:t>endl</a:t>
            </a:r>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 // end of base class A</a:t>
            </a:r>
          </a:p>
        </p:txBody>
      </p:sp>
    </p:spTree>
    <p:extLst>
      <p:ext uri="{BB962C8B-B14F-4D97-AF65-F5344CB8AC3E}">
        <p14:creationId xmlns:p14="http://schemas.microsoft.com/office/powerpoint/2010/main" val="9676008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2) Private Inheritance…</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47</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F7EAD1-6816-49A0-97FE-15F00FB08372}"/>
              </a:ext>
            </a:extLst>
          </p:cNvPr>
          <p:cNvSpPr/>
          <p:nvPr/>
        </p:nvSpPr>
        <p:spPr>
          <a:xfrm>
            <a:off x="164042" y="1491630"/>
            <a:ext cx="6758079" cy="3046988"/>
          </a:xfrm>
          <a:prstGeom prst="rect">
            <a:avLst/>
          </a:prstGeom>
        </p:spPr>
        <p:txBody>
          <a:bodyPr wrap="square">
            <a:spAutoFit/>
          </a:bodyPr>
          <a:lstStyle/>
          <a:p>
            <a:r>
              <a:rPr lang="en-US" sz="1600" dirty="0">
                <a:solidFill>
                  <a:schemeClr val="tx1"/>
                </a:solidFill>
                <a:latin typeface="Consolas" panose="020B0609020204030204" pitchFamily="49" charset="0"/>
              </a:rPr>
              <a:t>//derived class </a:t>
            </a:r>
          </a:p>
          <a:p>
            <a:r>
              <a:rPr lang="en-US" sz="1600" dirty="0">
                <a:solidFill>
                  <a:schemeClr val="tx1"/>
                </a:solidFill>
                <a:latin typeface="Consolas" panose="020B0609020204030204" pitchFamily="49" charset="0"/>
              </a:rPr>
              <a:t>class B : private A   //privately-derived class</a:t>
            </a:r>
          </a:p>
          <a:p>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    public:</a:t>
            </a:r>
          </a:p>
          <a:p>
            <a:r>
              <a:rPr lang="en-US" sz="1600" dirty="0">
                <a:solidFill>
                  <a:schemeClr val="tx1"/>
                </a:solidFill>
                <a:latin typeface="Consolas" panose="020B0609020204030204" pitchFamily="49" charset="0"/>
              </a:rPr>
              <a:t>    void get(void)</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&lt;&lt;"Enter value of pa1: "; </a:t>
            </a:r>
            <a:r>
              <a:rPr lang="en-US" sz="1600" dirty="0" err="1">
                <a:solidFill>
                  <a:schemeClr val="tx1"/>
                </a:solidFill>
                <a:latin typeface="Consolas" panose="020B0609020204030204" pitchFamily="49" charset="0"/>
              </a:rPr>
              <a:t>cin</a:t>
            </a:r>
            <a:r>
              <a:rPr lang="en-US" sz="1600" dirty="0">
                <a:solidFill>
                  <a:schemeClr val="tx1"/>
                </a:solidFill>
                <a:latin typeface="Consolas" panose="020B0609020204030204" pitchFamily="49" charset="0"/>
              </a:rPr>
              <a:t>&gt;&gt;pa1;</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&lt;&lt;"Enter value of pa2: "; </a:t>
            </a:r>
            <a:r>
              <a:rPr lang="en-US" sz="1600" dirty="0" err="1">
                <a:solidFill>
                  <a:schemeClr val="tx1"/>
                </a:solidFill>
                <a:latin typeface="Consolas" panose="020B0609020204030204" pitchFamily="49" charset="0"/>
              </a:rPr>
              <a:t>cin</a:t>
            </a:r>
            <a:r>
              <a:rPr lang="en-US" sz="1600" dirty="0">
                <a:solidFill>
                  <a:schemeClr val="tx1"/>
                </a:solidFill>
                <a:latin typeface="Consolas" panose="020B0609020204030204" pitchFamily="49" charset="0"/>
              </a:rPr>
              <a:t>&gt;&gt;pa2;</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&lt;&lt;"Value of pa1 of class A: "&lt;&lt;pa1&lt;&lt;</a:t>
            </a:r>
            <a:r>
              <a:rPr lang="en-US" sz="1600" dirty="0" err="1">
                <a:solidFill>
                  <a:schemeClr val="tx1"/>
                </a:solidFill>
                <a:latin typeface="Consolas" panose="020B0609020204030204" pitchFamily="49" charset="0"/>
              </a:rPr>
              <a:t>endl</a:t>
            </a:r>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&lt;&lt;"Value of pa2 of class A: "&lt;&lt;pa2&lt;&lt;</a:t>
            </a:r>
            <a:r>
              <a:rPr lang="en-US" sz="1600" dirty="0" err="1">
                <a:solidFill>
                  <a:schemeClr val="tx1"/>
                </a:solidFill>
                <a:latin typeface="Consolas" panose="020B0609020204030204" pitchFamily="49" charset="0"/>
              </a:rPr>
              <a:t>endl</a:t>
            </a:r>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  // end of derived class B</a:t>
            </a:r>
          </a:p>
        </p:txBody>
      </p:sp>
    </p:spTree>
    <p:extLst>
      <p:ext uri="{BB962C8B-B14F-4D97-AF65-F5344CB8AC3E}">
        <p14:creationId xmlns:p14="http://schemas.microsoft.com/office/powerpoint/2010/main" val="5858898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2) Private Inheritance…</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48</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8B830F1-78C2-429F-ABEF-07607518C7B0}"/>
              </a:ext>
            </a:extLst>
          </p:cNvPr>
          <p:cNvSpPr/>
          <p:nvPr/>
        </p:nvSpPr>
        <p:spPr>
          <a:xfrm>
            <a:off x="287524" y="1417588"/>
            <a:ext cx="5544616" cy="2308324"/>
          </a:xfrm>
          <a:prstGeom prst="rect">
            <a:avLst/>
          </a:prstGeom>
        </p:spPr>
        <p:txBody>
          <a:bodyPr wrap="square">
            <a:spAutoFit/>
          </a:bodyPr>
          <a:lstStyle/>
          <a:p>
            <a:r>
              <a:rPr lang="en-US" sz="1800" dirty="0">
                <a:solidFill>
                  <a:schemeClr val="tx1"/>
                </a:solidFill>
                <a:latin typeface="Consolas" panose="020B0609020204030204" pitchFamily="49" charset="0"/>
              </a:rPr>
              <a:t>int main()</a:t>
            </a:r>
          </a:p>
          <a:p>
            <a:r>
              <a:rPr lang="en-US" sz="1800" dirty="0">
                <a:solidFill>
                  <a:schemeClr val="tx1"/>
                </a:solidFill>
                <a:latin typeface="Consolas" panose="020B0609020204030204" pitchFamily="49" charset="0"/>
              </a:rPr>
              <a:t>{</a:t>
            </a:r>
          </a:p>
          <a:p>
            <a:r>
              <a:rPr lang="en-US" sz="1800" dirty="0">
                <a:solidFill>
                  <a:schemeClr val="tx1"/>
                </a:solidFill>
                <a:latin typeface="Consolas" panose="020B0609020204030204" pitchFamily="49" charset="0"/>
              </a:rPr>
              <a:t>    B obj;</a:t>
            </a:r>
          </a:p>
          <a:p>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obj.get</a:t>
            </a:r>
            <a:r>
              <a:rPr lang="en-US" sz="1800" dirty="0">
                <a:solidFill>
                  <a:schemeClr val="tx1"/>
                </a:solidFill>
                <a:latin typeface="Consolas" panose="020B0609020204030204" pitchFamily="49" charset="0"/>
              </a:rPr>
              <a:t>();</a:t>
            </a:r>
          </a:p>
          <a:p>
            <a:r>
              <a:rPr lang="en-US" sz="1800" dirty="0">
                <a:solidFill>
                  <a:schemeClr val="tx1"/>
                </a:solidFill>
                <a:latin typeface="Consolas" panose="020B0609020204030204" pitchFamily="49" charset="0"/>
              </a:rPr>
              <a:t>    //</a:t>
            </a:r>
            <a:r>
              <a:rPr lang="en-US" sz="1800" dirty="0" err="1">
                <a:solidFill>
                  <a:schemeClr val="tx1"/>
                </a:solidFill>
                <a:latin typeface="Consolas" panose="020B0609020204030204" pitchFamily="49" charset="0"/>
              </a:rPr>
              <a:t>obj.ppp</a:t>
            </a:r>
            <a:r>
              <a:rPr lang="en-US" sz="1800" dirty="0">
                <a:solidFill>
                  <a:schemeClr val="tx1"/>
                </a:solidFill>
                <a:latin typeface="Consolas" panose="020B0609020204030204" pitchFamily="49" charset="0"/>
              </a:rPr>
              <a:t>();</a:t>
            </a:r>
          </a:p>
          <a:p>
            <a:r>
              <a:rPr lang="en-US" sz="1800" dirty="0">
                <a:solidFill>
                  <a:schemeClr val="tx1"/>
                </a:solidFill>
                <a:latin typeface="Consolas" panose="020B0609020204030204" pitchFamily="49" charset="0"/>
              </a:rPr>
              <a:t>} // end of main() function</a:t>
            </a:r>
          </a:p>
          <a:p>
            <a:br>
              <a:rPr lang="en-US" sz="1800" dirty="0">
                <a:solidFill>
                  <a:schemeClr val="tx1"/>
                </a:solidFill>
                <a:latin typeface="Consolas" panose="020B0609020204030204" pitchFamily="49" charset="0"/>
              </a:rPr>
            </a:br>
            <a:endParaRPr lang="en-US" sz="1800" dirty="0">
              <a:solidFill>
                <a:schemeClr val="tx1"/>
              </a:solidFill>
              <a:latin typeface="Consolas" panose="020B0609020204030204" pitchFamily="49" charset="0"/>
            </a:endParaRPr>
          </a:p>
        </p:txBody>
      </p:sp>
      <p:sp>
        <p:nvSpPr>
          <p:cNvPr id="7" name="Rectangle 6">
            <a:extLst>
              <a:ext uri="{FF2B5EF4-FFF2-40B4-BE49-F238E27FC236}">
                <a16:creationId xmlns:a16="http://schemas.microsoft.com/office/drawing/2014/main" id="{A7AA4D4C-E36F-479F-B3E8-06CB41175FD7}"/>
              </a:ext>
            </a:extLst>
          </p:cNvPr>
          <p:cNvSpPr/>
          <p:nvPr/>
        </p:nvSpPr>
        <p:spPr>
          <a:xfrm>
            <a:off x="5332000" y="1995686"/>
            <a:ext cx="2624376" cy="1384995"/>
          </a:xfrm>
          <a:prstGeom prst="rect">
            <a:avLst/>
          </a:prstGeom>
        </p:spPr>
        <p:txBody>
          <a:bodyPr wrap="square">
            <a:spAutoFit/>
          </a:bodyPr>
          <a:lstStyle/>
          <a:p>
            <a:pPr algn="ctr"/>
            <a:r>
              <a:rPr lang="en-US" b="1" dirty="0"/>
              <a:t>Output:</a:t>
            </a:r>
          </a:p>
          <a:p>
            <a:r>
              <a:rPr lang="en-US" dirty="0"/>
              <a:t>Enter value of pa1: 12</a:t>
            </a:r>
          </a:p>
          <a:p>
            <a:r>
              <a:rPr lang="en-US" dirty="0"/>
              <a:t>Enter value of pa2: 33</a:t>
            </a:r>
          </a:p>
          <a:p>
            <a:endParaRPr lang="en-US" dirty="0"/>
          </a:p>
          <a:p>
            <a:r>
              <a:rPr lang="en-US" dirty="0"/>
              <a:t>Value of pa1 of class A: 12</a:t>
            </a:r>
          </a:p>
          <a:p>
            <a:r>
              <a:rPr lang="en-US" dirty="0"/>
              <a:t>Value of pa2 of class A: 33</a:t>
            </a:r>
          </a:p>
        </p:txBody>
      </p:sp>
      <p:sp>
        <p:nvSpPr>
          <p:cNvPr id="8" name="Rectangle 7">
            <a:extLst>
              <a:ext uri="{FF2B5EF4-FFF2-40B4-BE49-F238E27FC236}">
                <a16:creationId xmlns:a16="http://schemas.microsoft.com/office/drawing/2014/main" id="{20760C7E-B616-4F20-96BC-D8B6764A9B82}"/>
              </a:ext>
            </a:extLst>
          </p:cNvPr>
          <p:cNvSpPr/>
          <p:nvPr/>
        </p:nvSpPr>
        <p:spPr>
          <a:xfrm>
            <a:off x="212901" y="3423815"/>
            <a:ext cx="8028892" cy="1477328"/>
          </a:xfrm>
          <a:prstGeom prst="rect">
            <a:avLst/>
          </a:prstGeom>
        </p:spPr>
        <p:txBody>
          <a:bodyPr wrap="square">
            <a:spAutoFit/>
          </a:bodyPr>
          <a:lstStyle/>
          <a:p>
            <a:r>
              <a:rPr lang="en-US" sz="1800" dirty="0">
                <a:latin typeface="Calibri" panose="020F0502020204030204" pitchFamily="34" charset="0"/>
                <a:cs typeface="Calibri" panose="020F0502020204030204" pitchFamily="34" charset="0"/>
              </a:rPr>
              <a:t>In the above program, the class B is derived as private from the base class A. </a:t>
            </a:r>
          </a:p>
          <a:p>
            <a:r>
              <a:rPr lang="en-US" sz="1800" dirty="0">
                <a:latin typeface="Calibri" panose="020F0502020204030204" pitchFamily="34" charset="0"/>
                <a:cs typeface="Calibri" panose="020F0502020204030204" pitchFamily="34" charset="0"/>
              </a:rPr>
              <a:t>The objects of the class B:</a:t>
            </a:r>
          </a:p>
          <a:p>
            <a:pPr marL="2857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Cannot access the private data members </a:t>
            </a:r>
            <a:r>
              <a:rPr lang="en-US" sz="1800" b="1" dirty="0">
                <a:latin typeface="Calibri" panose="020F0502020204030204" pitchFamily="34" charset="0"/>
                <a:cs typeface="Calibri" panose="020F0502020204030204" pitchFamily="34" charset="0"/>
              </a:rPr>
              <a:t>a1</a:t>
            </a:r>
            <a:r>
              <a:rPr lang="en-US" sz="1800" dirty="0">
                <a:latin typeface="Calibri" panose="020F0502020204030204" pitchFamily="34" charset="0"/>
                <a:cs typeface="Calibri" panose="020F0502020204030204" pitchFamily="34" charset="0"/>
              </a:rPr>
              <a:t> and</a:t>
            </a:r>
            <a:r>
              <a:rPr lang="en-US" sz="1800" b="1" dirty="0">
                <a:latin typeface="Calibri" panose="020F0502020204030204" pitchFamily="34" charset="0"/>
                <a:cs typeface="Calibri" panose="020F0502020204030204" pitchFamily="34" charset="0"/>
              </a:rPr>
              <a:t> a2 </a:t>
            </a:r>
            <a:r>
              <a:rPr lang="en-US" sz="1800" dirty="0">
                <a:latin typeface="Calibri" panose="020F0502020204030204" pitchFamily="34" charset="0"/>
                <a:cs typeface="Calibri" panose="020F0502020204030204" pitchFamily="34" charset="0"/>
              </a:rPr>
              <a:t>of base class A.</a:t>
            </a:r>
          </a:p>
          <a:p>
            <a:pPr marL="2857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Cannot access the public member function </a:t>
            </a:r>
            <a:r>
              <a:rPr lang="en-US" sz="1800" b="1" dirty="0" err="1">
                <a:latin typeface="Calibri" panose="020F0502020204030204" pitchFamily="34" charset="0"/>
                <a:cs typeface="Calibri" panose="020F0502020204030204" pitchFamily="34" charset="0"/>
              </a:rPr>
              <a:t>ppp</a:t>
            </a:r>
            <a:r>
              <a:rPr lang="en-US" sz="1800" b="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of base class A.</a:t>
            </a:r>
          </a:p>
          <a:p>
            <a:pPr marL="2857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Can only access the protected data members </a:t>
            </a:r>
            <a:r>
              <a:rPr lang="en-US" sz="1800" b="1" dirty="0">
                <a:latin typeface="Calibri" panose="020F0502020204030204" pitchFamily="34" charset="0"/>
                <a:cs typeface="Calibri" panose="020F0502020204030204" pitchFamily="34" charset="0"/>
              </a:rPr>
              <a:t>pa1</a:t>
            </a:r>
            <a:r>
              <a:rPr lang="en-US" sz="1800" dirty="0">
                <a:latin typeface="Calibri" panose="020F0502020204030204" pitchFamily="34" charset="0"/>
                <a:cs typeface="Calibri" panose="020F0502020204030204" pitchFamily="34" charset="0"/>
              </a:rPr>
              <a:t> and </a:t>
            </a:r>
            <a:r>
              <a:rPr lang="en-US" sz="1800" b="1" dirty="0">
                <a:latin typeface="Calibri" panose="020F0502020204030204" pitchFamily="34" charset="0"/>
                <a:cs typeface="Calibri" panose="020F0502020204030204" pitchFamily="34" charset="0"/>
              </a:rPr>
              <a:t>pa2</a:t>
            </a:r>
            <a:r>
              <a:rPr lang="en-US" sz="1800" dirty="0">
                <a:latin typeface="Calibri" panose="020F0502020204030204" pitchFamily="34" charset="0"/>
                <a:cs typeface="Calibri" panose="020F0502020204030204" pitchFamily="34" charset="0"/>
              </a:rPr>
              <a:t> of base class A.</a:t>
            </a:r>
          </a:p>
        </p:txBody>
      </p:sp>
    </p:spTree>
    <p:extLst>
      <p:ext uri="{BB962C8B-B14F-4D97-AF65-F5344CB8AC3E}">
        <p14:creationId xmlns:p14="http://schemas.microsoft.com/office/powerpoint/2010/main" val="1629023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2) Private Inheritance…</a:t>
            </a:r>
            <a:endParaRPr lang="en-GB" sz="36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49</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a:extLst>
              <a:ext uri="{FF2B5EF4-FFF2-40B4-BE49-F238E27FC236}">
                <a16:creationId xmlns:a16="http://schemas.microsoft.com/office/drawing/2014/main" id="{E1DC683F-A66A-4C99-9DBA-D438CFFD632E}"/>
              </a:ext>
            </a:extLst>
          </p:cNvPr>
          <p:cNvSpPr>
            <a:spLocks noGrp="1"/>
          </p:cNvSpPr>
          <p:nvPr>
            <p:ph type="body" idx="1"/>
          </p:nvPr>
        </p:nvSpPr>
        <p:spPr>
          <a:xfrm>
            <a:off x="107504" y="1402434"/>
            <a:ext cx="8496944" cy="3689596"/>
          </a:xfrm>
        </p:spPr>
        <p:txBody>
          <a:bodyPr anchor="t"/>
          <a:lstStyle/>
          <a:p>
            <a:pPr>
              <a:buNone/>
            </a:pPr>
            <a:r>
              <a:rPr lang="en-US" sz="1800" dirty="0">
                <a:latin typeface="Calibri" panose="020F0502020204030204" pitchFamily="34" charset="0"/>
                <a:cs typeface="Calibri" panose="020F0502020204030204" pitchFamily="34" charset="0"/>
              </a:rPr>
              <a:t>If access specifier is private—that is, the inheritance is </a:t>
            </a:r>
            <a:r>
              <a:rPr lang="en-US" sz="1800" b="1" dirty="0">
                <a:latin typeface="Calibri" panose="020F0502020204030204" pitchFamily="34" charset="0"/>
                <a:cs typeface="Calibri" panose="020F0502020204030204" pitchFamily="34" charset="0"/>
              </a:rPr>
              <a:t>private</a:t>
            </a:r>
            <a:r>
              <a:rPr lang="en-US" sz="1800" dirty="0">
                <a:latin typeface="Calibri" panose="020F0502020204030204" pitchFamily="34" charset="0"/>
                <a:cs typeface="Calibri" panose="020F0502020204030204" pitchFamily="34" charset="0"/>
              </a:rPr>
              <a:t>—then: </a:t>
            </a:r>
          </a:p>
          <a:p>
            <a:pPr marL="342900" lvl="0" indent="-342900">
              <a:buFont typeface="+mj-lt"/>
              <a:buAutoNum type="alphaLcParenR"/>
            </a:pPr>
            <a:r>
              <a:rPr lang="en-US" sz="1800" dirty="0">
                <a:latin typeface="Calibri" panose="020F0502020204030204" pitchFamily="34" charset="0"/>
                <a:cs typeface="Calibri" panose="020F0502020204030204" pitchFamily="34" charset="0"/>
              </a:rPr>
              <a:t>The public members of A are private members of B. They can be accessed by the member functions (and friend functions) of B. </a:t>
            </a:r>
          </a:p>
          <a:p>
            <a:pPr marL="342900" lvl="0" indent="-342900">
              <a:buFont typeface="+mj-lt"/>
              <a:buAutoNum type="alphaLcParenR"/>
            </a:pPr>
            <a:r>
              <a:rPr lang="en-US" sz="1800" dirty="0">
                <a:latin typeface="Calibri" panose="020F0502020204030204" pitchFamily="34" charset="0"/>
                <a:cs typeface="Calibri" panose="020F0502020204030204" pitchFamily="34" charset="0"/>
              </a:rPr>
              <a:t>The protected members of A are private members of B. They can be accessed by the member functions (and friend functions) of B. </a:t>
            </a:r>
          </a:p>
          <a:p>
            <a:pPr marL="342900" lvl="0" indent="-342900">
              <a:buFont typeface="+mj-lt"/>
              <a:buAutoNum type="alphaLcParenR"/>
            </a:pPr>
            <a:r>
              <a:rPr lang="en-US" sz="1800" dirty="0">
                <a:latin typeface="Calibri" panose="020F0502020204030204" pitchFamily="34" charset="0"/>
                <a:cs typeface="Calibri" panose="020F0502020204030204" pitchFamily="34" charset="0"/>
              </a:rPr>
              <a:t>The private members of A are hidden in B. They cannot be directly accessed in B. They can be accessed by the member functions (and friend functions) of B through the public or protected members of A. </a:t>
            </a:r>
          </a:p>
        </p:txBody>
      </p:sp>
    </p:spTree>
    <p:extLst>
      <p:ext uri="{BB962C8B-B14F-4D97-AF65-F5344CB8AC3E}">
        <p14:creationId xmlns:p14="http://schemas.microsoft.com/office/powerpoint/2010/main" val="744943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Inheritance…</a:t>
            </a:r>
            <a:endParaRPr lang="en-GB" sz="3600" dirty="0"/>
          </a:p>
        </p:txBody>
      </p:sp>
      <p:sp>
        <p:nvSpPr>
          <p:cNvPr id="3" name="Text Placeholder 2"/>
          <p:cNvSpPr>
            <a:spLocks noGrp="1"/>
          </p:cNvSpPr>
          <p:nvPr>
            <p:ph type="body" idx="1"/>
          </p:nvPr>
        </p:nvSpPr>
        <p:spPr>
          <a:xfrm>
            <a:off x="155572" y="1409773"/>
            <a:ext cx="8496944" cy="3715120"/>
          </a:xfrm>
        </p:spPr>
        <p:txBody>
          <a:bodyPr anchor="t"/>
          <a:lstStyle/>
          <a:p>
            <a:pPr marL="285750" indent="-285750" algn="just">
              <a:buFont typeface="Wingdings" panose="05000000000000000000" pitchFamily="2" charset="2"/>
              <a:buChar char="v"/>
            </a:pPr>
            <a:r>
              <a:rPr lang="en-US" sz="1800" dirty="0">
                <a:latin typeface="Calibri" panose="020F0502020204030204" pitchFamily="34" charset="0"/>
                <a:cs typeface="Calibri" panose="020F0502020204030204" pitchFamily="34" charset="0"/>
              </a:rPr>
              <a:t>The two members i.e. member 1 and member 2 shown in figure are the members of the base class. The derived class can also access these two members of the base class. </a:t>
            </a:r>
          </a:p>
          <a:p>
            <a:pPr marL="285750" indent="-285750" algn="just">
              <a:buFont typeface="Wingdings" panose="05000000000000000000" pitchFamily="2" charset="2"/>
              <a:buChar char="v"/>
            </a:pPr>
            <a:r>
              <a:rPr lang="en-US" sz="1800" dirty="0">
                <a:latin typeface="Calibri" panose="020F0502020204030204" pitchFamily="34" charset="0"/>
                <a:cs typeface="Calibri" panose="020F0502020204030204" pitchFamily="34" charset="0"/>
              </a:rPr>
              <a:t>Thus, whereas an object of the </a:t>
            </a:r>
            <a:r>
              <a:rPr lang="en-US" sz="1800" b="1" dirty="0">
                <a:latin typeface="Calibri" panose="020F0502020204030204" pitchFamily="34" charset="0"/>
                <a:cs typeface="Calibri" panose="020F0502020204030204" pitchFamily="34" charset="0"/>
              </a:rPr>
              <a:t>base class </a:t>
            </a:r>
            <a:r>
              <a:rPr lang="en-US" sz="1800" dirty="0">
                <a:latin typeface="Calibri" panose="020F0502020204030204" pitchFamily="34" charset="0"/>
                <a:cs typeface="Calibri" panose="020F0502020204030204" pitchFamily="34" charset="0"/>
              </a:rPr>
              <a:t>can access only two members, an object of the </a:t>
            </a:r>
            <a:r>
              <a:rPr lang="en-US" sz="1800" b="1" dirty="0">
                <a:latin typeface="Calibri" panose="020F0502020204030204" pitchFamily="34" charset="0"/>
                <a:cs typeface="Calibri" panose="020F0502020204030204" pitchFamily="34" charset="0"/>
              </a:rPr>
              <a:t>derived class </a:t>
            </a:r>
            <a:r>
              <a:rPr lang="en-US" sz="1800" dirty="0">
                <a:latin typeface="Calibri" panose="020F0502020204030204" pitchFamily="34" charset="0"/>
                <a:cs typeface="Calibri" panose="020F0502020204030204" pitchFamily="34" charset="0"/>
              </a:rPr>
              <a:t>can access three members.</a:t>
            </a:r>
          </a:p>
          <a:p>
            <a:pPr marL="285750" indent="-285750" algn="just">
              <a:buFont typeface="Wingdings" panose="05000000000000000000" pitchFamily="2" charset="2"/>
              <a:buChar char="v"/>
            </a:pPr>
            <a:r>
              <a:rPr lang="en-US" sz="1800" dirty="0">
                <a:latin typeface="Calibri" panose="020F0502020204030204" pitchFamily="34" charset="0"/>
                <a:cs typeface="Calibri" panose="020F0502020204030204" pitchFamily="34" charset="0"/>
              </a:rPr>
              <a:t>The inheritance relationship enables a derived class to inherit features from its base class. Furthermore, the derived class can add new features of its own. Therefore, rather than create completely new classes from scratch, you can take advantage of inheritance and reduce software complexity.</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5</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0164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2) Private Inheritance…</a:t>
            </a:r>
            <a:endParaRPr lang="en-GB" sz="36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50</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31670E8-072A-4BDD-8B4D-395827E15A69}"/>
              </a:ext>
            </a:extLst>
          </p:cNvPr>
          <p:cNvSpPr/>
          <p:nvPr/>
        </p:nvSpPr>
        <p:spPr>
          <a:xfrm>
            <a:off x="179512" y="1527957"/>
            <a:ext cx="6192688" cy="3477875"/>
          </a:xfrm>
          <a:prstGeom prst="rect">
            <a:avLst/>
          </a:prstGeom>
        </p:spPr>
        <p:txBody>
          <a:bodyPr wrap="square">
            <a:spAutoFit/>
          </a:bodyPr>
          <a:lstStyle/>
          <a:p>
            <a:r>
              <a:rPr lang="en-US" b="1" dirty="0">
                <a:solidFill>
                  <a:schemeClr val="tx1"/>
                </a:solidFill>
                <a:latin typeface="Consolas" panose="020B0609020204030204" pitchFamily="49" charset="0"/>
              </a:rPr>
              <a:t>// tests publicly- and privately-derived classes</a:t>
            </a:r>
          </a:p>
          <a:p>
            <a:endParaRPr lang="en-US" dirty="0">
              <a:solidFill>
                <a:schemeClr val="tx1"/>
              </a:solidFill>
              <a:latin typeface="Consolas" panose="020B0609020204030204" pitchFamily="49" charset="0"/>
            </a:endParaRPr>
          </a:p>
          <a:p>
            <a:r>
              <a:rPr lang="en-US" sz="1600" dirty="0">
                <a:solidFill>
                  <a:schemeClr val="tx1"/>
                </a:solidFill>
                <a:latin typeface="Consolas" panose="020B0609020204030204" pitchFamily="49" charset="0"/>
              </a:rPr>
              <a:t>#include &lt;iostream&gt;</a:t>
            </a:r>
          </a:p>
          <a:p>
            <a:r>
              <a:rPr lang="en-US" sz="1600" dirty="0">
                <a:solidFill>
                  <a:schemeClr val="tx1"/>
                </a:solidFill>
                <a:latin typeface="Consolas" panose="020B0609020204030204" pitchFamily="49" charset="0"/>
              </a:rPr>
              <a:t>#include &lt;</a:t>
            </a:r>
            <a:r>
              <a:rPr lang="en-US" sz="1600" dirty="0" err="1">
                <a:solidFill>
                  <a:schemeClr val="tx1"/>
                </a:solidFill>
                <a:latin typeface="Consolas" panose="020B0609020204030204" pitchFamily="49" charset="0"/>
              </a:rPr>
              <a:t>conio.h</a:t>
            </a:r>
            <a:r>
              <a:rPr lang="en-US" sz="1600" dirty="0">
                <a:solidFill>
                  <a:schemeClr val="tx1"/>
                </a:solidFill>
                <a:latin typeface="Consolas" panose="020B0609020204030204" pitchFamily="49" charset="0"/>
              </a:rPr>
              <a:t>&gt;</a:t>
            </a:r>
          </a:p>
          <a:p>
            <a:r>
              <a:rPr lang="en-US" sz="1600" dirty="0">
                <a:solidFill>
                  <a:schemeClr val="tx1"/>
                </a:solidFill>
                <a:latin typeface="Consolas" panose="020B0609020204030204" pitchFamily="49" charset="0"/>
              </a:rPr>
              <a:t>using namespace std;</a:t>
            </a:r>
          </a:p>
          <a:p>
            <a:r>
              <a:rPr lang="en-US" sz="1600" dirty="0">
                <a:solidFill>
                  <a:schemeClr val="tx1"/>
                </a:solidFill>
                <a:latin typeface="Consolas" panose="020B0609020204030204" pitchFamily="49" charset="0"/>
              </a:rPr>
              <a:t>class A //base class</a:t>
            </a:r>
          </a:p>
          <a:p>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private:</a:t>
            </a:r>
          </a:p>
          <a:p>
            <a:r>
              <a:rPr lang="en-US" sz="1600" dirty="0">
                <a:solidFill>
                  <a:schemeClr val="tx1"/>
                </a:solidFill>
                <a:latin typeface="Consolas" panose="020B0609020204030204" pitchFamily="49" charset="0"/>
              </a:rPr>
              <a:t>    int </a:t>
            </a:r>
            <a:r>
              <a:rPr lang="en-US" sz="1600" dirty="0" err="1">
                <a:solidFill>
                  <a:schemeClr val="tx1"/>
                </a:solidFill>
                <a:latin typeface="Consolas" panose="020B0609020204030204" pitchFamily="49" charset="0"/>
              </a:rPr>
              <a:t>privdataA</a:t>
            </a:r>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protected:</a:t>
            </a:r>
          </a:p>
          <a:p>
            <a:r>
              <a:rPr lang="en-US" sz="1600" dirty="0">
                <a:solidFill>
                  <a:schemeClr val="tx1"/>
                </a:solidFill>
                <a:latin typeface="Consolas" panose="020B0609020204030204" pitchFamily="49" charset="0"/>
              </a:rPr>
              <a:t>    int </a:t>
            </a:r>
            <a:r>
              <a:rPr lang="en-US" sz="1600" dirty="0" err="1">
                <a:solidFill>
                  <a:schemeClr val="tx1"/>
                </a:solidFill>
                <a:latin typeface="Consolas" panose="020B0609020204030204" pitchFamily="49" charset="0"/>
              </a:rPr>
              <a:t>protdataA</a:t>
            </a:r>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public:</a:t>
            </a:r>
          </a:p>
          <a:p>
            <a:r>
              <a:rPr lang="en-US" sz="1600" dirty="0">
                <a:solidFill>
                  <a:schemeClr val="tx1"/>
                </a:solidFill>
                <a:latin typeface="Consolas" panose="020B0609020204030204" pitchFamily="49" charset="0"/>
              </a:rPr>
              <a:t>    int </a:t>
            </a:r>
            <a:r>
              <a:rPr lang="en-US" sz="1600" dirty="0" err="1">
                <a:solidFill>
                  <a:schemeClr val="tx1"/>
                </a:solidFill>
                <a:latin typeface="Consolas" panose="020B0609020204030204" pitchFamily="49" charset="0"/>
              </a:rPr>
              <a:t>pubdataA</a:t>
            </a:r>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18802241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2) Private Inheritance…</a:t>
            </a:r>
            <a:endParaRPr lang="en-GB" sz="36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51</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932D007-C106-40E2-B81E-4EE63DD2D785}"/>
              </a:ext>
            </a:extLst>
          </p:cNvPr>
          <p:cNvSpPr/>
          <p:nvPr/>
        </p:nvSpPr>
        <p:spPr>
          <a:xfrm>
            <a:off x="323528" y="1563638"/>
            <a:ext cx="6048672" cy="3416320"/>
          </a:xfrm>
          <a:prstGeom prst="rect">
            <a:avLst/>
          </a:prstGeom>
        </p:spPr>
        <p:txBody>
          <a:bodyPr wrap="square">
            <a:spAutoFit/>
          </a:bodyPr>
          <a:lstStyle/>
          <a:p>
            <a:r>
              <a:rPr lang="en-US" sz="1800" dirty="0">
                <a:solidFill>
                  <a:schemeClr val="tx1"/>
                </a:solidFill>
                <a:latin typeface="Consolas" panose="020B0609020204030204" pitchFamily="49" charset="0"/>
              </a:rPr>
              <a:t>class B : public A //publicly-derived class</a:t>
            </a:r>
          </a:p>
          <a:p>
            <a:r>
              <a:rPr lang="en-US" sz="1800" dirty="0">
                <a:solidFill>
                  <a:schemeClr val="tx1"/>
                </a:solidFill>
                <a:latin typeface="Consolas" panose="020B0609020204030204" pitchFamily="49" charset="0"/>
              </a:rPr>
              <a:t>{</a:t>
            </a:r>
          </a:p>
          <a:p>
            <a:r>
              <a:rPr lang="en-US" sz="1800" dirty="0">
                <a:solidFill>
                  <a:schemeClr val="tx1"/>
                </a:solidFill>
                <a:latin typeface="Consolas" panose="020B0609020204030204" pitchFamily="49" charset="0"/>
              </a:rPr>
              <a:t>public:</a:t>
            </a:r>
          </a:p>
          <a:p>
            <a:r>
              <a:rPr lang="en-US" sz="1800" dirty="0">
                <a:solidFill>
                  <a:schemeClr val="tx1"/>
                </a:solidFill>
                <a:latin typeface="Consolas" panose="020B0609020204030204" pitchFamily="49" charset="0"/>
              </a:rPr>
              <a:t>    void </a:t>
            </a:r>
            <a:r>
              <a:rPr lang="en-US" sz="1800" dirty="0" err="1">
                <a:solidFill>
                  <a:schemeClr val="tx1"/>
                </a:solidFill>
                <a:latin typeface="Consolas" panose="020B0609020204030204" pitchFamily="49" charset="0"/>
              </a:rPr>
              <a:t>funct</a:t>
            </a:r>
            <a:r>
              <a:rPr lang="en-US" sz="1800" dirty="0">
                <a:solidFill>
                  <a:schemeClr val="tx1"/>
                </a:solidFill>
                <a:latin typeface="Consolas" panose="020B0609020204030204" pitchFamily="49" charset="0"/>
              </a:rPr>
              <a:t>()</a:t>
            </a:r>
          </a:p>
          <a:p>
            <a:r>
              <a:rPr lang="en-US" sz="1800" dirty="0">
                <a:solidFill>
                  <a:schemeClr val="tx1"/>
                </a:solidFill>
                <a:latin typeface="Consolas" panose="020B0609020204030204" pitchFamily="49" charset="0"/>
              </a:rPr>
              <a:t>        {</a:t>
            </a:r>
          </a:p>
          <a:p>
            <a:r>
              <a:rPr lang="en-US" sz="1800" dirty="0">
                <a:solidFill>
                  <a:schemeClr val="tx1"/>
                </a:solidFill>
                <a:latin typeface="Consolas" panose="020B0609020204030204" pitchFamily="49" charset="0"/>
              </a:rPr>
              <a:t>            int a;</a:t>
            </a:r>
          </a:p>
          <a:p>
            <a:r>
              <a:rPr lang="en-US" sz="1800" dirty="0">
                <a:solidFill>
                  <a:schemeClr val="tx1"/>
                </a:solidFill>
                <a:latin typeface="Consolas" panose="020B0609020204030204" pitchFamily="49" charset="0"/>
              </a:rPr>
              <a:t>            a = </a:t>
            </a:r>
            <a:r>
              <a:rPr lang="en-US" sz="1800" dirty="0" err="1">
                <a:solidFill>
                  <a:schemeClr val="tx1"/>
                </a:solidFill>
                <a:latin typeface="Consolas" panose="020B0609020204030204" pitchFamily="49" charset="0"/>
              </a:rPr>
              <a:t>privdataA</a:t>
            </a:r>
            <a:r>
              <a:rPr lang="en-US" sz="1800" dirty="0">
                <a:solidFill>
                  <a:schemeClr val="tx1"/>
                </a:solidFill>
                <a:latin typeface="Consolas" panose="020B0609020204030204" pitchFamily="49" charset="0"/>
              </a:rPr>
              <a:t>; //error: not accessible</a:t>
            </a:r>
          </a:p>
          <a:p>
            <a:r>
              <a:rPr lang="en-US" sz="1800" dirty="0">
                <a:solidFill>
                  <a:schemeClr val="tx1"/>
                </a:solidFill>
                <a:latin typeface="Consolas" panose="020B0609020204030204" pitchFamily="49" charset="0"/>
              </a:rPr>
              <a:t>            a = </a:t>
            </a:r>
            <a:r>
              <a:rPr lang="en-US" sz="1800" dirty="0" err="1">
                <a:solidFill>
                  <a:schemeClr val="tx1"/>
                </a:solidFill>
                <a:latin typeface="Consolas" panose="020B0609020204030204" pitchFamily="49" charset="0"/>
              </a:rPr>
              <a:t>protdataA</a:t>
            </a:r>
            <a:r>
              <a:rPr lang="en-US" sz="1800" dirty="0">
                <a:solidFill>
                  <a:schemeClr val="tx1"/>
                </a:solidFill>
                <a:latin typeface="Consolas" panose="020B0609020204030204" pitchFamily="49" charset="0"/>
              </a:rPr>
              <a:t>; //OK</a:t>
            </a:r>
          </a:p>
          <a:p>
            <a:r>
              <a:rPr lang="en-US" sz="1800" dirty="0">
                <a:solidFill>
                  <a:schemeClr val="tx1"/>
                </a:solidFill>
                <a:latin typeface="Consolas" panose="020B0609020204030204" pitchFamily="49" charset="0"/>
              </a:rPr>
              <a:t>            a = </a:t>
            </a:r>
            <a:r>
              <a:rPr lang="en-US" sz="1800" dirty="0" err="1">
                <a:solidFill>
                  <a:schemeClr val="tx1"/>
                </a:solidFill>
                <a:latin typeface="Consolas" panose="020B0609020204030204" pitchFamily="49" charset="0"/>
              </a:rPr>
              <a:t>pubdataA</a:t>
            </a:r>
            <a:r>
              <a:rPr lang="en-US" sz="1800" dirty="0">
                <a:solidFill>
                  <a:schemeClr val="tx1"/>
                </a:solidFill>
                <a:latin typeface="Consolas" panose="020B0609020204030204" pitchFamily="49" charset="0"/>
              </a:rPr>
              <a:t>; //OK</a:t>
            </a:r>
          </a:p>
          <a:p>
            <a:r>
              <a:rPr lang="en-US" sz="1800" dirty="0">
                <a:solidFill>
                  <a:schemeClr val="tx1"/>
                </a:solidFill>
                <a:latin typeface="Consolas" panose="020B0609020204030204" pitchFamily="49" charset="0"/>
              </a:rPr>
              <a:t>        }</a:t>
            </a:r>
          </a:p>
          <a:p>
            <a:r>
              <a:rPr lang="en-US" sz="18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12380924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2) Private Inheritance…</a:t>
            </a:r>
            <a:endParaRPr lang="en-GB" sz="36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52</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6E95316-28F2-445D-8BD8-70E836154E3E}"/>
              </a:ext>
            </a:extLst>
          </p:cNvPr>
          <p:cNvSpPr/>
          <p:nvPr/>
        </p:nvSpPr>
        <p:spPr>
          <a:xfrm>
            <a:off x="251520" y="1491630"/>
            <a:ext cx="6192688" cy="2800767"/>
          </a:xfrm>
          <a:prstGeom prst="rect">
            <a:avLst/>
          </a:prstGeom>
        </p:spPr>
        <p:txBody>
          <a:bodyPr wrap="square">
            <a:spAutoFit/>
          </a:bodyPr>
          <a:lstStyle/>
          <a:p>
            <a:r>
              <a:rPr lang="en-US" sz="1600" dirty="0">
                <a:solidFill>
                  <a:schemeClr val="tx1"/>
                </a:solidFill>
                <a:latin typeface="Consolas" panose="020B0609020204030204" pitchFamily="49" charset="0"/>
              </a:rPr>
              <a:t>class C : private A //privately-derived class</a:t>
            </a:r>
          </a:p>
          <a:p>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public:</a:t>
            </a:r>
          </a:p>
          <a:p>
            <a:r>
              <a:rPr lang="en-US" sz="1600" dirty="0">
                <a:solidFill>
                  <a:schemeClr val="tx1"/>
                </a:solidFill>
                <a:latin typeface="Consolas" panose="020B0609020204030204" pitchFamily="49" charset="0"/>
              </a:rPr>
              <a:t>    void </a:t>
            </a:r>
            <a:r>
              <a:rPr lang="en-US" sz="1600" dirty="0" err="1">
                <a:solidFill>
                  <a:schemeClr val="tx1"/>
                </a:solidFill>
                <a:latin typeface="Consolas" panose="020B0609020204030204" pitchFamily="49" charset="0"/>
              </a:rPr>
              <a:t>funct</a:t>
            </a:r>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            int a;</a:t>
            </a:r>
          </a:p>
          <a:p>
            <a:r>
              <a:rPr lang="en-US" sz="1600" dirty="0">
                <a:solidFill>
                  <a:schemeClr val="tx1"/>
                </a:solidFill>
                <a:latin typeface="Consolas" panose="020B0609020204030204" pitchFamily="49" charset="0"/>
              </a:rPr>
              <a:t>            a = </a:t>
            </a:r>
            <a:r>
              <a:rPr lang="en-US" sz="1600" dirty="0" err="1">
                <a:solidFill>
                  <a:schemeClr val="tx1"/>
                </a:solidFill>
                <a:latin typeface="Consolas" panose="020B0609020204030204" pitchFamily="49" charset="0"/>
              </a:rPr>
              <a:t>privdataA</a:t>
            </a:r>
            <a:r>
              <a:rPr lang="en-US" sz="1600" dirty="0">
                <a:solidFill>
                  <a:schemeClr val="tx1"/>
                </a:solidFill>
                <a:latin typeface="Consolas" panose="020B0609020204030204" pitchFamily="49" charset="0"/>
              </a:rPr>
              <a:t>; //error: not accessible</a:t>
            </a:r>
          </a:p>
          <a:p>
            <a:r>
              <a:rPr lang="en-US" sz="1600" dirty="0">
                <a:solidFill>
                  <a:schemeClr val="tx1"/>
                </a:solidFill>
                <a:latin typeface="Consolas" panose="020B0609020204030204" pitchFamily="49" charset="0"/>
              </a:rPr>
              <a:t>            a = </a:t>
            </a:r>
            <a:r>
              <a:rPr lang="en-US" sz="1600" dirty="0" err="1">
                <a:solidFill>
                  <a:schemeClr val="tx1"/>
                </a:solidFill>
                <a:latin typeface="Consolas" panose="020B0609020204030204" pitchFamily="49" charset="0"/>
              </a:rPr>
              <a:t>protdataA</a:t>
            </a:r>
            <a:r>
              <a:rPr lang="en-US" sz="1600" dirty="0">
                <a:solidFill>
                  <a:schemeClr val="tx1"/>
                </a:solidFill>
                <a:latin typeface="Consolas" panose="020B0609020204030204" pitchFamily="49" charset="0"/>
              </a:rPr>
              <a:t>; //OK</a:t>
            </a:r>
          </a:p>
          <a:p>
            <a:r>
              <a:rPr lang="en-US" sz="1600" dirty="0">
                <a:solidFill>
                  <a:schemeClr val="tx1"/>
                </a:solidFill>
                <a:latin typeface="Consolas" panose="020B0609020204030204" pitchFamily="49" charset="0"/>
              </a:rPr>
              <a:t>            a = </a:t>
            </a:r>
            <a:r>
              <a:rPr lang="en-US" sz="1600" dirty="0" err="1">
                <a:solidFill>
                  <a:schemeClr val="tx1"/>
                </a:solidFill>
                <a:latin typeface="Consolas" panose="020B0609020204030204" pitchFamily="49" charset="0"/>
              </a:rPr>
              <a:t>pubdataA</a:t>
            </a:r>
            <a:r>
              <a:rPr lang="en-US" sz="1600" dirty="0">
                <a:solidFill>
                  <a:schemeClr val="tx1"/>
                </a:solidFill>
                <a:latin typeface="Consolas" panose="020B0609020204030204" pitchFamily="49" charset="0"/>
              </a:rPr>
              <a:t>; //OK</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18737909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2) Private Inheritance…</a:t>
            </a:r>
            <a:endParaRPr lang="en-GB" sz="36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53</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A3AAFCB-549A-405B-A881-6F87A07E613D}"/>
              </a:ext>
            </a:extLst>
          </p:cNvPr>
          <p:cNvSpPr/>
          <p:nvPr/>
        </p:nvSpPr>
        <p:spPr>
          <a:xfrm>
            <a:off x="39604" y="1408003"/>
            <a:ext cx="7268700" cy="3539430"/>
          </a:xfrm>
          <a:prstGeom prst="rect">
            <a:avLst/>
          </a:prstGeom>
        </p:spPr>
        <p:txBody>
          <a:bodyPr wrap="square">
            <a:spAutoFit/>
          </a:bodyPr>
          <a:lstStyle/>
          <a:p>
            <a:r>
              <a:rPr lang="en-US" sz="1600" dirty="0">
                <a:solidFill>
                  <a:schemeClr val="tx1"/>
                </a:solidFill>
                <a:latin typeface="Consolas" panose="020B0609020204030204" pitchFamily="49" charset="0"/>
              </a:rPr>
              <a:t>void main()</a:t>
            </a:r>
          </a:p>
          <a:p>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    int a;</a:t>
            </a:r>
          </a:p>
          <a:p>
            <a:r>
              <a:rPr lang="en-US" sz="1600" dirty="0">
                <a:solidFill>
                  <a:schemeClr val="tx1"/>
                </a:solidFill>
                <a:latin typeface="Consolas" panose="020B0609020204030204" pitchFamily="49" charset="0"/>
              </a:rPr>
              <a:t>    B </a:t>
            </a:r>
            <a:r>
              <a:rPr lang="en-US" sz="1600" dirty="0" err="1">
                <a:solidFill>
                  <a:schemeClr val="tx1"/>
                </a:solidFill>
                <a:latin typeface="Consolas" panose="020B0609020204030204" pitchFamily="49" charset="0"/>
              </a:rPr>
              <a:t>objB</a:t>
            </a:r>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    a = </a:t>
            </a:r>
            <a:r>
              <a:rPr lang="en-US" sz="1600" dirty="0" err="1">
                <a:solidFill>
                  <a:schemeClr val="tx1"/>
                </a:solidFill>
                <a:latin typeface="Consolas" panose="020B0609020204030204" pitchFamily="49" charset="0"/>
              </a:rPr>
              <a:t>objB.privdataA</a:t>
            </a:r>
            <a:r>
              <a:rPr lang="en-US" sz="1600" dirty="0">
                <a:solidFill>
                  <a:schemeClr val="tx1"/>
                </a:solidFill>
                <a:latin typeface="Consolas" panose="020B0609020204030204" pitchFamily="49" charset="0"/>
              </a:rPr>
              <a:t>; //error: not accessible</a:t>
            </a:r>
          </a:p>
          <a:p>
            <a:r>
              <a:rPr lang="en-US" sz="1600" dirty="0">
                <a:solidFill>
                  <a:schemeClr val="tx1"/>
                </a:solidFill>
                <a:latin typeface="Consolas" panose="020B0609020204030204" pitchFamily="49" charset="0"/>
              </a:rPr>
              <a:t>    a = </a:t>
            </a:r>
            <a:r>
              <a:rPr lang="en-US" sz="1600" dirty="0" err="1">
                <a:solidFill>
                  <a:schemeClr val="tx1"/>
                </a:solidFill>
                <a:latin typeface="Consolas" panose="020B0609020204030204" pitchFamily="49" charset="0"/>
              </a:rPr>
              <a:t>objB.protdataA</a:t>
            </a:r>
            <a:r>
              <a:rPr lang="en-US" sz="1600" dirty="0">
                <a:solidFill>
                  <a:schemeClr val="tx1"/>
                </a:solidFill>
                <a:latin typeface="Consolas" panose="020B0609020204030204" pitchFamily="49" charset="0"/>
              </a:rPr>
              <a:t>; //error: not accessible</a:t>
            </a:r>
          </a:p>
          <a:p>
            <a:r>
              <a:rPr lang="en-US" sz="1600" dirty="0">
                <a:solidFill>
                  <a:schemeClr val="tx1"/>
                </a:solidFill>
                <a:latin typeface="Consolas" panose="020B0609020204030204" pitchFamily="49" charset="0"/>
              </a:rPr>
              <a:t>    a = </a:t>
            </a:r>
            <a:r>
              <a:rPr lang="en-US" sz="1600" dirty="0" err="1">
                <a:solidFill>
                  <a:schemeClr val="tx1"/>
                </a:solidFill>
                <a:latin typeface="Consolas" panose="020B0609020204030204" pitchFamily="49" charset="0"/>
              </a:rPr>
              <a:t>objB.pubdataA</a:t>
            </a:r>
            <a:r>
              <a:rPr lang="en-US" sz="1600" dirty="0">
                <a:solidFill>
                  <a:schemeClr val="tx1"/>
                </a:solidFill>
                <a:latin typeface="Consolas" panose="020B0609020204030204" pitchFamily="49" charset="0"/>
              </a:rPr>
              <a:t>; //OK (A public to B)</a:t>
            </a:r>
          </a:p>
          <a:p>
            <a:br>
              <a:rPr lang="en-US" sz="1600" dirty="0">
                <a:solidFill>
                  <a:schemeClr val="tx1"/>
                </a:solidFill>
                <a:latin typeface="Consolas" panose="020B0609020204030204" pitchFamily="49" charset="0"/>
              </a:rPr>
            </a:br>
            <a:r>
              <a:rPr lang="en-US" sz="1600" dirty="0">
                <a:solidFill>
                  <a:schemeClr val="tx1"/>
                </a:solidFill>
                <a:latin typeface="Consolas" panose="020B0609020204030204" pitchFamily="49" charset="0"/>
              </a:rPr>
              <a:t>    C </a:t>
            </a:r>
            <a:r>
              <a:rPr lang="en-US" sz="1600" dirty="0" err="1">
                <a:solidFill>
                  <a:schemeClr val="tx1"/>
                </a:solidFill>
                <a:latin typeface="Consolas" panose="020B0609020204030204" pitchFamily="49" charset="0"/>
              </a:rPr>
              <a:t>objC</a:t>
            </a:r>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    a = </a:t>
            </a:r>
            <a:r>
              <a:rPr lang="en-US" sz="1600" dirty="0" err="1">
                <a:solidFill>
                  <a:schemeClr val="tx1"/>
                </a:solidFill>
                <a:latin typeface="Consolas" panose="020B0609020204030204" pitchFamily="49" charset="0"/>
              </a:rPr>
              <a:t>objC.privdataA</a:t>
            </a:r>
            <a:r>
              <a:rPr lang="en-US" sz="1600" dirty="0">
                <a:solidFill>
                  <a:schemeClr val="tx1"/>
                </a:solidFill>
                <a:latin typeface="Consolas" panose="020B0609020204030204" pitchFamily="49" charset="0"/>
              </a:rPr>
              <a:t>; //error: not accessible</a:t>
            </a:r>
          </a:p>
          <a:p>
            <a:r>
              <a:rPr lang="en-US" sz="1600" dirty="0">
                <a:solidFill>
                  <a:schemeClr val="tx1"/>
                </a:solidFill>
                <a:latin typeface="Consolas" panose="020B0609020204030204" pitchFamily="49" charset="0"/>
              </a:rPr>
              <a:t>    a = </a:t>
            </a:r>
            <a:r>
              <a:rPr lang="en-US" sz="1600" dirty="0" err="1">
                <a:solidFill>
                  <a:schemeClr val="tx1"/>
                </a:solidFill>
                <a:latin typeface="Consolas" panose="020B0609020204030204" pitchFamily="49" charset="0"/>
              </a:rPr>
              <a:t>objC.protdataA</a:t>
            </a:r>
            <a:r>
              <a:rPr lang="en-US" sz="1600" dirty="0">
                <a:solidFill>
                  <a:schemeClr val="tx1"/>
                </a:solidFill>
                <a:latin typeface="Consolas" panose="020B0609020204030204" pitchFamily="49" charset="0"/>
              </a:rPr>
              <a:t>; //error: not accessible</a:t>
            </a:r>
          </a:p>
          <a:p>
            <a:r>
              <a:rPr lang="en-US" sz="1600" dirty="0">
                <a:solidFill>
                  <a:schemeClr val="tx1"/>
                </a:solidFill>
                <a:latin typeface="Consolas" panose="020B0609020204030204" pitchFamily="49" charset="0"/>
              </a:rPr>
              <a:t>    a = </a:t>
            </a:r>
            <a:r>
              <a:rPr lang="en-US" sz="1600" dirty="0" err="1">
                <a:solidFill>
                  <a:schemeClr val="tx1"/>
                </a:solidFill>
                <a:latin typeface="Consolas" panose="020B0609020204030204" pitchFamily="49" charset="0"/>
              </a:rPr>
              <a:t>objC.pubdataA</a:t>
            </a:r>
            <a:r>
              <a:rPr lang="en-US" sz="1600" dirty="0">
                <a:solidFill>
                  <a:schemeClr val="tx1"/>
                </a:solidFill>
                <a:latin typeface="Consolas" panose="020B0609020204030204" pitchFamily="49" charset="0"/>
              </a:rPr>
              <a:t>; //error: not accessible (A private to C)</a:t>
            </a:r>
          </a:p>
          <a:p>
            <a:r>
              <a:rPr lang="en-US" sz="16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31536857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2) Private Inheritance…</a:t>
            </a:r>
            <a:endParaRPr lang="en-GB" sz="36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54</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a:extLst>
              <a:ext uri="{FF2B5EF4-FFF2-40B4-BE49-F238E27FC236}">
                <a16:creationId xmlns:a16="http://schemas.microsoft.com/office/drawing/2014/main" id="{E1DC683F-A66A-4C99-9DBA-D438CFFD632E}"/>
              </a:ext>
            </a:extLst>
          </p:cNvPr>
          <p:cNvSpPr>
            <a:spLocks noGrp="1"/>
          </p:cNvSpPr>
          <p:nvPr>
            <p:ph type="body" idx="1"/>
          </p:nvPr>
        </p:nvSpPr>
        <p:spPr>
          <a:xfrm>
            <a:off x="107504" y="1402434"/>
            <a:ext cx="8496944" cy="3689596"/>
          </a:xfrm>
        </p:spPr>
        <p:txBody>
          <a:bodyPr anchor="t"/>
          <a:lstStyle/>
          <a:p>
            <a:pPr>
              <a:buNone/>
            </a:pPr>
            <a:r>
              <a:rPr lang="en-US" sz="1800" b="1" dirty="0">
                <a:latin typeface="Calibri" panose="020F0502020204030204" pitchFamily="34" charset="0"/>
                <a:cs typeface="Calibri" panose="020F0502020204030204" pitchFamily="34" charset="0"/>
              </a:rPr>
              <a:t>Note:</a:t>
            </a:r>
          </a:p>
          <a:p>
            <a:pPr>
              <a:buNone/>
            </a:pPr>
            <a:r>
              <a:rPr lang="en-US" sz="1800" dirty="0">
                <a:latin typeface="Calibri" panose="020F0502020204030204" pitchFamily="34" charset="0"/>
                <a:cs typeface="Calibri" panose="020F0502020204030204" pitchFamily="34" charset="0"/>
              </a:rPr>
              <a:t>If you don’t supply any access specifier when creating a class, private is assumed.</a:t>
            </a:r>
          </a:p>
          <a:p>
            <a:pPr>
              <a:buNone/>
            </a:pP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30507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3) Protected Inheritance</a:t>
            </a:r>
            <a:endParaRPr lang="en-GB" sz="36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55</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a:extLst>
              <a:ext uri="{FF2B5EF4-FFF2-40B4-BE49-F238E27FC236}">
                <a16:creationId xmlns:a16="http://schemas.microsoft.com/office/drawing/2014/main" id="{E1DC683F-A66A-4C99-9DBA-D438CFFD632E}"/>
              </a:ext>
            </a:extLst>
          </p:cNvPr>
          <p:cNvSpPr>
            <a:spLocks noGrp="1"/>
          </p:cNvSpPr>
          <p:nvPr>
            <p:ph type="body" idx="1"/>
          </p:nvPr>
        </p:nvSpPr>
        <p:spPr>
          <a:xfrm>
            <a:off x="107504" y="1402434"/>
            <a:ext cx="8496944" cy="3689596"/>
          </a:xfrm>
        </p:spPr>
        <p:txBody>
          <a:bodyPr anchor="t"/>
          <a:lstStyle/>
          <a:p>
            <a:pPr marL="285750" indent="-285750" algn="just">
              <a:buFont typeface="Wingdings" panose="05000000000000000000" pitchFamily="2" charset="2"/>
              <a:buChar char="v"/>
            </a:pPr>
            <a:r>
              <a:rPr lang="en-US" sz="1800" dirty="0">
                <a:latin typeface="Calibri" panose="020F0502020204030204" pitchFamily="34" charset="0"/>
                <a:cs typeface="Calibri" panose="020F0502020204030204" pitchFamily="34" charset="0"/>
              </a:rPr>
              <a:t>The object of the class that is derived as protected can only access the protected member of the base class.</a:t>
            </a:r>
          </a:p>
          <a:p>
            <a:pPr marL="285750" indent="-285750" algn="just">
              <a:buFont typeface="Wingdings" panose="05000000000000000000" pitchFamily="2" charset="2"/>
              <a:buChar char="v"/>
            </a:pPr>
            <a:r>
              <a:rPr lang="en-US" altLang="en-US" sz="1800" dirty="0">
                <a:solidFill>
                  <a:schemeClr val="tx1"/>
                </a:solidFill>
                <a:latin typeface="Calibri" panose="020F0502020204030204" pitchFamily="34" charset="0"/>
                <a:cs typeface="Calibri" panose="020F0502020204030204" pitchFamily="34" charset="0"/>
              </a:rPr>
              <a:t>The public members of the base class become protected members in the derived class. </a:t>
            </a:r>
          </a:p>
          <a:p>
            <a:pPr marL="285750" indent="-285750" algn="just">
              <a:buFont typeface="Wingdings" panose="05000000000000000000" pitchFamily="2" charset="2"/>
              <a:buChar char="v"/>
            </a:pPr>
            <a:r>
              <a:rPr lang="en-US" altLang="en-US" sz="1800" b="1" dirty="0">
                <a:solidFill>
                  <a:schemeClr val="tx1"/>
                </a:solidFill>
                <a:latin typeface="euclid_circular_a"/>
              </a:rPr>
              <a:t>protected inheritance</a:t>
            </a:r>
            <a:r>
              <a:rPr lang="en-US" altLang="en-US" sz="1800" dirty="0">
                <a:solidFill>
                  <a:schemeClr val="tx1"/>
                </a:solidFill>
                <a:latin typeface="euclid_circular_a"/>
              </a:rPr>
              <a:t> </a:t>
            </a:r>
            <a:r>
              <a:rPr lang="en-US" altLang="en-US" sz="1800" dirty="0">
                <a:solidFill>
                  <a:schemeClr val="tx1"/>
                </a:solidFill>
                <a:latin typeface="Calibri" panose="020F0502020204030204" pitchFamily="34" charset="0"/>
                <a:cs typeface="Calibri" panose="020F0502020204030204" pitchFamily="34" charset="0"/>
              </a:rPr>
              <a:t>makes the </a:t>
            </a:r>
            <a:r>
              <a:rPr lang="en-US" altLang="en-US" sz="1800" b="1" dirty="0">
                <a:solidFill>
                  <a:schemeClr val="tx1"/>
                </a:solidFill>
                <a:latin typeface="Calibri" panose="020F0502020204030204" pitchFamily="34" charset="0"/>
                <a:cs typeface="Calibri" panose="020F0502020204030204" pitchFamily="34" charset="0"/>
              </a:rPr>
              <a:t>public</a:t>
            </a:r>
            <a:r>
              <a:rPr lang="en-US" altLang="en-US" sz="1800" dirty="0">
                <a:solidFill>
                  <a:schemeClr val="tx1"/>
                </a:solidFill>
                <a:latin typeface="Calibri" panose="020F0502020204030204" pitchFamily="34" charset="0"/>
                <a:cs typeface="Calibri" panose="020F0502020204030204" pitchFamily="34" charset="0"/>
              </a:rPr>
              <a:t> and </a:t>
            </a:r>
            <a:r>
              <a:rPr lang="en-US" altLang="en-US" sz="1800" b="1" dirty="0">
                <a:solidFill>
                  <a:schemeClr val="tx1"/>
                </a:solidFill>
                <a:latin typeface="Calibri" panose="020F0502020204030204" pitchFamily="34" charset="0"/>
                <a:cs typeface="Calibri" panose="020F0502020204030204" pitchFamily="34" charset="0"/>
              </a:rPr>
              <a:t>protected</a:t>
            </a:r>
            <a:r>
              <a:rPr lang="en-US" altLang="en-US" sz="1800" dirty="0">
                <a:solidFill>
                  <a:schemeClr val="tx1"/>
                </a:solidFill>
                <a:latin typeface="Calibri" panose="020F0502020204030204" pitchFamily="34" charset="0"/>
                <a:cs typeface="Calibri" panose="020F0502020204030204" pitchFamily="34" charset="0"/>
              </a:rPr>
              <a:t> members of the base class </a:t>
            </a:r>
            <a:r>
              <a:rPr lang="en-US" altLang="en-US" sz="1800" b="1" dirty="0">
                <a:solidFill>
                  <a:schemeClr val="tx1"/>
                </a:solidFill>
                <a:latin typeface="Calibri" panose="020F0502020204030204" pitchFamily="34" charset="0"/>
                <a:cs typeface="Calibri" panose="020F0502020204030204" pitchFamily="34" charset="0"/>
              </a:rPr>
              <a:t>protected</a:t>
            </a:r>
            <a:r>
              <a:rPr lang="en-US" altLang="en-US" sz="1800" dirty="0">
                <a:solidFill>
                  <a:schemeClr val="tx1"/>
                </a:solidFill>
                <a:latin typeface="Calibri" panose="020F0502020204030204" pitchFamily="34" charset="0"/>
                <a:cs typeface="Calibri" panose="020F0502020204030204" pitchFamily="34" charset="0"/>
              </a:rPr>
              <a:t> in the derived class.</a:t>
            </a:r>
          </a:p>
          <a:p>
            <a:pPr marL="285750" indent="-285750" algn="just">
              <a:buFont typeface="Wingdings" panose="05000000000000000000" pitchFamily="2" charset="2"/>
              <a:buChar char="v"/>
            </a:pPr>
            <a:endParaRPr lang="en-US" sz="18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r>
              <a:rPr lang="en-US" sz="1800" dirty="0">
                <a:latin typeface="Calibri" panose="020F0502020204030204" pitchFamily="34" charset="0"/>
                <a:cs typeface="Calibri" panose="020F0502020204030204" pitchFamily="34" charset="0"/>
              </a:rPr>
              <a:t>The general syntax for deriving a protected class from base class is:</a:t>
            </a:r>
          </a:p>
          <a:p>
            <a:pPr algn="just">
              <a:buNone/>
            </a:pP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73053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2) Private Inheritance</a:t>
            </a:r>
          </a:p>
        </p:txBody>
      </p:sp>
      <p:sp>
        <p:nvSpPr>
          <p:cNvPr id="4" name="Slide Number Placeholder 3"/>
          <p:cNvSpPr>
            <a:spLocks noGrp="1"/>
          </p:cNvSpPr>
          <p:nvPr>
            <p:ph type="sldNum" idx="12"/>
          </p:nvPr>
        </p:nvSpPr>
        <p:spPr>
          <a:xfrm>
            <a:off x="8348402" y="4587974"/>
            <a:ext cx="472070" cy="315600"/>
          </a:xfrm>
        </p:spPr>
        <p:txBody>
          <a:bodyPr/>
          <a:lstStyle/>
          <a:p>
            <a:pPr lvl="0">
              <a:spcBef>
                <a:spcPts val="0"/>
              </a:spcBef>
              <a:buNone/>
            </a:pPr>
            <a:fld id="{00000000-1234-1234-1234-123412341234}" type="slidenum">
              <a:rPr lang="en" smtClean="0"/>
              <a:pPr lvl="0">
                <a:spcBef>
                  <a:spcPts val="0"/>
                </a:spcBef>
                <a:buNone/>
              </a:pPr>
              <a:t>56</a:t>
            </a:fld>
            <a:endParaRPr lang="en" dirty="0"/>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F1C32EC6-A41D-43E9-9EA5-EC717B01D57D}"/>
              </a:ext>
            </a:extLst>
          </p:cNvPr>
          <p:cNvPicPr>
            <a:picLocks noChangeAspect="1"/>
          </p:cNvPicPr>
          <p:nvPr/>
        </p:nvPicPr>
        <p:blipFill>
          <a:blip r:embed="rId4"/>
          <a:stretch>
            <a:fillRect/>
          </a:stretch>
        </p:blipFill>
        <p:spPr>
          <a:xfrm>
            <a:off x="1187624" y="115306"/>
            <a:ext cx="6264696" cy="4904716"/>
          </a:xfrm>
          <a:prstGeom prst="rect">
            <a:avLst/>
          </a:prstGeom>
        </p:spPr>
      </p:pic>
    </p:spTree>
    <p:extLst>
      <p:ext uri="{BB962C8B-B14F-4D97-AF65-F5344CB8AC3E}">
        <p14:creationId xmlns:p14="http://schemas.microsoft.com/office/powerpoint/2010/main" val="20811825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Accessibility in protected Inheritance</a:t>
            </a:r>
            <a:endParaRPr lang="en-GB" sz="44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57</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E872ED45-F4FE-4CA2-9DB6-B5110E078513}"/>
              </a:ext>
            </a:extLst>
          </p:cNvPr>
          <p:cNvGraphicFramePr>
            <a:graphicFrameLocks noGrp="1"/>
          </p:cNvGraphicFramePr>
          <p:nvPr>
            <p:extLst>
              <p:ext uri="{D42A27DB-BD31-4B8C-83A1-F6EECF244321}">
                <p14:modId xmlns:p14="http://schemas.microsoft.com/office/powerpoint/2010/main" val="978837336"/>
              </p:ext>
            </p:extLst>
          </p:nvPr>
        </p:nvGraphicFramePr>
        <p:xfrm>
          <a:off x="224796" y="1923678"/>
          <a:ext cx="8667684" cy="2232248"/>
        </p:xfrm>
        <a:graphic>
          <a:graphicData uri="http://schemas.openxmlformats.org/drawingml/2006/table">
            <a:tbl>
              <a:tblPr/>
              <a:tblGrid>
                <a:gridCol w="2166921">
                  <a:extLst>
                    <a:ext uri="{9D8B030D-6E8A-4147-A177-3AD203B41FA5}">
                      <a16:colId xmlns:a16="http://schemas.microsoft.com/office/drawing/2014/main" val="4029719543"/>
                    </a:ext>
                  </a:extLst>
                </a:gridCol>
                <a:gridCol w="2166921">
                  <a:extLst>
                    <a:ext uri="{9D8B030D-6E8A-4147-A177-3AD203B41FA5}">
                      <a16:colId xmlns:a16="http://schemas.microsoft.com/office/drawing/2014/main" val="1772291802"/>
                    </a:ext>
                  </a:extLst>
                </a:gridCol>
                <a:gridCol w="2166921">
                  <a:extLst>
                    <a:ext uri="{9D8B030D-6E8A-4147-A177-3AD203B41FA5}">
                      <a16:colId xmlns:a16="http://schemas.microsoft.com/office/drawing/2014/main" val="1832965743"/>
                    </a:ext>
                  </a:extLst>
                </a:gridCol>
                <a:gridCol w="2166921">
                  <a:extLst>
                    <a:ext uri="{9D8B030D-6E8A-4147-A177-3AD203B41FA5}">
                      <a16:colId xmlns:a16="http://schemas.microsoft.com/office/drawing/2014/main" val="3698951891"/>
                    </a:ext>
                  </a:extLst>
                </a:gridCol>
              </a:tblGrid>
              <a:tr h="855758">
                <a:tc>
                  <a:txBody>
                    <a:bodyPr/>
                    <a:lstStyle/>
                    <a:p>
                      <a:pPr algn="l"/>
                      <a:r>
                        <a:rPr lang="en-US" sz="1600" b="0" dirty="0">
                          <a:effectLst/>
                        </a:rPr>
                        <a:t>Accessibility</a:t>
                      </a: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pPr algn="l"/>
                      <a:r>
                        <a:rPr lang="en-US" sz="1600" b="0" dirty="0">
                          <a:effectLst/>
                        </a:rPr>
                        <a:t>private members</a:t>
                      </a: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pPr algn="l"/>
                      <a:r>
                        <a:rPr lang="en-US" sz="1600" b="0">
                          <a:effectLst/>
                        </a:rPr>
                        <a:t>protected members</a:t>
                      </a: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pPr algn="l"/>
                      <a:r>
                        <a:rPr lang="en-US" sz="1600" b="0">
                          <a:effectLst/>
                        </a:rPr>
                        <a:t>public members</a:t>
                      </a: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1972445110"/>
                  </a:ext>
                </a:extLst>
              </a:tr>
              <a:tr h="688245">
                <a:tc>
                  <a:txBody>
                    <a:bodyPr/>
                    <a:lstStyle/>
                    <a:p>
                      <a:r>
                        <a:rPr lang="en-US" sz="1600">
                          <a:effectLst/>
                        </a:rPr>
                        <a:t>Base Class</a:t>
                      </a: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US" sz="1600" dirty="0">
                          <a:effectLst/>
                        </a:rPr>
                        <a:t>Yes</a:t>
                      </a: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US" sz="1600" dirty="0">
                          <a:effectLst/>
                        </a:rPr>
                        <a:t>Yes</a:t>
                      </a: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US" sz="1600" dirty="0">
                          <a:effectLst/>
                        </a:rPr>
                        <a:t>Yes</a:t>
                      </a: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3742153096"/>
                  </a:ext>
                </a:extLst>
              </a:tr>
              <a:tr h="688245">
                <a:tc>
                  <a:txBody>
                    <a:bodyPr/>
                    <a:lstStyle/>
                    <a:p>
                      <a:r>
                        <a:rPr lang="en-US" sz="1600">
                          <a:effectLst/>
                        </a:rPr>
                        <a:t>Derived Class</a:t>
                      </a: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US" sz="1600" dirty="0">
                          <a:effectLst/>
                        </a:rPr>
                        <a:t>No</a:t>
                      </a: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US" sz="1600" dirty="0">
                          <a:effectLst/>
                        </a:rPr>
                        <a:t>Yes</a:t>
                      </a: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tc>
                  <a:txBody>
                    <a:bodyPr/>
                    <a:lstStyle/>
                    <a:p>
                      <a:r>
                        <a:rPr lang="en-US" sz="1600" dirty="0">
                          <a:effectLst/>
                        </a:rPr>
                        <a:t>Yes</a:t>
                      </a:r>
                      <a:r>
                        <a:rPr lang="en-US" sz="1400" b="0" i="0" u="none" strike="noStrike" cap="none" dirty="0">
                          <a:solidFill>
                            <a:schemeClr val="tx1"/>
                          </a:solidFill>
                          <a:effectLst/>
                          <a:latin typeface="+mn-lt"/>
                          <a:ea typeface="+mn-ea"/>
                          <a:cs typeface="+mn-cs"/>
                          <a:sym typeface="Arial"/>
                        </a:rPr>
                        <a:t> </a:t>
                      </a:r>
                      <a:r>
                        <a:rPr lang="en-US" sz="1600" b="0" i="0" u="none" strike="noStrike" cap="none" dirty="0">
                          <a:solidFill>
                            <a:schemeClr val="tx1"/>
                          </a:solidFill>
                          <a:effectLst/>
                          <a:latin typeface="+mn-lt"/>
                          <a:ea typeface="+mn-ea"/>
                          <a:cs typeface="+mn-cs"/>
                          <a:sym typeface="Arial"/>
                        </a:rPr>
                        <a:t>(inherited as protected variables)</a:t>
                      </a:r>
                      <a:endParaRPr lang="en-US" sz="1800" dirty="0">
                        <a:effectLst/>
                      </a:endParaRPr>
                    </a:p>
                  </a:txBody>
                  <a:tcPr marL="186777" marR="186777" marT="93389" marB="933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AFF"/>
                    </a:solidFill>
                  </a:tcPr>
                </a:tc>
                <a:extLst>
                  <a:ext uri="{0D108BD9-81ED-4DB2-BD59-A6C34878D82A}">
                    <a16:rowId xmlns:a16="http://schemas.microsoft.com/office/drawing/2014/main" val="2300601157"/>
                  </a:ext>
                </a:extLst>
              </a:tr>
            </a:tbl>
          </a:graphicData>
        </a:graphic>
      </p:graphicFrame>
    </p:spTree>
    <p:extLst>
      <p:ext uri="{BB962C8B-B14F-4D97-AF65-F5344CB8AC3E}">
        <p14:creationId xmlns:p14="http://schemas.microsoft.com/office/powerpoint/2010/main" val="19718361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3) Protected Inheritance…</a:t>
            </a:r>
            <a:endParaRPr lang="en-GB" sz="36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58</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a:extLst>
              <a:ext uri="{FF2B5EF4-FFF2-40B4-BE49-F238E27FC236}">
                <a16:creationId xmlns:a16="http://schemas.microsoft.com/office/drawing/2014/main" id="{E1DC683F-A66A-4C99-9DBA-D438CFFD632E}"/>
              </a:ext>
            </a:extLst>
          </p:cNvPr>
          <p:cNvSpPr>
            <a:spLocks noGrp="1"/>
          </p:cNvSpPr>
          <p:nvPr>
            <p:ph type="body" idx="1"/>
          </p:nvPr>
        </p:nvSpPr>
        <p:spPr>
          <a:xfrm>
            <a:off x="107504" y="1402434"/>
            <a:ext cx="8496944" cy="3689596"/>
          </a:xfrm>
        </p:spPr>
        <p:txBody>
          <a:bodyPr anchor="t"/>
          <a:lstStyle/>
          <a:p>
            <a:pPr algn="just">
              <a:buNone/>
            </a:pPr>
            <a:r>
              <a:rPr lang="en-US" sz="1600" dirty="0">
                <a:latin typeface="Berlin Sans FB Demi" panose="020E0802020502020306" pitchFamily="34" charset="0"/>
                <a:cs typeface="Calibri" panose="020F0502020204030204" pitchFamily="34" charset="0"/>
              </a:rPr>
              <a:t>class  </a:t>
            </a:r>
            <a:r>
              <a:rPr lang="en-US" sz="1600" dirty="0" err="1">
                <a:latin typeface="Berlin Sans FB Demi" panose="020E0802020502020306" pitchFamily="34" charset="0"/>
                <a:cs typeface="Calibri" panose="020F0502020204030204" pitchFamily="34" charset="0"/>
              </a:rPr>
              <a:t>sub_class_name</a:t>
            </a:r>
            <a:r>
              <a:rPr lang="en-US" sz="1600" dirty="0">
                <a:latin typeface="Berlin Sans FB Demi" panose="020E0802020502020306" pitchFamily="34" charset="0"/>
                <a:cs typeface="Calibri" panose="020F0502020204030204" pitchFamily="34" charset="0"/>
              </a:rPr>
              <a:t>  :  protected </a:t>
            </a:r>
            <a:r>
              <a:rPr lang="en-US" sz="1600" dirty="0" err="1">
                <a:latin typeface="Berlin Sans FB Demi" panose="020E0802020502020306" pitchFamily="34" charset="0"/>
                <a:cs typeface="Calibri" panose="020F0502020204030204" pitchFamily="34" charset="0"/>
              </a:rPr>
              <a:t>base_class_name</a:t>
            </a:r>
            <a:endParaRPr lang="en-US" sz="1600" dirty="0">
              <a:latin typeface="Berlin Sans FB Demi" panose="020E0802020502020306" pitchFamily="34" charset="0"/>
              <a:cs typeface="Calibri" panose="020F0502020204030204" pitchFamily="34" charset="0"/>
            </a:endParaRPr>
          </a:p>
          <a:p>
            <a:pPr algn="just">
              <a:buNone/>
            </a:pPr>
            <a:r>
              <a:rPr lang="en-US" sz="1600" dirty="0">
                <a:latin typeface="Berlin Sans FB Demi" panose="020E0802020502020306" pitchFamily="34" charset="0"/>
                <a:cs typeface="Calibri" panose="020F0502020204030204" pitchFamily="34" charset="0"/>
              </a:rPr>
              <a:t>{</a:t>
            </a:r>
          </a:p>
          <a:p>
            <a:pPr algn="just">
              <a:buNone/>
            </a:pPr>
            <a:r>
              <a:rPr lang="en-US" sz="1600" dirty="0">
                <a:latin typeface="Berlin Sans FB Demi" panose="020E0802020502020306" pitchFamily="34" charset="0"/>
                <a:cs typeface="Calibri" panose="020F0502020204030204" pitchFamily="34" charset="0"/>
              </a:rPr>
              <a:t>   ----------</a:t>
            </a:r>
          </a:p>
          <a:p>
            <a:pPr algn="just">
              <a:buNone/>
            </a:pPr>
            <a:r>
              <a:rPr lang="en-US" sz="1600" dirty="0">
                <a:latin typeface="Berlin Sans FB Demi" panose="020E0802020502020306" pitchFamily="34" charset="0"/>
                <a:cs typeface="Calibri" panose="020F0502020204030204" pitchFamily="34" charset="0"/>
              </a:rPr>
              <a:t>   ----------</a:t>
            </a:r>
          </a:p>
          <a:p>
            <a:pPr algn="just">
              <a:buNone/>
            </a:pPr>
            <a:r>
              <a:rPr lang="en-US" sz="1600" dirty="0">
                <a:latin typeface="Berlin Sans FB Demi" panose="020E0802020502020306" pitchFamily="34" charset="0"/>
                <a:cs typeface="Calibri" panose="020F0502020204030204" pitchFamily="34" charset="0"/>
              </a:rPr>
              <a:t>}  ;</a:t>
            </a:r>
          </a:p>
          <a:p>
            <a:pPr algn="just">
              <a:buNone/>
            </a:pPr>
            <a:r>
              <a:rPr lang="en-US" sz="1600" i="1" dirty="0">
                <a:latin typeface="Calibri" panose="020F0502020204030204" pitchFamily="34" charset="0"/>
                <a:cs typeface="Calibri" panose="020F0502020204030204" pitchFamily="34" charset="0"/>
              </a:rPr>
              <a:t>Where</a:t>
            </a:r>
            <a:r>
              <a:rPr lang="en-US" sz="1600" dirty="0">
                <a:latin typeface="Calibri" panose="020F0502020204030204" pitchFamily="34" charset="0"/>
                <a:cs typeface="Calibri" panose="020F0502020204030204" pitchFamily="34" charset="0"/>
              </a:rPr>
              <a:t> </a:t>
            </a:r>
          </a:p>
          <a:p>
            <a:pPr algn="just">
              <a:buNone/>
            </a:pPr>
            <a:r>
              <a:rPr lang="en-US" sz="1600" b="1" dirty="0">
                <a:latin typeface="Calibri" panose="020F0502020204030204" pitchFamily="34" charset="0"/>
                <a:cs typeface="Calibri" panose="020F0502020204030204" pitchFamily="34" charset="0"/>
              </a:rPr>
              <a:t>protected</a:t>
            </a:r>
            <a:r>
              <a:rPr lang="en-US" sz="1600" dirty="0">
                <a:latin typeface="Calibri" panose="020F0502020204030204" pitchFamily="34" charset="0"/>
                <a:cs typeface="Calibri" panose="020F0502020204030204" pitchFamily="34" charset="0"/>
              </a:rPr>
              <a:t>		specifies the protected inheritance</a:t>
            </a:r>
          </a:p>
          <a:p>
            <a:pPr algn="just">
              <a:buNone/>
            </a:pPr>
            <a:r>
              <a:rPr lang="en-US" sz="1600" b="1" dirty="0" err="1">
                <a:latin typeface="Calibri" panose="020F0502020204030204" pitchFamily="34" charset="0"/>
                <a:cs typeface="Calibri" panose="020F0502020204030204" pitchFamily="34" charset="0"/>
              </a:rPr>
              <a:t>sub_class_name</a:t>
            </a:r>
            <a:r>
              <a:rPr lang="en-US" sz="1600" dirty="0">
                <a:latin typeface="Calibri" panose="020F0502020204030204" pitchFamily="34" charset="0"/>
                <a:cs typeface="Calibri" panose="020F0502020204030204" pitchFamily="34" charset="0"/>
              </a:rPr>
              <a:t>	represents the name of the derived class.</a:t>
            </a:r>
          </a:p>
          <a:p>
            <a:pPr algn="just">
              <a:buNone/>
            </a:pPr>
            <a:r>
              <a:rPr lang="en-US" sz="1600" b="1" dirty="0" err="1">
                <a:latin typeface="Calibri" panose="020F0502020204030204" pitchFamily="34" charset="0"/>
                <a:cs typeface="Calibri" panose="020F0502020204030204" pitchFamily="34" charset="0"/>
              </a:rPr>
              <a:t>base_class_name</a:t>
            </a:r>
            <a:r>
              <a:rPr lang="en-US" sz="1600" dirty="0">
                <a:latin typeface="Calibri" panose="020F0502020204030204" pitchFamily="34" charset="0"/>
                <a:cs typeface="Calibri" panose="020F0502020204030204" pitchFamily="34" charset="0"/>
              </a:rPr>
              <a:t>	represents name of the base class</a:t>
            </a:r>
          </a:p>
        </p:txBody>
      </p:sp>
    </p:spTree>
    <p:extLst>
      <p:ext uri="{BB962C8B-B14F-4D97-AF65-F5344CB8AC3E}">
        <p14:creationId xmlns:p14="http://schemas.microsoft.com/office/powerpoint/2010/main" val="32488717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3) Protected Inheritance…</a:t>
            </a:r>
            <a:endParaRPr lang="en-GB" sz="36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59</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2B4375B-9312-49DD-B6F4-F7CA1A4B4EA7}"/>
              </a:ext>
            </a:extLst>
          </p:cNvPr>
          <p:cNvSpPr/>
          <p:nvPr/>
        </p:nvSpPr>
        <p:spPr>
          <a:xfrm>
            <a:off x="26914" y="1388626"/>
            <a:ext cx="7591085" cy="3323987"/>
          </a:xfrm>
          <a:prstGeom prst="rect">
            <a:avLst/>
          </a:prstGeom>
        </p:spPr>
        <p:txBody>
          <a:bodyPr wrap="square">
            <a:spAutoFit/>
          </a:bodyPr>
          <a:lstStyle/>
          <a:p>
            <a:r>
              <a:rPr lang="en-US" dirty="0">
                <a:solidFill>
                  <a:schemeClr val="tx1"/>
                </a:solidFill>
                <a:latin typeface="Consolas" panose="020B0609020204030204" pitchFamily="49" charset="0"/>
              </a:rPr>
              <a:t>#include&lt;iostream&gt;</a:t>
            </a:r>
          </a:p>
          <a:p>
            <a:r>
              <a:rPr lang="en-US" dirty="0">
                <a:solidFill>
                  <a:schemeClr val="tx1"/>
                </a:solidFill>
                <a:latin typeface="Consolas" panose="020B0609020204030204" pitchFamily="49" charset="0"/>
              </a:rPr>
              <a:t>using namespace std;</a:t>
            </a:r>
          </a:p>
          <a:p>
            <a:r>
              <a:rPr lang="en-US" dirty="0">
                <a:solidFill>
                  <a:schemeClr val="tx1"/>
                </a:solidFill>
                <a:latin typeface="Consolas" panose="020B0609020204030204" pitchFamily="49" charset="0"/>
              </a:rPr>
              <a:t>class A</a:t>
            </a:r>
          </a:p>
          <a:p>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private:</a:t>
            </a:r>
          </a:p>
          <a:p>
            <a:r>
              <a:rPr lang="en-US" dirty="0">
                <a:solidFill>
                  <a:schemeClr val="tx1"/>
                </a:solidFill>
                <a:latin typeface="Consolas" panose="020B0609020204030204" pitchFamily="49" charset="0"/>
              </a:rPr>
              <a:t>    int a1, a2;</a:t>
            </a:r>
          </a:p>
          <a:p>
            <a:r>
              <a:rPr lang="en-US" dirty="0">
                <a:solidFill>
                  <a:schemeClr val="tx1"/>
                </a:solidFill>
                <a:latin typeface="Consolas" panose="020B0609020204030204" pitchFamily="49" charset="0"/>
              </a:rPr>
              <a:t>    protected:</a:t>
            </a:r>
          </a:p>
          <a:p>
            <a:r>
              <a:rPr lang="en-US" dirty="0">
                <a:solidFill>
                  <a:schemeClr val="tx1"/>
                </a:solidFill>
                <a:latin typeface="Consolas" panose="020B0609020204030204" pitchFamily="49" charset="0"/>
              </a:rPr>
              <a:t>    int pa1, pa2;</a:t>
            </a:r>
          </a:p>
          <a:p>
            <a:r>
              <a:rPr lang="en-US" dirty="0">
                <a:solidFill>
                  <a:schemeClr val="tx1"/>
                </a:solidFill>
                <a:latin typeface="Consolas" panose="020B0609020204030204" pitchFamily="49" charset="0"/>
              </a:rPr>
              <a:t>    public:</a:t>
            </a:r>
          </a:p>
          <a:p>
            <a:r>
              <a:rPr lang="en-US" dirty="0">
                <a:solidFill>
                  <a:schemeClr val="tx1"/>
                </a:solidFill>
                <a:latin typeface="Consolas" panose="020B0609020204030204" pitchFamily="49" charset="0"/>
              </a:rPr>
              <a:t>    void </a:t>
            </a:r>
            <a:r>
              <a:rPr lang="en-US" dirty="0" err="1">
                <a:solidFill>
                  <a:schemeClr val="tx1"/>
                </a:solidFill>
                <a:latin typeface="Consolas" panose="020B0609020204030204" pitchFamily="49" charset="0"/>
              </a:rPr>
              <a:t>ppp</a:t>
            </a:r>
            <a:r>
              <a:rPr lang="en-US" dirty="0">
                <a:solidFill>
                  <a:schemeClr val="tx1"/>
                </a:solidFill>
                <a:latin typeface="Consolas" panose="020B0609020204030204" pitchFamily="49" charset="0"/>
              </a:rPr>
              <a:t>(void)</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cout</a:t>
            </a:r>
            <a:r>
              <a:rPr lang="en-US" dirty="0">
                <a:solidFill>
                  <a:schemeClr val="tx1"/>
                </a:solidFill>
                <a:latin typeface="Consolas" panose="020B0609020204030204" pitchFamily="49" charset="0"/>
              </a:rPr>
              <a:t>&lt;&lt;"Value of pa1 of class A: "&lt;&lt;pa1&lt;&lt;</a:t>
            </a:r>
            <a:r>
              <a:rPr lang="en-US" dirty="0" err="1">
                <a:solidFill>
                  <a:schemeClr val="tx1"/>
                </a:solidFill>
                <a:latin typeface="Consolas" panose="020B0609020204030204" pitchFamily="49" charset="0"/>
              </a:rPr>
              <a:t>endl</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cout</a:t>
            </a:r>
            <a:r>
              <a:rPr lang="en-US" dirty="0">
                <a:solidFill>
                  <a:schemeClr val="tx1"/>
                </a:solidFill>
                <a:latin typeface="Consolas" panose="020B0609020204030204" pitchFamily="49" charset="0"/>
              </a:rPr>
              <a:t>&lt;&lt;"Value of pa2 of class A: "&lt;&lt;pa2&lt;&lt;</a:t>
            </a:r>
            <a:r>
              <a:rPr lang="en-US" dirty="0" err="1">
                <a:solidFill>
                  <a:schemeClr val="tx1"/>
                </a:solidFill>
                <a:latin typeface="Consolas" panose="020B0609020204030204" pitchFamily="49" charset="0"/>
              </a:rPr>
              <a:t>endl</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 end of base class A</a:t>
            </a:r>
          </a:p>
        </p:txBody>
      </p:sp>
    </p:spTree>
    <p:extLst>
      <p:ext uri="{BB962C8B-B14F-4D97-AF65-F5344CB8AC3E}">
        <p14:creationId xmlns:p14="http://schemas.microsoft.com/office/powerpoint/2010/main" val="3282446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Inheritance…</a:t>
            </a:r>
            <a:endParaRPr lang="en-GB" sz="3600" dirty="0"/>
          </a:p>
        </p:txBody>
      </p:sp>
      <p:sp>
        <p:nvSpPr>
          <p:cNvPr id="3" name="Text Placeholder 2"/>
          <p:cNvSpPr>
            <a:spLocks noGrp="1"/>
          </p:cNvSpPr>
          <p:nvPr>
            <p:ph type="body" idx="1"/>
          </p:nvPr>
        </p:nvSpPr>
        <p:spPr>
          <a:xfrm>
            <a:off x="155572" y="1409773"/>
            <a:ext cx="8496944" cy="3715120"/>
          </a:xfrm>
        </p:spPr>
        <p:txBody>
          <a:bodyPr anchor="t"/>
          <a:lstStyle/>
          <a:p>
            <a:pPr marL="285750" lvl="1" indent="-285750" algn="just">
              <a:buFont typeface="Wingdings" panose="05000000000000000000" pitchFamily="2" charset="2"/>
              <a:buChar char="v"/>
            </a:pPr>
            <a:r>
              <a:rPr lang="en-US" sz="1800" dirty="0">
                <a:latin typeface="Calibri" panose="020F0502020204030204" pitchFamily="34" charset="0"/>
                <a:cs typeface="Calibri" panose="020F0502020204030204" pitchFamily="34" charset="0"/>
              </a:rPr>
              <a:t>A new class can be derived from one or more existing classes. Based upon the member of the base classes from which a class is derived, the inheritance is divided into two categories.</a:t>
            </a:r>
          </a:p>
          <a:p>
            <a:pPr marL="285750" lvl="5" indent="-285750" algn="just">
              <a:buFont typeface="Arial" panose="020B0604020202020204" pitchFamily="34" charset="0"/>
              <a:buChar char="•"/>
            </a:pPr>
            <a:r>
              <a:rPr lang="en-US" sz="1800" dirty="0">
                <a:latin typeface="Calibri" panose="020F0502020204030204" pitchFamily="34" charset="0"/>
                <a:cs typeface="Calibri" panose="020F0502020204030204" pitchFamily="34" charset="0"/>
              </a:rPr>
              <a:t>Single Inheritance</a:t>
            </a:r>
          </a:p>
          <a:p>
            <a:pPr marL="285750" lvl="5" indent="-285750" algn="just">
              <a:buFont typeface="Arial" panose="020B0604020202020204" pitchFamily="34" charset="0"/>
              <a:buChar char="•"/>
            </a:pPr>
            <a:r>
              <a:rPr lang="en-US" sz="1800" dirty="0">
                <a:latin typeface="Calibri" panose="020F0502020204030204" pitchFamily="34" charset="0"/>
                <a:cs typeface="Calibri" panose="020F0502020204030204" pitchFamily="34" charset="0"/>
              </a:rPr>
              <a:t>Multiple Inheritance </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6</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2196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3) Protected Inheritance…</a:t>
            </a:r>
            <a:endParaRPr lang="en-GB" sz="36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60</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8428FBB-3629-4595-93F5-311082D4FED3}"/>
              </a:ext>
            </a:extLst>
          </p:cNvPr>
          <p:cNvSpPr/>
          <p:nvPr/>
        </p:nvSpPr>
        <p:spPr>
          <a:xfrm>
            <a:off x="179512" y="1563638"/>
            <a:ext cx="6566973" cy="3046988"/>
          </a:xfrm>
          <a:prstGeom prst="rect">
            <a:avLst/>
          </a:prstGeom>
        </p:spPr>
        <p:txBody>
          <a:bodyPr wrap="square">
            <a:spAutoFit/>
          </a:bodyPr>
          <a:lstStyle/>
          <a:p>
            <a:r>
              <a:rPr lang="en-US" sz="1600" dirty="0">
                <a:solidFill>
                  <a:schemeClr val="tx1"/>
                </a:solidFill>
                <a:latin typeface="Consolas" panose="020B0609020204030204" pitchFamily="49" charset="0"/>
              </a:rPr>
              <a:t>//derived class </a:t>
            </a:r>
          </a:p>
          <a:p>
            <a:r>
              <a:rPr lang="en-US" sz="1600" dirty="0">
                <a:solidFill>
                  <a:schemeClr val="tx1"/>
                </a:solidFill>
                <a:latin typeface="Consolas" panose="020B0609020204030204" pitchFamily="49" charset="0"/>
              </a:rPr>
              <a:t>class B : protected A   // </a:t>
            </a:r>
            <a:r>
              <a:rPr lang="en-US" sz="1600" dirty="0" err="1">
                <a:solidFill>
                  <a:schemeClr val="tx1"/>
                </a:solidFill>
                <a:latin typeface="Consolas" panose="020B0609020204030204" pitchFamily="49" charset="0"/>
              </a:rPr>
              <a:t>protectedly</a:t>
            </a:r>
            <a:r>
              <a:rPr lang="en-US" sz="1600" dirty="0">
                <a:solidFill>
                  <a:schemeClr val="tx1"/>
                </a:solidFill>
                <a:latin typeface="Consolas" panose="020B0609020204030204" pitchFamily="49" charset="0"/>
              </a:rPr>
              <a:t>-derived class</a:t>
            </a:r>
          </a:p>
          <a:p>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    public:</a:t>
            </a:r>
          </a:p>
          <a:p>
            <a:r>
              <a:rPr lang="en-US" sz="1600" dirty="0">
                <a:solidFill>
                  <a:schemeClr val="tx1"/>
                </a:solidFill>
                <a:latin typeface="Consolas" panose="020B0609020204030204" pitchFamily="49" charset="0"/>
              </a:rPr>
              <a:t>    void get(void)</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&lt;&lt;"Enter value of pa1: "; </a:t>
            </a:r>
            <a:r>
              <a:rPr lang="en-US" sz="1600" dirty="0" err="1">
                <a:solidFill>
                  <a:schemeClr val="tx1"/>
                </a:solidFill>
                <a:latin typeface="Consolas" panose="020B0609020204030204" pitchFamily="49" charset="0"/>
              </a:rPr>
              <a:t>cin</a:t>
            </a:r>
            <a:r>
              <a:rPr lang="en-US" sz="1600" dirty="0">
                <a:solidFill>
                  <a:schemeClr val="tx1"/>
                </a:solidFill>
                <a:latin typeface="Consolas" panose="020B0609020204030204" pitchFamily="49" charset="0"/>
              </a:rPr>
              <a:t>&gt;&gt;pa1;</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&lt;&lt;"Enter value of pa2: "; </a:t>
            </a:r>
            <a:r>
              <a:rPr lang="en-US" sz="1600" dirty="0" err="1">
                <a:solidFill>
                  <a:schemeClr val="tx1"/>
                </a:solidFill>
                <a:latin typeface="Consolas" panose="020B0609020204030204" pitchFamily="49" charset="0"/>
              </a:rPr>
              <a:t>cin</a:t>
            </a:r>
            <a:r>
              <a:rPr lang="en-US" sz="1600" dirty="0">
                <a:solidFill>
                  <a:schemeClr val="tx1"/>
                </a:solidFill>
                <a:latin typeface="Consolas" panose="020B0609020204030204" pitchFamily="49" charset="0"/>
              </a:rPr>
              <a:t>&gt;&gt;pa2;</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&lt;&lt;"Value of pa1 of class A: "&lt;&lt;pa1&lt;&lt;</a:t>
            </a:r>
            <a:r>
              <a:rPr lang="en-US" sz="1600" dirty="0" err="1">
                <a:solidFill>
                  <a:schemeClr val="tx1"/>
                </a:solidFill>
                <a:latin typeface="Consolas" panose="020B0609020204030204" pitchFamily="49" charset="0"/>
              </a:rPr>
              <a:t>endl</a:t>
            </a:r>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&lt;&lt;"Value of pa2 of class A: "&lt;&lt;pa2&lt;&lt;</a:t>
            </a:r>
            <a:r>
              <a:rPr lang="en-US" sz="1600" dirty="0" err="1">
                <a:solidFill>
                  <a:schemeClr val="tx1"/>
                </a:solidFill>
                <a:latin typeface="Consolas" panose="020B0609020204030204" pitchFamily="49" charset="0"/>
              </a:rPr>
              <a:t>endl</a:t>
            </a:r>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  // end of derived class B</a:t>
            </a:r>
          </a:p>
        </p:txBody>
      </p:sp>
    </p:spTree>
    <p:extLst>
      <p:ext uri="{BB962C8B-B14F-4D97-AF65-F5344CB8AC3E}">
        <p14:creationId xmlns:p14="http://schemas.microsoft.com/office/powerpoint/2010/main" val="4391657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3) Protected Inheritance…</a:t>
            </a:r>
            <a:endParaRPr lang="en-GB" sz="36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61</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0E1D904-CEB4-4FA8-9E59-1948856408EA}"/>
              </a:ext>
            </a:extLst>
          </p:cNvPr>
          <p:cNvSpPr/>
          <p:nvPr/>
        </p:nvSpPr>
        <p:spPr>
          <a:xfrm>
            <a:off x="183628" y="1491630"/>
            <a:ext cx="4572000" cy="1384995"/>
          </a:xfrm>
          <a:prstGeom prst="rect">
            <a:avLst/>
          </a:prstGeom>
        </p:spPr>
        <p:txBody>
          <a:bodyPr>
            <a:spAutoFit/>
          </a:bodyPr>
          <a:lstStyle/>
          <a:p>
            <a:r>
              <a:rPr lang="en-US" dirty="0">
                <a:solidFill>
                  <a:schemeClr val="tx1"/>
                </a:solidFill>
                <a:latin typeface="Consolas" panose="020B0609020204030204" pitchFamily="49" charset="0"/>
              </a:rPr>
              <a:t>int main()</a:t>
            </a:r>
          </a:p>
          <a:p>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B obj;</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obj.get</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obj.ppp</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 end of main() function</a:t>
            </a:r>
          </a:p>
        </p:txBody>
      </p:sp>
      <p:sp>
        <p:nvSpPr>
          <p:cNvPr id="7" name="Rectangle 6">
            <a:extLst>
              <a:ext uri="{FF2B5EF4-FFF2-40B4-BE49-F238E27FC236}">
                <a16:creationId xmlns:a16="http://schemas.microsoft.com/office/drawing/2014/main" id="{6FB4B550-A584-4C8B-BA78-E000AC077E6B}"/>
              </a:ext>
            </a:extLst>
          </p:cNvPr>
          <p:cNvSpPr/>
          <p:nvPr/>
        </p:nvSpPr>
        <p:spPr>
          <a:xfrm>
            <a:off x="251520" y="3291830"/>
            <a:ext cx="7788801" cy="923330"/>
          </a:xfrm>
          <a:prstGeom prst="rect">
            <a:avLst/>
          </a:prstGeom>
        </p:spPr>
        <p:txBody>
          <a:bodyPr wrap="square">
            <a:spAutoFit/>
          </a:bodyPr>
          <a:lstStyle/>
          <a:p>
            <a:r>
              <a:rPr lang="en-US" sz="1800" dirty="0">
                <a:solidFill>
                  <a:schemeClr val="tx1"/>
                </a:solidFill>
                <a:latin typeface="Calibri" panose="020F0502020204030204" pitchFamily="34" charset="0"/>
                <a:cs typeface="Calibri" panose="020F0502020204030204" pitchFamily="34" charset="0"/>
              </a:rPr>
              <a:t>In the above program, the class B is derived as protected from the base class A. The object of class B:</a:t>
            </a:r>
          </a:p>
          <a:p>
            <a:pPr marL="285750" indent="-285750">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rPr>
              <a:t>Can only access the protected data members pa1 and pa2 of the base class A.</a:t>
            </a:r>
          </a:p>
        </p:txBody>
      </p:sp>
      <p:sp>
        <p:nvSpPr>
          <p:cNvPr id="8" name="Rectangle 7">
            <a:extLst>
              <a:ext uri="{FF2B5EF4-FFF2-40B4-BE49-F238E27FC236}">
                <a16:creationId xmlns:a16="http://schemas.microsoft.com/office/drawing/2014/main" id="{A6BDAFE2-5548-4146-BA5C-E69F840CB3DE}"/>
              </a:ext>
            </a:extLst>
          </p:cNvPr>
          <p:cNvSpPr/>
          <p:nvPr/>
        </p:nvSpPr>
        <p:spPr>
          <a:xfrm>
            <a:off x="5737324" y="1542272"/>
            <a:ext cx="2624376" cy="1384995"/>
          </a:xfrm>
          <a:prstGeom prst="rect">
            <a:avLst/>
          </a:prstGeom>
        </p:spPr>
        <p:txBody>
          <a:bodyPr wrap="square">
            <a:spAutoFit/>
          </a:bodyPr>
          <a:lstStyle/>
          <a:p>
            <a:pPr algn="ctr"/>
            <a:r>
              <a:rPr lang="en-US" b="1" dirty="0"/>
              <a:t>Output:</a:t>
            </a:r>
          </a:p>
          <a:p>
            <a:r>
              <a:rPr lang="en-US" dirty="0"/>
              <a:t>Enter value of pa1: 12</a:t>
            </a:r>
          </a:p>
          <a:p>
            <a:r>
              <a:rPr lang="en-US" dirty="0"/>
              <a:t>Enter value of pa2: 33</a:t>
            </a:r>
          </a:p>
          <a:p>
            <a:endParaRPr lang="en-US" dirty="0"/>
          </a:p>
          <a:p>
            <a:r>
              <a:rPr lang="en-US" dirty="0"/>
              <a:t>Value of pa1 of class A: 12</a:t>
            </a:r>
          </a:p>
          <a:p>
            <a:r>
              <a:rPr lang="en-US" dirty="0"/>
              <a:t>Value of pa2 of class A: 33</a:t>
            </a:r>
          </a:p>
        </p:txBody>
      </p:sp>
    </p:spTree>
    <p:extLst>
      <p:ext uri="{BB962C8B-B14F-4D97-AF65-F5344CB8AC3E}">
        <p14:creationId xmlns:p14="http://schemas.microsoft.com/office/powerpoint/2010/main" val="32964639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3) Protected Inheritance…</a:t>
            </a:r>
            <a:endParaRPr lang="en-GB" sz="36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62</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a:extLst>
              <a:ext uri="{FF2B5EF4-FFF2-40B4-BE49-F238E27FC236}">
                <a16:creationId xmlns:a16="http://schemas.microsoft.com/office/drawing/2014/main" id="{E1DC683F-A66A-4C99-9DBA-D438CFFD632E}"/>
              </a:ext>
            </a:extLst>
          </p:cNvPr>
          <p:cNvSpPr>
            <a:spLocks noGrp="1"/>
          </p:cNvSpPr>
          <p:nvPr>
            <p:ph type="body" idx="1"/>
          </p:nvPr>
        </p:nvSpPr>
        <p:spPr>
          <a:xfrm>
            <a:off x="107504" y="1402434"/>
            <a:ext cx="8496944" cy="3689596"/>
          </a:xfrm>
        </p:spPr>
        <p:txBody>
          <a:bodyPr anchor="t"/>
          <a:lstStyle/>
          <a:p>
            <a:pPr>
              <a:buNone/>
            </a:pPr>
            <a:r>
              <a:rPr lang="en-US" sz="1800" dirty="0">
                <a:latin typeface="Calibri" panose="020F0502020204030204" pitchFamily="34" charset="0"/>
                <a:cs typeface="Calibri" panose="020F0502020204030204" pitchFamily="34" charset="0"/>
              </a:rPr>
              <a:t>If Access Specifier is protected—that is, the inheritance is protected—then: </a:t>
            </a:r>
          </a:p>
          <a:p>
            <a:pPr marL="342900" lvl="0" indent="-342900" algn="just">
              <a:buFont typeface="+mj-lt"/>
              <a:buAutoNum type="alphaLcParenR"/>
            </a:pPr>
            <a:r>
              <a:rPr lang="en-US" sz="1800" dirty="0">
                <a:latin typeface="Calibri" panose="020F0502020204030204" pitchFamily="34" charset="0"/>
                <a:cs typeface="Calibri" panose="020F0502020204030204" pitchFamily="34" charset="0"/>
              </a:rPr>
              <a:t>The public members of A are protected members of B. They can be accessed by the member functions (and friend functions) of B. </a:t>
            </a:r>
          </a:p>
          <a:p>
            <a:pPr marL="342900" lvl="0" indent="-342900" algn="just">
              <a:buFont typeface="+mj-lt"/>
              <a:buAutoNum type="alphaLcParenR"/>
            </a:pPr>
            <a:r>
              <a:rPr lang="en-US" sz="1800" dirty="0">
                <a:latin typeface="Calibri" panose="020F0502020204030204" pitchFamily="34" charset="0"/>
                <a:cs typeface="Calibri" panose="020F0502020204030204" pitchFamily="34" charset="0"/>
              </a:rPr>
              <a:t>The protected members of A are protected members of B. They can be accessed by the member functions (and friend functions) of B. </a:t>
            </a:r>
          </a:p>
          <a:p>
            <a:pPr marL="342900" lvl="0" indent="-342900" algn="just">
              <a:buFont typeface="+mj-lt"/>
              <a:buAutoNum type="alphaLcParenR"/>
            </a:pPr>
            <a:r>
              <a:rPr lang="en-US" sz="1800" dirty="0">
                <a:latin typeface="Calibri" panose="020F0502020204030204" pitchFamily="34" charset="0"/>
                <a:cs typeface="Calibri" panose="020F0502020204030204" pitchFamily="34" charset="0"/>
              </a:rPr>
              <a:t>The private members of A are hidden in B. They cannot be directly accessed in B. They can be accessed by the member functions (and friend functions) of B through the public or protected members of A. </a:t>
            </a:r>
          </a:p>
          <a:p>
            <a:pPr algn="just">
              <a:buNone/>
            </a:pP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1522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1510"/>
            <a:ext cx="6660232" cy="766200"/>
          </a:xfrm>
        </p:spPr>
        <p:txBody>
          <a:bodyPr/>
          <a:lstStyle/>
          <a:p>
            <a:r>
              <a:rPr lang="en-US" sz="1700" dirty="0"/>
              <a:t>More about Public, Protected and Private Inheritance in C++ Programming</a:t>
            </a:r>
            <a:br>
              <a:rPr lang="en-US" sz="1800" dirty="0"/>
            </a:br>
            <a:endParaRPr lang="en-GB" sz="1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63</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a:extLst>
              <a:ext uri="{FF2B5EF4-FFF2-40B4-BE49-F238E27FC236}">
                <a16:creationId xmlns:a16="http://schemas.microsoft.com/office/drawing/2014/main" id="{E1DC683F-A66A-4C99-9DBA-D438CFFD632E}"/>
              </a:ext>
            </a:extLst>
          </p:cNvPr>
          <p:cNvSpPr>
            <a:spLocks noGrp="1"/>
          </p:cNvSpPr>
          <p:nvPr>
            <p:ph type="body" idx="1"/>
          </p:nvPr>
        </p:nvSpPr>
        <p:spPr>
          <a:xfrm>
            <a:off x="107504" y="1402434"/>
            <a:ext cx="8496944" cy="3689596"/>
          </a:xfrm>
        </p:spPr>
        <p:txBody>
          <a:bodyPr anchor="t"/>
          <a:lstStyle/>
          <a:p>
            <a:pPr algn="just">
              <a:buNone/>
            </a:pPr>
            <a:r>
              <a:rPr lang="en-US" sz="1800" dirty="0">
                <a:latin typeface="Calibri" panose="020F0502020204030204" pitchFamily="34" charset="0"/>
                <a:cs typeface="Calibri" panose="020F0502020204030204" pitchFamily="34" charset="0"/>
                <a:hlinkClick r:id="rId3"/>
              </a:rPr>
              <a:t>https://www.programiz.com/cpp-programming/public-protected-private-inheritance</a:t>
            </a:r>
            <a:endParaRPr lang="en-US" sz="1800" dirty="0">
              <a:latin typeface="Calibri" panose="020F0502020204030204" pitchFamily="34" charset="0"/>
              <a:cs typeface="Calibri" panose="020F0502020204030204" pitchFamily="34" charset="0"/>
            </a:endParaRPr>
          </a:p>
          <a:p>
            <a:pPr algn="just">
              <a:buNone/>
            </a:pP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55349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492400" cy="766200"/>
          </a:xfrm>
        </p:spPr>
        <p:txBody>
          <a:bodyPr/>
          <a:lstStyle/>
          <a:p>
            <a:r>
              <a:rPr lang="en-AU" sz="2800" dirty="0"/>
              <a:t>References</a:t>
            </a:r>
            <a:endParaRPr lang="en-GB" sz="2800" dirty="0"/>
          </a:p>
        </p:txBody>
      </p:sp>
      <p:sp>
        <p:nvSpPr>
          <p:cNvPr id="3" name="Text Placeholder 2"/>
          <p:cNvSpPr>
            <a:spLocks noGrp="1"/>
          </p:cNvSpPr>
          <p:nvPr>
            <p:ph type="body" idx="1"/>
          </p:nvPr>
        </p:nvSpPr>
        <p:spPr>
          <a:xfrm>
            <a:off x="165459" y="1445146"/>
            <a:ext cx="8496944" cy="3506954"/>
          </a:xfrm>
        </p:spPr>
        <p:txBody>
          <a:bodyPr anchor="t"/>
          <a:lstStyle/>
          <a:p>
            <a:pPr marL="342900" indent="-342900">
              <a:buFont typeface="Arial" panose="020B0604020202020204" pitchFamily="34" charset="0"/>
              <a:buChar char="•"/>
            </a:pPr>
            <a:r>
              <a:rPr lang="en-US" sz="2000" u="sng" dirty="0">
                <a:hlinkClick r:id="rId2"/>
              </a:rPr>
              <a:t>https://beginnersbook.com/2017/08/cpp-data-types/</a:t>
            </a:r>
            <a:endParaRPr lang="en-US" sz="2000" dirty="0"/>
          </a:p>
          <a:p>
            <a:pPr marL="342900" indent="-342900">
              <a:buFont typeface="Arial" panose="020B0604020202020204" pitchFamily="34" charset="0"/>
              <a:buChar char="•"/>
            </a:pPr>
            <a:r>
              <a:rPr lang="en-US" sz="2000" u="sng" dirty="0">
                <a:hlinkClick r:id="rId3"/>
              </a:rPr>
              <a:t>http://www.cplusplus.com/doc/tutorial/basic_io/</a:t>
            </a:r>
            <a:endParaRPr lang="en-US" sz="2000" dirty="0"/>
          </a:p>
          <a:p>
            <a:pPr marL="342900" indent="-342900">
              <a:buFont typeface="Arial" panose="020B0604020202020204" pitchFamily="34" charset="0"/>
              <a:buChar char="•"/>
            </a:pPr>
            <a:r>
              <a:rPr lang="en-US" sz="2000" dirty="0">
                <a:hlinkClick r:id="rId4"/>
              </a:rPr>
              <a:t>https://www.w3schools.com/cpp/default.asp</a:t>
            </a:r>
            <a:endParaRPr lang="en-US" sz="2000" dirty="0"/>
          </a:p>
          <a:p>
            <a:pPr marL="342900" indent="-342900">
              <a:buFont typeface="Arial" panose="020B0604020202020204" pitchFamily="34" charset="0"/>
              <a:buChar char="•"/>
            </a:pPr>
            <a:r>
              <a:rPr lang="en-US" sz="2000" dirty="0">
                <a:hlinkClick r:id="rId5"/>
              </a:rPr>
              <a:t>https://www.javatpoint.com/cpp-tutorial</a:t>
            </a:r>
            <a:endParaRPr lang="en-US" sz="2000" dirty="0"/>
          </a:p>
          <a:p>
            <a:pPr marL="342900" indent="-342900">
              <a:buFont typeface="Arial" panose="020B0604020202020204" pitchFamily="34" charset="0"/>
              <a:buChar char="•"/>
            </a:pPr>
            <a:r>
              <a:rPr lang="en-US" sz="2000" dirty="0">
                <a:hlinkClick r:id="rId6"/>
              </a:rPr>
              <a:t>https://www.geeksforgeeks.org/object-oriented-programming-in-cpp/?ref=lbp</a:t>
            </a:r>
            <a:endParaRPr lang="en-US" sz="2000" dirty="0"/>
          </a:p>
          <a:p>
            <a:pPr marL="342900" indent="-342900">
              <a:buFont typeface="Arial" panose="020B0604020202020204" pitchFamily="34" charset="0"/>
              <a:buChar char="•"/>
            </a:pPr>
            <a:r>
              <a:rPr lang="en-US" sz="2000" dirty="0">
                <a:hlinkClick r:id="rId7"/>
              </a:rPr>
              <a:t>https://www.programiz.com/</a:t>
            </a:r>
            <a:endParaRPr lang="en-US" sz="2000" dirty="0"/>
          </a:p>
          <a:p>
            <a:pPr marL="342900" indent="-342900">
              <a:buFont typeface="Arial" panose="020B0604020202020204" pitchFamily="34" charset="0"/>
              <a:buChar char="•"/>
            </a:pPr>
            <a:r>
              <a:rPr lang="en-US" sz="2000" dirty="0">
                <a:hlinkClick r:id="rId8"/>
              </a:rPr>
              <a:t>https://ecomputernotes.com/cpp/</a:t>
            </a:r>
            <a:endParaRPr lang="en-US" sz="2000" dirty="0"/>
          </a:p>
          <a:p>
            <a:pPr>
              <a:buNone/>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a:buNone/>
            </a:pPr>
            <a:endParaRPr lang="en-US" sz="20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64</a:t>
            </a:fld>
            <a:endParaRPr lang="en"/>
          </a:p>
        </p:txBody>
      </p:sp>
      <p:pic>
        <p:nvPicPr>
          <p:cNvPr id="5" name="Picture 4" descr="National University of Computer and Emerging Sciences logo.png">
            <a:extLst>
              <a:ext uri="{FF2B5EF4-FFF2-40B4-BE49-F238E27FC236}">
                <a16:creationId xmlns:a16="http://schemas.microsoft.com/office/drawing/2014/main" id="{9BF690C9-CDF8-46D3-857C-73ACB9B0CEC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7169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03848" y="3219822"/>
            <a:ext cx="2232248" cy="648072"/>
          </a:xfrm>
        </p:spPr>
        <p:txBody>
          <a:bodyPr/>
          <a:lstStyle/>
          <a:p>
            <a:pPr algn="ctr">
              <a:buNone/>
            </a:pPr>
            <a:r>
              <a:rPr lang="en-AU" sz="4400" dirty="0">
                <a:solidFill>
                  <a:srgbClr val="FF6600"/>
                </a:solidFill>
              </a:rPr>
              <a:t>Thanks</a:t>
            </a:r>
            <a:endParaRPr lang="en-GB" sz="4400" dirty="0">
              <a:solidFill>
                <a:srgbClr val="FF6600"/>
              </a:solidFill>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65</a:t>
            </a:fld>
            <a:endParaRPr lang="en"/>
          </a:p>
        </p:txBody>
      </p:sp>
      <p:pic>
        <p:nvPicPr>
          <p:cNvPr id="5" name="Picture 4">
            <a:extLst>
              <a:ext uri="{FF2B5EF4-FFF2-40B4-BE49-F238E27FC236}">
                <a16:creationId xmlns:a16="http://schemas.microsoft.com/office/drawing/2014/main" id="{9EF5A52F-C025-4AA2-A8A4-AD5799C8C8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9752" y="1895846"/>
            <a:ext cx="4702562" cy="2304256"/>
          </a:xfrm>
          <a:prstGeom prst="rect">
            <a:avLst/>
          </a:prstGeom>
        </p:spPr>
      </p:pic>
      <p:sp>
        <p:nvSpPr>
          <p:cNvPr id="7" name="Title 1">
            <a:extLst>
              <a:ext uri="{FF2B5EF4-FFF2-40B4-BE49-F238E27FC236}">
                <a16:creationId xmlns:a16="http://schemas.microsoft.com/office/drawing/2014/main" id="{119B37EA-38A2-4EEC-8677-91220C46E26F}"/>
              </a:ext>
            </a:extLst>
          </p:cNvPr>
          <p:cNvSpPr>
            <a:spLocks noGrp="1"/>
          </p:cNvSpPr>
          <p:nvPr/>
        </p:nvSpPr>
        <p:spPr>
          <a:xfrm>
            <a:off x="1943708" y="1259612"/>
            <a:ext cx="5256584" cy="600487"/>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6600" b="1" dirty="0">
                <a:latin typeface="+mn-lt"/>
              </a:rPr>
              <a:t>THANK YOU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Inheritance…</a:t>
            </a:r>
            <a:endParaRPr lang="en-GB" sz="3600" dirty="0"/>
          </a:p>
        </p:txBody>
      </p:sp>
      <p:sp>
        <p:nvSpPr>
          <p:cNvPr id="3" name="Text Placeholder 2"/>
          <p:cNvSpPr>
            <a:spLocks noGrp="1"/>
          </p:cNvSpPr>
          <p:nvPr>
            <p:ph type="body" idx="1"/>
          </p:nvPr>
        </p:nvSpPr>
        <p:spPr>
          <a:xfrm>
            <a:off x="155572" y="1409773"/>
            <a:ext cx="8496944" cy="3715120"/>
          </a:xfrm>
        </p:spPr>
        <p:txBody>
          <a:bodyPr anchor="t"/>
          <a:lstStyle/>
          <a:p>
            <a:pPr algn="just">
              <a:buNone/>
            </a:pPr>
            <a:r>
              <a:rPr lang="en-US" sz="2000" b="1" dirty="0"/>
              <a:t>Single Inheritance</a:t>
            </a:r>
            <a:endParaRPr lang="en-US" sz="2000" b="1" dirty="0">
              <a:latin typeface="Calibri" panose="020F0502020204030204" pitchFamily="34" charset="0"/>
              <a:cs typeface="Calibri" panose="020F0502020204030204" pitchFamily="34" charset="0"/>
            </a:endParaRPr>
          </a:p>
          <a:p>
            <a:pPr algn="just">
              <a:buNone/>
            </a:pPr>
            <a:r>
              <a:rPr lang="en-US" sz="1800" dirty="0">
                <a:latin typeface="Calibri" panose="020F0502020204030204" pitchFamily="34" charset="0"/>
                <a:cs typeface="Calibri" panose="020F0502020204030204" pitchFamily="34" charset="0"/>
              </a:rPr>
              <a:t>In single inheritance, the new class is derived from only one base class.</a:t>
            </a:r>
          </a:p>
          <a:p>
            <a:pPr algn="just">
              <a:buNone/>
            </a:pPr>
            <a:endParaRPr lang="en-US" sz="2000" b="1" dirty="0"/>
          </a:p>
          <a:p>
            <a:pPr algn="just">
              <a:buNone/>
            </a:pPr>
            <a:r>
              <a:rPr lang="en-US" sz="2000" b="1" dirty="0"/>
              <a:t>Multiple Inheritance</a:t>
            </a:r>
          </a:p>
          <a:p>
            <a:pPr algn="just">
              <a:buNone/>
            </a:pPr>
            <a:r>
              <a:rPr lang="en-US" sz="1800" dirty="0">
                <a:latin typeface="Calibri" panose="020F0502020204030204" pitchFamily="34" charset="0"/>
                <a:cs typeface="Calibri" panose="020F0502020204030204" pitchFamily="34" charset="0"/>
              </a:rPr>
              <a:t>In multiple inheritance, the new class is derived from more than one base classes.</a:t>
            </a:r>
          </a:p>
          <a:p>
            <a:pPr algn="just">
              <a:buNone/>
            </a:pPr>
            <a:endParaRPr lang="en-US" sz="2000" b="1" dirty="0">
              <a:latin typeface="Calibri" panose="020F0502020204030204" pitchFamily="34" charset="0"/>
              <a:cs typeface="Calibri" panose="020F0502020204030204" pitchFamily="34" charset="0"/>
            </a:endParaRPr>
          </a:p>
          <a:p>
            <a:pPr algn="just">
              <a:buNone/>
            </a:pPr>
            <a:endParaRPr lang="en-US" sz="18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7</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862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Protected Access Specifiers</a:t>
            </a:r>
            <a:endParaRPr lang="en-GB" sz="3600" dirty="0"/>
          </a:p>
        </p:txBody>
      </p:sp>
      <p:sp>
        <p:nvSpPr>
          <p:cNvPr id="3" name="Text Placeholder 2"/>
          <p:cNvSpPr>
            <a:spLocks noGrp="1"/>
          </p:cNvSpPr>
          <p:nvPr>
            <p:ph type="body" idx="1"/>
          </p:nvPr>
        </p:nvSpPr>
        <p:spPr>
          <a:xfrm>
            <a:off x="155572" y="1409773"/>
            <a:ext cx="8496944" cy="3715120"/>
          </a:xfrm>
        </p:spPr>
        <p:txBody>
          <a:bodyPr anchor="t"/>
          <a:lstStyle/>
          <a:p>
            <a:pPr marL="285750" indent="-285750" algn="just">
              <a:buFont typeface="Wingdings" panose="05000000000000000000" pitchFamily="2" charset="2"/>
              <a:buChar char="v"/>
            </a:pPr>
            <a:r>
              <a:rPr lang="en-US" sz="1800" dirty="0">
                <a:latin typeface="Calibri" panose="020F0502020204030204" pitchFamily="34" charset="0"/>
                <a:cs typeface="Calibri" panose="020F0502020204030204" pitchFamily="34" charset="0"/>
              </a:rPr>
              <a:t>The public members of a class are accessible by all functions in the program and the private members of a class are accessible only by member functions and friend functions of that class. Similarly, the protected members of a class are accessible by the member functions and the friend functions of that class.</a:t>
            </a:r>
          </a:p>
          <a:p>
            <a:pPr marL="285750" indent="-285750" algn="just">
              <a:buFont typeface="Wingdings" panose="05000000000000000000" pitchFamily="2" charset="2"/>
              <a:buChar char="v"/>
            </a:pPr>
            <a:r>
              <a:rPr lang="en-US" sz="1800" dirty="0">
                <a:latin typeface="Calibri" panose="020F0502020204030204" pitchFamily="34" charset="0"/>
                <a:cs typeface="Calibri" panose="020F0502020204030204" pitchFamily="34" charset="0"/>
              </a:rPr>
              <a:t>The </a:t>
            </a:r>
            <a:r>
              <a:rPr lang="en-US" sz="1800" b="1" dirty="0">
                <a:latin typeface="Calibri" panose="020F0502020204030204" pitchFamily="34" charset="0"/>
                <a:cs typeface="Calibri" panose="020F0502020204030204" pitchFamily="34" charset="0"/>
              </a:rPr>
              <a:t>protected members </a:t>
            </a:r>
            <a:r>
              <a:rPr lang="en-US" sz="1800" dirty="0">
                <a:latin typeface="Calibri" panose="020F0502020204030204" pitchFamily="34" charset="0"/>
                <a:cs typeface="Calibri" panose="020F0502020204030204" pitchFamily="34" charset="0"/>
              </a:rPr>
              <a:t>of a base class are , however, </a:t>
            </a:r>
            <a:r>
              <a:rPr lang="en-US" sz="1800" b="1" dirty="0">
                <a:latin typeface="Calibri" panose="020F0502020204030204" pitchFamily="34" charset="0"/>
                <a:cs typeface="Calibri" panose="020F0502020204030204" pitchFamily="34" charset="0"/>
              </a:rPr>
              <a:t>accessible</a:t>
            </a:r>
            <a:r>
              <a:rPr lang="en-US" sz="1800" dirty="0">
                <a:latin typeface="Calibri" panose="020F0502020204030204" pitchFamily="34" charset="0"/>
                <a:cs typeface="Calibri" panose="020F0502020204030204" pitchFamily="34" charset="0"/>
              </a:rPr>
              <a:t> by members of its derived classes but the </a:t>
            </a:r>
            <a:r>
              <a:rPr lang="en-US" sz="1800" b="1" dirty="0">
                <a:latin typeface="Calibri" panose="020F0502020204030204" pitchFamily="34" charset="0"/>
                <a:cs typeface="Calibri" panose="020F0502020204030204" pitchFamily="34" charset="0"/>
              </a:rPr>
              <a:t>private members </a:t>
            </a:r>
            <a:r>
              <a:rPr lang="en-US" sz="1800" dirty="0">
                <a:latin typeface="Calibri" panose="020F0502020204030204" pitchFamily="34" charset="0"/>
                <a:cs typeface="Calibri" panose="020F0502020204030204" pitchFamily="34" charset="0"/>
              </a:rPr>
              <a:t>of the base class </a:t>
            </a:r>
            <a:r>
              <a:rPr lang="en-US" sz="1800" b="1" dirty="0">
                <a:latin typeface="Calibri" panose="020F0502020204030204" pitchFamily="34" charset="0"/>
                <a:cs typeface="Calibri" panose="020F0502020204030204" pitchFamily="34" charset="0"/>
              </a:rPr>
              <a:t>are not accessible directly </a:t>
            </a:r>
            <a:r>
              <a:rPr lang="en-US" sz="1800" dirty="0">
                <a:latin typeface="Calibri" panose="020F0502020204030204" pitchFamily="34" charset="0"/>
                <a:cs typeface="Calibri" panose="020F0502020204030204" pitchFamily="34" charset="0"/>
              </a:rPr>
              <a:t>by members of its derived classes. This is the main difference between the </a:t>
            </a:r>
            <a:r>
              <a:rPr lang="en-US" sz="1800" b="1" dirty="0">
                <a:latin typeface="Calibri" panose="020F0502020204030204" pitchFamily="34" charset="0"/>
                <a:cs typeface="Calibri" panose="020F0502020204030204" pitchFamily="34" charset="0"/>
              </a:rPr>
              <a:t>protected</a:t>
            </a:r>
            <a:r>
              <a:rPr lang="en-US" sz="1800" dirty="0">
                <a:latin typeface="Calibri" panose="020F0502020204030204" pitchFamily="34" charset="0"/>
                <a:cs typeface="Calibri" panose="020F0502020204030204" pitchFamily="34" charset="0"/>
              </a:rPr>
              <a:t> and the </a:t>
            </a:r>
            <a:r>
              <a:rPr lang="en-US" sz="1800" b="1" dirty="0">
                <a:latin typeface="Calibri" panose="020F0502020204030204" pitchFamily="34" charset="0"/>
                <a:cs typeface="Calibri" panose="020F0502020204030204" pitchFamily="34" charset="0"/>
              </a:rPr>
              <a:t>private</a:t>
            </a:r>
            <a:r>
              <a:rPr lang="en-US" sz="1800" dirty="0">
                <a:latin typeface="Calibri" panose="020F0502020204030204" pitchFamily="34" charset="0"/>
                <a:cs typeface="Calibri" panose="020F0502020204030204" pitchFamily="34" charset="0"/>
              </a:rPr>
              <a:t> access specifiers.</a:t>
            </a:r>
          </a:p>
          <a:p>
            <a:pPr marL="285750" indent="-285750" algn="just">
              <a:buFont typeface="Wingdings" panose="05000000000000000000" pitchFamily="2" charset="2"/>
              <a:buChar char="v"/>
            </a:pPr>
            <a:r>
              <a:rPr lang="en-US" sz="1800" dirty="0">
                <a:latin typeface="Calibri" panose="020F0502020204030204" pitchFamily="34" charset="0"/>
                <a:cs typeface="Calibri" panose="020F0502020204030204" pitchFamily="34" charset="0"/>
              </a:rPr>
              <a:t>The protected members of a base class fall between private and public member. These members are public for the derived class but for the rest of the program, these are treated as private.</a:t>
            </a:r>
          </a:p>
          <a:p>
            <a:pPr algn="just">
              <a:buNone/>
            </a:pPr>
            <a:endParaRPr lang="en-US" sz="18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8</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447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5760640" cy="766200"/>
          </a:xfrm>
        </p:spPr>
        <p:txBody>
          <a:bodyPr/>
          <a:lstStyle/>
          <a:p>
            <a:r>
              <a:rPr lang="en-US" sz="2800" dirty="0"/>
              <a:t>Protected Access Specifiers…</a:t>
            </a:r>
            <a:endParaRPr lang="en-GB" sz="36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9</a:t>
            </a:fld>
            <a:endParaRPr lang="en"/>
          </a:p>
        </p:txBody>
      </p:sp>
      <p:pic>
        <p:nvPicPr>
          <p:cNvPr id="5" name="Picture 4" descr="National University of Computer and Emerging Sciences logo.png">
            <a:extLst>
              <a:ext uri="{FF2B5EF4-FFF2-40B4-BE49-F238E27FC236}">
                <a16:creationId xmlns:a16="http://schemas.microsoft.com/office/drawing/2014/main" id="{1BC9AB8D-FCFF-44AB-8209-A4675E10A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1" y="8758"/>
            <a:ext cx="1051781" cy="106256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0F1860D-1F95-4B23-A744-B2C4D305B60E}"/>
              </a:ext>
            </a:extLst>
          </p:cNvPr>
          <p:cNvSpPr/>
          <p:nvPr/>
        </p:nvSpPr>
        <p:spPr>
          <a:xfrm>
            <a:off x="179512" y="1527957"/>
            <a:ext cx="7056784" cy="3293209"/>
          </a:xfrm>
          <a:prstGeom prst="rect">
            <a:avLst/>
          </a:prstGeom>
        </p:spPr>
        <p:txBody>
          <a:bodyPr wrap="square">
            <a:spAutoFit/>
          </a:bodyPr>
          <a:lstStyle/>
          <a:p>
            <a:r>
              <a:rPr lang="en-US" sz="1600" dirty="0">
                <a:solidFill>
                  <a:schemeClr val="tx1"/>
                </a:solidFill>
                <a:latin typeface="Consolas" panose="020B0609020204030204" pitchFamily="49" charset="0"/>
              </a:rPr>
              <a:t>// C++ program to demonstrate protected access modifier</a:t>
            </a:r>
          </a:p>
          <a:p>
            <a:r>
              <a:rPr lang="en-US" sz="1600" dirty="0">
                <a:solidFill>
                  <a:schemeClr val="tx1"/>
                </a:solidFill>
                <a:latin typeface="Consolas" panose="020B0609020204030204" pitchFamily="49" charset="0"/>
              </a:rPr>
              <a:t>#include &lt;iostream&gt;</a:t>
            </a:r>
          </a:p>
          <a:p>
            <a:r>
              <a:rPr lang="en-US" sz="1600" dirty="0">
                <a:solidFill>
                  <a:schemeClr val="tx1"/>
                </a:solidFill>
                <a:latin typeface="Consolas" panose="020B0609020204030204" pitchFamily="49" charset="0"/>
              </a:rPr>
              <a:t>using namespace std;</a:t>
            </a:r>
          </a:p>
          <a:p>
            <a:br>
              <a:rPr lang="en-US" sz="1600" dirty="0">
                <a:solidFill>
                  <a:schemeClr val="tx1"/>
                </a:solidFill>
                <a:latin typeface="Consolas" panose="020B0609020204030204" pitchFamily="49" charset="0"/>
              </a:rPr>
            </a:br>
            <a:r>
              <a:rPr lang="en-US" sz="1600" dirty="0">
                <a:solidFill>
                  <a:schemeClr val="tx1"/>
                </a:solidFill>
                <a:latin typeface="Consolas" panose="020B0609020204030204" pitchFamily="49" charset="0"/>
              </a:rPr>
              <a:t>// base class</a:t>
            </a:r>
          </a:p>
          <a:p>
            <a:r>
              <a:rPr lang="en-US" sz="1600" dirty="0">
                <a:solidFill>
                  <a:schemeClr val="tx1"/>
                </a:solidFill>
                <a:latin typeface="Consolas" panose="020B0609020204030204" pitchFamily="49" charset="0"/>
              </a:rPr>
              <a:t>class Parent</a:t>
            </a:r>
          </a:p>
          <a:p>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    // protected data members</a:t>
            </a:r>
          </a:p>
          <a:p>
            <a:r>
              <a:rPr lang="en-US" sz="1600" dirty="0">
                <a:solidFill>
                  <a:schemeClr val="tx1"/>
                </a:solidFill>
                <a:latin typeface="Consolas" panose="020B0609020204030204" pitchFamily="49" charset="0"/>
              </a:rPr>
              <a:t>    protected:</a:t>
            </a:r>
          </a:p>
          <a:p>
            <a:r>
              <a:rPr lang="en-US" sz="1600" dirty="0">
                <a:solidFill>
                  <a:schemeClr val="tx1"/>
                </a:solidFill>
                <a:latin typeface="Consolas" panose="020B0609020204030204" pitchFamily="49" charset="0"/>
              </a:rPr>
              <a:t>    int </a:t>
            </a:r>
            <a:r>
              <a:rPr lang="en-US" sz="1600" dirty="0" err="1">
                <a:solidFill>
                  <a:schemeClr val="tx1"/>
                </a:solidFill>
                <a:latin typeface="Consolas" panose="020B0609020204030204" pitchFamily="49" charset="0"/>
              </a:rPr>
              <a:t>id_protected</a:t>
            </a:r>
            <a:r>
              <a:rPr lang="en-US" sz="1600" dirty="0">
                <a:solidFill>
                  <a:schemeClr val="tx1"/>
                </a:solidFill>
                <a:latin typeface="Consolas" panose="020B0609020204030204" pitchFamily="49" charset="0"/>
              </a:rPr>
              <a:t>;   </a:t>
            </a:r>
          </a:p>
          <a:p>
            <a:r>
              <a:rPr lang="en-US" sz="1600" dirty="0">
                <a:solidFill>
                  <a:schemeClr val="tx1"/>
                </a:solidFill>
                <a:latin typeface="Consolas" panose="020B0609020204030204" pitchFamily="49" charset="0"/>
              </a:rPr>
              <a:t>}; //parent class ends</a:t>
            </a:r>
          </a:p>
          <a:p>
            <a:br>
              <a:rPr lang="en-US" sz="1600" dirty="0">
                <a:solidFill>
                  <a:srgbClr val="D4D4D4"/>
                </a:solidFill>
                <a:latin typeface="Consolas" panose="020B0609020204030204" pitchFamily="49" charset="0"/>
              </a:rPr>
            </a:br>
            <a:endParaRPr lang="en-US" sz="16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982035063"/>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17901</TotalTime>
  <Words>2735</Words>
  <Application>Microsoft Office PowerPoint</Application>
  <PresentationFormat>On-screen Show (16:9)</PresentationFormat>
  <Paragraphs>683</Paragraphs>
  <Slides>65</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65</vt:i4>
      </vt:variant>
    </vt:vector>
  </HeadingPairs>
  <TitlesOfParts>
    <vt:vector size="77" baseType="lpstr">
      <vt:lpstr>Roboto Condensed Light</vt:lpstr>
      <vt:lpstr>Berlin Sans FB Demi</vt:lpstr>
      <vt:lpstr>Arvo</vt:lpstr>
      <vt:lpstr>Arial</vt:lpstr>
      <vt:lpstr>Arial Black</vt:lpstr>
      <vt:lpstr>Wingdings</vt:lpstr>
      <vt:lpstr>Consolas</vt:lpstr>
      <vt:lpstr>Times New Roman</vt:lpstr>
      <vt:lpstr>Roboto Condensed</vt:lpstr>
      <vt:lpstr>Calibri</vt:lpstr>
      <vt:lpstr>euclid_circular_a</vt:lpstr>
      <vt:lpstr>Salerio template</vt:lpstr>
      <vt:lpstr>PowerPoint Presentation</vt:lpstr>
      <vt:lpstr>Contents</vt:lpstr>
      <vt:lpstr>Inheritance</vt:lpstr>
      <vt:lpstr>Inheritance…</vt:lpstr>
      <vt:lpstr>Inheritance…</vt:lpstr>
      <vt:lpstr>Inheritance…</vt:lpstr>
      <vt:lpstr>Inheritance…</vt:lpstr>
      <vt:lpstr>Protected Access Specifiers</vt:lpstr>
      <vt:lpstr>Protected Access Specifiers…</vt:lpstr>
      <vt:lpstr>Protected Access Specifiers…</vt:lpstr>
      <vt:lpstr>Protected Access Specifiers…</vt:lpstr>
      <vt:lpstr>Defining Derived Classes</vt:lpstr>
      <vt:lpstr>Defining Derived Classes…</vt:lpstr>
      <vt:lpstr>Defining Derived Classes…</vt:lpstr>
      <vt:lpstr>Defining Derived Classes…</vt:lpstr>
      <vt:lpstr>Defining Derived Classes…</vt:lpstr>
      <vt:lpstr>Defining Derived Classes…</vt:lpstr>
      <vt:lpstr>Defining Derived Classes…</vt:lpstr>
      <vt:lpstr>Defining Derived Classes…</vt:lpstr>
      <vt:lpstr>Defining Derived Classes…</vt:lpstr>
      <vt:lpstr>Defining Derived Classes…</vt:lpstr>
      <vt:lpstr>Defining Derived Classes…</vt:lpstr>
      <vt:lpstr>Defining Derived Classes…</vt:lpstr>
      <vt:lpstr>Defining Derived Classes…</vt:lpstr>
      <vt:lpstr>Types of Inheritance w.r.t Access Control</vt:lpstr>
      <vt:lpstr>1) Public Inheritance</vt:lpstr>
      <vt:lpstr>1) Public Inheritance</vt:lpstr>
      <vt:lpstr>2) Private Inheritance</vt:lpstr>
      <vt:lpstr>Accessibility in public Inheritance</vt:lpstr>
      <vt:lpstr>1) Public Inheritance…</vt:lpstr>
      <vt:lpstr>1) Public Inheritance…</vt:lpstr>
      <vt:lpstr>1) Public Inheritance…</vt:lpstr>
      <vt:lpstr>1) Public Inheritance…</vt:lpstr>
      <vt:lpstr>1) Public Inheritance…</vt:lpstr>
      <vt:lpstr>1) Public Inheritance…</vt:lpstr>
      <vt:lpstr>1) Public Inheritance…</vt:lpstr>
      <vt:lpstr>1) Public Inheritance…</vt:lpstr>
      <vt:lpstr>1) Public Inheritance…</vt:lpstr>
      <vt:lpstr>Test public inheritance</vt:lpstr>
      <vt:lpstr>Test public inheritance…</vt:lpstr>
      <vt:lpstr>Test public inheritance…</vt:lpstr>
      <vt:lpstr>2) Private Inheritance</vt:lpstr>
      <vt:lpstr>2) Private Inheritance</vt:lpstr>
      <vt:lpstr>Accessibility in private Inheritance</vt:lpstr>
      <vt:lpstr>2) Private Inheritance…</vt:lpstr>
      <vt:lpstr>2) Private Inheritance…</vt:lpstr>
      <vt:lpstr>2) Private Inheritance…</vt:lpstr>
      <vt:lpstr>2) Private Inheritance…</vt:lpstr>
      <vt:lpstr>2) Private Inheritance…</vt:lpstr>
      <vt:lpstr>2) Private Inheritance…</vt:lpstr>
      <vt:lpstr>2) Private Inheritance…</vt:lpstr>
      <vt:lpstr>2) Private Inheritance…</vt:lpstr>
      <vt:lpstr>2) Private Inheritance…</vt:lpstr>
      <vt:lpstr>2) Private Inheritance…</vt:lpstr>
      <vt:lpstr>3) Protected Inheritance</vt:lpstr>
      <vt:lpstr>2) Private Inheritance</vt:lpstr>
      <vt:lpstr>Accessibility in protected Inheritance</vt:lpstr>
      <vt:lpstr>3) Protected Inheritance…</vt:lpstr>
      <vt:lpstr>3) Protected Inheritance…</vt:lpstr>
      <vt:lpstr>3) Protected Inheritance…</vt:lpstr>
      <vt:lpstr>3) Protected Inheritance…</vt:lpstr>
      <vt:lpstr>3) Protected Inheritance…</vt:lpstr>
      <vt:lpstr>More about Public, Protected and Private Inheritance in C++ Programming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Abdullah Orakzai</dc:creator>
  <cp:lastModifiedBy> </cp:lastModifiedBy>
  <cp:revision>1080</cp:revision>
  <dcterms:modified xsi:type="dcterms:W3CDTF">2021-06-07T17:38:16Z</dcterms:modified>
</cp:coreProperties>
</file>