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301" r:id="rId3"/>
    <p:sldId id="315" r:id="rId4"/>
    <p:sldId id="300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312" r:id="rId14"/>
    <p:sldId id="313" r:id="rId15"/>
    <p:sldId id="314" r:id="rId1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9602C08A-4B2C-4A8A-8B57-BE615B3552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6CBA5DC6-5AA4-4BDC-A75A-5240979202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62CF761-26F7-4EB6-AC1D-FCAD10738A6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>
            <a:extLst>
              <a:ext uri="{FF2B5EF4-FFF2-40B4-BE49-F238E27FC236}">
                <a16:creationId xmlns:a16="http://schemas.microsoft.com/office/drawing/2014/main" id="{2B97D141-05EF-400F-9AAD-9417AE5E1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8006" name="Rectangle 6">
            <a:extLst>
              <a:ext uri="{FF2B5EF4-FFF2-40B4-BE49-F238E27FC236}">
                <a16:creationId xmlns:a16="http://schemas.microsoft.com/office/drawing/2014/main" id="{B69675DE-1CAA-44A7-8A25-C908C158B2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7" name="Rectangle 7">
            <a:extLst>
              <a:ext uri="{FF2B5EF4-FFF2-40B4-BE49-F238E27FC236}">
                <a16:creationId xmlns:a16="http://schemas.microsoft.com/office/drawing/2014/main" id="{FDEBD9B6-2743-4DD5-9147-7168F8751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8DEE7C6-1B31-44DA-9739-E6925A5DCF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5862104-301C-44D7-A971-0DE5C73B6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E03F86-1D14-4270-ABD8-E267219E8152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5AE14AA-CA73-47BA-8D7D-34AAA85C89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76D6B96-4FE9-46C0-AD13-BD4648783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6990D92-DED4-46A4-8FF9-8B2D87533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C656DED-054B-40EC-8626-79CA2F7F0F74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7A1B58C-6A6B-4738-8A4D-D0B27BB369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51ABF61-7C85-41D3-92B7-DADD71BBB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0CC3AA2-0F10-4E36-8622-AC3287050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F13C1F-3413-474D-94EB-17734C5433F9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BEA4001-0D1C-4727-8011-D44EB901CC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F33A11C-85DF-44FD-BD30-8795F1BDC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851A510-CDE6-429E-910B-909C72453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280C64A-2F27-4D27-B539-FA5B332907A2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BA42C3D-5376-4F11-95CD-932087E2C7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BDDC0E6-ADEE-43A0-BE73-41FC684F8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858946C-C2B7-4937-95FE-712579C7E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A39FA2-8662-44CD-ACD7-73F72781A715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55F4DFA-6C1F-4D50-A906-B48EFAD34A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3340766-B957-40F2-85C8-DC3D4A570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85E94AD-3B02-4881-9B66-7F9FA87C8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91B379-5B4D-4214-B67C-1D1360FAC228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7AB594F-F174-4C1B-B534-D3372DF632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B8DBF1F-DAC6-4958-AE4C-66DB1EC01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D9E93D6-61CA-4CCD-9E2E-1F4D3BEC5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D48CC6-236C-4CD8-AC38-4AD5895BEED3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05EA08B-CEB0-43D8-864A-EDB517ED94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A85AB29-5345-41DA-A87C-A799455EE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DC65CF8-120B-4BEF-A5E6-3858EE0FD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046FEB-C215-41C5-A25F-7361B0B3694D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67A72D7-702C-4005-99F7-3BB0837700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6590BA5-A01C-4D23-8191-846987E9A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FD20B30-0CA6-4348-B49E-884D4EB006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4841F326-E1CF-44AB-9FB7-92F0E4B4F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10825E1-6F6A-4B18-BFC5-21912031C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2555C6-261C-438F-81A0-2343FBD73198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489680E-C1CB-4B44-BC9C-08B9F25C3A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9190DC-5ECD-4C9D-AFC2-0E9CE375B624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0F1DCF3-957E-48C3-BA33-6F5508E458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DF640F9-FF2B-4DDA-8720-7581B7422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28C1AA2-4BBA-4B0C-933A-720B980B5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7E889C2-1FE4-43CE-8AC4-5E6A963669B0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4F94107-D14A-4845-A1C7-E3DF2461A9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463F3ED-FB22-4419-86A5-35A1AEC88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C36E84B-1C00-43C4-A51B-0952FD8B2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D49248-21E2-4DC2-848D-DA5CBB20CBF6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E06E111-6826-4FB9-AFBD-9A37CD3812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5127C3E-F363-4A74-945D-B0107BD6B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4EC5957-3C93-48BD-9E00-8A9EEFE5F7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78BCA0-61B5-4811-925E-817FC62FAD19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A3F4F17-0EA9-4B68-AEF4-DF6F6A5DF5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7BAA59F-6A18-4FD0-B3C5-2ACBFC155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4285F72-D640-4213-967E-6AC72ABF8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46E7DAD-C3F2-44BC-A4A1-C4B933A4F96D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00ADCA7-A81E-4E98-A3E6-560C4C6352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B05972C-B0BE-4099-BAD8-A56774A1C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CFF02A4-B6B6-40C7-AEB2-4E88F871F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2E862E-D976-4902-9007-9079E0E82595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B1FD151-CA25-4C02-A8A5-4721BC962C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0C576CC-9847-4E7A-8CA0-AF24F88F1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1FB975-2435-44BB-B776-2D45A12D3B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63B82F-4916-4FBB-B888-9B7056E4F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5EC2AD-66F7-4066-9079-84E39F044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5BEBD-9308-4D93-93CD-348402F374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89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B70AD0-B89A-4DE9-BBDE-ABC0F1339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AA81A3-AFB6-4AC6-92ED-64E49966FA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8A8063-83E3-4721-9A19-EE1B7E5FF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8A92C-6E9C-42B0-9AC7-A2C9ED693B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10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6F0458-6F76-486B-BDB5-9ABDE84BFE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C38DC2-82BC-4AC3-9AE9-B0FFDA003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1BB2F-44B9-4F98-A44D-21060F338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21E4E-8945-42E6-80F1-36B6F5EBA0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A61D81-B67C-4E62-8EDE-AF6AF0D01A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0583AA-3930-42EE-A944-3B6266589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D89602-F1AF-4991-9548-F217DF78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705CF-6DF5-4538-9F3F-ADF06F903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67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9E8565-76C7-4DD1-AC6D-84A8E45CDD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1F0E3C-F0B8-4E4C-B21F-3713D15CC8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08FD11-9A06-4132-8991-5059972072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E80C9-F185-48ED-81E6-395A9290F3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3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F8AF9-C43A-4A47-BACB-D243205049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7E8F4-D2A6-4AE2-9BC2-640FB47F1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93EFE-FD6A-4EAD-9F98-EF79A4734A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19D076-3BCC-4799-9E1D-6703160377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17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16B815-BB5F-4586-A5E1-9FD503DEC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6EFB36-B168-4A1D-A9AF-36A6FA7A4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E1E4D4C-65EE-4B98-A6D4-F70323A1C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CCCED-AD37-4BDF-B63D-F93BFAC568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37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1334A4-8B40-41BD-AF58-D30955C4CD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22CDA6-E1C0-439F-B537-626BDEBE6A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132399-4026-4571-8B77-B130E62F4A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2DD61-AB0F-4D0E-B162-F91BB65D4C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58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348F29-F138-4FAB-B4CF-6D3472457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89F03E7-3637-4A5F-A833-AE5171145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586657-6349-4683-A39B-DBE145577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90FE7-AED5-47BB-90E7-FB44D22183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22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3C78-B8EA-4133-B18D-E2E81C70D9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94131-B1CE-4941-B09B-B6D7938F4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3A3A3-2D2A-4984-8FDA-72B3F5EA3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F9BCA-8BAE-479A-BF41-4305BCFD2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50F09-E99E-457B-AFE3-C577D71EB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C85B2-D54C-43E9-A79F-A76A7E2AC7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D9941-0E80-4D4E-AB9A-A0D2670A97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639B6-86ED-4D84-AAC0-F5F3987C4B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44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E6E52A8-C5B5-4DBE-8622-6DFE3B57E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1C00630-DB7C-4C91-8D18-0C114160E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A1F75CE9-843E-4CCA-8D85-F268A7BDC7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A1C06DB5-6358-4021-85D2-034EE23F29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590617C0-8FD0-4836-88CC-F7F5A3355F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4396EB9C-0796-45D8-8DCB-CAEC1DAF60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90E71D6-D40A-4AD6-9AF7-73CFD9074D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Lecture # 6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417D86E-0129-40DB-A30E-551A7A770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792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3600">
              <a:solidFill>
                <a:srgbClr val="CC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7BAFF61B-BEE3-4FED-8052-864E80128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Precedence of Operators 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4AADA3CA-20B7-44EA-8355-BC0667DBC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five binary operators are: addition, subtraction, multiplication, division and exponentiation. The order of precedence is (highest to lowest) </a:t>
            </a:r>
          </a:p>
          <a:p>
            <a:pPr eaLnBrk="1" hangingPunct="1">
              <a:defRPr/>
            </a:pPr>
            <a:r>
              <a:rPr lang="en-US"/>
              <a:t>Exponentiation		</a:t>
            </a:r>
            <a:r>
              <a:rPr lang="en-US">
                <a:sym typeface="Symbol" pitchFamily="18" charset="2"/>
              </a:rPr>
              <a:t></a:t>
            </a:r>
            <a:endParaRPr lang="en-US"/>
          </a:p>
          <a:p>
            <a:pPr eaLnBrk="1" hangingPunct="1">
              <a:defRPr/>
            </a:pPr>
            <a:r>
              <a:rPr lang="en-US"/>
              <a:t>Multiplication/division	*, / </a:t>
            </a:r>
          </a:p>
          <a:p>
            <a:pPr eaLnBrk="1" hangingPunct="1">
              <a:defRPr/>
            </a:pPr>
            <a:r>
              <a:rPr lang="en-US"/>
              <a:t>Addition/subtraction	+, 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79963747-BE82-4FA0-A983-15ECF59C5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Precedence of Operators 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323D29AC-5357-4B50-869B-D42108DF6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For operators of same precedence, the left-to-right rule applies:</a:t>
            </a:r>
            <a:br>
              <a:rPr lang="en-US" sz="2800"/>
            </a:br>
            <a:br>
              <a:rPr lang="en-US" sz="2800"/>
            </a:br>
            <a:r>
              <a:rPr lang="en-US" sz="2800"/>
              <a:t>	 A+B+C means (A+B)+C.</a:t>
            </a:r>
            <a:br>
              <a:rPr lang="en-US" sz="2800"/>
            </a:br>
            <a:endParaRPr lang="en-US" sz="2800"/>
          </a:p>
          <a:p>
            <a:pPr eaLnBrk="1" hangingPunct="1">
              <a:defRPr/>
            </a:pPr>
            <a:r>
              <a:rPr lang="en-US" sz="2800"/>
              <a:t>For exponentiation, the right-to-left rule applies</a:t>
            </a:r>
            <a:br>
              <a:rPr lang="en-US" sz="2800"/>
            </a:br>
            <a:br>
              <a:rPr lang="en-US" sz="2800"/>
            </a:br>
            <a:r>
              <a:rPr lang="en-US" sz="2800"/>
              <a:t>	A </a:t>
            </a:r>
            <a:r>
              <a:rPr lang="en-US" sz="2800">
                <a:sym typeface="Symbol" pitchFamily="18" charset="2"/>
              </a:rPr>
              <a:t></a:t>
            </a:r>
            <a:r>
              <a:rPr lang="en-US" sz="2800"/>
              <a:t> B </a:t>
            </a:r>
            <a:r>
              <a:rPr lang="en-US" sz="2800">
                <a:sym typeface="Symbol" pitchFamily="18" charset="2"/>
              </a:rPr>
              <a:t></a:t>
            </a:r>
            <a:r>
              <a:rPr lang="en-US" sz="2800"/>
              <a:t> C  means A </a:t>
            </a:r>
            <a:r>
              <a:rPr lang="en-US" sz="2800">
                <a:sym typeface="Symbol" pitchFamily="18" charset="2"/>
              </a:rPr>
              <a:t></a:t>
            </a:r>
            <a:r>
              <a:rPr lang="en-US" sz="2800"/>
              <a:t> ( B </a:t>
            </a:r>
            <a:r>
              <a:rPr lang="en-US" sz="2800">
                <a:sym typeface="Symbol" pitchFamily="18" charset="2"/>
              </a:rPr>
              <a:t></a:t>
            </a:r>
            <a:r>
              <a:rPr lang="en-US" sz="2800"/>
              <a:t> C 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A9D7AE70-9448-48AB-90E7-25342697C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Infix to Postfix 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85F01448-33DB-4B7F-A80D-04DF80963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  <a:r>
              <a:rPr lang="en-US" u="sng">
                <a:solidFill>
                  <a:srgbClr val="CCFF99"/>
                </a:solidFill>
              </a:rPr>
              <a:t>Infix</a:t>
            </a:r>
            <a:r>
              <a:rPr lang="en-US"/>
              <a:t>					</a:t>
            </a:r>
            <a:r>
              <a:rPr lang="en-US" u="sng">
                <a:solidFill>
                  <a:srgbClr val="CCFF99"/>
                </a:solidFill>
              </a:rPr>
              <a:t>Postfix</a:t>
            </a:r>
            <a:r>
              <a:rPr 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A + B				A B +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12 + 60 – 23			12 60 + 23 –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(A + B)*(C – D )		A B + C D – *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A </a:t>
            </a:r>
            <a:r>
              <a:rPr lang="en-US">
                <a:sym typeface="Symbol" pitchFamily="18" charset="2"/>
              </a:rPr>
              <a:t></a:t>
            </a:r>
            <a:r>
              <a:rPr lang="en-US"/>
              <a:t> B * C – D + E/F		A B </a:t>
            </a:r>
            <a:r>
              <a:rPr lang="en-US">
                <a:sym typeface="Symbol" pitchFamily="18" charset="2"/>
              </a:rPr>
              <a:t></a:t>
            </a:r>
            <a:r>
              <a:rPr lang="en-US"/>
              <a:t> C*D – E F/+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5284BC44-4590-43EE-AE9A-AA1001048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2DB1C6E4-1631-4225-B377-9F1C486B1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Infix to Postfix 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48679AD9-6224-48FD-B585-21DCD9017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Note that the postfix form an expression does not require parenthesis. </a:t>
            </a:r>
          </a:p>
          <a:p>
            <a:pPr eaLnBrk="1" hangingPunct="1">
              <a:defRPr/>
            </a:pPr>
            <a:r>
              <a:rPr lang="en-US"/>
              <a:t>Consider ‘4+3*5’ and ‘(4+3)*5’. The parenthesis are not needed in the first but they are necessary in the second. The postfix forms are:</a:t>
            </a:r>
            <a:br>
              <a:rPr lang="en-US"/>
            </a:br>
            <a:r>
              <a:rPr lang="en-US"/>
              <a:t>		4+3*5		435*+ </a:t>
            </a:r>
            <a:br>
              <a:rPr lang="en-US"/>
            </a:br>
            <a:r>
              <a:rPr lang="en-US"/>
              <a:t>		(4+3)*5		43+5*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841D5461-7803-4B03-BB19-A0FE1247F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Evaluating Postfix 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BD0C84F7-3836-4DB6-B514-4FCA3EC74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Each operator in a postfix expression refers to the previous two operands. </a:t>
            </a:r>
          </a:p>
          <a:p>
            <a:pPr eaLnBrk="1" hangingPunct="1">
              <a:defRPr/>
            </a:pPr>
            <a:r>
              <a:rPr lang="en-US"/>
              <a:t>Each time we read an operand, we push it on a stack. </a:t>
            </a:r>
          </a:p>
          <a:p>
            <a:pPr eaLnBrk="1" hangingPunct="1">
              <a:defRPr/>
            </a:pPr>
            <a:r>
              <a:rPr lang="en-US"/>
              <a:t>When we reach an operator, we pop the two operands from the top of the stack, apply the operator and push the result back on the stack.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007C55F1-3961-4BDF-91DC-800D05DBF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Evaluating Postfix 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7E92F019-BF8C-479A-98D4-21A9204FB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Evaluate: </a:t>
            </a:r>
            <a:r>
              <a:rPr lang="en-US">
                <a:solidFill>
                  <a:srgbClr val="CCFF99"/>
                </a:solidFill>
              </a:rPr>
              <a:t>6 2 3 + - 3 8 2 / + * 2 </a:t>
            </a:r>
            <a:r>
              <a:rPr lang="en-US">
                <a:solidFill>
                  <a:srgbClr val="CCFF99"/>
                </a:solidFill>
                <a:sym typeface="Symbol" pitchFamily="18" charset="2"/>
              </a:rPr>
              <a:t></a:t>
            </a:r>
            <a:r>
              <a:rPr lang="en-US">
                <a:solidFill>
                  <a:srgbClr val="CCFF99"/>
                </a:solidFill>
              </a:rPr>
              <a:t> 3 + 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5F78B453-F28A-420B-B1D5-58177379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553200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5">
            <a:extLst>
              <a:ext uri="{FF2B5EF4-FFF2-40B4-BE49-F238E27FC236}">
                <a16:creationId xmlns:a16="http://schemas.microsoft.com/office/drawing/2014/main" id="{7A82FCEA-455B-4B97-8FF9-D423CBE10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99CC270B-5AE2-4C09-A0BC-72775DF5B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Stack: Array or List 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F7C6CCD0-21CA-4E45-9393-E9600A392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10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Since both implementations support stack operations in constant time, any reason to choose one over the other?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Allocating and deallocating memory for list nodes does take more time than preallocated array.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List uses only as much memory as required by the nodes; array requires allocation ahead of time.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List pointers (head, next) require extra memory.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Array has an upper limit; List is limited by dynamic memory allocation.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250F-0083-46D2-8C6C-7AAFE8FC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err="1">
                <a:solidFill>
                  <a:srgbClr val="FFFF00"/>
                </a:solidFill>
              </a:rPr>
              <a:t>Implmentation</a:t>
            </a:r>
            <a:r>
              <a:rPr lang="en-GB" dirty="0">
                <a:solidFill>
                  <a:srgbClr val="FFFF00"/>
                </a:solidFill>
              </a:rPr>
              <a:t> Issues/Discussion in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9C85-6259-4963-8A77-4223E6F7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10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Stack – push() operation</a:t>
            </a:r>
          </a:p>
          <a:p>
            <a:pPr eaLnBrk="1" hangingPunct="1">
              <a:defRPr/>
            </a:pPr>
            <a:r>
              <a:rPr lang="en-GB" dirty="0"/>
              <a:t>Stack – pop() operation</a:t>
            </a:r>
          </a:p>
          <a:p>
            <a:pPr eaLnBrk="1" hangingPunct="1">
              <a:defRPr/>
            </a:pPr>
            <a:r>
              <a:rPr lang="en-GB" dirty="0"/>
              <a:t>Stack – </a:t>
            </a:r>
            <a:r>
              <a:rPr lang="en-GB" dirty="0" err="1"/>
              <a:t>Is_Full</a:t>
            </a:r>
            <a:r>
              <a:rPr lang="en-GB" dirty="0"/>
              <a:t>() operation</a:t>
            </a:r>
          </a:p>
          <a:p>
            <a:pPr eaLnBrk="1" hangingPunct="1">
              <a:defRPr/>
            </a:pPr>
            <a:r>
              <a:rPr lang="en-GB" dirty="0"/>
              <a:t>Stack – </a:t>
            </a:r>
            <a:r>
              <a:rPr lang="en-GB" dirty="0" err="1"/>
              <a:t>Is_Empty</a:t>
            </a:r>
            <a:r>
              <a:rPr lang="en-GB" dirty="0"/>
              <a:t>() operation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01D3E5D6-30E0-452E-85CA-2DD5E42A3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Uses of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EC13C0F0-F87C-42F3-8943-107D1BFC7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Use of Stack 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C7119AF5-F25E-41AF-9837-0FF1693AD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Example of use: prefix, infix, postfix expressions.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Consider the expression A+B: we think of applying the </a:t>
            </a:r>
            <a:r>
              <a:rPr lang="en-US" i="1"/>
              <a:t>operator</a:t>
            </a:r>
            <a:r>
              <a:rPr lang="en-US"/>
              <a:t> “+” to the </a:t>
            </a:r>
            <a:r>
              <a:rPr lang="en-US" i="1"/>
              <a:t>operands</a:t>
            </a:r>
            <a:r>
              <a:rPr lang="en-US"/>
              <a:t> A and B.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“+” is termed a </a:t>
            </a:r>
            <a:r>
              <a:rPr lang="en-US" i="1"/>
              <a:t>binary operator</a:t>
            </a:r>
            <a:r>
              <a:rPr lang="en-US"/>
              <a:t>: it takes two operands.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Writing the sum as A+B is called the </a:t>
            </a:r>
            <a:r>
              <a:rPr lang="en-US" i="1">
                <a:solidFill>
                  <a:srgbClr val="CCFF99"/>
                </a:solidFill>
              </a:rPr>
              <a:t>infix</a:t>
            </a:r>
            <a:r>
              <a:rPr lang="en-US"/>
              <a:t> form of the expression.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01696C2-57AA-407A-96C5-88979851B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Prefix, Infix, Postfix 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09DD1C0E-286C-4177-84DF-600B502C6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 other ways of writing the expression are</a:t>
            </a:r>
            <a:br>
              <a:rPr lang="en-US"/>
            </a:br>
            <a:br>
              <a:rPr lang="en-US"/>
            </a:br>
            <a:r>
              <a:rPr lang="en-US"/>
              <a:t>	+ A B	</a:t>
            </a:r>
            <a:r>
              <a:rPr lang="en-US" i="1"/>
              <a:t>prefix</a:t>
            </a:r>
            <a:br>
              <a:rPr lang="en-US"/>
            </a:br>
            <a:r>
              <a:rPr lang="en-US"/>
              <a:t>	A B +	</a:t>
            </a:r>
            <a:r>
              <a:rPr lang="en-US" i="1"/>
              <a:t>postfix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The prefixes “pre” and “post” refer to the position of the operator with respect to the two operands.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202449D2-DF1E-473B-9DB3-67947853E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Prefix, Infix, Postfix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CEF606D4-2DC2-4841-8FE4-A02AAF9D8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Consider the infix expression</a:t>
            </a:r>
            <a:br>
              <a:rPr lang="en-US"/>
            </a:br>
            <a:r>
              <a:rPr lang="en-US"/>
              <a:t>	A + B * C </a:t>
            </a:r>
          </a:p>
          <a:p>
            <a:pPr eaLnBrk="1" hangingPunct="1">
              <a:defRPr/>
            </a:pPr>
            <a:r>
              <a:rPr lang="en-US"/>
              <a:t>We “know” that multiplication is done before addition. </a:t>
            </a:r>
          </a:p>
          <a:p>
            <a:pPr eaLnBrk="1" hangingPunct="1">
              <a:defRPr/>
            </a:pPr>
            <a:r>
              <a:rPr lang="en-US"/>
              <a:t>The expression is interpreted as </a:t>
            </a:r>
            <a:br>
              <a:rPr lang="en-US"/>
            </a:br>
            <a:r>
              <a:rPr lang="en-US"/>
              <a:t>	A + ( B * C ) </a:t>
            </a:r>
          </a:p>
          <a:p>
            <a:pPr eaLnBrk="1" hangingPunct="1">
              <a:defRPr/>
            </a:pPr>
            <a:r>
              <a:rPr lang="en-US"/>
              <a:t>Multiplication has </a:t>
            </a:r>
            <a:r>
              <a:rPr lang="en-US" i="1"/>
              <a:t>precedence</a:t>
            </a:r>
            <a:r>
              <a:rPr lang="en-US"/>
              <a:t> over addition.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0E60D50A-C4C8-4881-98E7-EAE16741A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Prefix, Infix, Postfix 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5C261BA5-2CE6-4CCF-986B-A35D5CBE1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Conversion to postfix</a:t>
            </a:r>
            <a:br>
              <a:rPr lang="en-US"/>
            </a:br>
            <a:endParaRPr 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A + ( B * C )		infix form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A + ( B C * )		convert multiplication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A ( B C * ) +		convert addition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A B C * +			postfix form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47A4E107-E515-4CC6-8368-B3B2B7366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Prefix, Infix, Postfix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48F8F4F8-060F-4FC2-8277-9D0E17EB0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Conversion to postfix</a:t>
            </a:r>
            <a:br>
              <a:rPr lang="en-US"/>
            </a:br>
            <a:endParaRPr 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(A +  B ) * C 	infix form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( A B + ) * C		convert addition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( A B + ) C *		convert multiplication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A B + C *		postfix 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1463</TotalTime>
  <Words>725</Words>
  <Application>Microsoft Office PowerPoint</Application>
  <PresentationFormat>On-screen Show (4:3)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Tahoma</vt:lpstr>
      <vt:lpstr>Arial</vt:lpstr>
      <vt:lpstr>Wingdings</vt:lpstr>
      <vt:lpstr>Symbol</vt:lpstr>
      <vt:lpstr>Textured</vt:lpstr>
      <vt:lpstr>Lecture # 6</vt:lpstr>
      <vt:lpstr>Stack: Array or List </vt:lpstr>
      <vt:lpstr>Implmentation Issues/Discussion in C/C++</vt:lpstr>
      <vt:lpstr>Uses of Stack</vt:lpstr>
      <vt:lpstr>Use of Stack </vt:lpstr>
      <vt:lpstr>Prefix, Infix, Postfix </vt:lpstr>
      <vt:lpstr>Prefix, Infix, Postfix</vt:lpstr>
      <vt:lpstr>Prefix, Infix, Postfix </vt:lpstr>
      <vt:lpstr>Prefix, Infix, Postfix</vt:lpstr>
      <vt:lpstr>Precedence of Operators </vt:lpstr>
      <vt:lpstr>Precedence of Operators </vt:lpstr>
      <vt:lpstr>Infix to Postfix </vt:lpstr>
      <vt:lpstr>Infix to Postfix </vt:lpstr>
      <vt:lpstr>Evaluating Postfix </vt:lpstr>
      <vt:lpstr>Evaluating Postfix </vt:lpstr>
    </vt:vector>
  </TitlesOfParts>
  <Company>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Fazl-e-Basit</dc:creator>
  <cp:lastModifiedBy>Saad Ahmad</cp:lastModifiedBy>
  <cp:revision>483</cp:revision>
  <dcterms:created xsi:type="dcterms:W3CDTF">2003-02-24T15:34:40Z</dcterms:created>
  <dcterms:modified xsi:type="dcterms:W3CDTF">2021-08-04T18:49:55Z</dcterms:modified>
</cp:coreProperties>
</file>