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91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8" r:id="rId11"/>
    <p:sldId id="300" r:id="rId12"/>
    <p:sldId id="301" r:id="rId13"/>
    <p:sldId id="303" r:id="rId14"/>
    <p:sldId id="297" r:id="rId15"/>
    <p:sldId id="304" r:id="rId16"/>
    <p:sldId id="302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495D823-E2C9-40B3-8AC7-18ABF3CF9F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CE7415CE-7EB1-4DE9-9628-55778C644E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218FE3F0-8F4E-4BFC-A5DD-71D9430086F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F5E14902-77A9-41AA-B644-7442A3F9A5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EC866BAF-FE7C-438A-A942-33B614CC3A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8007" name="Rectangle 7">
            <a:extLst>
              <a:ext uri="{FF2B5EF4-FFF2-40B4-BE49-F238E27FC236}">
                <a16:creationId xmlns:a16="http://schemas.microsoft.com/office/drawing/2014/main" id="{7289D387-2860-43E8-9409-7E7E48279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5095B4F-41A6-438C-BB91-B2475B3518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EE6018-370D-4711-8749-5CE83734C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23CD-13D8-46EC-AEDC-77178A6C7BF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EE63AC54-E2A2-4384-B74E-0F233828F9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2653F6E-3F2E-4125-8535-9802A438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474AF-A5F4-4215-9A39-28DE01219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1C77E-0A58-4513-A002-47F051EA55D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8E806C02-BBAE-476D-BC9A-B8BDC97F56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28C6CCB-B6AE-42AF-8A14-24F3DC03C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A092EC-C4C5-4529-BAA6-77655ADA6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91059-A9C6-4B92-A6AC-68FDB1DF96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DC5C104B-8A03-4EFE-93BF-72F035194E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492F0C3-EE5A-4718-9116-FD7A69886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5303E8-B842-451D-A0E4-49E0D0FE2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62151-71D0-4FD2-A987-F859FA3DB10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38CC166-CCAE-41CB-8513-D5B61ABB37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97454FA-0DB7-464E-9E4C-0D96663CA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6A1FE5-285A-4B32-B08F-A1FE38C9F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43DF7-465F-4658-9DF8-3563C74D3C9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F45CAD11-598C-4DE3-9B32-C01AC1C828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70596722-0BCB-4B88-8355-2EEEF4535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7C1CCC-2C4C-4B4F-8C6D-03D853A78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6999B-FCFE-4AB4-B42C-4925FDE5E5A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EA7C3DE9-FDDF-4021-8089-A6842ADE62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E5B6E8F8-183B-4C4F-AF00-D714E23F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491833-5D2C-487A-8EBC-08BB26BA5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906FD-E80D-4543-A1DA-EB804EC164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DA74E5A1-E37F-4662-9146-13A41B2C87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697E9C87-1FA5-4036-8AB3-98C1DB484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A03C51-E8EB-42A4-9141-07A990132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98A2F-8DCE-4D68-973C-24766D9778A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E0AB6B0F-0839-4CA2-BFF6-EBC3B55D3C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5E56AC1-7217-4799-B7C6-05EB7F16E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A6EBAD-5FA4-4A03-8308-11D324D22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BB828-257C-4C61-88CA-A154F07D910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1A2FA3EB-190B-4F83-9F52-131B88D397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9FCA59D-5EB5-4B6D-9EAC-8BBFCC568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0E67B6-7155-46E0-883F-F9E2059FA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CA05A-13CF-4497-80FA-FDDDEF1D01F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0566D50-CAB7-465E-8492-EE349BA1B8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9AE6EF9-0516-4A79-BF5E-2686B52B0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C2770C-6A67-4D88-A18B-C5153900F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8370F-191E-4B7F-B24B-10CEC87B7B3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41333011-120E-46BE-B177-36E79B7FBF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5A2C9081-BAB0-403E-B54D-607955E5A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A7DC5A-79BE-4389-865B-D15322F89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A4731-3FD8-42BA-9CE1-8DED6A601A8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F63B8B87-143B-419A-B476-B57F42917B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84642F7-425E-4052-8843-9F8AB2854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89B782-F90A-4953-A5C1-B19FD1D59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CEF29-321C-4454-828C-2F06B9DBE2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7B516985-9702-4AEA-8050-47B0D04AF9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0CCA0B0-1A83-4612-9A9A-058972C87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D942E6-4F89-4942-8A22-A779BC280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76563-BF0F-4B4E-AE7D-038F34C0398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E1BB315-2237-4300-839C-E1354C4D72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67D1759-4776-4BF8-83D8-E0D1668A3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58F443-AF22-4C0F-9391-19BC287F4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A620B-7F47-4576-B471-FFCD3D4B975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798EB8CF-1B0E-4FE4-B438-A2D8B9A3A8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885784B0-61E9-4BFF-AE4F-24F23788C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092062-647E-4A14-8D36-D845F73B0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329CA-FABA-41B0-8684-1B3675AA08B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1FB3A8FD-5A2D-405C-9F05-6CA1850D91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8984A39C-BC85-4726-A5A9-6F50F34F4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F7B2168-01DE-491A-8730-2F5DBBBD7F5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B01A67E-07C5-4878-9042-2574D7555C4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4AA10740-7D41-4959-BF47-8985D956353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77DE065-B389-44CC-82A8-628B4763AE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FED75094-4751-4DA4-B6E9-B7B6CB1DAC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99B162-C96E-44EF-90A5-12E78A8E5B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3011-32B6-47D6-BAE4-5983167F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81873-F4CC-4E33-BEAD-99073AB33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85E1-CD7F-40D8-8BF6-30679A03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7810B-06C8-4C4A-8FCA-BE247AD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D398-7285-48C1-98C5-60F0BA87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5E226-6685-4A54-A999-5606DF535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9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58D7-FAA8-4DE8-AE82-B1A17C0B2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90443-ED5E-406B-9F38-28AD04E5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6CB6-CAB1-441C-94D7-596B008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D3C6-5859-4AC6-8FB1-FBC786D5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890D-F575-44E8-96EE-B4BF9B3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48CA4-863E-4F81-B9C7-7BD2BE62E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E0B3-FC2E-46D9-A3F9-065B6C6C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7650-EB97-491B-B0D9-B42EB681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7D10-F4B5-4DB6-ABE6-3113F24D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FAF5-9796-45DF-A9EB-5E2A2FE3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9104-53F9-48A8-9848-8AA0AE3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D5647-1BF9-44E5-A9DC-7C68E5C9F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0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A164-8183-43C3-94ED-162E1263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DFB6-6A06-4997-B1A7-1B01A267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D5B0-9E96-45C8-A676-4B9F02F6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7698-C4D5-499E-93C1-5BA17EB7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8BCD-DDBC-49C5-A341-E8D03E3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BBC45-1868-4ADC-995B-95D5BCC2B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3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1818-AC84-4105-9DE4-6472C8F6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5661-083E-4011-AA01-409DC8B71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44127-05C1-458B-9B06-BC6E5020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D26F-1740-4826-B851-23495B2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7732-7E7F-4D26-86D9-D9482CF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658A7-FF2C-43ED-9325-B07D8B89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14796-E4D4-4F81-9443-A55227F05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3DEA-8F2E-4C89-BCBB-1BCB9FA7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D8415-6EEB-478B-A734-DD10564D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ABDEA-B9C3-459A-9B86-5A15173C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A5028-2506-402E-B834-D6CC87CFA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49ABF-DB57-4267-82D3-5E0756F62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A3E4C-49AF-4B03-8A56-09EC2E5D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AA745-EA12-4ED0-BAC4-6DBFA06C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DBB9F-6365-4EE1-8FAD-03AF620F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0E3A3-AD57-4047-AA52-B9C18BB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96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E41F-5233-4AA1-B291-F13D181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BAF18-DEB3-450F-9E75-7E6C3CDB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B7FB8-CDEE-40D6-B95E-8F61ED45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492F4-3A3F-4D86-B2AF-D038C953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1AF10-B742-40FC-AD81-6F61D5B9A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8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966C8-D337-4D08-86C3-63E86636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F7164-B45C-44F5-8A22-427FFF9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EF49-FA6F-4D55-B31E-61800BC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2FFB5-3651-49BE-A709-09CF47545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329-5EEE-4FBC-9A61-C0E7269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52D5-D905-4C87-AA04-161889AA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7A8AC-26E3-4019-BAE2-98E0C7B0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6FFE-B88A-416F-B2AB-427D2CBD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FA1D-53F1-4D0A-B6F0-F2721D6B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5B7E-AE62-4132-B8F2-DAE3E454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B84CE-FE50-444D-8DB9-1CDCB991D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6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DB85-4ABE-434B-BB0E-8912140F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26151-A4BE-4803-9A9D-983CA422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9C84-E85C-4FC9-A59A-0283A261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7DED-F05C-4676-AC3E-7B42D15A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2342-7717-4E9D-91A6-BC729468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CA97-F43D-4C82-B4F8-9A722824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304AF-FC3E-4390-B3FC-799C4C608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71FE805-B68C-4520-B831-2525F12F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EFA7A61-2100-48FF-BDC1-48DDCB79C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35957CD3-3479-48F5-A037-BE7D124651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C8F7F5BE-7983-4729-92ED-6780829D8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5108407D-8099-4C8D-AABB-4E1050AB08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F9FAAB91-673A-4566-889F-A3C21B9AF6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D2260C9-A388-44CC-9564-66BA29B0CD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Lecture #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49CA140-C9E4-4C68-945E-CC8E7A94D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Lists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5246B98-C662-4BFC-94BE-F6C8982B9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CFF99"/>
                </a:solidFill>
              </a:rPr>
              <a:t>next(): </a:t>
            </a:r>
          </a:p>
          <a:p>
            <a:endParaRPr lang="en-US" altLang="en-US">
              <a:solidFill>
                <a:srgbClr val="CCFF99"/>
              </a:solidFill>
            </a:endParaRPr>
          </a:p>
        </p:txBody>
      </p:sp>
      <p:pic>
        <p:nvPicPr>
          <p:cNvPr id="157700" name="Picture 4">
            <a:extLst>
              <a:ext uri="{FF2B5EF4-FFF2-40B4-BE49-F238E27FC236}">
                <a16:creationId xmlns:a16="http://schemas.microsoft.com/office/drawing/2014/main" id="{8CF299D5-6FB1-443B-ACA0-F5E63F2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2800"/>
            <a:ext cx="52578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4E15C27A-1B82-4D4B-9AC2-2C798327C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Lists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A38B757F-CE25-41DF-B0A2-BB926DA0A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1371600" lvl="2" indent="-457200"/>
            <a:r>
              <a:rPr lang="en-US" altLang="en-US"/>
              <a:t>There are special cases for positioning the current pointer: </a:t>
            </a:r>
          </a:p>
          <a:p>
            <a:pPr marL="2209800" lvl="4" indent="-381000"/>
            <a:r>
              <a:rPr lang="en-US" altLang="en-US">
                <a:solidFill>
                  <a:srgbClr val="CCFF99"/>
                </a:solidFill>
              </a:rPr>
              <a:t>past the last array cell </a:t>
            </a:r>
          </a:p>
          <a:p>
            <a:pPr marL="2209800" lvl="4" indent="-381000"/>
            <a:r>
              <a:rPr lang="en-US" altLang="en-US">
                <a:solidFill>
                  <a:srgbClr val="CCFF99"/>
                </a:solidFill>
              </a:rPr>
              <a:t>before the first cell</a:t>
            </a:r>
          </a:p>
          <a:p>
            <a:pPr marL="1752600" lvl="3" indent="-381000">
              <a:buFont typeface="Wingdings" panose="05000000000000000000" pitchFamily="2" charset="2"/>
              <a:buNone/>
            </a:pPr>
            <a:endParaRPr lang="en-US" altLang="en-US">
              <a:solidFill>
                <a:srgbClr val="CCFF99"/>
              </a:solidFill>
            </a:endParaRPr>
          </a:p>
          <a:p>
            <a:pPr marL="1371600" lvl="2" indent="-457200"/>
            <a:r>
              <a:rPr lang="en-US" altLang="en-US"/>
              <a:t>We will have to worry about these when we write the actual code.</a:t>
            </a:r>
          </a:p>
          <a:p>
            <a:pPr marL="1752600" lvl="3" indent="-381000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33307D4D-2CE2-44E5-8526-473299540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r>
              <a:rPr lang="en-US" altLang="en-US"/>
              <a:t>Implementing Lists 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0F7F1CA-7FBA-4992-92D0-B2FC6A913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altLang="en-US" sz="2800">
                <a:solidFill>
                  <a:srgbClr val="CCFF99"/>
                </a:solidFill>
              </a:rPr>
              <a:t>remove():</a:t>
            </a:r>
            <a:r>
              <a:rPr lang="en-US" altLang="en-US" sz="2800"/>
              <a:t> removes the element at the 		    current index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We fill the blank spot left by the removal of 7 by shifting the values to the right of position 5 over to the left one space </a:t>
            </a:r>
          </a:p>
        </p:txBody>
      </p:sp>
      <p:pic>
        <p:nvPicPr>
          <p:cNvPr id="160772" name="Picture 4">
            <a:extLst>
              <a:ext uri="{FF2B5EF4-FFF2-40B4-BE49-F238E27FC236}">
                <a16:creationId xmlns:a16="http://schemas.microsoft.com/office/drawing/2014/main" id="{E0474372-9610-44B7-86FB-B0B80B96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9342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87640B44-5168-4D6C-A3BA-0AB780A5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altLang="en-US"/>
              <a:t>Implementing Lists 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F4A5747-FA5F-4691-A3C5-A94D74F5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CCFF99"/>
                </a:solidFill>
              </a:rPr>
              <a:t>find(X):</a:t>
            </a:r>
            <a:r>
              <a:rPr lang="en-US" altLang="en-US" sz="2400"/>
              <a:t> traverse the array until X is located.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int find(int X)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	int j;</a:t>
            </a:r>
            <a:br>
              <a:rPr lang="en-US" altLang="en-US" sz="2400"/>
            </a:br>
            <a:r>
              <a:rPr lang="en-US" altLang="en-US" sz="2400"/>
              <a:t>	for(j=1; j &lt; size+1; j++ )</a:t>
            </a:r>
            <a:br>
              <a:rPr lang="en-US" altLang="en-US" sz="2400"/>
            </a:br>
            <a:r>
              <a:rPr lang="en-US" altLang="en-US" sz="2400"/>
              <a:t>	    if( A[j] == X ) break;</a:t>
            </a:r>
            <a:br>
              <a:rPr lang="en-US" altLang="en-US" sz="2400"/>
            </a:br>
            <a:r>
              <a:rPr lang="en-US" altLang="en-US" sz="2400"/>
              <a:t>	    </a:t>
            </a:r>
            <a:br>
              <a:rPr lang="en-US" altLang="en-US" sz="2400"/>
            </a:br>
            <a:r>
              <a:rPr lang="en-US" altLang="en-US" sz="2400"/>
              <a:t>	if( j &lt; size+1 )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     {    // found X</a:t>
            </a:r>
            <a:br>
              <a:rPr lang="en-US" altLang="en-US" sz="2400"/>
            </a:br>
            <a:r>
              <a:rPr lang="en-US" altLang="en-US" sz="2400"/>
              <a:t>	    current = j;     // current points to where X found 	    	    return 1;          // 1 for true</a:t>
            </a:r>
            <a:br>
              <a:rPr lang="en-US" altLang="en-US" sz="2400"/>
            </a:br>
            <a:r>
              <a:rPr lang="en-US" altLang="en-US" sz="2400"/>
              <a:t>	}</a:t>
            </a:r>
            <a:br>
              <a:rPr lang="en-US" altLang="en-US" sz="2400"/>
            </a:br>
            <a:r>
              <a:rPr lang="en-US" altLang="en-US" sz="2400"/>
              <a:t>	return 0;  // 0 (false) indicates not found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2835335-CE7A-474B-AF1A-75ADEB36B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Lists 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5F31AF9-CCD4-416E-B0DE-45C427620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Other operations: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CCFF99"/>
                </a:solidFill>
              </a:rPr>
              <a:t>get()		</a:t>
            </a:r>
            <a:r>
              <a:rPr lang="en-US" altLang="en-US">
                <a:solidFill>
                  <a:srgbClr val="CCFF99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CCFF99"/>
                </a:solidFill>
              </a:rPr>
              <a:t> return A[current];</a:t>
            </a:r>
            <a:br>
              <a:rPr lang="en-US" altLang="en-US">
                <a:solidFill>
                  <a:srgbClr val="CCFF99"/>
                </a:solidFill>
              </a:rPr>
            </a:br>
            <a:r>
              <a:rPr lang="en-US" altLang="en-US">
                <a:solidFill>
                  <a:srgbClr val="CCFF99"/>
                </a:solidFill>
              </a:rPr>
              <a:t>update(X) 	</a:t>
            </a:r>
            <a:r>
              <a:rPr lang="en-US" altLang="en-US">
                <a:solidFill>
                  <a:srgbClr val="CCFF99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CCFF99"/>
                </a:solidFill>
              </a:rPr>
              <a:t> A[current] = X;</a:t>
            </a:r>
            <a:br>
              <a:rPr lang="en-US" altLang="en-US">
                <a:solidFill>
                  <a:srgbClr val="CCFF99"/>
                </a:solidFill>
              </a:rPr>
            </a:br>
            <a:r>
              <a:rPr lang="en-US" altLang="en-US">
                <a:solidFill>
                  <a:srgbClr val="CCFF99"/>
                </a:solidFill>
              </a:rPr>
              <a:t>length()	</a:t>
            </a:r>
            <a:r>
              <a:rPr lang="en-US" altLang="en-US">
                <a:solidFill>
                  <a:srgbClr val="CCFF99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CCFF99"/>
                </a:solidFill>
              </a:rPr>
              <a:t>  return size;</a:t>
            </a:r>
            <a:br>
              <a:rPr lang="en-US" altLang="en-US">
                <a:solidFill>
                  <a:srgbClr val="CCFF99"/>
                </a:solidFill>
              </a:rPr>
            </a:br>
            <a:r>
              <a:rPr lang="en-US" altLang="en-US">
                <a:solidFill>
                  <a:srgbClr val="CCFF99"/>
                </a:solidFill>
              </a:rPr>
              <a:t>back()		</a:t>
            </a:r>
            <a:r>
              <a:rPr lang="en-US" altLang="en-US">
                <a:solidFill>
                  <a:srgbClr val="CCFF99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CCFF99"/>
                </a:solidFill>
              </a:rPr>
              <a:t> current--;</a:t>
            </a:r>
            <a:br>
              <a:rPr lang="en-US" altLang="en-US">
                <a:solidFill>
                  <a:srgbClr val="CCFF99"/>
                </a:solidFill>
              </a:rPr>
            </a:br>
            <a:r>
              <a:rPr lang="en-US" altLang="en-US">
                <a:solidFill>
                  <a:srgbClr val="CCFF99"/>
                </a:solidFill>
              </a:rPr>
              <a:t>start() 	</a:t>
            </a:r>
            <a:r>
              <a:rPr lang="en-US" altLang="en-US">
                <a:solidFill>
                  <a:srgbClr val="CCFF99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CCFF99"/>
                </a:solidFill>
              </a:rPr>
              <a:t> current = 1;</a:t>
            </a:r>
            <a:br>
              <a:rPr lang="en-US" altLang="en-US">
                <a:solidFill>
                  <a:srgbClr val="CCFF99"/>
                </a:solidFill>
              </a:rPr>
            </a:br>
            <a:r>
              <a:rPr lang="en-US" altLang="en-US">
                <a:solidFill>
                  <a:srgbClr val="CCFF99"/>
                </a:solidFill>
              </a:rPr>
              <a:t>end() 		</a:t>
            </a:r>
            <a:r>
              <a:rPr lang="en-US" altLang="en-US">
                <a:solidFill>
                  <a:srgbClr val="CCFF99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CCFF99"/>
                </a:solidFill>
              </a:rPr>
              <a:t> current = size;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9A2D78A4-333C-45A1-B5D6-9F8929C4F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Assignment # 1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28B86BC-307F-481F-A077-EA340FBDF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Implement a </a:t>
            </a:r>
            <a:r>
              <a:rPr lang="en-US" altLang="en-US" sz="2400">
                <a:solidFill>
                  <a:srgbClr val="CCFF99"/>
                </a:solidFill>
              </a:rPr>
              <a:t>List Data Structure</a:t>
            </a:r>
            <a:r>
              <a:rPr lang="en-US" altLang="en-US" sz="2400"/>
              <a:t> discussed above including following operations using Array ADT.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get()	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update()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length()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back()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Next()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start()  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end()  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Remove()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FF99"/>
                </a:solidFill>
              </a:rPr>
              <a:t>Add()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 u="sng"/>
              <a:t>NOTE:</a:t>
            </a:r>
            <a:r>
              <a:rPr lang="en-US" altLang="en-US" sz="2400"/>
              <a:t> Implement above operations only using </a:t>
            </a:r>
            <a:r>
              <a:rPr lang="en-US" altLang="en-US" sz="2400">
                <a:solidFill>
                  <a:srgbClr val="CCFF99"/>
                </a:solidFill>
              </a:rPr>
              <a:t>Pointers</a:t>
            </a:r>
            <a:r>
              <a:rPr lang="en-US" altLang="en-US" sz="2400"/>
              <a:t> </a:t>
            </a:r>
            <a:r>
              <a:rPr lang="en-US" altLang="en-US" sz="2400" i="1"/>
              <a:t>without</a:t>
            </a:r>
            <a:r>
              <a:rPr lang="en-US" altLang="en-US" sz="2400"/>
              <a:t> using any </a:t>
            </a:r>
            <a:r>
              <a:rPr lang="en-US" altLang="en-US" sz="2400">
                <a:solidFill>
                  <a:srgbClr val="CCFF99"/>
                </a:solidFill>
              </a:rPr>
              <a:t>indexes</a:t>
            </a:r>
            <a:r>
              <a:rPr lang="en-US" altLang="en-US" sz="2400"/>
              <a:t> of arrays.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Assignment will be graded on the basis of relevant quiz of this assignment.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solidFill>
                <a:srgbClr val="CCFF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473CF72B-AD02-4168-8234-1D9519978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Using </a:t>
            </a:r>
            <a:r>
              <a:rPr lang="en-US" altLang="en-US">
                <a:solidFill>
                  <a:srgbClr val="CCFF99"/>
                </a:solidFill>
              </a:rPr>
              <a:t>Linked Memory</a:t>
            </a:r>
            <a:r>
              <a:rPr lang="en-US" altLang="en-US"/>
              <a:t>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4A487FC-F09B-4E0E-9D6E-AD41A20BA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Various cells of memory are </a:t>
            </a:r>
            <a:r>
              <a:rPr lang="en-US" altLang="en-US" sz="2800">
                <a:solidFill>
                  <a:srgbClr val="CCFF99"/>
                </a:solidFill>
              </a:rPr>
              <a:t>not allocated consecutively</a:t>
            </a:r>
            <a:r>
              <a:rPr lang="en-US" altLang="en-US" sz="2800"/>
              <a:t> in memory.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Array is Not enough to store the future elements of the list after full exhaust of array locations.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With arrays, the second element was right next to the first element.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Now in </a:t>
            </a:r>
            <a:r>
              <a:rPr lang="en-US" altLang="en-US" sz="2800">
                <a:solidFill>
                  <a:srgbClr val="CCFF99"/>
                </a:solidFill>
              </a:rPr>
              <a:t>Linked Memory approach,</a:t>
            </a:r>
            <a:r>
              <a:rPr lang="en-US" altLang="en-US" sz="2800"/>
              <a:t> the first element must </a:t>
            </a:r>
            <a:r>
              <a:rPr lang="en-US" altLang="en-US" sz="2800" i="1"/>
              <a:t>explicitly</a:t>
            </a:r>
            <a:r>
              <a:rPr lang="en-US" altLang="en-US" sz="2800"/>
              <a:t> tell us where to look for the second element.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Do this by holding the memory address of the second element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D87442F-F572-4B01-8B6F-EDA2EF3A0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Data Structure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3ADFE3C-3484-45CB-8B9B-AB1DE6989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List is among the most generic of data structures.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In Real life:</a:t>
            </a:r>
          </a:p>
          <a:p>
            <a:pPr lvl="2"/>
            <a:r>
              <a:rPr lang="en-US" altLang="en-US"/>
              <a:t>shopping list, </a:t>
            </a:r>
          </a:p>
          <a:p>
            <a:pPr lvl="2"/>
            <a:r>
              <a:rPr lang="en-US" altLang="en-US"/>
              <a:t>groceries list, </a:t>
            </a:r>
          </a:p>
          <a:p>
            <a:pPr lvl="2"/>
            <a:r>
              <a:rPr lang="en-US" altLang="en-US"/>
              <a:t>list of people to invite to dinner </a:t>
            </a:r>
          </a:p>
          <a:p>
            <a:pPr lvl="2"/>
            <a:r>
              <a:rPr lang="en-US" altLang="en-US"/>
              <a:t>List of presents to get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872D568-53A5-4206-9FCC-93EA6E19B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5569F2A-A58D-49FA-9C1B-18A679A46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chemeClr val="folHlink"/>
                </a:solidFill>
              </a:rPr>
              <a:t>list</a:t>
            </a:r>
            <a:r>
              <a:rPr lang="en-US" altLang="en-US" sz="2800"/>
              <a:t> is collection of items that are all of the </a:t>
            </a:r>
            <a:r>
              <a:rPr lang="en-US" altLang="en-US" sz="2800">
                <a:solidFill>
                  <a:schemeClr val="folHlink"/>
                </a:solidFill>
              </a:rPr>
              <a:t>same type</a:t>
            </a:r>
            <a:r>
              <a:rPr lang="en-US" altLang="en-US" sz="2800"/>
              <a:t> (grocery items, integers, names)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 items, or elements of the list, are stored in some particular order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It is possible to insert new elements into various positions in the list and remove any element of the list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144CB67-515F-484E-BCF2-BE5101004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8F4EDBA-E4F5-483B-BF3E-3504B2A63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List is a set of elements in a linear order. </a:t>
            </a:r>
            <a:br>
              <a:rPr lang="en-US" altLang="en-US" sz="2400"/>
            </a:br>
            <a:r>
              <a:rPr lang="en-US" altLang="en-US" sz="2400"/>
              <a:t>For example, data values a1, a2, a3, a4 can be arranged in a list: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(a3, a1, a2, a4)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In this list, a3, is the first element, a1 is the second element, and so on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order is important here; this is not just a random collection of elements, it is an </a:t>
            </a:r>
            <a:r>
              <a:rPr lang="en-US" altLang="en-US" sz="2400" i="1"/>
              <a:t>ordered</a:t>
            </a:r>
            <a:r>
              <a:rPr lang="en-US" altLang="en-US" sz="2400"/>
              <a:t> collection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06BEB7E8-4751-4584-B55D-7B6325957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Operations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50BBFAC-5E6E-440D-9AB4-8C1C5C2E7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Useful operations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createList(): create a new list (presumably empty)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copy(): set one list to be a copy of another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clear(); clear a list (remove all elements)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insert(X, ?): Insert element X at a particular position </a:t>
            </a:r>
            <a:br>
              <a:rPr lang="en-US" altLang="en-US" sz="2400"/>
            </a:br>
            <a:r>
              <a:rPr lang="en-US" altLang="en-US" sz="2400"/>
              <a:t>		    in the list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remove(?): Remove element at some position in </a:t>
            </a:r>
            <a:br>
              <a:rPr lang="en-US" altLang="en-US" sz="2400"/>
            </a:br>
            <a:r>
              <a:rPr lang="en-US" altLang="en-US" sz="2400"/>
              <a:t>		     the list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get(?): Get element at a given position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update(X, ?): replace the element at a given position 		       with X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find(X): determine if the element X is in the list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length(): return the length of the list.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8816B99-9389-466C-A875-846FEA0C7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Operations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D5A2F4F-7025-4E09-BB1A-045392402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We need to decide what is meant by “particular position”; we have used “?” for this.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There are two possibilities:</a:t>
            </a:r>
            <a:br>
              <a:rPr lang="en-US" altLang="en-US" sz="2800"/>
            </a:b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Use the actual index of element: insert after element 3, get element number 6. This approach is taken by </a:t>
            </a:r>
            <a:r>
              <a:rPr lang="en-US" altLang="en-US" sz="2400" u="sng"/>
              <a:t>arrays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a “current” marker or </a:t>
            </a:r>
            <a:r>
              <a:rPr lang="en-US" altLang="en-US" sz="2400">
                <a:solidFill>
                  <a:schemeClr val="folHlink"/>
                </a:solidFill>
              </a:rPr>
              <a:t>pointer</a:t>
            </a:r>
            <a:r>
              <a:rPr lang="en-US" altLang="en-US" sz="2400"/>
              <a:t> to refer to a particular position in the list.</a:t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1B1099EB-26CF-4E23-9C7E-BA47AAE90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Operations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9B456BCC-D047-4CC1-AF79-9344594BF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648200"/>
          </a:xfrm>
        </p:spPr>
        <p:txBody>
          <a:bodyPr/>
          <a:lstStyle/>
          <a:p>
            <a:pPr lvl="1"/>
            <a:r>
              <a:rPr lang="en-US" altLang="en-US" sz="2400"/>
              <a:t>If we use the “current” marker, the following four methods would be useful: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 b="1"/>
              <a:t>start()</a:t>
            </a:r>
            <a:r>
              <a:rPr lang="en-US" altLang="en-US" sz="2400"/>
              <a:t>: moves to “current” pointer to the very first 	element. </a:t>
            </a:r>
          </a:p>
          <a:p>
            <a:pPr lvl="1"/>
            <a:r>
              <a:rPr lang="en-US" altLang="en-US" sz="2400" b="1"/>
              <a:t>tail()</a:t>
            </a:r>
            <a:r>
              <a:rPr lang="en-US" altLang="en-US" sz="2400"/>
              <a:t>: moves to “current” pointer to the very last 	element. </a:t>
            </a:r>
          </a:p>
          <a:p>
            <a:pPr lvl="1"/>
            <a:r>
              <a:rPr lang="en-US" altLang="en-US" sz="2400" b="1"/>
              <a:t>next</a:t>
            </a:r>
            <a:r>
              <a:rPr lang="en-US" altLang="en-US" sz="2400"/>
              <a:t>(): move the current position forward one 	element </a:t>
            </a:r>
          </a:p>
          <a:p>
            <a:pPr lvl="1"/>
            <a:r>
              <a:rPr lang="en-US" altLang="en-US" sz="2400" b="1"/>
              <a:t>back</a:t>
            </a:r>
            <a:r>
              <a:rPr lang="en-US" altLang="en-US" sz="2400"/>
              <a:t>(): move the current position backward one 	element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67E9566-ACCE-4EE2-922D-A1CB668D0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Lists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10D6A6E-3617-490F-A43B-A3DEA8D92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sz="2800"/>
              <a:t>We have designed the interface for the List; we now must consider how to implement that </a:t>
            </a:r>
            <a:r>
              <a:rPr lang="en-US" altLang="en-US" sz="2800">
                <a:solidFill>
                  <a:srgbClr val="CCFF99"/>
                </a:solidFill>
              </a:rPr>
              <a:t>interface</a:t>
            </a:r>
            <a:r>
              <a:rPr lang="en-US" altLang="en-US" sz="2800"/>
              <a:t>. </a:t>
            </a:r>
          </a:p>
          <a:p>
            <a:r>
              <a:rPr lang="en-US" altLang="en-US" sz="2800"/>
              <a:t>Implementing Lists using an array: for example, the list of integers (2, 6, 8, 7, 1) could be represented as: </a:t>
            </a:r>
          </a:p>
          <a:p>
            <a:endParaRPr lang="en-US" altLang="en-US" sz="2800"/>
          </a:p>
        </p:txBody>
      </p:sp>
      <p:pic>
        <p:nvPicPr>
          <p:cNvPr id="148484" name="Picture 4">
            <a:extLst>
              <a:ext uri="{FF2B5EF4-FFF2-40B4-BE49-F238E27FC236}">
                <a16:creationId xmlns:a16="http://schemas.microsoft.com/office/drawing/2014/main" id="{31B8E0D8-8AC0-4910-A422-8A005F1D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79248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6D47B11-AF73-4EF7-AE30-90A947D8B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r>
              <a:rPr lang="en-US" altLang="en-US"/>
              <a:t>List Implementation 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06ED482-DDCB-4067-973E-BA9D1B2B5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343400"/>
          </a:xfrm>
        </p:spPr>
        <p:txBody>
          <a:bodyPr/>
          <a:lstStyle/>
          <a:p>
            <a:r>
              <a:rPr lang="en-US" altLang="en-US" sz="2800">
                <a:solidFill>
                  <a:srgbClr val="CCFF99"/>
                </a:solidFill>
              </a:rPr>
              <a:t>add(9);</a:t>
            </a:r>
            <a:r>
              <a:rPr lang="en-US" altLang="en-US" sz="2800"/>
              <a:t> current position is 3. The new list would thus be: (2, 6, 8, 9, 7, 1) </a:t>
            </a:r>
          </a:p>
          <a:p>
            <a:r>
              <a:rPr lang="en-US" altLang="en-US" sz="2800"/>
              <a:t>We will need to </a:t>
            </a:r>
            <a:r>
              <a:rPr lang="en-US" altLang="en-US" sz="2800" i="1"/>
              <a:t>shift</a:t>
            </a:r>
            <a:r>
              <a:rPr lang="en-US" altLang="en-US" sz="2800"/>
              <a:t> everything to the right of 8 one place to the right to make place for the new element ‘9’.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27906565-D654-46FB-A14E-CCF77037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6553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783</TotalTime>
  <Words>985</Words>
  <Application>Microsoft Office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Textured</vt:lpstr>
      <vt:lpstr>Lecture # 2</vt:lpstr>
      <vt:lpstr>LIST Data Structure</vt:lpstr>
      <vt:lpstr>Lists</vt:lpstr>
      <vt:lpstr>Lists </vt:lpstr>
      <vt:lpstr>List Operations</vt:lpstr>
      <vt:lpstr>List Operations</vt:lpstr>
      <vt:lpstr>List Operations</vt:lpstr>
      <vt:lpstr>Implementing Lists</vt:lpstr>
      <vt:lpstr>List Implementation </vt:lpstr>
      <vt:lpstr>Implementing Lists</vt:lpstr>
      <vt:lpstr>Implementing Lists</vt:lpstr>
      <vt:lpstr>Implementing Lists </vt:lpstr>
      <vt:lpstr>Implementing Lists </vt:lpstr>
      <vt:lpstr>Implementing Lists </vt:lpstr>
      <vt:lpstr>Assignment # 1</vt:lpstr>
      <vt:lpstr>List Using Linked Memory 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308</cp:revision>
  <dcterms:created xsi:type="dcterms:W3CDTF">2003-02-24T15:34:40Z</dcterms:created>
  <dcterms:modified xsi:type="dcterms:W3CDTF">2021-08-04T18:48:32Z</dcterms:modified>
</cp:coreProperties>
</file>