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</a:t>
            </a:r>
            <a:r>
              <a:rPr b="0" lang="en-GB" sz="4400" spc="-1" strike="noStrike">
                <a:latin typeface="Arial"/>
              </a:rPr>
              <a:t>k to </a:t>
            </a:r>
            <a:r>
              <a:rPr b="0" lang="en-GB" sz="4400" spc="-1" strike="noStrike">
                <a:latin typeface="Arial"/>
              </a:rPr>
              <a:t>mov</a:t>
            </a:r>
            <a:r>
              <a:rPr b="0" lang="en-GB" sz="4400" spc="-1" strike="noStrike">
                <a:latin typeface="Arial"/>
              </a:rPr>
              <a:t>e </a:t>
            </a:r>
            <a:r>
              <a:rPr b="0" lang="en-GB" sz="4400" spc="-1" strike="noStrike">
                <a:latin typeface="Arial"/>
              </a:rPr>
              <a:t>the </a:t>
            </a:r>
            <a:r>
              <a:rPr b="0" lang="en-GB" sz="4400" spc="-1" strike="noStrike">
                <a:latin typeface="Arial"/>
              </a:rPr>
              <a:t>slid</a:t>
            </a:r>
            <a:r>
              <a:rPr b="0" lang="en-GB" sz="4400" spc="-1" strike="noStrike">
                <a:latin typeface="Arial"/>
              </a:rPr>
              <a:t>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2000" spc="-1" strike="noStrike">
                <a:latin typeface="Arial"/>
              </a:rPr>
              <a:t>Click to </a:t>
            </a:r>
            <a:r>
              <a:rPr b="0" lang="en-GB" sz="2000" spc="-1" strike="noStrike">
                <a:latin typeface="Arial"/>
              </a:rPr>
              <a:t>edit the </a:t>
            </a:r>
            <a:r>
              <a:rPr b="0" lang="en-GB" sz="2000" spc="-1" strike="noStrike">
                <a:latin typeface="Arial"/>
              </a:rPr>
              <a:t>notes </a:t>
            </a:r>
            <a:r>
              <a:rPr b="0" lang="en-GB" sz="2000" spc="-1" strike="noStrike">
                <a:latin typeface="Arial"/>
              </a:rPr>
              <a:t>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C7394B82-1333-4AEA-BA51-D414D7614F89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p>
            <a:pPr algn="r">
              <a:lnSpc>
                <a:spcPct val="100000"/>
              </a:lnSpc>
            </a:pPr>
            <a:fld id="{FFEC2CA2-1982-4DA8-A6EF-F0977AB3F52A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  <a:ln w="0">
            <a:noFill/>
          </a:ln>
        </p:spPr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p>
            <a:pPr algn="r">
              <a:lnSpc>
                <a:spcPct val="100000"/>
              </a:lnSpc>
            </a:pPr>
            <a:fld id="{A9FD026D-CF0A-4DB3-B25F-DA9B9494AD08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  <a:ln w="0">
            <a:noFill/>
          </a:ln>
        </p:spPr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p>
            <a:pPr algn="r">
              <a:lnSpc>
                <a:spcPct val="100000"/>
              </a:lnSpc>
            </a:pPr>
            <a:fld id="{541AB1EC-9D4A-4BD6-89F2-A8B4B2DC657A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  <a:ln w="0">
            <a:noFill/>
          </a:ln>
        </p:spPr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p>
            <a:pPr algn="r">
              <a:lnSpc>
                <a:spcPct val="100000"/>
              </a:lnSpc>
            </a:pPr>
            <a:fld id="{136FDB56-9186-466C-9D48-53E955FF87A0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  <a:ln w="0">
            <a:noFill/>
          </a:ln>
        </p:spPr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p>
            <a:pPr algn="r">
              <a:lnSpc>
                <a:spcPct val="100000"/>
              </a:lnSpc>
            </a:pPr>
            <a:fld id="{C0543FF6-E113-45EE-8730-B1395E5C0918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  <a:ln w="0">
            <a:noFill/>
          </a:ln>
        </p:spPr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p>
            <a:pPr algn="r">
              <a:lnSpc>
                <a:spcPct val="100000"/>
              </a:lnSpc>
            </a:pPr>
            <a:fld id="{4858A24C-76E6-4BA9-AE58-962603EE19FD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  <a:ln w="0">
            <a:noFill/>
          </a:ln>
        </p:spPr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p>
            <a:pPr algn="r">
              <a:lnSpc>
                <a:spcPct val="100000"/>
              </a:lnSpc>
            </a:pPr>
            <a:fld id="{2E1D4D46-9362-4562-B078-EDB82A3C202B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  <a:ln w="0">
            <a:noFill/>
          </a:ln>
        </p:spPr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p>
            <a:pPr algn="r">
              <a:lnSpc>
                <a:spcPct val="100000"/>
              </a:lnSpc>
            </a:pPr>
            <a:fld id="{7C0F40D7-453A-4907-B1BD-86B9FD389CE7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  <a:ln w="0">
            <a:noFill/>
          </a:ln>
        </p:spPr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p>
            <a:pPr algn="r">
              <a:lnSpc>
                <a:spcPct val="100000"/>
              </a:lnSpc>
            </a:pPr>
            <a:fld id="{44076C76-17D3-48E7-808B-F11E1A4892B1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  <a:ln w="0">
            <a:noFill/>
          </a:ln>
        </p:spPr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p>
            <a:pPr algn="r">
              <a:lnSpc>
                <a:spcPct val="100000"/>
              </a:lnSpc>
            </a:pPr>
            <a:fld id="{A366A049-B5BD-41D3-B1C9-8E1DC86ABB5F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p>
            <a:pPr algn="r">
              <a:lnSpc>
                <a:spcPct val="100000"/>
              </a:lnSpc>
            </a:pPr>
            <a:fld id="{DA80E58B-864A-445E-8BAC-F3DBF20C59DA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  <a:ln w="0">
            <a:noFill/>
          </a:ln>
        </p:spPr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p>
            <a:pPr algn="r">
              <a:lnSpc>
                <a:spcPct val="100000"/>
              </a:lnSpc>
            </a:pPr>
            <a:fld id="{13CE513D-BA51-49A2-9F01-944359CC8CE7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  <a:ln w="0">
            <a:noFill/>
          </a:ln>
        </p:spPr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p>
            <a:pPr algn="r">
              <a:lnSpc>
                <a:spcPct val="100000"/>
              </a:lnSpc>
            </a:pPr>
            <a:fld id="{FD007E45-C785-4F41-89C2-58783BB8E4CD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  <a:ln w="0">
            <a:noFill/>
          </a:ln>
        </p:spPr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p>
            <a:pPr algn="r">
              <a:lnSpc>
                <a:spcPct val="100000"/>
              </a:lnSpc>
            </a:pPr>
            <a:fld id="{E232C3EA-FDC4-4AC0-A7B1-CBA79F218251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  <a:ln w="0">
            <a:noFill/>
          </a:ln>
        </p:spPr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p>
            <a:pPr algn="r">
              <a:lnSpc>
                <a:spcPct val="100000"/>
              </a:lnSpc>
            </a:pPr>
            <a:fld id="{8D6B78B1-210A-4BD5-9117-23AEFF733B2C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  <a:ln w="0">
            <a:noFill/>
          </a:ln>
        </p:spPr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p>
            <a:pPr algn="r">
              <a:lnSpc>
                <a:spcPct val="100000"/>
              </a:lnSpc>
            </a:pPr>
            <a:fld id="{3A7FF63D-89EF-4D08-B111-8E9DC1D60341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  <a:ln w="0">
            <a:noFill/>
          </a:ln>
        </p:spPr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p>
            <a:pPr algn="r">
              <a:lnSpc>
                <a:spcPct val="100000"/>
              </a:lnSpc>
            </a:pPr>
            <a:fld id="{4C7BA341-3413-481B-86F7-561E862BEB73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  <a:ln w="0">
            <a:noFill/>
          </a:ln>
        </p:spPr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p>
            <a:pPr algn="r">
              <a:lnSpc>
                <a:spcPct val="100000"/>
              </a:lnSpc>
            </a:pPr>
            <a:fld id="{03C4A186-30E2-426A-946A-228687188B9C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  <a:ln w="0">
            <a:noFill/>
          </a:ln>
        </p:spPr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p>
            <a:pPr algn="r">
              <a:lnSpc>
                <a:spcPct val="100000"/>
              </a:lnSpc>
            </a:pPr>
            <a:fld id="{A6EB33F3-C749-4802-B3F2-918E4D0AB65B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  <a:ln w="0">
            <a:noFill/>
          </a:ln>
        </p:spPr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p>
            <a:pPr algn="r">
              <a:lnSpc>
                <a:spcPct val="100000"/>
              </a:lnSpc>
            </a:pPr>
            <a:fld id="{DCCBE321-AD9E-4B79-900D-27AA3E9FBC12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  <a:ln w="0">
            <a:noFill/>
          </a:ln>
        </p:spPr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p>
            <a:pPr algn="r">
              <a:lnSpc>
                <a:spcPct val="100000"/>
              </a:lnSpc>
            </a:pPr>
            <a:fld id="{D3AC75D5-4418-4A51-8107-7DEF5438B9F9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p>
            <a:pPr algn="r">
              <a:lnSpc>
                <a:spcPct val="100000"/>
              </a:lnSpc>
            </a:pPr>
            <a:fld id="{20519689-3E11-42B4-86D1-A6AD98C59DAE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p>
            <a:pPr algn="r">
              <a:lnSpc>
                <a:spcPct val="100000"/>
              </a:lnSpc>
            </a:pPr>
            <a:fld id="{AC2BDF1A-2B98-4E83-94D0-BFF28DA0C3A8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  <a:ln w="0">
            <a:noFill/>
          </a:ln>
        </p:spPr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p>
            <a:pPr algn="r">
              <a:lnSpc>
                <a:spcPct val="100000"/>
              </a:lnSpc>
            </a:pPr>
            <a:fld id="{DE715B0B-71F0-4099-96B4-F6562112BD7E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  <a:ln w="0">
            <a:noFill/>
          </a:ln>
        </p:spPr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p>
            <a:pPr algn="r">
              <a:lnSpc>
                <a:spcPct val="100000"/>
              </a:lnSpc>
            </a:pPr>
            <a:fld id="{86C2607C-10CD-49ED-92A3-B92E0B526661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p>
            <a:pPr algn="r">
              <a:lnSpc>
                <a:spcPct val="100000"/>
              </a:lnSpc>
            </a:pPr>
            <a:fld id="{8852A8A5-C278-4306-9B61-776B3B56ABB9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  <a:ln w="0">
            <a:noFill/>
          </a:ln>
        </p:spPr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p>
            <a:pPr algn="r">
              <a:lnSpc>
                <a:spcPct val="100000"/>
              </a:lnSpc>
            </a:pPr>
            <a:fld id="{A8508DB9-3812-4D8C-A5AF-7582BB59B833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  <a:ln w="0">
            <a:noFill/>
          </a:ln>
        </p:spPr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p>
            <a:pPr algn="r">
              <a:lnSpc>
                <a:spcPct val="100000"/>
              </a:lnSpc>
            </a:pPr>
            <a:fld id="{76B863FC-6224-4E6C-8DB0-632BE2BDCA36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  <a:ln w="0">
            <a:noFill/>
          </a:ln>
        </p:spPr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p>
            <a:pPr algn="r">
              <a:lnSpc>
                <a:spcPct val="100000"/>
              </a:lnSpc>
            </a:pPr>
            <a:fld id="{2BF20050-5CEE-4573-A768-C577C478886F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  <a:ln w="0">
            <a:noFill/>
          </a:ln>
        </p:spPr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</a:t>
            </a:r>
            <a:r>
              <a:rPr b="0" lang="en-GB" sz="1800" spc="-1" strike="noStrike">
                <a:latin typeface="Arial"/>
              </a:rPr>
              <a:t>edit the </a:t>
            </a:r>
            <a:r>
              <a:rPr b="0" lang="en-GB" sz="1800" spc="-1" strike="noStrike">
                <a:latin typeface="Arial"/>
              </a:rPr>
              <a:t>title text </a:t>
            </a:r>
            <a:r>
              <a:rPr b="0" lang="en-GB" sz="1800" spc="-1" strike="noStrike">
                <a:latin typeface="Arial"/>
              </a:rPr>
              <a:t>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</a:t>
            </a:r>
            <a:r>
              <a:rPr b="0" lang="en-GB" sz="4400" spc="-1" strike="noStrike">
                <a:latin typeface="Arial"/>
              </a:rPr>
              <a:t>k to </a:t>
            </a:r>
            <a:r>
              <a:rPr b="0" lang="en-GB" sz="4400" spc="-1" strike="noStrike">
                <a:latin typeface="Arial"/>
              </a:rPr>
              <a:t>edit </a:t>
            </a:r>
            <a:r>
              <a:rPr b="0" lang="en-GB" sz="4400" spc="-1" strike="noStrike">
                <a:latin typeface="Arial"/>
              </a:rPr>
              <a:t>the </a:t>
            </a:r>
            <a:r>
              <a:rPr b="0" lang="en-GB" sz="4400" spc="-1" strike="noStrike">
                <a:latin typeface="Arial"/>
              </a:rPr>
              <a:t>title </a:t>
            </a:r>
            <a:r>
              <a:rPr b="0" lang="en-GB" sz="4400" spc="-1" strike="noStrike">
                <a:latin typeface="Arial"/>
              </a:rPr>
              <a:t>text </a:t>
            </a:r>
            <a:r>
              <a:rPr b="0" lang="en-GB" sz="4400" spc="-1" strike="noStrike">
                <a:latin typeface="Arial"/>
              </a:rPr>
              <a:t>form</a:t>
            </a:r>
            <a:r>
              <a:rPr b="0" lang="en-GB" sz="4400" spc="-1" strike="noStrike">
                <a:latin typeface="Arial"/>
              </a:rPr>
              <a:t>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771320" cy="1827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cc00"/>
                </a:solidFill>
                <a:latin typeface="Tahoma"/>
              </a:rPr>
              <a:t>Lecture # 17</a:t>
            </a:r>
            <a:endParaRPr b="0" lang="en-GB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8520" cy="1370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00"/>
                </a:solidFill>
                <a:latin typeface="Tahoma"/>
              </a:rPr>
              <a:t>Heap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8228520" cy="4723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A heap is a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complete binary tree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that conforms to the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heap order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 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 u="sng">
                <a:solidFill>
                  <a:srgbClr val="ffffff"/>
                </a:solidFill>
                <a:uFillTx/>
                <a:latin typeface="Tahoma"/>
              </a:rPr>
              <a:t>The </a:t>
            </a:r>
            <a:r>
              <a:rPr b="0" i="1" lang="en-US" sz="2800" spc="-1" strike="noStrike" u="sng">
                <a:solidFill>
                  <a:srgbClr val="ffff99"/>
                </a:solidFill>
                <a:uFillTx/>
                <a:latin typeface="Tahoma"/>
              </a:rPr>
              <a:t>heap order</a:t>
            </a:r>
            <a:r>
              <a:rPr b="0" lang="en-US" sz="2800" spc="-1" strike="noStrike" u="sng">
                <a:solidFill>
                  <a:srgbClr val="ffffff"/>
                </a:solidFill>
                <a:uFillTx/>
                <a:latin typeface="Tahoma"/>
              </a:rPr>
              <a:t> property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: in a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(min) heap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, for every node X, the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key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in the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parent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is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smaller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than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(or equal to)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the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key 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in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X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 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Or, the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parent node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has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key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smaller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than or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equal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to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both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of its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children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nodes. 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8520" cy="1370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00"/>
                </a:solidFill>
                <a:latin typeface="Tahoma"/>
              </a:rPr>
              <a:t>Heap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119" name="Picture 4" descr=""/>
          <p:cNvPicPr/>
          <p:nvPr/>
        </p:nvPicPr>
        <p:blipFill>
          <a:blip r:embed="rId1"/>
          <a:stretch/>
        </p:blipFill>
        <p:spPr>
          <a:xfrm>
            <a:off x="380880" y="1905120"/>
            <a:ext cx="8380800" cy="413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8520" cy="1370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00"/>
                </a:solidFill>
                <a:latin typeface="Tahoma"/>
              </a:rPr>
              <a:t>Heap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828800"/>
            <a:ext cx="8228520" cy="411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Not a heap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: heap property violated 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22" name="Picture 4" descr=""/>
          <p:cNvPicPr/>
          <p:nvPr/>
        </p:nvPicPr>
        <p:blipFill>
          <a:blip r:embed="rId1"/>
          <a:stretch/>
        </p:blipFill>
        <p:spPr>
          <a:xfrm>
            <a:off x="762120" y="2666880"/>
            <a:ext cx="7695000" cy="385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8520" cy="1370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Inserting into a </a:t>
            </a:r>
            <a:r>
              <a:rPr b="0" lang="en-US" sz="4400" spc="-1" strike="noStrike">
                <a:solidFill>
                  <a:srgbClr val="ffff00"/>
                </a:solidFill>
                <a:latin typeface="Tahoma"/>
              </a:rPr>
              <a:t>Heap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152280" y="1752480"/>
            <a:ext cx="1827720" cy="98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Tahoma"/>
              </a:rPr>
              <a:t>Assume this existing </a:t>
            </a:r>
            <a:r>
              <a:rPr b="0" lang="en-US" sz="1800" spc="-1" strike="noStrike">
                <a:solidFill>
                  <a:srgbClr val="ffff99"/>
                </a:solidFill>
                <a:latin typeface="Tahoma"/>
              </a:rPr>
              <a:t>heap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25" name="Picture 5" descr=""/>
          <p:cNvPicPr/>
          <p:nvPr/>
        </p:nvPicPr>
        <p:blipFill>
          <a:blip r:embed="rId1"/>
          <a:stretch/>
        </p:blipFill>
        <p:spPr>
          <a:xfrm>
            <a:off x="1905120" y="1600200"/>
            <a:ext cx="6704640" cy="507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8520" cy="1370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Inserting into a </a:t>
            </a:r>
            <a:r>
              <a:rPr b="0" lang="en-US" sz="4400" spc="-1" strike="noStrike">
                <a:solidFill>
                  <a:srgbClr val="ffff00"/>
                </a:solidFill>
                <a:latin typeface="Tahoma"/>
              </a:rPr>
              <a:t>Heap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684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insert(14) 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28" name="Picture 4" descr=""/>
          <p:cNvPicPr/>
          <p:nvPr/>
        </p:nvPicPr>
        <p:blipFill>
          <a:blip r:embed="rId1"/>
          <a:stretch/>
        </p:blipFill>
        <p:spPr>
          <a:xfrm>
            <a:off x="1447920" y="2057400"/>
            <a:ext cx="6094800" cy="460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520" cy="1370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Inserting into a </a:t>
            </a:r>
            <a:r>
              <a:rPr b="0" lang="en-US" sz="4400" spc="-1" strike="noStrike">
                <a:solidFill>
                  <a:srgbClr val="ffff00"/>
                </a:solidFill>
                <a:latin typeface="Tahoma"/>
              </a:rPr>
              <a:t>Heap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447920"/>
            <a:ext cx="822852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insert(14) with exchange 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31" name="Picture 4" descr=""/>
          <p:cNvPicPr/>
          <p:nvPr/>
        </p:nvPicPr>
        <p:blipFill>
          <a:blip r:embed="rId1"/>
          <a:stretch/>
        </p:blipFill>
        <p:spPr>
          <a:xfrm>
            <a:off x="1600200" y="1905120"/>
            <a:ext cx="6171120" cy="463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8520" cy="1370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Inserting into a </a:t>
            </a:r>
            <a:r>
              <a:rPr b="0" lang="en-US" sz="4400" spc="-1" strike="noStrike">
                <a:solidFill>
                  <a:srgbClr val="ffff00"/>
                </a:solidFill>
                <a:latin typeface="Tahoma"/>
              </a:rPr>
              <a:t>Heap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133" name="Picture 4" descr=""/>
          <p:cNvPicPr/>
          <p:nvPr/>
        </p:nvPicPr>
        <p:blipFill>
          <a:blip r:embed="rId1"/>
          <a:stretch/>
        </p:blipFill>
        <p:spPr>
          <a:xfrm>
            <a:off x="1447920" y="1828800"/>
            <a:ext cx="6171120" cy="467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8520" cy="1370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Inserting into a </a:t>
            </a:r>
            <a:r>
              <a:rPr b="0" lang="en-US" sz="4400" spc="-1" strike="noStrike">
                <a:solidFill>
                  <a:srgbClr val="ffff00"/>
                </a:solidFill>
                <a:latin typeface="Tahoma"/>
              </a:rPr>
              <a:t>Heap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135" name="Picture 4" descr=""/>
          <p:cNvPicPr/>
          <p:nvPr/>
        </p:nvPicPr>
        <p:blipFill>
          <a:blip r:embed="rId1"/>
          <a:stretch/>
        </p:blipFill>
        <p:spPr>
          <a:xfrm>
            <a:off x="1295280" y="1676520"/>
            <a:ext cx="6552000" cy="496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520" cy="1370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Inserting into a </a:t>
            </a:r>
            <a:r>
              <a:rPr b="0" lang="en-US" sz="4400" spc="-1" strike="noStrike">
                <a:solidFill>
                  <a:srgbClr val="ffff00"/>
                </a:solidFill>
                <a:latin typeface="Tahoma"/>
              </a:rPr>
              <a:t>Heap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447920"/>
            <a:ext cx="822852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99"/>
                </a:solidFill>
                <a:latin typeface="Tahoma"/>
              </a:rPr>
              <a:t>insert(15)</a:t>
            </a: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 with exchange 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38" name="Picture 4" descr=""/>
          <p:cNvPicPr/>
          <p:nvPr/>
        </p:nvPicPr>
        <p:blipFill>
          <a:blip r:embed="rId1"/>
          <a:stretch/>
        </p:blipFill>
        <p:spPr>
          <a:xfrm>
            <a:off x="1066680" y="1905120"/>
            <a:ext cx="6628320" cy="490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8520" cy="1370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Inserting into a </a:t>
            </a:r>
            <a:r>
              <a:rPr b="0" lang="en-US" sz="4400" spc="-1" strike="noStrike">
                <a:solidFill>
                  <a:srgbClr val="ffff00"/>
                </a:solidFill>
                <a:latin typeface="Tahoma"/>
              </a:rPr>
              <a:t>Heap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140" name="Picture 4" descr=""/>
          <p:cNvPicPr/>
          <p:nvPr/>
        </p:nvPicPr>
        <p:blipFill>
          <a:blip r:embed="rId1"/>
          <a:stretch/>
        </p:blipFill>
        <p:spPr>
          <a:xfrm>
            <a:off x="1371600" y="1828800"/>
            <a:ext cx="6247440" cy="472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8520" cy="1370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Complete Binary Tree 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4" name="Oval 4"/>
          <p:cNvSpPr/>
          <p:nvPr/>
        </p:nvSpPr>
        <p:spPr>
          <a:xfrm>
            <a:off x="4191120" y="2057400"/>
            <a:ext cx="456120" cy="456120"/>
          </a:xfrm>
          <a:prstGeom prst="ellipse">
            <a:avLst/>
          </a:prstGeom>
          <a:noFill/>
          <a:ln w="9525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84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A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85" name="Oval 5"/>
          <p:cNvSpPr/>
          <p:nvPr/>
        </p:nvSpPr>
        <p:spPr>
          <a:xfrm>
            <a:off x="3276720" y="3048120"/>
            <a:ext cx="456120" cy="456120"/>
          </a:xfrm>
          <a:prstGeom prst="ellipse">
            <a:avLst/>
          </a:prstGeom>
          <a:noFill/>
          <a:ln w="9525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84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B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86" name="Oval 6"/>
          <p:cNvSpPr/>
          <p:nvPr/>
        </p:nvSpPr>
        <p:spPr>
          <a:xfrm>
            <a:off x="2743200" y="4038480"/>
            <a:ext cx="456120" cy="456120"/>
          </a:xfrm>
          <a:prstGeom prst="ellipse">
            <a:avLst/>
          </a:prstGeom>
          <a:noFill/>
          <a:ln w="9525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84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D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87" name="Oval 7"/>
          <p:cNvSpPr/>
          <p:nvPr/>
        </p:nvSpPr>
        <p:spPr>
          <a:xfrm>
            <a:off x="5715000" y="4038480"/>
            <a:ext cx="456120" cy="456120"/>
          </a:xfrm>
          <a:prstGeom prst="ellipse">
            <a:avLst/>
          </a:prstGeom>
          <a:noFill/>
          <a:ln w="9525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84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G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88" name="Oval 8"/>
          <p:cNvSpPr/>
          <p:nvPr/>
        </p:nvSpPr>
        <p:spPr>
          <a:xfrm>
            <a:off x="3886200" y="4038480"/>
            <a:ext cx="456120" cy="456120"/>
          </a:xfrm>
          <a:prstGeom prst="ellipse">
            <a:avLst/>
          </a:prstGeom>
          <a:noFill/>
          <a:ln w="9525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84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E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89" name="Oval 9"/>
          <p:cNvSpPr/>
          <p:nvPr/>
        </p:nvSpPr>
        <p:spPr>
          <a:xfrm>
            <a:off x="4800600" y="4038480"/>
            <a:ext cx="456120" cy="456120"/>
          </a:xfrm>
          <a:prstGeom prst="ellipse">
            <a:avLst/>
          </a:prstGeom>
          <a:noFill/>
          <a:ln w="9525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84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F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90" name="Oval 10"/>
          <p:cNvSpPr/>
          <p:nvPr/>
        </p:nvSpPr>
        <p:spPr>
          <a:xfrm>
            <a:off x="5105520" y="3048120"/>
            <a:ext cx="456120" cy="456120"/>
          </a:xfrm>
          <a:prstGeom prst="ellipse">
            <a:avLst/>
          </a:prstGeom>
          <a:noFill/>
          <a:ln w="9525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84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C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91" name="Line 11"/>
          <p:cNvSpPr/>
          <p:nvPr/>
        </p:nvSpPr>
        <p:spPr>
          <a:xfrm flipH="1">
            <a:off x="3581280" y="2438280"/>
            <a:ext cx="685800" cy="609480"/>
          </a:xfrm>
          <a:prstGeom prst="line">
            <a:avLst/>
          </a:prstGeom>
          <a:ln w="9525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Line 12"/>
          <p:cNvSpPr/>
          <p:nvPr/>
        </p:nvSpPr>
        <p:spPr>
          <a:xfrm flipH="1" flipV="1">
            <a:off x="4572000" y="2438280"/>
            <a:ext cx="685800" cy="609480"/>
          </a:xfrm>
          <a:prstGeom prst="line">
            <a:avLst/>
          </a:prstGeom>
          <a:ln w="9525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Line 13"/>
          <p:cNvSpPr/>
          <p:nvPr/>
        </p:nvSpPr>
        <p:spPr>
          <a:xfrm flipH="1">
            <a:off x="3047760" y="3504960"/>
            <a:ext cx="381240" cy="533520"/>
          </a:xfrm>
          <a:prstGeom prst="line">
            <a:avLst/>
          </a:prstGeom>
          <a:ln w="9525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Line 14"/>
          <p:cNvSpPr/>
          <p:nvPr/>
        </p:nvSpPr>
        <p:spPr>
          <a:xfrm flipV="1">
            <a:off x="5029200" y="3504960"/>
            <a:ext cx="228600" cy="533520"/>
          </a:xfrm>
          <a:prstGeom prst="line">
            <a:avLst/>
          </a:prstGeom>
          <a:ln w="9525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Line 15"/>
          <p:cNvSpPr/>
          <p:nvPr/>
        </p:nvSpPr>
        <p:spPr>
          <a:xfrm>
            <a:off x="3581280" y="3504960"/>
            <a:ext cx="380880" cy="609840"/>
          </a:xfrm>
          <a:prstGeom prst="line">
            <a:avLst/>
          </a:prstGeom>
          <a:ln w="9525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16"/>
          <p:cNvSpPr/>
          <p:nvPr/>
        </p:nvSpPr>
        <p:spPr>
          <a:xfrm>
            <a:off x="5486400" y="3429000"/>
            <a:ext cx="380880" cy="609480"/>
          </a:xfrm>
          <a:prstGeom prst="line">
            <a:avLst/>
          </a:prstGeom>
          <a:ln w="9525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Oval 17"/>
          <p:cNvSpPr/>
          <p:nvPr/>
        </p:nvSpPr>
        <p:spPr>
          <a:xfrm>
            <a:off x="2286000" y="5029200"/>
            <a:ext cx="456120" cy="456120"/>
          </a:xfrm>
          <a:prstGeom prst="ellipse">
            <a:avLst/>
          </a:prstGeom>
          <a:noFill/>
          <a:ln w="9525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marL="743040" indent="-285840" algn="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99"/>
                </a:solidFill>
                <a:latin typeface="Tahoma"/>
                <a:ea typeface="DejaVu Sans"/>
              </a:rPr>
              <a:t>H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98" name="Line 18"/>
          <p:cNvSpPr/>
          <p:nvPr/>
        </p:nvSpPr>
        <p:spPr>
          <a:xfrm flipH="1">
            <a:off x="2514600" y="4419360"/>
            <a:ext cx="304560" cy="609840"/>
          </a:xfrm>
          <a:prstGeom prst="line">
            <a:avLst/>
          </a:prstGeom>
          <a:ln w="9525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8520" cy="1370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Inserting into a </a:t>
            </a:r>
            <a:r>
              <a:rPr b="0" lang="en-US" sz="4400" spc="-1" strike="noStrike">
                <a:solidFill>
                  <a:srgbClr val="ffff00"/>
                </a:solidFill>
                <a:latin typeface="Tahoma"/>
              </a:rPr>
              <a:t>Heap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142" name="Picture 4" descr=""/>
          <p:cNvPicPr/>
          <p:nvPr/>
        </p:nvPicPr>
        <p:blipFill>
          <a:blip r:embed="rId1"/>
          <a:stretch/>
        </p:blipFill>
        <p:spPr>
          <a:xfrm>
            <a:off x="1143000" y="1752480"/>
            <a:ext cx="6476040" cy="486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8520" cy="1370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Inserting into a </a:t>
            </a:r>
            <a:r>
              <a:rPr b="0" lang="en-US" sz="4400" spc="-1" strike="noStrike">
                <a:solidFill>
                  <a:srgbClr val="ffff00"/>
                </a:solidFill>
                <a:latin typeface="Tahoma"/>
              </a:rPr>
              <a:t>Heap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144" name="Picture 4" descr=""/>
          <p:cNvPicPr/>
          <p:nvPr/>
        </p:nvPicPr>
        <p:blipFill>
          <a:blip r:embed="rId1"/>
          <a:stretch/>
        </p:blipFill>
        <p:spPr>
          <a:xfrm>
            <a:off x="1066680" y="1600200"/>
            <a:ext cx="6628320" cy="498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8520" cy="1370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DeleteMin from </a:t>
            </a:r>
            <a:r>
              <a:rPr b="0" lang="en-US" sz="4400" spc="-1" strike="noStrike">
                <a:solidFill>
                  <a:srgbClr val="ffff00"/>
                </a:solidFill>
                <a:latin typeface="Tahoma"/>
              </a:rPr>
              <a:t>Heap</a:t>
            </a: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 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2286000"/>
            <a:ext cx="8228520" cy="3808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Finding the minimum is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easy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; it is at the top of the heap. 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Deleting it (or removing it) causes a </a:t>
            </a:r>
            <a:r>
              <a:rPr b="0" lang="en-US" sz="2800" spc="-1" strike="noStrike">
                <a:solidFill>
                  <a:srgbClr val="ffff99"/>
                </a:solidFill>
                <a:latin typeface="Tahoma"/>
              </a:rPr>
              <a:t>hole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which needs to be filled.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8520" cy="1370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DeleteMin from </a:t>
            </a:r>
            <a:r>
              <a:rPr b="0" lang="en-US" sz="4400" spc="-1" strike="noStrike">
                <a:solidFill>
                  <a:srgbClr val="ffff00"/>
                </a:solidFill>
                <a:latin typeface="Tahoma"/>
              </a:rPr>
              <a:t>Heap</a:t>
            </a: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 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148" name="Picture 4" descr=""/>
          <p:cNvPicPr/>
          <p:nvPr/>
        </p:nvPicPr>
        <p:blipFill>
          <a:blip r:embed="rId1"/>
          <a:stretch/>
        </p:blipFill>
        <p:spPr>
          <a:xfrm>
            <a:off x="838080" y="2133720"/>
            <a:ext cx="7237800" cy="420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8520" cy="1370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DeleteMin from </a:t>
            </a:r>
            <a:r>
              <a:rPr b="0" lang="en-US" sz="4400" spc="-1" strike="noStrike">
                <a:solidFill>
                  <a:srgbClr val="ffff00"/>
                </a:solidFill>
                <a:latin typeface="Tahoma"/>
              </a:rPr>
              <a:t>Heap</a:t>
            </a: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 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380880" y="1828800"/>
            <a:ext cx="8228520" cy="684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deleteMin() 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51" name="Picture 4" descr=""/>
          <p:cNvPicPr/>
          <p:nvPr/>
        </p:nvPicPr>
        <p:blipFill>
          <a:blip r:embed="rId1"/>
          <a:stretch/>
        </p:blipFill>
        <p:spPr>
          <a:xfrm>
            <a:off x="1066680" y="2438280"/>
            <a:ext cx="7009200" cy="412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8520" cy="1370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DeleteMin from </a:t>
            </a:r>
            <a:r>
              <a:rPr b="0" lang="en-US" sz="4400" spc="-1" strike="noStrike">
                <a:solidFill>
                  <a:srgbClr val="ffff00"/>
                </a:solidFill>
                <a:latin typeface="Tahoma"/>
              </a:rPr>
              <a:t>Heap</a:t>
            </a: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 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380880" y="1752480"/>
            <a:ext cx="8228520" cy="684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deleteMin() 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54" name="Picture 4" descr=""/>
          <p:cNvPicPr/>
          <p:nvPr/>
        </p:nvPicPr>
        <p:blipFill>
          <a:blip r:embed="rId1"/>
          <a:stretch/>
        </p:blipFill>
        <p:spPr>
          <a:xfrm>
            <a:off x="1371600" y="2514600"/>
            <a:ext cx="6780600" cy="396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8520" cy="1370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DeleteMin from </a:t>
            </a:r>
            <a:r>
              <a:rPr b="0" lang="en-US" sz="4400" spc="-1" strike="noStrike">
                <a:solidFill>
                  <a:srgbClr val="ffff00"/>
                </a:solidFill>
                <a:latin typeface="Tahoma"/>
              </a:rPr>
              <a:t>Heap</a:t>
            </a: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 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828800"/>
            <a:ext cx="8228520" cy="411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deleteMin() 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GB" sz="2800" spc="-1" strike="noStrike">
              <a:latin typeface="Arial"/>
            </a:endParaRPr>
          </a:p>
        </p:txBody>
      </p:sp>
      <p:pic>
        <p:nvPicPr>
          <p:cNvPr id="157" name="Picture 4" descr=""/>
          <p:cNvPicPr/>
          <p:nvPr/>
        </p:nvPicPr>
        <p:blipFill>
          <a:blip r:embed="rId1"/>
          <a:stretch/>
        </p:blipFill>
        <p:spPr>
          <a:xfrm>
            <a:off x="1219320" y="2514600"/>
            <a:ext cx="6933240" cy="399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8520" cy="1370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DeleteMin from </a:t>
            </a:r>
            <a:r>
              <a:rPr b="0" lang="en-US" sz="4400" spc="-1" strike="noStrike">
                <a:solidFill>
                  <a:srgbClr val="ffff00"/>
                </a:solidFill>
                <a:latin typeface="Tahoma"/>
              </a:rPr>
              <a:t>Heap</a:t>
            </a: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 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828800"/>
            <a:ext cx="8228520" cy="411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deleteMin()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60" name="Picture 4" descr=""/>
          <p:cNvPicPr/>
          <p:nvPr/>
        </p:nvPicPr>
        <p:blipFill>
          <a:blip r:embed="rId1"/>
          <a:stretch/>
        </p:blipFill>
        <p:spPr>
          <a:xfrm>
            <a:off x="1295280" y="2590920"/>
            <a:ext cx="6704640" cy="397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8520" cy="1370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DeleteMin from </a:t>
            </a:r>
            <a:r>
              <a:rPr b="0" lang="en-US" sz="4400" spc="-1" strike="noStrike">
                <a:solidFill>
                  <a:srgbClr val="ffff00"/>
                </a:solidFill>
                <a:latin typeface="Tahoma"/>
              </a:rPr>
              <a:t>Heap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8520" cy="411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deleteMin(): heap size is reduced by 1. 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63" name="Picture 4" descr=""/>
          <p:cNvPicPr/>
          <p:nvPr/>
        </p:nvPicPr>
        <p:blipFill>
          <a:blip r:embed="rId1"/>
          <a:stretch/>
        </p:blipFill>
        <p:spPr>
          <a:xfrm>
            <a:off x="1219320" y="2590920"/>
            <a:ext cx="6704640" cy="395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1752480"/>
            <a:ext cx="8228520" cy="1370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99"/>
                </a:solidFill>
                <a:latin typeface="Tahoma"/>
              </a:rPr>
              <a:t>Thank You</a:t>
            </a: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 …</a:t>
            </a:r>
            <a:endParaRPr b="0" lang="en-GB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8520" cy="1370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Complete Binary Tree 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2286000"/>
            <a:ext cx="8228520" cy="3808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Recall that such a tree of height </a:t>
            </a:r>
            <a:r>
              <a:rPr b="0" i="1" lang="en-US" sz="2800" spc="-1" strike="noStrike">
                <a:solidFill>
                  <a:srgbClr val="ffffff"/>
                </a:solidFill>
                <a:latin typeface="Tahoma"/>
              </a:rPr>
              <a:t>h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has between </a:t>
            </a:r>
            <a:r>
              <a:rPr b="0" lang="en-US" sz="2800" spc="-1" strike="noStrike">
                <a:solidFill>
                  <a:srgbClr val="ffff00"/>
                </a:solidFill>
                <a:latin typeface="Tahoma"/>
              </a:rPr>
              <a:t>2</a:t>
            </a:r>
            <a:r>
              <a:rPr b="0" i="1" lang="en-US" sz="2800" spc="-1" strike="noStrike" baseline="30000">
                <a:solidFill>
                  <a:srgbClr val="ffff00"/>
                </a:solidFill>
                <a:latin typeface="Tahoma"/>
              </a:rPr>
              <a:t>h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to </a:t>
            </a:r>
            <a:r>
              <a:rPr b="0" lang="en-US" sz="2800" spc="-1" strike="noStrike">
                <a:solidFill>
                  <a:srgbClr val="ffff00"/>
                </a:solidFill>
                <a:latin typeface="Tahoma"/>
              </a:rPr>
              <a:t>2</a:t>
            </a:r>
            <a:r>
              <a:rPr b="0" i="1" lang="en-US" sz="2800" spc="-1" strike="noStrike" baseline="30000">
                <a:solidFill>
                  <a:srgbClr val="ffff00"/>
                </a:solidFill>
                <a:latin typeface="Tahoma"/>
              </a:rPr>
              <a:t>h</a:t>
            </a:r>
            <a:r>
              <a:rPr b="0" lang="en-US" sz="2800" spc="-1" strike="noStrike" baseline="30000">
                <a:solidFill>
                  <a:srgbClr val="ffff00"/>
                </a:solidFill>
                <a:latin typeface="Tahoma"/>
              </a:rPr>
              <a:t>+1</a:t>
            </a:r>
            <a:r>
              <a:rPr b="0" lang="en-US" sz="2800" spc="-1" strike="noStrike">
                <a:solidFill>
                  <a:srgbClr val="ffff00"/>
                </a:solidFill>
                <a:latin typeface="Tahoma"/>
              </a:rPr>
              <a:t> –1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nodes. 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Because the tree is so regular, it can be stored in an </a:t>
            </a:r>
            <a:r>
              <a:rPr b="0" i="1" lang="en-US" sz="2800" spc="-1" strike="noStrike">
                <a:solidFill>
                  <a:srgbClr val="ffff00"/>
                </a:solidFill>
                <a:latin typeface="Tahoma"/>
              </a:rPr>
              <a:t>array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; no pointers are necessary. 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8228520" cy="1370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Complete Binary Tree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102" name="Picture 4" descr=""/>
          <p:cNvPicPr/>
          <p:nvPr/>
        </p:nvPicPr>
        <p:blipFill>
          <a:blip r:embed="rId1"/>
          <a:stretch/>
        </p:blipFill>
        <p:spPr>
          <a:xfrm>
            <a:off x="609480" y="1447920"/>
            <a:ext cx="7999920" cy="518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8520" cy="1370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Complete Binary Tree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04920" y="1676520"/>
            <a:ext cx="8533440" cy="4418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For any array element at position </a:t>
            </a:r>
            <a:r>
              <a:rPr b="0" i="1" lang="en-US" sz="2800" spc="-1" strike="noStrike">
                <a:solidFill>
                  <a:srgbClr val="ffff00"/>
                </a:solidFill>
                <a:latin typeface="Tahoma"/>
              </a:rPr>
              <a:t>i</a:t>
            </a:r>
            <a:r>
              <a:rPr b="0" lang="en-US" sz="2800" spc="-1" strike="noStrike">
                <a:solidFill>
                  <a:srgbClr val="ffff00"/>
                </a:solidFill>
                <a:latin typeface="Tahoma"/>
              </a:rPr>
              <a:t>,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the left child is at </a:t>
            </a:r>
            <a:r>
              <a:rPr b="0" lang="en-US" sz="2800" spc="-1" strike="noStrike">
                <a:solidFill>
                  <a:srgbClr val="ffff00"/>
                </a:solidFill>
                <a:latin typeface="Tahoma"/>
              </a:rPr>
              <a:t>2</a:t>
            </a:r>
            <a:r>
              <a:rPr b="0" i="1" lang="en-US" sz="2800" spc="-1" strike="noStrike">
                <a:solidFill>
                  <a:srgbClr val="ffff00"/>
                </a:solidFill>
                <a:latin typeface="Tahoma"/>
              </a:rPr>
              <a:t>i</a:t>
            </a:r>
            <a:r>
              <a:rPr b="0" lang="en-US" sz="2800" spc="-1" strike="noStrike">
                <a:solidFill>
                  <a:srgbClr val="ffff00"/>
                </a:solidFill>
                <a:latin typeface="Tahoma"/>
              </a:rPr>
              <a:t>,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the right child is at </a:t>
            </a:r>
            <a:r>
              <a:rPr b="0" lang="en-US" sz="2800" spc="-1" strike="noStrike">
                <a:solidFill>
                  <a:srgbClr val="ffff00"/>
                </a:solidFill>
                <a:latin typeface="Tahoma"/>
              </a:rPr>
              <a:t>(2</a:t>
            </a:r>
            <a:r>
              <a:rPr b="0" i="1" lang="en-US" sz="2800" spc="-1" strike="noStrike">
                <a:solidFill>
                  <a:srgbClr val="ffff00"/>
                </a:solidFill>
                <a:latin typeface="Tahoma"/>
              </a:rPr>
              <a:t>i </a:t>
            </a:r>
            <a:r>
              <a:rPr b="0" lang="en-US" sz="2800" spc="-1" strike="noStrike">
                <a:solidFill>
                  <a:srgbClr val="ffff00"/>
                </a:solidFill>
                <a:latin typeface="Tahoma"/>
              </a:rPr>
              <a:t>+1)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 and the parent is at </a:t>
            </a:r>
            <a:r>
              <a:rPr b="0" lang="en-US" sz="2800" spc="-1" strike="noStrike">
                <a:solidFill>
                  <a:srgbClr val="ffff00"/>
                </a:solidFill>
                <a:latin typeface="Symbol"/>
              </a:rPr>
              <a:t></a:t>
            </a:r>
            <a:r>
              <a:rPr b="0" lang="en-US" sz="2800" spc="-1" strike="noStrike">
                <a:solidFill>
                  <a:srgbClr val="ffff00"/>
                </a:solidFill>
                <a:latin typeface="Tahoma"/>
              </a:rPr>
              <a:t>i/2</a:t>
            </a:r>
            <a:r>
              <a:rPr b="0" lang="en-US" sz="2800" spc="-1" strike="noStrike">
                <a:solidFill>
                  <a:srgbClr val="ffff00"/>
                </a:solidFill>
                <a:latin typeface="Symbol"/>
              </a:rPr>
              <a:t></a:t>
            </a: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.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latin typeface="Arial"/>
            </a:endParaRPr>
          </a:p>
        </p:txBody>
      </p:sp>
      <p:pic>
        <p:nvPicPr>
          <p:cNvPr id="105" name="Picture 5" descr=""/>
          <p:cNvPicPr/>
          <p:nvPr/>
        </p:nvPicPr>
        <p:blipFill>
          <a:blip r:embed="rId1"/>
          <a:stretch/>
        </p:blipFill>
        <p:spPr>
          <a:xfrm>
            <a:off x="304920" y="3657600"/>
            <a:ext cx="8533440" cy="194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8520" cy="98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Complete Binary Tree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107" name="Picture 5" descr=""/>
          <p:cNvPicPr/>
          <p:nvPr/>
        </p:nvPicPr>
        <p:blipFill>
          <a:blip r:embed="rId1"/>
          <a:stretch/>
        </p:blipFill>
        <p:spPr>
          <a:xfrm>
            <a:off x="1523880" y="1219320"/>
            <a:ext cx="5942520" cy="1397520"/>
          </a:xfrm>
          <a:prstGeom prst="rect">
            <a:avLst/>
          </a:prstGeom>
          <a:ln w="0">
            <a:noFill/>
          </a:ln>
        </p:spPr>
      </p:pic>
      <p:pic>
        <p:nvPicPr>
          <p:cNvPr id="108" name="Picture 6" descr=""/>
          <p:cNvPicPr/>
          <p:nvPr/>
        </p:nvPicPr>
        <p:blipFill>
          <a:blip r:embed="rId2"/>
          <a:stretch/>
        </p:blipFill>
        <p:spPr>
          <a:xfrm>
            <a:off x="1523880" y="2743200"/>
            <a:ext cx="5942520" cy="1708560"/>
          </a:xfrm>
          <a:prstGeom prst="rect">
            <a:avLst/>
          </a:prstGeom>
          <a:ln w="0">
            <a:noFill/>
          </a:ln>
        </p:spPr>
      </p:pic>
      <p:pic>
        <p:nvPicPr>
          <p:cNvPr id="109" name="Picture 7" descr=""/>
          <p:cNvPicPr/>
          <p:nvPr/>
        </p:nvPicPr>
        <p:blipFill>
          <a:blip r:embed="rId3"/>
          <a:stretch/>
        </p:blipFill>
        <p:spPr>
          <a:xfrm>
            <a:off x="1523880" y="4572000"/>
            <a:ext cx="5942520" cy="206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8520" cy="1370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Complete Binary Tree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111" name="Picture 4" descr=""/>
          <p:cNvPicPr/>
          <p:nvPr/>
        </p:nvPicPr>
        <p:blipFill>
          <a:blip r:embed="rId1"/>
          <a:stretch/>
        </p:blipFill>
        <p:spPr>
          <a:xfrm>
            <a:off x="1143000" y="1676520"/>
            <a:ext cx="6933240" cy="496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8520" cy="1370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Complete Binary Tree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8520" cy="2742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00"/>
                </a:solidFill>
                <a:latin typeface="Tahoma"/>
              </a:rPr>
              <a:t>Question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:</a:t>
            </a:r>
            <a:endParaRPr b="0" lang="en-GB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GB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why don’t we store all binary trees in arrays? Why use pointers? 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8520" cy="1370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The </a:t>
            </a:r>
            <a:r>
              <a:rPr b="0" lang="en-US" sz="4400" spc="-1" strike="noStrike">
                <a:solidFill>
                  <a:srgbClr val="ffff00"/>
                </a:solidFill>
                <a:latin typeface="Tahoma"/>
              </a:rPr>
              <a:t>Heap</a:t>
            </a:r>
            <a:r>
              <a:rPr b="0" lang="en-US" sz="4400" spc="-1" strike="noStrike">
                <a:solidFill>
                  <a:srgbClr val="e5ffff"/>
                </a:solidFill>
                <a:latin typeface="Tahoma"/>
              </a:rPr>
              <a:t> ADT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8520" cy="411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GB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ccff"/>
              </a:buClr>
              <a:buSzPct val="6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The major usage of </a:t>
            </a:r>
            <a:r>
              <a:rPr b="0" lang="en-US" sz="3200" spc="-1" strike="noStrike">
                <a:solidFill>
                  <a:srgbClr val="ffff99"/>
                </a:solidFill>
                <a:latin typeface="Tahoma"/>
              </a:rPr>
              <a:t>heap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is in </a:t>
            </a:r>
            <a:r>
              <a:rPr b="0" lang="en-US" sz="3200" spc="-1" strike="noStrike">
                <a:solidFill>
                  <a:srgbClr val="ffff99"/>
                </a:solidFill>
                <a:latin typeface="Tahoma"/>
              </a:rPr>
              <a:t>Priority Queues</a:t>
            </a: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.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3665</TotalTime>
  <Application>LibreOffice/7.2.4.1$Linux_X86_64 LibreOffice_project/b8e68b5bf61ce56d972a163ea31a18aecdcd64cd</Application>
  <AppVersion>15.0000</AppVersion>
  <Words>372</Words>
  <Paragraphs>93</Paragraphs>
  <Company>Greenwich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2003-02-24T15:34:40Z</dcterms:created>
  <dc:creator>Fazl-e-Basit</dc:creator>
  <dc:description/>
  <dc:language>en-GB</dc:language>
  <cp:lastModifiedBy/>
  <dcterms:modified xsi:type="dcterms:W3CDTF">2022-01-06T22:23:59Z</dcterms:modified>
  <cp:revision>1022</cp:revision>
  <dc:subject/>
  <dc:title>Lecture #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29</vt:i4>
  </property>
  <property fmtid="{D5CDD505-2E9C-101B-9397-08002B2CF9AE}" pid="3" name="PresentationFormat">
    <vt:lpwstr>On-screen Show (4:3)</vt:lpwstr>
  </property>
  <property fmtid="{D5CDD505-2E9C-101B-9397-08002B2CF9AE}" pid="4" name="Slides">
    <vt:i4>29</vt:i4>
  </property>
</Properties>
</file>