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50"/>
  </p:notesMasterIdLst>
  <p:sldIdLst>
    <p:sldId id="256" r:id="rId2"/>
    <p:sldId id="292" r:id="rId3"/>
    <p:sldId id="293" r:id="rId4"/>
    <p:sldId id="294" r:id="rId5"/>
    <p:sldId id="295" r:id="rId6"/>
    <p:sldId id="297" r:id="rId7"/>
    <p:sldId id="298" r:id="rId8"/>
    <p:sldId id="299" r:id="rId9"/>
    <p:sldId id="300" r:id="rId10"/>
    <p:sldId id="301" r:id="rId11"/>
    <p:sldId id="304" r:id="rId12"/>
    <p:sldId id="302" r:id="rId13"/>
    <p:sldId id="305" r:id="rId14"/>
    <p:sldId id="306" r:id="rId15"/>
    <p:sldId id="307" r:id="rId16"/>
    <p:sldId id="308" r:id="rId17"/>
    <p:sldId id="303" r:id="rId18"/>
    <p:sldId id="296" r:id="rId19"/>
    <p:sldId id="309" r:id="rId20"/>
    <p:sldId id="323" r:id="rId21"/>
    <p:sldId id="316" r:id="rId22"/>
    <p:sldId id="317" r:id="rId23"/>
    <p:sldId id="318" r:id="rId24"/>
    <p:sldId id="319" r:id="rId25"/>
    <p:sldId id="330" r:id="rId26"/>
    <p:sldId id="324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6" r:id="rId41"/>
    <p:sldId id="356" r:id="rId42"/>
    <p:sldId id="353" r:id="rId43"/>
    <p:sldId id="354" r:id="rId44"/>
    <p:sldId id="347" r:id="rId45"/>
    <p:sldId id="348" r:id="rId46"/>
    <p:sldId id="349" r:id="rId47"/>
    <p:sldId id="350" r:id="rId48"/>
    <p:sldId id="291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anose="05000000000000000000" pitchFamily="2" charset="2"/>
      <a:buChar char="n"/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anose="05000000000000000000" pitchFamily="2" charset="2"/>
      <a:buChar char="n"/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anose="05000000000000000000" pitchFamily="2" charset="2"/>
      <a:buChar char="n"/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anose="05000000000000000000" pitchFamily="2" charset="2"/>
      <a:buChar char="n"/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anose="05000000000000000000" pitchFamily="2" charset="2"/>
      <a:buChar char="n"/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0" autoAdjust="0"/>
    <p:restoredTop sz="94660"/>
  </p:normalViewPr>
  <p:slideViewPr>
    <p:cSldViewPr>
      <p:cViewPr varScale="1">
        <p:scale>
          <a:sx n="81" d="100"/>
          <a:sy n="81" d="100"/>
        </p:scale>
        <p:origin x="156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1E1FCE62-2148-40E1-9898-194DB8A03C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A3352F4F-3231-43FB-9763-407F5F2B1EC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83826FA0-1D57-491E-A576-8B32F2102E71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5" name="Rectangle 5">
            <a:extLst>
              <a:ext uri="{FF2B5EF4-FFF2-40B4-BE49-F238E27FC236}">
                <a16:creationId xmlns:a16="http://schemas.microsoft.com/office/drawing/2014/main" id="{52DFB1D6-7E22-4453-87B5-3CEC8FAADE2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566" name="Rectangle 6">
            <a:extLst>
              <a:ext uri="{FF2B5EF4-FFF2-40B4-BE49-F238E27FC236}">
                <a16:creationId xmlns:a16="http://schemas.microsoft.com/office/drawing/2014/main" id="{D2F4B15B-8515-4ED8-8D32-456E4292638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7" name="Rectangle 7">
            <a:extLst>
              <a:ext uri="{FF2B5EF4-FFF2-40B4-BE49-F238E27FC236}">
                <a16:creationId xmlns:a16="http://schemas.microsoft.com/office/drawing/2014/main" id="{A1FF065F-80F2-4847-9F5C-FD6B91446D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</a:defRPr>
            </a:lvl1pPr>
          </a:lstStyle>
          <a:p>
            <a:fld id="{AE658066-6762-4A8A-B550-A568166E56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519B8B96-D5D5-40C1-9B89-5A4AB34DD9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1A3B630-033C-47CE-9513-7B5691D85A0B}" type="slidenum">
              <a:rPr lang="en-US" altLang="en-US" sz="1200">
                <a:latin typeface="Arial" panose="020B0604020202020204" pitchFamily="34" charset="0"/>
              </a:rPr>
              <a:pPr eaLnBrk="1" hangingPunct="1"/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038BE3B5-A84F-48CE-908F-BCCF91E1E6D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D45C6D20-052C-4566-8190-DE1BB334F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CFC2841B-F2DC-4212-9734-1AA14D9D98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801BBEB-6384-4610-9A32-587341D3EBBB}" type="slidenum">
              <a:rPr lang="en-US" altLang="en-US" sz="12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DAD1690-AC98-40FF-A7FD-8414AF08067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2752CC7F-C691-42A6-B162-394E3A277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FF328755-B38D-47DA-B510-63B6A6B513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BBF08DC-726B-48D6-B47F-FD87F9731C3E}" type="slidenum">
              <a:rPr lang="en-US" altLang="en-US" sz="12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32421CEC-C387-46D5-953C-E3FB59E8B6F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2703BC30-D975-4CA9-A9E4-369A83968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0C3C1EF6-EBBE-4D67-A91D-B7A4FDD1FB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9D4CD70-A1F7-4771-9885-8B9993BF79EE}" type="slidenum">
              <a:rPr lang="en-US" altLang="en-US" sz="12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243BF14E-542F-48A7-84BD-3254847DFA0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B83DA4B7-E00B-4808-A778-106B3711A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26D6729E-8F3C-402D-B958-00D7F05A25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81B41F8-8AE9-4C10-84B2-C2AC8DDA312C}" type="slidenum">
              <a:rPr lang="en-US" altLang="en-US" sz="1200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AC253971-1A92-44C2-9CF2-87CCBA6180A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231C6A3D-9E68-4E61-A90F-6736D1817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9C0E20D7-A29D-411A-ADA1-8AD5697257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6AB0D48-D216-4740-B150-CB841F15255C}" type="slidenum">
              <a:rPr lang="en-US" altLang="en-US" sz="1200"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9B2091C0-BE64-4E0F-8D53-40B98A5D0BF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D7A34E3D-66C5-4D3B-9F55-6C922EB6F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7360ECC3-589C-4182-B5EC-EF11AA285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B9F7354-98C6-4B15-8945-EEAE06175267}" type="slidenum">
              <a:rPr lang="en-US" altLang="en-US" sz="1200"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E6A6102D-341D-4677-93BA-1EBF4F1003F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374D6674-C436-4EE0-8FC0-2CBBCA3ED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A7FDF0EC-30B5-45BB-90B7-D3FA0FD5D5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256477B-460F-4D7C-A0CF-38319CA507EF}" type="slidenum">
              <a:rPr lang="en-US" altLang="en-US" sz="1200"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EC156024-7B74-407D-8712-EC3F03FD7F9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001F4EB1-D3B0-4987-943B-78B2771E8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C9114634-D1AD-4B5D-8355-009C0D30B6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589022E-DEA0-458C-9551-2CBD28FC0F45}" type="slidenum">
              <a:rPr lang="en-US" altLang="en-US" sz="1200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C823BE4C-E465-4072-9765-F5E3F5618E7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30C62EC0-8DFD-42FB-84C2-C66733178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2923BE2B-E51F-46E1-99B6-CB2487FE01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6E4A86D-D124-4C36-AA42-4271255BEFA5}" type="slidenum">
              <a:rPr lang="en-US" altLang="en-US" sz="1200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FD2AE112-1C37-4E9D-B44E-0693170C4CD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6563DB6D-8DB9-4C9F-A42D-D2BDA9089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3E8CAF93-7C76-451D-9002-A7B59E2154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FEB59A7-0F5C-44F1-81EE-3B24DF293F43}" type="slidenum">
              <a:rPr lang="en-US" altLang="en-US" sz="12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90C0491C-F4CA-4D3A-8B9E-96A43245649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7546D1A-228B-421B-8528-2283A60B42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1A8DE169-6A10-4237-9F7F-02B8DDD36E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E394A58-F9B9-464C-9F8F-89D6E81CB014}" type="slidenum">
              <a:rPr lang="en-US" altLang="en-US" sz="1200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3346903-C9BD-4ABD-B344-7C124B4D13E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FEAEFF27-FECE-454A-A1B3-60FBA0A36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106808B0-0233-4309-8793-A6F7DBCDDB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68B878E-7348-4431-A252-06E1FEDABAFC}" type="slidenum">
              <a:rPr lang="en-US" altLang="en-US" sz="1200"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BFF61A17-3D87-4AB7-94CE-0269C83E5E9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8B1FAB9A-5AEE-42A5-ADAF-081AF6DDA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919FABD0-93FA-4DD0-BB74-9280947090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D5AA176-1FFC-4188-AB67-33D49AC6A0C1}" type="slidenum">
              <a:rPr lang="en-US" altLang="en-US" sz="1200"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9E308C24-F10E-4781-BFFE-159E3FBD383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F0A0553-FD08-4B4A-B150-DAAE5865AF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E88C9C91-3ED7-44FB-8BA2-116E687A0E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25675D6-EA2F-498C-830B-0F6219AF546A}" type="slidenum">
              <a:rPr lang="en-US" altLang="en-US" sz="1200"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3D5EE16D-D441-4992-8FA7-3BC8626DE5F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3CA11B43-EC83-4985-8BCA-8524E83ECE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3BC90F74-ED90-4615-B02D-6F4C5215AF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DAEF1BF-3CD8-4A62-9D50-8454AE2A7CD3}" type="slidenum">
              <a:rPr lang="en-US" altLang="en-US" sz="1200">
                <a:latin typeface="Arial" panose="020B0604020202020204" pitchFamily="34" charset="0"/>
              </a:rPr>
              <a:pPr eaLnBrk="1" hangingPunct="1"/>
              <a:t>23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F1DAFB3B-EBE8-4D36-8EC6-7A10BD07D89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7D3D8100-FCC1-4ECC-98FB-4D2640978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BD6268BC-92D3-4198-9E2F-57068A554E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8D248E0-7A7D-4E1B-8C75-DF3D59AE9C23}" type="slidenum">
              <a:rPr lang="en-US" altLang="en-US" sz="1200">
                <a:latin typeface="Arial" panose="020B0604020202020204" pitchFamily="34" charset="0"/>
              </a:rPr>
              <a:pPr eaLnBrk="1" hangingPunct="1"/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E369F786-F52B-4CC1-8099-4D5A10BD295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22D00A18-B5AC-4E50-8A56-81A5EEF63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5732951C-D393-47FC-BB86-9729BFA843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4853632-FC02-40AB-88A8-07309D1F0163}" type="slidenum">
              <a:rPr lang="en-US" altLang="en-US" sz="1200">
                <a:latin typeface="Arial" panose="020B0604020202020204" pitchFamily="34" charset="0"/>
              </a:rPr>
              <a:pPr eaLnBrk="1" hangingPunct="1"/>
              <a:t>25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4A80983D-9552-45E9-BB2E-C9D9A4298AF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97FE4027-3FB7-47A9-88A8-427141863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265ED0B5-2006-42B4-BA06-F8DEA7C758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4E547BD-3442-482E-B52E-1E5B50640446}" type="slidenum">
              <a:rPr lang="en-US" altLang="en-US" sz="1200"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6875CCF1-4509-4005-89F0-A580B3DBF46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1E3EC831-E58D-4A6C-83F9-97E731844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BC8CE1BD-DF08-4AF6-98A4-A2BF1FF23F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4BF723A-7C4C-4D7F-A004-609172EC03EA}" type="slidenum">
              <a:rPr lang="en-US" altLang="en-US" sz="1200">
                <a:latin typeface="Arial" panose="020B0604020202020204" pitchFamily="34" charset="0"/>
              </a:rPr>
              <a:pPr eaLnBrk="1" hangingPunct="1"/>
              <a:t>27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B2EE294F-E67D-4DCB-83D2-4397B04F7C4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77CB9715-947C-4B25-BF46-E6E1C11348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0E41A17C-BD41-4123-A373-4FD92C39E5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8EB76D3-90EB-4210-9544-FE2A7D8D3EFA}" type="slidenum">
              <a:rPr lang="en-US" altLang="en-US" sz="1200">
                <a:latin typeface="Arial" panose="020B0604020202020204" pitchFamily="34" charset="0"/>
              </a:rPr>
              <a:pPr eaLnBrk="1" hangingPunct="1"/>
              <a:t>28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2FE42B48-A75B-44E5-A715-51A9A0D785C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0041F9F8-70CB-479E-8D48-FA3A4B424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362B9FC4-719B-4CBC-AE8B-012671C225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DBA5369-F75C-4E0E-8B69-6A0A54C62849}" type="slidenum">
              <a:rPr lang="en-US" altLang="en-US" sz="1200">
                <a:latin typeface="Arial" panose="020B0604020202020204" pitchFamily="34" charset="0"/>
              </a:rPr>
              <a:pPr eaLnBrk="1" hangingPunct="1"/>
              <a:t>29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39A18F82-66C3-4812-BDAC-E9B24D881E8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FDABCC4A-3A6C-4E75-8789-79F3E954F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EF909A57-4F4C-4D5A-BFC9-F812DF8A48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5E93258-324B-454B-B977-E2ADC21E869C}" type="slidenum">
              <a:rPr lang="en-US" altLang="en-US" sz="1200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BEC7CCB7-4845-496F-A10E-E79D2251D8B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943FEE33-97DD-49B5-8B5B-3BC79D5B4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949CD1A8-EA37-442F-B93B-44F29728D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90566E0-7439-4A0A-BF7A-7DBEF2A50A10}" type="slidenum">
              <a:rPr lang="en-US" altLang="en-US" sz="1200">
                <a:latin typeface="Arial" panose="020B0604020202020204" pitchFamily="34" charset="0"/>
              </a:rPr>
              <a:pPr eaLnBrk="1" hangingPunct="1"/>
              <a:t>30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8FAAD304-3C4F-4BCB-9CE6-BE4C6148541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6C6840CB-E69F-41B4-9A86-66CA450CF5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5CC1FB3A-E641-4870-AA2D-7EE1874953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604853E-AC49-4D41-9169-2AD4737FA326}" type="slidenum">
              <a:rPr lang="en-US" altLang="en-US" sz="1200">
                <a:latin typeface="Arial" panose="020B0604020202020204" pitchFamily="34" charset="0"/>
              </a:rPr>
              <a:pPr eaLnBrk="1" hangingPunct="1"/>
              <a:t>31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47DB78D4-E296-4E91-9798-0A1E8EAD101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C258B77-3356-480A-8F8E-63356DF40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FE89E395-B238-46D5-81BC-964DC76FB0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C4F65BC-8976-4E22-B641-1F54FC6C0597}" type="slidenum">
              <a:rPr lang="en-US" altLang="en-US" sz="1200">
                <a:latin typeface="Arial" panose="020B0604020202020204" pitchFamily="34" charset="0"/>
              </a:rPr>
              <a:pPr eaLnBrk="1" hangingPunct="1"/>
              <a:t>32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D8690F15-DF23-4090-BC96-6F55BA646E9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72945999-1A17-454C-8C00-24D7BA9A9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06674758-8AC2-4592-BC98-9D0BD2E8AD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CB8C471-D009-4847-B497-7C07F5765388}" type="slidenum">
              <a:rPr lang="en-US" altLang="en-US" sz="1200">
                <a:latin typeface="Arial" panose="020B0604020202020204" pitchFamily="34" charset="0"/>
              </a:rPr>
              <a:pPr eaLnBrk="1" hangingPunct="1"/>
              <a:t>33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133B4D02-CEDF-4E10-BEDE-DF3913129A0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61987923-D527-49B8-A57C-34EA5ED12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BC8698EB-5539-410E-AFC3-1EC418A847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1ED96A3-7B39-4446-B9E1-9D5A7F60CDAB}" type="slidenum">
              <a:rPr lang="en-US" altLang="en-US" sz="1200">
                <a:latin typeface="Arial" panose="020B0604020202020204" pitchFamily="34" charset="0"/>
              </a:rPr>
              <a:pPr eaLnBrk="1" hangingPunct="1"/>
              <a:t>34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13BCAA9F-A7CA-4E9C-A161-A102D2F8A29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5F7E89B8-AC9B-4336-897E-95D73B55F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2F359F45-BE06-407A-AD02-68AF9D8840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CF65BC8-D941-412F-BA56-45485AF72CDF}" type="slidenum">
              <a:rPr lang="en-US" altLang="en-US" sz="1200">
                <a:latin typeface="Arial" panose="020B0604020202020204" pitchFamily="34" charset="0"/>
              </a:rPr>
              <a:pPr eaLnBrk="1" hangingPunct="1"/>
              <a:t>35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3A0AE41D-DC09-4E73-8BE7-E184436D800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4EC403AC-ADBF-4477-A1A0-D21FB7FAE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87651E17-18EC-4324-BB72-C488A084F5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D7FA0A8-6E5D-42F1-9C0B-5499BD836937}" type="slidenum">
              <a:rPr lang="en-US" altLang="en-US" sz="1200">
                <a:latin typeface="Arial" panose="020B0604020202020204" pitchFamily="34" charset="0"/>
              </a:rPr>
              <a:pPr eaLnBrk="1" hangingPunct="1"/>
              <a:t>36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378CB20-A2E7-45E3-9E89-C9FFFDE87AE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DBD38E84-D623-4B46-BE4C-C9152F140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44B639FB-903D-4996-810C-F2BFDC326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537288D-9BC2-493F-8DA7-E64989F3F90C}" type="slidenum">
              <a:rPr lang="en-US" altLang="en-US" sz="1200">
                <a:latin typeface="Arial" panose="020B0604020202020204" pitchFamily="34" charset="0"/>
              </a:rPr>
              <a:pPr eaLnBrk="1" hangingPunct="1"/>
              <a:t>37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4EC465BE-FA27-4CA6-8766-FCA9F46C837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F02F1270-515D-4514-9164-C8777401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2DA4C05F-7206-4BF9-A8EA-BE6BE2111C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A7CDA13-1162-4FE5-9B99-2AAA32599EF9}" type="slidenum">
              <a:rPr lang="en-US" altLang="en-US" sz="1200">
                <a:latin typeface="Arial" panose="020B0604020202020204" pitchFamily="34" charset="0"/>
              </a:rPr>
              <a:pPr eaLnBrk="1" hangingPunct="1"/>
              <a:t>38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0A5C334E-F5B3-4979-946D-EAD00C9350F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D4EB61D2-6272-4874-B9F3-1E744D716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9FC5730F-4154-4FA7-8D06-D3CA521821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F252DAD-9484-4A23-BC16-C3F15F9690D5}" type="slidenum">
              <a:rPr lang="en-US" altLang="en-US" sz="1200">
                <a:latin typeface="Arial" panose="020B0604020202020204" pitchFamily="34" charset="0"/>
              </a:rPr>
              <a:pPr eaLnBrk="1" hangingPunct="1"/>
              <a:t>39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9AA5E25E-B536-48FC-AD75-5D89C8A6515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1ECEA268-41BF-4C19-9A5B-62AFA085A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33FD6C0D-41A3-415E-A060-F7930CEB0C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F96290A-76FB-43CD-8008-EAD4A0975481}" type="slidenum">
              <a:rPr lang="en-US" altLang="en-US" sz="1200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CCFA289D-8025-4E1D-A311-DCF7F796B9E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59FD7E0-82F2-442D-8BB9-621BE5228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1CFBD1ED-940D-49CE-87B6-506EBA2CDA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E18189F-5ED6-4612-B713-EE4C59E05EA5}" type="slidenum">
              <a:rPr lang="en-US" altLang="en-US" sz="1200">
                <a:latin typeface="Arial" panose="020B0604020202020204" pitchFamily="34" charset="0"/>
              </a:rPr>
              <a:pPr eaLnBrk="1" hangingPunct="1"/>
              <a:t>40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C9EBB7EB-C283-4394-8338-D38A1031C4C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AD4C94A6-074E-4E8D-A044-E240EA182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4DBDAA6E-AE10-4738-BDEE-D18F85249A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B837D76-3BAA-4629-A2B8-2832CBFA332D}" type="slidenum">
              <a:rPr lang="en-US" altLang="en-US" sz="1200">
                <a:latin typeface="Arial" panose="020B0604020202020204" pitchFamily="34" charset="0"/>
              </a:rPr>
              <a:pPr eaLnBrk="1" hangingPunct="1"/>
              <a:t>41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D067969B-8C3F-45A6-8784-99408E1285C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20C3E265-BB33-46F9-829E-127D3EFD07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AE336F03-459F-4B12-8B4C-4F9B7A1D0D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362902D-0ABA-4ADD-A4C8-5D3C16A73ACA}" type="slidenum">
              <a:rPr lang="en-US" altLang="en-US" sz="1200">
                <a:latin typeface="Arial" panose="020B0604020202020204" pitchFamily="34" charset="0"/>
              </a:rPr>
              <a:pPr eaLnBrk="1" hangingPunct="1"/>
              <a:t>42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7C33E039-6A0A-4437-8E94-7139FF15FE2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B6F65DFE-169B-4157-AEC8-B65891C06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C8DE4075-3B49-4F7C-A9AE-6DD35AE64F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B44492D-C108-4FF7-AC53-14B58893E63D}" type="slidenum">
              <a:rPr lang="en-US" altLang="en-US" sz="1200">
                <a:latin typeface="Arial" panose="020B0604020202020204" pitchFamily="34" charset="0"/>
              </a:rPr>
              <a:pPr eaLnBrk="1" hangingPunct="1"/>
              <a:t>43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1E129A63-30C6-41D4-A83A-AEAE2189E4F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3E97DC36-2668-4BF6-9D3E-FA0EC2248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3A3F96E9-E96F-4139-95B6-57DA433631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3A7F34D-7881-423E-8346-BC84019F55A0}" type="slidenum">
              <a:rPr lang="en-US" altLang="en-US" sz="1200">
                <a:latin typeface="Arial" panose="020B0604020202020204" pitchFamily="34" charset="0"/>
              </a:rPr>
              <a:pPr eaLnBrk="1" hangingPunct="1"/>
              <a:t>44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9AF5FB5F-9287-4B1A-8EDA-D62CB9C7283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6C7FE5FA-A15E-43B5-819E-57A9C06A64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0A082C8A-009B-4433-9598-E302D630E6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0CB26A5-011A-4FD5-9619-1F24388AD2B4}" type="slidenum">
              <a:rPr lang="en-US" altLang="en-US" sz="1200">
                <a:latin typeface="Arial" panose="020B0604020202020204" pitchFamily="34" charset="0"/>
              </a:rPr>
              <a:pPr eaLnBrk="1" hangingPunct="1"/>
              <a:t>45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93F108FC-A71F-49D9-BC80-1D109743174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2CB7F773-1573-4D7B-B694-318F6C2468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452050DF-59C7-4454-9539-D6B25518A1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9136BB4-495A-4A8B-B499-F8CA61DD6020}" type="slidenum">
              <a:rPr lang="en-US" altLang="en-US" sz="1200">
                <a:latin typeface="Arial" panose="020B0604020202020204" pitchFamily="34" charset="0"/>
              </a:rPr>
              <a:pPr eaLnBrk="1" hangingPunct="1"/>
              <a:t>46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3C70C5C4-6CB0-4CD3-8FFB-0A6F8BB12DF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0BAFD6C5-C610-4BE9-BD04-417E2F1B89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426C5B8E-1306-4579-A640-42D4E544E1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F7FE316-064F-4BC0-AA08-ED383A5BD99F}" type="slidenum">
              <a:rPr lang="en-US" altLang="en-US" sz="1200">
                <a:latin typeface="Arial" panose="020B0604020202020204" pitchFamily="34" charset="0"/>
              </a:rPr>
              <a:pPr eaLnBrk="1" hangingPunct="1"/>
              <a:t>47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D5B2612D-FB43-4AD0-985D-D3F862A30B9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B67F8391-DBFC-4A06-9EC2-D737500961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BD84A861-E534-4AF6-9219-DA715AC6AA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103F76B-6E48-40C4-8EB0-C086FBA92359}" type="slidenum">
              <a:rPr lang="en-US" altLang="en-US" sz="1200">
                <a:latin typeface="Arial" panose="020B0604020202020204" pitchFamily="34" charset="0"/>
              </a:rPr>
              <a:pPr eaLnBrk="1" hangingPunct="1"/>
              <a:t>48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858EC604-A902-4607-9F0E-CB093BCF112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FBDEB3FE-86EC-4F8E-A713-FA6D1A16EE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57185C5A-BE78-4BF9-ABF9-A809DB2502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A8C9FD9-0432-4513-8463-8B46B40EFEF3}" type="slidenum">
              <a:rPr lang="en-US" altLang="en-US" sz="1200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4806BA1-E83A-4E99-829A-1CE7D2F7F4A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395D3FE8-DA4B-478F-8A1A-0317D7461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A22A88E1-8882-45CB-8D6F-B452B6D650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6C0EB98-61C9-413D-843B-50BE67B39A25}" type="slidenum">
              <a:rPr lang="en-US" altLang="en-US" sz="1200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0873A102-6188-4AF4-92FB-B97EDBE05D5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D81C53E3-70A3-40A4-823B-C2011BBA08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78C8AF0A-82B8-4AFB-B0CB-D879D03799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416CADC-414F-45BD-8B34-416C07A481E0}" type="slidenum">
              <a:rPr lang="en-US" altLang="en-US" sz="1200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83474B4D-8AD3-4193-A0A4-6DFB36EA059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288C8D11-5E88-4568-B156-28CD75027A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70431A2D-9BDF-4A64-8196-05A6D111C8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3613557-8313-47F1-896D-01622C5BB062}" type="slidenum">
              <a:rPr lang="en-US" altLang="en-US" sz="1200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8CF7F61D-B530-4526-84A1-BDCCB3DE16D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DCF30B3B-A42A-4CED-9A91-F69C05DE1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FAF05222-104A-4837-8AA6-3C3918DBFB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19CE4A4-F074-4120-A284-853E4EA01AA4}" type="slidenum">
              <a:rPr lang="en-US" altLang="en-US" sz="1200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A803C687-5EEA-46AC-97CA-A440F90E033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C6AB0A36-7CE0-4EFE-9A7D-71FDE7A22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86FEC7-6FC0-4AA3-9E27-208CC15BA4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B345DA-4B7C-49F0-BF54-D4C7CDD31E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87F18B-7D1A-435A-9619-9F3B370DEE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5A631E-40C6-4524-85E7-2DB36B0605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16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407C41-159E-4E86-9E47-2F54D80AB0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AC84A5-20A0-4A3D-9E7F-C55158D2F8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7D3B69-13D3-4033-866F-075C98EAA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6E64A-EEC0-4C16-B9DD-B86A0C2904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49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3B29CE-CACB-4D60-952D-3BA6AB4C9E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4D2CC5-705E-482C-AC90-390CF5485B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D44EBF-7F87-4F2F-B0C9-2D7017F150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579D64-BB16-4470-9245-4B8F73593E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73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5F963E-B062-4278-8747-735F9EF8CB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78D9C1-79BD-4A7F-9BA3-23463B2A4B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0C94E3-DA88-4B12-9B89-9DF8FED30E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4DCEE-084B-428A-8E38-038A3E5D43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56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ADBFBC-D451-4F2A-A3FA-5432FE7E4E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0C846B-A569-434A-BCE6-262BDDD323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166927-636F-4380-B4F1-C6D9E7D205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AD50D4-23BE-4141-88F8-F60F923763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99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D1394-009A-4B7B-839F-8DAA63A0DB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7BC427-A1CE-43A9-898D-1940CEBC28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923D24-C0F3-4A1F-B00D-00CB86BC48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E86ACB-A84F-4A99-8494-3B7C460669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93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4DC2856-2064-497F-953B-E145D87D97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7EC60D0-0A55-4927-9250-5CA0B72751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3EE8A8-EBD8-4403-A986-F1C955C560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D01525-2EA1-443C-9623-9AB5A0CA68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140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E7BF1F5-3B27-498E-BCA3-B83EA0C526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A083F1E-72B6-4027-80EA-10DC13ACCB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5A46D3A-C512-4EAE-BB51-FD054F076B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5C5F4A-82B0-4102-9E5F-A3582DAEDC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73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07DB9B1-B141-4DD0-863B-74666FD3A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4AB4249-779E-438F-82CB-6374FCB084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8B277FB-7A6D-4DD3-B839-27FE7BD7A1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B33102-EEBB-4502-B9C6-43FA10D04A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22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C07819-C731-4B1C-8B66-B1B0EFEE0B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3FD4A9-4E06-45C1-82DC-0876D340AA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64065F-19A7-43E6-AFC6-8B858C54CF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55D2A4-9815-4F8A-9C70-60EBC26B55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49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D9C961-111A-457C-A38F-F7AE6144D3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FAAD9F-E3D1-489B-8F2E-C80B48AA7F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C04BA3-ABB4-44CE-B368-B58AB1AF33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494089-AC10-49A6-93B5-2E660CB113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63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0525B3D4-B4E5-4902-AD86-E3E163327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CC06554A-5814-420C-B846-7723FE13D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7E089D82-7BB0-4DEA-9F50-62779FE8449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15B899CD-6ED6-4459-B31E-CC7F163D11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CD14E974-73F2-4664-A74B-976AE3BB9F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fld id="{7FB4859B-2792-43AA-AA21-BCDF7B5E2ED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8585234-7C63-451B-8E8B-6C943296BB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folHlink"/>
                </a:solidFill>
              </a:rPr>
              <a:t>Lecture # 15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>
            <a:extLst>
              <a:ext uri="{FF2B5EF4-FFF2-40B4-BE49-F238E27FC236}">
                <a16:creationId xmlns:a16="http://schemas.microsoft.com/office/drawing/2014/main" id="{3A9781B1-869E-4756-A8EB-13B0B2757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00"/>
                </a:solidFill>
              </a:rPr>
              <a:t>Compiler Optimization </a:t>
            </a:r>
          </a:p>
        </p:txBody>
      </p:sp>
      <p:sp>
        <p:nvSpPr>
          <p:cNvPr id="642051" name="Rectangle 3">
            <a:extLst>
              <a:ext uri="{FF2B5EF4-FFF2-40B4-BE49-F238E27FC236}">
                <a16:creationId xmlns:a16="http://schemas.microsoft.com/office/drawing/2014/main" id="{C45FB2B0-1C8A-4837-B23E-F34BA66FB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Common subexpression:</a:t>
            </a:r>
            <a:br>
              <a:rPr lang="en-US" sz="2800"/>
            </a:br>
            <a:r>
              <a:rPr lang="en-US" sz="2800">
                <a:solidFill>
                  <a:schemeClr val="folHlink"/>
                </a:solidFill>
              </a:rPr>
              <a:t>(f+d*e)</a:t>
            </a:r>
            <a:r>
              <a:rPr lang="en-US" sz="2800"/>
              <a:t>+(</a:t>
            </a:r>
            <a:r>
              <a:rPr lang="en-US" sz="2800">
                <a:solidFill>
                  <a:schemeClr val="folHlink"/>
                </a:solidFill>
              </a:rPr>
              <a:t>(d*e+f)</a:t>
            </a:r>
            <a:r>
              <a:rPr lang="en-US" sz="2800"/>
              <a:t>*g) 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B8F23BA6-E075-4A6B-8D7A-E82BF1F43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8458200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>
            <a:extLst>
              <a:ext uri="{FF2B5EF4-FFF2-40B4-BE49-F238E27FC236}">
                <a16:creationId xmlns:a16="http://schemas.microsoft.com/office/drawing/2014/main" id="{C82BAA6A-7BF7-4F6B-AB8E-E6AB39F3E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00"/>
                </a:solidFill>
              </a:rPr>
              <a:t>Compiler Optimization </a:t>
            </a:r>
          </a:p>
        </p:txBody>
      </p:sp>
      <p:sp>
        <p:nvSpPr>
          <p:cNvPr id="652291" name="Rectangle 3">
            <a:extLst>
              <a:ext uri="{FF2B5EF4-FFF2-40B4-BE49-F238E27FC236}">
                <a16:creationId xmlns:a16="http://schemas.microsoft.com/office/drawing/2014/main" id="{2E077612-79F2-4C04-BFD6-90F3719C70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Common subexpression:</a:t>
            </a:r>
            <a:br>
              <a:rPr lang="en-US" sz="2800"/>
            </a:br>
            <a:r>
              <a:rPr lang="en-US" sz="2800">
                <a:solidFill>
                  <a:schemeClr val="folHlink"/>
                </a:solidFill>
              </a:rPr>
              <a:t>(f+d*e)</a:t>
            </a:r>
            <a:r>
              <a:rPr lang="en-US" sz="2800"/>
              <a:t>+(</a:t>
            </a:r>
            <a:r>
              <a:rPr lang="en-US" sz="2800">
                <a:solidFill>
                  <a:schemeClr val="folHlink"/>
                </a:solidFill>
              </a:rPr>
              <a:t>(d*e+f)</a:t>
            </a:r>
            <a:r>
              <a:rPr lang="en-US" sz="2800"/>
              <a:t>*g) </a:t>
            </a:r>
          </a:p>
        </p:txBody>
      </p:sp>
      <p:pic>
        <p:nvPicPr>
          <p:cNvPr id="12292" name="Picture 5">
            <a:extLst>
              <a:ext uri="{FF2B5EF4-FFF2-40B4-BE49-F238E27FC236}">
                <a16:creationId xmlns:a16="http://schemas.microsoft.com/office/drawing/2014/main" id="{2B5B3DFC-2A94-4A77-834D-CD9C8AECC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8534400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>
            <a:extLst>
              <a:ext uri="{FF2B5EF4-FFF2-40B4-BE49-F238E27FC236}">
                <a16:creationId xmlns:a16="http://schemas.microsoft.com/office/drawing/2014/main" id="{6FA6D832-3F91-4B6A-85CA-34C5A4E59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Expression Tree </a:t>
            </a:r>
          </a:p>
        </p:txBody>
      </p:sp>
      <p:sp>
        <p:nvSpPr>
          <p:cNvPr id="648195" name="Rectangle 3">
            <a:extLst>
              <a:ext uri="{FF2B5EF4-FFF2-40B4-BE49-F238E27FC236}">
                <a16:creationId xmlns:a16="http://schemas.microsoft.com/office/drawing/2014/main" id="{7B5B645E-FDA4-4253-8E25-9EA820E91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The inner nodes contain operators while leaf nodes contain operands. </a:t>
            </a:r>
          </a:p>
        </p:txBody>
      </p:sp>
      <p:pic>
        <p:nvPicPr>
          <p:cNvPr id="13316" name="Picture 5">
            <a:extLst>
              <a:ext uri="{FF2B5EF4-FFF2-40B4-BE49-F238E27FC236}">
                <a16:creationId xmlns:a16="http://schemas.microsoft.com/office/drawing/2014/main" id="{675E230D-5C4C-48C0-98E9-26C6131E9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8229600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>
            <a:extLst>
              <a:ext uri="{FF2B5EF4-FFF2-40B4-BE49-F238E27FC236}">
                <a16:creationId xmlns:a16="http://schemas.microsoft.com/office/drawing/2014/main" id="{6B5BD9C5-FF9E-4343-BD94-A58B1438C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Expression Tree </a:t>
            </a:r>
          </a:p>
        </p:txBody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id="{0A30D121-1E30-4D19-9C7B-56A5FDECF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The tree is binary because the operators are binary. 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F81A7FC3-00EB-490E-AA43-E31E39D3C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8229600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>
            <a:extLst>
              <a:ext uri="{FF2B5EF4-FFF2-40B4-BE49-F238E27FC236}">
                <a16:creationId xmlns:a16="http://schemas.microsoft.com/office/drawing/2014/main" id="{A0B76F02-4CE2-4EC5-A112-E8120F9FF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Expression Tree </a:t>
            </a:r>
          </a:p>
        </p:txBody>
      </p:sp>
      <p:sp>
        <p:nvSpPr>
          <p:cNvPr id="656387" name="Rectangle 3">
            <a:extLst>
              <a:ext uri="{FF2B5EF4-FFF2-40B4-BE49-F238E27FC236}">
                <a16:creationId xmlns:a16="http://schemas.microsoft.com/office/drawing/2014/main" id="{2A08F1CB-4C40-4421-9CDD-D70E124D5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This is not necessary. A unary operator (!, e.g.) will have only one subtree. 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0FB8AFBA-9575-47A9-B806-E5543E782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8229600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>
            <a:extLst>
              <a:ext uri="{FF2B5EF4-FFF2-40B4-BE49-F238E27FC236}">
                <a16:creationId xmlns:a16="http://schemas.microsoft.com/office/drawing/2014/main" id="{585B9ADF-0DD3-44AD-9C4C-9FB9E2BEC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Expression Tree </a:t>
            </a:r>
          </a:p>
        </p:txBody>
      </p:sp>
      <p:sp>
        <p:nvSpPr>
          <p:cNvPr id="658435" name="Rectangle 3">
            <a:extLst>
              <a:ext uri="{FF2B5EF4-FFF2-40B4-BE49-F238E27FC236}">
                <a16:creationId xmlns:a16="http://schemas.microsoft.com/office/drawing/2014/main" id="{9079829B-0558-45FA-B986-FF8FE222F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In-order traversal yields: </a:t>
            </a:r>
            <a:r>
              <a:rPr lang="en-US">
                <a:solidFill>
                  <a:srgbClr val="FFFF00"/>
                </a:solidFill>
              </a:rPr>
              <a:t>a+b*c+d*e+f*g</a:t>
            </a:r>
            <a:r>
              <a:rPr lang="en-US"/>
              <a:t> 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E6338BE0-6039-48D0-9536-9970A2669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8229600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>
            <a:extLst>
              <a:ext uri="{FF2B5EF4-FFF2-40B4-BE49-F238E27FC236}">
                <a16:creationId xmlns:a16="http://schemas.microsoft.com/office/drawing/2014/main" id="{49928514-52F5-4E87-B1A9-E4867DB1EA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Expression Tree </a:t>
            </a:r>
          </a:p>
        </p:txBody>
      </p:sp>
      <p:sp>
        <p:nvSpPr>
          <p:cNvPr id="660483" name="Rectangle 3">
            <a:extLst>
              <a:ext uri="{FF2B5EF4-FFF2-40B4-BE49-F238E27FC236}">
                <a16:creationId xmlns:a16="http://schemas.microsoft.com/office/drawing/2014/main" id="{03103618-D3EB-44FB-871A-3FA30F1FB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u="sng"/>
              <a:t>Postorder traversal</a:t>
            </a:r>
            <a:r>
              <a:rPr lang="en-US" sz="2800"/>
              <a:t>: </a:t>
            </a:r>
            <a:r>
              <a:rPr lang="en-US" sz="2800">
                <a:solidFill>
                  <a:srgbClr val="FFFF00"/>
                </a:solidFill>
              </a:rPr>
              <a:t>a b c * + d e * f + g * +</a:t>
            </a:r>
            <a:br>
              <a:rPr lang="en-US" sz="2800">
                <a:solidFill>
                  <a:srgbClr val="FFFF00"/>
                </a:solidFill>
              </a:rPr>
            </a:br>
            <a:r>
              <a:rPr lang="en-US" sz="2800"/>
              <a:t>which is the </a:t>
            </a:r>
            <a:r>
              <a:rPr lang="en-US" sz="2800" i="1">
                <a:solidFill>
                  <a:srgbClr val="FFFF00"/>
                </a:solidFill>
              </a:rPr>
              <a:t>postfix form</a:t>
            </a:r>
            <a:r>
              <a:rPr lang="en-US" sz="2800"/>
              <a:t>. 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EDEE25E6-09C7-4E32-85D1-97F19D9C4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8229600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>
            <a:extLst>
              <a:ext uri="{FF2B5EF4-FFF2-40B4-BE49-F238E27FC236}">
                <a16:creationId xmlns:a16="http://schemas.microsoft.com/office/drawing/2014/main" id="{33EBBF7F-DEFF-43F4-88E4-02AB9040A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00"/>
                </a:solidFill>
              </a:rPr>
              <a:t>Constructing Expression Tree </a:t>
            </a:r>
          </a:p>
        </p:txBody>
      </p:sp>
      <p:sp>
        <p:nvSpPr>
          <p:cNvPr id="649219" name="Rectangle 3">
            <a:extLst>
              <a:ext uri="{FF2B5EF4-FFF2-40B4-BE49-F238E27FC236}">
                <a16:creationId xmlns:a16="http://schemas.microsoft.com/office/drawing/2014/main" id="{84F177BA-37D1-4769-9D87-E21517DB1A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Algorithm to convert </a:t>
            </a:r>
            <a:r>
              <a:rPr lang="en-US" sz="2800">
                <a:solidFill>
                  <a:srgbClr val="FFFF00"/>
                </a:solidFill>
              </a:rPr>
              <a:t>postfix expression</a:t>
            </a:r>
            <a:r>
              <a:rPr lang="en-US" sz="2800"/>
              <a:t> into an expression tree.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We already have an expression to convert an infix expression to postfix.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solidFill>
                  <a:srgbClr val="FFFF00"/>
                </a:solidFill>
              </a:rPr>
              <a:t>Read a symbol</a:t>
            </a:r>
            <a:r>
              <a:rPr lang="en-US" sz="2800"/>
              <a:t> from the postfix expression.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If symbol is an </a:t>
            </a:r>
            <a:r>
              <a:rPr lang="en-US" sz="2800">
                <a:solidFill>
                  <a:srgbClr val="FFFF00"/>
                </a:solidFill>
              </a:rPr>
              <a:t>operand</a:t>
            </a:r>
            <a:r>
              <a:rPr lang="en-US" sz="2800"/>
              <a:t>, put it in a </a:t>
            </a:r>
            <a:r>
              <a:rPr lang="en-US" sz="2800">
                <a:solidFill>
                  <a:srgbClr val="FFFF00"/>
                </a:solidFill>
              </a:rPr>
              <a:t>one node tree</a:t>
            </a:r>
            <a:r>
              <a:rPr lang="en-US" sz="2800"/>
              <a:t> and </a:t>
            </a:r>
            <a:r>
              <a:rPr lang="en-US" sz="2800">
                <a:solidFill>
                  <a:srgbClr val="FFFF00"/>
                </a:solidFill>
              </a:rPr>
              <a:t>push it on a stack</a:t>
            </a:r>
            <a:r>
              <a:rPr lang="en-US" sz="2800"/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If symbol is an </a:t>
            </a:r>
            <a:r>
              <a:rPr lang="en-US" sz="2800">
                <a:solidFill>
                  <a:srgbClr val="FFFF00"/>
                </a:solidFill>
              </a:rPr>
              <a:t>operator</a:t>
            </a:r>
            <a:r>
              <a:rPr lang="en-US" sz="2800"/>
              <a:t>, </a:t>
            </a:r>
            <a:r>
              <a:rPr lang="en-US" sz="2800">
                <a:solidFill>
                  <a:srgbClr val="FFFF00"/>
                </a:solidFill>
              </a:rPr>
              <a:t>pop two trees</a:t>
            </a:r>
            <a:r>
              <a:rPr lang="en-US" sz="2800"/>
              <a:t> from the stack, </a:t>
            </a:r>
            <a:r>
              <a:rPr lang="en-US" sz="2800">
                <a:solidFill>
                  <a:srgbClr val="FFFF00"/>
                </a:solidFill>
              </a:rPr>
              <a:t>form a new tree</a:t>
            </a:r>
            <a:r>
              <a:rPr lang="en-US" sz="2800"/>
              <a:t> with </a:t>
            </a:r>
            <a:r>
              <a:rPr lang="en-US" sz="2800">
                <a:solidFill>
                  <a:srgbClr val="FFFF00"/>
                </a:solidFill>
              </a:rPr>
              <a:t>operator as the root</a:t>
            </a:r>
            <a:r>
              <a:rPr lang="en-US" sz="2800"/>
              <a:t> and </a:t>
            </a:r>
            <a:r>
              <a:rPr lang="en-US" sz="2800">
                <a:solidFill>
                  <a:srgbClr val="FFFF00"/>
                </a:solidFill>
              </a:rPr>
              <a:t>T1</a:t>
            </a:r>
            <a:r>
              <a:rPr lang="en-US" sz="2800"/>
              <a:t> and </a:t>
            </a:r>
            <a:r>
              <a:rPr lang="en-US" sz="2800">
                <a:solidFill>
                  <a:srgbClr val="FFFF00"/>
                </a:solidFill>
              </a:rPr>
              <a:t>T2</a:t>
            </a:r>
            <a:r>
              <a:rPr lang="en-US" sz="2800"/>
              <a:t> as </a:t>
            </a:r>
            <a:r>
              <a:rPr lang="en-US" sz="2800">
                <a:solidFill>
                  <a:srgbClr val="FFFF00"/>
                </a:solidFill>
              </a:rPr>
              <a:t>left and right subtrees</a:t>
            </a:r>
            <a:r>
              <a:rPr lang="en-US" sz="2800"/>
              <a:t> and </a:t>
            </a:r>
            <a:r>
              <a:rPr lang="en-US" sz="2800">
                <a:solidFill>
                  <a:srgbClr val="FFFF00"/>
                </a:solidFill>
              </a:rPr>
              <a:t>push</a:t>
            </a:r>
            <a:r>
              <a:rPr lang="en-US" sz="2800"/>
              <a:t> this tree on the </a:t>
            </a:r>
            <a:r>
              <a:rPr lang="en-US" sz="2800">
                <a:solidFill>
                  <a:srgbClr val="FFFF00"/>
                </a:solidFill>
              </a:rPr>
              <a:t>stack</a:t>
            </a:r>
            <a:r>
              <a:rPr lang="en-US" sz="280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>
            <a:extLst>
              <a:ext uri="{FF2B5EF4-FFF2-40B4-BE49-F238E27FC236}">
                <a16:creationId xmlns:a16="http://schemas.microsoft.com/office/drawing/2014/main" id="{8710B29E-C41D-455B-983A-7C30DC09E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00"/>
                </a:solidFill>
              </a:rPr>
              <a:t>Constructing Expression Tree </a:t>
            </a:r>
          </a:p>
        </p:txBody>
      </p:sp>
      <p:sp>
        <p:nvSpPr>
          <p:cNvPr id="631811" name="Rectangle 3">
            <a:extLst>
              <a:ext uri="{FF2B5EF4-FFF2-40B4-BE49-F238E27FC236}">
                <a16:creationId xmlns:a16="http://schemas.microsoft.com/office/drawing/2014/main" id="{E6A317CD-35BB-423F-B311-1AC26B220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 b + c d e + * * </a:t>
            </a: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B3F7BCC1-7105-4248-8860-68C0C741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65532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1813" name="Rectangle 5">
            <a:extLst>
              <a:ext uri="{FF2B5EF4-FFF2-40B4-BE49-F238E27FC236}">
                <a16:creationId xmlns:a16="http://schemas.microsoft.com/office/drawing/2014/main" id="{A7EB7966-B660-4B23-8508-EFDC3DFB3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096000"/>
            <a:ext cx="3895725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i="1">
                <a:effectLst/>
              </a:rPr>
              <a:t>Stack is growing left to right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>
            <a:extLst>
              <a:ext uri="{FF2B5EF4-FFF2-40B4-BE49-F238E27FC236}">
                <a16:creationId xmlns:a16="http://schemas.microsoft.com/office/drawing/2014/main" id="{5E772F24-076B-413E-8EFC-F2E16FACC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00"/>
                </a:solidFill>
              </a:rPr>
              <a:t>Constructing Expression Tree</a:t>
            </a:r>
          </a:p>
        </p:txBody>
      </p:sp>
      <p:sp>
        <p:nvSpPr>
          <p:cNvPr id="664579" name="Rectangle 3">
            <a:extLst>
              <a:ext uri="{FF2B5EF4-FFF2-40B4-BE49-F238E27FC236}">
                <a16:creationId xmlns:a16="http://schemas.microsoft.com/office/drawing/2014/main" id="{D3E25155-075B-48A0-A4A2-F313E7A18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24600" y="2743200"/>
            <a:ext cx="24384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if symbol is an </a:t>
            </a:r>
            <a:r>
              <a:rPr lang="en-US" sz="2400">
                <a:solidFill>
                  <a:srgbClr val="FFFF00"/>
                </a:solidFill>
              </a:rPr>
              <a:t>operand</a:t>
            </a:r>
            <a:r>
              <a:rPr lang="en-US" sz="2400"/>
              <a:t>, put it in a </a:t>
            </a:r>
            <a:r>
              <a:rPr lang="en-US" sz="2400">
                <a:solidFill>
                  <a:srgbClr val="FFFF00"/>
                </a:solidFill>
              </a:rPr>
              <a:t>one node tree</a:t>
            </a:r>
            <a:r>
              <a:rPr lang="en-US" sz="2400"/>
              <a:t> and </a:t>
            </a:r>
            <a:r>
              <a:rPr lang="en-US" sz="2400">
                <a:solidFill>
                  <a:srgbClr val="FFFF00"/>
                </a:solidFill>
              </a:rPr>
              <a:t>push</a:t>
            </a:r>
            <a:r>
              <a:rPr lang="en-US" sz="2400"/>
              <a:t> it on a </a:t>
            </a:r>
            <a:r>
              <a:rPr lang="en-US" sz="2400">
                <a:solidFill>
                  <a:srgbClr val="FFFF00"/>
                </a:solidFill>
              </a:rPr>
              <a:t>stack</a:t>
            </a:r>
            <a:r>
              <a:rPr lang="en-US" sz="2400"/>
              <a:t> </a:t>
            </a: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1F2DD43B-4064-41CA-9DE7-F519CDB51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518160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4581" name="Rectangle 5">
            <a:extLst>
              <a:ext uri="{FF2B5EF4-FFF2-40B4-BE49-F238E27FC236}">
                <a16:creationId xmlns:a16="http://schemas.microsoft.com/office/drawing/2014/main" id="{36F8F5B1-A12F-4DD3-90B9-C599687EE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81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hlink"/>
              </a:buClr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a b + c d e + * * </a:t>
            </a:r>
          </a:p>
        </p:txBody>
      </p:sp>
      <p:sp>
        <p:nvSpPr>
          <p:cNvPr id="664582" name="Rectangle 6">
            <a:extLst>
              <a:ext uri="{FF2B5EF4-FFF2-40B4-BE49-F238E27FC236}">
                <a16:creationId xmlns:a16="http://schemas.microsoft.com/office/drawing/2014/main" id="{34C4D455-EFA0-4319-B472-40AB1B015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096000"/>
            <a:ext cx="3895725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i="1">
                <a:effectLst/>
              </a:rPr>
              <a:t>Stack is growing left to right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>
            <a:extLst>
              <a:ext uri="{FF2B5EF4-FFF2-40B4-BE49-F238E27FC236}">
                <a16:creationId xmlns:a16="http://schemas.microsoft.com/office/drawing/2014/main" id="{7E669DF7-030A-493A-BB81-8EBFF10BD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Uses of Binary Trees</a:t>
            </a:r>
          </a:p>
        </p:txBody>
      </p:sp>
      <p:sp>
        <p:nvSpPr>
          <p:cNvPr id="627716" name="Rectangle 4">
            <a:extLst>
              <a:ext uri="{FF2B5EF4-FFF2-40B4-BE49-F238E27FC236}">
                <a16:creationId xmlns:a16="http://schemas.microsoft.com/office/drawing/2014/main" id="{A5BE4924-BE6B-498B-ADC8-6DB78DA9F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398838"/>
            <a:ext cx="4129088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3600">
                <a:effectLst/>
              </a:rPr>
              <a:t>Expression Trees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>
            <a:extLst>
              <a:ext uri="{FF2B5EF4-FFF2-40B4-BE49-F238E27FC236}">
                <a16:creationId xmlns:a16="http://schemas.microsoft.com/office/drawing/2014/main" id="{53BF8812-C912-48E5-9366-BC8C0A2028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00"/>
                </a:solidFill>
              </a:rPr>
              <a:t>Constructing Expression Tree</a:t>
            </a:r>
          </a:p>
        </p:txBody>
      </p:sp>
      <p:sp>
        <p:nvSpPr>
          <p:cNvPr id="693251" name="Rectangle 3">
            <a:extLst>
              <a:ext uri="{FF2B5EF4-FFF2-40B4-BE49-F238E27FC236}">
                <a16:creationId xmlns:a16="http://schemas.microsoft.com/office/drawing/2014/main" id="{8FC8188E-B7CA-407D-B35C-EA52A9B10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48400" y="2209800"/>
            <a:ext cx="2514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If symbol is an </a:t>
            </a:r>
            <a:r>
              <a:rPr lang="en-US" sz="2400">
                <a:solidFill>
                  <a:srgbClr val="FFFF00"/>
                </a:solidFill>
              </a:rPr>
              <a:t>operator</a:t>
            </a:r>
            <a:r>
              <a:rPr lang="en-US" sz="2400"/>
              <a:t>, </a:t>
            </a:r>
            <a:r>
              <a:rPr lang="en-US" sz="2400">
                <a:solidFill>
                  <a:srgbClr val="FFFF00"/>
                </a:solidFill>
              </a:rPr>
              <a:t>pop two trees</a:t>
            </a:r>
            <a:r>
              <a:rPr lang="en-US" sz="2400"/>
              <a:t> from the stack, </a:t>
            </a:r>
            <a:r>
              <a:rPr lang="en-US" sz="2400">
                <a:solidFill>
                  <a:srgbClr val="FFFF00"/>
                </a:solidFill>
              </a:rPr>
              <a:t>form a new tree</a:t>
            </a:r>
            <a:r>
              <a:rPr lang="en-US" sz="2400"/>
              <a:t> with operator as the root and T1 and T2 as left and right subtrees and push this tree on the stack. </a:t>
            </a:r>
          </a:p>
        </p:txBody>
      </p:sp>
      <p:sp>
        <p:nvSpPr>
          <p:cNvPr id="693253" name="Rectangle 5">
            <a:extLst>
              <a:ext uri="{FF2B5EF4-FFF2-40B4-BE49-F238E27FC236}">
                <a16:creationId xmlns:a16="http://schemas.microsoft.com/office/drawing/2014/main" id="{048E0865-DB66-48B4-B291-65D6FBB3F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81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hlink"/>
              </a:buClr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a b + c d e + * * </a:t>
            </a:r>
          </a:p>
        </p:txBody>
      </p:sp>
      <p:sp>
        <p:nvSpPr>
          <p:cNvPr id="693254" name="Rectangle 6">
            <a:extLst>
              <a:ext uri="{FF2B5EF4-FFF2-40B4-BE49-F238E27FC236}">
                <a16:creationId xmlns:a16="http://schemas.microsoft.com/office/drawing/2014/main" id="{E1FCAA21-7CF2-493B-B35D-E4734311D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096000"/>
            <a:ext cx="3895725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i="1">
                <a:effectLst/>
              </a:rPr>
              <a:t>Stack is growing left to right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21510" name="Picture 7">
            <a:extLst>
              <a:ext uri="{FF2B5EF4-FFF2-40B4-BE49-F238E27FC236}">
                <a16:creationId xmlns:a16="http://schemas.microsoft.com/office/drawing/2014/main" id="{67472193-910C-45F1-A5D8-33C7A26D5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19400"/>
            <a:ext cx="5715000" cy="299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>
            <a:extLst>
              <a:ext uri="{FF2B5EF4-FFF2-40B4-BE49-F238E27FC236}">
                <a16:creationId xmlns:a16="http://schemas.microsoft.com/office/drawing/2014/main" id="{1221C3C3-BDA7-4D78-9C91-192E2247B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00"/>
                </a:solidFill>
              </a:rPr>
              <a:t>Constructing Expression Tree</a:t>
            </a:r>
          </a:p>
        </p:txBody>
      </p:sp>
      <p:sp>
        <p:nvSpPr>
          <p:cNvPr id="678917" name="Rectangle 5">
            <a:extLst>
              <a:ext uri="{FF2B5EF4-FFF2-40B4-BE49-F238E27FC236}">
                <a16:creationId xmlns:a16="http://schemas.microsoft.com/office/drawing/2014/main" id="{FAFF94CB-E7D5-4360-BEA7-E05250C49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81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hlink"/>
              </a:buClr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a b + c d e + * * </a:t>
            </a:r>
          </a:p>
        </p:txBody>
      </p:sp>
      <p:sp>
        <p:nvSpPr>
          <p:cNvPr id="678918" name="Rectangle 6">
            <a:extLst>
              <a:ext uri="{FF2B5EF4-FFF2-40B4-BE49-F238E27FC236}">
                <a16:creationId xmlns:a16="http://schemas.microsoft.com/office/drawing/2014/main" id="{DEFB5A69-DD56-4983-B6DE-86B8A0999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096000"/>
            <a:ext cx="3895725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i="1">
                <a:effectLst/>
              </a:rPr>
              <a:t>Stack is growing left to right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22533" name="Picture 7">
            <a:extLst>
              <a:ext uri="{FF2B5EF4-FFF2-40B4-BE49-F238E27FC236}">
                <a16:creationId xmlns:a16="http://schemas.microsoft.com/office/drawing/2014/main" id="{839BD497-60BC-4E82-B06F-E0A90EF21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5943600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>
            <a:extLst>
              <a:ext uri="{FF2B5EF4-FFF2-40B4-BE49-F238E27FC236}">
                <a16:creationId xmlns:a16="http://schemas.microsoft.com/office/drawing/2014/main" id="{A410DD10-1ACE-4B21-A949-F578F4E76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00"/>
                </a:solidFill>
              </a:rPr>
              <a:t>Constructing Expression Tree</a:t>
            </a:r>
          </a:p>
        </p:txBody>
      </p:sp>
      <p:sp>
        <p:nvSpPr>
          <p:cNvPr id="680965" name="Rectangle 5">
            <a:extLst>
              <a:ext uri="{FF2B5EF4-FFF2-40B4-BE49-F238E27FC236}">
                <a16:creationId xmlns:a16="http://schemas.microsoft.com/office/drawing/2014/main" id="{6A565A82-192A-4D3E-B2BB-B9786E908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81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hlink"/>
              </a:buClr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a b + c d e + * * </a:t>
            </a:r>
          </a:p>
        </p:txBody>
      </p:sp>
      <p:sp>
        <p:nvSpPr>
          <p:cNvPr id="680966" name="Rectangle 6">
            <a:extLst>
              <a:ext uri="{FF2B5EF4-FFF2-40B4-BE49-F238E27FC236}">
                <a16:creationId xmlns:a16="http://schemas.microsoft.com/office/drawing/2014/main" id="{ACF98D0A-6B32-4217-A0EB-B9D1407F0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096000"/>
            <a:ext cx="3895725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i="1">
                <a:effectLst/>
              </a:rPr>
              <a:t>Stack is growing left to right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23557" name="Picture 7">
            <a:extLst>
              <a:ext uri="{FF2B5EF4-FFF2-40B4-BE49-F238E27FC236}">
                <a16:creationId xmlns:a16="http://schemas.microsoft.com/office/drawing/2014/main" id="{0140FF6A-0623-40CB-9473-B307C4E20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5638800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>
            <a:extLst>
              <a:ext uri="{FF2B5EF4-FFF2-40B4-BE49-F238E27FC236}">
                <a16:creationId xmlns:a16="http://schemas.microsoft.com/office/drawing/2014/main" id="{9A75B5FA-6214-4662-BAC9-970E9A178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00"/>
                </a:solidFill>
              </a:rPr>
              <a:t>Constructing Expression Tree</a:t>
            </a:r>
          </a:p>
        </p:txBody>
      </p:sp>
      <p:sp>
        <p:nvSpPr>
          <p:cNvPr id="683013" name="Rectangle 5">
            <a:extLst>
              <a:ext uri="{FF2B5EF4-FFF2-40B4-BE49-F238E27FC236}">
                <a16:creationId xmlns:a16="http://schemas.microsoft.com/office/drawing/2014/main" id="{78D9C9E8-8F64-44B9-AE77-C2FE0273B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526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hlink"/>
              </a:buClr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a b + c d e + * * </a:t>
            </a:r>
          </a:p>
        </p:txBody>
      </p:sp>
      <p:sp>
        <p:nvSpPr>
          <p:cNvPr id="683014" name="Rectangle 6">
            <a:extLst>
              <a:ext uri="{FF2B5EF4-FFF2-40B4-BE49-F238E27FC236}">
                <a16:creationId xmlns:a16="http://schemas.microsoft.com/office/drawing/2014/main" id="{959DC2FD-526C-484C-9791-51CF22EDD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6248400"/>
            <a:ext cx="3895725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i="1">
                <a:effectLst/>
              </a:rPr>
              <a:t>Stack is growing left to right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24581" name="Picture 7">
            <a:extLst>
              <a:ext uri="{FF2B5EF4-FFF2-40B4-BE49-F238E27FC236}">
                <a16:creationId xmlns:a16="http://schemas.microsoft.com/office/drawing/2014/main" id="{592FC732-C1C4-4302-AD31-45370AF9D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5562600" cy="38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>
            <a:extLst>
              <a:ext uri="{FF2B5EF4-FFF2-40B4-BE49-F238E27FC236}">
                <a16:creationId xmlns:a16="http://schemas.microsoft.com/office/drawing/2014/main" id="{664F689B-ED27-4BA9-88CB-09C1ADC3F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00"/>
                </a:solidFill>
              </a:rPr>
              <a:t>Constructing Expression Tree</a:t>
            </a:r>
          </a:p>
        </p:txBody>
      </p:sp>
      <p:sp>
        <p:nvSpPr>
          <p:cNvPr id="685061" name="Rectangle 5">
            <a:extLst>
              <a:ext uri="{FF2B5EF4-FFF2-40B4-BE49-F238E27FC236}">
                <a16:creationId xmlns:a16="http://schemas.microsoft.com/office/drawing/2014/main" id="{C868EEEC-2726-451F-B494-0B2EC6657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hlink"/>
              </a:buClr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a b + c d e + * * </a:t>
            </a:r>
          </a:p>
        </p:txBody>
      </p:sp>
      <p:sp>
        <p:nvSpPr>
          <p:cNvPr id="685062" name="Rectangle 6">
            <a:extLst>
              <a:ext uri="{FF2B5EF4-FFF2-40B4-BE49-F238E27FC236}">
                <a16:creationId xmlns:a16="http://schemas.microsoft.com/office/drawing/2014/main" id="{85934B32-86DC-401A-A254-6C5D1EC79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248400"/>
            <a:ext cx="3895725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i="1">
                <a:effectLst/>
              </a:rPr>
              <a:t>Stack is growing left to right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25605" name="Picture 7">
            <a:extLst>
              <a:ext uri="{FF2B5EF4-FFF2-40B4-BE49-F238E27FC236}">
                <a16:creationId xmlns:a16="http://schemas.microsoft.com/office/drawing/2014/main" id="{503534DD-0D50-4E74-B545-113F94BB3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51816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>
            <a:extLst>
              <a:ext uri="{FF2B5EF4-FFF2-40B4-BE49-F238E27FC236}">
                <a16:creationId xmlns:a16="http://schemas.microsoft.com/office/drawing/2014/main" id="{33E74640-466A-4046-B72E-8918EFF8B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Other</a:t>
            </a:r>
            <a:r>
              <a:rPr lang="en-US"/>
              <a:t> </a:t>
            </a:r>
            <a:r>
              <a:rPr lang="en-US">
                <a:solidFill>
                  <a:srgbClr val="FFFF99"/>
                </a:solidFill>
              </a:rPr>
              <a:t>Uses of Binary Trees</a:t>
            </a:r>
          </a:p>
        </p:txBody>
      </p:sp>
      <p:sp>
        <p:nvSpPr>
          <p:cNvPr id="701443" name="Rectangle 3">
            <a:extLst>
              <a:ext uri="{FF2B5EF4-FFF2-40B4-BE49-F238E27FC236}">
                <a16:creationId xmlns:a16="http://schemas.microsoft.com/office/drawing/2014/main" id="{16785C73-2E5E-485E-8171-BDB60A3F9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43300"/>
            <a:ext cx="4129088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3200">
                <a:effectLst/>
              </a:rPr>
              <a:t>Huffman Encoding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>
            <a:extLst>
              <a:ext uri="{FF2B5EF4-FFF2-40B4-BE49-F238E27FC236}">
                <a16:creationId xmlns:a16="http://schemas.microsoft.com/office/drawing/2014/main" id="{E7E2369B-738F-4EC8-8B3E-E61D80FCBC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Huffman Encoding </a:t>
            </a:r>
          </a:p>
        </p:txBody>
      </p:sp>
      <p:sp>
        <p:nvSpPr>
          <p:cNvPr id="695299" name="Rectangle 3">
            <a:extLst>
              <a:ext uri="{FF2B5EF4-FFF2-40B4-BE49-F238E27FC236}">
                <a16:creationId xmlns:a16="http://schemas.microsoft.com/office/drawing/2014/main" id="{09A05ABB-DA4A-42F5-8C74-078611CA9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Data compression plays a significant role in computer networks.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To transmit data to its destination faster, it is necessary to either increase the data rate of the transmission media or to simply send less data.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Improvements with regard to the transmission media has led to increase in the rate.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The other options is to send less data by means of data compression.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Compression methods are used for text, images, voice and other types of data.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>
            <a:extLst>
              <a:ext uri="{FF2B5EF4-FFF2-40B4-BE49-F238E27FC236}">
                <a16:creationId xmlns:a16="http://schemas.microsoft.com/office/drawing/2014/main" id="{56A5C1F3-C8F8-4E2C-BF04-1BD52BD22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Huffman Encoding </a:t>
            </a:r>
          </a:p>
        </p:txBody>
      </p:sp>
      <p:sp>
        <p:nvSpPr>
          <p:cNvPr id="709635" name="Rectangle 3">
            <a:extLst>
              <a:ext uri="{FF2B5EF4-FFF2-40B4-BE49-F238E27FC236}">
                <a16:creationId xmlns:a16="http://schemas.microsoft.com/office/drawing/2014/main" id="{77E35942-154A-4B08-8E76-1EAFDB630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820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Huffman code is method for the compression for standard text documents.</a:t>
            </a:r>
          </a:p>
          <a:p>
            <a:pPr eaLnBrk="1" hangingPunct="1">
              <a:defRPr/>
            </a:pPr>
            <a:r>
              <a:rPr lang="en-US" sz="2800"/>
              <a:t>It makes use of a binary tree to develop codes of varying lengths for the letters used in the original message.</a:t>
            </a:r>
          </a:p>
          <a:p>
            <a:pPr eaLnBrk="1" hangingPunct="1">
              <a:defRPr/>
            </a:pPr>
            <a:r>
              <a:rPr lang="en-US" sz="2800"/>
              <a:t>Huffman code is also part of the </a:t>
            </a:r>
            <a:r>
              <a:rPr lang="en-US" sz="2800">
                <a:solidFill>
                  <a:srgbClr val="FFFF99"/>
                </a:solidFill>
              </a:rPr>
              <a:t>JPEG</a:t>
            </a:r>
            <a:r>
              <a:rPr lang="en-US" sz="2800"/>
              <a:t> image compression scheme.</a:t>
            </a:r>
          </a:p>
          <a:p>
            <a:pPr eaLnBrk="1" hangingPunct="1">
              <a:defRPr/>
            </a:pPr>
            <a:r>
              <a:rPr lang="en-US" sz="2800"/>
              <a:t>The algorithm was introduced by David Huffman in 1952 as part of a course assignment at MIT.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>
            <a:extLst>
              <a:ext uri="{FF2B5EF4-FFF2-40B4-BE49-F238E27FC236}">
                <a16:creationId xmlns:a16="http://schemas.microsoft.com/office/drawing/2014/main" id="{7ADD00BB-0EDD-4C1F-BD2E-103C56B8E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Huffman Encoding </a:t>
            </a:r>
          </a:p>
        </p:txBody>
      </p:sp>
      <p:sp>
        <p:nvSpPr>
          <p:cNvPr id="711683" name="Rectangle 3">
            <a:extLst>
              <a:ext uri="{FF2B5EF4-FFF2-40B4-BE49-F238E27FC236}">
                <a16:creationId xmlns:a16="http://schemas.microsoft.com/office/drawing/2014/main" id="{F45444CA-7522-49C4-9A90-F257DA893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To understand Huffman encoding, it is best to use a simple example. </a:t>
            </a:r>
          </a:p>
          <a:p>
            <a:pPr eaLnBrk="1" hangingPunct="1">
              <a:defRPr/>
            </a:pPr>
            <a:r>
              <a:rPr lang="en-US" sz="2800"/>
              <a:t>Encoding the 32-character phrase: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/>
              <a:t>		"</a:t>
            </a:r>
            <a:r>
              <a:rPr lang="en-US" sz="2800" i="1">
                <a:solidFill>
                  <a:srgbClr val="FFFF99"/>
                </a:solidFill>
              </a:rPr>
              <a:t>traversing threaded binary trees</a:t>
            </a:r>
            <a:r>
              <a:rPr lang="en-US" sz="2800"/>
              <a:t>", </a:t>
            </a:r>
          </a:p>
          <a:p>
            <a:pPr eaLnBrk="1" hangingPunct="1">
              <a:defRPr/>
            </a:pPr>
            <a:endParaRPr lang="en-US" sz="2800"/>
          </a:p>
          <a:p>
            <a:pPr eaLnBrk="1" hangingPunct="1">
              <a:defRPr/>
            </a:pPr>
            <a:r>
              <a:rPr lang="en-US" sz="2800"/>
              <a:t>If we send the phrase as a message in a network using standard 8-bit ASCII codes, we would have to send </a:t>
            </a:r>
            <a:r>
              <a:rPr lang="en-US" sz="2800">
                <a:solidFill>
                  <a:srgbClr val="FFFF99"/>
                </a:solidFill>
              </a:rPr>
              <a:t>8*32= 256</a:t>
            </a:r>
            <a:r>
              <a:rPr lang="en-US" sz="2800"/>
              <a:t> bits. </a:t>
            </a:r>
          </a:p>
          <a:p>
            <a:pPr eaLnBrk="1" hangingPunct="1">
              <a:defRPr/>
            </a:pPr>
            <a:r>
              <a:rPr lang="en-US" sz="2800"/>
              <a:t>Using the Huffman algorithm, we can send the message with only </a:t>
            </a:r>
            <a:r>
              <a:rPr lang="en-US" sz="2800">
                <a:solidFill>
                  <a:srgbClr val="FFFF99"/>
                </a:solidFill>
              </a:rPr>
              <a:t>116</a:t>
            </a:r>
            <a:r>
              <a:rPr lang="en-US" sz="2800"/>
              <a:t> bits.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>
            <a:extLst>
              <a:ext uri="{FF2B5EF4-FFF2-40B4-BE49-F238E27FC236}">
                <a16:creationId xmlns:a16="http://schemas.microsoft.com/office/drawing/2014/main" id="{D1C4B7A3-75EF-467C-9059-65917BDB0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Huffman Encoding </a:t>
            </a:r>
          </a:p>
        </p:txBody>
      </p:sp>
      <p:sp>
        <p:nvSpPr>
          <p:cNvPr id="713731" name="Rectangle 3">
            <a:extLst>
              <a:ext uri="{FF2B5EF4-FFF2-40B4-BE49-F238E27FC236}">
                <a16:creationId xmlns:a16="http://schemas.microsoft.com/office/drawing/2014/main" id="{80CADF56-E7EA-4298-B059-D4BE1034B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List all the letters used, including the "space" character, along with the frequency with which they occur in the message.</a:t>
            </a:r>
          </a:p>
          <a:p>
            <a:pPr eaLnBrk="1" hangingPunct="1">
              <a:defRPr/>
            </a:pPr>
            <a:endParaRPr lang="en-US" sz="2800"/>
          </a:p>
          <a:p>
            <a:pPr eaLnBrk="1" hangingPunct="1">
              <a:defRPr/>
            </a:pPr>
            <a:r>
              <a:rPr lang="en-US" sz="2800"/>
              <a:t>Consider each of these (character,frequency) pairs to be nodes; they are actually leaf nodes, as we will see. </a:t>
            </a:r>
          </a:p>
          <a:p>
            <a:pPr eaLnBrk="1" hangingPunct="1">
              <a:defRPr/>
            </a:pPr>
            <a:r>
              <a:rPr lang="en-US" sz="2800"/>
              <a:t>Pick the two nodes with the </a:t>
            </a:r>
            <a:r>
              <a:rPr lang="en-US" sz="2800">
                <a:solidFill>
                  <a:srgbClr val="FFFF99"/>
                </a:solidFill>
              </a:rPr>
              <a:t>lowest frequency</a:t>
            </a:r>
            <a:r>
              <a:rPr lang="en-US" sz="2800"/>
              <a:t>, and if there is a </a:t>
            </a:r>
            <a:r>
              <a:rPr lang="en-US" sz="2800" i="1"/>
              <a:t>tie</a:t>
            </a:r>
            <a:r>
              <a:rPr lang="en-US" sz="2800"/>
              <a:t>, pick </a:t>
            </a:r>
            <a:r>
              <a:rPr lang="en-US" sz="2800">
                <a:solidFill>
                  <a:srgbClr val="FFFF99"/>
                </a:solidFill>
              </a:rPr>
              <a:t>randomly</a:t>
            </a:r>
            <a:r>
              <a:rPr lang="en-US" sz="2800"/>
              <a:t> amongst those with </a:t>
            </a:r>
            <a:r>
              <a:rPr lang="en-US" sz="2800">
                <a:solidFill>
                  <a:srgbClr val="FFFF99"/>
                </a:solidFill>
              </a:rPr>
              <a:t>equal frequencies</a:t>
            </a:r>
            <a:r>
              <a:rPr lang="en-US" sz="2800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>
            <a:extLst>
              <a:ext uri="{FF2B5EF4-FFF2-40B4-BE49-F238E27FC236}">
                <a16:creationId xmlns:a16="http://schemas.microsoft.com/office/drawing/2014/main" id="{3E497AA2-73D8-49B7-85A6-F772B4A41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Expression Trees</a:t>
            </a:r>
            <a:r>
              <a:rPr lang="en-US"/>
              <a:t> </a:t>
            </a:r>
          </a:p>
        </p:txBody>
      </p:sp>
      <p:sp>
        <p:nvSpPr>
          <p:cNvPr id="628739" name="Rectangle 3">
            <a:extLst>
              <a:ext uri="{FF2B5EF4-FFF2-40B4-BE49-F238E27FC236}">
                <a16:creationId xmlns:a16="http://schemas.microsoft.com/office/drawing/2014/main" id="{10F5AE93-B42A-4D26-BC33-FC4BD8CBF5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i="1" dirty="0">
                <a:solidFill>
                  <a:srgbClr val="FFFF99"/>
                </a:solidFill>
              </a:rPr>
              <a:t>Expression trees</a:t>
            </a:r>
            <a:r>
              <a:rPr lang="en-US" sz="2800" dirty="0"/>
              <a:t>, and the more general parse trees and abstract syntax trees are significant components of </a:t>
            </a:r>
            <a:r>
              <a:rPr lang="en-US" sz="2800" i="1" dirty="0">
                <a:solidFill>
                  <a:srgbClr val="FFFF00"/>
                </a:solidFill>
              </a:rPr>
              <a:t>compilers</a:t>
            </a:r>
            <a:r>
              <a:rPr lang="en-US" sz="2800" dirty="0"/>
              <a:t>. 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Compilers usually transforms high level language code into assembly language and then assembler transforms it into machine language which is understandable to low level machine.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Let us consider the expression tree.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>
            <a:extLst>
              <a:ext uri="{FF2B5EF4-FFF2-40B4-BE49-F238E27FC236}">
                <a16:creationId xmlns:a16="http://schemas.microsoft.com/office/drawing/2014/main" id="{603284BB-0348-4BE6-9E67-235453529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Huffman Encoding </a:t>
            </a:r>
          </a:p>
        </p:txBody>
      </p:sp>
      <p:sp>
        <p:nvSpPr>
          <p:cNvPr id="715779" name="Rectangle 3">
            <a:extLst>
              <a:ext uri="{FF2B5EF4-FFF2-40B4-BE49-F238E27FC236}">
                <a16:creationId xmlns:a16="http://schemas.microsoft.com/office/drawing/2014/main" id="{C2F3C9FD-DF31-4CE6-8AF7-F80AE6D10F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Make a new node out of these two, and make the two nodes its children.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This new node is </a:t>
            </a:r>
            <a:r>
              <a:rPr lang="en-US" sz="2800">
                <a:solidFill>
                  <a:srgbClr val="FFFF99"/>
                </a:solidFill>
              </a:rPr>
              <a:t>assigned</a:t>
            </a:r>
            <a:r>
              <a:rPr lang="en-US" sz="2800"/>
              <a:t> the </a:t>
            </a:r>
            <a:r>
              <a:rPr lang="en-US" sz="2800">
                <a:solidFill>
                  <a:srgbClr val="FFFF99"/>
                </a:solidFill>
              </a:rPr>
              <a:t>sum of the frequencies</a:t>
            </a:r>
            <a:r>
              <a:rPr lang="en-US" sz="2800"/>
              <a:t> of its </a:t>
            </a:r>
            <a:r>
              <a:rPr lang="en-US" sz="2800" u="sng"/>
              <a:t>children</a:t>
            </a:r>
            <a:r>
              <a:rPr lang="en-US" sz="2800"/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Continue the process of combining the two nodes of lowest frequency until only one node, the root, remains.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>
            <a:extLst>
              <a:ext uri="{FF2B5EF4-FFF2-40B4-BE49-F238E27FC236}">
                <a16:creationId xmlns:a16="http://schemas.microsoft.com/office/drawing/2014/main" id="{F3143AAA-5164-4849-A808-0811D1256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Huffman Encoding </a:t>
            </a:r>
          </a:p>
        </p:txBody>
      </p:sp>
      <p:sp>
        <p:nvSpPr>
          <p:cNvPr id="717827" name="Rectangle 3">
            <a:extLst>
              <a:ext uri="{FF2B5EF4-FFF2-40B4-BE49-F238E27FC236}">
                <a16:creationId xmlns:a16="http://schemas.microsoft.com/office/drawing/2014/main" id="{BF292EAE-DA5E-4B96-926C-D3FC5825E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u="sng"/>
              <a:t>Original text:</a:t>
            </a:r>
            <a:r>
              <a:rPr lang="en-US" sz="2800"/>
              <a:t> </a:t>
            </a:r>
            <a:br>
              <a:rPr lang="en-US" sz="2800"/>
            </a:br>
            <a:r>
              <a:rPr lang="en-US" sz="2800"/>
              <a:t>	</a:t>
            </a:r>
            <a:r>
              <a:rPr lang="en-US" sz="2800" i="1">
                <a:solidFill>
                  <a:srgbClr val="FFFF99"/>
                </a:solidFill>
              </a:rPr>
              <a:t>traversing threaded binary trees</a:t>
            </a:r>
            <a:r>
              <a:rPr lang="en-US" sz="2800" i="1"/>
              <a:t> </a:t>
            </a:r>
          </a:p>
          <a:p>
            <a:pPr eaLnBrk="1" hangingPunct="1">
              <a:defRPr/>
            </a:pPr>
            <a:r>
              <a:rPr lang="en-US" sz="2800" u="sng"/>
              <a:t>size:</a:t>
            </a:r>
            <a:r>
              <a:rPr lang="en-US" sz="2800"/>
              <a:t> 33 characters (space and newline)</a:t>
            </a:r>
          </a:p>
        </p:txBody>
      </p:sp>
      <p:pic>
        <p:nvPicPr>
          <p:cNvPr id="32772" name="Picture 20">
            <a:extLst>
              <a:ext uri="{FF2B5EF4-FFF2-40B4-BE49-F238E27FC236}">
                <a16:creationId xmlns:a16="http://schemas.microsoft.com/office/drawing/2014/main" id="{C4EBB118-44FB-4070-A3F2-1DAE233C6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00400"/>
            <a:ext cx="33115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>
            <a:extLst>
              <a:ext uri="{FF2B5EF4-FFF2-40B4-BE49-F238E27FC236}">
                <a16:creationId xmlns:a16="http://schemas.microsoft.com/office/drawing/2014/main" id="{9FDEE07E-6EE9-4FDC-9466-D3DD18937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Huffman Encoding </a:t>
            </a:r>
          </a:p>
        </p:txBody>
      </p:sp>
      <p:sp>
        <p:nvSpPr>
          <p:cNvPr id="744451" name="Rectangle 3">
            <a:extLst>
              <a:ext uri="{FF2B5EF4-FFF2-40B4-BE49-F238E27FC236}">
                <a16:creationId xmlns:a16="http://schemas.microsoft.com/office/drawing/2014/main" id="{CB81879B-4F1B-4870-81C5-B3B356AFED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endParaRPr lang="en-US" sz="2800"/>
          </a:p>
        </p:txBody>
      </p:sp>
      <p:pic>
        <p:nvPicPr>
          <p:cNvPr id="33796" name="Picture 5">
            <a:extLst>
              <a:ext uri="{FF2B5EF4-FFF2-40B4-BE49-F238E27FC236}">
                <a16:creationId xmlns:a16="http://schemas.microsoft.com/office/drawing/2014/main" id="{019050AB-94A9-4B33-AB53-78A263229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1800"/>
            <a:ext cx="91440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>
            <a:extLst>
              <a:ext uri="{FF2B5EF4-FFF2-40B4-BE49-F238E27FC236}">
                <a16:creationId xmlns:a16="http://schemas.microsoft.com/office/drawing/2014/main" id="{3157C900-42FC-4B94-B8F8-FEC6E44C8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Huffman Encoding </a:t>
            </a:r>
          </a:p>
        </p:txBody>
      </p:sp>
      <p:sp>
        <p:nvSpPr>
          <p:cNvPr id="746499" name="Rectangle 3">
            <a:extLst>
              <a:ext uri="{FF2B5EF4-FFF2-40B4-BE49-F238E27FC236}">
                <a16:creationId xmlns:a16="http://schemas.microsoft.com/office/drawing/2014/main" id="{FF617E38-14D1-4CBD-A296-9A8A348069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There a number of ways to combine nodes. We have chosen just one such way. </a:t>
            </a: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9B1D0AE6-1E74-4C3C-80A0-B3DB4C808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9144000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>
            <a:extLst>
              <a:ext uri="{FF2B5EF4-FFF2-40B4-BE49-F238E27FC236}">
                <a16:creationId xmlns:a16="http://schemas.microsoft.com/office/drawing/2014/main" id="{E3D8FAB3-36E6-4C44-8A0B-1BD04F00C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Huffman Encoding </a:t>
            </a:r>
          </a:p>
        </p:txBody>
      </p:sp>
      <p:sp>
        <p:nvSpPr>
          <p:cNvPr id="748547" name="Rectangle 3">
            <a:extLst>
              <a:ext uri="{FF2B5EF4-FFF2-40B4-BE49-F238E27FC236}">
                <a16:creationId xmlns:a16="http://schemas.microsoft.com/office/drawing/2014/main" id="{949D975E-0BBA-41B2-A865-DB8EAEE51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endParaRPr lang="en-US" sz="2800"/>
          </a:p>
        </p:txBody>
      </p:sp>
      <p:pic>
        <p:nvPicPr>
          <p:cNvPr id="35844" name="Picture 5">
            <a:extLst>
              <a:ext uri="{FF2B5EF4-FFF2-40B4-BE49-F238E27FC236}">
                <a16:creationId xmlns:a16="http://schemas.microsoft.com/office/drawing/2014/main" id="{02D15140-2C09-4CD0-B3C4-F00347C55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9144000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>
            <a:extLst>
              <a:ext uri="{FF2B5EF4-FFF2-40B4-BE49-F238E27FC236}">
                <a16:creationId xmlns:a16="http://schemas.microsoft.com/office/drawing/2014/main" id="{038DD00A-D3DF-49E2-B9BF-01577862E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Huffman Encoding </a:t>
            </a:r>
          </a:p>
        </p:txBody>
      </p:sp>
      <p:sp>
        <p:nvSpPr>
          <p:cNvPr id="750595" name="Rectangle 3">
            <a:extLst>
              <a:ext uri="{FF2B5EF4-FFF2-40B4-BE49-F238E27FC236}">
                <a16:creationId xmlns:a16="http://schemas.microsoft.com/office/drawing/2014/main" id="{BB12E44D-1613-46D6-B5E7-8B25BAF917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endParaRPr lang="en-US" sz="2800"/>
          </a:p>
        </p:txBody>
      </p:sp>
      <p:pic>
        <p:nvPicPr>
          <p:cNvPr id="36868" name="Picture 4">
            <a:extLst>
              <a:ext uri="{FF2B5EF4-FFF2-40B4-BE49-F238E27FC236}">
                <a16:creationId xmlns:a16="http://schemas.microsoft.com/office/drawing/2014/main" id="{9DEEBDCB-3B4F-4FEE-9D22-6935E5AC9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9144000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>
            <a:extLst>
              <a:ext uri="{FF2B5EF4-FFF2-40B4-BE49-F238E27FC236}">
                <a16:creationId xmlns:a16="http://schemas.microsoft.com/office/drawing/2014/main" id="{E3505C4A-0709-4A8B-9270-03F832A1C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Huffman Encoding </a:t>
            </a:r>
          </a:p>
        </p:txBody>
      </p:sp>
      <p:sp>
        <p:nvSpPr>
          <p:cNvPr id="752643" name="Rectangle 3">
            <a:extLst>
              <a:ext uri="{FF2B5EF4-FFF2-40B4-BE49-F238E27FC236}">
                <a16:creationId xmlns:a16="http://schemas.microsoft.com/office/drawing/2014/main" id="{ACC490B4-C430-408B-B6CE-7C36E31D5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endParaRPr lang="en-US" sz="2800"/>
          </a:p>
        </p:txBody>
      </p:sp>
      <p:pic>
        <p:nvPicPr>
          <p:cNvPr id="37892" name="Picture 4">
            <a:extLst>
              <a:ext uri="{FF2B5EF4-FFF2-40B4-BE49-F238E27FC236}">
                <a16:creationId xmlns:a16="http://schemas.microsoft.com/office/drawing/2014/main" id="{98B9B87C-C2CA-4AB4-899E-3A7BDA88B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0"/>
            <a:ext cx="91440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>
            <a:extLst>
              <a:ext uri="{FF2B5EF4-FFF2-40B4-BE49-F238E27FC236}">
                <a16:creationId xmlns:a16="http://schemas.microsoft.com/office/drawing/2014/main" id="{57D55010-FC61-4B99-B0E5-ED9BDEC3C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Huffman Encoding </a:t>
            </a:r>
          </a:p>
        </p:txBody>
      </p:sp>
      <p:sp>
        <p:nvSpPr>
          <p:cNvPr id="754691" name="Rectangle 3">
            <a:extLst>
              <a:ext uri="{FF2B5EF4-FFF2-40B4-BE49-F238E27FC236}">
                <a16:creationId xmlns:a16="http://schemas.microsoft.com/office/drawing/2014/main" id="{892E7CDE-835B-4D24-BDF6-011625A30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endParaRPr lang="en-US" sz="2800"/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0D52E6BB-9A17-40C1-BB39-492EF1B7B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1800"/>
            <a:ext cx="9144000" cy="37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>
            <a:extLst>
              <a:ext uri="{FF2B5EF4-FFF2-40B4-BE49-F238E27FC236}">
                <a16:creationId xmlns:a16="http://schemas.microsoft.com/office/drawing/2014/main" id="{BD1D1537-7266-4CB3-B7F8-32DDCCE8CC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Huffman Encoding </a:t>
            </a:r>
          </a:p>
        </p:txBody>
      </p:sp>
      <p:pic>
        <p:nvPicPr>
          <p:cNvPr id="39939" name="Picture 4">
            <a:extLst>
              <a:ext uri="{FF2B5EF4-FFF2-40B4-BE49-F238E27FC236}">
                <a16:creationId xmlns:a16="http://schemas.microsoft.com/office/drawing/2014/main" id="{023FCA99-816F-4CD2-A9F6-F99F816FD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442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>
            <a:extLst>
              <a:ext uri="{FF2B5EF4-FFF2-40B4-BE49-F238E27FC236}">
                <a16:creationId xmlns:a16="http://schemas.microsoft.com/office/drawing/2014/main" id="{5A2F8855-80AF-4F9D-A463-EC67A45E4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Huffman Encoding </a:t>
            </a:r>
          </a:p>
        </p:txBody>
      </p:sp>
      <p:pic>
        <p:nvPicPr>
          <p:cNvPr id="40963" name="Picture 4">
            <a:extLst>
              <a:ext uri="{FF2B5EF4-FFF2-40B4-BE49-F238E27FC236}">
                <a16:creationId xmlns:a16="http://schemas.microsoft.com/office/drawing/2014/main" id="{154E11B7-3E93-4E9D-8335-4118ADF7F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7938"/>
            <a:ext cx="9144000" cy="558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>
            <a:extLst>
              <a:ext uri="{FF2B5EF4-FFF2-40B4-BE49-F238E27FC236}">
                <a16:creationId xmlns:a16="http://schemas.microsoft.com/office/drawing/2014/main" id="{58A506CE-91B5-405B-8813-EAACB48F9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Expression Tree </a:t>
            </a:r>
          </a:p>
        </p:txBody>
      </p:sp>
      <p:sp>
        <p:nvSpPr>
          <p:cNvPr id="629763" name="Rectangle 3">
            <a:extLst>
              <a:ext uri="{FF2B5EF4-FFF2-40B4-BE49-F238E27FC236}">
                <a16:creationId xmlns:a16="http://schemas.microsoft.com/office/drawing/2014/main" id="{73ACD2FC-C834-4BC7-9208-74066FD42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(a+b*c)+((d*e+f)*g) 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1CFDA4A-3929-40F2-BD4E-500E285B7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8305800" cy="382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>
            <a:extLst>
              <a:ext uri="{FF2B5EF4-FFF2-40B4-BE49-F238E27FC236}">
                <a16:creationId xmlns:a16="http://schemas.microsoft.com/office/drawing/2014/main" id="{B55C35EA-9C1A-4FA1-9A45-40875DAC75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Huffman Encoding</a:t>
            </a:r>
          </a:p>
        </p:txBody>
      </p:sp>
      <p:sp>
        <p:nvSpPr>
          <p:cNvPr id="764931" name="Rectangle 3">
            <a:extLst>
              <a:ext uri="{FF2B5EF4-FFF2-40B4-BE49-F238E27FC236}">
                <a16:creationId xmlns:a16="http://schemas.microsoft.com/office/drawing/2014/main" id="{536DF4ED-40D3-46A0-BCDE-2694351D0C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Start at the root. Assign </a:t>
            </a:r>
            <a:r>
              <a:rPr lang="en-US" sz="2800">
                <a:solidFill>
                  <a:srgbClr val="FFFF99"/>
                </a:solidFill>
              </a:rPr>
              <a:t>0</a:t>
            </a:r>
            <a:r>
              <a:rPr lang="en-US" sz="2800"/>
              <a:t> to </a:t>
            </a:r>
            <a:r>
              <a:rPr lang="en-US" sz="2800" u="sng"/>
              <a:t>left</a:t>
            </a:r>
            <a:r>
              <a:rPr lang="en-US" sz="2800"/>
              <a:t> branch and </a:t>
            </a:r>
            <a:r>
              <a:rPr lang="en-US" sz="2800">
                <a:solidFill>
                  <a:srgbClr val="FFFF99"/>
                </a:solidFill>
              </a:rPr>
              <a:t>1</a:t>
            </a:r>
            <a:r>
              <a:rPr lang="en-US" sz="2800"/>
              <a:t> to the </a:t>
            </a:r>
            <a:r>
              <a:rPr lang="en-US" sz="2800" u="sng"/>
              <a:t>right</a:t>
            </a:r>
            <a:r>
              <a:rPr lang="en-US" sz="2800"/>
              <a:t> branch.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Repeat the process down the left and right subtrees.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To get the </a:t>
            </a:r>
            <a:r>
              <a:rPr lang="en-US" sz="2800">
                <a:solidFill>
                  <a:srgbClr val="FFFF99"/>
                </a:solidFill>
              </a:rPr>
              <a:t>code</a:t>
            </a:r>
            <a:r>
              <a:rPr lang="en-US" sz="2800"/>
              <a:t> for a character, traverse the tree from the root to the character leaf node and read off the 0 and 1 along the path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>
            <a:extLst>
              <a:ext uri="{FF2B5EF4-FFF2-40B4-BE49-F238E27FC236}">
                <a16:creationId xmlns:a16="http://schemas.microsoft.com/office/drawing/2014/main" id="{CDB15330-6793-4CCC-80A1-518F6BE1D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Huffman Encoding </a:t>
            </a:r>
          </a:p>
        </p:txBody>
      </p:sp>
      <p:pic>
        <p:nvPicPr>
          <p:cNvPr id="43011" name="Picture 4">
            <a:extLst>
              <a:ext uri="{FF2B5EF4-FFF2-40B4-BE49-F238E27FC236}">
                <a16:creationId xmlns:a16="http://schemas.microsoft.com/office/drawing/2014/main" id="{941EF81E-9EF0-43F5-BE33-BC9287BCF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7938"/>
            <a:ext cx="9144000" cy="558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>
            <a:extLst>
              <a:ext uri="{FF2B5EF4-FFF2-40B4-BE49-F238E27FC236}">
                <a16:creationId xmlns:a16="http://schemas.microsoft.com/office/drawing/2014/main" id="{B98AAB7D-A5D4-4525-93FF-6095F310DE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Huffman Encoding </a:t>
            </a:r>
          </a:p>
        </p:txBody>
      </p:sp>
      <p:pic>
        <p:nvPicPr>
          <p:cNvPr id="44035" name="Picture 4">
            <a:extLst>
              <a:ext uri="{FF2B5EF4-FFF2-40B4-BE49-F238E27FC236}">
                <a16:creationId xmlns:a16="http://schemas.microsoft.com/office/drawing/2014/main" id="{B44DE839-2F51-4935-AC1A-53FC75B06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9144000" cy="54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>
            <a:extLst>
              <a:ext uri="{FF2B5EF4-FFF2-40B4-BE49-F238E27FC236}">
                <a16:creationId xmlns:a16="http://schemas.microsoft.com/office/drawing/2014/main" id="{52982271-90A8-4028-AC7A-E4CBCDCC0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Huffman Encoding </a:t>
            </a:r>
          </a:p>
        </p:txBody>
      </p:sp>
      <p:pic>
        <p:nvPicPr>
          <p:cNvPr id="45059" name="Picture 4">
            <a:extLst>
              <a:ext uri="{FF2B5EF4-FFF2-40B4-BE49-F238E27FC236}">
                <a16:creationId xmlns:a16="http://schemas.microsoft.com/office/drawing/2014/main" id="{C5D34342-973D-4A9D-BA15-46273A66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44000" cy="55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>
            <a:extLst>
              <a:ext uri="{FF2B5EF4-FFF2-40B4-BE49-F238E27FC236}">
                <a16:creationId xmlns:a16="http://schemas.microsoft.com/office/drawing/2014/main" id="{E794373E-C6E5-45EA-8E55-65CA9A313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Huffman Encoding</a:t>
            </a:r>
          </a:p>
        </p:txBody>
      </p:sp>
      <p:pic>
        <p:nvPicPr>
          <p:cNvPr id="46083" name="Picture 4">
            <a:extLst>
              <a:ext uri="{FF2B5EF4-FFF2-40B4-BE49-F238E27FC236}">
                <a16:creationId xmlns:a16="http://schemas.microsoft.com/office/drawing/2014/main" id="{4AA02987-FB65-46F9-8F53-8F96AEE64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7938"/>
            <a:ext cx="9144000" cy="558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>
            <a:extLst>
              <a:ext uri="{FF2B5EF4-FFF2-40B4-BE49-F238E27FC236}">
                <a16:creationId xmlns:a16="http://schemas.microsoft.com/office/drawing/2014/main" id="{77A5C84B-A611-4A7A-9B00-30E2E9554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Huffman Encoding</a:t>
            </a:r>
          </a:p>
        </p:txBody>
      </p:sp>
      <p:sp>
        <p:nvSpPr>
          <p:cNvPr id="769027" name="Rectangle 3">
            <a:extLst>
              <a:ext uri="{FF2B5EF4-FFF2-40B4-BE49-F238E27FC236}">
                <a16:creationId xmlns:a16="http://schemas.microsoft.com/office/drawing/2014/main" id="{755B0517-41F9-462F-AD5F-ED3B38F26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28194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400"/>
              <a:t>NL</a:t>
            </a:r>
            <a:r>
              <a:rPr lang="en-US" sz="2400">
                <a:sym typeface="Wingdings" pitchFamily="2" charset="2"/>
              </a:rPr>
              <a:t></a:t>
            </a:r>
            <a:r>
              <a:rPr lang="en-US" sz="2400"/>
              <a:t> 10000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400"/>
              <a:t>SP	</a:t>
            </a:r>
            <a:r>
              <a:rPr lang="en-US" sz="2400">
                <a:sym typeface="Wingdings" pitchFamily="2" charset="2"/>
              </a:rPr>
              <a:t></a:t>
            </a:r>
            <a:r>
              <a:rPr lang="en-US" sz="2400"/>
              <a:t> 1111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400"/>
              <a:t>a	</a:t>
            </a:r>
            <a:r>
              <a:rPr lang="en-US" sz="2400">
                <a:sym typeface="Wingdings" pitchFamily="2" charset="2"/>
              </a:rPr>
              <a:t></a:t>
            </a:r>
            <a:r>
              <a:rPr lang="en-US" sz="2400"/>
              <a:t> 000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400"/>
              <a:t>b	</a:t>
            </a:r>
            <a:r>
              <a:rPr lang="en-US" sz="2400">
                <a:sym typeface="Wingdings" pitchFamily="2" charset="2"/>
              </a:rPr>
              <a:t></a:t>
            </a:r>
            <a:r>
              <a:rPr lang="en-US" sz="2400"/>
              <a:t> 10001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400"/>
              <a:t>d	</a:t>
            </a:r>
            <a:r>
              <a:rPr lang="en-US" sz="2400">
                <a:sym typeface="Wingdings" pitchFamily="2" charset="2"/>
              </a:rPr>
              <a:t> </a:t>
            </a:r>
            <a:r>
              <a:rPr lang="en-US" sz="2400"/>
              <a:t>0100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400"/>
              <a:t>e	</a:t>
            </a:r>
            <a:r>
              <a:rPr lang="en-US" sz="2400">
                <a:sym typeface="Wingdings" pitchFamily="2" charset="2"/>
              </a:rPr>
              <a:t></a:t>
            </a:r>
            <a:r>
              <a:rPr lang="en-US" sz="2400"/>
              <a:t> 101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400"/>
              <a:t>g	</a:t>
            </a:r>
            <a:r>
              <a:rPr lang="en-US" sz="2400">
                <a:sym typeface="Wingdings" pitchFamily="2" charset="2"/>
              </a:rPr>
              <a:t></a:t>
            </a:r>
            <a:r>
              <a:rPr lang="en-US" sz="2400"/>
              <a:t> 10010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400"/>
              <a:t>h	</a:t>
            </a:r>
            <a:r>
              <a:rPr lang="en-US" sz="2400">
                <a:sym typeface="Wingdings" pitchFamily="2" charset="2"/>
              </a:rPr>
              <a:t> </a:t>
            </a:r>
            <a:r>
              <a:rPr lang="en-US" sz="2400"/>
              <a:t>10011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400"/>
              <a:t>i	</a:t>
            </a:r>
            <a:r>
              <a:rPr lang="en-US" sz="2400">
                <a:sym typeface="Wingdings" pitchFamily="2" charset="2"/>
              </a:rPr>
              <a:t> </a:t>
            </a:r>
            <a:r>
              <a:rPr lang="en-US" sz="2400"/>
              <a:t>0101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400"/>
              <a:t>n	</a:t>
            </a:r>
            <a:r>
              <a:rPr lang="en-US" sz="2400">
                <a:sym typeface="Wingdings" pitchFamily="2" charset="2"/>
              </a:rPr>
              <a:t></a:t>
            </a:r>
            <a:r>
              <a:rPr lang="en-US" sz="2400"/>
              <a:t> 0110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400"/>
              <a:t>r	</a:t>
            </a:r>
            <a:r>
              <a:rPr lang="en-US" sz="2400">
                <a:sym typeface="Wingdings" pitchFamily="2" charset="2"/>
              </a:rPr>
              <a:t></a:t>
            </a:r>
            <a:r>
              <a:rPr lang="en-US" sz="2400"/>
              <a:t> 110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400"/>
              <a:t>s	</a:t>
            </a:r>
            <a:r>
              <a:rPr lang="en-US" sz="2400">
                <a:sym typeface="Wingdings" pitchFamily="2" charset="2"/>
              </a:rPr>
              <a:t></a:t>
            </a:r>
            <a:r>
              <a:rPr lang="en-US" sz="2400"/>
              <a:t> 0111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400"/>
              <a:t>t	</a:t>
            </a:r>
            <a:r>
              <a:rPr lang="en-US" sz="2400">
                <a:sym typeface="Wingdings" pitchFamily="2" charset="2"/>
              </a:rPr>
              <a:t></a:t>
            </a:r>
            <a:r>
              <a:rPr lang="en-US" sz="2400"/>
              <a:t> 001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400"/>
              <a:t>v	</a:t>
            </a:r>
            <a:r>
              <a:rPr lang="en-US" sz="2400">
                <a:sym typeface="Wingdings" pitchFamily="2" charset="2"/>
              </a:rPr>
              <a:t></a:t>
            </a:r>
            <a:r>
              <a:rPr lang="en-US" sz="2400"/>
              <a:t> 11100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400"/>
              <a:t>y	</a:t>
            </a:r>
            <a:r>
              <a:rPr lang="en-US" sz="2400">
                <a:sym typeface="Wingdings" pitchFamily="2" charset="2"/>
              </a:rPr>
              <a:t></a:t>
            </a:r>
            <a:r>
              <a:rPr lang="en-US" sz="2400"/>
              <a:t>11101</a:t>
            </a:r>
          </a:p>
        </p:txBody>
      </p:sp>
      <p:sp>
        <p:nvSpPr>
          <p:cNvPr id="769028" name="Rectangle 4">
            <a:extLst>
              <a:ext uri="{FF2B5EF4-FFF2-40B4-BE49-F238E27FC236}">
                <a16:creationId xmlns:a16="http://schemas.microsoft.com/office/drawing/2014/main" id="{C8DA30C8-C332-417E-98DE-CAE6FF126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447800"/>
            <a:ext cx="533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Notice that the code is variable length. </a:t>
            </a:r>
          </a:p>
          <a:p>
            <a:pPr marL="742950" lvl="1" indent="-285750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Letters with higher frequencies have shorter codes. </a:t>
            </a:r>
          </a:p>
          <a:p>
            <a:pPr marL="742950" lvl="1" indent="-285750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The tree could have been built in a number of ways; each would yielded different codes but the code would still be minimal.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>
            <a:extLst>
              <a:ext uri="{FF2B5EF4-FFF2-40B4-BE49-F238E27FC236}">
                <a16:creationId xmlns:a16="http://schemas.microsoft.com/office/drawing/2014/main" id="{B8ABD485-5180-4C37-A77D-8E2F24F5A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Huffman Encoding</a:t>
            </a:r>
          </a:p>
        </p:txBody>
      </p:sp>
      <p:sp>
        <p:nvSpPr>
          <p:cNvPr id="771075" name="Rectangle 3">
            <a:extLst>
              <a:ext uri="{FF2B5EF4-FFF2-40B4-BE49-F238E27FC236}">
                <a16:creationId xmlns:a16="http://schemas.microsoft.com/office/drawing/2014/main" id="{8F6FDF1D-37CB-4D58-8972-2746750F2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Original: </a:t>
            </a:r>
            <a:r>
              <a:rPr lang="en-US" sz="2800" i="1">
                <a:solidFill>
                  <a:srgbClr val="FFFF99"/>
                </a:solidFill>
              </a:rPr>
              <a:t>traversing threaded binary trees</a:t>
            </a:r>
            <a:r>
              <a:rPr lang="en-US" sz="2800">
                <a:solidFill>
                  <a:srgbClr val="FFFF99"/>
                </a:solidFill>
              </a:rPr>
              <a:t> </a:t>
            </a:r>
          </a:p>
          <a:p>
            <a:pPr eaLnBrk="1" hangingPunct="1">
              <a:defRPr/>
            </a:pPr>
            <a:r>
              <a:rPr lang="en-US" sz="2800"/>
              <a:t>Encoded: </a:t>
            </a:r>
          </a:p>
        </p:txBody>
      </p:sp>
      <p:pic>
        <p:nvPicPr>
          <p:cNvPr id="48132" name="Picture 4">
            <a:extLst>
              <a:ext uri="{FF2B5EF4-FFF2-40B4-BE49-F238E27FC236}">
                <a16:creationId xmlns:a16="http://schemas.microsoft.com/office/drawing/2014/main" id="{C8BDD3F8-DBAE-4021-B230-2DDD27F3C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76600"/>
            <a:ext cx="80772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>
            <a:extLst>
              <a:ext uri="{FF2B5EF4-FFF2-40B4-BE49-F238E27FC236}">
                <a16:creationId xmlns:a16="http://schemas.microsoft.com/office/drawing/2014/main" id="{4AEA5AF4-50CC-4737-976D-F2D5490750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Huffman Encoding</a:t>
            </a:r>
          </a:p>
        </p:txBody>
      </p:sp>
      <p:sp>
        <p:nvSpPr>
          <p:cNvPr id="773123" name="Rectangle 3">
            <a:extLst>
              <a:ext uri="{FF2B5EF4-FFF2-40B4-BE49-F238E27FC236}">
                <a16:creationId xmlns:a16="http://schemas.microsoft.com/office/drawing/2014/main" id="{C24C0DAB-A699-4DA9-920A-7217CE747E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u="sng"/>
              <a:t>Original:</a:t>
            </a:r>
            <a:r>
              <a:rPr lang="en-US" sz="2800"/>
              <a:t> </a:t>
            </a:r>
            <a:r>
              <a:rPr lang="en-US" sz="2800" i="1">
                <a:solidFill>
                  <a:srgbClr val="FFFF99"/>
                </a:solidFill>
              </a:rPr>
              <a:t>traversing threaded binary trees</a:t>
            </a:r>
            <a:r>
              <a:rPr lang="en-US" sz="2800" i="1"/>
              <a:t> </a:t>
            </a:r>
            <a:r>
              <a:rPr lang="en-US" sz="2800"/>
              <a:t>With </a:t>
            </a:r>
            <a:r>
              <a:rPr lang="en-US" sz="2800" u="sng"/>
              <a:t>8</a:t>
            </a:r>
            <a:r>
              <a:rPr lang="en-US" sz="2800"/>
              <a:t> 		bits per character, length is </a:t>
            </a:r>
            <a:r>
              <a:rPr lang="en-US" sz="2800" u="sng"/>
              <a:t>264</a:t>
            </a:r>
            <a:r>
              <a:rPr lang="en-US" sz="2800"/>
              <a:t>.</a:t>
            </a:r>
          </a:p>
          <a:p>
            <a:pPr eaLnBrk="1" hangingPunct="1">
              <a:defRPr/>
            </a:pPr>
            <a:r>
              <a:rPr lang="en-US" sz="2800"/>
              <a:t>Encoded: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/>
              <a:t>	00111000011100101110011101010110100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/>
              <a:t>   10111100110011110101000010010101001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/>
              <a:t>	11110000101011000011011101111100111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/>
              <a:t>   010110101110000 </a:t>
            </a:r>
          </a:p>
          <a:p>
            <a:pPr eaLnBrk="1" hangingPunct="1">
              <a:defRPr/>
            </a:pPr>
            <a:r>
              <a:rPr lang="en-US" sz="2800"/>
              <a:t>Compressed into </a:t>
            </a:r>
            <a:r>
              <a:rPr lang="en-US" sz="2800">
                <a:solidFill>
                  <a:srgbClr val="FFFF99"/>
                </a:solidFill>
              </a:rPr>
              <a:t>122</a:t>
            </a:r>
            <a:r>
              <a:rPr lang="en-US" sz="2800"/>
              <a:t> bits, </a:t>
            </a:r>
            <a:r>
              <a:rPr lang="en-US" sz="2800">
                <a:solidFill>
                  <a:srgbClr val="FFFF99"/>
                </a:solidFill>
              </a:rPr>
              <a:t>54%</a:t>
            </a:r>
            <a:r>
              <a:rPr lang="en-US" sz="2800"/>
              <a:t> reduction.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1FF96784-9234-4C99-B68B-ACA19C61C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526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Thank You</a:t>
            </a:r>
            <a:r>
              <a:rPr lang="en-US"/>
              <a:t> 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>
            <a:extLst>
              <a:ext uri="{FF2B5EF4-FFF2-40B4-BE49-F238E27FC236}">
                <a16:creationId xmlns:a16="http://schemas.microsoft.com/office/drawing/2014/main" id="{3641CA44-1215-4C92-9E73-EAC128FB5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Expression Tree</a:t>
            </a:r>
          </a:p>
        </p:txBody>
      </p:sp>
      <p:sp>
        <p:nvSpPr>
          <p:cNvPr id="630787" name="Rectangle 3">
            <a:extLst>
              <a:ext uri="{FF2B5EF4-FFF2-40B4-BE49-F238E27FC236}">
                <a16:creationId xmlns:a16="http://schemas.microsoft.com/office/drawing/2014/main" id="{501289B1-5C35-4652-9251-CDC0EA3C5B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Expression trees are generated inside </a:t>
            </a:r>
            <a:r>
              <a:rPr lang="en-US">
                <a:solidFill>
                  <a:srgbClr val="FFFF99"/>
                </a:solidFill>
              </a:rPr>
              <a:t>compilers</a:t>
            </a:r>
            <a:r>
              <a:rPr lang="en-US"/>
              <a:t> as in previous example.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Another usage is in </a:t>
            </a:r>
            <a:r>
              <a:rPr lang="en-US">
                <a:solidFill>
                  <a:srgbClr val="FFFF99"/>
                </a:solidFill>
              </a:rPr>
              <a:t>spreadsheet</a:t>
            </a:r>
            <a:r>
              <a:rPr lang="en-US"/>
              <a:t> software where we write formula for a cell and at the back end the expression tree for that formula is generated.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>
            <a:extLst>
              <a:ext uri="{FF2B5EF4-FFF2-40B4-BE49-F238E27FC236}">
                <a16:creationId xmlns:a16="http://schemas.microsoft.com/office/drawing/2014/main" id="{F6B479D8-CC21-400A-91C1-DDAD8ADA5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Parse Tree in Compiler </a:t>
            </a:r>
          </a:p>
        </p:txBody>
      </p:sp>
      <p:sp>
        <p:nvSpPr>
          <p:cNvPr id="637955" name="Rectangle 3">
            <a:extLst>
              <a:ext uri="{FF2B5EF4-FFF2-40B4-BE49-F238E27FC236}">
                <a16:creationId xmlns:a16="http://schemas.microsoft.com/office/drawing/2014/main" id="{879E0FEE-0800-4650-989E-3B26BE4F8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229600" cy="68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/>
              <a:t>A := A + B * C </a:t>
            </a:r>
          </a:p>
        </p:txBody>
      </p:sp>
      <p:sp>
        <p:nvSpPr>
          <p:cNvPr id="637956" name="Rectangle 4">
            <a:extLst>
              <a:ext uri="{FF2B5EF4-FFF2-40B4-BE49-F238E27FC236}">
                <a16:creationId xmlns:a16="http://schemas.microsoft.com/office/drawing/2014/main" id="{167C343C-D0F2-48F9-8EFA-837C04E56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3810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sz="2000" u="sng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Expression grammar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&lt;assign&gt;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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&lt;id&gt; := &lt;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expr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&gt; </a:t>
            </a:r>
          </a:p>
          <a:p>
            <a:pPr marL="342900" indent="-342900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&lt;id&gt;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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A | B | C </a:t>
            </a:r>
          </a:p>
          <a:p>
            <a:pPr marL="342900" indent="-342900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expr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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&lt;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expr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&gt; + &lt;term&gt;     		| &lt;term&gt;</a:t>
            </a:r>
          </a:p>
          <a:p>
            <a:pPr marL="342900" indent="-342900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&lt;term&gt;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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&lt;term&gt; * &lt;factor&gt; 		| &lt;factor&gt;</a:t>
            </a:r>
          </a:p>
          <a:p>
            <a:pPr marL="342900" indent="-342900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&lt;factor&gt;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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 &lt;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expr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&gt; ) | &lt;id&gt;</a:t>
            </a:r>
          </a:p>
        </p:txBody>
      </p:sp>
      <p:pic>
        <p:nvPicPr>
          <p:cNvPr id="7173" name="Picture 5">
            <a:extLst>
              <a:ext uri="{FF2B5EF4-FFF2-40B4-BE49-F238E27FC236}">
                <a16:creationId xmlns:a16="http://schemas.microsoft.com/office/drawing/2014/main" id="{63CD9FAB-9267-4F78-91D5-B2B8780CC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524000"/>
            <a:ext cx="54864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>
            <a:extLst>
              <a:ext uri="{FF2B5EF4-FFF2-40B4-BE49-F238E27FC236}">
                <a16:creationId xmlns:a16="http://schemas.microsoft.com/office/drawing/2014/main" id="{FC403E93-D960-4071-9696-84E57CD2E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Parse Tree in Compiler</a:t>
            </a:r>
          </a:p>
        </p:txBody>
      </p:sp>
      <p:sp>
        <p:nvSpPr>
          <p:cNvPr id="638979" name="Rectangle 3">
            <a:extLst>
              <a:ext uri="{FF2B5EF4-FFF2-40B4-BE49-F238E27FC236}">
                <a16:creationId xmlns:a16="http://schemas.microsoft.com/office/drawing/2014/main" id="{58064AC5-3270-44A9-894F-1B357D0DFF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Compilers basically generates the above kind of trees based on grammar.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Parsing</a:t>
            </a:r>
            <a:r>
              <a:rPr lang="en-US"/>
              <a:t> a program means reading a program and identifying some kind of structures in that based on grammar.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>
            <a:extLst>
              <a:ext uri="{FF2B5EF4-FFF2-40B4-BE49-F238E27FC236}">
                <a16:creationId xmlns:a16="http://schemas.microsoft.com/office/drawing/2014/main" id="{5D271856-AA79-49FA-86EB-7CDE8DA20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Parse Tree for an  SQL query</a:t>
            </a:r>
          </a:p>
        </p:txBody>
      </p:sp>
      <p:sp>
        <p:nvSpPr>
          <p:cNvPr id="640003" name="Rectangle 3">
            <a:extLst>
              <a:ext uri="{FF2B5EF4-FFF2-40B4-BE49-F238E27FC236}">
                <a16:creationId xmlns:a16="http://schemas.microsoft.com/office/drawing/2014/main" id="{2B7DBC75-AD9A-410F-9640-8D351D329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Consider querying a movie database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i="1"/>
              <a:t>	</a:t>
            </a:r>
            <a:r>
              <a:rPr lang="en-US" sz="2800" i="1">
                <a:solidFill>
                  <a:srgbClr val="FFFF99"/>
                </a:solidFill>
              </a:rPr>
              <a:t>Find the titles for movies with stars born in 1960</a:t>
            </a:r>
          </a:p>
          <a:p>
            <a:pPr eaLnBrk="1" hangingPunct="1">
              <a:defRPr/>
            </a:pPr>
            <a:endParaRPr lang="en-US" sz="2800"/>
          </a:p>
          <a:p>
            <a:pPr eaLnBrk="1" hangingPunct="1">
              <a:defRPr/>
            </a:pPr>
            <a:r>
              <a:rPr lang="en-US" sz="2800"/>
              <a:t>The database has tables: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/>
              <a:t>	 	StarsIn</a:t>
            </a:r>
            <a:r>
              <a:rPr lang="en-US" sz="2800">
                <a:solidFill>
                  <a:srgbClr val="FFFF99"/>
                </a:solidFill>
              </a:rPr>
              <a:t>(title, year, starName) 	</a:t>
            </a:r>
            <a:r>
              <a:rPr lang="en-US" sz="2800"/>
              <a:t>MovieStar</a:t>
            </a:r>
            <a:r>
              <a:rPr lang="en-US" sz="2800">
                <a:solidFill>
                  <a:srgbClr val="FFFF99"/>
                </a:solidFill>
              </a:rPr>
              <a:t>(name, address, gender, birthdate)</a:t>
            </a:r>
          </a:p>
          <a:p>
            <a:pPr eaLnBrk="1" hangingPunct="1">
              <a:defRPr/>
            </a:pPr>
            <a:endParaRPr lang="en-US" sz="2800"/>
          </a:p>
          <a:p>
            <a:pPr eaLnBrk="1" hangingPunct="1">
              <a:defRPr/>
            </a:pPr>
            <a:r>
              <a:rPr lang="en-US" sz="2400">
                <a:solidFill>
                  <a:srgbClr val="FFFF00"/>
                </a:solidFill>
              </a:rPr>
              <a:t>SELECT title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>
                <a:solidFill>
                  <a:srgbClr val="FFFF00"/>
                </a:solidFill>
              </a:rPr>
              <a:t>	FROM    StarsIn, MovieStar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>
                <a:solidFill>
                  <a:srgbClr val="FFFF00"/>
                </a:solidFill>
              </a:rPr>
              <a:t>	WHERE starName = name AND birthdate LIKE ‘%1960’ 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>
            <a:extLst>
              <a:ext uri="{FF2B5EF4-FFF2-40B4-BE49-F238E27FC236}">
                <a16:creationId xmlns:a16="http://schemas.microsoft.com/office/drawing/2014/main" id="{EF884529-4E15-48F0-9EA4-E9C730716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00"/>
                </a:solidFill>
              </a:rPr>
              <a:t>SQL Parse Tree</a:t>
            </a:r>
          </a:p>
        </p:txBody>
      </p:sp>
      <p:sp>
        <p:nvSpPr>
          <p:cNvPr id="641027" name="Rectangle 3">
            <a:extLst>
              <a:ext uri="{FF2B5EF4-FFF2-40B4-BE49-F238E27FC236}">
                <a16:creationId xmlns:a16="http://schemas.microsoft.com/office/drawing/2014/main" id="{842B19DC-B8E0-48AB-A914-89C51EEC98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534BD170-353C-44F4-81B8-7107CF0EB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5000"/>
          <a:buFont typeface="Wingdings" pitchFamily="2" charset="2"/>
          <a:buChar char="n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5000"/>
          <a:buFont typeface="Wingdings" pitchFamily="2" charset="2"/>
          <a:buChar char="n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2538</TotalTime>
  <Words>1395</Words>
  <Application>Microsoft Office PowerPoint</Application>
  <PresentationFormat>On-screen Show (4:3)</PresentationFormat>
  <Paragraphs>213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Tahoma</vt:lpstr>
      <vt:lpstr>Wingdings</vt:lpstr>
      <vt:lpstr>Arial</vt:lpstr>
      <vt:lpstr>Textured</vt:lpstr>
      <vt:lpstr>Lecture # 15</vt:lpstr>
      <vt:lpstr>Uses of Binary Trees</vt:lpstr>
      <vt:lpstr>Expression Trees </vt:lpstr>
      <vt:lpstr>Expression Tree </vt:lpstr>
      <vt:lpstr>Expression Tree</vt:lpstr>
      <vt:lpstr>Parse Tree in Compiler </vt:lpstr>
      <vt:lpstr>Parse Tree in Compiler</vt:lpstr>
      <vt:lpstr>Parse Tree for an  SQL query</vt:lpstr>
      <vt:lpstr>SQL Parse Tree</vt:lpstr>
      <vt:lpstr>Compiler Optimization </vt:lpstr>
      <vt:lpstr>Compiler Optimization </vt:lpstr>
      <vt:lpstr>Expression Tree </vt:lpstr>
      <vt:lpstr>Expression Tree </vt:lpstr>
      <vt:lpstr>Expression Tree </vt:lpstr>
      <vt:lpstr>Expression Tree </vt:lpstr>
      <vt:lpstr>Expression Tree </vt:lpstr>
      <vt:lpstr>Constructing Expression Tree </vt:lpstr>
      <vt:lpstr>Constructing Expression Tree </vt:lpstr>
      <vt:lpstr>Constructing Expression Tree</vt:lpstr>
      <vt:lpstr>Constructing Expression Tree</vt:lpstr>
      <vt:lpstr>Constructing Expression Tree</vt:lpstr>
      <vt:lpstr>Constructing Expression Tree</vt:lpstr>
      <vt:lpstr>Constructing Expression Tree</vt:lpstr>
      <vt:lpstr>Constructing Expression Tree</vt:lpstr>
      <vt:lpstr>Other Uses of Binary Trees</vt:lpstr>
      <vt:lpstr>Huffman Encoding </vt:lpstr>
      <vt:lpstr>Huffman Encoding </vt:lpstr>
      <vt:lpstr>Huffman Encoding </vt:lpstr>
      <vt:lpstr>Huffman Encoding </vt:lpstr>
      <vt:lpstr>Huffman Encoding </vt:lpstr>
      <vt:lpstr>Huffman Encoding </vt:lpstr>
      <vt:lpstr>Huffman Encoding </vt:lpstr>
      <vt:lpstr>Huffman Encoding </vt:lpstr>
      <vt:lpstr>Huffman Encoding </vt:lpstr>
      <vt:lpstr>Huffman Encoding </vt:lpstr>
      <vt:lpstr>Huffman Encoding </vt:lpstr>
      <vt:lpstr>Huffman Encoding </vt:lpstr>
      <vt:lpstr>Huffman Encoding </vt:lpstr>
      <vt:lpstr>Huffman Encoding </vt:lpstr>
      <vt:lpstr>Huffman Encoding</vt:lpstr>
      <vt:lpstr>Huffman Encoding </vt:lpstr>
      <vt:lpstr>Huffman Encoding </vt:lpstr>
      <vt:lpstr>Huffman Encoding </vt:lpstr>
      <vt:lpstr>Huffman Encoding</vt:lpstr>
      <vt:lpstr>Huffman Encoding</vt:lpstr>
      <vt:lpstr>Huffman Encoding</vt:lpstr>
      <vt:lpstr>Huffman Encoding</vt:lpstr>
      <vt:lpstr>Thank You …</vt:lpstr>
    </vt:vector>
  </TitlesOfParts>
  <Company>Greenwich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2</dc:title>
  <dc:creator>Fazl-e-Basit</dc:creator>
  <cp:lastModifiedBy>Saad Ahmad</cp:lastModifiedBy>
  <cp:revision>886</cp:revision>
  <dcterms:created xsi:type="dcterms:W3CDTF">2003-02-24T15:34:40Z</dcterms:created>
  <dcterms:modified xsi:type="dcterms:W3CDTF">2021-08-04T18:52:31Z</dcterms:modified>
</cp:coreProperties>
</file>