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3"/>
  </p:notesMasterIdLst>
  <p:sldIdLst>
    <p:sldId id="256" r:id="rId2"/>
    <p:sldId id="292" r:id="rId3"/>
    <p:sldId id="293" r:id="rId4"/>
    <p:sldId id="294" r:id="rId5"/>
    <p:sldId id="295" r:id="rId6"/>
    <p:sldId id="299" r:id="rId7"/>
    <p:sldId id="300" r:id="rId8"/>
    <p:sldId id="298" r:id="rId9"/>
    <p:sldId id="301" r:id="rId10"/>
    <p:sldId id="306" r:id="rId11"/>
    <p:sldId id="302" r:id="rId12"/>
    <p:sldId id="303" r:id="rId13"/>
    <p:sldId id="309" r:id="rId14"/>
    <p:sldId id="307" r:id="rId15"/>
    <p:sldId id="308" r:id="rId16"/>
    <p:sldId id="310" r:id="rId17"/>
    <p:sldId id="311" r:id="rId18"/>
    <p:sldId id="316" r:id="rId19"/>
    <p:sldId id="312" r:id="rId20"/>
    <p:sldId id="313" r:id="rId21"/>
    <p:sldId id="314" r:id="rId22"/>
    <p:sldId id="315" r:id="rId23"/>
    <p:sldId id="317" r:id="rId24"/>
    <p:sldId id="319" r:id="rId25"/>
    <p:sldId id="320" r:id="rId26"/>
    <p:sldId id="318" r:id="rId27"/>
    <p:sldId id="321" r:id="rId28"/>
    <p:sldId id="322" r:id="rId29"/>
    <p:sldId id="323" r:id="rId30"/>
    <p:sldId id="324" r:id="rId31"/>
    <p:sldId id="29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5000"/>
      <a:buFont typeface="Wingdings" panose="05000000000000000000" pitchFamily="2" charset="2"/>
      <a:buChar char="n"/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00"/>
    <a:srgbClr val="FFFF99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0" autoAdjust="0"/>
    <p:restoredTop sz="94660"/>
  </p:normalViewPr>
  <p:slideViewPr>
    <p:cSldViewPr>
      <p:cViewPr varScale="1">
        <p:scale>
          <a:sx n="81" d="100"/>
          <a:sy n="81" d="100"/>
        </p:scale>
        <p:origin x="156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44002596-E764-4725-A80E-14EA8AAC62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ABB918B7-4DC9-46A3-B3C4-72A1EF0C9B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A99027F6-0469-46D0-80AA-2C00E947044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5" name="Rectangle 5">
            <a:extLst>
              <a:ext uri="{FF2B5EF4-FFF2-40B4-BE49-F238E27FC236}">
                <a16:creationId xmlns:a16="http://schemas.microsoft.com/office/drawing/2014/main" id="{4A7B891B-6AC4-48A4-839C-4079068ED5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566" name="Rectangle 6">
            <a:extLst>
              <a:ext uri="{FF2B5EF4-FFF2-40B4-BE49-F238E27FC236}">
                <a16:creationId xmlns:a16="http://schemas.microsoft.com/office/drawing/2014/main" id="{7BB4B464-CB5E-4755-BC9A-6606DA286E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67" name="Rectangle 7">
            <a:extLst>
              <a:ext uri="{FF2B5EF4-FFF2-40B4-BE49-F238E27FC236}">
                <a16:creationId xmlns:a16="http://schemas.microsoft.com/office/drawing/2014/main" id="{2FB72FFE-F2EB-4FED-8CDB-E87692D0A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panose="020B0604020202020204" pitchFamily="34" charset="0"/>
              </a:defRPr>
            </a:lvl1pPr>
          </a:lstStyle>
          <a:p>
            <a:fld id="{5FEE054C-2388-4111-BAEC-0C49117970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4E2F27B-6212-42F9-B4DB-0C598BE40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102BA90-759E-4AF2-BCB8-D6EC4A26A12E}" type="slidenum">
              <a:rPr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9C96C62-E81C-45BA-97F3-A4E8AC2FDB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E2BF5A2-C976-445E-ADCD-C0B1D98CC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74B4C9F-BEE6-4B85-9DE9-C5D5B6853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FC4A376-3AFD-4E40-94D3-92EAED4D30E5}" type="slidenum">
              <a:rPr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E74106A-928F-4AA3-BE55-EE3258DFC1C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B44A754-8B27-4111-8AD6-F0D6B99E3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66D88977-FB37-4BAB-B386-490021B693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8F6A6D4-558F-4D18-94A3-A5BEB1DF8802}" type="slidenum">
              <a:rPr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8BE1013-9247-4E1D-B199-D920D580A9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F909747-31AA-431C-8C52-82B00CD9D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C2D3EB2-BB51-44AA-ABE3-D0DB84948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C10EF9A-C3B8-478B-A6A4-98CB463CED6A}" type="slidenum">
              <a:rPr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47368BF-A7D1-44D6-B9FA-A071E340B89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C0A4856-68C8-44B1-9E0C-50DD52B8B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5CF78FE-A3C6-4772-B046-20B33772D9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2F3E582-BF2A-44A2-A2C2-F49477EE118F}" type="slidenum">
              <a:rPr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78EA161-2025-4A83-BCA9-3780A64674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C91DB63-2B29-4142-AD0F-154372F53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86B726E-9B1D-48E9-9B8C-F5F172B81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7C4F91F-2339-4B0C-B6B7-4554FF99F21C}" type="slidenum">
              <a:rPr lang="en-US" altLang="en-US" sz="1200"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AC58915D-833F-4B38-82E8-EA6BF1CEE30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A28B8EF-DF44-42D5-AE61-FAA72EB40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4A9FFCEF-C71D-4D2F-B8AF-3884A06C5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B94B427-EAAC-4D28-B0DE-7D95330A90BB}" type="slidenum">
              <a:rPr lang="en-US" altLang="en-US" sz="12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4EC440F-5CC3-418D-9B04-633CEC4AA1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6B6CB0A3-CBF1-44BC-9243-FD76774DD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438C948-75F0-44BC-A862-B844969ED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1003DDF-760F-4904-AAD2-D49894B4EDBB}" type="slidenum">
              <a:rPr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7606831-2E6A-42C1-8F5F-6FAC39AF3D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614787A-53BD-4915-9512-36DA6EDFE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9A68C02-748D-4B62-A0D2-111E8BCD5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C29FC33-7DF4-42C3-9F45-9060F553B3E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1C6A2DD3-5DCA-446C-B948-599BA756AE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4BF3808-76BD-4F36-A1CA-D70C031F1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C9A35C7-8D96-4F74-96FD-2BF2977429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C983A9B-0633-4B5A-B4BA-1632C06F911B}" type="slidenum">
              <a:rPr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D0F3997-755B-476F-A056-8034F6753D7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043C3F1-96D0-440A-B21A-E806EF7D4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5289258-3216-454E-84DB-2EBF4A28D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60F9E2F-D45E-4E3A-AA0F-65FB4AD2E3B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0A6E903-E962-408A-841C-E5A725B298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1099B0C-3CD1-4C4B-85E5-A16F2B8F2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BA5CF88-A5FB-4F01-BC86-3F823375E7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D3E4C8-BF48-41DE-95F4-BCCE440DA3C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07EE1E4-CEDA-43A8-9DDB-5A9E8E1ACC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446B7DC-9A50-4FC7-A113-3984C9C2BF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D8B504E-716B-40EB-8E12-7E8C13C91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2A5668-B16E-44B6-B1C8-20A3D3D05682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2661996-C5F5-4846-A8B3-D85AD455B7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9AD24C8-EF8B-49E3-9760-854E00C59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C08C34B-7B0C-46BE-A630-318DC0366E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2FF823B-5047-4A64-A340-AF9193DB6D66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0E146680-7041-4F82-9475-9AD87B151F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1105DBD-2AE1-4748-8655-1F91C8974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1C0CF7E-AB80-401E-9EC0-1A08204210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788771-44E4-498C-862A-F5BF820C993B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8882B81-5118-4597-BA79-FDE519677C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96E0E2D-477B-4137-99DC-FCF9EE6FB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1C037B0-E36F-4B9F-B02C-214942D83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207B9E3-703C-414B-8E20-D30C8FE70D26}" type="slidenum">
              <a:rPr lang="en-US" altLang="en-US" sz="1200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644C179-A236-403B-BC50-E45688BB07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9752B6D-FC5A-4EBD-8C60-3FAC71B32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F16D72C-2E6B-47C5-9D5E-DC12F30C9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DD64DE3-57E4-4315-BA7B-77F507167832}" type="slidenum">
              <a:rPr lang="en-US" altLang="en-US" sz="1200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C2F4AD9-5D1F-4FF6-8728-32E73A84F0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D01E23F-4AA7-4049-B0CB-F3AD83442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7ECEBF1-DC38-49C0-9FF6-57CD178836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514F4D9-BBE8-4A4D-960E-FC80C8090723}" type="slidenum">
              <a:rPr lang="en-US" altLang="en-US" sz="1200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2F037818-E7BA-4C71-9F30-BB5006BB36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3C5AE03-E817-45EB-BFDA-952ED7269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F427FA5-26CE-4024-B26D-50FA542228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2D1006-1913-456F-A6B4-EB388CC18653}" type="slidenum">
              <a:rPr lang="en-US" altLang="en-US" sz="1200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8AA598F-C7CE-4138-928C-9BEB900210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4DE74D9-33D2-4D2B-A654-BB5BDEADC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513DB43-CD33-4971-B0A9-9FFB949233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4665F2E-6545-4896-9F0C-F06D872337B0}" type="slidenum">
              <a:rPr lang="en-US" altLang="en-US" sz="1200">
                <a:latin typeface="Arial" panose="020B0604020202020204" pitchFamily="34" charset="0"/>
              </a:rPr>
              <a:pPr eaLnBrk="1" hangingPunct="1"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4B6C196-A3FB-416B-AE88-A9DFEF7475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19AD264-363E-4A1F-ACA2-9F733B58BA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4A49C4D-59B3-4B25-9926-36697CF83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296007C-F6A4-44F9-BB1F-570F4285BD0F}" type="slidenum">
              <a:rPr lang="en-US" altLang="en-US" sz="1200">
                <a:latin typeface="Arial" panose="020B0604020202020204" pitchFamily="34" charset="0"/>
              </a:rPr>
              <a:pPr eaLnBrk="1" hangingPunct="1"/>
              <a:t>28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0A60A65-63E4-4816-A189-33A2C1BB59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0FFC27C-5C96-4165-BB6A-0E68E40FC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735D377-C729-4655-B951-4D1174A017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58C76B5-8D60-4206-8856-FA8D08874C5D}" type="slidenum">
              <a:rPr lang="en-US" altLang="en-US" sz="1200">
                <a:latin typeface="Arial" panose="020B0604020202020204" pitchFamily="34" charset="0"/>
              </a:rPr>
              <a:pPr eaLnBrk="1" hangingPunct="1"/>
              <a:t>29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DBDD7B1-EBED-4ED8-A00A-4DB70A28EC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FD5C768-D0DD-4F1E-B0B8-19B27C931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1F68AC0-1000-407A-88F2-9817980416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129BF72-FB9B-4CA2-B24B-1A69D9E73C25}" type="slidenum">
              <a:rPr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EF1A51D-C2BA-4CC7-8F37-B5846324AB9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C2D8630-2A71-4010-AFD4-BDAF7798B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E3C91BD-31F0-4E0D-8389-B298DFBFBA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469F9DB-5F2D-426D-B486-3B50625ADE45}" type="slidenum">
              <a:rPr lang="en-US" altLang="en-US" sz="1200"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8A5FAF1-DC18-4573-8AD0-DAFCD3A93E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AFDC0F0-D23B-4264-BDEA-E8751CBD9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B130833-C678-42F1-A33E-6C69D0B38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F6F221E-7472-4D4B-914E-01F1061763BD}" type="slidenum">
              <a:rPr lang="en-US" altLang="en-US" sz="1200">
                <a:latin typeface="Arial" panose="020B0604020202020204" pitchFamily="34" charset="0"/>
              </a:rPr>
              <a:pPr eaLnBrk="1" hangingPunct="1"/>
              <a:t>31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09753C7-905D-4913-8018-8A4E501C30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AD23D77A-1831-433E-BC2D-4518E88F3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5426979-0E71-4EDF-93F3-4DC0F3B1DF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391A64B-81F5-4090-9E5B-98397B825F77}" type="slidenum">
              <a:rPr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B0AA05F-07D3-41D6-A903-02A16FE7500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CE7E3FA-BF03-43C4-8272-E630554B2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A1C4BAF-6FBD-45C4-AA59-251588282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D679DD0-01F1-4F63-9720-C87CEBA0252C}" type="slidenum">
              <a:rPr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CA57427-C0B4-4BA1-A439-9B9DF5C49A9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C032FE6-6E52-4462-B5CB-931262C04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B689FA9-B0B5-400D-8CAC-BB8923F709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F85543F-C263-42D5-8A1E-139C5FBB0B67}" type="slidenum">
              <a:rPr lang="en-US" altLang="en-US" sz="1200"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CAF18C0-2DFE-4A3F-B41F-72DA431D47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5B4D0DF-5821-4AAA-8CCE-019E77E8CC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B01DB56-8ED9-4172-9563-97955C5C6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E493CD1-FEB3-4FDC-A8DB-43F647591BEB}" type="slidenum">
              <a:rPr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14FA38A-0522-4F38-9CA8-F143A314AC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3906B9D-04E7-4439-BF7A-EB4ADB47A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7D8463D-0D48-4106-8E94-65F7E34EE4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FFA0904-D4EA-4658-8927-F3E8C17073F8}" type="slidenum">
              <a:rPr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B24F3C0-1835-44E2-A9DB-12855B88B2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51390DE-4080-4C5F-A650-7E2ACE05A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68DF9E5-7E2B-4C1C-875A-3B0A20E74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A04FD04-D2CD-4B42-8E4A-7C3BD07BE6E2}" type="slidenum">
              <a:rPr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A56017D-B17D-461D-8155-414686AA64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6A9206F-FCAC-4F5D-808E-9C3BE2B552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6C3B47-8DF4-4EF8-944F-1E0C1A6EDA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104DDD-8660-4D91-93E8-E907E21669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C1CB23-4F43-4274-BF68-296AB4D286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CA4B3-FA32-4F57-A06C-1A4F627104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21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8786A4-86CD-4160-88AF-E86DE0E50E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700411-1AFD-4452-A153-C68D5BF9ED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3BB0D6-5343-429E-A824-92DF123301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17E65-BAE0-4E4F-9E27-D171667B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69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26CA50-8A52-416C-A04F-07F44886CB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082600-3D12-45CF-9041-29654B0926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8DD1AB-4EE7-4781-A1B9-F7CC741F1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20349-0A3E-4DD9-BF03-FBCD109CC5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0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A1D2E9-E94C-4145-9EBA-4852DE852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DA1F26-9F30-49EF-970E-8985910436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5989E3-D318-4443-9CC0-7C3B762855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67CB3-5DB4-4B5B-805C-8B52D1F084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01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8FBC52-D792-4B3A-AD23-6C1AB660B7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35A094-1198-43AC-89B3-B68496CE6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0F556-2BE6-4C1D-9B81-D8E6F738C9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5E6924-E7BC-4A63-B106-80E84B3AA8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12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824779-E012-4FB6-A986-8D27CB6343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52DE7-32EB-4294-8921-1BF3143EE8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017E8-77BE-46D7-BF07-A8B74EC3E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8D9C5-39B8-4C41-B13D-B0F885237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2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9F6E56-1D10-48E2-945A-5F1BEDBFBE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B7B0670-5AF9-4EB3-B2ED-14585796B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82BA047-D098-464C-BF1E-0953C18437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0793A-4F55-4B86-894D-D4C3285749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27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6F8C185-8316-40EA-A04F-0DFB760C92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5F27EB-F9CB-41D8-9A78-44492BEAA6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5DB22D-3D10-4623-B8F8-C26D12C218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25F2C8-00D0-4D06-9D3E-1B0532D9E6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484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492B421-76D6-486D-A403-8523B65C61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E2D1FC-4735-4D26-9DC4-C740A36118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0B8D38-87D0-4BED-B659-BEF0DBBA7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13C87-D160-40B8-B9ED-C06E39C9DC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26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0F808-F684-4AF7-98C4-0BE6D9FF4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5CFCA-ACC7-4066-827D-BE74581E91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FCC9B-716B-4B1E-AAEE-9E30AE7E0E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8387A-F53D-437C-9AAA-657A0BCFDA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04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BEA392-4798-4980-8879-11C71CCB4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D6E22-0C1B-4026-B67B-7E7AF827D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B199C-DDB3-4771-93BE-85190EE2E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91464-998C-4884-9CBB-ADE8B8EAC1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17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E71339E-9301-4126-971E-650ABCF0F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CDF6755-C04A-495A-A92F-1702706E5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3D47AB0B-5CB0-468E-B9B7-80615E748F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18BBA95E-3CD9-4E88-B66F-4D35CD6628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68E5EA66-A1E0-42CC-ABAB-6E4FDE45F2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fld id="{309C30A1-D7FD-4E42-B24A-75A0FD6F5C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91F5331-9810-47C3-B53E-30D5F1C666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folHlink"/>
                </a:solidFill>
              </a:rPr>
              <a:t>Lecture # 16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>
            <a:extLst>
              <a:ext uri="{FF2B5EF4-FFF2-40B4-BE49-F238E27FC236}">
                <a16:creationId xmlns:a16="http://schemas.microsoft.com/office/drawing/2014/main" id="{E8AD989E-76F1-4C33-8C61-87C019126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Threaded Binary Tree</a:t>
            </a:r>
          </a:p>
        </p:txBody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6E3B1C84-6E00-48C4-9784-B488A39F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524000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Internal links: 8 </a:t>
            </a:r>
          </a:p>
          <a:p>
            <a:pPr marL="342900" indent="-342900">
              <a:buClr>
                <a:schemeClr val="hlink"/>
              </a:buCl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External links: 10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7825321B-DA53-4851-90D6-AF7B05B99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80772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>
            <a:extLst>
              <a:ext uri="{FF2B5EF4-FFF2-40B4-BE49-F238E27FC236}">
                <a16:creationId xmlns:a16="http://schemas.microsoft.com/office/drawing/2014/main" id="{E6DB5B49-8EC1-4158-8746-E576E9AC2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Threaded Binary Tree </a:t>
            </a:r>
          </a:p>
        </p:txBody>
      </p:sp>
      <p:sp>
        <p:nvSpPr>
          <p:cNvPr id="816131" name="Rectangle 3">
            <a:extLst>
              <a:ext uri="{FF2B5EF4-FFF2-40B4-BE49-F238E27FC236}">
                <a16:creationId xmlns:a16="http://schemas.microsoft.com/office/drawing/2014/main" id="{C562786E-330D-42E0-BC5D-61B61471B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The </a:t>
            </a:r>
            <a:r>
              <a:rPr lang="en-US" sz="2800" i="1"/>
              <a:t>threaded tree</a:t>
            </a:r>
            <a:r>
              <a:rPr lang="en-US" sz="2800"/>
              <a:t> data structure will replace these NULL pointers with pointers to the inorder successor (predecessor) of a node as appropriate. 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We'll need to know whenever formerly NULL pointers have been replaced by non NULL pointers to successor/predecessor nodes, since otherwise there's no way to distinguish those pointers from the customary pointers to children.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>
            <a:extLst>
              <a:ext uri="{FF2B5EF4-FFF2-40B4-BE49-F238E27FC236}">
                <a16:creationId xmlns:a16="http://schemas.microsoft.com/office/drawing/2014/main" id="{5F40B500-2B65-4803-ADCA-40EC37F57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Threaded Binary Tree </a:t>
            </a:r>
          </a:p>
        </p:txBody>
      </p:sp>
      <p:sp>
        <p:nvSpPr>
          <p:cNvPr id="818179" name="Rectangle 3">
            <a:extLst>
              <a:ext uri="{FF2B5EF4-FFF2-40B4-BE49-F238E27FC236}">
                <a16:creationId xmlns:a16="http://schemas.microsoft.com/office/drawing/2014/main" id="{20D425C8-7B11-4804-9A27-5F2342D81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4800600"/>
            <a:ext cx="4191000" cy="205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t-&gt;L = p-&gt;L; // copy thread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t-&gt;LTH = thread;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t-&gt;R = p;   // *p is successor of *t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t-&gt;RTH = thread;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p-&gt;L = t; //</a:t>
            </a:r>
            <a:r>
              <a:rPr lang="en-US" sz="2000" i="1">
                <a:solidFill>
                  <a:srgbClr val="FFFF99"/>
                </a:solidFill>
              </a:rPr>
              <a:t> </a:t>
            </a:r>
            <a:r>
              <a:rPr lang="en-US" sz="2000">
                <a:solidFill>
                  <a:srgbClr val="FFFF99"/>
                </a:solidFill>
              </a:rPr>
              <a:t>attach the new leaf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>
                <a:solidFill>
                  <a:srgbClr val="FFFF99"/>
                </a:solidFill>
              </a:rPr>
              <a:t>p-&gt;LTH = child;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1407A2ED-C72B-4410-9D57-AD6BB4B69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579120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>
            <a:extLst>
              <a:ext uri="{FF2B5EF4-FFF2-40B4-BE49-F238E27FC236}">
                <a16:creationId xmlns:a16="http://schemas.microsoft.com/office/drawing/2014/main" id="{58A47E4C-A690-42F1-8C0D-BF9D273E4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Threaded Binary Tree </a:t>
            </a:r>
          </a:p>
        </p:txBody>
      </p:sp>
      <p:sp>
        <p:nvSpPr>
          <p:cNvPr id="830467" name="Rectangle 3">
            <a:extLst>
              <a:ext uri="{FF2B5EF4-FFF2-40B4-BE49-F238E27FC236}">
                <a16:creationId xmlns:a16="http://schemas.microsoft.com/office/drawing/2014/main" id="{8D3E90D5-108F-415E-AC2C-D4B3C409E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257800"/>
            <a:ext cx="46482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FFFF99"/>
                </a:solidFill>
              </a:rPr>
              <a:t>	1. t-&gt;L = p-&gt;L; // copy the thread </a:t>
            </a:r>
            <a:br>
              <a:rPr lang="en-US" sz="2000" dirty="0">
                <a:solidFill>
                  <a:srgbClr val="FFFF99"/>
                </a:solidFill>
              </a:rPr>
            </a:br>
            <a:r>
              <a:rPr lang="en-US" sz="2000" dirty="0">
                <a:solidFill>
                  <a:srgbClr val="FFFF99"/>
                </a:solidFill>
              </a:rPr>
              <a:t>2. t-&gt;LTH = thread; </a:t>
            </a:r>
            <a:br>
              <a:rPr lang="en-US" sz="2000" dirty="0">
                <a:solidFill>
                  <a:srgbClr val="FFFF99"/>
                </a:solidFill>
              </a:rPr>
            </a:br>
            <a:r>
              <a:rPr lang="en-US" sz="2000" dirty="0">
                <a:solidFill>
                  <a:srgbClr val="FFFF99"/>
                </a:solidFill>
              </a:rPr>
              <a:t>3. t-&gt;R = p; // *p is successor of *t </a:t>
            </a:r>
            <a:br>
              <a:rPr lang="en-US" sz="2000" dirty="0">
                <a:solidFill>
                  <a:srgbClr val="FFFF99"/>
                </a:solidFill>
              </a:rPr>
            </a:br>
            <a:r>
              <a:rPr lang="en-US" sz="2000" dirty="0">
                <a:solidFill>
                  <a:srgbClr val="FFFF99"/>
                </a:solidFill>
              </a:rPr>
              <a:t>4. t-&gt;RTH = thread; </a:t>
            </a:r>
            <a:br>
              <a:rPr lang="en-US" sz="2000" dirty="0">
                <a:solidFill>
                  <a:srgbClr val="FFFF99"/>
                </a:solidFill>
              </a:rPr>
            </a:br>
            <a:r>
              <a:rPr lang="en-US" sz="2000" dirty="0">
                <a:solidFill>
                  <a:srgbClr val="FFFF99"/>
                </a:solidFill>
              </a:rPr>
              <a:t>5. p-&gt;L = t; // attach the new leaf </a:t>
            </a:r>
            <a:br>
              <a:rPr lang="en-US" sz="2000" dirty="0">
                <a:solidFill>
                  <a:srgbClr val="FFFF99"/>
                </a:solidFill>
              </a:rPr>
            </a:br>
            <a:r>
              <a:rPr lang="en-US" sz="2000" dirty="0">
                <a:solidFill>
                  <a:srgbClr val="FFFF99"/>
                </a:solidFill>
              </a:rPr>
              <a:t>6. p-&gt;LTH = child; </a:t>
            </a:r>
          </a:p>
        </p:txBody>
      </p:sp>
      <p:pic>
        <p:nvPicPr>
          <p:cNvPr id="14340" name="Picture 5">
            <a:extLst>
              <a:ext uri="{FF2B5EF4-FFF2-40B4-BE49-F238E27FC236}">
                <a16:creationId xmlns:a16="http://schemas.microsoft.com/office/drawing/2014/main" id="{9B7236E6-5E27-474C-8BC0-340A44D1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6172200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59586F95-E5CF-439E-AA1F-135E446B1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Threaded Binary Tree</a:t>
            </a:r>
          </a:p>
        </p:txBody>
      </p:sp>
      <p:sp>
        <p:nvSpPr>
          <p:cNvPr id="826371" name="Rectangle 3">
            <a:extLst>
              <a:ext uri="{FF2B5EF4-FFF2-40B4-BE49-F238E27FC236}">
                <a16:creationId xmlns:a16="http://schemas.microsoft.com/office/drawing/2014/main" id="{918F8F33-73AA-4FA4-9E57-4ACCEA2CC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063DB053-9CFD-4B54-9F80-314F9C4B5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44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>
            <a:extLst>
              <a:ext uri="{FF2B5EF4-FFF2-40B4-BE49-F238E27FC236}">
                <a16:creationId xmlns:a16="http://schemas.microsoft.com/office/drawing/2014/main" id="{ED2B4AF7-EE91-4C42-AA7D-754D2EB1F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Routine: </a:t>
            </a:r>
            <a:r>
              <a:rPr lang="en-US">
                <a:solidFill>
                  <a:srgbClr val="FFFF99"/>
                </a:solidFill>
              </a:rPr>
              <a:t>nextInorder( )</a:t>
            </a:r>
            <a:r>
              <a:rPr lang="en-US"/>
              <a:t> </a:t>
            </a:r>
          </a:p>
        </p:txBody>
      </p:sp>
      <p:sp>
        <p:nvSpPr>
          <p:cNvPr id="827395" name="Rectangle 3">
            <a:extLst>
              <a:ext uri="{FF2B5EF4-FFF2-40B4-BE49-F238E27FC236}">
                <a16:creationId xmlns:a16="http://schemas.microsoft.com/office/drawing/2014/main" id="{7DC613A6-DD0F-4701-B431-04CD73587F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99FFCC"/>
                </a:solidFill>
              </a:rPr>
              <a:t>TreeNode</a:t>
            </a:r>
            <a:r>
              <a:rPr lang="en-US" sz="2400" dirty="0">
                <a:solidFill>
                  <a:srgbClr val="99FFCC"/>
                </a:solidFill>
              </a:rPr>
              <a:t>* </a:t>
            </a:r>
            <a:r>
              <a:rPr lang="en-US" sz="2400" dirty="0" err="1">
                <a:solidFill>
                  <a:srgbClr val="99FFCC"/>
                </a:solidFill>
              </a:rPr>
              <a:t>nextInorder</a:t>
            </a:r>
            <a:r>
              <a:rPr lang="en-US" sz="2400" dirty="0">
                <a:solidFill>
                  <a:srgbClr val="99FFCC"/>
                </a:solidFill>
              </a:rPr>
              <a:t>(</a:t>
            </a:r>
            <a:r>
              <a:rPr lang="en-US" sz="2400" dirty="0" err="1">
                <a:solidFill>
                  <a:srgbClr val="99FFCC"/>
                </a:solidFill>
              </a:rPr>
              <a:t>TreeNode</a:t>
            </a:r>
            <a:r>
              <a:rPr lang="en-US" sz="2400" dirty="0">
                <a:solidFill>
                  <a:srgbClr val="99FFCC"/>
                </a:solidFill>
              </a:rPr>
              <a:t>* p)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99FFCC"/>
                </a:solidFill>
              </a:rPr>
              <a:t>{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99FFCC"/>
                </a:solidFill>
              </a:rPr>
              <a:t>	if(p-&gt;RTH == thread)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99FFCC"/>
                </a:solidFill>
              </a:rPr>
              <a:t> 		return(p-&gt;R);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99FFCC"/>
                </a:solidFill>
              </a:rPr>
              <a:t> 	else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99FFCC"/>
                </a:solidFill>
              </a:rPr>
              <a:t>	 {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99FFCC"/>
                </a:solidFill>
              </a:rPr>
              <a:t>		p = p-&gt;R;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99FFCC"/>
                </a:solidFill>
              </a:rPr>
              <a:t>		while(p-&gt;LTH == child) 		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99FFCC"/>
                </a:solidFill>
              </a:rPr>
              <a:t>			p = p-&gt;L; 	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99FFCC"/>
                </a:solidFill>
              </a:rPr>
              <a:t>		return p;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99FFCC"/>
                </a:solidFill>
              </a:rPr>
              <a:t>	}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99FFCC"/>
                </a:solidFill>
              </a:rPr>
              <a:t>} 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45409BC8-9819-4F85-ABD7-125156C54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46291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>
            <a:extLst>
              <a:ext uri="{FF2B5EF4-FFF2-40B4-BE49-F238E27FC236}">
                <a16:creationId xmlns:a16="http://schemas.microsoft.com/office/drawing/2014/main" id="{38DF1C17-25C5-41E0-AC61-E2180D545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Where is inorder successor? 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A9516BE8-5EFC-49E0-9DC6-70782C186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Inorder successor of </a:t>
            </a:r>
            <a:r>
              <a:rPr lang="en-US">
                <a:solidFill>
                  <a:srgbClr val="FFFF99"/>
                </a:solidFill>
              </a:rPr>
              <a:t>4</a:t>
            </a:r>
            <a:r>
              <a:rPr lang="en-US"/>
              <a:t>. 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802B4414-3A2E-48E8-A89C-83177292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777240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>
            <a:extLst>
              <a:ext uri="{FF2B5EF4-FFF2-40B4-BE49-F238E27FC236}">
                <a16:creationId xmlns:a16="http://schemas.microsoft.com/office/drawing/2014/main" id="{F5DB3477-F292-47F2-8109-18066521C5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Where is inorder successor?</a:t>
            </a:r>
          </a:p>
        </p:txBody>
      </p:sp>
      <p:sp>
        <p:nvSpPr>
          <p:cNvPr id="843779" name="Rectangle 3">
            <a:extLst>
              <a:ext uri="{FF2B5EF4-FFF2-40B4-BE49-F238E27FC236}">
                <a16:creationId xmlns:a16="http://schemas.microsoft.com/office/drawing/2014/main" id="{C058D975-C780-48F5-B198-2CA9ED673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Inorder successor of </a:t>
            </a:r>
            <a:r>
              <a:rPr lang="en-US">
                <a:solidFill>
                  <a:srgbClr val="FFFF99"/>
                </a:solidFill>
              </a:rPr>
              <a:t>4</a:t>
            </a:r>
            <a:r>
              <a:rPr lang="en-US"/>
              <a:t>. </a:t>
            </a:r>
          </a:p>
        </p:txBody>
      </p:sp>
      <p:sp>
        <p:nvSpPr>
          <p:cNvPr id="843780" name="Rectangle 4">
            <a:extLst>
              <a:ext uri="{FF2B5EF4-FFF2-40B4-BE49-F238E27FC236}">
                <a16:creationId xmlns:a16="http://schemas.microsoft.com/office/drawing/2014/main" id="{6E35D320-D324-4158-8CE5-F079C4F8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172200"/>
            <a:ext cx="434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Left-most node in right subtree of </a:t>
            </a:r>
            <a:r>
              <a:rPr 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3EB7C89F-AF38-41F1-A551-D56F082F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162800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>
            <a:extLst>
              <a:ext uri="{FF2B5EF4-FFF2-40B4-BE49-F238E27FC236}">
                <a16:creationId xmlns:a16="http://schemas.microsoft.com/office/drawing/2014/main" id="{8E01AF3E-43A0-4B3A-8016-7B32AE7FA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Where is inorder successor?</a:t>
            </a:r>
          </a:p>
        </p:txBody>
      </p:sp>
      <p:sp>
        <p:nvSpPr>
          <p:cNvPr id="855043" name="Rectangle 3">
            <a:extLst>
              <a:ext uri="{FF2B5EF4-FFF2-40B4-BE49-F238E27FC236}">
                <a16:creationId xmlns:a16="http://schemas.microsoft.com/office/drawing/2014/main" id="{8E740DED-414C-4C68-8B25-AEF394E54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Inorder successor of </a:t>
            </a:r>
            <a:r>
              <a:rPr lang="en-US">
                <a:solidFill>
                  <a:srgbClr val="FFFF99"/>
                </a:solidFill>
              </a:rPr>
              <a:t>9</a:t>
            </a:r>
            <a:r>
              <a:rPr lang="en-US"/>
              <a:t>. </a:t>
            </a:r>
          </a:p>
        </p:txBody>
      </p:sp>
      <p:sp>
        <p:nvSpPr>
          <p:cNvPr id="855044" name="Rectangle 4">
            <a:extLst>
              <a:ext uri="{FF2B5EF4-FFF2-40B4-BE49-F238E27FC236}">
                <a16:creationId xmlns:a16="http://schemas.microsoft.com/office/drawing/2014/main" id="{F1B9C962-9DCE-4FC4-B5B2-9EEDEC562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477000"/>
            <a:ext cx="434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Follow right thread to 14 </a:t>
            </a:r>
          </a:p>
        </p:txBody>
      </p:sp>
      <p:pic>
        <p:nvPicPr>
          <p:cNvPr id="19461" name="Picture 7">
            <a:extLst>
              <a:ext uri="{FF2B5EF4-FFF2-40B4-BE49-F238E27FC236}">
                <a16:creationId xmlns:a16="http://schemas.microsoft.com/office/drawing/2014/main" id="{32025E31-25A6-420A-B654-F1C45088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0104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5048" name="Line 8">
            <a:extLst>
              <a:ext uri="{FF2B5EF4-FFF2-40B4-BE49-F238E27FC236}">
                <a16:creationId xmlns:a16="http://schemas.microsoft.com/office/drawing/2014/main" id="{2F99D5FE-DC3C-4C01-BD96-925CE0817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5105400"/>
            <a:ext cx="0" cy="1295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>
            <a:extLst>
              <a:ext uri="{FF2B5EF4-FFF2-40B4-BE49-F238E27FC236}">
                <a16:creationId xmlns:a16="http://schemas.microsoft.com/office/drawing/2014/main" id="{9BC95E52-E1A7-49A5-A1AD-550A9A076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Inorder traversal </a:t>
            </a:r>
          </a:p>
        </p:txBody>
      </p:sp>
      <p:sp>
        <p:nvSpPr>
          <p:cNvPr id="846851" name="Rectangle 3">
            <a:extLst>
              <a:ext uri="{FF2B5EF4-FFF2-40B4-BE49-F238E27FC236}">
                <a16:creationId xmlns:a16="http://schemas.microsoft.com/office/drawing/2014/main" id="{C371ADC4-BE00-4837-B1CE-54D871A6F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If we can get things started correctly, we can simply call </a:t>
            </a:r>
            <a:r>
              <a:rPr lang="en-US" sz="2800" i="1"/>
              <a:t>nextInorder</a:t>
            </a:r>
            <a:r>
              <a:rPr lang="en-US" sz="2800"/>
              <a:t> repeatedly (in a simple loop) and move rapidly around the tree inorder printing node labels (say) - </a:t>
            </a:r>
            <a:r>
              <a:rPr lang="en-US" sz="2800" i="1"/>
              <a:t>without a stack</a:t>
            </a:r>
            <a:r>
              <a:rPr lang="en-US" sz="2800"/>
              <a:t>.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If we call </a:t>
            </a:r>
            <a:r>
              <a:rPr lang="en-US" sz="2800" i="1"/>
              <a:t>nextInorder</a:t>
            </a:r>
            <a:r>
              <a:rPr lang="en-US" sz="2800"/>
              <a:t> with the root of the binary tree, we're going to have some difficulty. The code won't work at all the way we want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>
            <a:extLst>
              <a:ext uri="{FF2B5EF4-FFF2-40B4-BE49-F238E27FC236}">
                <a16:creationId xmlns:a16="http://schemas.microsoft.com/office/drawing/2014/main" id="{E274099A-668C-4063-B9A0-486CABB9A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47800"/>
            <a:ext cx="82296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Mathematical Properties of Binary Trees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>
            <a:extLst>
              <a:ext uri="{FF2B5EF4-FFF2-40B4-BE49-F238E27FC236}">
                <a16:creationId xmlns:a16="http://schemas.microsoft.com/office/drawing/2014/main" id="{3AC04A7D-CAC0-4CA2-93FD-DB0B6110F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1"/>
                </a:solidFill>
              </a:rPr>
              <a:t>Calling </a:t>
            </a:r>
            <a:r>
              <a:rPr lang="en-US">
                <a:solidFill>
                  <a:srgbClr val="FFFF00"/>
                </a:solidFill>
              </a:rPr>
              <a:t>nextInorder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with </a:t>
            </a:r>
            <a:r>
              <a:rPr lang="en-US">
                <a:solidFill>
                  <a:srgbClr val="FFFF00"/>
                </a:solidFill>
              </a:rPr>
              <a:t>root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47875" name="Rectangle 3">
            <a:extLst>
              <a:ext uri="{FF2B5EF4-FFF2-40B4-BE49-F238E27FC236}">
                <a16:creationId xmlns:a16="http://schemas.microsoft.com/office/drawing/2014/main" id="{57D20C92-50AC-475D-A166-EB9B759CF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4196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FFFF00"/>
                </a:solidFill>
              </a:rPr>
              <a:t>TreeNode</a:t>
            </a:r>
            <a:r>
              <a:rPr lang="en-US" sz="1800" dirty="0">
                <a:solidFill>
                  <a:srgbClr val="FFFF00"/>
                </a:solidFill>
              </a:rPr>
              <a:t>* </a:t>
            </a:r>
            <a:r>
              <a:rPr lang="en-US" sz="1800" dirty="0" err="1">
                <a:solidFill>
                  <a:srgbClr val="FFFF00"/>
                </a:solidFill>
              </a:rPr>
              <a:t>nextInorder</a:t>
            </a:r>
            <a:r>
              <a:rPr lang="en-US" sz="1800" dirty="0">
                <a:solidFill>
                  <a:srgbClr val="FFFF00"/>
                </a:solidFill>
              </a:rPr>
              <a:t>(</a:t>
            </a:r>
            <a:r>
              <a:rPr lang="en-US" sz="1800" dirty="0" err="1">
                <a:solidFill>
                  <a:srgbClr val="FFFF00"/>
                </a:solidFill>
              </a:rPr>
              <a:t>TreeNode</a:t>
            </a:r>
            <a:r>
              <a:rPr lang="en-US" sz="1800" dirty="0">
                <a:solidFill>
                  <a:srgbClr val="FFFF00"/>
                </a:solidFill>
              </a:rPr>
              <a:t>* p){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if(p-&gt;RTH == thread) return(p-&gt;R);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else {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  p = p-&gt;R;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  while(p-&gt;LTH == child)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    p = p-&gt;L;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  return p;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} </a:t>
            </a:r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BA03CE64-D9F1-41E9-AE23-C1A4B5D5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95600"/>
            <a:ext cx="632460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7878" name="Rectangle 6">
            <a:extLst>
              <a:ext uri="{FF2B5EF4-FFF2-40B4-BE49-F238E27FC236}">
                <a16:creationId xmlns:a16="http://schemas.microsoft.com/office/drawing/2014/main" id="{28A124FF-63EC-47D3-B8CC-FFE26DF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358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sz="2400" b="1" i="1">
                <a:solidFill>
                  <a:srgbClr val="99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What is the Problem?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>
            <a:extLst>
              <a:ext uri="{FF2B5EF4-FFF2-40B4-BE49-F238E27FC236}">
                <a16:creationId xmlns:a16="http://schemas.microsoft.com/office/drawing/2014/main" id="{14E4B0E4-99D6-4414-BE75-6F87B10ACD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Fix with </a:t>
            </a:r>
            <a:r>
              <a:rPr lang="en-US" i="1">
                <a:solidFill>
                  <a:srgbClr val="FFFF00"/>
                </a:solidFill>
              </a:rPr>
              <a:t>Dummy</a:t>
            </a:r>
            <a:r>
              <a:rPr lang="en-US"/>
              <a:t> Node </a:t>
            </a:r>
          </a:p>
        </p:txBody>
      </p:sp>
      <p:pic>
        <p:nvPicPr>
          <p:cNvPr id="22531" name="Picture 5">
            <a:extLst>
              <a:ext uri="{FF2B5EF4-FFF2-40B4-BE49-F238E27FC236}">
                <a16:creationId xmlns:a16="http://schemas.microsoft.com/office/drawing/2014/main" id="{3DD53C72-7EE9-4084-B20F-3C5EAD55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10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>
            <a:extLst>
              <a:ext uri="{FF2B5EF4-FFF2-40B4-BE49-F238E27FC236}">
                <a16:creationId xmlns:a16="http://schemas.microsoft.com/office/drawing/2014/main" id="{80593699-20C6-4823-B2A3-7F20CF297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763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>
                <a:solidFill>
                  <a:srgbClr val="FFFF00"/>
                </a:solidFill>
              </a:rPr>
              <a:t>Inorder</a:t>
            </a:r>
            <a:r>
              <a:rPr lang="en-US" dirty="0">
                <a:solidFill>
                  <a:srgbClr val="FFFF00"/>
                </a:solidFill>
              </a:rPr>
              <a:t> traversal </a:t>
            </a:r>
          </a:p>
        </p:txBody>
      </p:sp>
      <p:sp>
        <p:nvSpPr>
          <p:cNvPr id="849923" name="Rectangle 3">
            <a:extLst>
              <a:ext uri="{FF2B5EF4-FFF2-40B4-BE49-F238E27FC236}">
                <a16:creationId xmlns:a16="http://schemas.microsoft.com/office/drawing/2014/main" id="{1CFB5204-F91D-4FE7-B8FE-A4F415F67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3" y="2057400"/>
            <a:ext cx="46482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 dirty="0"/>
              <a:t>void </a:t>
            </a:r>
            <a:r>
              <a:rPr lang="en-US" sz="1800" dirty="0" err="1"/>
              <a:t>fastInorder</a:t>
            </a:r>
            <a:r>
              <a:rPr lang="en-US" sz="1800" dirty="0"/>
              <a:t>(</a:t>
            </a:r>
            <a:r>
              <a:rPr lang="en-US" sz="1800" dirty="0" err="1"/>
              <a:t>TreeNode</a:t>
            </a:r>
            <a:r>
              <a:rPr lang="en-US" sz="1800" dirty="0"/>
              <a:t>* p)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 dirty="0"/>
              <a:t>{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 dirty="0"/>
              <a:t>	while(  ( </a:t>
            </a:r>
            <a:r>
              <a:rPr lang="en-US" sz="1800" dirty="0">
                <a:solidFill>
                  <a:srgbClr val="FFC000"/>
                </a:solidFill>
              </a:rPr>
              <a:t>p=</a:t>
            </a:r>
            <a:r>
              <a:rPr lang="en-US" sz="1800" dirty="0" err="1">
                <a:solidFill>
                  <a:srgbClr val="FFC000"/>
                </a:solidFill>
              </a:rPr>
              <a:t>nexInorder</a:t>
            </a:r>
            <a:r>
              <a:rPr lang="en-US" sz="1800" dirty="0">
                <a:solidFill>
                  <a:srgbClr val="FFC000"/>
                </a:solidFill>
              </a:rPr>
              <a:t>(p) </a:t>
            </a:r>
            <a:r>
              <a:rPr lang="en-US" sz="1800" dirty="0"/>
              <a:t>) != dummy ) 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 dirty="0"/>
              <a:t>		</a:t>
            </a:r>
            <a:r>
              <a:rPr lang="en-US" sz="1800" dirty="0" err="1"/>
              <a:t>cout</a:t>
            </a:r>
            <a:r>
              <a:rPr lang="en-US" sz="1800" dirty="0"/>
              <a:t> &lt;&lt; p-&gt;</a:t>
            </a:r>
            <a:r>
              <a:rPr lang="en-US" sz="1800" dirty="0" err="1"/>
              <a:t>getInfo</a:t>
            </a:r>
            <a:r>
              <a:rPr lang="en-US" sz="1800" dirty="0"/>
              <a:t>();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 dirty="0"/>
              <a:t>}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8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Start the </a:t>
            </a:r>
            <a:r>
              <a:rPr lang="en-US" sz="1800" dirty="0" err="1">
                <a:solidFill>
                  <a:srgbClr val="FFFF00"/>
                </a:solidFill>
              </a:rPr>
              <a:t>inorder</a:t>
            </a:r>
            <a:r>
              <a:rPr lang="en-US" sz="1800" dirty="0">
                <a:solidFill>
                  <a:srgbClr val="FFFF00"/>
                </a:solidFill>
              </a:rPr>
              <a:t> traversal by calling </a:t>
            </a:r>
            <a:br>
              <a:rPr lang="en-US" sz="1800" dirty="0">
                <a:solidFill>
                  <a:srgbClr val="FFFF00"/>
                </a:solidFill>
              </a:rPr>
            </a:br>
            <a:br>
              <a:rPr lang="en-US" sz="1800" dirty="0">
                <a:solidFill>
                  <a:srgbClr val="FFFF00"/>
                </a:solidFill>
              </a:rPr>
            </a:br>
            <a:r>
              <a:rPr lang="en-US" sz="1800" dirty="0">
                <a:solidFill>
                  <a:srgbClr val="FFFF00"/>
                </a:solidFill>
              </a:rPr>
              <a:t>	</a:t>
            </a:r>
            <a:r>
              <a:rPr lang="en-US" sz="1800" dirty="0" err="1">
                <a:solidFill>
                  <a:srgbClr val="99FFCC"/>
                </a:solidFill>
              </a:rPr>
              <a:t>fastInorder</a:t>
            </a:r>
            <a:r>
              <a:rPr lang="en-US" sz="1800" dirty="0">
                <a:solidFill>
                  <a:srgbClr val="99FFCC"/>
                </a:solidFill>
              </a:rPr>
              <a:t>(dummy)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849924" name="Line 4">
            <a:extLst>
              <a:ext uri="{FF2B5EF4-FFF2-40B4-BE49-F238E27FC236}">
                <a16:creationId xmlns:a16="http://schemas.microsoft.com/office/drawing/2014/main" id="{EBB40E11-3052-40D0-A6DB-79EC01C6B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4267200"/>
            <a:ext cx="3967163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pic>
        <p:nvPicPr>
          <p:cNvPr id="23557" name="Picture 5">
            <a:extLst>
              <a:ext uri="{FF2B5EF4-FFF2-40B4-BE49-F238E27FC236}">
                <a16:creationId xmlns:a16="http://schemas.microsoft.com/office/drawing/2014/main" id="{B70F670C-6BF9-4A32-98A0-CE488EB9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1066800"/>
            <a:ext cx="45720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CB0B0C6-300C-4C96-8C49-E61C5B7E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3" y="4054475"/>
            <a:ext cx="4419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 err="1">
                <a:solidFill>
                  <a:srgbClr val="FFFF00"/>
                </a:solidFill>
              </a:rPr>
              <a:t>TreeNode</a:t>
            </a:r>
            <a:r>
              <a:rPr lang="en-US" sz="1800" dirty="0">
                <a:solidFill>
                  <a:srgbClr val="FFFF00"/>
                </a:solidFill>
              </a:rPr>
              <a:t>* </a:t>
            </a:r>
            <a:r>
              <a:rPr lang="en-US" sz="1800" dirty="0" err="1">
                <a:solidFill>
                  <a:srgbClr val="FFFF00"/>
                </a:solidFill>
              </a:rPr>
              <a:t>nextInorder</a:t>
            </a:r>
            <a:r>
              <a:rPr lang="en-US" sz="1800" dirty="0">
                <a:solidFill>
                  <a:srgbClr val="FFFF00"/>
                </a:solidFill>
              </a:rPr>
              <a:t>(</a:t>
            </a:r>
            <a:r>
              <a:rPr lang="en-US" sz="1800" dirty="0" err="1">
                <a:solidFill>
                  <a:srgbClr val="FFFF00"/>
                </a:solidFill>
              </a:rPr>
              <a:t>TreeNode</a:t>
            </a:r>
            <a:r>
              <a:rPr lang="en-US" sz="1800" dirty="0">
                <a:solidFill>
                  <a:srgbClr val="FFFF00"/>
                </a:solidFill>
              </a:rPr>
              <a:t>* 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if(p-&gt;RTH == thread) return(p-&gt;R);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else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  p = p-&gt;R;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  while(p-&gt;LTH == child)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    p = p-&gt;L;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  return p;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  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FF00"/>
                </a:solidFill>
              </a:rPr>
              <a:t>} 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289D14A6-D7A4-4C0B-8362-F527FE99B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9613" y="1066800"/>
            <a:ext cx="0" cy="5654675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>
            <a:extLst>
              <a:ext uri="{FF2B5EF4-FFF2-40B4-BE49-F238E27FC236}">
                <a16:creationId xmlns:a16="http://schemas.microsoft.com/office/drawing/2014/main" id="{A708F066-0C7B-4497-9943-9E092D970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Trace or nextInorder </a:t>
            </a:r>
          </a:p>
        </p:txBody>
      </p:sp>
      <p:sp>
        <p:nvSpPr>
          <p:cNvPr id="857091" name="Rectangle 3">
            <a:extLst>
              <a:ext uri="{FF2B5EF4-FFF2-40B4-BE49-F238E27FC236}">
                <a16:creationId xmlns:a16="http://schemas.microsoft.com/office/drawing/2014/main" id="{02A8D0B4-CDCD-4BA6-985E-85992FB33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BD4B7270-6A4D-47A8-8820-FFD3AE0DD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95438"/>
            <a:ext cx="8610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>
            <a:extLst>
              <a:ext uri="{FF2B5EF4-FFF2-40B4-BE49-F238E27FC236}">
                <a16:creationId xmlns:a16="http://schemas.microsoft.com/office/drawing/2014/main" id="{9540D6CE-C509-41A0-A5FA-3743FA97B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Trace or nextInorder </a:t>
            </a:r>
          </a:p>
        </p:txBody>
      </p:sp>
      <p:sp>
        <p:nvSpPr>
          <p:cNvPr id="861187" name="Rectangle 3">
            <a:extLst>
              <a:ext uri="{FF2B5EF4-FFF2-40B4-BE49-F238E27FC236}">
                <a16:creationId xmlns:a16="http://schemas.microsoft.com/office/drawing/2014/main" id="{4002F03A-106B-42BD-9A4B-757D3D13B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2BB4FE7C-58BF-42F2-8408-B0B58E18F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4800"/>
            <a:ext cx="9144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>
            <a:extLst>
              <a:ext uri="{FF2B5EF4-FFF2-40B4-BE49-F238E27FC236}">
                <a16:creationId xmlns:a16="http://schemas.microsoft.com/office/drawing/2014/main" id="{C23E3844-3C16-40C5-A739-5390B2855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Trace or nextInorder </a:t>
            </a:r>
          </a:p>
        </p:txBody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C2986803-1C0B-4256-9752-356913EB6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54D143C9-EF87-477A-A3AC-7111D1191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582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>
            <a:extLst>
              <a:ext uri="{FF2B5EF4-FFF2-40B4-BE49-F238E27FC236}">
                <a16:creationId xmlns:a16="http://schemas.microsoft.com/office/drawing/2014/main" id="{FC0B9B7E-2915-4CB0-B7BA-5ABDB1C72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Trace or nextInorder</a:t>
            </a:r>
          </a:p>
        </p:txBody>
      </p:sp>
      <p:sp>
        <p:nvSpPr>
          <p:cNvPr id="858115" name="Rectangle 3">
            <a:extLst>
              <a:ext uri="{FF2B5EF4-FFF2-40B4-BE49-F238E27FC236}">
                <a16:creationId xmlns:a16="http://schemas.microsoft.com/office/drawing/2014/main" id="{EDC9D44C-1878-45A2-9319-652259FC62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B5821B41-90C2-4B6E-99A6-E40F64804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8925"/>
            <a:ext cx="9144000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>
            <a:extLst>
              <a:ext uri="{FF2B5EF4-FFF2-40B4-BE49-F238E27FC236}">
                <a16:creationId xmlns:a16="http://schemas.microsoft.com/office/drawing/2014/main" id="{6FD63A99-DDB8-4B6F-8254-E8DDDA74A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Trace or nextInorder</a:t>
            </a:r>
          </a:p>
        </p:txBody>
      </p:sp>
      <p:sp>
        <p:nvSpPr>
          <p:cNvPr id="865283" name="Rectangle 3">
            <a:extLst>
              <a:ext uri="{FF2B5EF4-FFF2-40B4-BE49-F238E27FC236}">
                <a16:creationId xmlns:a16="http://schemas.microsoft.com/office/drawing/2014/main" id="{A354DB89-272D-4910-8045-81163D1A5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7C58D7B3-4644-495A-BE70-8397AFC25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10600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>
            <a:extLst>
              <a:ext uri="{FF2B5EF4-FFF2-40B4-BE49-F238E27FC236}">
                <a16:creationId xmlns:a16="http://schemas.microsoft.com/office/drawing/2014/main" id="{F4FB277C-F27E-42DA-B975-975AEFD14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Trace or nextInorder</a:t>
            </a:r>
          </a:p>
        </p:txBody>
      </p:sp>
      <p:sp>
        <p:nvSpPr>
          <p:cNvPr id="866307" name="Rectangle 3">
            <a:extLst>
              <a:ext uri="{FF2B5EF4-FFF2-40B4-BE49-F238E27FC236}">
                <a16:creationId xmlns:a16="http://schemas.microsoft.com/office/drawing/2014/main" id="{54E02D02-5037-4C44-8673-571B0C8F76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8F861C85-23F3-4FB3-BF0D-F140CB22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53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>
            <a:extLst>
              <a:ext uri="{FF2B5EF4-FFF2-40B4-BE49-F238E27FC236}">
                <a16:creationId xmlns:a16="http://schemas.microsoft.com/office/drawing/2014/main" id="{A477D761-E564-4949-8B29-467EBF91F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Trace or nextInorder</a:t>
            </a:r>
          </a:p>
        </p:txBody>
      </p:sp>
      <p:sp>
        <p:nvSpPr>
          <p:cNvPr id="867331" name="Rectangle 3">
            <a:extLst>
              <a:ext uri="{FF2B5EF4-FFF2-40B4-BE49-F238E27FC236}">
                <a16:creationId xmlns:a16="http://schemas.microsoft.com/office/drawing/2014/main" id="{C126A4D3-C66D-4C85-B131-A356DEB81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87476AA7-F8C9-4DAD-8D35-636C7D9B1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91440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>
            <a:extLst>
              <a:ext uri="{FF2B5EF4-FFF2-40B4-BE49-F238E27FC236}">
                <a16:creationId xmlns:a16="http://schemas.microsoft.com/office/drawing/2014/main" id="{5AC5D803-55CB-4D62-9AA3-F433C57E2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Properties of Binary Tree </a:t>
            </a:r>
          </a:p>
        </p:txBody>
      </p:sp>
      <p:sp>
        <p:nvSpPr>
          <p:cNvPr id="789507" name="Rectangle 3">
            <a:extLst>
              <a:ext uri="{FF2B5EF4-FFF2-40B4-BE49-F238E27FC236}">
                <a16:creationId xmlns:a16="http://schemas.microsoft.com/office/drawing/2014/main" id="{3C7E86E5-3952-4D59-B24A-E9F8BF331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/>
              <a:t>Property</a:t>
            </a:r>
            <a:r>
              <a:rPr lang="en-US"/>
              <a:t>: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/>
              <a:t>	</a:t>
            </a:r>
            <a:r>
              <a:rPr lang="en-US" sz="2800" i="1"/>
              <a:t>A binary tree with </a:t>
            </a:r>
            <a:r>
              <a:rPr lang="en-US" sz="2800" i="1">
                <a:solidFill>
                  <a:srgbClr val="FFFF99"/>
                </a:solidFill>
              </a:rPr>
              <a:t>N</a:t>
            </a:r>
            <a:r>
              <a:rPr lang="en-US" sz="2800" i="1"/>
              <a:t> internal nodes has </a:t>
            </a:r>
            <a:r>
              <a:rPr lang="en-US" sz="2800" i="1">
                <a:solidFill>
                  <a:srgbClr val="FFFF99"/>
                </a:solidFill>
              </a:rPr>
              <a:t>N+1</a:t>
            </a:r>
            <a:r>
              <a:rPr lang="en-US" sz="2800" i="1"/>
              <a:t> external nodes.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>
            <a:extLst>
              <a:ext uri="{FF2B5EF4-FFF2-40B4-BE49-F238E27FC236}">
                <a16:creationId xmlns:a16="http://schemas.microsoft.com/office/drawing/2014/main" id="{5AA7D275-FA68-4BCE-B167-6F333CCCF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Trace or nextInorder</a:t>
            </a:r>
          </a:p>
        </p:txBody>
      </p:sp>
      <p:sp>
        <p:nvSpPr>
          <p:cNvPr id="871427" name="Rectangle 3">
            <a:extLst>
              <a:ext uri="{FF2B5EF4-FFF2-40B4-BE49-F238E27FC236}">
                <a16:creationId xmlns:a16="http://schemas.microsoft.com/office/drawing/2014/main" id="{390F9968-3187-42F5-80C2-DB524370E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02E3BCE3-7CC9-48BF-9806-1E3EB2A6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914400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79972C85-8B2D-424A-AD5E-664109E2B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52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Thank You</a:t>
            </a:r>
            <a:r>
              <a:rPr lang="en-US"/>
              <a:t>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>
            <a:extLst>
              <a:ext uri="{FF2B5EF4-FFF2-40B4-BE49-F238E27FC236}">
                <a16:creationId xmlns:a16="http://schemas.microsoft.com/office/drawing/2014/main" id="{BBE81F78-B740-4918-B34D-D4642D1A0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Properties of Binary Tree </a:t>
            </a:r>
          </a:p>
        </p:txBody>
      </p:sp>
      <p:sp>
        <p:nvSpPr>
          <p:cNvPr id="791555" name="Rectangle 3">
            <a:extLst>
              <a:ext uri="{FF2B5EF4-FFF2-40B4-BE49-F238E27FC236}">
                <a16:creationId xmlns:a16="http://schemas.microsoft.com/office/drawing/2014/main" id="{BE7CBF18-DB10-4A77-9AA3-77E2EE331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/>
              <a:t>A binary tree with </a:t>
            </a:r>
            <a:r>
              <a:rPr lang="en-US" sz="2400" i="1">
                <a:solidFill>
                  <a:srgbClr val="FFFF99"/>
                </a:solidFill>
              </a:rPr>
              <a:t>N</a:t>
            </a:r>
            <a:r>
              <a:rPr lang="en-US" sz="2400" i="1"/>
              <a:t> internal nodes has </a:t>
            </a:r>
            <a:r>
              <a:rPr lang="en-US" sz="2400" i="1">
                <a:solidFill>
                  <a:srgbClr val="FFFF99"/>
                </a:solidFill>
              </a:rPr>
              <a:t>N+1</a:t>
            </a:r>
            <a:r>
              <a:rPr lang="en-US" sz="2400" i="1"/>
              <a:t> external nodes.</a:t>
            </a:r>
          </a:p>
        </p:txBody>
      </p:sp>
      <p:sp>
        <p:nvSpPr>
          <p:cNvPr id="791556" name="Rectangle 4">
            <a:extLst>
              <a:ext uri="{FF2B5EF4-FFF2-40B4-BE49-F238E27FC236}">
                <a16:creationId xmlns:a16="http://schemas.microsoft.com/office/drawing/2014/main" id="{BF21326C-9F27-4024-9DC4-60943C9BC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hlink"/>
              </a:buCl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internal nodes: 9 </a:t>
            </a:r>
          </a:p>
          <a:p>
            <a:pPr marL="342900" indent="-342900">
              <a:lnSpc>
                <a:spcPct val="90000"/>
              </a:lnSpc>
              <a:buClr>
                <a:schemeClr val="hlink"/>
              </a:buCl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external nodes: 10</a:t>
            </a: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4FDADC5E-B530-4936-9347-FA72EFBE9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52800"/>
            <a:ext cx="72390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A8F7DEF-9250-43DE-9DA2-4E708AF78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350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>
            <a:extLst>
              <a:ext uri="{FF2B5EF4-FFF2-40B4-BE49-F238E27FC236}">
                <a16:creationId xmlns:a16="http://schemas.microsoft.com/office/drawing/2014/main" id="{8EB47D61-61B5-462D-97DD-79074378B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Properties of Binary Tree</a:t>
            </a:r>
          </a:p>
        </p:txBody>
      </p:sp>
      <p:sp>
        <p:nvSpPr>
          <p:cNvPr id="793604" name="Rectangle 4">
            <a:extLst>
              <a:ext uri="{FF2B5EF4-FFF2-40B4-BE49-F238E27FC236}">
                <a16:creationId xmlns:a16="http://schemas.microsoft.com/office/drawing/2014/main" id="{52F3C611-6C80-4CDB-A4E0-FAD9BB917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Property: 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800" i="1"/>
              <a:t>	A binary tree with </a:t>
            </a:r>
            <a:r>
              <a:rPr lang="en-US" sz="2800" i="1">
                <a:solidFill>
                  <a:srgbClr val="FFFF99"/>
                </a:solidFill>
              </a:rPr>
              <a:t>N</a:t>
            </a:r>
            <a:r>
              <a:rPr lang="en-US" sz="2800" i="1"/>
              <a:t> </a:t>
            </a:r>
            <a:r>
              <a:rPr lang="en-US" sz="2800" i="1" u="sng"/>
              <a:t>internal nodes</a:t>
            </a:r>
            <a:r>
              <a:rPr lang="en-US" sz="2800" i="1"/>
              <a:t> has </a:t>
            </a:r>
            <a:r>
              <a:rPr lang="en-US" sz="2800" i="1">
                <a:solidFill>
                  <a:srgbClr val="FFFF99"/>
                </a:solidFill>
              </a:rPr>
              <a:t>2N links</a:t>
            </a:r>
            <a:r>
              <a:rPr lang="en-US" sz="2800" i="1"/>
              <a:t>: </a:t>
            </a:r>
            <a:r>
              <a:rPr lang="en-US" sz="2800" i="1">
                <a:solidFill>
                  <a:srgbClr val="FFFF99"/>
                </a:solidFill>
              </a:rPr>
              <a:t>N-1</a:t>
            </a:r>
            <a:r>
              <a:rPr lang="en-US" sz="2800" i="1"/>
              <a:t> links to </a:t>
            </a:r>
            <a:r>
              <a:rPr lang="en-US" sz="2800" i="1">
                <a:solidFill>
                  <a:srgbClr val="FFFF99"/>
                </a:solidFill>
              </a:rPr>
              <a:t>internal nodes</a:t>
            </a:r>
            <a:r>
              <a:rPr lang="en-US" sz="2800" i="1"/>
              <a:t> and </a:t>
            </a:r>
            <a:r>
              <a:rPr lang="en-US" sz="2800" i="1">
                <a:solidFill>
                  <a:srgbClr val="FFFF99"/>
                </a:solidFill>
              </a:rPr>
              <a:t>N+1 </a:t>
            </a:r>
            <a:r>
              <a:rPr lang="en-US" sz="2800" i="1"/>
              <a:t>links to </a:t>
            </a:r>
            <a:r>
              <a:rPr lang="en-US" sz="2800" i="1">
                <a:solidFill>
                  <a:srgbClr val="FFFF99"/>
                </a:solidFill>
              </a:rPr>
              <a:t>external nodes</a:t>
            </a:r>
            <a:r>
              <a:rPr lang="en-US" sz="2800" i="1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>
            <a:extLst>
              <a:ext uri="{FF2B5EF4-FFF2-40B4-BE49-F238E27FC236}">
                <a16:creationId xmlns:a16="http://schemas.microsoft.com/office/drawing/2014/main" id="{D566F892-B63C-4F1A-95BC-1A368B8FF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Properties of Binary Tree</a:t>
            </a:r>
          </a:p>
        </p:txBody>
      </p:sp>
      <p:sp>
        <p:nvSpPr>
          <p:cNvPr id="798724" name="Rectangle 4">
            <a:extLst>
              <a:ext uri="{FF2B5EF4-FFF2-40B4-BE49-F238E27FC236}">
                <a16:creationId xmlns:a16="http://schemas.microsoft.com/office/drawing/2014/main" id="{37FD2F04-7F59-47A1-AB06-E59C14B5A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524000"/>
            <a:ext cx="251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Clr>
                <a:schemeClr val="hlink"/>
              </a:buCl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Internal links: 8 </a:t>
            </a:r>
          </a:p>
          <a:p>
            <a:pPr marL="342900" indent="-342900">
              <a:buClr>
                <a:schemeClr val="hlink"/>
              </a:buClr>
              <a:defRPr/>
            </a:pP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External links: 10</a:t>
            </a:r>
          </a:p>
        </p:txBody>
      </p:sp>
      <p:pic>
        <p:nvPicPr>
          <p:cNvPr id="7172" name="Picture 6">
            <a:extLst>
              <a:ext uri="{FF2B5EF4-FFF2-40B4-BE49-F238E27FC236}">
                <a16:creationId xmlns:a16="http://schemas.microsoft.com/office/drawing/2014/main" id="{510718E8-C80B-4DF1-B01F-7A2FB8ADE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807720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>
            <a:extLst>
              <a:ext uri="{FF2B5EF4-FFF2-40B4-BE49-F238E27FC236}">
                <a16:creationId xmlns:a16="http://schemas.microsoft.com/office/drawing/2014/main" id="{CB32406F-2B57-4814-BF7B-AFAF173C3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00"/>
                </a:solidFill>
              </a:rPr>
              <a:t>Properties of Binary Tree</a:t>
            </a:r>
          </a:p>
        </p:txBody>
      </p:sp>
      <p:sp>
        <p:nvSpPr>
          <p:cNvPr id="800771" name="Rectangle 3">
            <a:extLst>
              <a:ext uri="{FF2B5EF4-FFF2-40B4-BE49-F238E27FC236}">
                <a16:creationId xmlns:a16="http://schemas.microsoft.com/office/drawing/2014/main" id="{F8CCAAAE-15ED-42B0-B206-D9C0FE1AC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4953000"/>
          </a:xfrm>
        </p:spPr>
        <p:txBody>
          <a:bodyPr/>
          <a:lstStyle/>
          <a:p>
            <a:pPr lvl="1" eaLnBrk="1" hangingPunct="1">
              <a:defRPr/>
            </a:pPr>
            <a:endParaRPr lang="en-US" u="sng">
              <a:solidFill>
                <a:srgbClr val="FFFF99"/>
              </a:solidFill>
            </a:endParaRPr>
          </a:p>
          <a:p>
            <a:pPr lvl="1" eaLnBrk="1" hangingPunct="1">
              <a:defRPr/>
            </a:pPr>
            <a:r>
              <a:rPr lang="en-US" u="sng">
                <a:solidFill>
                  <a:srgbClr val="FFFF99"/>
                </a:solidFill>
              </a:rPr>
              <a:t>Property:</a:t>
            </a:r>
            <a:r>
              <a:rPr lang="en-US"/>
              <a:t> </a:t>
            </a:r>
            <a:r>
              <a:rPr lang="en-US" i="1"/>
              <a:t>A binary tree with N internal nodes has 2N links: N-1 links to internal nodes and N+1 links to external nodes.</a:t>
            </a:r>
            <a:endParaRPr lang="en-US"/>
          </a:p>
          <a:p>
            <a:pPr lvl="2" eaLnBrk="1" hangingPunct="1">
              <a:defRPr/>
            </a:pPr>
            <a:r>
              <a:rPr lang="en-US"/>
              <a:t>In every rooted tree, each node, except the root, has a unique parent. </a:t>
            </a:r>
          </a:p>
          <a:p>
            <a:pPr lvl="2" eaLnBrk="1" hangingPunct="1">
              <a:defRPr/>
            </a:pPr>
            <a:r>
              <a:rPr lang="en-US"/>
              <a:t>Every link connects a node to its parent, so there are </a:t>
            </a:r>
            <a:r>
              <a:rPr lang="en-US" i="1"/>
              <a:t>N</a:t>
            </a:r>
            <a:r>
              <a:rPr lang="en-US"/>
              <a:t>-1 links connecting internal nodes. </a:t>
            </a:r>
          </a:p>
          <a:p>
            <a:pPr lvl="2" eaLnBrk="1" hangingPunct="1">
              <a:defRPr/>
            </a:pPr>
            <a:r>
              <a:rPr lang="en-US"/>
              <a:t>Similarly, each of the </a:t>
            </a:r>
            <a:r>
              <a:rPr lang="en-US" i="1"/>
              <a:t>N</a:t>
            </a:r>
            <a:r>
              <a:rPr lang="en-US"/>
              <a:t>+1 external nodes has one link to its parent. </a:t>
            </a:r>
          </a:p>
          <a:p>
            <a:pPr lvl="2" eaLnBrk="1" hangingPunct="1">
              <a:defRPr/>
            </a:pPr>
            <a:r>
              <a:rPr lang="en-US"/>
              <a:t>Thus </a:t>
            </a:r>
            <a:r>
              <a:rPr lang="en-US" i="1"/>
              <a:t>N</a:t>
            </a:r>
            <a:r>
              <a:rPr lang="en-US"/>
              <a:t>-1+</a:t>
            </a:r>
            <a:r>
              <a:rPr lang="en-US" i="1"/>
              <a:t>N</a:t>
            </a:r>
            <a:r>
              <a:rPr lang="en-US"/>
              <a:t>+1=2</a:t>
            </a:r>
            <a:r>
              <a:rPr lang="en-US" i="1"/>
              <a:t>N</a:t>
            </a:r>
            <a:r>
              <a:rPr lang="en-US"/>
              <a:t> links.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>
            <a:extLst>
              <a:ext uri="{FF2B5EF4-FFF2-40B4-BE49-F238E27FC236}">
                <a16:creationId xmlns:a16="http://schemas.microsoft.com/office/drawing/2014/main" id="{1400ABDD-B956-4F1D-BCC1-EFBCF29F3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Threaded Binary Tree </a:t>
            </a:r>
          </a:p>
        </p:txBody>
      </p:sp>
      <p:sp>
        <p:nvSpPr>
          <p:cNvPr id="797699" name="Rectangle 3">
            <a:extLst>
              <a:ext uri="{FF2B5EF4-FFF2-40B4-BE49-F238E27FC236}">
                <a16:creationId xmlns:a16="http://schemas.microsoft.com/office/drawing/2014/main" id="{A10FF715-0834-4296-AB02-B31591BDD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In many applications binary tree traversals are carried out repeatedly.</a:t>
            </a:r>
          </a:p>
          <a:p>
            <a:pPr eaLnBrk="1" hangingPunct="1">
              <a:defRPr/>
            </a:pPr>
            <a:r>
              <a:rPr lang="en-US" sz="2800"/>
              <a:t>The </a:t>
            </a:r>
            <a:r>
              <a:rPr lang="en-US" sz="2800">
                <a:solidFill>
                  <a:srgbClr val="FFFF99"/>
                </a:solidFill>
              </a:rPr>
              <a:t>overhead of stack</a:t>
            </a:r>
            <a:r>
              <a:rPr lang="en-US" sz="2800"/>
              <a:t> operations during recursive calls can be costly.</a:t>
            </a:r>
          </a:p>
          <a:p>
            <a:pPr eaLnBrk="1" hangingPunct="1">
              <a:defRPr/>
            </a:pPr>
            <a:r>
              <a:rPr lang="en-US" sz="2800"/>
              <a:t>The same would true if we use a non-recursive but stack-driven traversal procedure</a:t>
            </a:r>
          </a:p>
          <a:p>
            <a:pPr eaLnBrk="1" hangingPunct="1">
              <a:defRPr/>
            </a:pPr>
            <a:r>
              <a:rPr lang="en-US" sz="2800"/>
              <a:t>It would be useful to modify the tree data structure which represents the binary tree so as to speed up, say, the inorder traversal process: make it "</a:t>
            </a:r>
            <a:r>
              <a:rPr lang="en-US" sz="2800">
                <a:solidFill>
                  <a:srgbClr val="FFFF99"/>
                </a:solidFill>
              </a:rPr>
              <a:t>stack-free</a:t>
            </a:r>
            <a:r>
              <a:rPr lang="en-US" sz="2800"/>
              <a:t>”.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>
            <a:extLst>
              <a:ext uri="{FF2B5EF4-FFF2-40B4-BE49-F238E27FC236}">
                <a16:creationId xmlns:a16="http://schemas.microsoft.com/office/drawing/2014/main" id="{4A480A84-9949-474F-8EC2-602D63D3A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FFFF99"/>
                </a:solidFill>
              </a:rPr>
              <a:t>Threaded Binary Tree </a:t>
            </a:r>
          </a:p>
        </p:txBody>
      </p:sp>
      <p:sp>
        <p:nvSpPr>
          <p:cNvPr id="814083" name="Rectangle 3">
            <a:extLst>
              <a:ext uri="{FF2B5EF4-FFF2-40B4-BE49-F238E27FC236}">
                <a16:creationId xmlns:a16="http://schemas.microsoft.com/office/drawing/2014/main" id="{85EDCA28-0A5A-48E7-AF4B-7BFF582B8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/>
              <a:t>Oddly, most of the pointer fields in our representation of binary trees are NULL! </a:t>
            </a:r>
          </a:p>
          <a:p>
            <a:pPr eaLnBrk="1" hangingPunct="1">
              <a:defRPr/>
            </a:pPr>
            <a:endParaRPr lang="en-US" sz="2800"/>
          </a:p>
          <a:p>
            <a:pPr eaLnBrk="1" hangingPunct="1">
              <a:defRPr/>
            </a:pPr>
            <a:r>
              <a:rPr lang="en-US" sz="2800"/>
              <a:t>Since every node (except the root) is pointed to, there are only N-1 non-NULL pointers out of a possible 2N (for an N node tree), so that N+1 pointers are NULL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5000"/>
          <a:buFont typeface="Wingdings" pitchFamily="2" charset="2"/>
          <a:buChar char="n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3285</TotalTime>
  <Words>954</Words>
  <Application>Microsoft Office PowerPoint</Application>
  <PresentationFormat>On-screen Show (4:3)</PresentationFormat>
  <Paragraphs>145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Tahoma</vt:lpstr>
      <vt:lpstr>Wingdings</vt:lpstr>
      <vt:lpstr>Arial</vt:lpstr>
      <vt:lpstr>Textured</vt:lpstr>
      <vt:lpstr>Lecture # 16</vt:lpstr>
      <vt:lpstr>Mathematical Properties of Binary Trees </vt:lpstr>
      <vt:lpstr>Properties of Binary Tree </vt:lpstr>
      <vt:lpstr>Properties of Binary Tree </vt:lpstr>
      <vt:lpstr>Properties of Binary Tree</vt:lpstr>
      <vt:lpstr>Properties of Binary Tree</vt:lpstr>
      <vt:lpstr>Properties of Binary Tree</vt:lpstr>
      <vt:lpstr>Threaded Binary Tree </vt:lpstr>
      <vt:lpstr>Threaded Binary Tree </vt:lpstr>
      <vt:lpstr>Threaded Binary Tree</vt:lpstr>
      <vt:lpstr>Threaded Binary Tree </vt:lpstr>
      <vt:lpstr>Threaded Binary Tree </vt:lpstr>
      <vt:lpstr>Threaded Binary Tree </vt:lpstr>
      <vt:lpstr>Threaded Binary Tree</vt:lpstr>
      <vt:lpstr>Routine: nextInorder( ) </vt:lpstr>
      <vt:lpstr>Where is inorder successor? </vt:lpstr>
      <vt:lpstr>Where is inorder successor?</vt:lpstr>
      <vt:lpstr>Where is inorder successor?</vt:lpstr>
      <vt:lpstr>Inorder traversal </vt:lpstr>
      <vt:lpstr>Calling nextInorder with root </vt:lpstr>
      <vt:lpstr>Fix with Dummy Node </vt:lpstr>
      <vt:lpstr>Inorder traversal </vt:lpstr>
      <vt:lpstr>Trace or nextInorder </vt:lpstr>
      <vt:lpstr>Trace or nextInorder </vt:lpstr>
      <vt:lpstr>Trace or nextInorder </vt:lpstr>
      <vt:lpstr>Trace or nextInorder</vt:lpstr>
      <vt:lpstr>Trace or nextInorder</vt:lpstr>
      <vt:lpstr>Trace or nextInorder</vt:lpstr>
      <vt:lpstr>Trace or nextInorder</vt:lpstr>
      <vt:lpstr>Trace or nextInorder</vt:lpstr>
      <vt:lpstr>Thank You …</vt:lpstr>
    </vt:vector>
  </TitlesOfParts>
  <Company>Greenwich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2</dc:title>
  <dc:creator>Fazl-e-Basit</dc:creator>
  <cp:lastModifiedBy>Saad Ahmad</cp:lastModifiedBy>
  <cp:revision>965</cp:revision>
  <dcterms:created xsi:type="dcterms:W3CDTF">2003-02-24T15:34:40Z</dcterms:created>
  <dcterms:modified xsi:type="dcterms:W3CDTF">2021-08-04T18:52:49Z</dcterms:modified>
</cp:coreProperties>
</file>