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9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7" r:id="rId15"/>
    <p:sldId id="308" r:id="rId16"/>
    <p:sldId id="309" r:id="rId17"/>
    <p:sldId id="304" r:id="rId18"/>
    <p:sldId id="305" r:id="rId19"/>
    <p:sldId id="306" r:id="rId20"/>
    <p:sldId id="310" r:id="rId21"/>
    <p:sldId id="319" r:id="rId22"/>
    <p:sldId id="311" r:id="rId23"/>
    <p:sldId id="312" r:id="rId24"/>
    <p:sldId id="313" r:id="rId25"/>
    <p:sldId id="320" r:id="rId26"/>
    <p:sldId id="321" r:id="rId27"/>
    <p:sldId id="322" r:id="rId28"/>
    <p:sldId id="323" r:id="rId29"/>
    <p:sldId id="324" r:id="rId30"/>
    <p:sldId id="325" r:id="rId31"/>
    <p:sldId id="333" r:id="rId32"/>
    <p:sldId id="334" r:id="rId33"/>
    <p:sldId id="335" r:id="rId34"/>
    <p:sldId id="336" r:id="rId35"/>
    <p:sldId id="337" r:id="rId36"/>
    <p:sldId id="332" r:id="rId37"/>
    <p:sldId id="29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94660"/>
  </p:normalViewPr>
  <p:slideViewPr>
    <p:cSldViewPr>
      <p:cViewPr varScale="1">
        <p:scale>
          <a:sx n="81" d="100"/>
          <a:sy n="81" d="100"/>
        </p:scale>
        <p:origin x="156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1D05AFD7-F888-4569-845A-A941478C0B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25543240-9304-4D84-9C99-529F922A35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18F6F991-9DE8-48D3-AEFB-91F1F43768A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2C94D8B7-BB0B-4150-9F1A-9B84113189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566" name="Rectangle 6">
            <a:extLst>
              <a:ext uri="{FF2B5EF4-FFF2-40B4-BE49-F238E27FC236}">
                <a16:creationId xmlns:a16="http://schemas.microsoft.com/office/drawing/2014/main" id="{B11590A2-5475-4170-90D9-C2502570F7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567" name="Rectangle 7">
            <a:extLst>
              <a:ext uri="{FF2B5EF4-FFF2-40B4-BE49-F238E27FC236}">
                <a16:creationId xmlns:a16="http://schemas.microsoft.com/office/drawing/2014/main" id="{16786BCD-5481-41F8-AD63-6AAF4B999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fld id="{4D2FFB2D-3B37-423B-829B-2FB89F287E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64961F-5527-4332-A18A-139D3A445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94FF-D8E4-46EF-BE89-60982AA6E83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7C003496-BF7B-4387-AE66-7FE2300B45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34A2933-ED01-42E6-908A-3A72093EA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5144F4-7DE3-4025-890C-5757332B8B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FE444-01BF-4CDA-978E-7B699FFA5A6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D5A8735B-F3B8-43FC-A8AA-CF224D8DF4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0989FD34-2C38-4083-A128-D308B812C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77B4E6-FD67-4E8A-AD20-52190364C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52EAD-F7E1-4667-8773-277E2211C44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A2439C71-2DA3-4680-8219-83E2FA6401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CF23A7A3-AE8B-48A9-96DD-E3B09C49B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B3BFEB-1593-4096-8E37-095146A0C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615B5-DDC7-49BB-A58F-0A5322B770F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87426" name="Rectangle 2">
            <a:extLst>
              <a:ext uri="{FF2B5EF4-FFF2-40B4-BE49-F238E27FC236}">
                <a16:creationId xmlns:a16="http://schemas.microsoft.com/office/drawing/2014/main" id="{4CC8E0B1-0F9C-49B6-BE7D-D55BC8271D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C56EB0F6-0E90-4A43-B270-197FCD890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17010A-7005-45AC-B68A-28CED2406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7513E-FE7B-4879-8E6C-CBE6031FDA0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8450" name="Rectangle 2">
            <a:extLst>
              <a:ext uri="{FF2B5EF4-FFF2-40B4-BE49-F238E27FC236}">
                <a16:creationId xmlns:a16="http://schemas.microsoft.com/office/drawing/2014/main" id="{A0054272-0F48-435A-9879-C92A36A6F7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510C89A8-D5E8-4095-9F9E-4A8530882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AD04CD-9CC5-4681-AFB5-DDE0917D7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FCAF-E3C0-49FD-ADB9-6CBE9339B9F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A032D656-661D-42C1-9484-305536EAA9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E02A492E-F3F8-4549-942D-ACD5B073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9F6775-8736-46BD-8B6F-218D80DDD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F64D4-5C2C-4FFE-AF7E-639743E4C19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3CD8BCB3-E0E1-4F56-A7A1-55852B165B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F500AF75-1C65-4E13-A20D-4438BF5E4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192B6D-993C-4E37-9EA6-855E7E913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F83B9-D96A-4A32-B9E1-00BBE2D7A5B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3304F712-EFDC-4D0A-A31E-2725EC4E72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18F280B8-793E-4594-9A6A-B3AFA9B9D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A42777-3B18-421F-AF63-81733E32A6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70F8C-7FC3-48D9-A3E3-B4B819AA77E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6D532657-2E36-428C-A5A2-43308336F9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1710C34C-3C08-4484-A336-50B7ED4A1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07D938-993B-4773-BDD7-8ECF1407C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15C39-87D9-42F9-ACB2-EE0DB209711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EB05982C-BA6C-4FBB-B9A8-A22685E0C7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814159E4-7BFB-47A0-8220-7BA018A0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F4A5F5-0A66-49A4-A950-471AC5015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0D6BC-23A0-4CA3-9E86-D2841FFFEDA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4ED1BB6C-8F2C-4E9D-A6CD-83A1272F11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0F25FF1A-B887-4B30-8615-59381AD6A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07B697-7278-407C-9E71-87F6A66AC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E5495-64FF-437A-AB46-D0806CF598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328DB27D-A6D3-4400-B083-C9A49257EB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61C038CB-0D1E-48BC-BDFE-265629E9E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7AE0CC-7B82-4301-8CF3-A5CF085D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5AD8A-75B7-41FF-B03E-C95634F0638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AF571028-7949-4BC0-9F69-FEF749E651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CA3D63F9-25E1-4774-96D0-DD1AD531F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D49733-4664-475A-885A-F8B173A91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9F47F-DA74-47C8-B993-C548288AA83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2487A9EA-7F60-467D-ADFE-47B717AF45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20541A9C-04A3-47BD-914A-204801695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A9EAD6-2A8F-476C-B913-732432C4C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79BD9-E86E-4534-8D6A-AD04932F678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41802FD0-FDDB-4D03-BF8A-4E949F5963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EA763203-67C5-4350-B87B-D812F5519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A39A06-7C02-4213-9579-2D164A5DE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184A4-4E9C-40E9-A620-300C54A81B1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74466772-8CE3-4A36-940B-2634D1AB9C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A37D38A3-0E05-43BD-8359-93BACA720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C64A26-4CBD-47C1-A059-80C07E12B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444D3-1EF7-4A62-9EB0-E7DD7E2CB74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0A53168A-773E-48F9-979F-D7C82EF308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4771856C-2830-4D08-B6AB-DB5B39A7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FFE375-D1C1-4733-AD49-E538AA224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EEFA3-4E34-4383-841A-0DA9281B382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A1A9F2F7-3E3B-4C90-B35E-649C157A12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A558CD90-382E-49D0-B1EC-6EAC74A52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030A0E-CA17-4724-9201-043AF20ED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5A86A-806B-41EB-B940-1C8111046E5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2F4B41E7-7CA2-4736-8205-4A3897514C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41F9FB8D-BE11-4878-9854-1E9516DF2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22EFC-D2A0-4ACA-9D41-1775BF8D7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45C50-301B-4E37-AC3E-9D8E68E50C5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411358DB-8C64-47C5-BC42-93D8BE9A98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1A25A5CB-DF5E-499A-AD7A-629EC096D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4E9CB6-8C79-4C31-A134-087100676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AE3BC-0725-4AB5-8CEC-9003E7EFD9E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7C753369-185E-4DBD-B044-320C0669FD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375A5D31-F165-44C8-A712-46160F3EE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2E8ABE-2FBA-443C-8980-9E9BAC8AA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AE6A1-119E-4EE7-BB77-52E0707ABB5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9711015E-CFB0-40CD-BF15-BAD3EC710B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459B0EAB-355C-48DE-9413-B5C27814F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3E677B-F958-4A3D-A988-17CFA2595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69014-A8C0-4A66-BD1B-FD3F140163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F91B32E5-6C90-4645-A6CA-98739C7AF7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128827EE-6E0E-4569-8456-659D31767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595577-5536-494C-9DCA-E9281B14EC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E3463-AD43-4354-92B5-5F7E5CE618D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60451EA5-7794-457D-AB9A-61D69F6252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246653E8-5038-48E8-A4B2-73C11249F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2C8675-CC65-4190-8271-A0ED8C92F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6CB40-3A78-47D9-BF7E-056AB4F0A1D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id="{3705A5CA-C5E6-44B2-AC10-2E9F53CE64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5586DE75-837D-444A-8243-64C0A8068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A7E764-7B9E-4121-991B-EE28BCEF9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77BE6-CD7B-436D-8481-79D82146F2B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4296682C-2BB7-49EB-8F39-3BFF2FCDD1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A0FAD7CB-902F-4064-8529-8B01A093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68B60C-AA4B-457A-A05B-5DD8364FD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E7AF9-A711-41AD-AB9F-5E35765EE18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4F747678-AD15-48D0-9EA9-947B0BD1E1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99F84E13-934C-4AAD-B7F7-C3E8A2683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49997B-2351-4C90-BD09-387E7CF8C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98682-CD09-4380-9E54-45078FEC54F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7B84DC03-B05E-4AE5-AE6B-CE3A9ED1BE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4EC48ACA-B44C-42C4-BBF8-3D1B43E89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142BE9-43D9-4D68-8BDA-6811F289E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19E31-C936-4F98-83BB-902497B24D7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0CF2742D-4D49-44CF-9D81-89C7E9071A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A9000F50-36CC-41B7-AB24-9329136F2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09E403-C01C-4279-9E3B-B5FCA2CF23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A88C5-A4A3-4A04-B823-6AC8F5C5157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44770" name="Rectangle 2">
            <a:extLst>
              <a:ext uri="{FF2B5EF4-FFF2-40B4-BE49-F238E27FC236}">
                <a16:creationId xmlns:a16="http://schemas.microsoft.com/office/drawing/2014/main" id="{D4D3E49E-9DDE-4AD4-8C15-6561469F8F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8DAF6FBD-B4D8-4BBA-8EC3-970DCFE42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B9858F-6D16-49D4-B289-FEE835334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F4F30-0305-4030-B784-EA1CBE4D6D4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BC600E76-CDE6-48CD-8138-AAC9E09029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E4A42ACB-43FF-4079-93BA-71D704306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2D2C9D-11E0-4BF6-956E-80E528219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0B28C-D7C1-4E8B-AE94-F17D24B8C81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F99A6CC0-4BCC-4ABC-BD21-99DA903EDD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1AEAE5EF-59E1-4954-93CD-C4CC95053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7737BE-4C18-4097-9990-F028754E4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7AA8E-9041-4944-AC39-73C1087EC31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61627914-2BEE-4618-B8E8-4CD8B6881D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6C178EF5-BB2D-463D-95A3-17EAE2F5E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1D3972-DE40-414F-BB2E-D96E6247A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C3C0C-D4DD-4D6D-942E-1F410F8852A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AA0E37CB-CABA-483A-B76D-A962455089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325E0121-15B7-4E02-8611-127765781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9124E3-033D-4E4F-B6B4-9BCDE4C76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680F0-AF42-41B2-BEB4-0F79CB83072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389EA135-1482-4D9C-B140-E76F02D0E7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9832EB5C-9176-4246-AF9E-842DD79D9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B13F76-24E9-4FBF-898D-1E0D7DE7D2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D4619-0E90-4BEC-B671-FC562CCFC63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021E8FC2-09E3-4684-BE8B-194F18872D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02F3CBDC-5E1B-4A21-83D5-5A2AAA601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D81E93-A58E-4A40-8947-17C1CAA6C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B3D71-C032-465D-B83F-4570D72C3C5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id="{E181B224-D9C2-4916-AC29-A1DEACB0A5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706E8A73-B4F8-4D71-920B-3FFD5245A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30F82DF-C0C5-4EC0-A79F-228C671BBA0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C83C165-DB1E-4FFF-A2CA-7674E526389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AC475971-2021-413C-9964-760FCDFA49FA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91CA60CA-84B7-4622-BD3F-0F69F5903F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9D9D4274-9186-4999-A828-A6CAF7E45A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665E2A-A537-4DC9-A505-A361EF0BB3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5119-F4BE-48C4-8315-36ABD713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45BED-34B8-422D-8458-AD07ABCF8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5A1C-634F-4446-AF60-52F278FA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7267-E5DD-4EFA-BA00-3635E067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143D-8E2B-49B4-BD15-2A783DED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24B7C-D9FD-4B0E-8659-A520B3DFD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44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FFD9D-4700-4948-B5A8-82B132ECC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D278E-C223-4EDA-87CF-D7203C9F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974C-1CEF-4359-B153-D0DEE57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78CC-1890-4FD5-BFD7-85891014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FC2F-E9F1-46D1-ACF3-8ACCA784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94244-6A49-4CDC-9D4E-532FB511B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84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BDC7-345D-4093-80A2-821A1655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B47F-8B9C-48ED-8371-8A7DAD2A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9FEC-7890-4BD4-A31D-FA8AF667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0E9E-408E-4670-9C21-FEFF8655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6F84-5D6F-493E-BF14-64CB4441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C1579-8829-4F54-93A5-8C2FEE61CD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1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F1FA-54FD-46B5-AF63-D79CB22E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F019-A222-47FE-9083-49BF2A5C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9912-6A4D-4B32-8436-34658D4E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4E9B-5C25-4B15-92BE-BD1ED790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48AF-7334-4486-8536-7C07230A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C9773-142B-4718-95EA-B0649B5B0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98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8807-4DD2-4D87-8FD6-74395F3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88C8-740C-4BE0-99F4-9E195969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E3AE-2981-4F24-AA33-C6CBDD7C7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6307-05AB-405E-80C4-E4C94B0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7DE47-3E39-402E-9CDD-DD505A5C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6EA76-0C0C-4A2A-8BA9-50BAACFE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78193-ED04-4DE5-82EE-31155E8E77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11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6203-8C91-49DD-A6E1-F27CCD9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E424-C835-4398-91E7-F2831E8C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D9062-4D3F-486F-BBDB-4DEF35D9C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71C85-344E-472A-A75C-032BAF40A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71739-0CEC-444A-9EFD-9CE08D371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B6352-C069-4ADD-AEF8-907FFFF6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B63FC-8AD9-4AB4-9B6B-BCBFA03D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FA7C5-A3C0-4BAC-9860-9A6E0EC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88749-13F3-4317-93FF-E16D42BCF1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1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C3AE-3EC0-42E8-94DF-30D0271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E6374-88DB-4AFB-B38A-A1A0FDFE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1B96-67E9-4963-8588-C2CAC9F2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50106-4549-44E9-8CF7-490FD544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E97D-293B-4723-B441-58CEEFF17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61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C4CD1-4A96-427D-A497-8AD6FA31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CB534-99AE-492C-9582-4E5CEC7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6520-A6FF-4FCF-9D66-BB75A7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1C7CC-F4DB-492B-96BD-F1501958B1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79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E77E-7A1C-46E3-818E-F8E8B18A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CD27-36E2-49DE-8828-3D9ACDBF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B8B43-7EBB-4696-8DD7-F3FEEB2E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44509-CA1B-44BC-A585-63E59678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19F1-676A-4668-93CA-F857489A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8B4A9-5AF1-4DEA-8FB8-C93EAEC2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E467C-26B0-43BA-B5BE-2E08AA993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7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37F4-55CD-4424-B840-DCC8D055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1EA0-CD75-45F9-8F2B-A14464B61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6D8CB-E320-48F7-80C3-E2ED5BEB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C5B08-3CE1-4F57-BAA4-EB4F90AF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17EA-6D9E-4C87-9697-0696B4FB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440CE-A1A4-4DBB-8481-01E5FD41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CBC13-956D-4614-B14E-3817371F2E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91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F57520B-9051-408B-B306-735DF20AA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37B033F-7587-433A-B709-05463DF66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364D49B4-1B79-41E1-A768-F76BA3B153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6BEF4695-7D85-4216-8C49-A5D5038EA8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C2655CA7-1423-491F-BA78-109A91E579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EE61A51E-96E0-4C86-B1A2-856865C8BB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F9D325-1774-4E66-9212-6BF947E212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828800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Lecture # 13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48079E35-7E9C-46D1-AC8A-9C1AF0308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D5ECA431-F2FF-4DEA-A834-F37F22A4E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70020" name="Picture 4">
            <a:extLst>
              <a:ext uri="{FF2B5EF4-FFF2-40B4-BE49-F238E27FC236}">
                <a16:creationId xmlns:a16="http://schemas.microsoft.com/office/drawing/2014/main" id="{2A90F001-32F6-4936-A6DF-71BEB40F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0198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995C686B-44A0-451D-8C72-B8A738F7D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C6AF9AAB-8837-4297-86AB-49BEC8789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71044" name="Picture 4">
            <a:extLst>
              <a:ext uri="{FF2B5EF4-FFF2-40B4-BE49-F238E27FC236}">
                <a16:creationId xmlns:a16="http://schemas.microsoft.com/office/drawing/2014/main" id="{E319011A-B03D-48A7-AABC-E42F5A0B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53340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AE950E95-1CFD-49EB-B9F3-B608A29E1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5BCBCED5-3D27-4097-A5AD-118F65A15792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72068" name="Picture 4">
            <a:extLst>
              <a:ext uri="{FF2B5EF4-FFF2-40B4-BE49-F238E27FC236}">
                <a16:creationId xmlns:a16="http://schemas.microsoft.com/office/drawing/2014/main" id="{B4C1B884-B332-4633-B60B-DF0E9E28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257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C709D611-3E9F-4FF5-9CA7-94DC7AC07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 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A8674437-18A4-4101-8DE8-715084BE4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Single rotation does not seem to restore the balance. </a:t>
            </a:r>
          </a:p>
          <a:p>
            <a:endParaRPr lang="en-US" altLang="en-US"/>
          </a:p>
          <a:p>
            <a:r>
              <a:rPr lang="en-US" altLang="en-US"/>
              <a:t>The problem is the node 15 is in an inner subtree that is too deep. </a:t>
            </a:r>
          </a:p>
          <a:p>
            <a:endParaRPr lang="en-US" altLang="en-US"/>
          </a:p>
          <a:p>
            <a:r>
              <a:rPr lang="en-US" altLang="en-US"/>
              <a:t>Let us revisit the rotations.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>
            <a:extLst>
              <a:ext uri="{FF2B5EF4-FFF2-40B4-BE49-F238E27FC236}">
                <a16:creationId xmlns:a16="http://schemas.microsoft.com/office/drawing/2014/main" id="{17F2A679-DB56-4DC0-BFEB-FE45E4DED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 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B5076F51-389E-4B52-88D1-B5C5F8A74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us call the node that must be rebalanced </a:t>
            </a:r>
            <a:r>
              <a:rPr lang="en-US" altLang="en-US">
                <a:solidFill>
                  <a:srgbClr val="FFFF99"/>
                </a:solidFill>
                <a:cs typeface="Tahoma" panose="020B0604030504040204" pitchFamily="34" charset="0"/>
                <a:sym typeface="StarMath"/>
              </a:rPr>
              <a:t>Ň</a:t>
            </a:r>
            <a:r>
              <a:rPr lang="en-US" altLang="en-US"/>
              <a:t>. </a:t>
            </a:r>
          </a:p>
          <a:p>
            <a:r>
              <a:rPr lang="en-US" altLang="en-US"/>
              <a:t>Since any node has at most two children, and a height imbalance requires that </a:t>
            </a:r>
            <a:r>
              <a:rPr lang="en-US" altLang="en-US">
                <a:solidFill>
                  <a:srgbClr val="FFFF99"/>
                </a:solidFill>
                <a:cs typeface="Tahoma" panose="020B0604030504040204" pitchFamily="34" charset="0"/>
                <a:sym typeface="StarMath"/>
              </a:rPr>
              <a:t>Ň</a:t>
            </a:r>
            <a:r>
              <a:rPr lang="en-US" altLang="en-US">
                <a:solidFill>
                  <a:srgbClr val="FFFF99"/>
                </a:solidFill>
              </a:rPr>
              <a:t>’s</a:t>
            </a:r>
            <a:r>
              <a:rPr lang="en-US" altLang="en-US"/>
              <a:t> two subtrees differ by two (or –2), the violation will occur in four cases: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2148F0CC-6CEC-4EE4-9555-6874DE76F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28995C9E-48F3-488C-9D32-D3475EA19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/>
              <a:t>An insertion into left subtree of the left child of </a:t>
            </a:r>
            <a:r>
              <a:rPr lang="en-US" altLang="en-US">
                <a:solidFill>
                  <a:srgbClr val="FFFF99"/>
                </a:solidFill>
                <a:cs typeface="Tahoma" panose="020B0604030504040204" pitchFamily="34" charset="0"/>
                <a:sym typeface="StarMath"/>
              </a:rPr>
              <a:t>Ň</a:t>
            </a:r>
            <a:r>
              <a:rPr lang="en-US" altLang="en-US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/>
              <a:t>An insertion into right subtree of the left child of </a:t>
            </a:r>
            <a:r>
              <a:rPr lang="en-US" altLang="en-US">
                <a:solidFill>
                  <a:srgbClr val="FFFF99"/>
                </a:solidFill>
                <a:cs typeface="Tahoma" panose="020B0604030504040204" pitchFamily="34" charset="0"/>
                <a:sym typeface="StarMath"/>
              </a:rPr>
              <a:t>Ň</a:t>
            </a:r>
            <a:r>
              <a:rPr lang="en-US" altLang="en-US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/>
              <a:t>An insertion into left subtree of the right child of </a:t>
            </a:r>
            <a:r>
              <a:rPr lang="en-US" altLang="en-US">
                <a:solidFill>
                  <a:srgbClr val="FFFF99"/>
                </a:solidFill>
                <a:cs typeface="Tahoma" panose="020B0604030504040204" pitchFamily="34" charset="0"/>
                <a:sym typeface="StarMath"/>
              </a:rPr>
              <a:t>Ň</a:t>
            </a:r>
            <a:r>
              <a:rPr lang="en-US" altLang="en-US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/>
              <a:t>An insertion into right subtree of the right child of </a:t>
            </a:r>
            <a:r>
              <a:rPr lang="en-US" altLang="en-US">
                <a:solidFill>
                  <a:srgbClr val="FFFF99"/>
                </a:solidFill>
                <a:cs typeface="Tahoma" panose="020B0604030504040204" pitchFamily="34" charset="0"/>
                <a:sym typeface="StarMath"/>
              </a:rPr>
              <a:t>Ň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36237EEA-E779-4A95-AF90-7823B3531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858B532F-114D-472D-AECC-846B7467C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572000"/>
          </a:xfrm>
        </p:spPr>
        <p:txBody>
          <a:bodyPr/>
          <a:lstStyle/>
          <a:p>
            <a:r>
              <a:rPr lang="en-US" altLang="en-US"/>
              <a:t>The insertion occurs on the “outside” (i.e., left-left or right-right) in cases 1 and 4 </a:t>
            </a:r>
          </a:p>
          <a:p>
            <a:endParaRPr lang="en-US" altLang="en-US"/>
          </a:p>
          <a:p>
            <a:r>
              <a:rPr lang="en-US" altLang="en-US"/>
              <a:t>Single rotation can fix the balance in cases 1 and 4. </a:t>
            </a:r>
          </a:p>
          <a:p>
            <a:endParaRPr lang="en-US" altLang="en-US"/>
          </a:p>
          <a:p>
            <a:r>
              <a:rPr lang="en-US" altLang="en-US"/>
              <a:t>Insertion occurs on the “inside” in cases 2 and 3 which single rotation cannot fix.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E7A01C7D-8D1F-40A7-ACB9-EE296DBAA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2F512488-9F6B-4676-9481-B68D1AF31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Single right rotation to fix </a:t>
            </a:r>
            <a:r>
              <a:rPr lang="en-US" altLang="en-US">
                <a:solidFill>
                  <a:srgbClr val="FFFF99"/>
                </a:solidFill>
              </a:rPr>
              <a:t>case 1</a:t>
            </a:r>
            <a:r>
              <a:rPr lang="en-US" altLang="en-US"/>
              <a:t>. </a:t>
            </a:r>
          </a:p>
        </p:txBody>
      </p:sp>
      <p:pic>
        <p:nvPicPr>
          <p:cNvPr id="474116" name="Picture 4">
            <a:extLst>
              <a:ext uri="{FF2B5EF4-FFF2-40B4-BE49-F238E27FC236}">
                <a16:creationId xmlns:a16="http://schemas.microsoft.com/office/drawing/2014/main" id="{97D27166-2250-4F84-BA45-39B83246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6868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FA7AF774-7BC1-4F68-9991-503C3E8FD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5C70AFB3-CC5B-4829-90B2-1BDBE36C6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Single left rotation to fix </a:t>
            </a:r>
            <a:r>
              <a:rPr lang="en-US" altLang="en-US">
                <a:solidFill>
                  <a:srgbClr val="FFFF99"/>
                </a:solidFill>
              </a:rPr>
              <a:t>case 4</a:t>
            </a:r>
            <a:r>
              <a:rPr lang="en-US" altLang="en-US"/>
              <a:t>. </a:t>
            </a:r>
          </a:p>
        </p:txBody>
      </p:sp>
      <p:pic>
        <p:nvPicPr>
          <p:cNvPr id="475140" name="Picture 4">
            <a:extLst>
              <a:ext uri="{FF2B5EF4-FFF2-40B4-BE49-F238E27FC236}">
                <a16:creationId xmlns:a16="http://schemas.microsoft.com/office/drawing/2014/main" id="{F6912171-A5B2-4AAD-97A2-C1864C8A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34400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3AF0099D-34D5-48A2-83F1-89A7A2796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F6C94B12-474E-4659-BA6D-B724D5E3F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Single </a:t>
            </a:r>
            <a:r>
              <a:rPr lang="en-US" altLang="en-US" u="sng"/>
              <a:t>right</a:t>
            </a:r>
            <a:r>
              <a:rPr lang="en-US" altLang="en-US"/>
              <a:t> rotation </a:t>
            </a:r>
            <a:r>
              <a:rPr lang="en-US" altLang="en-US" i="1" u="sng"/>
              <a:t>fails</a:t>
            </a:r>
            <a:r>
              <a:rPr lang="en-US" altLang="en-US"/>
              <a:t> to fix </a:t>
            </a:r>
            <a:r>
              <a:rPr lang="en-US" altLang="en-US">
                <a:solidFill>
                  <a:srgbClr val="FFFF99"/>
                </a:solidFill>
              </a:rPr>
              <a:t>case 2</a:t>
            </a:r>
            <a:r>
              <a:rPr lang="en-US" altLang="en-US"/>
              <a:t>. </a:t>
            </a:r>
          </a:p>
        </p:txBody>
      </p:sp>
      <p:pic>
        <p:nvPicPr>
          <p:cNvPr id="476164" name="Picture 4">
            <a:extLst>
              <a:ext uri="{FF2B5EF4-FFF2-40B4-BE49-F238E27FC236}">
                <a16:creationId xmlns:a16="http://schemas.microsoft.com/office/drawing/2014/main" id="{1B5A9122-4E7C-4404-A843-836398AD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8458200" cy="35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D0C2662F-F9EE-4CC1-ABD2-FFFF80597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 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A06FB463-13DE-4EFC-96C5-0D91A9707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61828" name="Picture 4">
            <a:extLst>
              <a:ext uri="{FF2B5EF4-FFF2-40B4-BE49-F238E27FC236}">
                <a16:creationId xmlns:a16="http://schemas.microsoft.com/office/drawing/2014/main" id="{CB8A2E9D-1034-454C-94E8-10DD80A7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4572000" cy="29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84EB7C6F-CD03-4398-AE6E-328259A12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498691" name="AutoShape 3">
            <a:extLst>
              <a:ext uri="{FF2B5EF4-FFF2-40B4-BE49-F238E27FC236}">
                <a16:creationId xmlns:a16="http://schemas.microsoft.com/office/drawing/2014/main" id="{8F220816-9958-4BE2-B98B-FD2DDD9AB418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4953000" y="1981200"/>
            <a:ext cx="3733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Y is non-empty because the new node was inserted in Y.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Thus Y has a root and two subtrees.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View the entire tree with four subtrees connected with 3 nodes.</a:t>
            </a:r>
          </a:p>
        </p:txBody>
      </p:sp>
      <p:pic>
        <p:nvPicPr>
          <p:cNvPr id="498692" name="Picture 4">
            <a:extLst>
              <a:ext uri="{FF2B5EF4-FFF2-40B4-BE49-F238E27FC236}">
                <a16:creationId xmlns:a16="http://schemas.microsoft.com/office/drawing/2014/main" id="{08AC5EF1-F049-4674-8A8F-07C559AB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32911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95DE2216-4F0F-4F17-838C-688D44314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517123" name="AutoShape 3">
            <a:extLst>
              <a:ext uri="{FF2B5EF4-FFF2-40B4-BE49-F238E27FC236}">
                <a16:creationId xmlns:a16="http://schemas.microsoft.com/office/drawing/2014/main" id="{F1BE7E94-EB26-431B-82AA-03BFFB6CA658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4953000" y="1981200"/>
            <a:ext cx="3733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Y is non-empty because the new node was inserted in Y.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Thus Y has a root and two subtrees.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View the entire tree with four subtrees connected with 3 nodes.</a:t>
            </a:r>
          </a:p>
        </p:txBody>
      </p:sp>
      <p:pic>
        <p:nvPicPr>
          <p:cNvPr id="517125" name="Picture 5">
            <a:extLst>
              <a:ext uri="{FF2B5EF4-FFF2-40B4-BE49-F238E27FC236}">
                <a16:creationId xmlns:a16="http://schemas.microsoft.com/office/drawing/2014/main" id="{5043231F-BAEC-4685-946B-AE9A1EE54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99573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72A98C48-8F66-4374-8729-25A77C6EC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66BD4697-89A6-438D-BFB9-CB8573686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1752600"/>
            <a:ext cx="4267200" cy="4800600"/>
          </a:xfrm>
        </p:spPr>
        <p:txBody>
          <a:bodyPr/>
          <a:lstStyle/>
          <a:p>
            <a:r>
              <a:rPr lang="en-US" altLang="en-US" sz="2800"/>
              <a:t>Exactly one of tree </a:t>
            </a:r>
            <a:r>
              <a:rPr lang="en-US" altLang="en-US" sz="2800" i="1"/>
              <a:t>B</a:t>
            </a:r>
            <a:r>
              <a:rPr lang="en-US" altLang="en-US" sz="2800"/>
              <a:t> or </a:t>
            </a:r>
            <a:r>
              <a:rPr lang="en-US" altLang="en-US" sz="2800" i="1"/>
              <a:t>C</a:t>
            </a:r>
            <a:r>
              <a:rPr lang="en-US" altLang="en-US" sz="2800"/>
              <a:t> is two levels deeper than </a:t>
            </a:r>
            <a:r>
              <a:rPr lang="en-US" altLang="en-US" sz="2800" i="1"/>
              <a:t>D</a:t>
            </a:r>
            <a:r>
              <a:rPr lang="en-US" altLang="en-US" sz="2800"/>
              <a:t>; we are not sure which one. </a:t>
            </a:r>
          </a:p>
          <a:p>
            <a:r>
              <a:rPr lang="en-US" altLang="en-US" sz="2800"/>
              <a:t>Good thing: it does not matter where it is added. </a:t>
            </a:r>
          </a:p>
          <a:p>
            <a:r>
              <a:rPr lang="en-US" altLang="en-US" sz="2800"/>
              <a:t>To rebalance,</a:t>
            </a:r>
            <a:r>
              <a:rPr lang="en-US" altLang="en-US" sz="2800" i="1"/>
              <a:t> k3</a:t>
            </a:r>
            <a:r>
              <a:rPr lang="en-US" altLang="en-US" sz="2800"/>
              <a:t> cannot be left as the root.</a:t>
            </a:r>
          </a:p>
        </p:txBody>
      </p:sp>
      <p:pic>
        <p:nvPicPr>
          <p:cNvPr id="500740" name="Picture 4">
            <a:extLst>
              <a:ext uri="{FF2B5EF4-FFF2-40B4-BE49-F238E27FC236}">
                <a16:creationId xmlns:a16="http://schemas.microsoft.com/office/drawing/2014/main" id="{886C60E9-0210-47D3-8933-6EA1D047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0576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0741" name="Rectangle 5">
            <a:extLst>
              <a:ext uri="{FF2B5EF4-FFF2-40B4-BE49-F238E27FC236}">
                <a16:creationId xmlns:a16="http://schemas.microsoft.com/office/drawing/2014/main" id="{329C013C-153E-494A-BFE0-34188B91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553200"/>
            <a:ext cx="5100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ffectLst/>
              </a:rPr>
              <a:t>New node inserted at either of the two spots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E8DD41AF-5B9C-4255-9FB4-FD8AFCD5A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7361CD3C-8529-4E8F-A0F6-37592EC3E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5800" y="1752600"/>
            <a:ext cx="434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rotation between </a:t>
            </a:r>
            <a:r>
              <a:rPr lang="en-US" altLang="en-US" sz="2800" i="1"/>
              <a:t>k3</a:t>
            </a:r>
            <a:r>
              <a:rPr lang="en-US" altLang="en-US" sz="2800"/>
              <a:t> and </a:t>
            </a:r>
            <a:r>
              <a:rPr lang="en-US" altLang="en-US" sz="2800" i="1"/>
              <a:t>k1</a:t>
            </a:r>
            <a:r>
              <a:rPr lang="en-US" altLang="en-US" sz="2800"/>
              <a:t> (</a:t>
            </a:r>
            <a:r>
              <a:rPr lang="en-US" altLang="en-US" sz="2800" i="1"/>
              <a:t>k3</a:t>
            </a:r>
            <a:r>
              <a:rPr lang="en-US" altLang="en-US" sz="2800"/>
              <a:t> was </a:t>
            </a:r>
            <a:r>
              <a:rPr lang="en-US" altLang="en-US" sz="2800" i="1"/>
              <a:t>k2</a:t>
            </a:r>
            <a:r>
              <a:rPr lang="en-US" altLang="en-US" sz="2800"/>
              <a:t> then) was shown to not work.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only alternative is to place </a:t>
            </a:r>
            <a:r>
              <a:rPr lang="en-US" altLang="en-US" sz="2800" i="1"/>
              <a:t>k2</a:t>
            </a:r>
            <a:r>
              <a:rPr lang="en-US" altLang="en-US" sz="2800"/>
              <a:t> as the new root.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This forces </a:t>
            </a:r>
            <a:r>
              <a:rPr lang="en-US" altLang="en-US" sz="2800" i="1"/>
              <a:t>k1</a:t>
            </a:r>
            <a:r>
              <a:rPr lang="en-US" altLang="en-US" sz="2800"/>
              <a:t> to be </a:t>
            </a:r>
            <a:r>
              <a:rPr lang="en-US" altLang="en-US" sz="2800" i="1"/>
              <a:t>k2</a:t>
            </a:r>
            <a:r>
              <a:rPr lang="en-US" altLang="en-US" sz="2800"/>
              <a:t>‘s left child and </a:t>
            </a:r>
            <a:r>
              <a:rPr lang="en-US" altLang="en-US" sz="2800" i="1"/>
              <a:t>k3</a:t>
            </a:r>
            <a:r>
              <a:rPr lang="en-US" altLang="en-US" sz="2800"/>
              <a:t> to be its right child.</a:t>
            </a:r>
          </a:p>
        </p:txBody>
      </p:sp>
      <p:pic>
        <p:nvPicPr>
          <p:cNvPr id="502788" name="Picture 4">
            <a:extLst>
              <a:ext uri="{FF2B5EF4-FFF2-40B4-BE49-F238E27FC236}">
                <a16:creationId xmlns:a16="http://schemas.microsoft.com/office/drawing/2014/main" id="{7CF63C3C-93E4-4610-94FA-C600F820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140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D0C028D8-38AE-4CE1-BEC3-51520A658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36ABE883-FA79-4320-BFFB-EB735B67A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altLang="en-US" u="sng"/>
              <a:t>Left-right </a:t>
            </a:r>
            <a:r>
              <a:rPr lang="en-US" altLang="en-US" i="1">
                <a:solidFill>
                  <a:srgbClr val="FFFF99"/>
                </a:solidFill>
              </a:rPr>
              <a:t>double</a:t>
            </a:r>
            <a:r>
              <a:rPr lang="en-US" altLang="en-US"/>
              <a:t> rotation to fix </a:t>
            </a:r>
            <a:r>
              <a:rPr lang="en-US" altLang="en-US">
                <a:solidFill>
                  <a:srgbClr val="FFFF99"/>
                </a:solidFill>
              </a:rPr>
              <a:t>case 2</a:t>
            </a:r>
            <a:r>
              <a:rPr lang="en-US" altLang="en-US"/>
              <a:t>. </a:t>
            </a:r>
          </a:p>
        </p:txBody>
      </p:sp>
      <p:pic>
        <p:nvPicPr>
          <p:cNvPr id="504836" name="Picture 4">
            <a:extLst>
              <a:ext uri="{FF2B5EF4-FFF2-40B4-BE49-F238E27FC236}">
                <a16:creationId xmlns:a16="http://schemas.microsoft.com/office/drawing/2014/main" id="{F85146FE-796B-4B65-B324-21991ED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610600" cy="44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>
            <a:extLst>
              <a:ext uri="{FF2B5EF4-FFF2-40B4-BE49-F238E27FC236}">
                <a16:creationId xmlns:a16="http://schemas.microsoft.com/office/drawing/2014/main" id="{0BCFE50F-AFA8-4455-9098-26B1AFFB6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A93FAE75-BCBD-4FA3-8A51-26A2C54E4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altLang="en-US" u="sng"/>
              <a:t>Left-right </a:t>
            </a:r>
            <a:r>
              <a:rPr lang="en-US" altLang="en-US" i="1">
                <a:solidFill>
                  <a:srgbClr val="FFFF99"/>
                </a:solidFill>
              </a:rPr>
              <a:t>double</a:t>
            </a:r>
            <a:r>
              <a:rPr lang="en-US" altLang="en-US"/>
              <a:t> rotation to fix </a:t>
            </a:r>
            <a:r>
              <a:rPr lang="en-US" altLang="en-US">
                <a:solidFill>
                  <a:srgbClr val="FFFF99"/>
                </a:solidFill>
              </a:rPr>
              <a:t>case 2</a:t>
            </a:r>
            <a:r>
              <a:rPr lang="en-US" altLang="en-US"/>
              <a:t>. </a:t>
            </a:r>
          </a:p>
        </p:txBody>
      </p:sp>
      <p:pic>
        <p:nvPicPr>
          <p:cNvPr id="519173" name="Picture 5">
            <a:extLst>
              <a:ext uri="{FF2B5EF4-FFF2-40B4-BE49-F238E27FC236}">
                <a16:creationId xmlns:a16="http://schemas.microsoft.com/office/drawing/2014/main" id="{3DDCECCE-66D2-49C5-B1EC-7FF79B75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46313"/>
            <a:ext cx="86106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36A6D9DA-FE63-4E79-8970-A6F786F33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7047B1C-B097-47AA-9762-FD4C7EABB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r>
              <a:rPr lang="en-US" altLang="en-US" u="sng"/>
              <a:t>Right-left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FFFF99"/>
                </a:solidFill>
              </a:rPr>
              <a:t>double</a:t>
            </a:r>
            <a:r>
              <a:rPr lang="en-US" altLang="en-US"/>
              <a:t> rotation to fix </a:t>
            </a:r>
            <a:r>
              <a:rPr lang="en-US" altLang="en-US">
                <a:solidFill>
                  <a:srgbClr val="FFFF99"/>
                </a:solidFill>
              </a:rPr>
              <a:t>case 3</a:t>
            </a:r>
            <a:r>
              <a:rPr lang="en-US" altLang="en-US"/>
              <a:t> . </a:t>
            </a:r>
          </a:p>
        </p:txBody>
      </p:sp>
      <p:pic>
        <p:nvPicPr>
          <p:cNvPr id="521221" name="Picture 5">
            <a:extLst>
              <a:ext uri="{FF2B5EF4-FFF2-40B4-BE49-F238E27FC236}">
                <a16:creationId xmlns:a16="http://schemas.microsoft.com/office/drawing/2014/main" id="{76D4CF72-8E60-4C14-8C6D-F8CE2472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382000" cy="34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67F9BCC3-46CE-4CEE-8A52-35D20D54C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Cases for Rotation</a:t>
            </a: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3F80AC47-C2D4-4E3C-9A9C-D1CB6727E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r>
              <a:rPr lang="en-US" altLang="en-US" u="sng"/>
              <a:t>Right-left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FFFF99"/>
                </a:solidFill>
              </a:rPr>
              <a:t>double</a:t>
            </a:r>
            <a:r>
              <a:rPr lang="en-US" altLang="en-US"/>
              <a:t> rotation to fix </a:t>
            </a:r>
            <a:r>
              <a:rPr lang="en-US" altLang="en-US">
                <a:solidFill>
                  <a:srgbClr val="FFFF99"/>
                </a:solidFill>
              </a:rPr>
              <a:t>case 3</a:t>
            </a:r>
            <a:r>
              <a:rPr lang="en-US" altLang="en-US"/>
              <a:t> . </a:t>
            </a:r>
          </a:p>
        </p:txBody>
      </p:sp>
      <p:pic>
        <p:nvPicPr>
          <p:cNvPr id="523269" name="Picture 5">
            <a:extLst>
              <a:ext uri="{FF2B5EF4-FFF2-40B4-BE49-F238E27FC236}">
                <a16:creationId xmlns:a16="http://schemas.microsoft.com/office/drawing/2014/main" id="{87E47594-6A2F-4933-A4D3-116DA667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458200" cy="36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EDA9932D-BB29-4744-ABFD-F9476F73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 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294C0E34-CE0A-4D10-B98C-7FC249974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25316" name="Picture 4">
            <a:extLst>
              <a:ext uri="{FF2B5EF4-FFF2-40B4-BE49-F238E27FC236}">
                <a16:creationId xmlns:a16="http://schemas.microsoft.com/office/drawing/2014/main" id="{BE07EEFF-300B-4153-92FD-ABBB6F82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096000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F909483D-9051-45AD-8813-DE16830C6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3CCF7430-8FD3-49D3-897E-D251E5802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27364" name="Picture 4">
            <a:extLst>
              <a:ext uri="{FF2B5EF4-FFF2-40B4-BE49-F238E27FC236}">
                <a16:creationId xmlns:a16="http://schemas.microsoft.com/office/drawing/2014/main" id="{F16F74AC-6784-4F11-8831-A6F69366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5532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7A76BFAF-7F50-4A9A-B848-28C6A11C7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CD1AA692-0316-406A-B536-EB0867EA6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62852" name="Picture 4">
            <a:extLst>
              <a:ext uri="{FF2B5EF4-FFF2-40B4-BE49-F238E27FC236}">
                <a16:creationId xmlns:a16="http://schemas.microsoft.com/office/drawing/2014/main" id="{C78F0192-C4B5-4B89-885C-F40A2BF9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4495800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C6F0F83C-0C3E-49F5-98FD-DB4DF01D3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D0B83ECE-C5A1-4D1B-A0F4-C5016791E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29412" name="Picture 4">
            <a:extLst>
              <a:ext uri="{FF2B5EF4-FFF2-40B4-BE49-F238E27FC236}">
                <a16:creationId xmlns:a16="http://schemas.microsoft.com/office/drawing/2014/main" id="{108229ED-2763-46C9-A2EF-3A669440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7056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0CF62F46-80CB-4699-96E4-26362BDFD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5AC89048-3577-4D68-A63C-EAA9082AA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45796" name="Picture 4">
            <a:extLst>
              <a:ext uri="{FF2B5EF4-FFF2-40B4-BE49-F238E27FC236}">
                <a16:creationId xmlns:a16="http://schemas.microsoft.com/office/drawing/2014/main" id="{68488722-9900-44F1-9B8A-57C7185D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086600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66B2DCA9-AB84-43A0-B1F7-BDDFBB291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C38FC9D1-35DA-4FDD-BA7C-E3CAC8F48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47844" name="Picture 4">
            <a:extLst>
              <a:ext uri="{FF2B5EF4-FFF2-40B4-BE49-F238E27FC236}">
                <a16:creationId xmlns:a16="http://schemas.microsoft.com/office/drawing/2014/main" id="{3D334DF9-E312-4D98-BF5B-BCF5D8C2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477000" cy="454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>
            <a:extLst>
              <a:ext uri="{FF2B5EF4-FFF2-40B4-BE49-F238E27FC236}">
                <a16:creationId xmlns:a16="http://schemas.microsoft.com/office/drawing/2014/main" id="{2C9D4BF7-1255-4D4D-9EBE-0D6ED5400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258C7E41-364A-4534-9403-848E61CCA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49892" name="Picture 4">
            <a:extLst>
              <a:ext uri="{FF2B5EF4-FFF2-40B4-BE49-F238E27FC236}">
                <a16:creationId xmlns:a16="http://schemas.microsoft.com/office/drawing/2014/main" id="{878E69A2-D3A5-49CF-AD9F-ADA6FCCF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629400" cy="46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A041C145-C370-4B95-A29A-EA6253DFC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867C9AD1-EF88-43FC-BB84-80C0725CD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51940" name="Picture 4">
            <a:extLst>
              <a:ext uri="{FF2B5EF4-FFF2-40B4-BE49-F238E27FC236}">
                <a16:creationId xmlns:a16="http://schemas.microsoft.com/office/drawing/2014/main" id="{5C4F1B67-2A75-443D-8A66-2D490A18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7600" cy="42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1EFE9ABF-F5F5-460C-8070-EE9F35A89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C2AF70A1-80C7-46AC-BC12-C4EA678EC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53988" name="Picture 4">
            <a:extLst>
              <a:ext uri="{FF2B5EF4-FFF2-40B4-BE49-F238E27FC236}">
                <a16:creationId xmlns:a16="http://schemas.microsoft.com/office/drawing/2014/main" id="{31322BF2-614D-498B-8369-93AE95A5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57150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9D231080-F4CE-4E0F-8792-170A1371B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4F635486-09A2-4B48-813C-FC43FB398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43748" name="Picture 4">
            <a:extLst>
              <a:ext uri="{FF2B5EF4-FFF2-40B4-BE49-F238E27FC236}">
                <a16:creationId xmlns:a16="http://schemas.microsoft.com/office/drawing/2014/main" id="{6E9DD7B9-2294-4445-8963-DE3B331D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772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046FD694-8AA1-4926-ADA2-1D01D0E1E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1371600"/>
          </a:xfrm>
        </p:spPr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Thanks</a:t>
            </a:r>
            <a:r>
              <a:rPr lang="en-US" altLang="en-US"/>
              <a:t>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D9CDA746-5CE0-4E7A-9C92-67D4B4267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F4779DA-95FC-43C0-BEC6-D24B7B7BB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63876" name="Picture 4">
            <a:extLst>
              <a:ext uri="{FF2B5EF4-FFF2-40B4-BE49-F238E27FC236}">
                <a16:creationId xmlns:a16="http://schemas.microsoft.com/office/drawing/2014/main" id="{6AD83FEB-FC02-455D-A2D1-D4E9EB572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4343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9D4FFB92-7A37-494F-93DE-E67739FBB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1C0F8546-F651-4397-89BD-BE3E9A940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64900" name="Picture 4">
            <a:extLst>
              <a:ext uri="{FF2B5EF4-FFF2-40B4-BE49-F238E27FC236}">
                <a16:creationId xmlns:a16="http://schemas.microsoft.com/office/drawing/2014/main" id="{0C7F42B7-5E27-4C12-B93D-8B788E1F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18160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C58D806D-93AD-4A1B-8B49-2D665F891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A1870BF6-169D-4E31-A913-6C7EC5F7F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65924" name="Picture 4">
            <a:extLst>
              <a:ext uri="{FF2B5EF4-FFF2-40B4-BE49-F238E27FC236}">
                <a16:creationId xmlns:a16="http://schemas.microsoft.com/office/drawing/2014/main" id="{2BDB9C57-60EE-4B5C-B898-1526465D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48006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29110FEC-F48D-4801-838A-60C8C9A42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E6DE6E08-18B8-41E1-9586-125089D77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66948" name="Picture 4">
            <a:extLst>
              <a:ext uri="{FF2B5EF4-FFF2-40B4-BE49-F238E27FC236}">
                <a16:creationId xmlns:a16="http://schemas.microsoft.com/office/drawing/2014/main" id="{A17A36D0-7A03-405D-8158-F94E92F4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64008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3BEDBD84-1D6F-40D3-8F8A-B989FC85E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23D6621F-130B-44DD-9AFA-F0FCF4A06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67972" name="Picture 4">
            <a:extLst>
              <a:ext uri="{FF2B5EF4-FFF2-40B4-BE49-F238E27FC236}">
                <a16:creationId xmlns:a16="http://schemas.microsoft.com/office/drawing/2014/main" id="{7656062B-C6BA-48B9-9C6E-5033BC3E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57912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AA936FA7-0620-47C2-89EA-D3334D3D4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AVL Tree Building Example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3814CF9C-FFEF-42BA-867B-8A16AB5C8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68996" name="Picture 4">
            <a:extLst>
              <a:ext uri="{FF2B5EF4-FFF2-40B4-BE49-F238E27FC236}">
                <a16:creationId xmlns:a16="http://schemas.microsoft.com/office/drawing/2014/main" id="{C6FA43A9-654C-4AE4-9B62-0E7E14DF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248400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anose="05000000000000000000" pitchFamily="2" charset="2"/>
          <a:buChar char="n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anose="05000000000000000000" pitchFamily="2" charset="2"/>
          <a:buChar char="n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1505</TotalTime>
  <Words>568</Words>
  <Application>Microsoft Office PowerPoint</Application>
  <PresentationFormat>On-screen Show (4:3)</PresentationFormat>
  <Paragraphs>111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Tahoma</vt:lpstr>
      <vt:lpstr>Wingdings</vt:lpstr>
      <vt:lpstr>StarMath</vt:lpstr>
      <vt:lpstr>Textured</vt:lpstr>
      <vt:lpstr>Lecture # 13</vt:lpstr>
      <vt:lpstr>AVL Tree Building Example 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Cases for Rotation </vt:lpstr>
      <vt:lpstr>Cases for Rotation </vt:lpstr>
      <vt:lpstr>Cases for Rotation</vt:lpstr>
      <vt:lpstr>Cases for Rotation</vt:lpstr>
      <vt:lpstr>Cases for Rotation</vt:lpstr>
      <vt:lpstr>Cases for Rotation</vt:lpstr>
      <vt:lpstr>Cases for Rotation</vt:lpstr>
      <vt:lpstr>Cases for Rotation</vt:lpstr>
      <vt:lpstr>Cases for Rotation</vt:lpstr>
      <vt:lpstr>Cases for Rotation</vt:lpstr>
      <vt:lpstr>Cases for Rotation</vt:lpstr>
      <vt:lpstr>Cases for Rotation</vt:lpstr>
      <vt:lpstr>Cases for Rotation</vt:lpstr>
      <vt:lpstr>Cases for Rotation</vt:lpstr>
      <vt:lpstr>Cases for Rotation</vt:lpstr>
      <vt:lpstr>AVL Tree Building Example 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AVL Tree Building Example</vt:lpstr>
      <vt:lpstr>Thanks …</vt:lpstr>
    </vt:vector>
  </TitlesOfParts>
  <Company>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Fazl-e-Basit</dc:creator>
  <cp:lastModifiedBy>Saad Ahmad</cp:lastModifiedBy>
  <cp:revision>694</cp:revision>
  <dcterms:created xsi:type="dcterms:W3CDTF">2003-02-24T15:34:40Z</dcterms:created>
  <dcterms:modified xsi:type="dcterms:W3CDTF">2021-08-04T18:51:54Z</dcterms:modified>
</cp:coreProperties>
</file>