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8"/>
  </p:notesMasterIdLst>
  <p:sldIdLst>
    <p:sldId id="256" r:id="rId2"/>
    <p:sldId id="272" r:id="rId3"/>
    <p:sldId id="273" r:id="rId4"/>
    <p:sldId id="269" r:id="rId5"/>
    <p:sldId id="270" r:id="rId6"/>
    <p:sldId id="303" r:id="rId7"/>
    <p:sldId id="271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3" r:id="rId36"/>
    <p:sldId id="30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94660"/>
  </p:normalViewPr>
  <p:slideViewPr>
    <p:cSldViewPr>
      <p:cViewPr varScale="1">
        <p:scale>
          <a:sx n="81" d="100"/>
          <a:sy n="81" d="100"/>
        </p:scale>
        <p:origin x="156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78DACAFA-3D04-43F7-B185-557FE9DCBD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DF09CADE-6586-4CD7-8D57-29D028E234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CD510F6E-3100-4234-A1BD-EDD60AB1854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25600927-88F4-4A67-95B0-5D1BF36D7A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566" name="Rectangle 6">
            <a:extLst>
              <a:ext uri="{FF2B5EF4-FFF2-40B4-BE49-F238E27FC236}">
                <a16:creationId xmlns:a16="http://schemas.microsoft.com/office/drawing/2014/main" id="{934E92C6-747A-4C9E-990B-502740F0E4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7" name="Rectangle 7">
            <a:extLst>
              <a:ext uri="{FF2B5EF4-FFF2-40B4-BE49-F238E27FC236}">
                <a16:creationId xmlns:a16="http://schemas.microsoft.com/office/drawing/2014/main" id="{42BEE49A-E31F-4CA4-B5ED-11DE05860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fld id="{131D428B-D8D8-4796-A60D-061E672F38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73E77EB-DF09-402C-BBF3-22F0FA17F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83E3710-8571-49B6-8EF9-257FFC9B5FF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765729E-14B2-4A2B-8411-B17C119E23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D72E733-A78F-4385-9EEC-0E9233FEA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F2EA2E7-C482-4DCB-BF62-3470B26A9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4FA4105-C22A-441A-A4B5-403147896E4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47243BE-2ED7-43A9-B6A5-C14B364C17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209EF2B-66DB-4A29-B3C7-FEF0D19B3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79A7386-164B-4923-B3BA-EEE3486D06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9FF1A4-B694-4D9F-AD89-0DF029CDF236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D45D9E1-77BA-46BD-B37E-85C46EFC1F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07F56C9-D29D-4B3A-A26A-E2CDDEED5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EB90B2F-AE5E-4653-B3CA-F3FE8F4F73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714DF1-4D92-49B4-AF5A-344A796DDC67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0A04FF-D2FA-4E29-AA25-72646792BE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631B701-5FA3-4C84-AADB-B6FC98453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27E82DB-C1A1-4006-A13F-542C2F24D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E9E1E9-2428-478F-91AB-D8EE82A4A042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273656F-B5C4-42DC-B7BC-2D01D8A2F1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9734A26-CC5B-438C-9CF0-023FCBDC2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80E76D6-DA30-482D-8D56-4B0CFFB0A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5D2388-7BA6-4BB3-A9C2-98133075C722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2CC6EC7-E764-40BC-844E-0C4F84CB9E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8C2B1A7-EF98-4EB5-9F88-F3D3E5CA9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DF0264C-F4B4-402B-91CC-B5764EC79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C37E1F6-1EB4-42AA-A457-D23127C32B28}" type="slidenum">
              <a:rPr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6F66700-7E48-4EC0-A006-B85839D3EA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641D835-EC8C-41B0-B5A0-CF738CC36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89597F2-5706-4A20-9681-42EC5D5C4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9D24A16-576B-48DA-811D-9641F9B736CA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5E8076A-ADAF-43A7-A3CF-2D16E9F5B7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CEFDE8A-5317-47FA-A92B-80B3D9497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3057556-4655-4357-A517-20E5D1ADB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BAE06F4-0A69-4B9E-955C-F2643A297D7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C9F1031-800F-49E1-B3E9-9EB1BF85DB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69861D8-FC4F-4FB8-B6D9-41792E180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D17F665-4E44-44F5-9F38-2725D13B2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64DAAF-B9F5-4055-9C4F-23882DFF01D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C97A32E-4224-47B2-8E13-6E09269F68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8BE5538-FF7C-4A0A-9871-8D8A3FA80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B6ACD51-A569-4F2F-A318-74EA41980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95895C-6D02-4B6B-9CF8-4B33F98089E7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A92F9BB-592A-4D57-BB88-A4E18D601E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FFECFE2-5136-490E-94A6-0E9BEA882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A075462-092E-4A4A-9F0F-097DBBE23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DCCE35-902A-434C-A576-EC42BE868B4E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6CD2C0C-9C75-401A-ADBB-B7867C2D76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F241BD7-01BC-47EC-AEB2-4DF38402F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AC6534F-B728-42D8-B436-B9908C2D5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9511B83-A308-4E09-9FB9-318E363AA77C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B482EDB-7B46-4953-8685-C7D4AA51E5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22E77F1-EA52-4B50-87BF-648BDE042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B8B1E87-75B5-421A-8344-FA5FDF986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D565CF-BFFE-488E-9724-8E70C42B7F7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9169102-F5E2-4116-80F3-8622415D38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FB7494B-297F-4FED-8587-919B3F1DE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3947912-1873-4D52-A4CD-3B6495D10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54ED521-AC77-4E98-ACF8-E8827CE01BD8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D456C7-2013-40E1-9543-DB116D8B3B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381D275-7C61-4BE4-8A41-EB75A93C0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DC97423-A629-433E-81A2-62AEF80A6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4AA8BF3-AFE0-4F97-B6CC-464E54D252BF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DE03451-BEC1-42B1-9004-D7330307D0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EB49A6A-991A-47BC-BFD5-289CC04EB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B607AF7-AFA0-4B95-87D2-6D90130BB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07AF28-AC62-42C1-9869-08CFD8BAFA0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8193081-0D99-4D22-B939-D2D54D411E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B19BF97-CB70-444A-8B48-916CDD37C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017A3D8-23D4-4724-BDA9-8197FBC21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3A9DB51-E51D-487E-B0AB-9D36C9882FC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FFCFEC5-6161-4552-AC9F-BA104931AB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495DF24-7B96-412C-B486-6E1244CDB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426D5F5-CCE8-465C-A6A4-0C3BE6FFE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E2984AA-8161-4A4A-8EA3-59F5F51E7EB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5877558-F56B-4ABB-A3DC-2E201AC732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138EDD5-FE8A-4A6B-A666-C8083E77B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4FDF544-69D0-4407-A896-2D76F6600D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0D3C87-9DA2-4D69-9237-F0004FA0A46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68B013F-07CC-4FF3-ABB4-73DA8E60A5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2D5596A-13B0-460B-86D7-74DD77911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FB3D460-DDAB-4124-BB5C-91A14D039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4063C2A-827A-4617-9865-C9D52AEE8888}" type="slidenum">
              <a:rPr lang="en-US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9668327-C8AC-4EAF-89E1-D957847145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EE23FB0-2F26-4C79-B955-B2D6F3D28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2236843-2324-4C33-AB7C-931B40840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01CFF73-325E-428B-BD99-CCA7F2AB9ED9}" type="slidenum">
              <a:rPr lang="en-US" altLang="en-US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281157A-2EC2-4DB1-9A82-C3500D5CB2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688C24C-6CAE-483A-84CA-25C2E6374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14A5379-E5B0-4C12-B469-0D9ED81D4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A48233-D3F9-4E45-A085-233037861C18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062EF5C-E9B9-4265-9656-73957F5EBD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D7A7BBC-9AC0-4B74-879A-CBA863859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A8EFEE3-421D-44F0-8882-8292277E3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27621A-E7EE-4D4E-A707-B466C32F1B89}" type="slidenum">
              <a:rPr lang="en-US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BF48B88-72CA-4D26-A6A7-A09031929E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03147BCB-8E24-4B1B-9708-B5FC4A6D2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9A3D486-39CD-43B6-A00F-DDEB8B6EE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88B72B-E765-4F8F-8286-19B2988F7518}" type="slidenum">
              <a:rPr lang="en-US" altLang="en-US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F5BDF11-CBEE-41CF-AE2A-8C6C644D75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CE2CDE2-F353-4B19-8DB3-34DFCC32B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242E9644-7810-479B-9562-636630AA0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02092E-D882-4579-AC36-00A90D3BBCED}" type="slidenum">
              <a:rPr lang="en-US" altLang="en-US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0F2FDE2-543E-4A27-92B4-943EAFAA87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A74BC6A-E673-4DF6-BB5E-57E6EB395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00D0BE3-05FC-4938-B040-583D79C32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9B9D51-F72E-4626-85D8-4AC869FADB4A}" type="slidenum">
              <a:rPr lang="en-US" altLang="en-US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4552A6E-08C3-408D-BF82-479A7D20FE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F6A1865-C522-4FEF-9020-AB9613BB0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DD597FF-13CD-4A0A-8F34-3028B0243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C5A0B6-5C88-47B1-A3D5-91289C3FA7FA}" type="slidenum">
              <a:rPr lang="en-US" altLang="en-US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A807F12-566C-42AD-8687-5B2ECE3392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C488ED0-17B8-4F6C-BDA4-71D75CADF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942C3D8-84E2-497D-9D1B-79F1C1C24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A61989-0BF7-4F2F-9FD2-40752AFF9EFD}" type="slidenum">
              <a:rPr lang="en-US" altLang="en-US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2B3D08C-F4A0-4C95-8E48-D7105EE163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6A54943-F427-4D4B-ABF3-77A2ACB6B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F62B5331-B78A-49D0-B295-21230CF9C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C5DEAA6-A3F1-462B-8D4D-51A12D146AED}" type="slidenum">
              <a:rPr lang="en-US" altLang="en-US" sz="12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52998C6-0641-4935-8D10-A714AA5F0A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CF8FC41-3AF1-40CD-A3B3-2C87903F8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2D112D8-320C-4346-913E-E39A08326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57D1D5A-353A-475D-AFCB-115F70B8F11A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149B534-14C9-44BD-BFAA-627C537B92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E780EB1-3417-4730-9FE8-E0E79211E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52A280F-C16E-45F2-B9F8-95BCC0B7EB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41E16B2-51AB-4EEA-B221-C848C36131A6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2835F52-4BE0-4834-AE43-75A6826AA5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6701530-5884-4BDF-B6C3-E93F54328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A884269-FD71-4F9F-BF35-C4A21D6FC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D6315BD-E4F4-4A6D-B288-1F27B56C0A17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426F24C-A9E8-41F0-B2C6-46C2EEC086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C361AA8-FEBF-480F-BC64-B09A9B544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F7C5960-4AD5-41CA-8D14-230DB04EC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7F3270-487D-4335-94CA-02422C3CA808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86ED5BB-5286-44CE-89CB-43A7B03B2E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CEE5743-BD85-4605-B70E-5951F6D13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8AEA25E-BFA1-4383-80C4-20E37F8EC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3EB9C2-3C83-40DF-A2D7-F63C29A85859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A284108-78E1-4A27-9944-FEB3FCF69D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30ADD74-21DB-4F58-B189-B3BEAD684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587F0D0-53C8-48AE-A6D8-717D8CB1D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02C9E7-8DC5-4321-8053-31136076E1FB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7DD14FF-F031-4B41-91CF-BE74C73DEE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8AF432C-8653-4649-8889-8B76C1C06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241AE4-4D67-4E3B-ADF8-EDDE4F64C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4D591D-D6C8-439B-AC38-65D6BA5DC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C76EE3-1A21-4B2F-9675-105EB61FA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3B423-7422-42D3-A4DF-2208FE5D6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3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50CB36-8DF4-4389-869F-DFC36AC49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126774-D923-4518-9093-0E70AE594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2FAB13-AB05-4CB3-964A-60C98596F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BE589-44D6-4458-89F5-8281A4B924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18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21272C-4505-433A-9C40-C5134DC62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E3CC74-D217-4722-ABD2-D18AA3D31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E67C8D-E20C-405E-A24D-CF7C4FFEF4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A2E61-995D-44A0-8BBC-0AC279FEC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4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44BA6B-22D2-480D-B245-5877103655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FA6A95-1967-4CB2-8D44-29B652804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E4B05E-4269-4C70-860A-11221CE0D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D30A4-60BC-420D-892A-835B84140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38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0863B0-8E28-4DFA-A287-1320FF088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E3CD2E-A344-4317-B9EC-0DD90BD966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1CF091-AF97-48E5-912F-DBF4C1348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E8031-601B-4BC1-9F41-7C783E9ED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8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39C9-CEEC-4EC3-89D9-C359B700D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8D2C-5AEC-4240-B98B-A98ABF6F79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899D3-8B70-475A-A9F5-E694A7900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E9645-75B0-45CF-866F-4A42A5FBCC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4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810E50-ED0A-403F-9B36-26B55D3E97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C155C-6D9E-4843-A641-9BCF9C997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551FC2-414D-4564-8F97-0A672F4F1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C3C14-5495-457E-8BA9-50100D504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4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B219E12-10F2-47D9-96A7-D645328D67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AFBDA9-C5E9-4E45-9040-16333A67FB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840460-167D-4A44-B0CC-3285F04000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E1EE9-A77F-4AE3-AA84-8A7E7874E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3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8C2574-B4AF-4A64-9F14-9D426F012A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564BE4-F423-4BD8-897C-610093281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F7C79B-CD50-4063-A945-943F9D356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6C111-5EDB-42A2-9EA3-A32333D7C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50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03B0A-7353-4F16-A7B8-E95F833D2C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FC46C-B436-429F-8D2B-0945D00FF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2CA5A-DDD5-4085-B0CD-60D21B6D1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180E8-F005-4027-8DA7-9C6504138C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94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1B8F5-A4C1-43D5-BB26-E09643758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22EE9-94F1-4BFA-83E2-BF68F3BDB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3F079-A51D-4F61-BE09-6916D885C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9A086-BCD9-4EBC-B957-4936D889CD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278A6CB-27CE-4AF9-8129-BD898C4C5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7582F1E-F8AD-4599-8AB1-A6D652F5A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020556F3-4141-47A9-A8E2-FFE1FEE684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5201191-A23C-41A1-81EB-80E3CEF3B9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0D598A1F-2959-483F-AD78-135A105CC0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77439867-EC33-4712-B325-123FA7AFFB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BC83FF0-7F6B-4407-B907-5DC4E08EC9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Lecture # 11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3A709767-BCB5-4EC0-9386-2CB569A67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296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Now we compare </a:t>
            </a:r>
            <a:r>
              <a:rPr lang="en-US" sz="2800">
                <a:solidFill>
                  <a:srgbClr val="FFFF99"/>
                </a:solidFill>
              </a:rPr>
              <a:t>25</a:t>
            </a:r>
            <a:r>
              <a:rPr lang="en-US" sz="2800"/>
              <a:t> with </a:t>
            </a:r>
            <a:r>
              <a:rPr lang="en-US" sz="2800">
                <a:solidFill>
                  <a:srgbClr val="FFFF99"/>
                </a:solidFill>
              </a:rPr>
              <a:t>17</a:t>
            </a:r>
            <a:r>
              <a:rPr lang="en-US" sz="2800"/>
              <a:t> and it is greater than </a:t>
            </a:r>
            <a:r>
              <a:rPr lang="en-US" sz="2800">
                <a:solidFill>
                  <a:srgbClr val="FFFF99"/>
                </a:solidFill>
              </a:rPr>
              <a:t>17</a:t>
            </a:r>
            <a:r>
              <a:rPr lang="en-US" sz="2800"/>
              <a:t>, so we know it will exist in right sub tree of </a:t>
            </a:r>
            <a:r>
              <a:rPr lang="en-US" sz="2800">
                <a:solidFill>
                  <a:srgbClr val="FFFF99"/>
                </a:solidFill>
              </a:rPr>
              <a:t>17</a:t>
            </a:r>
            <a:r>
              <a:rPr lang="en-US" sz="2800"/>
              <a:t>. so examining there we found that </a:t>
            </a:r>
            <a:r>
              <a:rPr lang="en-US" sz="2800">
                <a:solidFill>
                  <a:srgbClr val="FFFF99"/>
                </a:solidFill>
              </a:rPr>
              <a:t>25</a:t>
            </a:r>
            <a:r>
              <a:rPr lang="en-US" sz="2800"/>
              <a:t> exists so we found that </a:t>
            </a:r>
            <a:r>
              <a:rPr lang="en-US" sz="2800">
                <a:solidFill>
                  <a:srgbClr val="FFFF99"/>
                </a:solidFill>
              </a:rPr>
              <a:t>25</a:t>
            </a:r>
            <a:r>
              <a:rPr lang="en-US" sz="2800"/>
              <a:t> is present in the BST. 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Similarly to search </a:t>
            </a:r>
            <a:r>
              <a:rPr lang="en-US" sz="2800">
                <a:solidFill>
                  <a:srgbClr val="FFFF99"/>
                </a:solidFill>
              </a:rPr>
              <a:t>55</a:t>
            </a:r>
            <a:r>
              <a:rPr lang="en-US" sz="2800"/>
              <a:t> which is less than </a:t>
            </a:r>
            <a:r>
              <a:rPr lang="en-US" sz="2800">
                <a:solidFill>
                  <a:srgbClr val="FFFF99"/>
                </a:solidFill>
              </a:rPr>
              <a:t>63</a:t>
            </a:r>
            <a:r>
              <a:rPr lang="en-US" sz="2800"/>
              <a:t> so it should be in left sub tree of </a:t>
            </a:r>
            <a:r>
              <a:rPr lang="en-US" sz="2800">
                <a:solidFill>
                  <a:srgbClr val="FFFF99"/>
                </a:solidFill>
              </a:rPr>
              <a:t>63</a:t>
            </a:r>
            <a:r>
              <a:rPr lang="en-US" sz="2800"/>
              <a:t> but it is empty so we found that </a:t>
            </a:r>
            <a:r>
              <a:rPr lang="en-US" sz="2800">
                <a:solidFill>
                  <a:srgbClr val="FFFF99"/>
                </a:solidFill>
              </a:rPr>
              <a:t>55</a:t>
            </a:r>
            <a:r>
              <a:rPr lang="en-US" sz="2800"/>
              <a:t> is not present in BST</a:t>
            </a:r>
          </a:p>
        </p:txBody>
      </p:sp>
      <p:sp>
        <p:nvSpPr>
          <p:cNvPr id="359427" name="Oval 3">
            <a:extLst>
              <a:ext uri="{FF2B5EF4-FFF2-40B4-BE49-F238E27FC236}">
                <a16:creationId xmlns:a16="http://schemas.microsoft.com/office/drawing/2014/main" id="{39A364AA-71DD-48ED-924E-AAC8387BF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</a:p>
        </p:txBody>
      </p:sp>
      <p:sp>
        <p:nvSpPr>
          <p:cNvPr id="359428" name="Oval 4">
            <a:extLst>
              <a:ext uri="{FF2B5EF4-FFF2-40B4-BE49-F238E27FC236}">
                <a16:creationId xmlns:a16="http://schemas.microsoft.com/office/drawing/2014/main" id="{E0DB8F14-0C17-4194-A23A-144D2E10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371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59429" name="Oval 5">
            <a:extLst>
              <a:ext uri="{FF2B5EF4-FFF2-40B4-BE49-F238E27FC236}">
                <a16:creationId xmlns:a16="http://schemas.microsoft.com/office/drawing/2014/main" id="{D89CF4A8-A355-40A3-AEA3-4968F6C9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7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359430" name="Line 6">
            <a:extLst>
              <a:ext uri="{FF2B5EF4-FFF2-40B4-BE49-F238E27FC236}">
                <a16:creationId xmlns:a16="http://schemas.microsoft.com/office/drawing/2014/main" id="{8AD901B7-5030-45FA-9B7A-2210AB0E1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8382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59431" name="Line 7">
            <a:extLst>
              <a:ext uri="{FF2B5EF4-FFF2-40B4-BE49-F238E27FC236}">
                <a16:creationId xmlns:a16="http://schemas.microsoft.com/office/drawing/2014/main" id="{61253BDF-E2CC-4F67-A473-4B6B3489D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8382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7903B20-8987-47D4-AC7E-7C454E1FA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Inserting into a BST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E53B5B76-A4DF-4F47-BB78-160419A9A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The method used to determine where to insert an element is similar to that used to search the tree. In fact, we need to modify the </a:t>
            </a:r>
            <a:r>
              <a:rPr lang="en-US" sz="2800" b="1">
                <a:solidFill>
                  <a:srgbClr val="FFFF99"/>
                </a:solidFill>
              </a:rPr>
              <a:t>search( )</a:t>
            </a:r>
            <a:r>
              <a:rPr lang="en-US" sz="2800" b="1"/>
              <a:t> </a:t>
            </a:r>
            <a:r>
              <a:rPr lang="en-US" sz="2800"/>
              <a:t>algorithm to maintain a pointer to the parent of the node currently being examined as we descend the tree, looking for  a place to insert an item. To illustrate that assume that following tree has already been generated.</a:t>
            </a:r>
            <a:endParaRPr lang="en-US" sz="2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4D37D222-ED69-44E7-856F-5E4F9A36C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And we wish to insert </a:t>
            </a:r>
            <a:r>
              <a:rPr lang="en-US" sz="2800">
                <a:solidFill>
                  <a:srgbClr val="FFFF99"/>
                </a:solidFill>
              </a:rPr>
              <a:t>R</a:t>
            </a:r>
            <a:r>
              <a:rPr lang="en-US" sz="2800"/>
              <a:t>. we begin at root and compare ‘</a:t>
            </a:r>
            <a:r>
              <a:rPr lang="en-US" sz="2800">
                <a:solidFill>
                  <a:srgbClr val="FFFF99"/>
                </a:solidFill>
              </a:rPr>
              <a:t>R</a:t>
            </a:r>
            <a:r>
              <a:rPr lang="en-US" sz="2800"/>
              <a:t>’ with letter there. Since </a:t>
            </a:r>
            <a:r>
              <a:rPr lang="en-US" sz="2800">
                <a:solidFill>
                  <a:srgbClr val="FFFF99"/>
                </a:solidFill>
              </a:rPr>
              <a:t>R</a:t>
            </a:r>
            <a:r>
              <a:rPr lang="en-US" sz="2800"/>
              <a:t> is greater  ( &gt; ) than </a:t>
            </a:r>
            <a:r>
              <a:rPr lang="en-US" sz="2800">
                <a:solidFill>
                  <a:srgbClr val="FFFF99"/>
                </a:solidFill>
              </a:rPr>
              <a:t>O</a:t>
            </a:r>
            <a:r>
              <a:rPr lang="en-US" sz="2800"/>
              <a:t>, we descend to the right sub tree. After comparing </a:t>
            </a:r>
            <a:r>
              <a:rPr lang="en-US" sz="2800">
                <a:solidFill>
                  <a:srgbClr val="FFFF99"/>
                </a:solidFill>
              </a:rPr>
              <a:t>R</a:t>
            </a:r>
            <a:r>
              <a:rPr lang="en-US" sz="2800"/>
              <a:t> with </a:t>
            </a:r>
            <a:r>
              <a:rPr lang="en-US" sz="2800">
                <a:solidFill>
                  <a:srgbClr val="FFFF99"/>
                </a:solidFill>
              </a:rPr>
              <a:t>T</a:t>
            </a:r>
            <a:r>
              <a:rPr lang="en-US" sz="2800"/>
              <a:t> stored into the root of this sub tree, we descend to left sub tree since </a:t>
            </a:r>
            <a:r>
              <a:rPr lang="en-US" sz="2800">
                <a:solidFill>
                  <a:srgbClr val="FFFF99"/>
                </a:solidFill>
              </a:rPr>
              <a:t>R</a:t>
            </a:r>
            <a:r>
              <a:rPr lang="en-US" sz="2800"/>
              <a:t> </a:t>
            </a:r>
            <a:r>
              <a:rPr lang="en-US" sz="2800">
                <a:solidFill>
                  <a:srgbClr val="FFFF99"/>
                </a:solidFill>
              </a:rPr>
              <a:t>&lt; T</a:t>
            </a:r>
            <a:r>
              <a:rPr lang="en-US" sz="2800"/>
              <a:t>.</a:t>
            </a:r>
          </a:p>
        </p:txBody>
      </p:sp>
      <p:sp>
        <p:nvSpPr>
          <p:cNvPr id="363523" name="Oval 3">
            <a:extLst>
              <a:ext uri="{FF2B5EF4-FFF2-40B4-BE49-F238E27FC236}">
                <a16:creationId xmlns:a16="http://schemas.microsoft.com/office/drawing/2014/main" id="{2C00F8D3-E447-477D-B8D0-88752CB0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838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63524" name="Oval 4">
            <a:extLst>
              <a:ext uri="{FF2B5EF4-FFF2-40B4-BE49-F238E27FC236}">
                <a16:creationId xmlns:a16="http://schemas.microsoft.com/office/drawing/2014/main" id="{CB650662-BA26-4885-AC00-BDF28344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63525" name="Oval 5">
            <a:extLst>
              <a:ext uri="{FF2B5EF4-FFF2-40B4-BE49-F238E27FC236}">
                <a16:creationId xmlns:a16="http://schemas.microsoft.com/office/drawing/2014/main" id="{6A361BC1-52A6-41D0-A5E8-2A94C438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81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</a:p>
        </p:txBody>
      </p:sp>
      <p:sp>
        <p:nvSpPr>
          <p:cNvPr id="363526" name="Oval 6">
            <a:extLst>
              <a:ext uri="{FF2B5EF4-FFF2-40B4-BE49-F238E27FC236}">
                <a16:creationId xmlns:a16="http://schemas.microsoft.com/office/drawing/2014/main" id="{47375BB3-374A-4061-ACB3-61FA693E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63527" name="Oval 7">
            <a:extLst>
              <a:ext uri="{FF2B5EF4-FFF2-40B4-BE49-F238E27FC236}">
                <a16:creationId xmlns:a16="http://schemas.microsoft.com/office/drawing/2014/main" id="{7F421397-67B8-4BAF-B8C3-5967F56C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990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363528" name="Line 8">
            <a:extLst>
              <a:ext uri="{FF2B5EF4-FFF2-40B4-BE49-F238E27FC236}">
                <a16:creationId xmlns:a16="http://schemas.microsoft.com/office/drawing/2014/main" id="{B25888A0-8B18-42E8-AEB1-195881B8F8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609600"/>
            <a:ext cx="6096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3529" name="Line 9">
            <a:extLst>
              <a:ext uri="{FF2B5EF4-FFF2-40B4-BE49-F238E27FC236}">
                <a16:creationId xmlns:a16="http://schemas.microsoft.com/office/drawing/2014/main" id="{0F69A3EC-A629-406B-AD98-C50EF0CDC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2954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3530" name="Line 10">
            <a:extLst>
              <a:ext uri="{FF2B5EF4-FFF2-40B4-BE49-F238E27FC236}">
                <a16:creationId xmlns:a16="http://schemas.microsoft.com/office/drawing/2014/main" id="{24582300-CE97-4FFA-A629-999DF092A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2954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3531" name="Line 11">
            <a:extLst>
              <a:ext uri="{FF2B5EF4-FFF2-40B4-BE49-F238E27FC236}">
                <a16:creationId xmlns:a16="http://schemas.microsoft.com/office/drawing/2014/main" id="{514AAA2D-CA53-48C5-9997-E20292D88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3716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3532" name="Oval 12">
            <a:extLst>
              <a:ext uri="{FF2B5EF4-FFF2-40B4-BE49-F238E27FC236}">
                <a16:creationId xmlns:a16="http://schemas.microsoft.com/office/drawing/2014/main" id="{26A9983B-5287-499A-A5EE-8B73D4A14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3533" name="Line 13">
            <a:extLst>
              <a:ext uri="{FF2B5EF4-FFF2-40B4-BE49-F238E27FC236}">
                <a16:creationId xmlns:a16="http://schemas.microsoft.com/office/drawing/2014/main" id="{EB28E3BC-D6A1-4B27-8341-BE4B91725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685800"/>
            <a:ext cx="8382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3534" name="Line 14">
            <a:extLst>
              <a:ext uri="{FF2B5EF4-FFF2-40B4-BE49-F238E27FC236}">
                <a16:creationId xmlns:a16="http://schemas.microsoft.com/office/drawing/2014/main" id="{C102A787-6E6A-4BF1-8D0D-735EE3691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14478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3535" name="Oval 15">
            <a:extLst>
              <a:ext uri="{FF2B5EF4-FFF2-40B4-BE49-F238E27FC236}">
                <a16:creationId xmlns:a16="http://schemas.microsoft.com/office/drawing/2014/main" id="{5CAA7A19-40BF-4F51-AB80-57B080381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82D40296-0378-4738-8A69-7C66567D5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Now when we reach </a:t>
            </a:r>
            <a:r>
              <a:rPr lang="en-US" sz="2800">
                <a:solidFill>
                  <a:srgbClr val="FFFF99"/>
                </a:solidFill>
              </a:rPr>
              <a:t>P</a:t>
            </a:r>
            <a:r>
              <a:rPr lang="en-US" sz="2800"/>
              <a:t> we find that </a:t>
            </a:r>
            <a:r>
              <a:rPr lang="en-US" sz="2800">
                <a:solidFill>
                  <a:srgbClr val="FFFF99"/>
                </a:solidFill>
              </a:rPr>
              <a:t>R &gt; P</a:t>
            </a:r>
            <a:r>
              <a:rPr lang="en-US" sz="2800"/>
              <a:t>. so we move to the right subtree of P but we find the fact that the right sub tree is empty, which shows that </a:t>
            </a:r>
            <a:r>
              <a:rPr lang="en-US" sz="2800">
                <a:solidFill>
                  <a:srgbClr val="FFFF99"/>
                </a:solidFill>
              </a:rPr>
              <a:t>R</a:t>
            </a:r>
            <a:r>
              <a:rPr lang="en-US" sz="2800"/>
              <a:t> was not present  previously in the tree and should be inserted at this place i.e. as a right child of </a:t>
            </a:r>
            <a:r>
              <a:rPr lang="en-US" sz="2800">
                <a:solidFill>
                  <a:srgbClr val="FFFF99"/>
                </a:solidFill>
              </a:rPr>
              <a:t>P</a:t>
            </a:r>
            <a:r>
              <a:rPr lang="en-US" sz="2800"/>
              <a:t> in the BST as follows. </a:t>
            </a:r>
          </a:p>
        </p:txBody>
      </p:sp>
      <p:sp>
        <p:nvSpPr>
          <p:cNvPr id="365571" name="Oval 3">
            <a:extLst>
              <a:ext uri="{FF2B5EF4-FFF2-40B4-BE49-F238E27FC236}">
                <a16:creationId xmlns:a16="http://schemas.microsoft.com/office/drawing/2014/main" id="{13B509B2-ED9E-488F-AA62-E65F7A5D8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65572" name="Oval 4">
            <a:extLst>
              <a:ext uri="{FF2B5EF4-FFF2-40B4-BE49-F238E27FC236}">
                <a16:creationId xmlns:a16="http://schemas.microsoft.com/office/drawing/2014/main" id="{FB977862-5D81-4B1E-B379-803E466D5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00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65573" name="Oval 5">
            <a:extLst>
              <a:ext uri="{FF2B5EF4-FFF2-40B4-BE49-F238E27FC236}">
                <a16:creationId xmlns:a16="http://schemas.microsoft.com/office/drawing/2014/main" id="{A94FC124-04A7-4DC6-87AC-7784A760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</a:p>
        </p:txBody>
      </p:sp>
      <p:sp>
        <p:nvSpPr>
          <p:cNvPr id="365574" name="Oval 6">
            <a:extLst>
              <a:ext uri="{FF2B5EF4-FFF2-40B4-BE49-F238E27FC236}">
                <a16:creationId xmlns:a16="http://schemas.microsoft.com/office/drawing/2014/main" id="{36A8E8D6-CC82-4CE4-9DFD-A31D1E16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76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65575" name="Oval 7">
            <a:extLst>
              <a:ext uri="{FF2B5EF4-FFF2-40B4-BE49-F238E27FC236}">
                <a16:creationId xmlns:a16="http://schemas.microsoft.com/office/drawing/2014/main" id="{FEECE2E9-BF74-49D0-B0D1-3C309102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365576" name="Line 8">
            <a:extLst>
              <a:ext uri="{FF2B5EF4-FFF2-40B4-BE49-F238E27FC236}">
                <a16:creationId xmlns:a16="http://schemas.microsoft.com/office/drawing/2014/main" id="{711ADA49-5388-43C7-BD11-6583DE5843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3581400"/>
            <a:ext cx="6096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5577" name="Line 9">
            <a:extLst>
              <a:ext uri="{FF2B5EF4-FFF2-40B4-BE49-F238E27FC236}">
                <a16:creationId xmlns:a16="http://schemas.microsoft.com/office/drawing/2014/main" id="{A8CB436F-DA35-4EF1-8CCD-86AA0A3774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2672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5578" name="Line 10">
            <a:extLst>
              <a:ext uri="{FF2B5EF4-FFF2-40B4-BE49-F238E27FC236}">
                <a16:creationId xmlns:a16="http://schemas.microsoft.com/office/drawing/2014/main" id="{8405BE16-00DD-41EC-B168-B0532E424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672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5579" name="Line 11">
            <a:extLst>
              <a:ext uri="{FF2B5EF4-FFF2-40B4-BE49-F238E27FC236}">
                <a16:creationId xmlns:a16="http://schemas.microsoft.com/office/drawing/2014/main" id="{0FE58D21-1399-4AD1-BC97-746A01C00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6096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5580" name="Oval 12">
            <a:extLst>
              <a:ext uri="{FF2B5EF4-FFF2-40B4-BE49-F238E27FC236}">
                <a16:creationId xmlns:a16="http://schemas.microsoft.com/office/drawing/2014/main" id="{22B873AB-BE63-4206-B61D-4CAC21EC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5581" name="Line 13">
            <a:extLst>
              <a:ext uri="{FF2B5EF4-FFF2-40B4-BE49-F238E27FC236}">
                <a16:creationId xmlns:a16="http://schemas.microsoft.com/office/drawing/2014/main" id="{8CC89B23-BA07-4CAE-8583-B969C35AB1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657600"/>
            <a:ext cx="8382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5582" name="Line 14">
            <a:extLst>
              <a:ext uri="{FF2B5EF4-FFF2-40B4-BE49-F238E27FC236}">
                <a16:creationId xmlns:a16="http://schemas.microsoft.com/office/drawing/2014/main" id="{FC4BC122-304D-44F4-84E4-7F6BE124F2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4196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5583" name="Oval 15">
            <a:extLst>
              <a:ext uri="{FF2B5EF4-FFF2-40B4-BE49-F238E27FC236}">
                <a16:creationId xmlns:a16="http://schemas.microsoft.com/office/drawing/2014/main" id="{9D491489-048D-4A8E-A4FB-EA6B2062F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53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65584" name="Oval 16">
            <a:extLst>
              <a:ext uri="{FF2B5EF4-FFF2-40B4-BE49-F238E27FC236}">
                <a16:creationId xmlns:a16="http://schemas.microsoft.com/office/drawing/2014/main" id="{4EF7D225-B7AC-4C2C-B20C-87730414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943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365585" name="Line 17">
            <a:extLst>
              <a:ext uri="{FF2B5EF4-FFF2-40B4-BE49-F238E27FC236}">
                <a16:creationId xmlns:a16="http://schemas.microsoft.com/office/drawing/2014/main" id="{86BDA564-966F-411C-BF22-52C730CC8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3340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51FABB07-258C-4D37-851D-882F4F57D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382000" cy="3276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>
                <a:solidFill>
                  <a:schemeClr val="folHlink"/>
                </a:solidFill>
              </a:rPr>
              <a:t>Problem </a:t>
            </a:r>
            <a:br>
              <a:rPr lang="en-US" sz="3600">
                <a:solidFill>
                  <a:schemeClr val="folHlink"/>
                </a:solidFill>
              </a:rPr>
            </a:br>
            <a:r>
              <a:rPr lang="en-US" sz="3600">
                <a:solidFill>
                  <a:schemeClr val="folHlink"/>
                </a:solidFill>
              </a:rPr>
              <a:t>of </a:t>
            </a:r>
            <a:br>
              <a:rPr lang="en-US" sz="3600">
                <a:solidFill>
                  <a:schemeClr val="folHlink"/>
                </a:solidFill>
              </a:rPr>
            </a:br>
            <a:r>
              <a:rPr lang="en-US" sz="3600">
                <a:solidFill>
                  <a:schemeClr val="folHlink"/>
                </a:solidFill>
              </a:rPr>
              <a:t>Lopsidedness (irregularity/unevenness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18861371-D30F-491C-920E-01B08D964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The order in which items are inserted into a BST determines the shape of the tree. For example, inserting the letters </a:t>
            </a:r>
            <a:r>
              <a:rPr lang="en-US" sz="2800">
                <a:solidFill>
                  <a:schemeClr val="folHlink"/>
                </a:solidFill>
              </a:rPr>
              <a:t>O, E, T, C, U, M, P</a:t>
            </a:r>
            <a:r>
              <a:rPr lang="en-US" sz="2800"/>
              <a:t> into a BST of characters in this order gives the nicely balanced tree.</a:t>
            </a:r>
          </a:p>
        </p:txBody>
      </p:sp>
      <p:sp>
        <p:nvSpPr>
          <p:cNvPr id="369667" name="Oval 3">
            <a:extLst>
              <a:ext uri="{FF2B5EF4-FFF2-40B4-BE49-F238E27FC236}">
                <a16:creationId xmlns:a16="http://schemas.microsoft.com/office/drawing/2014/main" id="{5D90C0C7-8D4E-4C24-BC81-7F06FF0CB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62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69668" name="Oval 4">
            <a:extLst>
              <a:ext uri="{FF2B5EF4-FFF2-40B4-BE49-F238E27FC236}">
                <a16:creationId xmlns:a16="http://schemas.microsoft.com/office/drawing/2014/main" id="{42621B0B-3331-4954-8A5C-21725E88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953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69669" name="Oval 5">
            <a:extLst>
              <a:ext uri="{FF2B5EF4-FFF2-40B4-BE49-F238E27FC236}">
                <a16:creationId xmlns:a16="http://schemas.microsoft.com/office/drawing/2014/main" id="{FB225FAE-B813-42B5-AE4E-85F3AFC4E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</a:p>
        </p:txBody>
      </p:sp>
      <p:sp>
        <p:nvSpPr>
          <p:cNvPr id="369670" name="Oval 6">
            <a:extLst>
              <a:ext uri="{FF2B5EF4-FFF2-40B4-BE49-F238E27FC236}">
                <a16:creationId xmlns:a16="http://schemas.microsoft.com/office/drawing/2014/main" id="{2FD9FDCC-C52A-4764-9510-317445AD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69671" name="Oval 7">
            <a:extLst>
              <a:ext uri="{FF2B5EF4-FFF2-40B4-BE49-F238E27FC236}">
                <a16:creationId xmlns:a16="http://schemas.microsoft.com/office/drawing/2014/main" id="{856ECD5D-1A27-4ABB-BA32-D77C0662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369672" name="Line 8">
            <a:extLst>
              <a:ext uri="{FF2B5EF4-FFF2-40B4-BE49-F238E27FC236}">
                <a16:creationId xmlns:a16="http://schemas.microsoft.com/office/drawing/2014/main" id="{2E153621-6E95-4575-B47B-27DB1712BA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3733800"/>
            <a:ext cx="6096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9673" name="Line 9">
            <a:extLst>
              <a:ext uri="{FF2B5EF4-FFF2-40B4-BE49-F238E27FC236}">
                <a16:creationId xmlns:a16="http://schemas.microsoft.com/office/drawing/2014/main" id="{6D497E20-DF91-402E-BE30-042CFB993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4196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9674" name="Line 10">
            <a:extLst>
              <a:ext uri="{FF2B5EF4-FFF2-40B4-BE49-F238E27FC236}">
                <a16:creationId xmlns:a16="http://schemas.microsoft.com/office/drawing/2014/main" id="{D47ADEFF-64A9-47C3-8845-5A875E297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4196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9675" name="Line 11">
            <a:extLst>
              <a:ext uri="{FF2B5EF4-FFF2-40B4-BE49-F238E27FC236}">
                <a16:creationId xmlns:a16="http://schemas.microsoft.com/office/drawing/2014/main" id="{F02323CA-1E73-4A49-A49F-F486B636B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4958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9676" name="Oval 12">
            <a:extLst>
              <a:ext uri="{FF2B5EF4-FFF2-40B4-BE49-F238E27FC236}">
                <a16:creationId xmlns:a16="http://schemas.microsoft.com/office/drawing/2014/main" id="{CE4DA683-BBAF-4E2A-A8A8-4A6783AF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69677" name="Line 13">
            <a:extLst>
              <a:ext uri="{FF2B5EF4-FFF2-40B4-BE49-F238E27FC236}">
                <a16:creationId xmlns:a16="http://schemas.microsoft.com/office/drawing/2014/main" id="{14B75270-BA8F-4D40-A8ED-7706543314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810000"/>
            <a:ext cx="8382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9678" name="Line 14">
            <a:extLst>
              <a:ext uri="{FF2B5EF4-FFF2-40B4-BE49-F238E27FC236}">
                <a16:creationId xmlns:a16="http://schemas.microsoft.com/office/drawing/2014/main" id="{F5F0DB49-465F-4DBB-B1CA-22A839F0C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5720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9679" name="Oval 15">
            <a:extLst>
              <a:ext uri="{FF2B5EF4-FFF2-40B4-BE49-F238E27FC236}">
                <a16:creationId xmlns:a16="http://schemas.microsoft.com/office/drawing/2014/main" id="{5AAFE4E4-83D7-4462-91D3-992D9324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69680" name="Rectangle 16">
            <a:extLst>
              <a:ext uri="{FF2B5EF4-FFF2-40B4-BE49-F238E27FC236}">
                <a16:creationId xmlns:a16="http://schemas.microsoft.com/office/drawing/2014/main" id="{1DE56F20-126A-4318-B46C-B96DE7CA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3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Figure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FE2EAF6F-5663-48EA-A3A5-89C6F546D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But inserting them in the order </a:t>
            </a:r>
            <a:r>
              <a:rPr lang="en-US" sz="2800">
                <a:solidFill>
                  <a:schemeClr val="folHlink"/>
                </a:solidFill>
              </a:rPr>
              <a:t>C, O, M, P, U, T, E</a:t>
            </a:r>
            <a:r>
              <a:rPr lang="en-US" sz="2800"/>
              <a:t> yields the unbalanced tree</a:t>
            </a:r>
          </a:p>
        </p:txBody>
      </p:sp>
      <p:sp>
        <p:nvSpPr>
          <p:cNvPr id="371715" name="Oval 3">
            <a:extLst>
              <a:ext uri="{FF2B5EF4-FFF2-40B4-BE49-F238E27FC236}">
                <a16:creationId xmlns:a16="http://schemas.microsoft.com/office/drawing/2014/main" id="{F9CF4A5C-D595-4510-89D3-4E888E3E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10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371716" name="Oval 4">
            <a:extLst>
              <a:ext uri="{FF2B5EF4-FFF2-40B4-BE49-F238E27FC236}">
                <a16:creationId xmlns:a16="http://schemas.microsoft.com/office/drawing/2014/main" id="{3F23E319-34C6-4440-8898-A9C3D1EF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71717" name="Oval 5">
            <a:extLst>
              <a:ext uri="{FF2B5EF4-FFF2-40B4-BE49-F238E27FC236}">
                <a16:creationId xmlns:a16="http://schemas.microsoft.com/office/drawing/2014/main" id="{8B9BDF6C-FBD9-4115-A96C-A4E0FA7D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71718" name="Oval 6">
            <a:extLst>
              <a:ext uri="{FF2B5EF4-FFF2-40B4-BE49-F238E27FC236}">
                <a16:creationId xmlns:a16="http://schemas.microsoft.com/office/drawing/2014/main" id="{464515A6-A282-441F-8301-C4E97E60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</a:p>
        </p:txBody>
      </p:sp>
      <p:sp>
        <p:nvSpPr>
          <p:cNvPr id="371719" name="Oval 7">
            <a:extLst>
              <a:ext uri="{FF2B5EF4-FFF2-40B4-BE49-F238E27FC236}">
                <a16:creationId xmlns:a16="http://schemas.microsoft.com/office/drawing/2014/main" id="{D40DD860-3E6D-435B-82E8-F918F9848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438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71720" name="Line 8">
            <a:extLst>
              <a:ext uri="{FF2B5EF4-FFF2-40B4-BE49-F238E27FC236}">
                <a16:creationId xmlns:a16="http://schemas.microsoft.com/office/drawing/2014/main" id="{D687A6EB-510E-4652-AA14-C6E0A33BE3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2057400"/>
            <a:ext cx="6096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1721" name="Line 9">
            <a:extLst>
              <a:ext uri="{FF2B5EF4-FFF2-40B4-BE49-F238E27FC236}">
                <a16:creationId xmlns:a16="http://schemas.microsoft.com/office/drawing/2014/main" id="{A23E921A-A9AD-45CD-860B-9921D21C7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1722" name="Line 10">
            <a:extLst>
              <a:ext uri="{FF2B5EF4-FFF2-40B4-BE49-F238E27FC236}">
                <a16:creationId xmlns:a16="http://schemas.microsoft.com/office/drawing/2014/main" id="{CA69F239-44E4-41DD-A096-63836AA00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1723" name="Line 11">
            <a:extLst>
              <a:ext uri="{FF2B5EF4-FFF2-40B4-BE49-F238E27FC236}">
                <a16:creationId xmlns:a16="http://schemas.microsoft.com/office/drawing/2014/main" id="{7765B32F-0815-417A-ABE6-20093902F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194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1724" name="Oval 12">
            <a:extLst>
              <a:ext uri="{FF2B5EF4-FFF2-40B4-BE49-F238E27FC236}">
                <a16:creationId xmlns:a16="http://schemas.microsoft.com/office/drawing/2014/main" id="{39CC8CD5-03F0-4A35-AE00-35B9AF7F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71725" name="Line 13">
            <a:extLst>
              <a:ext uri="{FF2B5EF4-FFF2-40B4-BE49-F238E27FC236}">
                <a16:creationId xmlns:a16="http://schemas.microsoft.com/office/drawing/2014/main" id="{86249874-7A11-4B22-B548-F50430C52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8768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1726" name="Line 14">
            <a:extLst>
              <a:ext uri="{FF2B5EF4-FFF2-40B4-BE49-F238E27FC236}">
                <a16:creationId xmlns:a16="http://schemas.microsoft.com/office/drawing/2014/main" id="{E6F052AD-D011-407F-B2ED-BBC1E0854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28956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1727" name="Oval 15">
            <a:extLst>
              <a:ext uri="{FF2B5EF4-FFF2-40B4-BE49-F238E27FC236}">
                <a16:creationId xmlns:a16="http://schemas.microsoft.com/office/drawing/2014/main" id="{34F68B64-0602-40DD-8934-DFE7D6C5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71728" name="Rectangle 16">
            <a:extLst>
              <a:ext uri="{FF2B5EF4-FFF2-40B4-BE49-F238E27FC236}">
                <a16:creationId xmlns:a16="http://schemas.microsoft.com/office/drawing/2014/main" id="{AA1AE93A-0A5C-46A3-BA01-0ACA1C6A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019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Figure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E618C9E8-6923-40D9-8E98-F0D48EFB7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And inserting characters in the order </a:t>
            </a:r>
            <a:r>
              <a:rPr lang="en-US" sz="2800">
                <a:solidFill>
                  <a:schemeClr val="folHlink"/>
                </a:solidFill>
              </a:rPr>
              <a:t>C, E, M, O, P, T, U</a:t>
            </a:r>
            <a:r>
              <a:rPr lang="en-US" sz="2800"/>
              <a:t>  will generate the following BST in worst unbalanced fashion.</a:t>
            </a:r>
          </a:p>
        </p:txBody>
      </p:sp>
      <p:sp>
        <p:nvSpPr>
          <p:cNvPr id="373763" name="Oval 3">
            <a:extLst>
              <a:ext uri="{FF2B5EF4-FFF2-40B4-BE49-F238E27FC236}">
                <a16:creationId xmlns:a16="http://schemas.microsoft.com/office/drawing/2014/main" id="{A2D89559-E962-4BEE-9469-688D888E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</a:p>
        </p:txBody>
      </p:sp>
      <p:sp>
        <p:nvSpPr>
          <p:cNvPr id="373764" name="Oval 4">
            <a:extLst>
              <a:ext uri="{FF2B5EF4-FFF2-40B4-BE49-F238E27FC236}">
                <a16:creationId xmlns:a16="http://schemas.microsoft.com/office/drawing/2014/main" id="{E5610965-812F-441D-83CC-D8CC0EB6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73765" name="Oval 5">
            <a:extLst>
              <a:ext uri="{FF2B5EF4-FFF2-40B4-BE49-F238E27FC236}">
                <a16:creationId xmlns:a16="http://schemas.microsoft.com/office/drawing/2014/main" id="{E5972239-5BDD-49B7-B2E3-B24FC7AB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24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73766" name="Oval 6">
            <a:extLst>
              <a:ext uri="{FF2B5EF4-FFF2-40B4-BE49-F238E27FC236}">
                <a16:creationId xmlns:a16="http://schemas.microsoft.com/office/drawing/2014/main" id="{182332DE-238E-43B7-A59E-37D6540A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73767" name="Oval 7">
            <a:extLst>
              <a:ext uri="{FF2B5EF4-FFF2-40B4-BE49-F238E27FC236}">
                <a16:creationId xmlns:a16="http://schemas.microsoft.com/office/drawing/2014/main" id="{937E2B76-E12F-4E09-B56C-286A38115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73768" name="Line 8">
            <a:extLst>
              <a:ext uri="{FF2B5EF4-FFF2-40B4-BE49-F238E27FC236}">
                <a16:creationId xmlns:a16="http://schemas.microsoft.com/office/drawing/2014/main" id="{A0B2E209-1E17-4D97-A76D-411B21F4DD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1905000"/>
            <a:ext cx="6096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3769" name="Line 9">
            <a:extLst>
              <a:ext uri="{FF2B5EF4-FFF2-40B4-BE49-F238E27FC236}">
                <a16:creationId xmlns:a16="http://schemas.microsoft.com/office/drawing/2014/main" id="{8E49E08B-3AFF-47DE-8CB9-E37690238A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4876800"/>
            <a:ext cx="5334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3770" name="Line 10">
            <a:extLst>
              <a:ext uri="{FF2B5EF4-FFF2-40B4-BE49-F238E27FC236}">
                <a16:creationId xmlns:a16="http://schemas.microsoft.com/office/drawing/2014/main" id="{C403057A-4677-41E4-B4B1-B81CE827C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505200"/>
            <a:ext cx="4572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3771" name="Line 11">
            <a:extLst>
              <a:ext uri="{FF2B5EF4-FFF2-40B4-BE49-F238E27FC236}">
                <a16:creationId xmlns:a16="http://schemas.microsoft.com/office/drawing/2014/main" id="{5293B083-79BD-438C-9E6E-2665F659A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667000"/>
            <a:ext cx="6858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3772" name="Oval 12">
            <a:extLst>
              <a:ext uri="{FF2B5EF4-FFF2-40B4-BE49-F238E27FC236}">
                <a16:creationId xmlns:a16="http://schemas.microsoft.com/office/drawing/2014/main" id="{A2C717A8-56E3-464F-B1BF-E3DA80E5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00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73773" name="Line 13">
            <a:extLst>
              <a:ext uri="{FF2B5EF4-FFF2-40B4-BE49-F238E27FC236}">
                <a16:creationId xmlns:a16="http://schemas.microsoft.com/office/drawing/2014/main" id="{7F6EA496-0BAF-4D3E-93AD-669225716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5334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3774" name="Line 14">
            <a:extLst>
              <a:ext uri="{FF2B5EF4-FFF2-40B4-BE49-F238E27FC236}">
                <a16:creationId xmlns:a16="http://schemas.microsoft.com/office/drawing/2014/main" id="{BE6B26D2-7958-41F5-A696-D57B06CF8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114800"/>
            <a:ext cx="7620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73775" name="Oval 15">
            <a:extLst>
              <a:ext uri="{FF2B5EF4-FFF2-40B4-BE49-F238E27FC236}">
                <a16:creationId xmlns:a16="http://schemas.microsoft.com/office/drawing/2014/main" id="{C3479ACA-00FE-4D2F-97D9-1E4016E1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373776" name="Rectangle 16">
            <a:extLst>
              <a:ext uri="{FF2B5EF4-FFF2-40B4-BE49-F238E27FC236}">
                <a16:creationId xmlns:a16="http://schemas.microsoft.com/office/drawing/2014/main" id="{C457D1E4-28A4-44A1-82D1-C0D5BAFF8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867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Figure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DEE47A96-61A4-461A-A7A2-E39EFDCE3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Deletion from a BST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5E22CBDB-3F30-4B08-BA7F-76C902F40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/>
              <a:t>To delete a node </a:t>
            </a:r>
            <a:r>
              <a:rPr lang="en-US">
                <a:solidFill>
                  <a:schemeClr val="folHlink"/>
                </a:solidFill>
              </a:rPr>
              <a:t>X </a:t>
            </a:r>
            <a:r>
              <a:rPr lang="en-US"/>
              <a:t>from BST we consider three cases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>
                <a:solidFill>
                  <a:srgbClr val="FFFF99"/>
                </a:solidFill>
              </a:rPr>
              <a:t>X</a:t>
            </a:r>
            <a:r>
              <a:rPr lang="en-US"/>
              <a:t> is a leaf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>
                <a:solidFill>
                  <a:srgbClr val="FFFF99"/>
                </a:solidFill>
              </a:rPr>
              <a:t>X</a:t>
            </a:r>
            <a:r>
              <a:rPr lang="en-US"/>
              <a:t> has only one child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>
                <a:solidFill>
                  <a:srgbClr val="FFFF99"/>
                </a:solidFill>
              </a:rPr>
              <a:t>X</a:t>
            </a:r>
            <a:r>
              <a:rPr lang="en-US"/>
              <a:t> has two children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3D07F38F-2FA4-472E-B6E5-AF8AC2044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First</a:t>
            </a:r>
            <a:r>
              <a:rPr lang="en-US"/>
              <a:t> case is very easy. We simply make the appropriate pointer in X’s parent null pointer i.e. </a:t>
            </a:r>
            <a:r>
              <a:rPr lang="en-US">
                <a:solidFill>
                  <a:schemeClr val="folHlink"/>
                </a:solidFill>
              </a:rPr>
              <a:t>left</a:t>
            </a:r>
            <a:r>
              <a:rPr lang="en-US"/>
              <a:t> or </a:t>
            </a:r>
            <a:r>
              <a:rPr lang="en-US">
                <a:solidFill>
                  <a:schemeClr val="folHlink"/>
                </a:solidFill>
              </a:rPr>
              <a:t>right</a:t>
            </a:r>
            <a:r>
              <a:rPr lang="en-US"/>
              <a:t> pointer according to the shape or situation of the tree.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Consider the Example……..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FC0BD31E-B035-4790-831D-65A080B87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Structure Definition – Binary Tree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1FC044B2-312D-464E-93D4-EE1E000A5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rgbClr val="FFFF99"/>
                </a:solidFill>
              </a:rPr>
              <a:t>struct node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rgbClr val="FFFF99"/>
                </a:solidFill>
              </a:rPr>
              <a:t>{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rgbClr val="FFFF99"/>
                </a:solidFill>
              </a:rPr>
              <a:t>  int info;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rgbClr val="FFFF99"/>
                </a:solidFill>
              </a:rPr>
              <a:t>  node *left,*right;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r>
              <a:rPr lang="en-US" sz="2800">
                <a:solidFill>
                  <a:srgbClr val="FFFF99"/>
                </a:solidFill>
              </a:rPr>
              <a:t>};</a:t>
            </a:r>
            <a:endParaRPr lang="en-US" sz="1800"/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0DB5FD90-6E5A-4B2B-8443-A19CC143D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5181600" cy="411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Oval 2">
            <a:extLst>
              <a:ext uri="{FF2B5EF4-FFF2-40B4-BE49-F238E27FC236}">
                <a16:creationId xmlns:a16="http://schemas.microsoft.com/office/drawing/2014/main" id="{EF4B9BA2-E459-4DC4-A7EC-B683AEAAD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</a:p>
        </p:txBody>
      </p:sp>
      <p:sp>
        <p:nvSpPr>
          <p:cNvPr id="381955" name="Oval 3">
            <a:extLst>
              <a:ext uri="{FF2B5EF4-FFF2-40B4-BE49-F238E27FC236}">
                <a16:creationId xmlns:a16="http://schemas.microsoft.com/office/drawing/2014/main" id="{64ABC111-CF60-4460-9C0A-925F1314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381956" name="Oval 4">
            <a:extLst>
              <a:ext uri="{FF2B5EF4-FFF2-40B4-BE49-F238E27FC236}">
                <a16:creationId xmlns:a16="http://schemas.microsoft.com/office/drawing/2014/main" id="{85FFF3D7-46EB-485F-B781-3B018E59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81957" name="Oval 5">
            <a:extLst>
              <a:ext uri="{FF2B5EF4-FFF2-40B4-BE49-F238E27FC236}">
                <a16:creationId xmlns:a16="http://schemas.microsoft.com/office/drawing/2014/main" id="{C7889C46-5C03-4A67-8D78-0441DEEF4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381958" name="Oval 6">
            <a:extLst>
              <a:ext uri="{FF2B5EF4-FFF2-40B4-BE49-F238E27FC236}">
                <a16:creationId xmlns:a16="http://schemas.microsoft.com/office/drawing/2014/main" id="{D27C2E30-4F5E-407D-929B-CB95CEE8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76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</a:p>
        </p:txBody>
      </p:sp>
      <p:sp>
        <p:nvSpPr>
          <p:cNvPr id="381959" name="Line 7">
            <a:extLst>
              <a:ext uri="{FF2B5EF4-FFF2-40B4-BE49-F238E27FC236}">
                <a16:creationId xmlns:a16="http://schemas.microsoft.com/office/drawing/2014/main" id="{401D8080-9FDE-4D68-8F46-37DD3F427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1066800"/>
            <a:ext cx="13716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60" name="Line 8">
            <a:extLst>
              <a:ext uri="{FF2B5EF4-FFF2-40B4-BE49-F238E27FC236}">
                <a16:creationId xmlns:a16="http://schemas.microsoft.com/office/drawing/2014/main" id="{539DCFC3-A718-486E-88E0-A397CF960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066800"/>
            <a:ext cx="1752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61" name="Line 9">
            <a:extLst>
              <a:ext uri="{FF2B5EF4-FFF2-40B4-BE49-F238E27FC236}">
                <a16:creationId xmlns:a16="http://schemas.microsoft.com/office/drawing/2014/main" id="{7984E619-DAFA-4103-B54D-0C36370FF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819400"/>
            <a:ext cx="4572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62" name="Line 10">
            <a:extLst>
              <a:ext uri="{FF2B5EF4-FFF2-40B4-BE49-F238E27FC236}">
                <a16:creationId xmlns:a16="http://schemas.microsoft.com/office/drawing/2014/main" id="{D876EA53-C041-4809-9F7B-DBA010305D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1981200"/>
            <a:ext cx="4572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63" name="Oval 11">
            <a:extLst>
              <a:ext uri="{FF2B5EF4-FFF2-40B4-BE49-F238E27FC236}">
                <a16:creationId xmlns:a16="http://schemas.microsoft.com/office/drawing/2014/main" id="{EDC40AD9-9EE9-42A7-A047-5730188B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62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381964" name="Line 12">
            <a:extLst>
              <a:ext uri="{FF2B5EF4-FFF2-40B4-BE49-F238E27FC236}">
                <a16:creationId xmlns:a16="http://schemas.microsoft.com/office/drawing/2014/main" id="{E1524D42-D197-465D-84A4-AEDDFA259C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7338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65" name="Line 13">
            <a:extLst>
              <a:ext uri="{FF2B5EF4-FFF2-40B4-BE49-F238E27FC236}">
                <a16:creationId xmlns:a16="http://schemas.microsoft.com/office/drawing/2014/main" id="{9F33BB5B-28CE-46F7-BD89-09D5AA77E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733800"/>
            <a:ext cx="381000" cy="685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66" name="Oval 14">
            <a:extLst>
              <a:ext uri="{FF2B5EF4-FFF2-40B4-BE49-F238E27FC236}">
                <a16:creationId xmlns:a16="http://schemas.microsoft.com/office/drawing/2014/main" id="{7D5ABF63-C0C6-4650-A867-FDC4FA53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381967" name="Oval 15">
            <a:extLst>
              <a:ext uri="{FF2B5EF4-FFF2-40B4-BE49-F238E27FC236}">
                <a16:creationId xmlns:a16="http://schemas.microsoft.com/office/drawing/2014/main" id="{2C9C17E2-6C26-4CFC-B622-EFC0D0DC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34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381968" name="Oval 16">
            <a:extLst>
              <a:ext uri="{FF2B5EF4-FFF2-40B4-BE49-F238E27FC236}">
                <a16:creationId xmlns:a16="http://schemas.microsoft.com/office/drawing/2014/main" id="{CE96CA4A-936A-4026-98D9-3C4FCF06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81969" name="Line 17">
            <a:extLst>
              <a:ext uri="{FF2B5EF4-FFF2-40B4-BE49-F238E27FC236}">
                <a16:creationId xmlns:a16="http://schemas.microsoft.com/office/drawing/2014/main" id="{24B40936-BE0E-4D9B-9BF5-7C4CC6F26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8006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70" name="Oval 18">
            <a:extLst>
              <a:ext uri="{FF2B5EF4-FFF2-40B4-BE49-F238E27FC236}">
                <a16:creationId xmlns:a16="http://schemas.microsoft.com/office/drawing/2014/main" id="{857F6E21-9C28-46A3-BE50-AE8FB7FF1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14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81971" name="Oval 19">
            <a:extLst>
              <a:ext uri="{FF2B5EF4-FFF2-40B4-BE49-F238E27FC236}">
                <a16:creationId xmlns:a16="http://schemas.microsoft.com/office/drawing/2014/main" id="{C371BB53-292B-4DB1-B41C-A8623140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381972" name="Oval 20">
            <a:extLst>
              <a:ext uri="{FF2B5EF4-FFF2-40B4-BE49-F238E27FC236}">
                <a16:creationId xmlns:a16="http://schemas.microsoft.com/office/drawing/2014/main" id="{ACC82528-BF92-44FC-AC10-9D310A71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81973" name="Oval 21">
            <a:extLst>
              <a:ext uri="{FF2B5EF4-FFF2-40B4-BE49-F238E27FC236}">
                <a16:creationId xmlns:a16="http://schemas.microsoft.com/office/drawing/2014/main" id="{2549373E-8B17-472F-B1F4-BCCD8703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81974" name="Oval 22">
            <a:extLst>
              <a:ext uri="{FF2B5EF4-FFF2-40B4-BE49-F238E27FC236}">
                <a16:creationId xmlns:a16="http://schemas.microsoft.com/office/drawing/2014/main" id="{423FF2E5-D2F7-4033-9D18-664830C6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81975" name="Oval 23">
            <a:extLst>
              <a:ext uri="{FF2B5EF4-FFF2-40B4-BE49-F238E27FC236}">
                <a16:creationId xmlns:a16="http://schemas.microsoft.com/office/drawing/2014/main" id="{E6801875-1F75-4497-86F9-A7745353E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381976" name="Line 24">
            <a:extLst>
              <a:ext uri="{FF2B5EF4-FFF2-40B4-BE49-F238E27FC236}">
                <a16:creationId xmlns:a16="http://schemas.microsoft.com/office/drawing/2014/main" id="{89964733-33B5-4B06-937A-62634E125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800600"/>
            <a:ext cx="3048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77" name="Line 25">
            <a:extLst>
              <a:ext uri="{FF2B5EF4-FFF2-40B4-BE49-F238E27FC236}">
                <a16:creationId xmlns:a16="http://schemas.microsoft.com/office/drawing/2014/main" id="{2808BFDB-8C00-4540-BBC0-CE90AC182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7338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78" name="Line 26">
            <a:extLst>
              <a:ext uri="{FF2B5EF4-FFF2-40B4-BE49-F238E27FC236}">
                <a16:creationId xmlns:a16="http://schemas.microsoft.com/office/drawing/2014/main" id="{3EBD482E-23C3-4563-95B8-E41BE19242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057400"/>
            <a:ext cx="9144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79" name="Line 27">
            <a:extLst>
              <a:ext uri="{FF2B5EF4-FFF2-40B4-BE49-F238E27FC236}">
                <a16:creationId xmlns:a16="http://schemas.microsoft.com/office/drawing/2014/main" id="{4AF05172-3539-4529-A1BE-D61789EDC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971800"/>
            <a:ext cx="3048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80" name="Line 28">
            <a:extLst>
              <a:ext uri="{FF2B5EF4-FFF2-40B4-BE49-F238E27FC236}">
                <a16:creationId xmlns:a16="http://schemas.microsoft.com/office/drawing/2014/main" id="{5A466E3B-0EBC-426D-97ED-DD8AA37BE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895600"/>
            <a:ext cx="3810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81" name="Line 29">
            <a:extLst>
              <a:ext uri="{FF2B5EF4-FFF2-40B4-BE49-F238E27FC236}">
                <a16:creationId xmlns:a16="http://schemas.microsoft.com/office/drawing/2014/main" id="{CF8FB024-2A51-414D-86E2-2AED96D61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057400"/>
            <a:ext cx="762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82" name="Oval 30">
            <a:extLst>
              <a:ext uri="{FF2B5EF4-FFF2-40B4-BE49-F238E27FC236}">
                <a16:creationId xmlns:a16="http://schemas.microsoft.com/office/drawing/2014/main" id="{1D837E32-5BD6-4722-9183-BC11AA53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57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381983" name="Line 31">
            <a:extLst>
              <a:ext uri="{FF2B5EF4-FFF2-40B4-BE49-F238E27FC236}">
                <a16:creationId xmlns:a16="http://schemas.microsoft.com/office/drawing/2014/main" id="{F5D51490-F4EF-42B4-B6CF-0B01BCBF3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7244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1984" name="Line 32">
            <a:extLst>
              <a:ext uri="{FF2B5EF4-FFF2-40B4-BE49-F238E27FC236}">
                <a16:creationId xmlns:a16="http://schemas.microsoft.com/office/drawing/2014/main" id="{659FB3F4-C718-4A9C-AC62-E85352627B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895600"/>
            <a:ext cx="381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71728AE8-AD72-4AFE-846E-632E95F3D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3820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For example to delete </a:t>
            </a:r>
            <a:r>
              <a:rPr lang="en-US" sz="2800">
                <a:solidFill>
                  <a:srgbClr val="FFFF99"/>
                </a:solidFill>
              </a:rPr>
              <a:t>D</a:t>
            </a:r>
            <a:r>
              <a:rPr lang="en-US" sz="2800"/>
              <a:t> in the above BST we can simply make the right pointer in its parent </a:t>
            </a:r>
            <a:r>
              <a:rPr lang="en-US" sz="2800">
                <a:solidFill>
                  <a:srgbClr val="FFFF99"/>
                </a:solidFill>
              </a:rPr>
              <a:t>C</a:t>
            </a:r>
            <a:r>
              <a:rPr lang="en-US" sz="2800"/>
              <a:t> a NULL.</a:t>
            </a:r>
          </a:p>
        </p:txBody>
      </p:sp>
      <p:sp>
        <p:nvSpPr>
          <p:cNvPr id="384003" name="Oval 3">
            <a:extLst>
              <a:ext uri="{FF2B5EF4-FFF2-40B4-BE49-F238E27FC236}">
                <a16:creationId xmlns:a16="http://schemas.microsoft.com/office/drawing/2014/main" id="{BFC03E5F-D7AC-41C4-8F41-F2C11C32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</a:p>
        </p:txBody>
      </p:sp>
      <p:sp>
        <p:nvSpPr>
          <p:cNvPr id="384004" name="Oval 4">
            <a:extLst>
              <a:ext uri="{FF2B5EF4-FFF2-40B4-BE49-F238E27FC236}">
                <a16:creationId xmlns:a16="http://schemas.microsoft.com/office/drawing/2014/main" id="{CEBE48DE-F0F9-4A84-9E23-216FBE8A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384005" name="Oval 5">
            <a:extLst>
              <a:ext uri="{FF2B5EF4-FFF2-40B4-BE49-F238E27FC236}">
                <a16:creationId xmlns:a16="http://schemas.microsoft.com/office/drawing/2014/main" id="{826DD4DF-E9C5-430B-A5DC-A5DFEF14B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84006" name="Oval 6">
            <a:extLst>
              <a:ext uri="{FF2B5EF4-FFF2-40B4-BE49-F238E27FC236}">
                <a16:creationId xmlns:a16="http://schemas.microsoft.com/office/drawing/2014/main" id="{6F18DCF6-6FD6-4355-9AFE-8B2467462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384007" name="Oval 7">
            <a:extLst>
              <a:ext uri="{FF2B5EF4-FFF2-40B4-BE49-F238E27FC236}">
                <a16:creationId xmlns:a16="http://schemas.microsoft.com/office/drawing/2014/main" id="{ED18840F-5843-4558-9EF3-C4457CAA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38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</a:p>
        </p:txBody>
      </p:sp>
      <p:sp>
        <p:nvSpPr>
          <p:cNvPr id="384008" name="Line 8">
            <a:extLst>
              <a:ext uri="{FF2B5EF4-FFF2-40B4-BE49-F238E27FC236}">
                <a16:creationId xmlns:a16="http://schemas.microsoft.com/office/drawing/2014/main" id="{2F9FF0C9-9EC3-429D-9903-87EFC9496E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1828800"/>
            <a:ext cx="13716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09" name="Line 9">
            <a:extLst>
              <a:ext uri="{FF2B5EF4-FFF2-40B4-BE49-F238E27FC236}">
                <a16:creationId xmlns:a16="http://schemas.microsoft.com/office/drawing/2014/main" id="{79C6B7D2-BAA9-48E7-8497-9EB4062CCE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828800"/>
            <a:ext cx="1752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10" name="Line 10">
            <a:extLst>
              <a:ext uri="{FF2B5EF4-FFF2-40B4-BE49-F238E27FC236}">
                <a16:creationId xmlns:a16="http://schemas.microsoft.com/office/drawing/2014/main" id="{934A10AE-F63A-47DC-977F-559A35DEA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81400"/>
            <a:ext cx="4572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11" name="Line 11">
            <a:extLst>
              <a:ext uri="{FF2B5EF4-FFF2-40B4-BE49-F238E27FC236}">
                <a16:creationId xmlns:a16="http://schemas.microsoft.com/office/drawing/2014/main" id="{E3EE11F3-9128-45C1-9A75-158F61303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743200"/>
            <a:ext cx="4572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12" name="Oval 12">
            <a:extLst>
              <a:ext uri="{FF2B5EF4-FFF2-40B4-BE49-F238E27FC236}">
                <a16:creationId xmlns:a16="http://schemas.microsoft.com/office/drawing/2014/main" id="{2E80ED5F-560B-4F77-B47D-48CEA587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524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384013" name="Line 13">
            <a:extLst>
              <a:ext uri="{FF2B5EF4-FFF2-40B4-BE49-F238E27FC236}">
                <a16:creationId xmlns:a16="http://schemas.microsoft.com/office/drawing/2014/main" id="{C39AE4B6-A766-43D6-9F85-D6A3677B85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958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14" name="Line 14">
            <a:extLst>
              <a:ext uri="{FF2B5EF4-FFF2-40B4-BE49-F238E27FC236}">
                <a16:creationId xmlns:a16="http://schemas.microsoft.com/office/drawing/2014/main" id="{714478E4-F06D-421C-83AB-5BEC8D0699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495800"/>
            <a:ext cx="381000" cy="685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15" name="Oval 15">
            <a:extLst>
              <a:ext uri="{FF2B5EF4-FFF2-40B4-BE49-F238E27FC236}">
                <a16:creationId xmlns:a16="http://schemas.microsoft.com/office/drawing/2014/main" id="{20F727FE-65FE-4B78-994B-C8D61B79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384016" name="Oval 16">
            <a:extLst>
              <a:ext uri="{FF2B5EF4-FFF2-40B4-BE49-F238E27FC236}">
                <a16:creationId xmlns:a16="http://schemas.microsoft.com/office/drawing/2014/main" id="{56BEA7AD-75D5-41B8-9DB9-B3645F97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384017" name="Oval 17">
            <a:extLst>
              <a:ext uri="{FF2B5EF4-FFF2-40B4-BE49-F238E27FC236}">
                <a16:creationId xmlns:a16="http://schemas.microsoft.com/office/drawing/2014/main" id="{7547A0C2-0B95-4F72-BB67-52719DF6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81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84018" name="Line 18">
            <a:extLst>
              <a:ext uri="{FF2B5EF4-FFF2-40B4-BE49-F238E27FC236}">
                <a16:creationId xmlns:a16="http://schemas.microsoft.com/office/drawing/2014/main" id="{21E0C4E2-692A-4AA9-AB0D-7CD4E12E9A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55626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19" name="Oval 19">
            <a:extLst>
              <a:ext uri="{FF2B5EF4-FFF2-40B4-BE49-F238E27FC236}">
                <a16:creationId xmlns:a16="http://schemas.microsoft.com/office/drawing/2014/main" id="{8CC3E5B9-6E1D-49EB-A77C-0B03ED1C8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84020" name="Oval 20">
            <a:extLst>
              <a:ext uri="{FF2B5EF4-FFF2-40B4-BE49-F238E27FC236}">
                <a16:creationId xmlns:a16="http://schemas.microsoft.com/office/drawing/2014/main" id="{723BAD8E-9284-445B-B7DE-B1175765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384021" name="Oval 21">
            <a:extLst>
              <a:ext uri="{FF2B5EF4-FFF2-40B4-BE49-F238E27FC236}">
                <a16:creationId xmlns:a16="http://schemas.microsoft.com/office/drawing/2014/main" id="{49739A5A-2837-4270-A98F-28783795F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38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84022" name="Oval 22">
            <a:extLst>
              <a:ext uri="{FF2B5EF4-FFF2-40B4-BE49-F238E27FC236}">
                <a16:creationId xmlns:a16="http://schemas.microsoft.com/office/drawing/2014/main" id="{C4CD6D3B-0FC0-4B03-AA3F-04BC16C8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14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84023" name="Oval 23">
            <a:extLst>
              <a:ext uri="{FF2B5EF4-FFF2-40B4-BE49-F238E27FC236}">
                <a16:creationId xmlns:a16="http://schemas.microsoft.com/office/drawing/2014/main" id="{BD302B45-1DE6-4966-832D-BEB4C03E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38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84024" name="Line 24">
            <a:extLst>
              <a:ext uri="{FF2B5EF4-FFF2-40B4-BE49-F238E27FC236}">
                <a16:creationId xmlns:a16="http://schemas.microsoft.com/office/drawing/2014/main" id="{2613A0A9-0317-4865-ABB2-49EAEAD98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4958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25" name="Line 25">
            <a:extLst>
              <a:ext uri="{FF2B5EF4-FFF2-40B4-BE49-F238E27FC236}">
                <a16:creationId xmlns:a16="http://schemas.microsoft.com/office/drawing/2014/main" id="{12BE3007-7332-4B5F-BCB4-B50EC4DA1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819400"/>
            <a:ext cx="9144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26" name="Line 26">
            <a:extLst>
              <a:ext uri="{FF2B5EF4-FFF2-40B4-BE49-F238E27FC236}">
                <a16:creationId xmlns:a16="http://schemas.microsoft.com/office/drawing/2014/main" id="{68FF85CD-BADC-4256-B3E2-A419B7FCF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3048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27" name="Line 27">
            <a:extLst>
              <a:ext uri="{FF2B5EF4-FFF2-40B4-BE49-F238E27FC236}">
                <a16:creationId xmlns:a16="http://schemas.microsoft.com/office/drawing/2014/main" id="{D3939630-F830-40F7-BC9C-27C1B79B8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657600"/>
            <a:ext cx="3810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28" name="Line 28">
            <a:extLst>
              <a:ext uri="{FF2B5EF4-FFF2-40B4-BE49-F238E27FC236}">
                <a16:creationId xmlns:a16="http://schemas.microsoft.com/office/drawing/2014/main" id="{A3D55A34-5315-4472-9309-E6DF06B48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19400"/>
            <a:ext cx="762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29" name="Oval 29">
            <a:extLst>
              <a:ext uri="{FF2B5EF4-FFF2-40B4-BE49-F238E27FC236}">
                <a16:creationId xmlns:a16="http://schemas.microsoft.com/office/drawing/2014/main" id="{219FF609-C559-470E-97C3-DEA267F7D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384030" name="Line 30">
            <a:extLst>
              <a:ext uri="{FF2B5EF4-FFF2-40B4-BE49-F238E27FC236}">
                <a16:creationId xmlns:a16="http://schemas.microsoft.com/office/drawing/2014/main" id="{0A1B4784-FE84-49A4-A0FD-A06AFDA9F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864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4031" name="Line 31">
            <a:extLst>
              <a:ext uri="{FF2B5EF4-FFF2-40B4-BE49-F238E27FC236}">
                <a16:creationId xmlns:a16="http://schemas.microsoft.com/office/drawing/2014/main" id="{9DF56525-4646-47D7-8706-E3C51463A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657600"/>
            <a:ext cx="381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482C576A-FBEC-4ADF-AAF4-0ACBFBA5E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486400"/>
          </a:xfrm>
        </p:spPr>
        <p:txBody>
          <a:bodyPr/>
          <a:lstStyle/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The </a:t>
            </a:r>
            <a:r>
              <a:rPr lang="en-US" sz="2800">
                <a:solidFill>
                  <a:schemeClr val="folHlink"/>
                </a:solidFill>
              </a:rPr>
              <a:t>Second</a:t>
            </a:r>
            <a:r>
              <a:rPr lang="en-US" sz="2800"/>
              <a:t> case, where the node X has exactly one child. Here we need to only set the appropriate pointer in </a:t>
            </a:r>
            <a:r>
              <a:rPr lang="en-US" sz="2800">
                <a:solidFill>
                  <a:srgbClr val="FFFF99"/>
                </a:solidFill>
              </a:rPr>
              <a:t>X’s</a:t>
            </a:r>
            <a:r>
              <a:rPr lang="en-US" sz="2800"/>
              <a:t> parent to point to child. For example we can delete the node </a:t>
            </a:r>
            <a:r>
              <a:rPr lang="en-US" sz="2800">
                <a:solidFill>
                  <a:srgbClr val="FFFF99"/>
                </a:solidFill>
              </a:rPr>
              <a:t>E</a:t>
            </a:r>
            <a:r>
              <a:rPr lang="en-US" sz="2800"/>
              <a:t> in BST by simply setting the right pointer of its parent A to point to the node  </a:t>
            </a:r>
            <a:r>
              <a:rPr lang="en-US" sz="2800">
                <a:solidFill>
                  <a:srgbClr val="FFFF99"/>
                </a:solidFill>
              </a:rPr>
              <a:t>C</a:t>
            </a:r>
            <a:r>
              <a:rPr lang="en-US" sz="2800"/>
              <a:t> and then delete </a:t>
            </a:r>
            <a:r>
              <a:rPr lang="en-US" sz="2800">
                <a:solidFill>
                  <a:srgbClr val="FFFF99"/>
                </a:solidFill>
              </a:rPr>
              <a:t>X</a:t>
            </a:r>
            <a:r>
              <a:rPr lang="en-US" sz="2800"/>
              <a:t> as follows.</a:t>
            </a:r>
          </a:p>
          <a:p>
            <a:pPr eaLnBrk="1" hangingPunct="1">
              <a:defRPr/>
            </a:pPr>
            <a:endParaRPr 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Oval 2">
            <a:extLst>
              <a:ext uri="{FF2B5EF4-FFF2-40B4-BE49-F238E27FC236}">
                <a16:creationId xmlns:a16="http://schemas.microsoft.com/office/drawing/2014/main" id="{753F742E-9A5F-4D97-BB33-87D491AD9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</a:p>
        </p:txBody>
      </p:sp>
      <p:sp>
        <p:nvSpPr>
          <p:cNvPr id="388099" name="Oval 3">
            <a:extLst>
              <a:ext uri="{FF2B5EF4-FFF2-40B4-BE49-F238E27FC236}">
                <a16:creationId xmlns:a16="http://schemas.microsoft.com/office/drawing/2014/main" id="{1BA9B664-AAE9-45E8-A60D-046373A0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388100" name="Oval 4">
            <a:extLst>
              <a:ext uri="{FF2B5EF4-FFF2-40B4-BE49-F238E27FC236}">
                <a16:creationId xmlns:a16="http://schemas.microsoft.com/office/drawing/2014/main" id="{2D29E242-F6C1-4107-9475-CA45D848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88101" name="Oval 5">
            <a:extLst>
              <a:ext uri="{FF2B5EF4-FFF2-40B4-BE49-F238E27FC236}">
                <a16:creationId xmlns:a16="http://schemas.microsoft.com/office/drawing/2014/main" id="{8F463474-1B7F-4A13-BDC4-DDCA880D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388102" name="Oval 6">
            <a:extLst>
              <a:ext uri="{FF2B5EF4-FFF2-40B4-BE49-F238E27FC236}">
                <a16:creationId xmlns:a16="http://schemas.microsoft.com/office/drawing/2014/main" id="{60A01BDA-07BF-4690-BF44-20FB1489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76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</a:p>
        </p:txBody>
      </p:sp>
      <p:sp>
        <p:nvSpPr>
          <p:cNvPr id="388103" name="Line 7">
            <a:extLst>
              <a:ext uri="{FF2B5EF4-FFF2-40B4-BE49-F238E27FC236}">
                <a16:creationId xmlns:a16="http://schemas.microsoft.com/office/drawing/2014/main" id="{EF95C02E-3215-4AFD-88B5-889BF7EF61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1066800"/>
            <a:ext cx="13716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04" name="Line 8">
            <a:extLst>
              <a:ext uri="{FF2B5EF4-FFF2-40B4-BE49-F238E27FC236}">
                <a16:creationId xmlns:a16="http://schemas.microsoft.com/office/drawing/2014/main" id="{B6F48796-6D35-4BE4-8F3B-B37D4549E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066800"/>
            <a:ext cx="1752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05" name="Line 9">
            <a:extLst>
              <a:ext uri="{FF2B5EF4-FFF2-40B4-BE49-F238E27FC236}">
                <a16:creationId xmlns:a16="http://schemas.microsoft.com/office/drawing/2014/main" id="{CE82A276-B856-4872-BCB2-8FDB26BC3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895600"/>
            <a:ext cx="457200" cy="1524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06" name="Line 10">
            <a:extLst>
              <a:ext uri="{FF2B5EF4-FFF2-40B4-BE49-F238E27FC236}">
                <a16:creationId xmlns:a16="http://schemas.microsoft.com/office/drawing/2014/main" id="{BEB0DCD3-EAD0-44BC-A633-08AA69755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1981200"/>
            <a:ext cx="4572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07" name="Oval 11">
            <a:extLst>
              <a:ext uri="{FF2B5EF4-FFF2-40B4-BE49-F238E27FC236}">
                <a16:creationId xmlns:a16="http://schemas.microsoft.com/office/drawing/2014/main" id="{537EC7E3-10A0-4D26-A31B-E4824124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62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388108" name="Line 12">
            <a:extLst>
              <a:ext uri="{FF2B5EF4-FFF2-40B4-BE49-F238E27FC236}">
                <a16:creationId xmlns:a16="http://schemas.microsoft.com/office/drawing/2014/main" id="{DA444647-5431-4BF0-A952-2EB4B94ED5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7338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09" name="Oval 13">
            <a:extLst>
              <a:ext uri="{FF2B5EF4-FFF2-40B4-BE49-F238E27FC236}">
                <a16:creationId xmlns:a16="http://schemas.microsoft.com/office/drawing/2014/main" id="{FCA7DA80-AA42-4E77-8E09-048D884C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388110" name="Oval 14">
            <a:extLst>
              <a:ext uri="{FF2B5EF4-FFF2-40B4-BE49-F238E27FC236}">
                <a16:creationId xmlns:a16="http://schemas.microsoft.com/office/drawing/2014/main" id="{A00776FE-7D89-403B-92D3-D648C680A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388111" name="Oval 15">
            <a:extLst>
              <a:ext uri="{FF2B5EF4-FFF2-40B4-BE49-F238E27FC236}">
                <a16:creationId xmlns:a16="http://schemas.microsoft.com/office/drawing/2014/main" id="{F258D023-A48F-44EA-801C-10A298BA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19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88112" name="Line 16">
            <a:extLst>
              <a:ext uri="{FF2B5EF4-FFF2-40B4-BE49-F238E27FC236}">
                <a16:creationId xmlns:a16="http://schemas.microsoft.com/office/drawing/2014/main" id="{0F8AC536-8E78-4C04-83C1-3ED41B097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8006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13" name="Oval 17">
            <a:extLst>
              <a:ext uri="{FF2B5EF4-FFF2-40B4-BE49-F238E27FC236}">
                <a16:creationId xmlns:a16="http://schemas.microsoft.com/office/drawing/2014/main" id="{D71E52A8-801C-4FC1-BACE-58B1511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14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88114" name="Oval 18">
            <a:extLst>
              <a:ext uri="{FF2B5EF4-FFF2-40B4-BE49-F238E27FC236}">
                <a16:creationId xmlns:a16="http://schemas.microsoft.com/office/drawing/2014/main" id="{C53DC334-1E34-4F98-9260-B95C5297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388115" name="Oval 19">
            <a:extLst>
              <a:ext uri="{FF2B5EF4-FFF2-40B4-BE49-F238E27FC236}">
                <a16:creationId xmlns:a16="http://schemas.microsoft.com/office/drawing/2014/main" id="{0329384A-6DB1-47DF-8F96-48EA84DDA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88116" name="Oval 20">
            <a:extLst>
              <a:ext uri="{FF2B5EF4-FFF2-40B4-BE49-F238E27FC236}">
                <a16:creationId xmlns:a16="http://schemas.microsoft.com/office/drawing/2014/main" id="{18AE9435-1A09-4573-844D-76F35A89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88117" name="Oval 21">
            <a:extLst>
              <a:ext uri="{FF2B5EF4-FFF2-40B4-BE49-F238E27FC236}">
                <a16:creationId xmlns:a16="http://schemas.microsoft.com/office/drawing/2014/main" id="{738929F8-6379-44C9-A3DB-BCA332F1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88118" name="Oval 22">
            <a:extLst>
              <a:ext uri="{FF2B5EF4-FFF2-40B4-BE49-F238E27FC236}">
                <a16:creationId xmlns:a16="http://schemas.microsoft.com/office/drawing/2014/main" id="{C9DA4C77-340D-43F5-B429-4275387A3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34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388119" name="Line 23">
            <a:extLst>
              <a:ext uri="{FF2B5EF4-FFF2-40B4-BE49-F238E27FC236}">
                <a16:creationId xmlns:a16="http://schemas.microsoft.com/office/drawing/2014/main" id="{A706E282-6A21-4B0D-9260-C3D1C4FA9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00600"/>
            <a:ext cx="3048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20" name="Line 24">
            <a:extLst>
              <a:ext uri="{FF2B5EF4-FFF2-40B4-BE49-F238E27FC236}">
                <a16:creationId xmlns:a16="http://schemas.microsoft.com/office/drawing/2014/main" id="{2442CB31-A6FD-432E-A06B-930CA3C92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7338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21" name="Line 25">
            <a:extLst>
              <a:ext uri="{FF2B5EF4-FFF2-40B4-BE49-F238E27FC236}">
                <a16:creationId xmlns:a16="http://schemas.microsoft.com/office/drawing/2014/main" id="{E324B479-2978-423B-A4CC-C50156578A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057400"/>
            <a:ext cx="9144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22" name="Line 26">
            <a:extLst>
              <a:ext uri="{FF2B5EF4-FFF2-40B4-BE49-F238E27FC236}">
                <a16:creationId xmlns:a16="http://schemas.microsoft.com/office/drawing/2014/main" id="{E992B8CB-F33B-4079-862E-5EFB6C854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971800"/>
            <a:ext cx="3048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23" name="Line 27">
            <a:extLst>
              <a:ext uri="{FF2B5EF4-FFF2-40B4-BE49-F238E27FC236}">
                <a16:creationId xmlns:a16="http://schemas.microsoft.com/office/drawing/2014/main" id="{998F2C7C-3C24-48AB-87EF-A8EB2ED71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895600"/>
            <a:ext cx="3810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24" name="Line 28">
            <a:extLst>
              <a:ext uri="{FF2B5EF4-FFF2-40B4-BE49-F238E27FC236}">
                <a16:creationId xmlns:a16="http://schemas.microsoft.com/office/drawing/2014/main" id="{BF89F1AE-6D84-4EAE-873E-B15B1FAF6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057400"/>
            <a:ext cx="762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25" name="Oval 29">
            <a:extLst>
              <a:ext uri="{FF2B5EF4-FFF2-40B4-BE49-F238E27FC236}">
                <a16:creationId xmlns:a16="http://schemas.microsoft.com/office/drawing/2014/main" id="{D0696C51-B7D4-472B-89BE-6792C4A1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57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388126" name="Line 30">
            <a:extLst>
              <a:ext uri="{FF2B5EF4-FFF2-40B4-BE49-F238E27FC236}">
                <a16:creationId xmlns:a16="http://schemas.microsoft.com/office/drawing/2014/main" id="{DB395F52-5861-42C7-B83F-40C2B67EF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7244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27" name="Line 31">
            <a:extLst>
              <a:ext uri="{FF2B5EF4-FFF2-40B4-BE49-F238E27FC236}">
                <a16:creationId xmlns:a16="http://schemas.microsoft.com/office/drawing/2014/main" id="{624B8435-D860-472B-80E0-EC5D5EA7A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895600"/>
            <a:ext cx="381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8128" name="Rectangle 32">
            <a:extLst>
              <a:ext uri="{FF2B5EF4-FFF2-40B4-BE49-F238E27FC236}">
                <a16:creationId xmlns:a16="http://schemas.microsoft.com/office/drawing/2014/main" id="{C5D473CB-2691-419F-ABD0-519BF2BDF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3429000"/>
            <a:ext cx="14478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Deleted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A775DF7F-DC78-44C8-81F2-D38F4636E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In </a:t>
            </a:r>
            <a:r>
              <a:rPr lang="en-US" sz="2800">
                <a:solidFill>
                  <a:srgbClr val="FFFF99"/>
                </a:solidFill>
              </a:rPr>
              <a:t>third</a:t>
            </a:r>
            <a:r>
              <a:rPr lang="en-US" sz="2800"/>
              <a:t> case, in which </a:t>
            </a:r>
            <a:r>
              <a:rPr lang="en-US" sz="2800">
                <a:solidFill>
                  <a:srgbClr val="FFFF99"/>
                </a:solidFill>
              </a:rPr>
              <a:t>X</a:t>
            </a:r>
            <a:r>
              <a:rPr lang="en-US" sz="2800"/>
              <a:t> has </a:t>
            </a:r>
            <a:r>
              <a:rPr lang="en-US" sz="2800">
                <a:solidFill>
                  <a:srgbClr val="FFFF99"/>
                </a:solidFill>
              </a:rPr>
              <a:t>2</a:t>
            </a:r>
            <a:r>
              <a:rPr lang="en-US" sz="2800"/>
              <a:t> children  we can replace the value stored in node </a:t>
            </a:r>
            <a:r>
              <a:rPr lang="en-US" sz="2800">
                <a:solidFill>
                  <a:srgbClr val="FFFF99"/>
                </a:solidFill>
              </a:rPr>
              <a:t>X</a:t>
            </a:r>
            <a:r>
              <a:rPr lang="en-US" sz="2800"/>
              <a:t> by its inorder successor or predecessor and then delete that successor or predecessor.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To consider this we consider the following BST and we want to delete the node </a:t>
            </a:r>
            <a:r>
              <a:rPr lang="en-US" sz="2800">
                <a:solidFill>
                  <a:srgbClr val="FFFF99"/>
                </a:solidFill>
              </a:rPr>
              <a:t>J</a:t>
            </a:r>
            <a:r>
              <a:rPr lang="en-US" sz="2800"/>
              <a:t>.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So we can replace it with its immediate inorder successor and we can locate it by starting from right child of </a:t>
            </a:r>
            <a:r>
              <a:rPr lang="en-US" sz="2800">
                <a:solidFill>
                  <a:srgbClr val="FFFF99"/>
                </a:solidFill>
              </a:rPr>
              <a:t>J</a:t>
            </a:r>
            <a:r>
              <a:rPr lang="en-US" sz="2800"/>
              <a:t>. and in our example the immediate inorder successor of </a:t>
            </a:r>
            <a:r>
              <a:rPr lang="en-US" sz="2800">
                <a:solidFill>
                  <a:srgbClr val="FFFF99"/>
                </a:solidFill>
              </a:rPr>
              <a:t>J</a:t>
            </a:r>
            <a:r>
              <a:rPr lang="en-US" sz="2800"/>
              <a:t> is </a:t>
            </a:r>
            <a:r>
              <a:rPr lang="en-US" sz="2800">
                <a:solidFill>
                  <a:srgbClr val="FFFF99"/>
                </a:solidFill>
              </a:rPr>
              <a:t>K</a:t>
            </a:r>
            <a:r>
              <a:rPr lang="en-US" sz="280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Oval 2">
            <a:extLst>
              <a:ext uri="{FF2B5EF4-FFF2-40B4-BE49-F238E27FC236}">
                <a16:creationId xmlns:a16="http://schemas.microsoft.com/office/drawing/2014/main" id="{F7C5BDB8-913A-4C25-AEEE-8108A3F9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</a:p>
        </p:txBody>
      </p:sp>
      <p:sp>
        <p:nvSpPr>
          <p:cNvPr id="392195" name="Oval 3">
            <a:extLst>
              <a:ext uri="{FF2B5EF4-FFF2-40B4-BE49-F238E27FC236}">
                <a16:creationId xmlns:a16="http://schemas.microsoft.com/office/drawing/2014/main" id="{5AFF1452-6E3B-4CB4-BBDE-C1A61146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392196" name="Oval 4">
            <a:extLst>
              <a:ext uri="{FF2B5EF4-FFF2-40B4-BE49-F238E27FC236}">
                <a16:creationId xmlns:a16="http://schemas.microsoft.com/office/drawing/2014/main" id="{8EC115F5-578A-4681-B0FD-29577070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92197" name="Oval 5">
            <a:extLst>
              <a:ext uri="{FF2B5EF4-FFF2-40B4-BE49-F238E27FC236}">
                <a16:creationId xmlns:a16="http://schemas.microsoft.com/office/drawing/2014/main" id="{9D1FA7EC-056C-4FE1-9FD5-93F97FBF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392198" name="Oval 6">
            <a:extLst>
              <a:ext uri="{FF2B5EF4-FFF2-40B4-BE49-F238E27FC236}">
                <a16:creationId xmlns:a16="http://schemas.microsoft.com/office/drawing/2014/main" id="{E4D9BDE1-BF4E-429D-AADF-E8799FD6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76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</a:p>
        </p:txBody>
      </p:sp>
      <p:sp>
        <p:nvSpPr>
          <p:cNvPr id="392199" name="Line 7">
            <a:extLst>
              <a:ext uri="{FF2B5EF4-FFF2-40B4-BE49-F238E27FC236}">
                <a16:creationId xmlns:a16="http://schemas.microsoft.com/office/drawing/2014/main" id="{2EE9C2CC-49FD-424D-BF5B-675B7F79A0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1066800"/>
            <a:ext cx="13716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00" name="Line 8">
            <a:extLst>
              <a:ext uri="{FF2B5EF4-FFF2-40B4-BE49-F238E27FC236}">
                <a16:creationId xmlns:a16="http://schemas.microsoft.com/office/drawing/2014/main" id="{23CC72A3-9503-42EF-B146-F448011EE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066800"/>
            <a:ext cx="1752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01" name="Line 9">
            <a:extLst>
              <a:ext uri="{FF2B5EF4-FFF2-40B4-BE49-F238E27FC236}">
                <a16:creationId xmlns:a16="http://schemas.microsoft.com/office/drawing/2014/main" id="{E0D756CF-0EFE-49EA-89B3-6B6EBB50E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819400"/>
            <a:ext cx="4572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02" name="Line 10">
            <a:extLst>
              <a:ext uri="{FF2B5EF4-FFF2-40B4-BE49-F238E27FC236}">
                <a16:creationId xmlns:a16="http://schemas.microsoft.com/office/drawing/2014/main" id="{2327A814-DB87-4067-98EA-39BCF0DCB2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1981200"/>
            <a:ext cx="4572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03" name="Oval 11">
            <a:extLst>
              <a:ext uri="{FF2B5EF4-FFF2-40B4-BE49-F238E27FC236}">
                <a16:creationId xmlns:a16="http://schemas.microsoft.com/office/drawing/2014/main" id="{E06E9643-8301-41B8-BF1A-4B396890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62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392204" name="Line 12">
            <a:extLst>
              <a:ext uri="{FF2B5EF4-FFF2-40B4-BE49-F238E27FC236}">
                <a16:creationId xmlns:a16="http://schemas.microsoft.com/office/drawing/2014/main" id="{E1785954-F24D-46DE-BCA5-7DCB9AC522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7338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05" name="Line 13">
            <a:extLst>
              <a:ext uri="{FF2B5EF4-FFF2-40B4-BE49-F238E27FC236}">
                <a16:creationId xmlns:a16="http://schemas.microsoft.com/office/drawing/2014/main" id="{A2010B97-82BD-4669-B795-AEC5BAB2E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733800"/>
            <a:ext cx="381000" cy="685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06" name="Oval 14">
            <a:extLst>
              <a:ext uri="{FF2B5EF4-FFF2-40B4-BE49-F238E27FC236}">
                <a16:creationId xmlns:a16="http://schemas.microsoft.com/office/drawing/2014/main" id="{C0FAFA16-F883-4C02-B517-65822B3B3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392207" name="Oval 15">
            <a:extLst>
              <a:ext uri="{FF2B5EF4-FFF2-40B4-BE49-F238E27FC236}">
                <a16:creationId xmlns:a16="http://schemas.microsoft.com/office/drawing/2014/main" id="{B23677F5-7938-489E-A63E-E3B750582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34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392208" name="Oval 16">
            <a:extLst>
              <a:ext uri="{FF2B5EF4-FFF2-40B4-BE49-F238E27FC236}">
                <a16:creationId xmlns:a16="http://schemas.microsoft.com/office/drawing/2014/main" id="{2A14C297-F0A0-48FA-9019-BBECC7BCD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92209" name="Line 17">
            <a:extLst>
              <a:ext uri="{FF2B5EF4-FFF2-40B4-BE49-F238E27FC236}">
                <a16:creationId xmlns:a16="http://schemas.microsoft.com/office/drawing/2014/main" id="{C018B410-B556-4B02-A79C-82A304C24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8006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10" name="Oval 18">
            <a:extLst>
              <a:ext uri="{FF2B5EF4-FFF2-40B4-BE49-F238E27FC236}">
                <a16:creationId xmlns:a16="http://schemas.microsoft.com/office/drawing/2014/main" id="{7600176E-E1D6-46CE-BBCB-487170C4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14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2211" name="Oval 19">
            <a:extLst>
              <a:ext uri="{FF2B5EF4-FFF2-40B4-BE49-F238E27FC236}">
                <a16:creationId xmlns:a16="http://schemas.microsoft.com/office/drawing/2014/main" id="{AD81C6CB-AC47-40BB-AF4E-3AFC8795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392212" name="Oval 20">
            <a:extLst>
              <a:ext uri="{FF2B5EF4-FFF2-40B4-BE49-F238E27FC236}">
                <a16:creationId xmlns:a16="http://schemas.microsoft.com/office/drawing/2014/main" id="{20FF7C59-D569-4792-A821-DFA5523D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92213" name="Oval 21">
            <a:extLst>
              <a:ext uri="{FF2B5EF4-FFF2-40B4-BE49-F238E27FC236}">
                <a16:creationId xmlns:a16="http://schemas.microsoft.com/office/drawing/2014/main" id="{EE07458B-60B0-4D44-82B7-4B9C6C26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92214" name="Oval 22">
            <a:extLst>
              <a:ext uri="{FF2B5EF4-FFF2-40B4-BE49-F238E27FC236}">
                <a16:creationId xmlns:a16="http://schemas.microsoft.com/office/drawing/2014/main" id="{8DCECBCA-884A-4295-8991-76C26400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92215" name="Oval 23">
            <a:extLst>
              <a:ext uri="{FF2B5EF4-FFF2-40B4-BE49-F238E27FC236}">
                <a16:creationId xmlns:a16="http://schemas.microsoft.com/office/drawing/2014/main" id="{5AA14AB5-D064-4731-8A0F-FA4F18833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392216" name="Line 24">
            <a:extLst>
              <a:ext uri="{FF2B5EF4-FFF2-40B4-BE49-F238E27FC236}">
                <a16:creationId xmlns:a16="http://schemas.microsoft.com/office/drawing/2014/main" id="{E1055F54-80A3-44DB-AEA6-B3A955CF0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800600"/>
            <a:ext cx="3048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17" name="Line 25">
            <a:extLst>
              <a:ext uri="{FF2B5EF4-FFF2-40B4-BE49-F238E27FC236}">
                <a16:creationId xmlns:a16="http://schemas.microsoft.com/office/drawing/2014/main" id="{9D5CB025-0E50-42A1-B932-AD92061F7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7338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18" name="Line 26">
            <a:extLst>
              <a:ext uri="{FF2B5EF4-FFF2-40B4-BE49-F238E27FC236}">
                <a16:creationId xmlns:a16="http://schemas.microsoft.com/office/drawing/2014/main" id="{C7E8E3E0-B38E-4F4E-8AAC-A87B53CCE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057400"/>
            <a:ext cx="9144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19" name="Line 27">
            <a:extLst>
              <a:ext uri="{FF2B5EF4-FFF2-40B4-BE49-F238E27FC236}">
                <a16:creationId xmlns:a16="http://schemas.microsoft.com/office/drawing/2014/main" id="{53730CB6-E95A-49B9-A2CB-1D685BBC6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971800"/>
            <a:ext cx="3048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20" name="Line 28">
            <a:extLst>
              <a:ext uri="{FF2B5EF4-FFF2-40B4-BE49-F238E27FC236}">
                <a16:creationId xmlns:a16="http://schemas.microsoft.com/office/drawing/2014/main" id="{EE87C2E8-08EF-4AD4-84E5-B9E7F6F32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895600"/>
            <a:ext cx="3810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21" name="Line 29">
            <a:extLst>
              <a:ext uri="{FF2B5EF4-FFF2-40B4-BE49-F238E27FC236}">
                <a16:creationId xmlns:a16="http://schemas.microsoft.com/office/drawing/2014/main" id="{B0170FC4-9F48-4B3E-90E8-4D8A1931D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057400"/>
            <a:ext cx="762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22" name="Oval 30">
            <a:extLst>
              <a:ext uri="{FF2B5EF4-FFF2-40B4-BE49-F238E27FC236}">
                <a16:creationId xmlns:a16="http://schemas.microsoft.com/office/drawing/2014/main" id="{4AA4EF34-F1A3-4447-B244-7C2AC28F6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57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392223" name="Line 31">
            <a:extLst>
              <a:ext uri="{FF2B5EF4-FFF2-40B4-BE49-F238E27FC236}">
                <a16:creationId xmlns:a16="http://schemas.microsoft.com/office/drawing/2014/main" id="{6FBAED6C-3371-4A8B-BCEE-24404EBF5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7244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2224" name="Line 32">
            <a:extLst>
              <a:ext uri="{FF2B5EF4-FFF2-40B4-BE49-F238E27FC236}">
                <a16:creationId xmlns:a16="http://schemas.microsoft.com/office/drawing/2014/main" id="{74E09ED2-BD52-468C-898B-2562593A26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895600"/>
            <a:ext cx="381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C089F421-3BE1-4645-BB18-A0DB87E8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After deletion we have….</a:t>
            </a:r>
          </a:p>
        </p:txBody>
      </p:sp>
      <p:sp>
        <p:nvSpPr>
          <p:cNvPr id="394243" name="Oval 3">
            <a:extLst>
              <a:ext uri="{FF2B5EF4-FFF2-40B4-BE49-F238E27FC236}">
                <a16:creationId xmlns:a16="http://schemas.microsoft.com/office/drawing/2014/main" id="{4DA92451-7874-4319-8400-A14366C4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</a:p>
        </p:txBody>
      </p:sp>
      <p:sp>
        <p:nvSpPr>
          <p:cNvPr id="394244" name="Oval 4">
            <a:extLst>
              <a:ext uri="{FF2B5EF4-FFF2-40B4-BE49-F238E27FC236}">
                <a16:creationId xmlns:a16="http://schemas.microsoft.com/office/drawing/2014/main" id="{097085C9-B1DB-4981-B2FC-85517FE8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394245" name="Oval 5">
            <a:extLst>
              <a:ext uri="{FF2B5EF4-FFF2-40B4-BE49-F238E27FC236}">
                <a16:creationId xmlns:a16="http://schemas.microsoft.com/office/drawing/2014/main" id="{E228E7EE-EF2F-4911-81CA-4DAD9D0E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394246" name="Oval 6">
            <a:extLst>
              <a:ext uri="{FF2B5EF4-FFF2-40B4-BE49-F238E27FC236}">
                <a16:creationId xmlns:a16="http://schemas.microsoft.com/office/drawing/2014/main" id="{B4B0C038-5CCE-4C9B-BC8A-920B27885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29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394247" name="Oval 7">
            <a:extLst>
              <a:ext uri="{FF2B5EF4-FFF2-40B4-BE49-F238E27FC236}">
                <a16:creationId xmlns:a16="http://schemas.microsoft.com/office/drawing/2014/main" id="{9A92F0D5-D641-4E28-888E-CDD136474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438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</a:p>
        </p:txBody>
      </p:sp>
      <p:sp>
        <p:nvSpPr>
          <p:cNvPr id="394248" name="Line 8">
            <a:extLst>
              <a:ext uri="{FF2B5EF4-FFF2-40B4-BE49-F238E27FC236}">
                <a16:creationId xmlns:a16="http://schemas.microsoft.com/office/drawing/2014/main" id="{D3F4DA6F-2701-4318-BF41-A6951F1DE1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828800"/>
            <a:ext cx="13716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49" name="Line 9">
            <a:extLst>
              <a:ext uri="{FF2B5EF4-FFF2-40B4-BE49-F238E27FC236}">
                <a16:creationId xmlns:a16="http://schemas.microsoft.com/office/drawing/2014/main" id="{F33D6910-5B95-4B6A-8F5A-B9D4BF10FA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1828800"/>
            <a:ext cx="1752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50" name="Line 10">
            <a:extLst>
              <a:ext uri="{FF2B5EF4-FFF2-40B4-BE49-F238E27FC236}">
                <a16:creationId xmlns:a16="http://schemas.microsoft.com/office/drawing/2014/main" id="{60C6EE73-9ABB-42B8-A2E9-342540436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81400"/>
            <a:ext cx="4572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51" name="Line 11">
            <a:extLst>
              <a:ext uri="{FF2B5EF4-FFF2-40B4-BE49-F238E27FC236}">
                <a16:creationId xmlns:a16="http://schemas.microsoft.com/office/drawing/2014/main" id="{D6386881-C31B-4904-8719-E08F45BC9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743200"/>
            <a:ext cx="4572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52" name="Oval 12">
            <a:extLst>
              <a:ext uri="{FF2B5EF4-FFF2-40B4-BE49-F238E27FC236}">
                <a16:creationId xmlns:a16="http://schemas.microsoft.com/office/drawing/2014/main" id="{47D32F24-A738-4AC9-8239-0C5D83E9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524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394253" name="Line 13">
            <a:extLst>
              <a:ext uri="{FF2B5EF4-FFF2-40B4-BE49-F238E27FC236}">
                <a16:creationId xmlns:a16="http://schemas.microsoft.com/office/drawing/2014/main" id="{5358DEA3-6DE4-458E-AF2D-AAD720DB0A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95800"/>
            <a:ext cx="4572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54" name="Line 14">
            <a:extLst>
              <a:ext uri="{FF2B5EF4-FFF2-40B4-BE49-F238E27FC236}">
                <a16:creationId xmlns:a16="http://schemas.microsoft.com/office/drawing/2014/main" id="{5AE9F965-5031-4430-9856-24C85F30B7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495800"/>
            <a:ext cx="381000" cy="685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55" name="Oval 15">
            <a:extLst>
              <a:ext uri="{FF2B5EF4-FFF2-40B4-BE49-F238E27FC236}">
                <a16:creationId xmlns:a16="http://schemas.microsoft.com/office/drawing/2014/main" id="{30CE9BC2-B78A-4C34-9BAA-C87B19DB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00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394256" name="Oval 16">
            <a:extLst>
              <a:ext uri="{FF2B5EF4-FFF2-40B4-BE49-F238E27FC236}">
                <a16:creationId xmlns:a16="http://schemas.microsoft.com/office/drawing/2014/main" id="{6AB7DD16-4781-42B1-8297-550D37C75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394257" name="Oval 17">
            <a:extLst>
              <a:ext uri="{FF2B5EF4-FFF2-40B4-BE49-F238E27FC236}">
                <a16:creationId xmlns:a16="http://schemas.microsoft.com/office/drawing/2014/main" id="{D479C3E6-2C3C-4CC8-9F0D-7372DFF2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81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94258" name="Line 18">
            <a:extLst>
              <a:ext uri="{FF2B5EF4-FFF2-40B4-BE49-F238E27FC236}">
                <a16:creationId xmlns:a16="http://schemas.microsoft.com/office/drawing/2014/main" id="{7DC7BD1B-E0DC-4339-9CA2-1F0380A52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5626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59" name="Oval 19">
            <a:extLst>
              <a:ext uri="{FF2B5EF4-FFF2-40B4-BE49-F238E27FC236}">
                <a16:creationId xmlns:a16="http://schemas.microsoft.com/office/drawing/2014/main" id="{C6E3CCCE-A0AC-4C56-922E-80891AEAA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394260" name="Oval 20">
            <a:extLst>
              <a:ext uri="{FF2B5EF4-FFF2-40B4-BE49-F238E27FC236}">
                <a16:creationId xmlns:a16="http://schemas.microsoft.com/office/drawing/2014/main" id="{467F4C06-472C-477A-8DF4-A510E7E6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38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394261" name="Oval 21">
            <a:extLst>
              <a:ext uri="{FF2B5EF4-FFF2-40B4-BE49-F238E27FC236}">
                <a16:creationId xmlns:a16="http://schemas.microsoft.com/office/drawing/2014/main" id="{1301ACB8-5DCC-4D54-9D04-1E0E6E87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</p:txBody>
      </p:sp>
      <p:sp>
        <p:nvSpPr>
          <p:cNvPr id="394262" name="Oval 22">
            <a:extLst>
              <a:ext uri="{FF2B5EF4-FFF2-40B4-BE49-F238E27FC236}">
                <a16:creationId xmlns:a16="http://schemas.microsoft.com/office/drawing/2014/main" id="{C795A736-EFCD-45A5-B470-F0A41F51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14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94263" name="Oval 23">
            <a:extLst>
              <a:ext uri="{FF2B5EF4-FFF2-40B4-BE49-F238E27FC236}">
                <a16:creationId xmlns:a16="http://schemas.microsoft.com/office/drawing/2014/main" id="{74F17318-DF9E-4FBA-9B74-AB8C1F8D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94264" name="Oval 24">
            <a:extLst>
              <a:ext uri="{FF2B5EF4-FFF2-40B4-BE49-F238E27FC236}">
                <a16:creationId xmlns:a16="http://schemas.microsoft.com/office/drawing/2014/main" id="{EE184970-E7C2-4826-9176-CA10ECE3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96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394265" name="Line 25">
            <a:extLst>
              <a:ext uri="{FF2B5EF4-FFF2-40B4-BE49-F238E27FC236}">
                <a16:creationId xmlns:a16="http://schemas.microsoft.com/office/drawing/2014/main" id="{E3D485A0-86E2-478B-8A04-3CFC71A52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62600"/>
            <a:ext cx="3048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66" name="Line 26">
            <a:extLst>
              <a:ext uri="{FF2B5EF4-FFF2-40B4-BE49-F238E27FC236}">
                <a16:creationId xmlns:a16="http://schemas.microsoft.com/office/drawing/2014/main" id="{55768F79-62EF-44B4-8E2C-715D2A286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958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67" name="Line 27">
            <a:extLst>
              <a:ext uri="{FF2B5EF4-FFF2-40B4-BE49-F238E27FC236}">
                <a16:creationId xmlns:a16="http://schemas.microsoft.com/office/drawing/2014/main" id="{EB893DEB-9C88-4417-B4ED-054A24881D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819400"/>
            <a:ext cx="9144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68" name="Line 28">
            <a:extLst>
              <a:ext uri="{FF2B5EF4-FFF2-40B4-BE49-F238E27FC236}">
                <a16:creationId xmlns:a16="http://schemas.microsoft.com/office/drawing/2014/main" id="{790ED649-8BD5-442A-A736-6809C5C1B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733800"/>
            <a:ext cx="3048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69" name="Line 29">
            <a:extLst>
              <a:ext uri="{FF2B5EF4-FFF2-40B4-BE49-F238E27FC236}">
                <a16:creationId xmlns:a16="http://schemas.microsoft.com/office/drawing/2014/main" id="{52375A24-0092-41CE-949D-0BF9479A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657600"/>
            <a:ext cx="3810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70" name="Line 30">
            <a:extLst>
              <a:ext uri="{FF2B5EF4-FFF2-40B4-BE49-F238E27FC236}">
                <a16:creationId xmlns:a16="http://schemas.microsoft.com/office/drawing/2014/main" id="{3EF9C0C8-EE68-4E56-B1B8-11D179C7A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819400"/>
            <a:ext cx="762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71" name="Oval 31">
            <a:extLst>
              <a:ext uri="{FF2B5EF4-FFF2-40B4-BE49-F238E27FC236}">
                <a16:creationId xmlns:a16="http://schemas.microsoft.com/office/drawing/2014/main" id="{5B9693CA-5B16-4EC4-872A-CCB19E34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19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</p:txBody>
      </p:sp>
      <p:sp>
        <p:nvSpPr>
          <p:cNvPr id="394272" name="Line 32">
            <a:extLst>
              <a:ext uri="{FF2B5EF4-FFF2-40B4-BE49-F238E27FC236}">
                <a16:creationId xmlns:a16="http://schemas.microsoft.com/office/drawing/2014/main" id="{DC326C1F-9E4F-4A46-9578-12B9352DF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486400"/>
            <a:ext cx="2286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73" name="Line 33">
            <a:extLst>
              <a:ext uri="{FF2B5EF4-FFF2-40B4-BE49-F238E27FC236}">
                <a16:creationId xmlns:a16="http://schemas.microsoft.com/office/drawing/2014/main" id="{A7FDCA0E-1384-4297-A20D-93C271F14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657600"/>
            <a:ext cx="381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74" name="Line 34">
            <a:extLst>
              <a:ext uri="{FF2B5EF4-FFF2-40B4-BE49-F238E27FC236}">
                <a16:creationId xmlns:a16="http://schemas.microsoft.com/office/drawing/2014/main" id="{27BA62FB-2B54-40E6-B5B9-0FC84A562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029200"/>
            <a:ext cx="1524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94275" name="Rectangle 35">
            <a:extLst>
              <a:ext uri="{FF2B5EF4-FFF2-40B4-BE49-F238E27FC236}">
                <a16:creationId xmlns:a16="http://schemas.microsoft.com/office/drawing/2014/main" id="{7F2C2F78-3445-4C38-82CA-9AEE23004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48400" y="2057400"/>
            <a:ext cx="14478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/>
              <a:t>Replacement for J </a:t>
            </a:r>
          </a:p>
        </p:txBody>
      </p:sp>
      <p:sp>
        <p:nvSpPr>
          <p:cNvPr id="394276" name="Rectangle 36">
            <a:extLst>
              <a:ext uri="{FF2B5EF4-FFF2-40B4-BE49-F238E27FC236}">
                <a16:creationId xmlns:a16="http://schemas.microsoft.com/office/drawing/2014/main" id="{5C7953BD-B0C4-49B4-8F5F-A3C32529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257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Deleted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81E3046F-32F7-4EA1-9A40-6E74D6695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229600" cy="2819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Implementation of  BST                   ( Binary Search Tree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4D0C5827-09DD-47A1-B0EF-A75FEE9A6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folHlink"/>
                </a:solidFill>
              </a:rPr>
              <a:t>/*		</a:t>
            </a:r>
            <a:r>
              <a:rPr lang="en-US" sz="1800" b="1" dirty="0">
                <a:solidFill>
                  <a:schemeClr val="folHlink"/>
                </a:solidFill>
              </a:rPr>
              <a:t>Implementation of </a:t>
            </a:r>
            <a:r>
              <a:rPr lang="en-US" sz="1800" b="1" dirty="0">
                <a:solidFill>
                  <a:srgbClr val="FFFF99"/>
                </a:solidFill>
              </a:rPr>
              <a:t>Binary Search Tree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folHlink"/>
                </a:solidFill>
              </a:rPr>
              <a:t>			  </a:t>
            </a:r>
            <a:r>
              <a:rPr lang="en-US" sz="1800" b="1" dirty="0">
                <a:solidFill>
                  <a:schemeClr val="folHlink"/>
                </a:solidFill>
                <a:latin typeface="Lucida Handwriting" pitchFamily="66" charset="0"/>
              </a:rPr>
              <a:t>Only Insertion</a:t>
            </a:r>
            <a:r>
              <a:rPr lang="en-US" sz="1800" b="1" dirty="0">
                <a:solidFill>
                  <a:schemeClr val="folHlink"/>
                </a:solidFill>
              </a:rPr>
              <a:t> 	</a:t>
            </a:r>
            <a:r>
              <a:rPr lang="en-US" sz="1800" dirty="0">
                <a:solidFill>
                  <a:schemeClr val="folHlink"/>
                </a:solidFill>
              </a:rPr>
              <a:t>		*/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#include &lt;</a:t>
            </a:r>
            <a:r>
              <a:rPr lang="en-US" sz="1800" dirty="0" err="1">
                <a:solidFill>
                  <a:srgbClr val="FFFF99"/>
                </a:solidFill>
              </a:rPr>
              <a:t>iostream.h</a:t>
            </a:r>
            <a:r>
              <a:rPr lang="en-US" sz="1800" dirty="0">
                <a:solidFill>
                  <a:srgbClr val="FFFF99"/>
                </a:solidFill>
              </a:rPr>
              <a:t>&gt;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#include &lt;</a:t>
            </a:r>
            <a:r>
              <a:rPr lang="en-US" sz="1800" dirty="0" err="1">
                <a:solidFill>
                  <a:srgbClr val="FFFF99"/>
                </a:solidFill>
              </a:rPr>
              <a:t>conio.h</a:t>
            </a:r>
            <a:r>
              <a:rPr lang="en-US" sz="1800" dirty="0">
                <a:solidFill>
                  <a:srgbClr val="FFFF99"/>
                </a:solidFill>
              </a:rPr>
              <a:t>&gt;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#include &lt;</a:t>
            </a:r>
            <a:r>
              <a:rPr lang="en-US" sz="1800" dirty="0" err="1">
                <a:solidFill>
                  <a:srgbClr val="FFFF99"/>
                </a:solidFill>
              </a:rPr>
              <a:t>stdlib.h</a:t>
            </a:r>
            <a:r>
              <a:rPr lang="en-US" sz="1800" dirty="0">
                <a:solidFill>
                  <a:srgbClr val="FFFF99"/>
                </a:solidFill>
              </a:rPr>
              <a:t>&gt;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rgbClr val="FFFF99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FFFF99"/>
                </a:solidFill>
              </a:rPr>
              <a:t>struct</a:t>
            </a:r>
            <a:r>
              <a:rPr lang="en-US" sz="1800" dirty="0">
                <a:solidFill>
                  <a:srgbClr val="FFFF99"/>
                </a:solidFill>
              </a:rPr>
              <a:t> node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{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  </a:t>
            </a:r>
            <a:r>
              <a:rPr lang="en-US" sz="1800" dirty="0" err="1">
                <a:solidFill>
                  <a:srgbClr val="FFFF99"/>
                </a:solidFill>
              </a:rPr>
              <a:t>int</a:t>
            </a:r>
            <a:r>
              <a:rPr lang="en-US" sz="1800" dirty="0">
                <a:solidFill>
                  <a:srgbClr val="FFFF99"/>
                </a:solidFill>
              </a:rPr>
              <a:t> info;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  node *left,*right;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};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class </a:t>
            </a:r>
            <a:r>
              <a:rPr lang="en-US" sz="1800" dirty="0" err="1">
                <a:solidFill>
                  <a:srgbClr val="FFFF99"/>
                </a:solidFill>
              </a:rPr>
              <a:t>bin_search_tree</a:t>
            </a:r>
            <a:endParaRPr lang="en-US" sz="1800" dirty="0">
              <a:solidFill>
                <a:srgbClr val="FFFF99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{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   private :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	    node *temp;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   public  :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	    node *root;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	    </a:t>
            </a:r>
            <a:r>
              <a:rPr lang="en-US" sz="1800" dirty="0" err="1">
                <a:solidFill>
                  <a:srgbClr val="FFFF99"/>
                </a:solidFill>
              </a:rPr>
              <a:t>int</a:t>
            </a:r>
            <a:r>
              <a:rPr lang="en-US" sz="1800" dirty="0">
                <a:solidFill>
                  <a:srgbClr val="FFFF99"/>
                </a:solidFill>
              </a:rPr>
              <a:t> number;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	    </a:t>
            </a:r>
            <a:r>
              <a:rPr lang="en-US" sz="1800" dirty="0" err="1">
                <a:solidFill>
                  <a:srgbClr val="FFFF99"/>
                </a:solidFill>
              </a:rPr>
              <a:t>bin_search_tree</a:t>
            </a:r>
            <a:r>
              <a:rPr lang="en-US" sz="1800" dirty="0">
                <a:solidFill>
                  <a:srgbClr val="FFFF99"/>
                </a:solidFill>
              </a:rPr>
              <a:t>();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	    void options();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	    void </a:t>
            </a:r>
            <a:r>
              <a:rPr lang="en-US" sz="1800" dirty="0" err="1">
                <a:solidFill>
                  <a:srgbClr val="FFFF99"/>
                </a:solidFill>
              </a:rPr>
              <a:t>b_search_tree</a:t>
            </a:r>
            <a:r>
              <a:rPr lang="en-US" sz="1800" dirty="0">
                <a:solidFill>
                  <a:srgbClr val="FFFF99"/>
                </a:solidFill>
              </a:rPr>
              <a:t>(node *);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	    void </a:t>
            </a:r>
            <a:r>
              <a:rPr lang="en-US" sz="1800" dirty="0" err="1">
                <a:solidFill>
                  <a:srgbClr val="FFFF99"/>
                </a:solidFill>
              </a:rPr>
              <a:t>in_order</a:t>
            </a:r>
            <a:r>
              <a:rPr lang="en-US" sz="1800" dirty="0">
                <a:solidFill>
                  <a:srgbClr val="FFFF99"/>
                </a:solidFill>
              </a:rPr>
              <a:t>(node *);</a:t>
            </a:r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99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40C34AE8-012A-4DFA-BDF0-25D75D539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void main()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clrscr();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char ch;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bin_search_tree obj;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while( 4 )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  obj.options();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  ch=getch();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  switch(ch)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  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     case '1':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		clrscr();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		cout&lt;&lt;"\n Enter number to add in a tree... \n";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		cin&gt;&gt;obj.number;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		obj.b_search_tree( obj.root 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		break;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E4DB1325-0558-43B2-A21E-C21536308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Tree Traversal -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688A0682-3829-417C-B0EE-3652AC2A6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itchFamily="18" charset="0"/>
              </a:rPr>
              <a:t>Initially </a:t>
            </a:r>
            <a:r>
              <a:rPr lang="en-US" dirty="0">
                <a:solidFill>
                  <a:srgbClr val="FFFF99"/>
                </a:solidFill>
                <a:latin typeface="Times New Roman" pitchFamily="18" charset="0"/>
              </a:rPr>
              <a:t>root</a:t>
            </a:r>
            <a:r>
              <a:rPr lang="en-US" dirty="0">
                <a:latin typeface="Times New Roman" pitchFamily="18" charset="0"/>
              </a:rPr>
              <a:t> pointer will be passed to this function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void tree :: </a:t>
            </a:r>
            <a:r>
              <a:rPr lang="en-US" sz="2400" dirty="0" err="1">
                <a:solidFill>
                  <a:srgbClr val="FFFF99"/>
                </a:solidFill>
              </a:rPr>
              <a:t>in_ord</a:t>
            </a:r>
            <a:r>
              <a:rPr lang="en-US" sz="2400" dirty="0"/>
              <a:t>(node *</a:t>
            </a:r>
            <a:r>
              <a:rPr lang="en-US" sz="2400" dirty="0">
                <a:solidFill>
                  <a:srgbClr val="FFFF99"/>
                </a:solidFill>
              </a:rPr>
              <a:t>temp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if(temp==NULL)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  {    </a:t>
            </a:r>
            <a:r>
              <a:rPr lang="en-US" sz="2400" dirty="0" err="1"/>
              <a:t>cout</a:t>
            </a:r>
            <a:r>
              <a:rPr lang="en-US" sz="2400" dirty="0"/>
              <a:t>&lt;&lt;" Tree is empty.\n";       return;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if( temp-&gt;left!=NULL 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 		 </a:t>
            </a:r>
            <a:r>
              <a:rPr lang="en-US" sz="2400" dirty="0" err="1">
                <a:solidFill>
                  <a:srgbClr val="FFFF99"/>
                </a:solidFill>
              </a:rPr>
              <a:t>in_ord</a:t>
            </a:r>
            <a:r>
              <a:rPr lang="en-US" sz="2400" dirty="0">
                <a:solidFill>
                  <a:srgbClr val="FFFF99"/>
                </a:solidFill>
              </a:rPr>
              <a:t>(temp-&gt;left);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&lt;&lt;temp-&gt;info&lt;&lt;" ";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   if( temp-&gt;right!=NULL 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FF99"/>
                </a:solidFill>
              </a:rPr>
              <a:t>    		 </a:t>
            </a:r>
            <a:r>
              <a:rPr lang="en-US" sz="2400" dirty="0" err="1">
                <a:solidFill>
                  <a:srgbClr val="FFFF99"/>
                </a:solidFill>
              </a:rPr>
              <a:t>in_ord</a:t>
            </a:r>
            <a:r>
              <a:rPr lang="en-US" sz="2400" dirty="0">
                <a:solidFill>
                  <a:srgbClr val="FFFF99"/>
                </a:solidFill>
              </a:rPr>
              <a:t>(temp-&gt;right);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}</a:t>
            </a:r>
          </a:p>
        </p:txBody>
      </p:sp>
      <p:sp>
        <p:nvSpPr>
          <p:cNvPr id="353284" name="Rectangle 4">
            <a:extLst>
              <a:ext uri="{FF2B5EF4-FFF2-40B4-BE49-F238E27FC236}">
                <a16:creationId xmlns:a16="http://schemas.microsoft.com/office/drawing/2014/main" id="{EADD1A0D-4436-4E7F-B1BE-A4616F672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7162800" cy="411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DF88FE93-7694-4C2E-B70B-F7F7D8E40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 case '2':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clrscr();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obj.in_order(obj.root);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case '3':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exit(0);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default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exit(0);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} // end of switch.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} // end of while.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}//-----------------------------------------------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bin_search_tree :: bin_search_tree()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root=temp=NULL;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//--------------------------------------------------------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>
              <a:solidFill>
                <a:srgbClr val="FFFF9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B9824986-CEEF-448A-B180-7CBB504CB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void bin_search_tree :: b_search_tree(node *temp)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if( root==NULL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temp=new node;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temp-&gt;info = number;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temp-&gt;left=NULL;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temp-&gt;right=NULL;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root=temp;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if( temp-&gt;info==number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cout&lt;&lt;" \n Given number is already present in tree.\n";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058DCF90-51A4-4660-ADEA-9E789631E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if(temp-&gt;info &gt; number)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if( temp-&gt;left!=NULL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 b_search_tree(temp-&gt;left);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temp-&gt;left=new node;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temp-&gt;left-&gt;info = number;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temp-&gt;left-&gt;left=NULL;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temp-&gt;left-&gt;right=NULL;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D1EFD0BA-BCBE-4F4B-9558-9A86E6543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if(temp-&gt;info &lt; number)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if( temp-&gt;right!=NULL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 b_search_tree( temp-&gt;right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	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FFFF99"/>
                </a:solidFill>
              </a:rPr>
              <a:t>	 </a:t>
            </a:r>
            <a:r>
              <a:rPr lang="en-US" sz="2000">
                <a:solidFill>
                  <a:srgbClr val="FFFF99"/>
                </a:solidFill>
              </a:rPr>
              <a:t>temp-&gt;right=new node;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temp-&gt;right-&gt;info = number;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temp-&gt;right-&gt;left=NULL;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temp-&gt;right-&gt;right=NULL;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	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>
              <a:solidFill>
                <a:srgbClr val="FFFF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} //--------------------    Insertion Function  Ends    --------------------------</a:t>
            </a:r>
            <a:endParaRPr lang="en-US" sz="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44BFE257-AC57-4217-A313-0458CA2AD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void bin_search_tree :: options()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cout&lt;&lt;"\n\n ************** Select Option *****************.\n";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cout&lt;&lt;"\n Enter any of choices.\n";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cout&lt;&lt;"\n 1 : Adding (inserting) node in BST.\n";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cout&lt;&lt;"\n 2 : Print the whole BST .\n";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cout&lt;&lt;"\n 3 : Quitting the Program.\n";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}//--------------------------------------------------------------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void bin_search_tree :: in_order(node *temp)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</a:rPr>
              <a:t>  </a:t>
            </a:r>
            <a:r>
              <a:rPr lang="en-US" sz="1600">
                <a:solidFill>
                  <a:srgbClr val="FFFF99"/>
                </a:solidFill>
              </a:rPr>
              <a:t>if(root==NULL)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   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	cout&lt;&lt;" Tree is empty.\n";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	return;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   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 if( temp-&gt;left!=NULL 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   		 in_order(temp-&gt;left);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 cout&lt;&lt;temp-&gt;info&lt;&lt;"  ";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 if( temp-&gt;right!=NULL 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		 in_order(temp-&gt;right);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  return;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>
                <a:solidFill>
                  <a:srgbClr val="FFFF99"/>
                </a:solidFill>
              </a:rPr>
              <a:t>}//----------------------------   </a:t>
            </a:r>
            <a:r>
              <a:rPr lang="en-US" sz="1600">
                <a:solidFill>
                  <a:schemeClr val="folHlink"/>
                </a:solidFill>
              </a:rPr>
              <a:t> PROGRAM ENDS HERE </a:t>
            </a:r>
            <a:r>
              <a:rPr lang="en-US" sz="1600">
                <a:solidFill>
                  <a:srgbClr val="FFFF99"/>
                </a:solidFill>
              </a:rPr>
              <a:t> ---------------------------------------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13C9CBA0-8681-43F0-AE97-062F9912D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Assignment No 4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8A6EA4D9-6C12-43D2-9536-BE15462EE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folHlink"/>
                </a:solidFill>
              </a:rPr>
              <a:t>Implement </a:t>
            </a:r>
            <a:r>
              <a:rPr lang="en-US" sz="2800" dirty="0">
                <a:solidFill>
                  <a:srgbClr val="FFFF99"/>
                </a:solidFill>
              </a:rPr>
              <a:t>BST</a:t>
            </a:r>
            <a:r>
              <a:rPr lang="en-US" sz="2800" dirty="0">
                <a:solidFill>
                  <a:schemeClr val="folHlink"/>
                </a:solidFill>
              </a:rPr>
              <a:t> in C/C++.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chemeClr val="folHlink"/>
                </a:solidFill>
              </a:rPr>
              <a:t>Insertion already discussed in above code (</a:t>
            </a:r>
            <a:r>
              <a:rPr lang="en-US" sz="2400" dirty="0">
                <a:solidFill>
                  <a:srgbClr val="FFFF99"/>
                </a:solidFill>
              </a:rPr>
              <a:t>10% weight</a:t>
            </a:r>
            <a:r>
              <a:rPr lang="en-US" sz="2400" dirty="0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chemeClr val="folHlink"/>
                </a:solidFill>
              </a:rPr>
              <a:t>Deletion of all three cases to be handled, discussed above. (</a:t>
            </a:r>
            <a:r>
              <a:rPr lang="en-US" sz="2400" dirty="0">
                <a:solidFill>
                  <a:srgbClr val="FFFF99"/>
                </a:solidFill>
              </a:rPr>
              <a:t>60% weight</a:t>
            </a:r>
            <a:r>
              <a:rPr lang="en-US" sz="2400" dirty="0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chemeClr val="folHlink"/>
                </a:solidFill>
              </a:rPr>
              <a:t>No of times a duplicate appears for a number should also be reflected in your program. (</a:t>
            </a:r>
            <a:r>
              <a:rPr lang="en-US" sz="2400" dirty="0">
                <a:solidFill>
                  <a:srgbClr val="FFFF99"/>
                </a:solidFill>
              </a:rPr>
              <a:t>30% weight</a:t>
            </a:r>
            <a:r>
              <a:rPr lang="en-US" sz="2400" dirty="0">
                <a:solidFill>
                  <a:schemeClr val="folHlink"/>
                </a:solidFill>
              </a:rPr>
              <a:t>)</a:t>
            </a:r>
            <a:endParaRPr lang="en-US" sz="2400" u="sng" dirty="0">
              <a:solidFill>
                <a:srgbClr val="FFFF99"/>
              </a:solidFill>
            </a:endParaRPr>
          </a:p>
          <a:p>
            <a:pPr eaLnBrk="1" hangingPunct="1">
              <a:defRPr/>
            </a:pPr>
            <a:r>
              <a:rPr lang="en-US" sz="2800" u="sng" dirty="0">
                <a:solidFill>
                  <a:srgbClr val="FFFF99"/>
                </a:solidFill>
              </a:rPr>
              <a:t>Due Date:</a:t>
            </a:r>
          </a:p>
          <a:p>
            <a:pPr lvl="1" eaLnBrk="1" hangingPunct="1">
              <a:defRPr/>
            </a:pPr>
            <a:r>
              <a:rPr lang="en-US" sz="2400" i="1" dirty="0">
                <a:solidFill>
                  <a:srgbClr val="FFFF99"/>
                </a:solidFill>
              </a:rPr>
              <a:t>Due Next week same day</a:t>
            </a:r>
          </a:p>
          <a:p>
            <a:pPr lvl="1" eaLnBrk="1" hangingPunct="1">
              <a:defRPr/>
            </a:pPr>
            <a:r>
              <a:rPr lang="en-US" sz="2400" i="1" dirty="0">
                <a:solidFill>
                  <a:srgbClr val="FFFF99"/>
                </a:solidFill>
              </a:rPr>
              <a:t>Viva will be taken from your implementation.</a:t>
            </a:r>
          </a:p>
          <a:p>
            <a:pPr lvl="1" eaLnBrk="1" hangingPunct="1">
              <a:defRPr/>
            </a:pPr>
            <a:r>
              <a:rPr lang="en-US" sz="2400" i="1" dirty="0">
                <a:solidFill>
                  <a:srgbClr val="FFFF99"/>
                </a:solidFill>
              </a:rPr>
              <a:t>Assignment will be 100% graded based on viva performance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CEDDFF3-3F16-47FF-A591-FC7417D4C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050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>
                <a:solidFill>
                  <a:srgbClr val="FFFF99"/>
                </a:solidFill>
                <a:latin typeface="Lucida Handwriting" pitchFamily="66" charset="0"/>
              </a:rPr>
              <a:t>Thank You……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A378D2E-C065-43D9-82CD-2D210373C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Binary Search Trees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514A3C67-7328-43A8-98B0-5ED76775A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2296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The value in each node is greater than the value in its left child and less than the value in its right child ( if it exists ). A binary tree having this property is called a </a:t>
            </a:r>
            <a:r>
              <a:rPr lang="en-US">
                <a:solidFill>
                  <a:schemeClr val="folHlink"/>
                </a:solidFill>
              </a:rPr>
              <a:t>binary search tree ( BST ).</a:t>
            </a:r>
          </a:p>
        </p:txBody>
      </p:sp>
      <p:sp>
        <p:nvSpPr>
          <p:cNvPr id="347139" name="Oval 3">
            <a:extLst>
              <a:ext uri="{FF2B5EF4-FFF2-40B4-BE49-F238E27FC236}">
                <a16:creationId xmlns:a16="http://schemas.microsoft.com/office/drawing/2014/main" id="{7C2F3FA4-3877-41E4-A99B-DF67A71B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371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</a:p>
        </p:txBody>
      </p:sp>
      <p:sp>
        <p:nvSpPr>
          <p:cNvPr id="347140" name="Oval 4">
            <a:extLst>
              <a:ext uri="{FF2B5EF4-FFF2-40B4-BE49-F238E27FC236}">
                <a16:creationId xmlns:a16="http://schemas.microsoft.com/office/drawing/2014/main" id="{F2AE3FF9-A928-4F6B-9FD9-375CE397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7141" name="Oval 5">
            <a:extLst>
              <a:ext uri="{FF2B5EF4-FFF2-40B4-BE49-F238E27FC236}">
                <a16:creationId xmlns:a16="http://schemas.microsoft.com/office/drawing/2014/main" id="{63AA6453-6C85-4040-BDDB-7065C8EC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90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</a:t>
            </a:r>
          </a:p>
        </p:txBody>
      </p:sp>
      <p:sp>
        <p:nvSpPr>
          <p:cNvPr id="347142" name="Oval 6">
            <a:extLst>
              <a:ext uri="{FF2B5EF4-FFF2-40B4-BE49-F238E27FC236}">
                <a16:creationId xmlns:a16="http://schemas.microsoft.com/office/drawing/2014/main" id="{B2C67C52-FF5F-448D-9AF8-B3426C73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347143" name="Oval 7">
            <a:extLst>
              <a:ext uri="{FF2B5EF4-FFF2-40B4-BE49-F238E27FC236}">
                <a16:creationId xmlns:a16="http://schemas.microsoft.com/office/drawing/2014/main" id="{7F0559AB-3C63-4C20-BA40-499102D39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524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</a:p>
        </p:txBody>
      </p:sp>
      <p:sp>
        <p:nvSpPr>
          <p:cNvPr id="347144" name="Line 8">
            <a:extLst>
              <a:ext uri="{FF2B5EF4-FFF2-40B4-BE49-F238E27FC236}">
                <a16:creationId xmlns:a16="http://schemas.microsoft.com/office/drawing/2014/main" id="{EC0061F3-472C-4B84-AD4E-8D4DEAC034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1143000"/>
            <a:ext cx="6096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7145" name="Line 9">
            <a:extLst>
              <a:ext uri="{FF2B5EF4-FFF2-40B4-BE49-F238E27FC236}">
                <a16:creationId xmlns:a16="http://schemas.microsoft.com/office/drawing/2014/main" id="{40CA6B8E-FFE2-4FFD-8F72-804D3E7BB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18288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7146" name="Line 10">
            <a:extLst>
              <a:ext uri="{FF2B5EF4-FFF2-40B4-BE49-F238E27FC236}">
                <a16:creationId xmlns:a16="http://schemas.microsoft.com/office/drawing/2014/main" id="{33A98306-1B81-4911-809D-714786E86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7147" name="Line 11">
            <a:extLst>
              <a:ext uri="{FF2B5EF4-FFF2-40B4-BE49-F238E27FC236}">
                <a16:creationId xmlns:a16="http://schemas.microsoft.com/office/drawing/2014/main" id="{B772932F-44D6-4440-BDFA-8E78F8634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05000"/>
            <a:ext cx="381000" cy="685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7148" name="Oval 12">
            <a:extLst>
              <a:ext uri="{FF2B5EF4-FFF2-40B4-BE49-F238E27FC236}">
                <a16:creationId xmlns:a16="http://schemas.microsoft.com/office/drawing/2014/main" id="{506799C4-6CEF-40E5-AFC5-37BA79DB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838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46</a:t>
            </a:r>
          </a:p>
        </p:txBody>
      </p:sp>
      <p:sp>
        <p:nvSpPr>
          <p:cNvPr id="347149" name="Line 13">
            <a:extLst>
              <a:ext uri="{FF2B5EF4-FFF2-40B4-BE49-F238E27FC236}">
                <a16:creationId xmlns:a16="http://schemas.microsoft.com/office/drawing/2014/main" id="{202F6AB0-DBB4-463E-BB31-91A85F34F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1219200"/>
            <a:ext cx="8382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7150" name="Rectangle 14">
            <a:extLst>
              <a:ext uri="{FF2B5EF4-FFF2-40B4-BE49-F238E27FC236}">
                <a16:creationId xmlns:a16="http://schemas.microsoft.com/office/drawing/2014/main" id="{6C797E49-589E-4CD6-8013-8EF4DCD99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defRPr/>
            </a:pPr>
            <a:r>
              <a:rPr lang="en-US" sz="32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Consider the following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E2E7920E-F867-4F54-BA0E-9804F9337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Binary Search Trees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9705AED7-615D-43F0-B97D-8F7CEB584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tree we built for searching for </a:t>
            </a:r>
            <a:r>
              <a:rPr lang="en-US">
                <a:solidFill>
                  <a:srgbClr val="FFFF99"/>
                </a:solidFill>
              </a:rPr>
              <a:t>duplicate numbers</a:t>
            </a:r>
            <a:r>
              <a:rPr lang="en-US"/>
              <a:t> was a </a:t>
            </a:r>
            <a:r>
              <a:rPr lang="en-US">
                <a:solidFill>
                  <a:srgbClr val="FFFF99"/>
                </a:solidFill>
              </a:rPr>
              <a:t>binary search tree</a:t>
            </a:r>
            <a:r>
              <a:rPr lang="en-US"/>
              <a:t>.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BST and its variations play an important role in </a:t>
            </a:r>
            <a:r>
              <a:rPr lang="en-US">
                <a:solidFill>
                  <a:srgbClr val="FFFF99"/>
                </a:solidFill>
              </a:rPr>
              <a:t>searching</a:t>
            </a:r>
            <a:r>
              <a:rPr lang="en-US"/>
              <a:t> algorithms.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9C5C2AB4-E37E-4142-B29C-BDDA928A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Basic Operations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85B7884D-FA46-41B9-96E1-D635D638D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FFFF99"/>
                </a:solidFill>
              </a:rPr>
              <a:t>Construct an empty BST.</a:t>
            </a:r>
          </a:p>
          <a:p>
            <a:pPr eaLnBrk="1" hangingPunct="1">
              <a:defRPr/>
            </a:pPr>
            <a:r>
              <a:rPr lang="en-US" sz="2800">
                <a:solidFill>
                  <a:srgbClr val="FFFF99"/>
                </a:solidFill>
              </a:rPr>
              <a:t>Determine if the BST is empty.</a:t>
            </a:r>
          </a:p>
          <a:p>
            <a:pPr eaLnBrk="1" hangingPunct="1">
              <a:defRPr/>
            </a:pPr>
            <a:r>
              <a:rPr lang="en-US" sz="2800">
                <a:solidFill>
                  <a:srgbClr val="FFFF99"/>
                </a:solidFill>
              </a:rPr>
              <a:t>Search the BST for a given item.</a:t>
            </a:r>
          </a:p>
          <a:p>
            <a:pPr eaLnBrk="1" hangingPunct="1">
              <a:defRPr/>
            </a:pPr>
            <a:r>
              <a:rPr lang="en-US" sz="2800">
                <a:solidFill>
                  <a:srgbClr val="FFFF99"/>
                </a:solidFill>
              </a:rPr>
              <a:t>Insert a new item in the BST and maintain the BST property.</a:t>
            </a:r>
          </a:p>
          <a:p>
            <a:pPr eaLnBrk="1" hangingPunct="1">
              <a:defRPr/>
            </a:pPr>
            <a:r>
              <a:rPr lang="en-US" sz="2800">
                <a:solidFill>
                  <a:srgbClr val="FFFF99"/>
                </a:solidFill>
              </a:rPr>
              <a:t>Delete the item from BST and maintain the BST property.</a:t>
            </a:r>
          </a:p>
          <a:p>
            <a:pPr eaLnBrk="1" hangingPunct="1">
              <a:defRPr/>
            </a:pPr>
            <a:r>
              <a:rPr lang="en-US" sz="2800">
                <a:solidFill>
                  <a:srgbClr val="FFFF99"/>
                </a:solidFill>
              </a:rPr>
              <a:t>Traverse the BST visiting each node exactly once using any traversal method.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3E2EB022-AF11-4557-9D36-6CAEAE8F1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229600" cy="2819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Operations </a:t>
            </a:r>
            <a:br>
              <a:rPr lang="en-US">
                <a:solidFill>
                  <a:srgbClr val="FFFF99"/>
                </a:solidFill>
              </a:rPr>
            </a:br>
            <a:r>
              <a:rPr lang="en-US">
                <a:solidFill>
                  <a:srgbClr val="FFFF99"/>
                </a:solidFill>
              </a:rPr>
              <a:t>of </a:t>
            </a:r>
            <a:br>
              <a:rPr lang="en-US">
                <a:solidFill>
                  <a:srgbClr val="FFFF99"/>
                </a:solidFill>
              </a:rPr>
            </a:br>
            <a:r>
              <a:rPr lang="en-US">
                <a:solidFill>
                  <a:srgbClr val="FFFF99"/>
                </a:solidFill>
              </a:rPr>
              <a:t>Binary Search Tree ( BST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A68B8FFE-635C-4507-8B74-AC5365468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Searching a BST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2B44ADF9-F364-4433-A967-122586AC9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2296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Suppose we wish to search above BST for </a:t>
            </a:r>
            <a:r>
              <a:rPr lang="en-US" sz="2800">
                <a:solidFill>
                  <a:srgbClr val="FFFF99"/>
                </a:solidFill>
              </a:rPr>
              <a:t>25</a:t>
            </a:r>
            <a:r>
              <a:rPr lang="en-US" sz="2800"/>
              <a:t>, we begin at root and since </a:t>
            </a:r>
            <a:r>
              <a:rPr lang="en-US" sz="2800">
                <a:solidFill>
                  <a:srgbClr val="FFFF99"/>
                </a:solidFill>
              </a:rPr>
              <a:t>25</a:t>
            </a:r>
            <a:r>
              <a:rPr lang="en-US" sz="2800"/>
              <a:t> is less than the value </a:t>
            </a:r>
            <a:r>
              <a:rPr lang="en-US" sz="2800">
                <a:solidFill>
                  <a:srgbClr val="FFFF99"/>
                </a:solidFill>
              </a:rPr>
              <a:t>46</a:t>
            </a:r>
            <a:r>
              <a:rPr lang="en-US" sz="2800"/>
              <a:t> in this root, we know that the desired number is in left sub tree which is rooted at </a:t>
            </a:r>
            <a:r>
              <a:rPr lang="en-US" sz="2800">
                <a:solidFill>
                  <a:srgbClr val="FFFF99"/>
                </a:solidFill>
              </a:rPr>
              <a:t>17</a:t>
            </a:r>
          </a:p>
        </p:txBody>
      </p:sp>
      <p:sp>
        <p:nvSpPr>
          <p:cNvPr id="357380" name="Oval 4">
            <a:extLst>
              <a:ext uri="{FF2B5EF4-FFF2-40B4-BE49-F238E27FC236}">
                <a16:creationId xmlns:a16="http://schemas.microsoft.com/office/drawing/2014/main" id="{B17A67E9-45A5-42DA-B600-3C535510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</a:p>
        </p:txBody>
      </p:sp>
      <p:sp>
        <p:nvSpPr>
          <p:cNvPr id="357381" name="Oval 5">
            <a:extLst>
              <a:ext uri="{FF2B5EF4-FFF2-40B4-BE49-F238E27FC236}">
                <a16:creationId xmlns:a16="http://schemas.microsoft.com/office/drawing/2014/main" id="{D0B7E59F-FCDD-4BAC-84D5-25FB350F2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4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57382" name="Oval 6">
            <a:extLst>
              <a:ext uri="{FF2B5EF4-FFF2-40B4-BE49-F238E27FC236}">
                <a16:creationId xmlns:a16="http://schemas.microsoft.com/office/drawing/2014/main" id="{EFD90A58-528C-4E7D-9F22-0B00ECBE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97</a:t>
            </a:r>
          </a:p>
        </p:txBody>
      </p:sp>
      <p:sp>
        <p:nvSpPr>
          <p:cNvPr id="357383" name="Oval 7">
            <a:extLst>
              <a:ext uri="{FF2B5EF4-FFF2-40B4-BE49-F238E27FC236}">
                <a16:creationId xmlns:a16="http://schemas.microsoft.com/office/drawing/2014/main" id="{E6267FAA-405E-41F8-91FE-1F00954C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</a:p>
        </p:txBody>
      </p:sp>
      <p:sp>
        <p:nvSpPr>
          <p:cNvPr id="357384" name="Oval 8">
            <a:extLst>
              <a:ext uri="{FF2B5EF4-FFF2-40B4-BE49-F238E27FC236}">
                <a16:creationId xmlns:a16="http://schemas.microsoft.com/office/drawing/2014/main" id="{BD86E4B6-3D12-4A68-8F1C-51C047AB5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</a:p>
        </p:txBody>
      </p:sp>
      <p:sp>
        <p:nvSpPr>
          <p:cNvPr id="357385" name="Line 9">
            <a:extLst>
              <a:ext uri="{FF2B5EF4-FFF2-40B4-BE49-F238E27FC236}">
                <a16:creationId xmlns:a16="http://schemas.microsoft.com/office/drawing/2014/main" id="{36EE97A0-07C1-4286-A800-7DCDFA5186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1905000"/>
            <a:ext cx="609600" cy="457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57386" name="Line 10">
            <a:extLst>
              <a:ext uri="{FF2B5EF4-FFF2-40B4-BE49-F238E27FC236}">
                <a16:creationId xmlns:a16="http://schemas.microsoft.com/office/drawing/2014/main" id="{6EAE0CCE-49FF-4848-9335-1C26592F04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590800"/>
            <a:ext cx="38100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57387" name="Line 11">
            <a:extLst>
              <a:ext uri="{FF2B5EF4-FFF2-40B4-BE49-F238E27FC236}">
                <a16:creationId xmlns:a16="http://schemas.microsoft.com/office/drawing/2014/main" id="{169C0247-23F8-4B0A-AA7D-CD334F4B9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590800"/>
            <a:ext cx="381000" cy="609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57388" name="Line 12">
            <a:extLst>
              <a:ext uri="{FF2B5EF4-FFF2-40B4-BE49-F238E27FC236}">
                <a16:creationId xmlns:a16="http://schemas.microsoft.com/office/drawing/2014/main" id="{CCCEAEE3-91FF-45EB-BC20-3E5ECD35F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667000"/>
            <a:ext cx="381000" cy="685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57389" name="Oval 13">
            <a:extLst>
              <a:ext uri="{FF2B5EF4-FFF2-40B4-BE49-F238E27FC236}">
                <a16:creationId xmlns:a16="http://schemas.microsoft.com/office/drawing/2014/main" id="{EA1CC5EA-F6A5-4ECD-A21B-ED6211696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00200"/>
            <a:ext cx="457200" cy="4572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85750" indent="-285750" algn="r">
              <a:buFont typeface="Wingdings" panose="05000000000000000000" pitchFamily="2" charset="2"/>
              <a:buNone/>
              <a:defRPr/>
            </a:pPr>
            <a:r>
              <a:rPr 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46</a:t>
            </a:r>
          </a:p>
        </p:txBody>
      </p:sp>
      <p:sp>
        <p:nvSpPr>
          <p:cNvPr id="357390" name="Line 14">
            <a:extLst>
              <a:ext uri="{FF2B5EF4-FFF2-40B4-BE49-F238E27FC236}">
                <a16:creationId xmlns:a16="http://schemas.microsoft.com/office/drawing/2014/main" id="{CB0B9CDA-6172-4F98-B542-87302E37FB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981200"/>
            <a:ext cx="8382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1187</TotalTime>
  <Words>1988</Words>
  <Application>Microsoft Office PowerPoint</Application>
  <PresentationFormat>On-screen Show (4:3)</PresentationFormat>
  <Paragraphs>385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Tahoma</vt:lpstr>
      <vt:lpstr>Wingdings</vt:lpstr>
      <vt:lpstr>Arial</vt:lpstr>
      <vt:lpstr>Times New Roman</vt:lpstr>
      <vt:lpstr>Lucida Handwriting</vt:lpstr>
      <vt:lpstr>Textured</vt:lpstr>
      <vt:lpstr>Lecture # 11</vt:lpstr>
      <vt:lpstr>Structure Definition – Binary Tree</vt:lpstr>
      <vt:lpstr>Tree Traversal - InOrder</vt:lpstr>
      <vt:lpstr>Binary Search Trees</vt:lpstr>
      <vt:lpstr>PowerPoint Presentation</vt:lpstr>
      <vt:lpstr>Binary Search Trees</vt:lpstr>
      <vt:lpstr>Basic Operations</vt:lpstr>
      <vt:lpstr>Operations  of  Binary Search Tree ( BST )</vt:lpstr>
      <vt:lpstr>Searching a BST</vt:lpstr>
      <vt:lpstr>PowerPoint Presentation</vt:lpstr>
      <vt:lpstr>Inserting into a BST</vt:lpstr>
      <vt:lpstr>PowerPoint Presentation</vt:lpstr>
      <vt:lpstr>PowerPoint Presentation</vt:lpstr>
      <vt:lpstr>Problem  of  Lopsidedness (irregularity/unevenness )</vt:lpstr>
      <vt:lpstr>PowerPoint Presentation</vt:lpstr>
      <vt:lpstr>PowerPoint Presentation</vt:lpstr>
      <vt:lpstr>PowerPoint Presentation</vt:lpstr>
      <vt:lpstr>Deletion from a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deletion we have….</vt:lpstr>
      <vt:lpstr>Implementation of  BST                   ( Binary Search Tree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No 4</vt:lpstr>
      <vt:lpstr>Thank You……</vt:lpstr>
    </vt:vector>
  </TitlesOfParts>
  <Company>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Fazl-e-Basit</dc:creator>
  <cp:lastModifiedBy>Saad Ahmad</cp:lastModifiedBy>
  <cp:revision>585</cp:revision>
  <dcterms:created xsi:type="dcterms:W3CDTF">2003-02-24T15:34:40Z</dcterms:created>
  <dcterms:modified xsi:type="dcterms:W3CDTF">2021-08-04T18:51:21Z</dcterms:modified>
</cp:coreProperties>
</file>