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6D0CB8-ABDB-44D6-8710-FC3FAD2FABA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9A8FDC-5256-4607-B6F2-128DFBA547D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F47EE5-694A-479D-9892-85912A8409E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DE3C69-F6B7-4A3F-A59E-7F6195BB92E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9695DE-EBB3-4EF2-A6E6-65CEA8073EE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B004B0-FC27-40CC-91A9-512C76C8706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7BACCB-988E-4859-AD71-1D2C761FECD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8DEBC3-ACED-47C8-92B7-1AF541EB8C7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567E47-7840-4F71-9E9F-F3682207E57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A79048-B5A5-43F9-B3C6-EA8B4DFDC4A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7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Uses of Stack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ffff99"/>
                </a:solidFill>
                <a:uFillTx/>
                <a:latin typeface="Tahoma"/>
              </a:rPr>
              <a:t>Discussing Two Problems: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Parenthesis Matching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(Book Page No 252, sahni)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Rearranging Railroad Cars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(Book Page No 256, sahni)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80880" y="1600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Queue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304920"/>
            <a:ext cx="8229240" cy="579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cc00"/>
                </a:solidFill>
                <a:latin typeface="Tahoma"/>
              </a:rPr>
              <a:t>Figure showing Queue…..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14600" y="2286000"/>
            <a:ext cx="761760" cy="53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219320" y="2286000"/>
            <a:ext cx="837720" cy="53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248520" y="2286000"/>
            <a:ext cx="837720" cy="53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809880" y="2286000"/>
            <a:ext cx="761760" cy="53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Line 6"/>
          <p:cNvSpPr/>
          <p:nvPr/>
        </p:nvSpPr>
        <p:spPr>
          <a:xfrm flipV="1">
            <a:off x="1371600" y="2895480"/>
            <a:ext cx="0" cy="1523880"/>
          </a:xfrm>
          <a:prstGeom prst="line">
            <a:avLst/>
          </a:prstGeom>
          <a:ln w="28440">
            <a:solidFill>
              <a:schemeClr val="folHlink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7"/>
          <p:cNvSpPr txBox="1"/>
          <p:nvPr/>
        </p:nvSpPr>
        <p:spPr>
          <a:xfrm>
            <a:off x="762120" y="4572000"/>
            <a:ext cx="121896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front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Line 8"/>
          <p:cNvSpPr/>
          <p:nvPr/>
        </p:nvSpPr>
        <p:spPr>
          <a:xfrm>
            <a:off x="3200400" y="2590560"/>
            <a:ext cx="609480" cy="0"/>
          </a:xfrm>
          <a:prstGeom prst="line">
            <a:avLst/>
          </a:prstGeom>
          <a:ln w="12600">
            <a:solidFill>
              <a:schemeClr val="folHlink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9"/>
          <p:cNvSpPr/>
          <p:nvPr/>
        </p:nvSpPr>
        <p:spPr>
          <a:xfrm>
            <a:off x="4495680" y="2590560"/>
            <a:ext cx="533520" cy="0"/>
          </a:xfrm>
          <a:prstGeom prst="line">
            <a:avLst/>
          </a:prstGeom>
          <a:ln w="12600">
            <a:solidFill>
              <a:schemeClr val="folHlink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0"/>
          <p:cNvSpPr/>
          <p:nvPr/>
        </p:nvSpPr>
        <p:spPr>
          <a:xfrm>
            <a:off x="1981080" y="2590560"/>
            <a:ext cx="533520" cy="0"/>
          </a:xfrm>
          <a:prstGeom prst="line">
            <a:avLst/>
          </a:prstGeom>
          <a:ln w="12600">
            <a:solidFill>
              <a:schemeClr val="folHlink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1"/>
          <p:cNvSpPr/>
          <p:nvPr/>
        </p:nvSpPr>
        <p:spPr>
          <a:xfrm>
            <a:off x="6248520" y="4419720"/>
            <a:ext cx="914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rear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Line 12"/>
          <p:cNvSpPr/>
          <p:nvPr/>
        </p:nvSpPr>
        <p:spPr>
          <a:xfrm flipV="1">
            <a:off x="6705360" y="2971800"/>
            <a:ext cx="0" cy="12952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3"/>
          <p:cNvSpPr/>
          <p:nvPr/>
        </p:nvSpPr>
        <p:spPr>
          <a:xfrm>
            <a:off x="5029200" y="2286000"/>
            <a:ext cx="837720" cy="53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Line 14"/>
          <p:cNvSpPr/>
          <p:nvPr/>
        </p:nvSpPr>
        <p:spPr>
          <a:xfrm>
            <a:off x="5715000" y="2590560"/>
            <a:ext cx="533160" cy="0"/>
          </a:xfrm>
          <a:prstGeom prst="line">
            <a:avLst/>
          </a:prstGeom>
          <a:ln w="12600">
            <a:solidFill>
              <a:schemeClr val="folHlink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5"/>
          <p:cNvSpPr/>
          <p:nvPr/>
        </p:nvSpPr>
        <p:spPr>
          <a:xfrm>
            <a:off x="7543800" y="2362320"/>
            <a:ext cx="8377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cc00"/>
                </a:solidFill>
                <a:latin typeface="Tahoma"/>
              </a:rPr>
              <a:t>NULL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7" name="Line 16"/>
          <p:cNvSpPr/>
          <p:nvPr/>
        </p:nvSpPr>
        <p:spPr>
          <a:xfrm>
            <a:off x="7010280" y="2590560"/>
            <a:ext cx="533520" cy="0"/>
          </a:xfrm>
          <a:prstGeom prst="line">
            <a:avLst/>
          </a:prstGeom>
          <a:ln w="12600">
            <a:solidFill>
              <a:schemeClr val="folHlink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68580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queue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the element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deleted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from the list is the one which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inserted first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Queue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also referred as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First-in First-out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i.e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FIFO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example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queue is the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queue of people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standing for submitting their bills in the bank. The one who joins the queue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first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also leaves the queue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first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. Similarly who joins the queue at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last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leaves the queue at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last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0880" y="609480"/>
            <a:ext cx="8381520" cy="563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an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empty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queue is deleted, we say queue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underflows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If  rear of the queue exceeds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the queue </a:t>
            </a:r>
            <a:r>
              <a:rPr b="0" lang="en-US" sz="2800" spc="-1" strike="noStrike">
                <a:solidFill>
                  <a:srgbClr val="ffcc00"/>
                </a:solidFill>
                <a:latin typeface="Tahoma"/>
              </a:rPr>
              <a:t>overflows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Insertion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queue is called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Enqueue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deletion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form queue is called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Dequeue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Implementation on board -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Discussion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90512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00"/>
                </a:solidFill>
                <a:latin typeface="Comic Sans MS"/>
              </a:rPr>
              <a:t>Thank You……</a:t>
            </a:r>
            <a:endParaRPr b="0" lang="en-US" sz="4400" spc="-1" strike="noStrike">
              <a:solidFill>
                <a:srgbClr val="ffff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684</TotalTime>
  <Application>LibreOffice/6.4.7.2$Linux_X86_64 LibreOffice_project/40$Build-2</Application>
  <Words>175</Words>
  <Paragraphs>39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2021-11-22T07:57:12Z</dcterms:modified>
  <cp:revision>325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Greenwich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