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move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</a:t>
            </a:r>
            <a:r>
              <a:rPr b="0" lang="en-GB" sz="2000" spc="-1" strike="noStrike">
                <a:latin typeface="Arial"/>
              </a:rPr>
              <a:t>the notes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38E528D3-9DCB-4E4C-8B7F-6F66D1269B1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6B48D4-FB54-495D-AD87-4A802B2042DD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C07E69-8AE4-4263-BB48-D27F8B7C5E3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97C8F3-D0C6-41C5-96F1-FEC4EA4518F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BB5B9D-E011-40E6-9EC8-A1BEC9BE3D78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63C78E-E022-4BDA-83AF-111A52F043B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AF48AD2-850C-49B3-A9C2-F00CEAEB080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3670AC-E625-46E2-AA6D-493CB6843C5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CA0347-7A2D-4AF1-B377-98A00E0BB33E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D175D3-8F31-4762-89B9-E4B38247C617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D55F79-0EF1-43D5-AD3D-E543A63AF92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644A1E-A2DF-41C5-98CC-805B8A4518A2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EBA288-442F-49B1-A5CC-A93958F66D1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319F2A-4E6B-41DB-8098-DA6B76AE80D9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AD4BC8-85A9-42AF-9ABD-6F5E012A30AD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0A3070-D876-4E4F-B6DF-DA9A179F776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762C9E2-D927-46B6-8F5D-B3E43BCE8FB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BB01B8-D88B-410B-BE3D-CE2ED3C7B50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884D38-84FF-434F-9AD2-2D0148D6B1F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6D8CDF-82F3-4E65-B898-8C925444D45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0930B1-A028-43A3-9656-1E433CA66BA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BE8F8C-52B4-4D06-8571-D09BA215F84C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0D9DBF-7B29-4640-A9E1-3634793E39F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C6AB69-483B-4853-8B0A-8A0C5C0BAFE2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DF29AC-873E-4525-A0C8-079E66D1D6D3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A69565-0EA3-4BBF-B480-22ED88CB0BE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E5B655-3127-41D4-8251-90BED019FB8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386DBA-2E25-4010-AFD1-DB329FB821F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B2FE9A-0037-49B2-B964-8BEC0E0BDBED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A7D437-BB85-4AC2-BD06-D0220F838DB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2BB7C9-8D31-42F7-9743-5464E1300858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</a:t>
            </a:r>
            <a:r>
              <a:rPr b="0" lang="en-GB" sz="1800" spc="-1" strike="noStrike">
                <a:latin typeface="Arial"/>
              </a:rPr>
              <a:t>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/>
          <p:nvPr/>
        </p:nvSpPr>
        <p:spPr>
          <a:xfrm>
            <a:off x="685800" y="1447920"/>
            <a:ext cx="777168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9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/>
          <p:nvPr/>
        </p:nvSpPr>
        <p:spPr>
          <a:xfrm>
            <a:off x="457200" y="1295280"/>
            <a:ext cx="8228880" cy="19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Lets incorporate this previous process of backward going into  an algorithm as follows……..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/>
          <p:nvPr/>
        </p:nvSpPr>
        <p:spPr>
          <a:xfrm>
            <a:off x="457200" y="304920"/>
            <a:ext cx="8228880" cy="62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#include &lt;iostream.h&gt;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#include &lt;conio.h&gt;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int factorial( int numb )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{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if( numb &lt;= 0 )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   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return 1;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else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   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return numb * factorial( numb - 1 );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}//-------------------------------------------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void main()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{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clrscr();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int n;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cout&lt;&lt;" \n Enter no for finding its Factorial.\n";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cin&gt;&gt;n;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cout&lt;&lt;"\n Factorial of "&lt;&lt;n&lt;&lt;" is : "&lt;&lt;factorial( n );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getch();</a:t>
            </a:r>
            <a:endParaRPr b="0" lang="en-GB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99"/>
                </a:solidFill>
                <a:latin typeface="Tahoma"/>
              </a:rPr>
              <a:t>}// end of main().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/>
          <p:nvPr/>
        </p:nvSpPr>
        <p:spPr>
          <a:xfrm>
            <a:off x="457200" y="1600200"/>
            <a:ext cx="822888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Above code reflects recursive algorithm of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n!.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In this function is first called by main( ) and then it calls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itself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until it calculates the n! and finally return it to main( ).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/>
          <p:nvPr/>
        </p:nvSpPr>
        <p:spPr>
          <a:xfrm>
            <a:off x="457200" y="304920"/>
            <a:ext cx="822888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Efficiency of Recursion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Text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general, a non recursive version of a program will execute more efficiently in terms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time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space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than a recursive version. This is because the overhead involved in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entering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exiting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 block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( system stack 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avoided in the non recursive version.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However, sometimes a recursive solution is the most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natural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logical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way of solving a problem as we will soon observe while studying different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data structures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/>
          <p:nvPr/>
        </p:nvSpPr>
        <p:spPr>
          <a:xfrm>
            <a:off x="457200" y="1371600"/>
            <a:ext cx="822888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Trees</a:t>
            </a:r>
            <a:br/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Tree Data Structures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95480" y="5943600"/>
            <a:ext cx="144720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Fazl-e-Basit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352680" y="4495680"/>
            <a:ext cx="175176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Fazl-e-Subhan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80880" y="4495680"/>
            <a:ext cx="190440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Fazl-e-Rahman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6781680" y="4495680"/>
            <a:ext cx="182808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Saif-u-Rahman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200400" y="3276720"/>
            <a:ext cx="2208960" cy="60876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Noor Muhammad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4419720" y="5943600"/>
            <a:ext cx="152316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Fazl-e-Qadir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80880" y="5943600"/>
            <a:ext cx="76140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Nadir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1447920" y="5943600"/>
            <a:ext cx="83736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Qaiser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6248520" y="5943600"/>
            <a:ext cx="114228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Suleman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7467480" y="5943600"/>
            <a:ext cx="91368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Fatima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8458200" y="5943600"/>
            <a:ext cx="456480" cy="6850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6699"/>
                </a:solidFill>
                <a:latin typeface="Tahoma"/>
                <a:ea typeface="DejaVu Sans"/>
              </a:rPr>
              <a:t>Ali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0" name="TextShape 13"/>
          <p:cNvSpPr/>
          <p:nvPr/>
        </p:nvSpPr>
        <p:spPr>
          <a:xfrm>
            <a:off x="457200" y="1600200"/>
            <a:ext cx="830520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There are a number of applications where linear data structures are not appropriate. Consider a genealogy (family tree) tree of a family.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4267080" y="4038480"/>
            <a:ext cx="3428280" cy="456480"/>
          </a:xfrm>
          <a:prstGeom prst="bentConnector2">
            <a:avLst/>
          </a:prstGeom>
          <a:noFill/>
          <a:ln w="9360">
            <a:solidFill>
              <a:srgbClr val="99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 flipV="1" rot="10800000">
            <a:off x="1334160" y="4038480"/>
            <a:ext cx="3009240" cy="456480"/>
          </a:xfrm>
          <a:prstGeom prst="bentConnector2">
            <a:avLst/>
          </a:prstGeom>
          <a:noFill/>
          <a:ln w="9360">
            <a:solidFill>
              <a:srgbClr val="99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4343400" y="3886200"/>
            <a:ext cx="36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 flipH="1" rot="16200000">
            <a:off x="1218960" y="5295600"/>
            <a:ext cx="761400" cy="532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 rot="5400000">
            <a:off x="610200" y="5333760"/>
            <a:ext cx="761400" cy="4564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 flipH="1" rot="16200000">
            <a:off x="4152600" y="5295600"/>
            <a:ext cx="761400" cy="532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 rot="5400000">
            <a:off x="3543840" y="5333760"/>
            <a:ext cx="761400" cy="4564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 flipH="1" rot="16200000">
            <a:off x="8038800" y="5295600"/>
            <a:ext cx="761400" cy="532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 rot="5400000">
            <a:off x="6667920" y="5333760"/>
            <a:ext cx="761400" cy="4564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fff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7848720" y="5181480"/>
            <a:ext cx="36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Tree Data Structure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TextShape 2"/>
          <p:cNvSpPr/>
          <p:nvPr/>
        </p:nvSpPr>
        <p:spPr>
          <a:xfrm>
            <a:off x="457200" y="1981080"/>
            <a:ext cx="8228880" cy="44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linear linked list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will not be able to capture the tree-like relationship with ease. </a:t>
            </a:r>
            <a:endParaRPr b="0" lang="en-GB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Shortly, we will see that for applications that require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searching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, linear data structures are not suitable. </a:t>
            </a:r>
            <a:endParaRPr b="0" lang="en-GB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will focus our attention on </a:t>
            </a:r>
            <a:r>
              <a:rPr b="0" i="1" lang="en-US" sz="3200" spc="-1" strike="noStrike">
                <a:solidFill>
                  <a:srgbClr val="ffff99"/>
                </a:solidFill>
                <a:latin typeface="Tahoma"/>
              </a:rPr>
              <a:t>binary trees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.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/>
          <p:nvPr/>
        </p:nvSpPr>
        <p:spPr>
          <a:xfrm>
            <a:off x="457200" y="1143000"/>
            <a:ext cx="822888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ffcc00"/>
                </a:solidFill>
                <a:latin typeface="Tahoma"/>
              </a:rPr>
              <a:t>Theorem:</a:t>
            </a:r>
            <a:endParaRPr b="0" lang="en-GB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</a:t>
            </a:r>
            <a:endParaRPr b="0" lang="en-GB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   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1" lang="en-US" sz="3200" spc="-1" strike="noStrike">
                <a:solidFill>
                  <a:srgbClr val="ffcc00"/>
                </a:solidFill>
                <a:latin typeface="Tahoma"/>
              </a:rPr>
              <a:t>Tree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with </a:t>
            </a:r>
            <a:r>
              <a:rPr b="1" lang="en-US" sz="3200" spc="-1" strike="noStrike">
                <a:solidFill>
                  <a:srgbClr val="ffff99"/>
                </a:solidFill>
                <a:latin typeface="Tahoma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vertices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( nodes 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has   </a:t>
            </a:r>
            <a:r>
              <a:rPr b="1" lang="en-US" sz="3200" spc="-1" strike="noStrike">
                <a:solidFill>
                  <a:srgbClr val="ffcc00"/>
                </a:solidFill>
                <a:latin typeface="Tahoma"/>
              </a:rPr>
              <a:t>n-1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edges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/>
          <p:nvPr/>
        </p:nvSpPr>
        <p:spPr>
          <a:xfrm>
            <a:off x="533520" y="167652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Binary Tree 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/>
          <p:nvPr/>
        </p:nvSpPr>
        <p:spPr>
          <a:xfrm>
            <a:off x="457200" y="685800"/>
            <a:ext cx="8228880" cy="55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finite set of elements that is either empty or is partitioned into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three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disjoint subsets.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subset contains a single element called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root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tree.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other two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subsets are themselves binary trees, called the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trees of the original tree.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 can be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empty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Each element of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called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node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tree.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/>
          <p:nvPr/>
        </p:nvSpPr>
        <p:spPr>
          <a:xfrm>
            <a:off x="457200" y="160020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Recursion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457200" y="304920"/>
            <a:ext cx="8228880" cy="15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Following is an example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This tree consists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nine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nodes with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as its root. Its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 is rooted at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its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 is rooted at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114800" y="22096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36232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362320" y="5105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2895480" y="4038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315200" y="48769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I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5791320" y="49528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477120" y="3962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5715000" y="29718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1523880" y="3962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6" name="Line 11"/>
          <p:cNvSpPr/>
          <p:nvPr/>
        </p:nvSpPr>
        <p:spPr>
          <a:xfrm flipH="1">
            <a:off x="2819160" y="2514600"/>
            <a:ext cx="129564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2"/>
          <p:cNvSpPr/>
          <p:nvPr/>
        </p:nvSpPr>
        <p:spPr>
          <a:xfrm flipH="1">
            <a:off x="1828800" y="3200400"/>
            <a:ext cx="609480" cy="7617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3"/>
          <p:cNvSpPr/>
          <p:nvPr/>
        </p:nvSpPr>
        <p:spPr>
          <a:xfrm flipH="1">
            <a:off x="2666880" y="4419360"/>
            <a:ext cx="304920" cy="6858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4"/>
          <p:cNvSpPr/>
          <p:nvPr/>
        </p:nvSpPr>
        <p:spPr>
          <a:xfrm flipH="1" flipV="1">
            <a:off x="2743200" y="3200400"/>
            <a:ext cx="304560" cy="8380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5"/>
          <p:cNvSpPr/>
          <p:nvPr/>
        </p:nvSpPr>
        <p:spPr>
          <a:xfrm flipH="1">
            <a:off x="6095880" y="4343400"/>
            <a:ext cx="45720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6"/>
          <p:cNvSpPr/>
          <p:nvPr/>
        </p:nvSpPr>
        <p:spPr>
          <a:xfrm flipH="1" flipV="1">
            <a:off x="4572000" y="2514600"/>
            <a:ext cx="1218960" cy="5331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7"/>
          <p:cNvSpPr/>
          <p:nvPr/>
        </p:nvSpPr>
        <p:spPr>
          <a:xfrm flipH="1" flipV="1">
            <a:off x="6095880" y="3352680"/>
            <a:ext cx="53352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8"/>
          <p:cNvSpPr/>
          <p:nvPr/>
        </p:nvSpPr>
        <p:spPr>
          <a:xfrm>
            <a:off x="6858000" y="4343400"/>
            <a:ext cx="609480" cy="5331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3581280" y="5943600"/>
            <a:ext cx="1523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Figure 1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Binary Tree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TextShape 2"/>
          <p:cNvSpPr/>
          <p:nvPr/>
        </p:nvSpPr>
        <p:spPr>
          <a:xfrm>
            <a:off x="457200" y="1981080"/>
            <a:ext cx="822888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685800" y="1523880"/>
            <a:ext cx="8000280" cy="51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/>
          <p:nvPr/>
        </p:nvSpPr>
        <p:spPr>
          <a:xfrm>
            <a:off x="457200" y="380880"/>
            <a:ext cx="82288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absence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a branch indicates any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empty sub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For example in previous figure,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 of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rooted at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empty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Figures below shows that are </a:t>
            </a:r>
            <a:r>
              <a:rPr b="1" i="1" lang="en-US" sz="2800" spc="-1" strike="noStrike">
                <a:solidFill>
                  <a:srgbClr val="ffff99"/>
                </a:solidFill>
                <a:latin typeface="Tahoma"/>
              </a:rPr>
              <a:t>not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 Binary Trees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752480" y="24382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219320" y="34290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57200" y="54100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905120" y="43434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514600" y="52578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I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048120" y="43434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1523880" y="5334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438280" y="33526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838080" y="43434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8" name="Line 11"/>
          <p:cNvSpPr/>
          <p:nvPr/>
        </p:nvSpPr>
        <p:spPr>
          <a:xfrm flipH="1">
            <a:off x="1523880" y="2819160"/>
            <a:ext cx="30492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2"/>
          <p:cNvSpPr/>
          <p:nvPr/>
        </p:nvSpPr>
        <p:spPr>
          <a:xfrm flipH="1">
            <a:off x="1143000" y="3886200"/>
            <a:ext cx="22860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3"/>
          <p:cNvSpPr/>
          <p:nvPr/>
        </p:nvSpPr>
        <p:spPr>
          <a:xfrm flipH="1">
            <a:off x="685800" y="4800600"/>
            <a:ext cx="30456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14"/>
          <p:cNvSpPr/>
          <p:nvPr/>
        </p:nvSpPr>
        <p:spPr>
          <a:xfrm flipH="1" flipV="1">
            <a:off x="2133360" y="2819160"/>
            <a:ext cx="38124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5"/>
          <p:cNvSpPr/>
          <p:nvPr/>
        </p:nvSpPr>
        <p:spPr>
          <a:xfrm flipH="1">
            <a:off x="2209680" y="380988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6"/>
          <p:cNvSpPr/>
          <p:nvPr/>
        </p:nvSpPr>
        <p:spPr>
          <a:xfrm flipH="1" flipV="1">
            <a:off x="1218960" y="4724280"/>
            <a:ext cx="381240" cy="6858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7"/>
          <p:cNvSpPr/>
          <p:nvPr/>
        </p:nvSpPr>
        <p:spPr>
          <a:xfrm flipH="1" flipV="1">
            <a:off x="1600200" y="380988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8"/>
          <p:cNvSpPr/>
          <p:nvPr/>
        </p:nvSpPr>
        <p:spPr>
          <a:xfrm>
            <a:off x="2743200" y="380988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9"/>
          <p:cNvSpPr/>
          <p:nvPr/>
        </p:nvSpPr>
        <p:spPr>
          <a:xfrm>
            <a:off x="2286000" y="472428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0"/>
          <p:cNvSpPr/>
          <p:nvPr/>
        </p:nvSpPr>
        <p:spPr>
          <a:xfrm>
            <a:off x="5943600" y="23623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5562720" y="3048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4800600" y="48769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>
            <a:off x="6095880" y="4038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5410080" y="57150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I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2" name="CustomShape 25"/>
          <p:cNvSpPr/>
          <p:nvPr/>
        </p:nvSpPr>
        <p:spPr>
          <a:xfrm>
            <a:off x="7238880" y="4038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>
            <a:off x="4191120" y="57150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" name="CustomShape 27"/>
          <p:cNvSpPr/>
          <p:nvPr/>
        </p:nvSpPr>
        <p:spPr>
          <a:xfrm>
            <a:off x="6629400" y="3048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5181480" y="3962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Line 29"/>
          <p:cNvSpPr/>
          <p:nvPr/>
        </p:nvSpPr>
        <p:spPr>
          <a:xfrm flipH="1">
            <a:off x="5867280" y="2743200"/>
            <a:ext cx="152280" cy="3045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30"/>
          <p:cNvSpPr/>
          <p:nvPr/>
        </p:nvSpPr>
        <p:spPr>
          <a:xfrm flipH="1">
            <a:off x="5486400" y="3504960"/>
            <a:ext cx="22860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31"/>
          <p:cNvSpPr/>
          <p:nvPr/>
        </p:nvSpPr>
        <p:spPr>
          <a:xfrm flipH="1">
            <a:off x="5105160" y="4419360"/>
            <a:ext cx="22860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32"/>
          <p:cNvSpPr/>
          <p:nvPr/>
        </p:nvSpPr>
        <p:spPr>
          <a:xfrm flipH="1" flipV="1">
            <a:off x="6324480" y="2743200"/>
            <a:ext cx="30492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33"/>
          <p:cNvSpPr/>
          <p:nvPr/>
        </p:nvSpPr>
        <p:spPr>
          <a:xfrm flipH="1">
            <a:off x="6400800" y="350496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4"/>
          <p:cNvSpPr/>
          <p:nvPr/>
        </p:nvSpPr>
        <p:spPr>
          <a:xfrm flipV="1">
            <a:off x="4419360" y="5257800"/>
            <a:ext cx="45720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5"/>
          <p:cNvSpPr/>
          <p:nvPr/>
        </p:nvSpPr>
        <p:spPr>
          <a:xfrm>
            <a:off x="6933960" y="3504960"/>
            <a:ext cx="38124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6"/>
          <p:cNvSpPr/>
          <p:nvPr/>
        </p:nvSpPr>
        <p:spPr>
          <a:xfrm>
            <a:off x="5181480" y="5257800"/>
            <a:ext cx="380880" cy="4572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4648320" y="3200400"/>
            <a:ext cx="926280" cy="1751760"/>
          </a:xfrm>
          <a:custGeom>
            <a:avLst/>
            <a:gdLst/>
            <a:ahLst/>
            <a:rect l="l" t="t" r="r" b="b"/>
            <a:pathLst>
              <a:path w="632" h="1152">
                <a:moveTo>
                  <a:pt x="152" y="1152"/>
                </a:moveTo>
                <a:cubicBezTo>
                  <a:pt x="76" y="952"/>
                  <a:pt x="0" y="752"/>
                  <a:pt x="8" y="576"/>
                </a:cubicBezTo>
                <a:cubicBezTo>
                  <a:pt x="16" y="400"/>
                  <a:pt x="96" y="192"/>
                  <a:pt x="200" y="96"/>
                </a:cubicBezTo>
                <a:cubicBezTo>
                  <a:pt x="304" y="0"/>
                  <a:pt x="552" y="16"/>
                  <a:pt x="632" y="0"/>
                </a:cubicBezTo>
              </a:path>
            </a:pathLst>
          </a:cu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371600" y="6019920"/>
            <a:ext cx="1523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Figure 2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6" name="CustomShape 39"/>
          <p:cNvSpPr/>
          <p:nvPr/>
        </p:nvSpPr>
        <p:spPr>
          <a:xfrm>
            <a:off x="6781680" y="5943600"/>
            <a:ext cx="1523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Figure 3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/>
          <p:nvPr/>
        </p:nvSpPr>
        <p:spPr>
          <a:xfrm>
            <a:off x="457200" y="457200"/>
            <a:ext cx="8381160" cy="58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the root of binary tree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the root of its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sub tree, then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said to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father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or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parent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said to be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(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child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)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node that has no child ( son ) is called </a:t>
            </a:r>
            <a:r>
              <a:rPr b="0" i="1" lang="en-US" sz="2800" spc="-1" strike="noStrike">
                <a:solidFill>
                  <a:srgbClr val="ffcc00"/>
                </a:solidFill>
                <a:latin typeface="Tahoma"/>
              </a:rPr>
              <a:t>leaf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Node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ancestor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node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(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descendent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)  if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either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parent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the parent of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some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ancestor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For   example in previous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Figure 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ancestor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descendent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but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neither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descendent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nor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ancestor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/>
          <p:nvPr/>
        </p:nvSpPr>
        <p:spPr>
          <a:xfrm>
            <a:off x="304920" y="304920"/>
            <a:ext cx="853380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every non leaf node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a binary tree has non empty left and right sub trees, the tree is termed as </a:t>
            </a:r>
            <a:r>
              <a:rPr b="0" i="1" lang="en-US" sz="2800" spc="-1" strike="noStrike" u="sng">
                <a:solidFill>
                  <a:srgbClr val="ffff99"/>
                </a:solidFill>
                <a:uFillTx/>
                <a:latin typeface="Tahoma"/>
              </a:rPr>
              <a:t>strictly 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Following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Figure 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strictly binary tree while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Figure 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not. 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strictly 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with </a:t>
            </a:r>
            <a:r>
              <a:rPr b="1" lang="en-US" sz="2800" spc="-1" strike="noStrike">
                <a:solidFill>
                  <a:srgbClr val="ffff99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leaves always contain </a:t>
            </a:r>
            <a:r>
              <a:rPr b="1" lang="en-US" sz="2800" spc="-1" strike="noStrike">
                <a:solidFill>
                  <a:srgbClr val="ffff99"/>
                </a:solidFill>
                <a:latin typeface="Tahoma"/>
              </a:rPr>
              <a:t>2n – 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nodes.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8620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352680" y="38098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038480" y="47242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648320" y="56386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181480" y="47242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3657600" y="57150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572000" y="37339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6" name="Line 9"/>
          <p:cNvSpPr/>
          <p:nvPr/>
        </p:nvSpPr>
        <p:spPr>
          <a:xfrm flipH="1">
            <a:off x="3657600" y="3200400"/>
            <a:ext cx="30456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0"/>
          <p:cNvSpPr/>
          <p:nvPr/>
        </p:nvSpPr>
        <p:spPr>
          <a:xfrm flipH="1" flipV="1">
            <a:off x="4267080" y="320040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1"/>
          <p:cNvSpPr/>
          <p:nvPr/>
        </p:nvSpPr>
        <p:spPr>
          <a:xfrm flipH="1">
            <a:off x="4343400" y="419076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12"/>
          <p:cNvSpPr/>
          <p:nvPr/>
        </p:nvSpPr>
        <p:spPr>
          <a:xfrm flipV="1">
            <a:off x="3733560" y="5105160"/>
            <a:ext cx="381240" cy="68580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13"/>
          <p:cNvSpPr/>
          <p:nvPr/>
        </p:nvSpPr>
        <p:spPr>
          <a:xfrm>
            <a:off x="4876560" y="4190760"/>
            <a:ext cx="38124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14"/>
          <p:cNvSpPr/>
          <p:nvPr/>
        </p:nvSpPr>
        <p:spPr>
          <a:xfrm>
            <a:off x="4419360" y="5105160"/>
            <a:ext cx="38124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1676520" y="5867280"/>
            <a:ext cx="1523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Figure 4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/>
          <p:nvPr/>
        </p:nvSpPr>
        <p:spPr>
          <a:xfrm>
            <a:off x="152280" y="380880"/>
            <a:ext cx="8686080" cy="60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level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of a node in a binary tree is defined as follows </a:t>
            </a:r>
            <a:r>
              <a:rPr b="0" lang="en-US" sz="2550" spc="-1" strike="noStrike">
                <a:solidFill>
                  <a:srgbClr val="ffcc00"/>
                </a:solidFill>
                <a:latin typeface="Tahoma"/>
              </a:rPr>
              <a:t>:-&gt;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The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root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of the tree has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level 0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, and the level of any other node in the tree is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one more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than the level of its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parent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. For example in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Figure 1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 node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E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is at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level 2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and node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H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is at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level 3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5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55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depth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of a binary tree is the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maximum level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of any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leaf 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in the tree. Thus depth of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Figure 1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is </a:t>
            </a:r>
            <a:r>
              <a:rPr b="1" lang="en-US" sz="2550" spc="-1" strike="noStrike">
                <a:solidFill>
                  <a:srgbClr val="ffff99"/>
                </a:solidFill>
                <a:latin typeface="Tahoma"/>
              </a:rPr>
              <a:t>3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5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55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lang="en-US" sz="2550" spc="-1" strike="noStrike">
                <a:solidFill>
                  <a:srgbClr val="ffff99"/>
                </a:solidFill>
                <a:latin typeface="Tahoma"/>
              </a:rPr>
              <a:t>Complete Binary Tree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 ,is a binary tree in which each level of the tree is completely filled except possibly the bottom level, and in this level the </a:t>
            </a:r>
            <a:r>
              <a:rPr b="0" i="1" lang="en-US" sz="2550" spc="-1" strike="noStrike">
                <a:solidFill>
                  <a:srgbClr val="ffcc00"/>
                </a:solidFill>
                <a:latin typeface="Tahoma"/>
              </a:rPr>
              <a:t>nodes are in the left most positions</a:t>
            </a:r>
            <a:r>
              <a:rPr b="0" lang="en-US" sz="2550" spc="-1" strike="noStrike">
                <a:solidFill>
                  <a:srgbClr val="ffffff"/>
                </a:solidFill>
                <a:latin typeface="Tahoma"/>
              </a:rPr>
              <a:t>. For example,</a:t>
            </a:r>
            <a:endParaRPr b="0" lang="en-GB" sz="2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5" name="TextShape 2"/>
          <p:cNvSpPr/>
          <p:nvPr/>
        </p:nvSpPr>
        <p:spPr>
          <a:xfrm>
            <a:off x="152280" y="1600200"/>
            <a:ext cx="876240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complete 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depth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strictly Complete binary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if all of whose leaves are at level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1"/>
          <a:stretch/>
        </p:blipFill>
        <p:spPr>
          <a:xfrm>
            <a:off x="304920" y="2971800"/>
            <a:ext cx="8609760" cy="36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8" name="TextShape 2"/>
          <p:cNvSpPr/>
          <p:nvPr/>
        </p:nvSpPr>
        <p:spPr>
          <a:xfrm>
            <a:off x="380880" y="1905120"/>
            <a:ext cx="83811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complete 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depth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strictly binary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all of whose leaves are at level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09" name="Picture 5" descr=""/>
          <p:cNvPicPr/>
          <p:nvPr/>
        </p:nvPicPr>
        <p:blipFill>
          <a:blip r:embed="rId1"/>
          <a:stretch/>
        </p:blipFill>
        <p:spPr>
          <a:xfrm>
            <a:off x="228600" y="3048120"/>
            <a:ext cx="8609760" cy="351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752480" y="8380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88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0492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27672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44792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362320" y="28195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666880" y="18288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7" name="Line 8"/>
          <p:cNvSpPr/>
          <p:nvPr/>
        </p:nvSpPr>
        <p:spPr>
          <a:xfrm flipH="1">
            <a:off x="1143000" y="1218960"/>
            <a:ext cx="68580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9"/>
          <p:cNvSpPr/>
          <p:nvPr/>
        </p:nvSpPr>
        <p:spPr>
          <a:xfrm flipH="1" flipV="1">
            <a:off x="2133360" y="1218960"/>
            <a:ext cx="68580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0"/>
          <p:cNvSpPr/>
          <p:nvPr/>
        </p:nvSpPr>
        <p:spPr>
          <a:xfrm flipH="1">
            <a:off x="609480" y="2286000"/>
            <a:ext cx="380880" cy="5331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1"/>
          <p:cNvSpPr/>
          <p:nvPr/>
        </p:nvSpPr>
        <p:spPr>
          <a:xfrm flipV="1">
            <a:off x="2590560" y="2286000"/>
            <a:ext cx="228600" cy="53316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2"/>
          <p:cNvSpPr/>
          <p:nvPr/>
        </p:nvSpPr>
        <p:spPr>
          <a:xfrm>
            <a:off x="1143000" y="228600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3"/>
          <p:cNvSpPr/>
          <p:nvPr/>
        </p:nvSpPr>
        <p:spPr>
          <a:xfrm>
            <a:off x="3047760" y="2209680"/>
            <a:ext cx="38124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4"/>
          <p:cNvSpPr/>
          <p:nvPr/>
        </p:nvSpPr>
        <p:spPr>
          <a:xfrm>
            <a:off x="0" y="304920"/>
            <a:ext cx="5028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  <a:ea typeface="DejaVu Sans"/>
              </a:rPr>
              <a:t>Strictly Complete Binary Tree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6934320" y="9144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6019920" y="1905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5486400" y="2895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8458200" y="2895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6629400" y="2895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7543800" y="2895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7848720" y="1905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1" name="Line 22"/>
          <p:cNvSpPr/>
          <p:nvPr/>
        </p:nvSpPr>
        <p:spPr>
          <a:xfrm flipH="1">
            <a:off x="6324480" y="1295280"/>
            <a:ext cx="68580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3"/>
          <p:cNvSpPr/>
          <p:nvPr/>
        </p:nvSpPr>
        <p:spPr>
          <a:xfrm flipH="1" flipV="1">
            <a:off x="7315200" y="1295280"/>
            <a:ext cx="68580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4"/>
          <p:cNvSpPr/>
          <p:nvPr/>
        </p:nvSpPr>
        <p:spPr>
          <a:xfrm flipH="1">
            <a:off x="5790960" y="2361960"/>
            <a:ext cx="38124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5"/>
          <p:cNvSpPr/>
          <p:nvPr/>
        </p:nvSpPr>
        <p:spPr>
          <a:xfrm flipV="1">
            <a:off x="7772400" y="2361960"/>
            <a:ext cx="22860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6"/>
          <p:cNvSpPr/>
          <p:nvPr/>
        </p:nvSpPr>
        <p:spPr>
          <a:xfrm>
            <a:off x="6324480" y="2361960"/>
            <a:ext cx="38088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7"/>
          <p:cNvSpPr/>
          <p:nvPr/>
        </p:nvSpPr>
        <p:spPr>
          <a:xfrm>
            <a:off x="8229600" y="2286000"/>
            <a:ext cx="38088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8"/>
          <p:cNvSpPr/>
          <p:nvPr/>
        </p:nvSpPr>
        <p:spPr>
          <a:xfrm>
            <a:off x="5029200" y="304920"/>
            <a:ext cx="35805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  <a:ea typeface="DejaVu Sans"/>
              </a:rPr>
              <a:t>Complete Binary Tree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8" name="CustomShape 29"/>
          <p:cNvSpPr/>
          <p:nvPr/>
        </p:nvSpPr>
        <p:spPr>
          <a:xfrm>
            <a:off x="5029200" y="38862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9" name="Line 30"/>
          <p:cNvSpPr/>
          <p:nvPr/>
        </p:nvSpPr>
        <p:spPr>
          <a:xfrm flipH="1">
            <a:off x="5257800" y="3276360"/>
            <a:ext cx="30456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1"/>
          <p:cNvSpPr/>
          <p:nvPr/>
        </p:nvSpPr>
        <p:spPr>
          <a:xfrm>
            <a:off x="2743200" y="419112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1" name="CustomShape 32"/>
          <p:cNvSpPr/>
          <p:nvPr/>
        </p:nvSpPr>
        <p:spPr>
          <a:xfrm>
            <a:off x="1828800" y="5181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2" name="CustomShape 33"/>
          <p:cNvSpPr/>
          <p:nvPr/>
        </p:nvSpPr>
        <p:spPr>
          <a:xfrm>
            <a:off x="1295280" y="61722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CustomShape 34"/>
          <p:cNvSpPr/>
          <p:nvPr/>
        </p:nvSpPr>
        <p:spPr>
          <a:xfrm>
            <a:off x="4267080" y="61722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4" name="CustomShape 35"/>
          <p:cNvSpPr/>
          <p:nvPr/>
        </p:nvSpPr>
        <p:spPr>
          <a:xfrm>
            <a:off x="2438280" y="617220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5" name="CustomShape 36"/>
          <p:cNvSpPr/>
          <p:nvPr/>
        </p:nvSpPr>
        <p:spPr>
          <a:xfrm>
            <a:off x="3657600" y="5181480"/>
            <a:ext cx="456480" cy="456480"/>
          </a:xfrm>
          <a:prstGeom prst="ellipse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48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6" name="Line 37"/>
          <p:cNvSpPr/>
          <p:nvPr/>
        </p:nvSpPr>
        <p:spPr>
          <a:xfrm flipH="1">
            <a:off x="2133360" y="4572000"/>
            <a:ext cx="68580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38"/>
          <p:cNvSpPr/>
          <p:nvPr/>
        </p:nvSpPr>
        <p:spPr>
          <a:xfrm flipH="1" flipV="1">
            <a:off x="3124080" y="4572000"/>
            <a:ext cx="68580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39"/>
          <p:cNvSpPr/>
          <p:nvPr/>
        </p:nvSpPr>
        <p:spPr>
          <a:xfrm flipH="1">
            <a:off x="1600200" y="5638680"/>
            <a:ext cx="380880" cy="53352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40"/>
          <p:cNvSpPr/>
          <p:nvPr/>
        </p:nvSpPr>
        <p:spPr>
          <a:xfrm>
            <a:off x="2133360" y="5638680"/>
            <a:ext cx="381240" cy="60948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41"/>
          <p:cNvSpPr/>
          <p:nvPr/>
        </p:nvSpPr>
        <p:spPr>
          <a:xfrm>
            <a:off x="4038480" y="5562360"/>
            <a:ext cx="380880" cy="609840"/>
          </a:xfrm>
          <a:prstGeom prst="line">
            <a:avLst/>
          </a:prstGeom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2"/>
          <p:cNvSpPr/>
          <p:nvPr/>
        </p:nvSpPr>
        <p:spPr>
          <a:xfrm>
            <a:off x="380880" y="3657600"/>
            <a:ext cx="434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  <a:ea typeface="DejaVu Sans"/>
              </a:rPr>
              <a:t>Not Complete Binary Tree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/>
          <p:nvPr/>
        </p:nvSpPr>
        <p:spPr>
          <a:xfrm>
            <a:off x="457200" y="914400"/>
            <a:ext cx="8228880" cy="51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Another common property is to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traverse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 binary tree i.e. to pass through the tree, i.e. enumerating or visiting  each of its nodes once.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380880" y="533520"/>
            <a:ext cx="8381160" cy="55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programs we have discussed in previous programming courses are generally structured as functions that call one another in a disciplined, hierarchical manner.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For some problems, it is useful to have functions call themselves.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recursive function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function that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calls itself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either directly or indirectly through another function.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/>
          <p:nvPr/>
        </p:nvSpPr>
        <p:spPr>
          <a:xfrm>
            <a:off x="380880" y="1905120"/>
            <a:ext cx="82288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99"/>
                </a:solidFill>
                <a:latin typeface="Comic Sans MS"/>
              </a:rPr>
              <a:t>Thank You……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/>
          <p:nvPr/>
        </p:nvSpPr>
        <p:spPr>
          <a:xfrm>
            <a:off x="304920" y="533520"/>
            <a:ext cx="8457480" cy="59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recursive function is called to solve the problem. The function actually knows how to solve the simplest case (s) or so called Base Case (s).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the function is called with a base case, the function simply returns the result.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a function is called with more complex problem, the function divides the problem into two conceptual pieces:</a:t>
            </a:r>
            <a:endParaRPr b="0" lang="en-GB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A piece the function knows how to  do and</a:t>
            </a:r>
            <a:endParaRPr b="0" lang="en-GB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A piece the function doesn’t knows how to  do.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/>
          <p:nvPr/>
        </p:nvSpPr>
        <p:spPr>
          <a:xfrm>
            <a:off x="304920" y="380880"/>
            <a:ext cx="8381160" cy="60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 make recursion feasible the latter piece (i.e. piece the function doesn’t knows how to do )  must resemble the original problem, but in the form of slightly simpler or slightly smaller version of the original problem.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Because this new problem looks like the original problem the function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launches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(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calls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)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fresh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(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)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copy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itself to go to work on smaller problems. This is referred to as  a recursive call  and is also called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recursion step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457200" y="380880"/>
            <a:ext cx="8228880" cy="8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Example : Factorial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8" name="TextShape 2"/>
          <p:cNvSpPr/>
          <p:nvPr/>
        </p:nvSpPr>
        <p:spPr>
          <a:xfrm>
            <a:off x="228600" y="1600200"/>
            <a:ext cx="853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Given a positive integer n,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factorial is defined as the product of all integers between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for example…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 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5! = 5 * 4 * 3 * 2 * 1 = 120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0! =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so   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n! = 1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if ( n== 0 )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n! = n * ( n-1 ) * ( n-2 ) * ( n-3 ) …… * 1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if  n&gt; 0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457200" y="380880"/>
            <a:ext cx="8228880" cy="60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So we can present an algorithm that accepts integer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returns the value of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n!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as follows.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int prod = 1, x, n;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cin&gt;&gt;n;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for( x = n; x &gt; 0; x-- )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prod = prod * x;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cout&lt;&lt;n&lt;&lt;“ factorial is”&lt;&lt;prod;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Such an algorithm is called </a:t>
            </a:r>
            <a:r>
              <a:rPr b="0" i="1" lang="en-US" sz="2800" spc="-1" strike="noStrike">
                <a:solidFill>
                  <a:srgbClr val="ffcc00"/>
                </a:solidFill>
                <a:latin typeface="Tahoma"/>
              </a:rPr>
              <a:t>iterative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7" dur="20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/>
          <p:nvPr/>
        </p:nvSpPr>
        <p:spPr>
          <a:xfrm>
            <a:off x="457200" y="380880"/>
            <a:ext cx="8228880" cy="57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above program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n!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calculated like as follows.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0! =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1! =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2! = 2 *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3! = 3 * 2 *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4! = 4 * 3 * 2 * 1</a:t>
            </a: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228600" y="304920"/>
            <a:ext cx="8686080" cy="63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33520" indent="-533160">
              <a:lnSpc>
                <a:spcPct val="8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Let us see how the recursive definition of the factorial can be used to evaluate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5!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5! = 5 * 4!</a:t>
            </a:r>
            <a:endParaRPr b="0" lang="en-GB" sz="24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         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4! = 4 * 3!</a:t>
            </a:r>
            <a:endParaRPr b="0" lang="en-GB" sz="24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                      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3! = 3 * 2!</a:t>
            </a:r>
            <a:endParaRPr b="0" lang="en-GB" sz="24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                                   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2! = 2 * 1!</a:t>
            </a:r>
            <a:endParaRPr b="0" lang="en-GB" sz="24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                                                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1! = 1 * 0!</a:t>
            </a:r>
            <a:endParaRPr b="0" lang="en-GB" sz="2400" spc="-1" strike="noStrike">
              <a:latin typeface="Arial"/>
            </a:endParaRPr>
          </a:p>
          <a:p>
            <a:pPr lvl="1" marL="914400" indent="-456840">
              <a:lnSpc>
                <a:spcPct val="8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                                                             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0! = 1</a:t>
            </a:r>
            <a:endParaRPr b="0" lang="en-GB" sz="2400" spc="-1" strike="noStrike">
              <a:latin typeface="Arial"/>
            </a:endParaRPr>
          </a:p>
          <a:p>
            <a:pPr marL="533520" indent="-53316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533520" indent="-533160">
              <a:lnSpc>
                <a:spcPct val="8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above each case is reduced to a simpler case until we reach the case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0!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Which is defined directly as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we may therefore backtrack from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line # 6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line # 1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indefinite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1005</TotalTime>
  <Application>LibreOffice/7.2.3.1$Linux_X86_64 LibreOffice_project/7b257967b9cd574cb72598999edde852baa10d80</Application>
  <AppVersion>15.0000</AppVersion>
  <Words>1588</Words>
  <Paragraphs>217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2021-11-22T15:17:33Z</dcterms:modified>
  <cp:revision>494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30</vt:i4>
  </property>
</Properties>
</file>