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FA4EDDD-3C29-43FB-A19D-044AE2BF5BB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A837F8E-DBE1-4870-A038-9641996B266C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080CFB2-D1C7-484C-8EEE-A357FC64E7B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4967182-1FF2-4776-BFC4-238607FF9509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4BCFA00-01F6-4D9F-9DB0-CF1303909C6D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528E99C-7CBA-4D9F-A1D2-45434FE7C72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8E54284-8286-44EF-A98A-0F2F3E83193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9FE4623-44F7-4F32-90B2-A0560C94A99E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2A4CA08-83EB-44FA-A84D-E12E0E3B092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EB2F126-3E07-4D87-821C-337984E71267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5F9D68EB-65E1-4258-B192-2BE1DA372B57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C089CDA-D869-4CD9-BE8F-85D6DD42E52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169B3BD-2195-4753-AA21-034AA2889CE9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473324B-2EFE-4434-9F7B-5A85188D042E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1EDA1B1-7A7F-4BDE-9FD9-99A0C089889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4266A39-1B2A-473E-BA92-5C02F6D61DC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A512D83-5D19-44F6-ACBE-BA9EDC52BFB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7A4BA02-AFA4-42CE-8515-B6F4C250FA4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95A325C-13CC-49DE-9DE8-01EF4CDFB4D1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7BBA117-1EDB-4384-8A2C-2117B8450608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FDCF3ED-72B9-4679-AEC4-EC30D7DB3A07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A6C4CF2-E8FE-473A-B69F-A919B3DA59E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5726910F-CA05-4C54-9A8A-3E60ADBD13A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2EF78E9-6798-4BD5-9970-EA22888A5583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E5EDDA6-C668-459C-9C4D-91FA72EDF0E3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6E5667E5-F9BE-4A66-AFD4-323C976AC24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304E898-FADF-4B6A-8A07-C431BD535063}" type="slidenum">
              <a:rPr b="0" lang="en-US" sz="1400" spc="-1" strike="noStrike" baseline="30000">
                <a:solidFill>
                  <a:srgbClr val="ffffff"/>
                </a:solidFill>
                <a:latin typeface="Arial"/>
              </a:rPr>
              <a:t>22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4A4A026-8EB9-48F0-9F28-B0FF8B9C32EE}" type="slidenum">
              <a:rPr b="0" lang="en-US" sz="1400" spc="-1" strike="noStrike" baseline="30000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2"/>
          <p:cNvSpPr/>
          <p:nvPr/>
        </p:nvSpPr>
        <p:spPr>
          <a:xfrm>
            <a:off x="6627960" y="6429240"/>
            <a:ext cx="285480" cy="209160"/>
          </a:xfrm>
          <a:custGeom>
            <a:avLst/>
            <a:gdLst/>
            <a:ahLst/>
            <a:rect l="l" t="t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rgbClr val="0088e4"/>
              </a:gs>
              <a:gs pos="100000">
                <a:srgbClr val="0077c8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" name="Group 3"/>
          <p:cNvGrpSpPr/>
          <p:nvPr/>
        </p:nvGrpSpPr>
        <p:grpSpPr>
          <a:xfrm>
            <a:off x="3240" y="4267080"/>
            <a:ext cx="9140400" cy="2590560"/>
            <a:chOff x="3240" y="4267080"/>
            <a:chExt cx="9140400" cy="2590560"/>
          </a:xfrm>
        </p:grpSpPr>
        <p:sp>
          <p:nvSpPr>
            <p:cNvPr id="84" name="Freeform 4"/>
            <p:cNvSpPr/>
            <p:nvPr/>
          </p:nvSpPr>
          <p:spPr>
            <a:xfrm>
              <a:off x="3240" y="4267080"/>
              <a:ext cx="9140400" cy="2590560"/>
            </a:xfrm>
            <a:custGeom>
              <a:avLst/>
              <a:gdLst/>
              <a:ahLst/>
              <a:rect l="l" t="t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rgbClr val="0068ae"/>
                </a:gs>
                <a:gs pos="100000">
                  <a:srgbClr val="0088e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5" name="Group 5"/>
            <p:cNvGrpSpPr/>
            <p:nvPr/>
          </p:nvGrpSpPr>
          <p:grpSpPr>
            <a:xfrm>
              <a:off x="5600880" y="5897520"/>
              <a:ext cx="1256760" cy="826920"/>
              <a:chOff x="5600880" y="5897520"/>
              <a:chExt cx="1256760" cy="826920"/>
            </a:xfrm>
          </p:grpSpPr>
          <p:sp>
            <p:nvSpPr>
              <p:cNvPr id="86" name="Oval 6"/>
              <p:cNvSpPr/>
              <p:nvPr/>
            </p:nvSpPr>
            <p:spPr>
              <a:xfrm>
                <a:off x="5853240" y="6048360"/>
                <a:ext cx="844200" cy="51876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bcf"/>
                  </a:gs>
                </a:gsLst>
                <a:path path="rect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Oval 7"/>
              <p:cNvSpPr/>
              <p:nvPr/>
            </p:nvSpPr>
            <p:spPr>
              <a:xfrm>
                <a:off x="5916600" y="6095880"/>
                <a:ext cx="717120" cy="436320"/>
              </a:xfrm>
              <a:prstGeom prst="ellipse">
                <a:avLst/>
              </a:prstGeom>
              <a:gradFill rotWithShape="0">
                <a:gsLst>
                  <a:gs pos="0">
                    <a:srgbClr val="007bcf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Oval 8"/>
              <p:cNvSpPr/>
              <p:nvPr/>
            </p:nvSpPr>
            <p:spPr>
              <a:xfrm>
                <a:off x="6005520" y="6146640"/>
                <a:ext cx="545760" cy="32832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Oval 9"/>
              <p:cNvSpPr/>
              <p:nvPr/>
            </p:nvSpPr>
            <p:spPr>
              <a:xfrm>
                <a:off x="6068880" y="6184800"/>
                <a:ext cx="415440" cy="252000"/>
              </a:xfrm>
              <a:prstGeom prst="ellipse">
                <a:avLst/>
              </a:prstGeom>
              <a:gradFill rotWithShape="0">
                <a:gsLst>
                  <a:gs pos="0">
                    <a:srgbClr val="0083dc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Oval 10"/>
              <p:cNvSpPr/>
              <p:nvPr/>
            </p:nvSpPr>
            <p:spPr>
              <a:xfrm>
                <a:off x="6122880" y="6226200"/>
                <a:ext cx="304560" cy="16956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Freeform 11"/>
              <p:cNvSpPr/>
              <p:nvPr/>
            </p:nvSpPr>
            <p:spPr>
              <a:xfrm>
                <a:off x="5676840" y="5897520"/>
                <a:ext cx="607680" cy="255240"/>
              </a:xfrm>
              <a:custGeom>
                <a:avLst/>
                <a:gdLst/>
                <a:ahLst/>
                <a:rect l="l" t="t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fd6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Freeform 12"/>
              <p:cNvSpPr/>
              <p:nvPr/>
            </p:nvSpPr>
            <p:spPr>
              <a:xfrm>
                <a:off x="5867280" y="6620040"/>
                <a:ext cx="704520" cy="104400"/>
              </a:xfrm>
              <a:custGeom>
                <a:avLst/>
                <a:gdLst/>
                <a:ahLst/>
                <a:rect l="l" t="t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3c1"/>
                  </a:gs>
                  <a:gs pos="100000">
                    <a:srgbClr val="0088e4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Freeform 13"/>
              <p:cNvSpPr/>
              <p:nvPr/>
            </p:nvSpPr>
            <p:spPr>
              <a:xfrm>
                <a:off x="5600880" y="6200640"/>
                <a:ext cx="140760" cy="342720"/>
              </a:xfrm>
              <a:custGeom>
                <a:avLst/>
                <a:gdLst/>
                <a:ahLst/>
                <a:rect l="l" t="t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Freeform 14"/>
              <p:cNvSpPr/>
              <p:nvPr/>
            </p:nvSpPr>
            <p:spPr>
              <a:xfrm>
                <a:off x="5667480" y="5945040"/>
                <a:ext cx="1190160" cy="731520"/>
              </a:xfrm>
              <a:custGeom>
                <a:avLst/>
                <a:gdLst/>
                <a:ahLst/>
                <a:rect l="l" t="t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bcf"/>
                  </a:gs>
                </a:gsLst>
                <a:path path="rect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Freeform 15"/>
              <p:cNvSpPr/>
              <p:nvPr/>
            </p:nvSpPr>
            <p:spPr>
              <a:xfrm>
                <a:off x="6410160" y="5907240"/>
                <a:ext cx="151920" cy="47160"/>
              </a:xfrm>
              <a:custGeom>
                <a:avLst/>
                <a:gdLst/>
                <a:ahLst/>
                <a:rect l="l" t="t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Oval 16"/>
              <p:cNvSpPr/>
              <p:nvPr/>
            </p:nvSpPr>
            <p:spPr>
              <a:xfrm>
                <a:off x="6208560" y="6267600"/>
                <a:ext cx="132840" cy="83880"/>
              </a:xfrm>
              <a:prstGeom prst="ellipse">
                <a:avLst/>
              </a:prstGeom>
              <a:gradFill rotWithShape="0">
                <a:gsLst>
                  <a:gs pos="0">
                    <a:srgbClr val="007fd6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" name="Group 17"/>
            <p:cNvGrpSpPr/>
            <p:nvPr/>
          </p:nvGrpSpPr>
          <p:grpSpPr>
            <a:xfrm>
              <a:off x="2819520" y="5764320"/>
              <a:ext cx="2580840" cy="1083960"/>
              <a:chOff x="2819520" y="5764320"/>
              <a:chExt cx="2580840" cy="1083960"/>
            </a:xfrm>
          </p:grpSpPr>
          <p:sp>
            <p:nvSpPr>
              <p:cNvPr id="98" name="Oval 18"/>
              <p:cNvSpPr/>
              <p:nvPr/>
            </p:nvSpPr>
            <p:spPr>
              <a:xfrm>
                <a:off x="3600360" y="6245280"/>
                <a:ext cx="1012320" cy="597960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Oval 19"/>
              <p:cNvSpPr/>
              <p:nvPr/>
            </p:nvSpPr>
            <p:spPr>
              <a:xfrm>
                <a:off x="3673440" y="6283440"/>
                <a:ext cx="861480" cy="52668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Oval 20"/>
              <p:cNvSpPr/>
              <p:nvPr/>
            </p:nvSpPr>
            <p:spPr>
              <a:xfrm>
                <a:off x="3716280" y="6316560"/>
                <a:ext cx="794880" cy="474480"/>
              </a:xfrm>
              <a:prstGeom prst="ellipse">
                <a:avLst/>
              </a:prstGeom>
              <a:gradFill rotWithShape="0">
                <a:gsLst>
                  <a:gs pos="0">
                    <a:srgbClr val="007bcf"/>
                  </a:gs>
                  <a:gs pos="100000">
                    <a:srgbClr val="0088e4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Oval 21"/>
              <p:cNvSpPr/>
              <p:nvPr/>
            </p:nvSpPr>
            <p:spPr>
              <a:xfrm>
                <a:off x="3759120" y="6345360"/>
                <a:ext cx="704520" cy="409320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Oval 22"/>
              <p:cNvSpPr/>
              <p:nvPr/>
            </p:nvSpPr>
            <p:spPr>
              <a:xfrm>
                <a:off x="3786120" y="6357960"/>
                <a:ext cx="655200" cy="380520"/>
              </a:xfrm>
              <a:prstGeom prst="ellipse">
                <a:avLst/>
              </a:prstGeom>
              <a:gradFill rotWithShape="0">
                <a:gsLst>
                  <a:gs pos="0">
                    <a:srgbClr val="007fd6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Oval 23"/>
              <p:cNvSpPr/>
              <p:nvPr/>
            </p:nvSpPr>
            <p:spPr>
              <a:xfrm>
                <a:off x="3868560" y="6391440"/>
                <a:ext cx="485280" cy="304560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Oval 24"/>
              <p:cNvSpPr/>
              <p:nvPr/>
            </p:nvSpPr>
            <p:spPr>
              <a:xfrm>
                <a:off x="3930480" y="6438960"/>
                <a:ext cx="360000" cy="21384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bc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Oval 25"/>
              <p:cNvSpPr/>
              <p:nvPr/>
            </p:nvSpPr>
            <p:spPr>
              <a:xfrm>
                <a:off x="4035600" y="6504120"/>
                <a:ext cx="142560" cy="9504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bc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Freeform 26"/>
              <p:cNvSpPr/>
              <p:nvPr/>
            </p:nvSpPr>
            <p:spPr>
              <a:xfrm>
                <a:off x="4103640" y="6067440"/>
                <a:ext cx="712440" cy="294840"/>
              </a:xfrm>
              <a:custGeom>
                <a:avLst/>
                <a:gdLst/>
                <a:ahLst/>
                <a:rect l="l" t="t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bcf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Freeform 27"/>
              <p:cNvSpPr/>
              <p:nvPr/>
            </p:nvSpPr>
            <p:spPr>
              <a:xfrm>
                <a:off x="3400560" y="6114960"/>
                <a:ext cx="1415520" cy="732960"/>
              </a:xfrm>
              <a:custGeom>
                <a:avLst/>
                <a:gdLst/>
                <a:ahLst/>
                <a:rect l="l" t="t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3c1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Freeform 28"/>
              <p:cNvSpPr/>
              <p:nvPr/>
            </p:nvSpPr>
            <p:spPr>
              <a:xfrm>
                <a:off x="3305160" y="6076800"/>
                <a:ext cx="645840" cy="771120"/>
              </a:xfrm>
              <a:custGeom>
                <a:avLst/>
                <a:gdLst/>
                <a:ahLst/>
                <a:rect l="l" t="t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bc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Freeform 29"/>
              <p:cNvSpPr/>
              <p:nvPr/>
            </p:nvSpPr>
            <p:spPr>
              <a:xfrm>
                <a:off x="4741920" y="6419880"/>
                <a:ext cx="171000" cy="399600"/>
              </a:xfrm>
              <a:custGeom>
                <a:avLst/>
                <a:gdLst/>
                <a:ahLst/>
                <a:rect l="l" t="t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fba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Freeform 30"/>
              <p:cNvSpPr/>
              <p:nvPr/>
            </p:nvSpPr>
            <p:spPr>
              <a:xfrm>
                <a:off x="3282840" y="5850000"/>
                <a:ext cx="1325160" cy="237600"/>
              </a:xfrm>
              <a:custGeom>
                <a:avLst/>
                <a:gdLst/>
                <a:ahLst/>
                <a:rect l="l" t="t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Freeform 31"/>
              <p:cNvSpPr/>
              <p:nvPr/>
            </p:nvSpPr>
            <p:spPr>
              <a:xfrm>
                <a:off x="2963880" y="6116760"/>
                <a:ext cx="271080" cy="731520"/>
              </a:xfrm>
              <a:custGeom>
                <a:avLst/>
                <a:gdLst/>
                <a:ahLst/>
                <a:rect l="l" t="t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Freeform 32"/>
              <p:cNvSpPr/>
              <p:nvPr/>
            </p:nvSpPr>
            <p:spPr>
              <a:xfrm>
                <a:off x="4684680" y="5954760"/>
                <a:ext cx="571320" cy="893520"/>
              </a:xfrm>
              <a:custGeom>
                <a:avLst/>
                <a:gdLst/>
                <a:ahLst/>
                <a:rect l="l" t="t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Freeform 33"/>
              <p:cNvSpPr/>
              <p:nvPr/>
            </p:nvSpPr>
            <p:spPr>
              <a:xfrm>
                <a:off x="3679920" y="5764320"/>
                <a:ext cx="1711080" cy="674280"/>
              </a:xfrm>
              <a:custGeom>
                <a:avLst/>
                <a:gdLst/>
                <a:ahLst/>
                <a:rect l="l" t="t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Freeform 34"/>
              <p:cNvSpPr/>
              <p:nvPr/>
            </p:nvSpPr>
            <p:spPr>
              <a:xfrm>
                <a:off x="5245200" y="6477120"/>
                <a:ext cx="155160" cy="371160"/>
              </a:xfrm>
              <a:custGeom>
                <a:avLst/>
                <a:gdLst/>
                <a:ahLst/>
                <a:rect l="l" t="t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Freeform 35"/>
              <p:cNvSpPr/>
              <p:nvPr/>
            </p:nvSpPr>
            <p:spPr>
              <a:xfrm>
                <a:off x="2819520" y="5830920"/>
                <a:ext cx="763200" cy="1017360"/>
              </a:xfrm>
              <a:custGeom>
                <a:avLst/>
                <a:gdLst/>
                <a:ahLst/>
                <a:rect l="l" t="t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" name="Group 36"/>
            <p:cNvGrpSpPr/>
            <p:nvPr/>
          </p:nvGrpSpPr>
          <p:grpSpPr>
            <a:xfrm>
              <a:off x="6553080" y="5334120"/>
              <a:ext cx="2144520" cy="1302840"/>
              <a:chOff x="6553080" y="5334120"/>
              <a:chExt cx="2144520" cy="1302840"/>
            </a:xfrm>
          </p:grpSpPr>
          <p:sp>
            <p:nvSpPr>
              <p:cNvPr id="117" name="Freeform 37"/>
              <p:cNvSpPr/>
              <p:nvPr/>
            </p:nvSpPr>
            <p:spPr>
              <a:xfrm>
                <a:off x="6667560" y="5400720"/>
                <a:ext cx="1906200" cy="1160280"/>
              </a:xfrm>
              <a:custGeom>
                <a:avLst/>
                <a:gdLst/>
                <a:ahLst/>
                <a:rect l="l" t="t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Freeform 38"/>
              <p:cNvSpPr/>
              <p:nvPr/>
            </p:nvSpPr>
            <p:spPr>
              <a:xfrm>
                <a:off x="6553080" y="5343480"/>
                <a:ext cx="863280" cy="1169640"/>
              </a:xfrm>
              <a:custGeom>
                <a:avLst/>
                <a:gdLst/>
                <a:ahLst/>
                <a:rect l="l" t="t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Freeform 39"/>
              <p:cNvSpPr/>
              <p:nvPr/>
            </p:nvSpPr>
            <p:spPr>
              <a:xfrm>
                <a:off x="7607160" y="5334120"/>
                <a:ext cx="966600" cy="399600"/>
              </a:xfrm>
              <a:custGeom>
                <a:avLst/>
                <a:gdLst/>
                <a:ahLst/>
                <a:rect l="l" t="t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f8ee5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Freeform 40"/>
              <p:cNvSpPr/>
              <p:nvPr/>
            </p:nvSpPr>
            <p:spPr>
              <a:xfrm>
                <a:off x="8327880" y="6361200"/>
                <a:ext cx="114120" cy="85320"/>
              </a:xfrm>
              <a:custGeom>
                <a:avLst/>
                <a:gdLst/>
                <a:ahLst/>
                <a:rect l="l" t="t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Freeform 41"/>
              <p:cNvSpPr/>
              <p:nvPr/>
            </p:nvSpPr>
            <p:spPr>
              <a:xfrm>
                <a:off x="7151760" y="6465960"/>
                <a:ext cx="1118880" cy="171000"/>
              </a:xfrm>
              <a:custGeom>
                <a:avLst/>
                <a:gdLst/>
                <a:ahLst/>
                <a:rect l="l" t="t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Freeform 42"/>
              <p:cNvSpPr/>
              <p:nvPr/>
            </p:nvSpPr>
            <p:spPr>
              <a:xfrm>
                <a:off x="8470800" y="5800680"/>
                <a:ext cx="226800" cy="541080"/>
              </a:xfrm>
              <a:custGeom>
                <a:avLst/>
                <a:gdLst/>
                <a:ahLst/>
                <a:rect l="l" t="t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Freeform 43"/>
              <p:cNvSpPr/>
              <p:nvPr/>
            </p:nvSpPr>
            <p:spPr>
              <a:xfrm>
                <a:off x="8034480" y="5753160"/>
                <a:ext cx="131400" cy="142560"/>
              </a:xfrm>
              <a:custGeom>
                <a:avLst/>
                <a:gdLst/>
                <a:ahLst/>
                <a:rect l="l" t="t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Freeform 44"/>
              <p:cNvSpPr/>
              <p:nvPr/>
            </p:nvSpPr>
            <p:spPr>
              <a:xfrm>
                <a:off x="7056360" y="5638680"/>
                <a:ext cx="1137960" cy="684000"/>
              </a:xfrm>
              <a:custGeom>
                <a:avLst/>
                <a:gdLst/>
                <a:ahLst/>
                <a:rect l="l" t="t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Freeform 45"/>
              <p:cNvSpPr/>
              <p:nvPr/>
            </p:nvSpPr>
            <p:spPr>
              <a:xfrm>
                <a:off x="6904080" y="5572080"/>
                <a:ext cx="1442520" cy="845640"/>
              </a:xfrm>
              <a:custGeom>
                <a:avLst/>
                <a:gdLst/>
                <a:ahLst/>
                <a:rect l="l" t="t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Freeform 46"/>
              <p:cNvSpPr/>
              <p:nvPr/>
            </p:nvSpPr>
            <p:spPr>
              <a:xfrm>
                <a:off x="7245360" y="5543640"/>
                <a:ext cx="579240" cy="104400"/>
              </a:xfrm>
              <a:custGeom>
                <a:avLst/>
                <a:gdLst/>
                <a:ahLst/>
                <a:rect l="l" t="t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Freeform 47"/>
              <p:cNvSpPr/>
              <p:nvPr/>
            </p:nvSpPr>
            <p:spPr>
              <a:xfrm>
                <a:off x="7085160" y="5648400"/>
                <a:ext cx="104400" cy="75960"/>
              </a:xfrm>
              <a:custGeom>
                <a:avLst/>
                <a:gdLst/>
                <a:ahLst/>
                <a:rect l="l" t="t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Oval 48"/>
              <p:cNvSpPr/>
              <p:nvPr/>
            </p:nvSpPr>
            <p:spPr>
              <a:xfrm>
                <a:off x="7216920" y="5727600"/>
                <a:ext cx="821880" cy="506160"/>
              </a:xfrm>
              <a:prstGeom prst="ellipse">
                <a:avLst/>
              </a:prstGeom>
              <a:gradFill rotWithShape="0">
                <a:gsLst>
                  <a:gs pos="0">
                    <a:srgbClr val="007fd6"/>
                  </a:gs>
                  <a:gs pos="100000">
                    <a:srgbClr val="0088e4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Oval 49"/>
              <p:cNvSpPr/>
              <p:nvPr/>
            </p:nvSpPr>
            <p:spPr>
              <a:xfrm>
                <a:off x="7267680" y="5762520"/>
                <a:ext cx="707760" cy="429840"/>
              </a:xfrm>
              <a:prstGeom prst="ellipse">
                <a:avLst/>
              </a:prstGeom>
              <a:gradFill rotWithShape="0">
                <a:gsLst>
                  <a:gs pos="0">
                    <a:srgbClr val="088be4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Oval 50"/>
              <p:cNvSpPr/>
              <p:nvPr/>
            </p:nvSpPr>
            <p:spPr>
              <a:xfrm>
                <a:off x="7318440" y="5794200"/>
                <a:ext cx="612360" cy="36936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Oval 51"/>
              <p:cNvSpPr/>
              <p:nvPr/>
            </p:nvSpPr>
            <p:spPr>
              <a:xfrm>
                <a:off x="7388280" y="5838840"/>
                <a:ext cx="472680" cy="280800"/>
              </a:xfrm>
              <a:prstGeom prst="ellipse">
                <a:avLst/>
              </a:prstGeom>
              <a:gradFill rotWithShape="0">
                <a:gsLst>
                  <a:gs pos="0">
                    <a:srgbClr val="007fd6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Oval 52"/>
              <p:cNvSpPr/>
              <p:nvPr/>
            </p:nvSpPr>
            <p:spPr>
              <a:xfrm>
                <a:off x="7445520" y="5870520"/>
                <a:ext cx="352080" cy="220320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fd6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Oval 53"/>
              <p:cNvSpPr/>
              <p:nvPr/>
            </p:nvSpPr>
            <p:spPr>
              <a:xfrm>
                <a:off x="7521480" y="5918040"/>
                <a:ext cx="199800" cy="128160"/>
              </a:xfrm>
              <a:prstGeom prst="ellipse">
                <a:avLst/>
              </a:prstGeom>
              <a:gradFill rotWithShape="0">
                <a:gsLst>
                  <a:gs pos="0">
                    <a:srgbClr val="0083dc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roup 54"/>
            <p:cNvGrpSpPr/>
            <p:nvPr/>
          </p:nvGrpSpPr>
          <p:grpSpPr>
            <a:xfrm>
              <a:off x="8381880" y="4800600"/>
              <a:ext cx="674640" cy="408960"/>
              <a:chOff x="8381880" y="4800600"/>
              <a:chExt cx="674640" cy="408960"/>
            </a:xfrm>
          </p:grpSpPr>
          <p:sp>
            <p:nvSpPr>
              <p:cNvPr id="135" name="Freeform 55"/>
              <p:cNvSpPr/>
              <p:nvPr/>
            </p:nvSpPr>
            <p:spPr>
              <a:xfrm>
                <a:off x="8381880" y="5057640"/>
                <a:ext cx="607680" cy="151920"/>
              </a:xfrm>
              <a:custGeom>
                <a:avLst/>
                <a:gdLst/>
                <a:ahLst/>
                <a:rect l="l" t="t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Freeform 56"/>
              <p:cNvSpPr/>
              <p:nvPr/>
            </p:nvSpPr>
            <p:spPr>
              <a:xfrm>
                <a:off x="8437680" y="4800600"/>
                <a:ext cx="409320" cy="85320"/>
              </a:xfrm>
              <a:custGeom>
                <a:avLst/>
                <a:gdLst/>
                <a:ahLst/>
                <a:rect l="l" t="t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Freeform 57"/>
              <p:cNvSpPr/>
              <p:nvPr/>
            </p:nvSpPr>
            <p:spPr>
              <a:xfrm>
                <a:off x="8961480" y="4867200"/>
                <a:ext cx="95040" cy="247320"/>
              </a:xfrm>
              <a:custGeom>
                <a:avLst/>
                <a:gdLst/>
                <a:ahLst/>
                <a:rect l="l" t="t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Freeform 58"/>
              <p:cNvSpPr/>
              <p:nvPr/>
            </p:nvSpPr>
            <p:spPr>
              <a:xfrm>
                <a:off x="8532720" y="5153040"/>
                <a:ext cx="304560" cy="28080"/>
              </a:xfrm>
              <a:custGeom>
                <a:avLst/>
                <a:gdLst/>
                <a:ahLst/>
                <a:rect l="l" t="t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Freeform 59"/>
              <p:cNvSpPr/>
              <p:nvPr/>
            </p:nvSpPr>
            <p:spPr>
              <a:xfrm>
                <a:off x="8420040" y="4829040"/>
                <a:ext cx="255240" cy="294840"/>
              </a:xfrm>
              <a:custGeom>
                <a:avLst/>
                <a:gdLst/>
                <a:ahLst/>
                <a:rect l="l" t="t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Freeform 60"/>
              <p:cNvSpPr/>
              <p:nvPr/>
            </p:nvSpPr>
            <p:spPr>
              <a:xfrm>
                <a:off x="8713800" y="4829040"/>
                <a:ext cx="294840" cy="333000"/>
              </a:xfrm>
              <a:custGeom>
                <a:avLst/>
                <a:gdLst/>
                <a:ahLst/>
                <a:rect l="l" t="t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61"/>
              <p:cNvSpPr/>
              <p:nvPr/>
            </p:nvSpPr>
            <p:spPr>
              <a:xfrm>
                <a:off x="8485200" y="4854600"/>
                <a:ext cx="474480" cy="294840"/>
              </a:xfrm>
              <a:custGeom>
                <a:avLst/>
                <a:gdLst/>
                <a:ahLst/>
                <a:rect l="l" t="t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2" name="Group 62"/>
              <p:cNvGrpSpPr/>
              <p:nvPr/>
            </p:nvGrpSpPr>
            <p:grpSpPr>
              <a:xfrm>
                <a:off x="8542440" y="4897440"/>
                <a:ext cx="360000" cy="209160"/>
                <a:chOff x="8542440" y="4897440"/>
                <a:chExt cx="360000" cy="209160"/>
              </a:xfrm>
            </p:grpSpPr>
            <p:sp>
              <p:nvSpPr>
                <p:cNvPr id="143" name="Oval 63"/>
                <p:cNvSpPr/>
                <p:nvPr/>
              </p:nvSpPr>
              <p:spPr>
                <a:xfrm>
                  <a:off x="8542440" y="4897440"/>
                  <a:ext cx="360000" cy="209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" name="Oval 64"/>
                <p:cNvSpPr/>
                <p:nvPr/>
              </p:nvSpPr>
              <p:spPr>
                <a:xfrm>
                  <a:off x="8577360" y="4919760"/>
                  <a:ext cx="288720" cy="1616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" name="Oval 65"/>
                <p:cNvSpPr/>
                <p:nvPr/>
              </p:nvSpPr>
              <p:spPr>
                <a:xfrm>
                  <a:off x="8621640" y="4935600"/>
                  <a:ext cx="198000" cy="12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" name="Oval 66"/>
                <p:cNvSpPr/>
                <p:nvPr/>
              </p:nvSpPr>
              <p:spPr>
                <a:xfrm>
                  <a:off x="8664480" y="4960800"/>
                  <a:ext cx="115560" cy="74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ecff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9ff99"/>
              </a:buClr>
              <a:buSzPct val="8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ccecff"/>
              </a:buClr>
              <a:buSzPct val="5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88e4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afe1ff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99ff9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5550B39-598A-4323-8AF3-1BE17FDA616A}" type="slidenum">
              <a:rPr b="0" lang="en-US" sz="1400" spc="-1" strike="noStrike" baseline="30000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554CEC22-A72B-494C-8126-7793A761E36D}" type="slidenum">
              <a:rPr b="0" lang="en-US" sz="1400" spc="-1" strike="noStrike" baseline="30000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edit the title text format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85800" y="144792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19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/>
          </p:nvPr>
        </p:nvSpPr>
        <p:spPr>
          <a:xfrm>
            <a:off x="304920" y="380880"/>
            <a:ext cx="853416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Next we compare 67 and 84 but do not interchange them because they are already in the correct order.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33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21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67  84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49  50  75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Next 84 and 49 are compared and interchanged.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33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21  67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49  84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50  75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Then 84 and 50 are compared and interchanged.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33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21  67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50  84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75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Finally 84 and 75 are compared and interchanged.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33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21  67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75  84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So the first pass through the list is now complete.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304920" y="228600"/>
            <a:ext cx="8534160" cy="6248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are guaranteed that on this pass, the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largest element in the list will go down to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end of the list, since it will obviously be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moved past all smaller elements.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But notice that some of smaller items have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“Bubbled Up” toward their proper positions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nearer the front of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So we scan the list again but this time we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ignore the last item because it is already in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its proper location.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33 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21  67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 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49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 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50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 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75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So in each pass the last element will be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placed in its proper location in the sub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304920" y="304920"/>
            <a:ext cx="853416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i="1" lang="en-US" sz="2600" spc="-1" strike="noStrike">
                <a:solidFill>
                  <a:srgbClr val="ffff99"/>
                </a:solidFill>
                <a:latin typeface="Tahoma"/>
              </a:rPr>
              <a:t>worst case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of bubble sort occurs when the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list elements are in reverse order because in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this case only one item ( the largest ) item is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placed correctly on each pass through the list.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On the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first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pass through the list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n-1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comparisons and interchanges are made and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only the largest element is correctly positioned.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On the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next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pass, sub list consisting of the first  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n-1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elements are scanned; there are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n-2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comparisons and interchanges; and the next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largest element sink to position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n-1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457200" y="685800"/>
            <a:ext cx="8229240" cy="5562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Finally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process continues </a:t>
            </a:r>
            <a:r>
              <a:rPr b="1" i="1" lang="en-US" sz="2800" spc="-1" strike="noStrike" u="sng">
                <a:solidFill>
                  <a:srgbClr val="ffff99"/>
                </a:solidFill>
                <a:uFillTx/>
                <a:latin typeface="Tahoma"/>
              </a:rPr>
              <a:t>until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sub list consisting of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two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elements is scanned and on this pass there is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one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comparison &amp; interchange.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Thus a total of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(n-1) + (n-2) + (n-3) +…….. + 1 = n(n-1)/2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= n</a:t>
            </a:r>
            <a:r>
              <a:rPr b="0" lang="en-US" sz="2800" spc="-1" strike="noStrike" baseline="30000">
                <a:solidFill>
                  <a:srgbClr val="ffff99"/>
                </a:solidFill>
                <a:latin typeface="Tahoma"/>
              </a:rPr>
              <a:t>2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/2 – n/2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Comparisons and interchanges are required.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28600" y="1219320"/>
            <a:ext cx="8610120" cy="5181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1" lang="en-US" sz="2800" spc="-1" strike="noStrike">
                <a:solidFill>
                  <a:srgbClr val="ccff66"/>
                </a:solidFill>
                <a:latin typeface="Tahoma"/>
              </a:rPr>
              <a:t>Merge sort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algorithm closely follows the </a:t>
            </a:r>
            <a:r>
              <a:rPr b="0" lang="en-US" sz="2800" spc="-1" strike="noStrike">
                <a:solidFill>
                  <a:srgbClr val="ffffcc"/>
                </a:solidFill>
                <a:latin typeface="Tahoma"/>
              </a:rPr>
              <a:t>divide and conquer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paradigm. It works as follows.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ccff66"/>
                </a:solidFill>
                <a:latin typeface="Tahoma"/>
              </a:rPr>
              <a:t>Divide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: Divide the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- element sequence to be sorted into sub sequences each of size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n / 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elements.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ccff66"/>
                </a:solidFill>
                <a:latin typeface="Tahoma"/>
              </a:rPr>
              <a:t>Conquer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: Sort the two sub sequences recursively using merge sort.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ccff66"/>
                </a:solidFill>
                <a:latin typeface="Tahoma"/>
              </a:rPr>
              <a:t>Combine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: Merge the two sorted sub sequences to produce another sorted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41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ff66"/>
                </a:solidFill>
                <a:latin typeface="Tahoma"/>
              </a:rPr>
              <a:t>Merge Sort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228600" y="380880"/>
            <a:ext cx="861012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key operation of the merge sort algorithm is the merging of two sub sequences in the “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combine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” step.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 perform merging, we use </a:t>
            </a:r>
            <a:r>
              <a:rPr b="0" lang="en-US" sz="2400" spc="-1" strike="noStrike">
                <a:solidFill>
                  <a:srgbClr val="ccff66"/>
                </a:solidFill>
                <a:latin typeface="Tahoma"/>
              </a:rPr>
              <a:t>Merge(A, left, mid, right);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function, where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an array of elements and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left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right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mid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representing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leftmost, rightmost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center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indices of an array respectively.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above function assumes that the sub array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A[left…..mid]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A[mid+1 …… right]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are in sorted order where </a:t>
            </a:r>
            <a:r>
              <a:rPr b="0" lang="en-US" sz="2800" spc="-1" strike="noStrike">
                <a:solidFill>
                  <a:srgbClr val="ccff66"/>
                </a:solidFill>
                <a:latin typeface="Tahoma"/>
              </a:rPr>
              <a:t>n = right - left + 1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 descr=""/>
          <p:cNvPicPr/>
          <p:nvPr/>
        </p:nvPicPr>
        <p:blipFill>
          <a:blip r:embed="rId1">
            <a:grayscl/>
          </a:blip>
          <a:stretch/>
        </p:blipFill>
        <p:spPr>
          <a:xfrm>
            <a:off x="0" y="0"/>
            <a:ext cx="9143640" cy="63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228600" y="2438280"/>
            <a:ext cx="8915040" cy="3657240"/>
          </a:xfrm>
          <a:prstGeom prst="rect">
            <a:avLst/>
          </a:prstGeom>
          <a:ln w="0">
            <a:noFill/>
          </a:ln>
        </p:spPr>
      </p:pic>
      <p:sp>
        <p:nvSpPr>
          <p:cNvPr id="254" name="Rectangle 3"/>
          <p:cNvSpPr/>
          <p:nvPr/>
        </p:nvSpPr>
        <p:spPr>
          <a:xfrm>
            <a:off x="3048120" y="457200"/>
            <a:ext cx="2819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baseline="30000">
                <a:solidFill>
                  <a:srgbClr val="ccff99"/>
                </a:solidFill>
                <a:latin typeface="Arial"/>
              </a:rPr>
              <a:t>Radix Sort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55" name="Rectangle 4"/>
          <p:cNvSpPr/>
          <p:nvPr/>
        </p:nvSpPr>
        <p:spPr>
          <a:xfrm>
            <a:off x="304920" y="1600200"/>
            <a:ext cx="608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Wingdings" charset="2"/>
              <a:buChar char=""/>
            </a:pPr>
            <a:r>
              <a:rPr b="1" i="1" lang="en-US" sz="2400" spc="-1" strike="noStrike" baseline="30000">
                <a:solidFill>
                  <a:srgbClr val="ffffff"/>
                </a:solidFill>
                <a:latin typeface="Arial"/>
              </a:rPr>
              <a:t>  </a:t>
            </a:r>
            <a:r>
              <a:rPr b="1" i="1" lang="en-US" sz="2400" spc="-1" strike="noStrike" baseline="30000">
                <a:solidFill>
                  <a:srgbClr val="ffffff"/>
                </a:solidFill>
                <a:latin typeface="Arial"/>
              </a:rPr>
              <a:t>Key idea: </a:t>
            </a:r>
            <a:r>
              <a:rPr b="0" lang="en-US" sz="2400" spc="-1" strike="noStrike" baseline="30000">
                <a:solidFill>
                  <a:srgbClr val="ffffff"/>
                </a:solidFill>
                <a:latin typeface="Arial"/>
              </a:rPr>
              <a:t>Sort </a:t>
            </a:r>
            <a:r>
              <a:rPr b="0" i="1" lang="en-US" sz="2400" spc="-1" strike="noStrike" baseline="30000">
                <a:solidFill>
                  <a:srgbClr val="ffffff"/>
                </a:solidFill>
                <a:latin typeface="Arial"/>
              </a:rPr>
              <a:t>least </a:t>
            </a:r>
            <a:r>
              <a:rPr b="0" lang="en-US" sz="2400" spc="-1" strike="noStrike" baseline="30000">
                <a:solidFill>
                  <a:srgbClr val="ffffff"/>
                </a:solidFill>
                <a:latin typeface="Arial"/>
              </a:rPr>
              <a:t>significant digits first.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1036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5ffff"/>
                </a:solidFill>
                <a:latin typeface="Tahoma"/>
              </a:rPr>
              <a:t>Radix Sort e.g Start from least significant digit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rcRect l="1847" t="7683" r="1232" b="11750"/>
          <a:stretch/>
        </p:blipFill>
        <p:spPr>
          <a:xfrm>
            <a:off x="0" y="1066680"/>
            <a:ext cx="9143640" cy="57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0" y="1141560"/>
            <a:ext cx="8915040" cy="5716080"/>
          </a:xfrm>
          <a:prstGeom prst="rect">
            <a:avLst/>
          </a:prstGeom>
          <a:ln w="0">
            <a:noFill/>
          </a:ln>
        </p:spPr>
      </p:pic>
      <p:sp>
        <p:nvSpPr>
          <p:cNvPr id="259" name="Rectangle 3"/>
          <p:cNvSpPr/>
          <p:nvPr/>
        </p:nvSpPr>
        <p:spPr>
          <a:xfrm>
            <a:off x="457200" y="277920"/>
            <a:ext cx="8229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 baseline="30000">
                <a:solidFill>
                  <a:srgbClr val="ffff66"/>
                </a:solidFill>
                <a:latin typeface="Tahoma"/>
              </a:rPr>
              <a:t>Bucket Sort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19810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Sorting Algorithms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80880" y="167652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Types of Search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99"/>
                </a:solidFill>
                <a:latin typeface="Tahoma"/>
              </a:rPr>
              <a:t>Linear / Sequential Search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380880" y="1752480"/>
            <a:ext cx="8534160" cy="487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Most fundamental search algorithm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Input to linear search is a sequence (array) plus a target key we intend to search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UNORDERED array – elements of the array are not in any order that would aid the search (random)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380880" y="685800"/>
            <a:ext cx="8381520" cy="5714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Simple sequential search where we would check each element of the array and compare it with our key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If a match is found then our search is successful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If none of the items match the key value, then the key item is not present in the array.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If the array has n items, then in the worst case, all items in the sequence will have to be checked against the key value for equality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Binary Search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304920" y="1676520"/>
            <a:ext cx="8610120" cy="4952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Search algorithm applied to </a:t>
            </a:r>
            <a:r>
              <a:rPr b="0" lang="en-US" sz="2800" spc="-1" strike="noStrike" u="sng">
                <a:solidFill>
                  <a:srgbClr val="ffff99"/>
                </a:solidFill>
                <a:uFillTx/>
                <a:latin typeface="Tahoma"/>
              </a:rPr>
              <a:t>ordered lists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Uses the divide and conquer approach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At each step, compare the key with the middle element of the array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split the array into two halves – upper half and lower half.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key equals middle element algorithm is done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257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key &lt; middle element – discard upper half of array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key &gt; middle element – discard lower half of array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Repeat this process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the entire array has been discarded using this method, then the element is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not found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0880" y="190512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ffff99"/>
                </a:solidFill>
                <a:latin typeface="Monotype Corsiva"/>
              </a:rPr>
              <a:t>Thank You……</a:t>
            </a:r>
            <a:endParaRPr b="0" lang="en-US" sz="4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Selection Sort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2209680"/>
            <a:ext cx="8229240" cy="3428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basic idea of Selection Sort is to make a number of passes through the list or part of the list and, on each pass, select one element to be correctly positioned. For example, on each pass through a sub list, the smallest element in the sub list might be found and then moved to its proper location.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457200" y="380880"/>
            <a:ext cx="82292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As an illustration, suppose that following list has to be sorted into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ascending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order 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33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 21    84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75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scan the list to locate the smallest element and find it in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position 3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Then we interchange this element with the first element and thus properly position the smallest element at the beginning of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33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84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75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304920" y="304920"/>
            <a:ext cx="8534160" cy="6248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We now scan the sub list consisting of the elements from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position 2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on to find the smallest element 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21 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600" spc="-1" strike="noStrike" u="sng">
                <a:solidFill>
                  <a:srgbClr val="ffcc00"/>
                </a:solidFill>
                <a:uFillTx/>
                <a:latin typeface="Tahoma"/>
              </a:rPr>
              <a:t>33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	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  67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	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 84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	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49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	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50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	</a:t>
            </a:r>
            <a:r>
              <a:rPr b="0" lang="en-US" sz="2600" spc="-1" strike="noStrike" u="sng">
                <a:solidFill>
                  <a:srgbClr val="ffffff"/>
                </a:solidFill>
                <a:uFillTx/>
                <a:latin typeface="Tahoma"/>
              </a:rPr>
              <a:t>75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and exchange it with the second element (itself in this case ) and then properly position the next-to-smallest  element in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position 2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We continue in this fashion, locating the smallest element in the sub list of elements from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position 3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and interchanging it with the third element, then properly positioning the smallest element in the sub list of elements from </a:t>
            </a:r>
            <a:r>
              <a:rPr b="0" lang="en-US" sz="2600" spc="-1" strike="noStrike">
                <a:solidFill>
                  <a:srgbClr val="ffff99"/>
                </a:solidFill>
                <a:latin typeface="Tahoma"/>
              </a:rPr>
              <a:t>position 4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 on, and so on until we eventually do this for the sub list consisting of the last two elements as follows.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457200" y="380880"/>
            <a:ext cx="769572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33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1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49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84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75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33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1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50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84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75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33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1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84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75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33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49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50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1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75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84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Positioning the smallest element in this last sub list obviously also positions the last element correctly and thus completes the sort.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1523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Exchange Sort ( Bubble Sort )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457200" y="838080"/>
            <a:ext cx="8229240" cy="5257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Exchange sort systematically interchange pairs of elements that are out of order until eventually no such pairs remain and the list is therefore sorted.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 illustrate bubble sort, consider the following list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67  33  21  84  49  50  75 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866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On the first pass, we compare the first two elements,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and  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33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interchange them because they are out of order.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67  33  21  84  49  50  75 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33  67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21  84  49  50  75 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Now we compare the second and third elements,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21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interchange them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33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21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67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84  49  50  75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2424</TotalTime>
  <Application>LibreOffice/7.2.4.1$Linux_X86_64 LibreOffice_project/b8e68b5bf61ce56d972a163ea31a18aecdcd64cd</Application>
  <AppVersion>15.0000</AppVersion>
  <Words>1311</Words>
  <Paragraphs>140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2022-01-09T20:06:12Z</dcterms:modified>
  <cp:revision>835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25</vt:i4>
  </property>
  <property fmtid="{D5CDD505-2E9C-101B-9397-08002B2CF9AE}" pid="3" name="PresentationFormat">
    <vt:lpwstr>On-screen Show (4:3)</vt:lpwstr>
  </property>
  <property fmtid="{D5CDD505-2E9C-101B-9397-08002B2CF9AE}" pid="4" name="Slides">
    <vt:i4>25</vt:i4>
  </property>
</Properties>
</file>