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Click to move the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D969D51-9570-4C77-8F8F-279A5136C431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45950E8-0AFD-4AA1-A8E2-2F828A5381DA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A05DF4B-E27B-4752-9260-4569D0AF2F4B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AF25148-2DD4-4951-9A4C-C708CBA2C9A9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3342C11-CF74-4279-942C-6BF1CA418B9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CF11697-D824-4A5D-855D-54067DE181D0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1653C2D-5AE6-4BD2-B694-6EF1DAD5910E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9A56F76-AA89-4BCD-9652-1A11F329500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6D79B3B-3F28-496D-A077-DE38CC6CCDE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90087F7-7ED7-4C1D-BAF5-6ECA964B52FD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EEA6312-C058-4CBF-B03D-20828E896782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D67BFCB-9F7C-4852-9FBC-C92DA75705D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D0E9134-8EE0-4EA3-9657-C67EDB7E4C0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553BF3A-FEA6-435C-96B4-FDB33C3F7E76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EC4A494-BED0-4CE1-BCF4-96F7A7D94982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1B93655-9C65-4E5C-9F72-FC3EA049035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BB86ADC-04DE-4A34-8FE4-C0AF809A5289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54F5639-7203-48B7-9D63-C9B8D3B573A1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840AD60-8BEA-4812-BC52-0F93C11B8259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EA60F23-BCF5-4FA6-9C72-656E013E2902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5EE5146-858C-4C2C-81EC-0FC0F70C53F4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78626FA-B4A2-420A-B7F6-F20B920296A7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BBF08AF-7135-45F8-9D79-3E2E46B5DCAB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106824B-89B5-4CCE-A101-649502BE70D9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1B6B4AC-5319-4287-A97F-AB20F3299AE6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D412755-9F6D-48E9-96A0-5C0B2C72F67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20BD2D5-3F34-495F-B60E-1AE6FC20FD0B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5F8B9CD-6406-48A6-8329-EAE237B2B1CD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90A8E7A-2624-40A2-AD98-3407D5F36F27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676520"/>
            <a:ext cx="7772040" cy="18284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FCB20BD-0DDE-4C26-B220-CBD6110A25E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23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79FF6DF-F861-49F1-9EF0-EB1A4B772BC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Master text styles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268AD0B-2C89-475A-B4B8-5F71E7E6B493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33520" y="1600200"/>
            <a:ext cx="7765560" cy="2209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cc00"/>
                </a:solidFill>
                <a:latin typeface="Times New Roman"/>
              </a:rPr>
              <a:t>Lecture # 1</a:t>
            </a:r>
            <a:br/>
            <a:br/>
            <a:r>
              <a:rPr b="0" lang="en-US" sz="4400" spc="-1" strike="noStrike">
                <a:solidFill>
                  <a:srgbClr val="ffff99"/>
                </a:solidFill>
                <a:latin typeface="Times New Roman"/>
              </a:rPr>
              <a:t>(Data Structure)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04920" y="228600"/>
            <a:ext cx="8534160" cy="6324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Every byte in the computer’s memory has an </a:t>
            </a:r>
            <a:r>
              <a:rPr b="0" i="1" lang="en-US" sz="2800" spc="-1" strike="noStrike">
                <a:solidFill>
                  <a:srgbClr val="ffffff"/>
                </a:solidFill>
                <a:latin typeface="Tahoma"/>
              </a:rPr>
              <a:t>address.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Addresses are numbers just as every house in a locality has got an address.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Your program, when it is loaded into memory, occupies certain range of these addresses. This means that every variable and every function in your program starts with a particular address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1" lang="en-US" sz="2800" spc="-1" strike="noStrike" u="sng">
                <a:solidFill>
                  <a:srgbClr val="ffcc00"/>
                </a:solidFill>
                <a:uFillTx/>
                <a:latin typeface="Tahoma"/>
              </a:rPr>
              <a:t>NOTE :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 Pointer can only contain 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ADDRESS of certain memory location.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04920" y="380880"/>
            <a:ext cx="8534160" cy="6248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Normally a variable directly contains a specific value. Pointer, on the other hand, contains an address of the variable that contains the specific value.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Pointers, like other variables must be declared before they are used. For e.g.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int *pttrr, temp;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Pointers should be initialized either when they are declared or in an assignment statement. A pointer may be initialized to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0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,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NULL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or an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address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 A pointer with the value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0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or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NULL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points to nothing.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28600" y="380880"/>
            <a:ext cx="8457840" cy="6095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NULL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a symbolic constant defined in the header file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&lt;iostream.h&gt;.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Initializing a pointer to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NULL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equivalent to initializing a pointer to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0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Initializing a pointer is necessary to prevent it pointing to unknown or un-initialized area of memory.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There are two pointer operators;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address of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operator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&amp;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743040" indent="-28548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and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indirection operator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or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dereferencing operator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i.e.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*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28600" y="457200"/>
            <a:ext cx="8686440" cy="5714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&amp;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a unary operator that returns 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address of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its operand. For e.g.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int x = 5;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int *ptrr = NULL;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ptrr  = &amp;x;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In above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*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shows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ptrr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pointer variable whose type is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int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i.e. it can only contain 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address of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any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integer variables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in memory.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Similarly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80880" y="304920"/>
            <a:ext cx="8381520" cy="6248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cout&lt;&lt; *ptrr &lt;&lt;“\n”;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cout&lt;&lt; x &lt;&lt;“\n”;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Will produce the same result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5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 Here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 *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means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value of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the variable to which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ptrr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points to, which is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x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Note that the dereferenced pointer may also be used on the left side of an assignment statement as follows.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*pttr = 9;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 or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cin&gt;&gt;*ptrr;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Following program explains the concept of pointers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28600"/>
            <a:ext cx="8381520" cy="640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ahoma"/>
              </a:rPr>
              <a:t>#include&lt;iostream.h&gt;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ahoma"/>
              </a:rPr>
              <a:t>void main( )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ahoma"/>
              </a:rPr>
              <a:t>{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int x = 5;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int *ptrr = NULL;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ptrr  = &amp;x;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cout&lt;&lt;  *ptrr &lt;&lt;“\n”;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cout&lt;&lt;  x  &lt;&lt;“\n”;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*pttr = 9; </a:t>
            </a: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	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cout&lt;&lt; &amp;x &lt;&lt;“\n”;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cout&lt;&lt; *&amp;ptrr &lt;&lt;“\n”;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Tahoma"/>
              </a:rPr>
              <a:t>// cancel effect of each other</a:t>
            </a: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 ( &amp;  </a:t>
            </a:r>
            <a:r>
              <a:rPr b="0" lang="en-US" sz="1600" spc="-1" strike="noStrike">
                <a:solidFill>
                  <a:srgbClr val="ffffff"/>
                </a:solidFill>
                <a:latin typeface="Tahoma"/>
              </a:rPr>
              <a:t>and</a:t>
            </a: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 *)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cout&lt;&lt; &amp;*ptrr &lt;&lt;“\n”;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cout&lt;&lt; ptrr &lt;&lt;“\n”;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cout&lt;&lt; *ptrr &lt;&lt;“\n”;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1600" spc="-1" strike="noStrike">
                <a:solidFill>
                  <a:srgbClr val="ffcc00"/>
                </a:solidFill>
                <a:latin typeface="Tahoma"/>
              </a:rPr>
              <a:t>cout&lt;&lt; x &lt;&lt;“\n”;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ahoma"/>
              </a:rPr>
              <a:t>}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-1" strike="noStrike" u="sng">
                <a:solidFill>
                  <a:srgbClr val="ffffff"/>
                </a:solidFill>
                <a:uFillTx/>
                <a:latin typeface="Tahoma"/>
              </a:rPr>
              <a:t>Output of Program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ahoma"/>
              </a:rPr>
              <a:t>5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ahoma"/>
              </a:rPr>
              <a:t>5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ahoma"/>
              </a:rPr>
              <a:t>0x0064FDF4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ahoma"/>
              </a:rPr>
              <a:t>0x0064FDF4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ahoma"/>
              </a:rPr>
              <a:t>0x0064FDF4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ahoma"/>
              </a:rPr>
              <a:t>0x0064FDF4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ahoma"/>
              </a:rPr>
              <a:t>9</a:t>
            </a: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7" dur="500"/>
                                        <p:tgtEl>
                                          <p:spTgt spid="1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1" dur="500"/>
                                        <p:tgtEl>
                                          <p:spTgt spid="1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5" dur="500"/>
                                        <p:tgtEl>
                                          <p:spTgt spid="15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9" dur="500"/>
                                        <p:tgtEl>
                                          <p:spTgt spid="15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3" dur="500"/>
                                        <p:tgtEl>
                                          <p:spTgt spid="15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7" dur="500"/>
                                        <p:tgtEl>
                                          <p:spTgt spid="15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31" dur="500"/>
                                        <p:tgtEl>
                                          <p:spTgt spid="15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nodeType="afterEffect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35" dur="500"/>
                                        <p:tgtEl>
                                          <p:spTgt spid="15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nodeType="afterEffect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39" dur="500"/>
                                        <p:tgtEl>
                                          <p:spTgt spid="15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nodeType="afterEffect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43" dur="500"/>
                                        <p:tgtEl>
                                          <p:spTgt spid="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286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new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 and </a:t>
            </a: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delete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 operators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447920"/>
            <a:ext cx="8229240" cy="5105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Variables created during execution ( run time ) of a program by means of special operation is known as </a:t>
            </a:r>
            <a:r>
              <a:rPr b="0" i="1" lang="en-US" sz="2800" spc="-1" strike="noStrike">
                <a:solidFill>
                  <a:srgbClr val="ffcc00"/>
                </a:solidFill>
                <a:latin typeface="Tahoma"/>
              </a:rPr>
              <a:t>Dynamic Data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 In C++ operation is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new.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new operation has two forms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new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DataType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new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DataType [intExpression]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First form is used for creating a single varaible of type DataType ( e.g. int,…) at </a:t>
            </a:r>
            <a:r>
              <a:rPr b="0" i="1" lang="en-US" sz="2800" spc="-1" strike="noStrike">
                <a:solidFill>
                  <a:srgbClr val="ffcc00"/>
                </a:solidFill>
                <a:latin typeface="Tahoma"/>
              </a:rPr>
              <a:t>run time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.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Second form creates an array whose elements are of type DataType ( e.g. char,…) at </a:t>
            </a:r>
            <a:r>
              <a:rPr b="0" i="1" lang="en-US" sz="2800" spc="-1" strike="noStrike">
                <a:solidFill>
                  <a:srgbClr val="ffcc00"/>
                </a:solidFill>
                <a:latin typeface="Tahoma"/>
              </a:rPr>
              <a:t>run time.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304920"/>
            <a:ext cx="8229240" cy="6171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Example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int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*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intptr;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char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*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namestr;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intptr =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new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int;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namestr =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new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char[8];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Variables created by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new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are said to be on 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free store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or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heap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, a region of memory set aside for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Dynamic Variables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new operator obtains a chunk (portion) of memory from 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free store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457200"/>
            <a:ext cx="8229240" cy="579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 </a:t>
            </a:r>
            <a:r>
              <a:rPr b="1" lang="en-US" sz="2800" spc="-1" strike="noStrike">
                <a:solidFill>
                  <a:srgbClr val="ffcc00"/>
                </a:solidFill>
                <a:latin typeface="Tahoma"/>
              </a:rPr>
              <a:t>Dynamic Variable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unnamed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 cannot be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directly addressed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 It must be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indirectly addressed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through the pointer returned by 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new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operator.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int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*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intptr =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new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int;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char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*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namestr =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new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char[8];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*intptr = 357;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strcpy( namestr, “datastructure” );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380880"/>
            <a:ext cx="8229240" cy="6171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Dynamic data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can be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destroyed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at any time during 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execution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a program when it is no longer needed. The built-in operator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delete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does that and has two forms,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one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for deleting single variable, 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other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for deleting an array.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delete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pointer;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delete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[ ] pointer;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380880"/>
            <a:ext cx="815292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cc00"/>
                </a:solidFill>
                <a:latin typeface="Tahoma"/>
              </a:rPr>
              <a:t>Fazl-e-Basit</a:t>
            </a:r>
            <a:endParaRPr b="0" lang="en-US" sz="3600" spc="-1" strike="noStrike">
              <a:solidFill>
                <a:srgbClr val="ffffff"/>
              </a:solidFill>
              <a:latin typeface="Tahoma"/>
            </a:endParaRPr>
          </a:p>
        </p:txBody>
      </p:sp>
      <p:graphicFrame>
        <p:nvGraphicFramePr>
          <p:cNvPr id="131" name="Table 2"/>
          <p:cNvGraphicFramePr/>
          <p:nvPr/>
        </p:nvGraphicFramePr>
        <p:xfrm>
          <a:off x="304920" y="1523880"/>
          <a:ext cx="8534160" cy="4393800"/>
        </p:xfrm>
        <a:graphic>
          <a:graphicData uri="http://schemas.openxmlformats.org/drawingml/2006/table">
            <a:tbl>
              <a:tblPr/>
              <a:tblGrid>
                <a:gridCol w="4495680"/>
                <a:gridCol w="4038480"/>
              </a:tblGrid>
              <a:tr h="446760">
                <a:tc>
                  <a:txBody>
                    <a:bodyPr>
                      <a:noAutofit/>
                    </a:bodyPr>
                    <a:p>
                      <a:pPr marL="343080" indent="-34272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ccff66"/>
                          </a:solidFill>
                          <a:latin typeface="Tahoma"/>
                        </a:rPr>
                        <a:t>Program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343080" indent="-34272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ccff66"/>
                          </a:solidFill>
                          <a:latin typeface="Tahoma"/>
                        </a:rPr>
                        <a:t>Institution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80"/>
                    </a:solidFill>
                  </a:tcPr>
                </a:tc>
              </a:tr>
              <a:tr h="1866600">
                <a:tc>
                  <a:txBody>
                    <a:bodyPr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ffcc00"/>
                          </a:solidFill>
                          <a:latin typeface="Tahoma"/>
                        </a:rPr>
                        <a:t>MS (Software Engineering ) </a:t>
                      </a:r>
                      <a:endParaRPr b="0" lang="en-GB" sz="24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Tahoma"/>
                        </a:rPr>
                        <a:t>                            </a:t>
                      </a: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Tahoma"/>
                        </a:rPr>
                        <a:t>(2 years)                   </a:t>
                      </a:r>
                      <a:endParaRPr b="0" lang="en-GB" sz="24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ffcc00"/>
                          </a:solidFill>
                          <a:latin typeface="Tahoma"/>
                        </a:rPr>
                        <a:t>NUST (National University of Science &amp; Technology), Rawalpindi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866600">
                <a:tc>
                  <a:txBody>
                    <a:bodyPr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ffcc00"/>
                          </a:solidFill>
                          <a:latin typeface="Tahoma"/>
                        </a:rPr>
                        <a:t>Computer Software Engineering</a:t>
                      </a:r>
                      <a:r>
                        <a:rPr b="0" lang="en-US" sz="2400" spc="-1" strike="noStrike">
                          <a:solidFill>
                            <a:srgbClr val="ccff66"/>
                          </a:solidFill>
                          <a:latin typeface="Tahoma"/>
                        </a:rPr>
                        <a:t> </a:t>
                      </a:r>
                      <a:endParaRPr b="0" lang="en-GB" sz="24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Tahoma"/>
                        </a:rPr>
                        <a:t>                           </a:t>
                      </a: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Tahoma"/>
                        </a:rPr>
                        <a:t>(4 years)                   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ffcc00"/>
                          </a:solidFill>
                          <a:latin typeface="Tahoma"/>
                        </a:rPr>
                        <a:t>Foundation University Islamabad (FUI)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156680">
                <a:tc>
                  <a:txBody>
                    <a:bodyPr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ffcc00"/>
                          </a:solidFill>
                          <a:latin typeface="Tahoma"/>
                        </a:rPr>
                        <a:t>B. Sc (Computer Science)</a:t>
                      </a:r>
                      <a:endParaRPr b="0" lang="en-GB" sz="24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ccff66"/>
                          </a:solidFill>
                          <a:latin typeface="Tahoma"/>
                        </a:rPr>
                        <a:t>                           </a:t>
                      </a: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Tahoma"/>
                        </a:rPr>
                        <a:t>(2 years)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ffcc00"/>
                          </a:solidFill>
                          <a:latin typeface="Tahoma"/>
                        </a:rPr>
                        <a:t>Peshawar University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533520"/>
            <a:ext cx="8229240" cy="5409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720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600" spc="-1" strike="noStrike">
                <a:solidFill>
                  <a:srgbClr val="ffffff"/>
                </a:solidFill>
                <a:latin typeface="Tahoma"/>
              </a:rPr>
              <a:t>Example :</a:t>
            </a:r>
            <a:endParaRPr b="0" lang="en-US" sz="3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720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6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6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6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int </a:t>
            </a: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*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ptr1 = </a:t>
            </a: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new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int;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int </a:t>
            </a: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*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ptr2 = </a:t>
            </a: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new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int;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*ptr2 = 44;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*ptr1 = *ptr2;   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ptr1 = ptr2;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delete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ptr2;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380880"/>
            <a:ext cx="8229240" cy="5866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Inaccessible object :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 dynamic variable on the free store without any pointer pointing to it.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Dangling pointer :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 pointer that points to a variable that has been deallocated.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ffcc00"/>
                </a:solidFill>
                <a:uFillTx/>
                <a:latin typeface="Tahoma"/>
              </a:rPr>
              <a:t>NOTE :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i="1" lang="en-US" sz="2800" spc="-1" strike="noStrike">
                <a:solidFill>
                  <a:srgbClr val="ffffff"/>
                </a:solidFill>
                <a:latin typeface="Tahoma"/>
              </a:rPr>
              <a:t>Leaving inaccessible objects on the free </a:t>
            </a:r>
            <a:r>
              <a:rPr b="0" i="1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i="1" lang="en-US" sz="2800" spc="-1" strike="noStrike">
                <a:solidFill>
                  <a:srgbClr val="ffffff"/>
                </a:solidFill>
                <a:latin typeface="Tahoma"/>
              </a:rPr>
              <a:t>   store should be considered a logic error.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295280"/>
            <a:ext cx="8229240" cy="2437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Implementation of </a:t>
            </a:r>
            <a:br/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new</a:t>
            </a: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 and 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delete</a:t>
            </a: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 operators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80880" y="304920"/>
            <a:ext cx="2666520" cy="456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cc00"/>
                </a:solidFill>
                <a:latin typeface="Tahoma"/>
              </a:rPr>
              <a:t>Example:</a:t>
            </a:r>
            <a:endParaRPr b="0" lang="en-US" sz="4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914400"/>
            <a:ext cx="8229240" cy="5714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#include&lt;iostream.h&gt;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#include&lt;conio.h&gt;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	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struct node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{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char info[15];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};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class trial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{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private :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node obj1, *temp1, *temp2, *temp3;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int i, length;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char *p,*q;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public :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trial();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~trial();   // Prototype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void startin();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};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28600"/>
            <a:ext cx="8229240" cy="640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//-----------------------------------------------------------------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void main()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{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  </a:t>
            </a: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clrscr();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  </a:t>
            </a: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trial lnk;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  </a:t>
            </a: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lnk.startin();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  </a:t>
            </a: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getch();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}//----------------------------------------------------------------------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trial :: trial()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{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temp1 = temp2 = temp3 = NULL;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}//--------------------------------------------------------------------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trial :: ~trial()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{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it-IT" sz="2000" spc="-1" strike="noStrike">
                <a:solidFill>
                  <a:srgbClr val="ffffff"/>
                </a:solidFill>
                <a:latin typeface="Tahoma"/>
              </a:rPr>
              <a:t>delete temp1;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it-IT" sz="20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it-IT" sz="2000" spc="-1" strike="noStrike">
                <a:solidFill>
                  <a:srgbClr val="ffffff"/>
                </a:solidFill>
                <a:latin typeface="Tahoma"/>
              </a:rPr>
              <a:t>delete temp2, temp3;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it-IT" sz="20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it-IT" sz="2000" spc="-1" strike="noStrike">
                <a:solidFill>
                  <a:srgbClr val="ffffff"/>
                </a:solidFill>
                <a:latin typeface="Tahoma"/>
              </a:rPr>
              <a:t>delete[] p;          // delete 10 chars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}//--------------------------------------------------------------------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80880" y="304920"/>
            <a:ext cx="8305560" cy="6324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void trial :: startin()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{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cout&lt;&lt;"\n Making use of \"new\" and \"delete\" is as follows.\n";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cout&lt;&lt;"\n ---------------------------------------------------\n\n";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temp1 = new node;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temp2 = new node;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cout&lt;&lt;"\n Enter information about temp1.\n";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cin&gt;&gt;temp1-&gt;info;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cout&lt;&lt;"\n Enter information about temp2.\n";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cin&gt;&gt;temp2-&gt;info;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temp3 = &amp;obj1;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cout&lt;&lt;"\n Enter information about temp3.\n";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cin&gt;&gt;temp3-&gt;info;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cout&lt;&lt;"\n Showing information of temp1.\n";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cout&lt;&lt;temp1-&gt;info;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cout&lt;&lt;"\n Showing information of temp2.\n";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cout&lt;&lt;temp2-&gt;info;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cout&lt;&lt;"\n Showing information of temp3.\n";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cout&lt;&lt;temp3-&gt;info;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cout&lt;&lt;"\n ---------------------------------------------------\n\n";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80880" y="838080"/>
            <a:ext cx="8381520" cy="5486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cout&lt;&lt;" Now enter the length of character array.\n";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cin&gt;&gt;length;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p = new char[length];    //  allocate 10 chars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q = p;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cout&lt;&lt;" Now enter "&lt;&lt;length&lt;&lt;" characters to fill an array.\n";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for( i=0;i&lt;length; i++ )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{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cin&gt;&gt;*p;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p = p + 1;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}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p = q;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914400"/>
            <a:ext cx="8229240" cy="5181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143000"/>
            <a:ext cx="777204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cout&lt;&lt;" \nElements of array are as follows.\n";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for( i=0;i&lt;length; i++ 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cout&lt;&lt;*p&lt;&lt;", ";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p = p + 1;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}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p = q;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}//--- END of startin( )---------------------------------------------------------------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80880" y="190512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cc00"/>
                </a:solidFill>
                <a:latin typeface="Monotype Corsiva"/>
              </a:rPr>
              <a:t>Thank  You ….</a:t>
            </a:r>
            <a:endParaRPr b="0" lang="en-US" sz="6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0"/>
            <a:ext cx="8229240" cy="1041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cc00"/>
                </a:solidFill>
                <a:latin typeface="Tahoma"/>
              </a:rPr>
              <a:t>Working Experience</a:t>
            </a:r>
            <a:endParaRPr b="0" lang="en-US" sz="36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228600" y="1219320"/>
            <a:ext cx="8686440" cy="5333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6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Currently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Assistant Professor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here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 –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CS Department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6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Worked as “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Project Director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” LEADS Software House Peshawar (Registered with PSEB).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6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Worked as “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Lecturer/Coordinator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” Greenwich University Peshawar.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6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Worked as “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Software Developer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” Pi-Sigma (Prosol) Technologies, Software Technology Park, Islamabad.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Objective of the Course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228600" y="1676520"/>
            <a:ext cx="85341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Covering well-known data structures such as dynamic arrays, linked lists, stacks, queues, trees and graphs etc.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To Prepare students for (and is a prerequisite for) the more advanced material students will encounter in later courses.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Implementing data structures and classical computer science problems in C++.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Teaching Procedure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Lectures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Discussions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Assignments ( </a:t>
            </a: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Important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)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Sudden Quizzes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Mid Term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Final Exam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Material / Resources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Text Book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Fundamentals of Data Structures in C++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by horowitz, sahni and mehta.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www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Any other good book on Data 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Structure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53352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Grading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2362320"/>
            <a:ext cx="8229240" cy="3123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Assignments/Lab Exam …..…………… 15 %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Quizzes ………..…………..…..…………… 05 %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Mid Term….………………………………… 30 %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Final Exam..………………………………… 50 %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04920" y="380880"/>
            <a:ext cx="838152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cc00"/>
                </a:solidFill>
                <a:latin typeface="Tahoma"/>
              </a:rPr>
              <a:t>Keys for success in the course…….</a:t>
            </a:r>
            <a:endParaRPr b="0" lang="en-US" sz="4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100 %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Attendance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Solving Assignments </a:t>
            </a: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Yourselves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Attentive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in class sessions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Asking </a:t>
            </a: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questions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&amp; </a:t>
            </a: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questions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unless you are clear about your problem.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04920" y="1600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Revision of Pointers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475</TotalTime>
  <Application>LibreOffice/6.4.7.2$Linux_X86_64 LibreOffice_project/40$Build-2</Application>
  <Words>1690</Words>
  <Paragraphs>273</Paragraphs>
  <Company>Greenwich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2003-02-18T15:26:42Z</dcterms:created>
  <dc:creator>Fazl-e-Basit</dc:creator>
  <dc:description/>
  <dc:language>en-GB</dc:language>
  <cp:lastModifiedBy/>
  <dcterms:modified xsi:type="dcterms:W3CDTF">2021-08-27T16:14:52Z</dcterms:modified>
  <cp:revision>207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Greenwich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28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28</vt:i4>
  </property>
</Properties>
</file>