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32728191-C5A4-4938-9FDD-F0FDAE33335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3760F4D-844E-415A-AAAC-63323735DF7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38CF4A9-5E0C-4E01-AC01-5BE915E3AF3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5E7AFF2-81DB-4143-9FA9-6D7DE10AF95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952CF4C-4892-47DE-BD81-A19EDD1F442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966C3A6E-300A-42CC-AEAA-B95D28D534D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88F5134-CF6E-43CA-8AB4-57125744982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0B5111C-F00E-4907-BB4C-FA0932FAA3E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834817D-FBB1-4791-990B-EA36642F5AA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4525CF8A-F98B-47B4-BE65-0E0677DE6DA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D7BEF9B-4330-4198-8FE7-8C5951F454F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9F6B5B1-CC05-4959-9157-FDE450A30F2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0B7CE95-4801-4BB5-90AA-F3031EFCFC6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3B3C7EA-3487-4AB3-9DC4-6AD28548EBA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2FB5F55-C024-490C-83D7-A375C974849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08ABAF2-B678-48C3-92D2-62C413ED8C2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3D99360-705F-4A8E-A557-575AE8305CD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9FF9BCB-D147-4244-9A4C-6F679DEE1CA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k to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edit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Mas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ter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title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styl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3821E84-6B46-4187-9006-50D18FB0F63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edit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Master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title 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E9D2F32-BDD7-47E5-8991-431E8598B0E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295280"/>
            <a:ext cx="7772040" cy="18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5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380880" y="3581280"/>
            <a:ext cx="7924320" cy="1371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Stack Operations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Push(X) – insert X as the top element of the stack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Pop() – remove the top element of the stack and return it.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Top() – return the top element without removing it from the stack.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Stack Operation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last element to go into the stack is the first to come out: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LIFO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– Last In First Out.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What happens if we call pop() and there is no element?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Have IsEmpty() boolean function that returns true if stack is empty, false otherwise.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Throw StackEmpty exception: advanced C++ concept.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914400" y="990720"/>
            <a:ext cx="7086240" cy="48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Stack Implementation: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52280" y="1828800"/>
            <a:ext cx="86864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cc"/>
                </a:solidFill>
                <a:latin typeface="Tahoma"/>
              </a:rPr>
              <a:t>Worst case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for insertion and deletion from an array when insert and delete from the beginning: </a:t>
            </a:r>
            <a:r>
              <a:rPr b="0" i="1" lang="en-US" sz="3200" spc="-1" strike="noStrike">
                <a:solidFill>
                  <a:srgbClr val="ccff99"/>
                </a:solidFill>
                <a:latin typeface="Tahoma"/>
              </a:rPr>
              <a:t>shift elements to the left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cc"/>
                </a:solidFill>
                <a:latin typeface="Tahoma"/>
              </a:rPr>
              <a:t>Best case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for insert and delete is at the end of the array – </a:t>
            </a:r>
            <a:r>
              <a:rPr b="0" i="1" lang="en-US" sz="3200" spc="-1" strike="noStrike">
                <a:solidFill>
                  <a:srgbClr val="ccff99"/>
                </a:solidFill>
                <a:latin typeface="Tahoma"/>
              </a:rPr>
              <a:t>no need to shift any elements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Implement push() and pop() by inserting and deleting at the </a:t>
            </a:r>
            <a:r>
              <a:rPr b="0" lang="en-US" sz="3200" spc="-1" strike="noStrike">
                <a:solidFill>
                  <a:srgbClr val="ffffcc"/>
                </a:solidFill>
                <a:latin typeface="Tahoma"/>
              </a:rPr>
              <a:t>end of an array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Stack Implementation: Array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1295280" y="2895480"/>
            <a:ext cx="6019560" cy="193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Stack using an Array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495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 case of an array, it is possible that the array may “fill-up” if we push enough elements.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Have a boolean function </a:t>
            </a:r>
            <a:r>
              <a:rPr b="1" lang="en-US" sz="3200" spc="-1" strike="noStrike">
                <a:solidFill>
                  <a:srgbClr val="ffffff"/>
                </a:solidFill>
                <a:latin typeface="Tahoma"/>
              </a:rPr>
              <a:t>IsFull()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which returns true if stack (array) is full, false otherwise.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would call this function before calling push(x).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Stack Using Linked List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can </a:t>
            </a:r>
            <a:r>
              <a:rPr b="0" lang="en-US" sz="3200" spc="-1" strike="noStrike">
                <a:solidFill>
                  <a:srgbClr val="ccff99"/>
                </a:solidFill>
                <a:latin typeface="Tahoma"/>
              </a:rPr>
              <a:t>avoid the size limitation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of a stack implemented with an array by using a linked list to hold the stack elements.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As with array, however, we need to decide where to insert elements in the list and where to delete them so that push and pop will run the fastest.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838080" y="2133720"/>
            <a:ext cx="7619760" cy="25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cc"/>
                </a:solidFill>
                <a:latin typeface="Tahoma"/>
              </a:rPr>
              <a:t>Abstract Data Type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04920" y="1676520"/>
            <a:ext cx="8610120" cy="4952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We have looked at four different implementations of the List data structures: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Using arrays 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Singly linked list 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Doubly linked list 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Circularly linked list.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interface to the List stayed the same, i.e., add(), get(), next(), start(), remove() etc.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list is thus an abstract data type; we use it without being concerned with how it is implemented.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cc"/>
                </a:solidFill>
                <a:latin typeface="Tahoma"/>
              </a:rPr>
              <a:t>Abstract Data Type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38152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What we care about is the 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methods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that are available for use with the List ADT.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We will follow this theme when we develop other ADT.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We will 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publish the interface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and keep the freedom to change the implementation of ADT without effecting users of the ADT.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C++ classes provide us the ability to create such ADTs.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Stack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Stack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92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Stacks in real life: stack of books, stack of plates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Add new items at the top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Remove an item at the top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Stack data structure similar to real life: collection of elements arranged in a linear order.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Can only access element at the top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57200" y="685800"/>
            <a:ext cx="8229240" cy="5638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stack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an ordered collection of items into which new items may be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inserted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from which items may be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at one end only, called 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top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stack. i.e.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deletion/insertion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can only be done from 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top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stack.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insert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operation on a stack is often called 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Push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operation and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operation is called </a:t>
            </a:r>
            <a:r>
              <a:rPr b="1" lang="en-US" sz="2800" spc="-1" strike="noStrike">
                <a:solidFill>
                  <a:srgbClr val="ffcc00"/>
                </a:solidFill>
                <a:latin typeface="Tahoma"/>
              </a:rPr>
              <a:t>Pop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operation.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5790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Figure showing stack…..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Rectangle 3"/>
          <p:cNvSpPr/>
          <p:nvPr/>
        </p:nvSpPr>
        <p:spPr>
          <a:xfrm>
            <a:off x="4267080" y="3886200"/>
            <a:ext cx="23619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4267080" y="4952880"/>
            <a:ext cx="23619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1" name="Rectangle 5"/>
          <p:cNvSpPr/>
          <p:nvPr/>
        </p:nvSpPr>
        <p:spPr>
          <a:xfrm>
            <a:off x="4267080" y="1752480"/>
            <a:ext cx="23619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Rectangle 6"/>
          <p:cNvSpPr/>
          <p:nvPr/>
        </p:nvSpPr>
        <p:spPr>
          <a:xfrm>
            <a:off x="4267080" y="2819520"/>
            <a:ext cx="236196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Line 7"/>
          <p:cNvSpPr/>
          <p:nvPr/>
        </p:nvSpPr>
        <p:spPr>
          <a:xfrm>
            <a:off x="4114800" y="1066680"/>
            <a:ext cx="360" cy="5334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8"/>
          <p:cNvSpPr/>
          <p:nvPr/>
        </p:nvSpPr>
        <p:spPr>
          <a:xfrm>
            <a:off x="6781680" y="1066680"/>
            <a:ext cx="360" cy="5334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9"/>
          <p:cNvSpPr/>
          <p:nvPr/>
        </p:nvSpPr>
        <p:spPr>
          <a:xfrm>
            <a:off x="4114800" y="6400800"/>
            <a:ext cx="2666880" cy="36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0"/>
          <p:cNvSpPr/>
          <p:nvPr/>
        </p:nvSpPr>
        <p:spPr>
          <a:xfrm flipV="1">
            <a:off x="2590560" y="1981080"/>
            <a:ext cx="1676520" cy="685800"/>
          </a:xfrm>
          <a:prstGeom prst="line">
            <a:avLst/>
          </a:prstGeom>
          <a:ln w="28575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1066680" y="2514600"/>
            <a:ext cx="14475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Top of the Stack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" name="Line 12"/>
          <p:cNvSpPr/>
          <p:nvPr/>
        </p:nvSpPr>
        <p:spPr>
          <a:xfrm>
            <a:off x="5410080" y="2286000"/>
            <a:ext cx="360" cy="5331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3"/>
          <p:cNvSpPr/>
          <p:nvPr/>
        </p:nvSpPr>
        <p:spPr>
          <a:xfrm>
            <a:off x="5410080" y="5486400"/>
            <a:ext cx="360" cy="53316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4"/>
          <p:cNvSpPr/>
          <p:nvPr/>
        </p:nvSpPr>
        <p:spPr>
          <a:xfrm>
            <a:off x="5410080" y="4419360"/>
            <a:ext cx="360" cy="53352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5"/>
          <p:cNvSpPr/>
          <p:nvPr/>
        </p:nvSpPr>
        <p:spPr>
          <a:xfrm>
            <a:off x="5410080" y="3352680"/>
            <a:ext cx="360" cy="533520"/>
          </a:xfrm>
          <a:prstGeom prst="line">
            <a:avLst/>
          </a:prstGeom>
          <a:ln w="12700">
            <a:solidFill>
              <a:srgbClr val="ffcc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Rectangle 16"/>
          <p:cNvSpPr/>
          <p:nvPr/>
        </p:nvSpPr>
        <p:spPr>
          <a:xfrm>
            <a:off x="4876920" y="5943600"/>
            <a:ext cx="9903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3" name="Line 17"/>
          <p:cNvSpPr/>
          <p:nvPr/>
        </p:nvSpPr>
        <p:spPr>
          <a:xfrm>
            <a:off x="2590560" y="2666880"/>
            <a:ext cx="1676520" cy="457200"/>
          </a:xfrm>
          <a:prstGeom prst="line">
            <a:avLst/>
          </a:prstGeom>
          <a:ln w="9525">
            <a:solidFill>
              <a:srgbClr val="ffffff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457200" y="685800"/>
            <a:ext cx="8229240" cy="5486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a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stack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the element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from the list is the one most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recently inserted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Stack is also referred as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Last-in First-out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i.e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LIFO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example of stack is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stacks of plates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used in cafeterias. The order in which plates are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popped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from the stack is the reverse of the order in which they were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pushed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onto the stack, since only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top plate is accessible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380880" y="609480"/>
            <a:ext cx="8381520" cy="5638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an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empty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stack is popped, we say stack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underflows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which is normally an error. and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top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the stack exceeds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the stack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overflows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1400</TotalTime>
  <Application>LibreOffice/7.2.4.1$Linux_X86_64 LibreOffice_project/b8e68b5bf61ce56d972a163ea31a18aecdcd64cd</Application>
  <AppVersion>15.0000</AppVersion>
  <Words>689</Words>
  <Paragraphs>83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2022-01-06T20:07:57Z</dcterms:modified>
  <cp:revision>455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On-screen Show (4:3)</vt:lpwstr>
  </property>
  <property fmtid="{D5CDD505-2E9C-101B-9397-08002B2CF9AE}" pid="4" name="Slides">
    <vt:i4>17</vt:i4>
  </property>
</Properties>
</file>