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5"/>
  </p:notesMasterIdLst>
  <p:sldIdLst>
    <p:sldId id="256" r:id="rId2"/>
    <p:sldId id="296" r:id="rId3"/>
    <p:sldId id="292" r:id="rId4"/>
    <p:sldId id="293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294" r:id="rId13"/>
    <p:sldId id="295" r:id="rId14"/>
    <p:sldId id="304" r:id="rId15"/>
    <p:sldId id="305" r:id="rId16"/>
    <p:sldId id="311" r:id="rId17"/>
    <p:sldId id="312" r:id="rId18"/>
    <p:sldId id="321" r:id="rId19"/>
    <p:sldId id="313" r:id="rId20"/>
    <p:sldId id="322" r:id="rId21"/>
    <p:sldId id="314" r:id="rId22"/>
    <p:sldId id="323" r:id="rId23"/>
    <p:sldId id="29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5" autoAdjust="0"/>
    <p:restoredTop sz="94660"/>
  </p:normalViewPr>
  <p:slideViewPr>
    <p:cSldViewPr>
      <p:cViewPr varScale="1">
        <p:scale>
          <a:sx n="81" d="100"/>
          <a:sy n="81" d="100"/>
        </p:scale>
        <p:origin x="156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A876E95D-DA3E-45C7-8ED9-6E314DD076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A66B1AA5-56EC-4B90-9746-EBF1E9CE69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94564" name="Rectangle 4">
            <a:extLst>
              <a:ext uri="{FF2B5EF4-FFF2-40B4-BE49-F238E27FC236}">
                <a16:creationId xmlns:a16="http://schemas.microsoft.com/office/drawing/2014/main" id="{25D3523D-2948-439E-9AD1-928105A1480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565" name="Rectangle 5">
            <a:extLst>
              <a:ext uri="{FF2B5EF4-FFF2-40B4-BE49-F238E27FC236}">
                <a16:creationId xmlns:a16="http://schemas.microsoft.com/office/drawing/2014/main" id="{57675F25-5619-4426-BC2C-94DEBDE4D26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94566" name="Rectangle 6">
            <a:extLst>
              <a:ext uri="{FF2B5EF4-FFF2-40B4-BE49-F238E27FC236}">
                <a16:creationId xmlns:a16="http://schemas.microsoft.com/office/drawing/2014/main" id="{5218D9EF-DF65-4B8A-8BFF-3D1150ED1D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94567" name="Rectangle 7">
            <a:extLst>
              <a:ext uri="{FF2B5EF4-FFF2-40B4-BE49-F238E27FC236}">
                <a16:creationId xmlns:a16="http://schemas.microsoft.com/office/drawing/2014/main" id="{45AA6FD0-87B9-4EEF-A49C-7E614336B0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</a:defRPr>
            </a:lvl1pPr>
          </a:lstStyle>
          <a:p>
            <a:fld id="{8BB0D3FA-316A-4D85-B623-9EAC47E2EE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837651E-2913-4B19-8797-B1A8BAC726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D49544-B33D-4E3D-B0C7-BAF728BE08F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225D4179-0BF1-407B-9336-D089B22E64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0BDC385A-D702-4135-96CE-A5984EDBA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F204E2-C350-41A9-BCF5-F6C86B213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3795BB-341F-4D2E-BFCD-30B19DEF1EF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77538" name="Rectangle 2">
            <a:extLst>
              <a:ext uri="{FF2B5EF4-FFF2-40B4-BE49-F238E27FC236}">
                <a16:creationId xmlns:a16="http://schemas.microsoft.com/office/drawing/2014/main" id="{4C939D18-FA28-424A-B616-D5491EDD484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>
            <a:extLst>
              <a:ext uri="{FF2B5EF4-FFF2-40B4-BE49-F238E27FC236}">
                <a16:creationId xmlns:a16="http://schemas.microsoft.com/office/drawing/2014/main" id="{F03E9D0D-11D4-45FD-937D-C5C1D7680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147134-5F87-40C4-B4F7-98963B628E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9B941-8C25-4556-A8FA-F67BE27F0AF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79586" name="Rectangle 2">
            <a:extLst>
              <a:ext uri="{FF2B5EF4-FFF2-40B4-BE49-F238E27FC236}">
                <a16:creationId xmlns:a16="http://schemas.microsoft.com/office/drawing/2014/main" id="{6257AE60-78D1-4663-A5C2-3D195B8A5F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>
            <a:extLst>
              <a:ext uri="{FF2B5EF4-FFF2-40B4-BE49-F238E27FC236}">
                <a16:creationId xmlns:a16="http://schemas.microsoft.com/office/drawing/2014/main" id="{0B84C3CA-F5F8-44FE-9F11-800836FA8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6A1A1C-24E6-4AE0-B1C8-5CFC620DF6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BB7F97-97C0-446B-A5FB-792DDDF2287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61154" name="Rectangle 2">
            <a:extLst>
              <a:ext uri="{FF2B5EF4-FFF2-40B4-BE49-F238E27FC236}">
                <a16:creationId xmlns:a16="http://schemas.microsoft.com/office/drawing/2014/main" id="{A182BF85-3C68-4716-A403-CB1FC1A956F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>
            <a:extLst>
              <a:ext uri="{FF2B5EF4-FFF2-40B4-BE49-F238E27FC236}">
                <a16:creationId xmlns:a16="http://schemas.microsoft.com/office/drawing/2014/main" id="{13E48A9F-FFFF-49C8-9297-AF59CFCC0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434E6F-483D-4E35-9A9A-35BCBDE8C9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A9B3B-DB5C-4E8B-8DA7-346A64F6282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63202" name="Rectangle 2">
            <a:extLst>
              <a:ext uri="{FF2B5EF4-FFF2-40B4-BE49-F238E27FC236}">
                <a16:creationId xmlns:a16="http://schemas.microsoft.com/office/drawing/2014/main" id="{0F91E5B2-BFA0-4BEC-AB00-2602448642C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>
            <a:extLst>
              <a:ext uri="{FF2B5EF4-FFF2-40B4-BE49-F238E27FC236}">
                <a16:creationId xmlns:a16="http://schemas.microsoft.com/office/drawing/2014/main" id="{20431B07-B055-44C8-92FE-0FFFF20A4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A5279D-31F7-4CC4-8527-79F8C49D96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71231-FA99-4445-BF1C-9415FE72E9A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81634" name="Rectangle 2">
            <a:extLst>
              <a:ext uri="{FF2B5EF4-FFF2-40B4-BE49-F238E27FC236}">
                <a16:creationId xmlns:a16="http://schemas.microsoft.com/office/drawing/2014/main" id="{C6B1F727-C426-4D43-9D83-560181CC416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>
            <a:extLst>
              <a:ext uri="{FF2B5EF4-FFF2-40B4-BE49-F238E27FC236}">
                <a16:creationId xmlns:a16="http://schemas.microsoft.com/office/drawing/2014/main" id="{BB4EC2DA-D618-4C0D-AE59-D30B1FD1F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367D374-B76A-4B82-8089-F6A31AE75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039943-8DCC-4208-BCA6-3BC5D328977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83682" name="Rectangle 2">
            <a:extLst>
              <a:ext uri="{FF2B5EF4-FFF2-40B4-BE49-F238E27FC236}">
                <a16:creationId xmlns:a16="http://schemas.microsoft.com/office/drawing/2014/main" id="{C019AFC9-BE13-42FD-835F-001B9A87399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>
            <a:extLst>
              <a:ext uri="{FF2B5EF4-FFF2-40B4-BE49-F238E27FC236}">
                <a16:creationId xmlns:a16="http://schemas.microsoft.com/office/drawing/2014/main" id="{D76E507B-E354-4FC4-98E4-21BC1FA3D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E6EB45-FEE0-41BD-BAB5-D6C2011F6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BFB770-E49A-4A7B-A970-9F7772D10D9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02114" name="Rectangle 2">
            <a:extLst>
              <a:ext uri="{FF2B5EF4-FFF2-40B4-BE49-F238E27FC236}">
                <a16:creationId xmlns:a16="http://schemas.microsoft.com/office/drawing/2014/main" id="{9FC9F77A-6571-4F8C-8B14-D0C178577CE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>
            <a:extLst>
              <a:ext uri="{FF2B5EF4-FFF2-40B4-BE49-F238E27FC236}">
                <a16:creationId xmlns:a16="http://schemas.microsoft.com/office/drawing/2014/main" id="{44685883-40B8-4187-B503-D15075416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31437B0-E42C-4707-8D97-909BFEAA75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955966-FBFB-4D62-B667-CE6935F4619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04162" name="Rectangle 2">
            <a:extLst>
              <a:ext uri="{FF2B5EF4-FFF2-40B4-BE49-F238E27FC236}">
                <a16:creationId xmlns:a16="http://schemas.microsoft.com/office/drawing/2014/main" id="{CDDED569-7327-4CA8-8E60-C7929D1AA07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>
            <a:extLst>
              <a:ext uri="{FF2B5EF4-FFF2-40B4-BE49-F238E27FC236}">
                <a16:creationId xmlns:a16="http://schemas.microsoft.com/office/drawing/2014/main" id="{08F99E6F-2884-4D3C-A29F-E1E307D97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263A772-5D52-4032-BFFD-96DC1A0E59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F53B4-3E1A-41BE-8F6D-931613D109C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22594" name="Rectangle 2">
            <a:extLst>
              <a:ext uri="{FF2B5EF4-FFF2-40B4-BE49-F238E27FC236}">
                <a16:creationId xmlns:a16="http://schemas.microsoft.com/office/drawing/2014/main" id="{85058523-F163-4C87-9DC2-919C515F02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>
            <a:extLst>
              <a:ext uri="{FF2B5EF4-FFF2-40B4-BE49-F238E27FC236}">
                <a16:creationId xmlns:a16="http://schemas.microsoft.com/office/drawing/2014/main" id="{9D21D318-8A46-4198-8676-98E2525F9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8F8608-35F7-44DF-9C78-7DC8D8B52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435EB-5EDF-4882-8763-B24D4B4FFD0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06210" name="Rectangle 2">
            <a:extLst>
              <a:ext uri="{FF2B5EF4-FFF2-40B4-BE49-F238E27FC236}">
                <a16:creationId xmlns:a16="http://schemas.microsoft.com/office/drawing/2014/main" id="{22ACFCC2-672F-46D5-8F5E-859BFFAD1C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>
            <a:extLst>
              <a:ext uri="{FF2B5EF4-FFF2-40B4-BE49-F238E27FC236}">
                <a16:creationId xmlns:a16="http://schemas.microsoft.com/office/drawing/2014/main" id="{A3117928-242E-4BCD-B003-F79DFF8F9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06D94D-0BBB-4683-B4CE-A5ADCFE442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2AA106-9185-472A-9E7E-B6B92AF02BC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2BAB4E7F-D358-4651-BA19-3ADF1CCB304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6DEDD6B4-2C92-4BA8-97FA-E51CB7E16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2F3560A-9EC4-40CA-B1B6-27E8A3DEBD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19C30-68F3-4C1E-BD89-9F1DFC65F9B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24642" name="Rectangle 2">
            <a:extLst>
              <a:ext uri="{FF2B5EF4-FFF2-40B4-BE49-F238E27FC236}">
                <a16:creationId xmlns:a16="http://schemas.microsoft.com/office/drawing/2014/main" id="{ABEAD305-372B-4B9F-AD3D-59EA4DADBB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>
            <a:extLst>
              <a:ext uri="{FF2B5EF4-FFF2-40B4-BE49-F238E27FC236}">
                <a16:creationId xmlns:a16="http://schemas.microsoft.com/office/drawing/2014/main" id="{1CFDCA0A-B3B8-4A31-9024-B12ED31A3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2C0478-5D70-47AF-B260-87A54D5B08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3595-83ED-469D-89BC-A7B25C52B0F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08258" name="Rectangle 2">
            <a:extLst>
              <a:ext uri="{FF2B5EF4-FFF2-40B4-BE49-F238E27FC236}">
                <a16:creationId xmlns:a16="http://schemas.microsoft.com/office/drawing/2014/main" id="{C33373EA-7164-4642-9A6D-9D9B40C35E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>
            <a:extLst>
              <a:ext uri="{FF2B5EF4-FFF2-40B4-BE49-F238E27FC236}">
                <a16:creationId xmlns:a16="http://schemas.microsoft.com/office/drawing/2014/main" id="{B36CD71A-02C1-4CAD-B1C7-A742E807A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D15F31-B712-40D7-A3D9-FFF25012C6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60CEC-25DE-4E40-A12E-48B9432B915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26690" name="Rectangle 2">
            <a:extLst>
              <a:ext uri="{FF2B5EF4-FFF2-40B4-BE49-F238E27FC236}">
                <a16:creationId xmlns:a16="http://schemas.microsoft.com/office/drawing/2014/main" id="{DDDD40D4-049A-4B1B-8E97-FC71C244A4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>
            <a:extLst>
              <a:ext uri="{FF2B5EF4-FFF2-40B4-BE49-F238E27FC236}">
                <a16:creationId xmlns:a16="http://schemas.microsoft.com/office/drawing/2014/main" id="{60C285F5-0A42-4F4B-ACE1-7BBE18D6B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0542C38-EC51-4E2F-8174-2D3640818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DFD07-8A7A-41AD-BAE0-CEF8A53EB95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60802" name="Rectangle 2">
            <a:extLst>
              <a:ext uri="{FF2B5EF4-FFF2-40B4-BE49-F238E27FC236}">
                <a16:creationId xmlns:a16="http://schemas.microsoft.com/office/drawing/2014/main" id="{E2CD4AD9-A8E9-4CD9-942C-03F5E3BF069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C970D273-DF9E-4371-955F-52C703E56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F6DD87-18FF-4AB0-B74A-5CD16EC45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EB6C9-B2D5-43D4-B164-34270DEBE11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57058" name="Rectangle 2">
            <a:extLst>
              <a:ext uri="{FF2B5EF4-FFF2-40B4-BE49-F238E27FC236}">
                <a16:creationId xmlns:a16="http://schemas.microsoft.com/office/drawing/2014/main" id="{325325FF-F112-42DD-9A28-FFB91ADB6E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CC0B2B81-75DD-4AC0-9774-883BCA1EB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D54EEE-F16D-4ECE-BD24-E01DDB3ECE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4DFA58-5179-46DF-9FC3-8BBCDD9C6BE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59106" name="Rectangle 2">
            <a:extLst>
              <a:ext uri="{FF2B5EF4-FFF2-40B4-BE49-F238E27FC236}">
                <a16:creationId xmlns:a16="http://schemas.microsoft.com/office/drawing/2014/main" id="{53F82F14-4B22-4590-8B04-78C7FFD80D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120B89D3-FBAC-4FE7-B2D9-0487D5C6A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142CBAE-8233-4131-B77A-EC0955EA7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F54C77-FF83-4009-A278-5056F11F33C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67298" name="Rectangle 2">
            <a:extLst>
              <a:ext uri="{FF2B5EF4-FFF2-40B4-BE49-F238E27FC236}">
                <a16:creationId xmlns:a16="http://schemas.microsoft.com/office/drawing/2014/main" id="{0163EB75-AFBD-48F2-B473-CB40637EAC3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>
            <a:extLst>
              <a:ext uri="{FF2B5EF4-FFF2-40B4-BE49-F238E27FC236}">
                <a16:creationId xmlns:a16="http://schemas.microsoft.com/office/drawing/2014/main" id="{08C2D57D-5EAA-452B-B28D-A6E2DEE3B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C6898C-46E8-49B5-AB86-5F51475D2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1AA5F-51E7-42E2-96B4-195945E69C4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69346" name="Rectangle 2">
            <a:extLst>
              <a:ext uri="{FF2B5EF4-FFF2-40B4-BE49-F238E27FC236}">
                <a16:creationId xmlns:a16="http://schemas.microsoft.com/office/drawing/2014/main" id="{8FE90390-EC53-426B-B52C-D773EFBE3F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>
            <a:extLst>
              <a:ext uri="{FF2B5EF4-FFF2-40B4-BE49-F238E27FC236}">
                <a16:creationId xmlns:a16="http://schemas.microsoft.com/office/drawing/2014/main" id="{2769CE37-685D-443B-8F0F-91F38B09C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51B9934-C09A-432F-A532-DE81529B08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AF436-87F8-4B39-AB34-D17A35352F8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71394" name="Rectangle 2">
            <a:extLst>
              <a:ext uri="{FF2B5EF4-FFF2-40B4-BE49-F238E27FC236}">
                <a16:creationId xmlns:a16="http://schemas.microsoft.com/office/drawing/2014/main" id="{25BC1FE2-92CA-4F91-8719-7FB4EEE68B1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>
            <a:extLst>
              <a:ext uri="{FF2B5EF4-FFF2-40B4-BE49-F238E27FC236}">
                <a16:creationId xmlns:a16="http://schemas.microsoft.com/office/drawing/2014/main" id="{77051171-3D99-42E4-8693-72D5A632B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6C45F7-0673-447F-A710-666D74AB2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6AD05-9E8D-4E51-AB3B-4296225E387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73442" name="Rectangle 2">
            <a:extLst>
              <a:ext uri="{FF2B5EF4-FFF2-40B4-BE49-F238E27FC236}">
                <a16:creationId xmlns:a16="http://schemas.microsoft.com/office/drawing/2014/main" id="{9BF8A8C6-C10A-49F1-B5E3-50849D1022C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>
            <a:extLst>
              <a:ext uri="{FF2B5EF4-FFF2-40B4-BE49-F238E27FC236}">
                <a16:creationId xmlns:a16="http://schemas.microsoft.com/office/drawing/2014/main" id="{B94544EF-37A6-41F0-9936-DE0B9493A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2790D4-3335-46D2-8494-9780FA527B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0D04C-14AB-40BC-8581-86599AFEC01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75490" name="Rectangle 2">
            <a:extLst>
              <a:ext uri="{FF2B5EF4-FFF2-40B4-BE49-F238E27FC236}">
                <a16:creationId xmlns:a16="http://schemas.microsoft.com/office/drawing/2014/main" id="{610133A2-9F72-4F6C-AE97-20D7C29EFF4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41E014A8-3C0F-4DA8-BA64-F42A7E1A0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82E29940-D95B-493E-8400-C01383C59BB0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3FAA120-F8E4-4ED9-B5C2-7C0F5DF20785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20E06648-AE77-42A9-B261-E4364430BF0D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B68E016B-2689-4D58-BC02-7E73BD01850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B60C4424-6196-4906-B4B2-31F7E587E56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EDE0FCE-7078-4BEC-9FAB-04DDF6A46A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9ED1-B320-4902-AD9C-056D24A5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7AF85-219C-4C75-91A1-045B75BAE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E6FA8-8F1A-431C-9E39-CD63BD8C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F6BF-80A4-4DF1-BB09-6D18CFB1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24E6D-EE94-47F5-AB45-E562A75F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344A5-5D24-4402-8771-6997B18611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76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214B1-726F-4332-ADC5-D95462C31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EFB99-3BDA-46B4-9E7B-BD675520F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55C1-2F03-493D-918E-C7B444D3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12A1F-4441-4CAD-9E80-52784D17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2A675-FF6A-4537-8304-96CE5E6A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905D7-8D70-40C5-9421-536D49E27E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04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A575-A2CD-4011-B9EE-D2D036A2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3975-B820-4FA4-A697-5E31CE039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D320-1428-430E-AADA-8638363E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5EEE-9118-4833-91DC-C5820DD4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96994-19C9-44FE-A539-7C888358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7EC5B-E2B0-4B74-B7D6-F40A871895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90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6E6C-7001-48D3-A7F4-25BF9C65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694A8-BCC8-4B44-872C-ED6C0244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C5CB7-A8A1-478F-A0CB-B64FD57F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E661B-29B7-4ED6-8D3D-BD38376F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EE10-C926-4364-9C02-5FA58B57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57496E-F639-463D-AD18-BEAE7FFCCE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38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EACF-084E-4371-9ABC-90C78AB8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6548-B426-4378-B271-AD3F83F06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26975-E900-4B7B-A600-D5C2660A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7CA40-4619-46ED-ADAD-BA25F754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605E9-F83C-4059-8D42-779DF2DA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DEAD8-9181-4FC6-A3AE-84BA1290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3CE70-4011-4C37-B7E3-DCC6CCFDD0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36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5EE2-6905-471E-B97A-F8460D36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8163C-936F-4728-96F1-ECC81B521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3F909-435B-4485-ABC2-5FF38775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B55FB-F701-4DF7-AB34-9A2C5E5F7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D2C60-BA64-49DA-9094-D0274339A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CF6CB-A33C-48CF-A006-913A759B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D5595-B47A-401F-A729-4388DCD6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A20DD-3981-4AAA-A11C-6C105242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3E95E-309D-40B9-A723-BFFC066E06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16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E26A-EF6E-4DC4-8933-2560D085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4A28E-1129-452C-A3D9-909C3FA1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740B4-14C8-45D9-8ABF-35741878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F8140-72B9-4245-9DF1-69C85CE3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46760E-7548-4F0B-85F0-C7E870B6FE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08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B997F-A575-438B-BBB9-60CC0408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9BE1C-1C46-43E8-B62E-9FCE46F7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3D2CF-87DB-4656-A419-EDE69D47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F5C95-199D-4412-B40E-C155A8EB70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69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19E3-6BD7-4B5C-8D8F-41B3D6CA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50AC-BAA5-43DA-9A4D-A458D4D30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BE486-46FF-420A-9444-7BBD014B6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B305D-2E8A-4EE5-BF73-1584DD2B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619E3-564F-459C-84B8-6D63CF38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DB64C-6083-4E7F-9944-A6C4E0BE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4F7E-C79A-4ECA-B5B9-AB7692DC00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84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A83A-AC03-4FA9-B1CF-2DD38A14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A4946-721D-42D0-91D9-0AE3442CD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49131-EBA4-4451-BA57-6F4C362CD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E1212-AF23-4699-842F-CA0FDF37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A8860-ABB2-4926-9A25-ECCD3592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136D9-7DE9-4CFA-B979-779D7A92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ECD4F0-76B0-400B-A676-F007699AE1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98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F150687C-59EC-48EC-A721-CC5B046A6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995AEDB-C36F-46AA-8C38-2AE37C558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9FD07EF9-4452-4E9B-A6EA-7FADEDE6400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B7BA67BA-3912-4361-A7B4-E9B6EAEAED6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B6977E94-8D1C-43FE-9155-7ED5023F27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A30B56ED-5BF0-421B-A426-BD93F0C3EAF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4A08B7-F675-4946-85EA-F2A5B805D7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828800"/>
          </a:xfrm>
        </p:spPr>
        <p:txBody>
          <a:bodyPr/>
          <a:lstStyle/>
          <a:p>
            <a:r>
              <a:rPr lang="en-US" altLang="en-US">
                <a:solidFill>
                  <a:schemeClr val="folHlink"/>
                </a:solidFill>
              </a:rPr>
              <a:t>Lecture # 14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>
            <a:extLst>
              <a:ext uri="{FF2B5EF4-FFF2-40B4-BE49-F238E27FC236}">
                <a16:creationId xmlns:a16="http://schemas.microsoft.com/office/drawing/2014/main" id="{2855A8D7-3B2D-45CE-85E8-9F9E4B0DE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Deletion in AVL Tree</a:t>
            </a:r>
          </a:p>
        </p:txBody>
      </p:sp>
      <p:sp>
        <p:nvSpPr>
          <p:cNvPr id="576515" name="Rectangle 3">
            <a:extLst>
              <a:ext uri="{FF2B5EF4-FFF2-40B4-BE49-F238E27FC236}">
                <a16:creationId xmlns:a16="http://schemas.microsoft.com/office/drawing/2014/main" id="{E817AB1C-988C-4F84-BBA0-CC51F9078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876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u="sng">
                <a:solidFill>
                  <a:srgbClr val="FFFF99"/>
                </a:solidFill>
              </a:rPr>
              <a:t>Procedure</a:t>
            </a:r>
            <a:r>
              <a:rPr lang="en-US" altLang="en-US" sz="2800" i="1">
                <a:solidFill>
                  <a:srgbClr val="FFFF99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>
              <a:solidFill>
                <a:srgbClr val="FFFF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/>
              <a:t>Delete the node as in binary search tree (BST).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node deleted will be either a leaf or have just one subtree. </a:t>
            </a:r>
          </a:p>
          <a:p>
            <a:pPr>
              <a:lnSpc>
                <a:spcPct val="90000"/>
              </a:lnSpc>
            </a:pPr>
            <a:r>
              <a:rPr lang="en-US" altLang="en-US" sz="2800" i="1">
                <a:solidFill>
                  <a:srgbClr val="FFFF99"/>
                </a:solidFill>
              </a:rPr>
              <a:t>Since this is an AVL tree, if the deleted node has one subtree, that subtree contains only one node (</a:t>
            </a:r>
            <a:r>
              <a:rPr lang="en-US" altLang="en-US" sz="2800" b="1">
                <a:solidFill>
                  <a:srgbClr val="FFFF99"/>
                </a:solidFill>
              </a:rPr>
              <a:t>why?</a:t>
            </a:r>
            <a:r>
              <a:rPr lang="en-US" altLang="en-US" sz="2800" i="1">
                <a:solidFill>
                  <a:srgbClr val="FFFF99"/>
                </a:solidFill>
              </a:rPr>
              <a:t>)</a:t>
            </a:r>
            <a:r>
              <a:rPr lang="en-US" altLang="en-US" sz="280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Traverse up the tree from the deleted node checking the balance of each node.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>
            <a:extLst>
              <a:ext uri="{FF2B5EF4-FFF2-40B4-BE49-F238E27FC236}">
                <a16:creationId xmlns:a16="http://schemas.microsoft.com/office/drawing/2014/main" id="{A19EE5EA-C363-482B-A5F7-F617CDA14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Deletion in AVL Tree</a:t>
            </a:r>
          </a:p>
        </p:txBody>
      </p:sp>
      <p:sp>
        <p:nvSpPr>
          <p:cNvPr id="578563" name="Rectangle 3">
            <a:extLst>
              <a:ext uri="{FF2B5EF4-FFF2-40B4-BE49-F238E27FC236}">
                <a16:creationId xmlns:a16="http://schemas.microsoft.com/office/drawing/2014/main" id="{7C53277D-D0B9-413E-A44E-B51C09A80F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There are 5 cases to consider.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Let us go through the cases graphically and determine what action to take.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We will not develop the C++ code for deleteNode in AVL tree. This will be left as an exercise.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>
            <a:extLst>
              <a:ext uri="{FF2B5EF4-FFF2-40B4-BE49-F238E27FC236}">
                <a16:creationId xmlns:a16="http://schemas.microsoft.com/office/drawing/2014/main" id="{FA1F11F8-65EA-4DFA-8564-80E3096D8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Deletion in AVL Tree</a:t>
            </a:r>
          </a:p>
        </p:txBody>
      </p:sp>
      <p:sp>
        <p:nvSpPr>
          <p:cNvPr id="560131" name="Rectangle 3">
            <a:extLst>
              <a:ext uri="{FF2B5EF4-FFF2-40B4-BE49-F238E27FC236}">
                <a16:creationId xmlns:a16="http://schemas.microsoft.com/office/drawing/2014/main" id="{A6FBE9FE-9417-4DEE-913D-0979880F8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82000" cy="4953000"/>
          </a:xfrm>
        </p:spPr>
        <p:txBody>
          <a:bodyPr/>
          <a:lstStyle/>
          <a:p>
            <a:r>
              <a:rPr lang="en-US" altLang="en-US" sz="2800" i="1">
                <a:solidFill>
                  <a:srgbClr val="FFFF99"/>
                </a:solidFill>
              </a:rPr>
              <a:t>Case 1a</a:t>
            </a:r>
            <a:r>
              <a:rPr lang="en-US" altLang="en-US" sz="2800"/>
              <a:t>: the parent of the deleted node had a balance of 0 and the node was deleted in the parent’s </a:t>
            </a:r>
            <a:r>
              <a:rPr lang="en-US" altLang="en-US" sz="2800" i="1"/>
              <a:t>left</a:t>
            </a:r>
            <a:r>
              <a:rPr lang="en-US" altLang="en-US" sz="2800"/>
              <a:t> subtree. 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 i="1"/>
          </a:p>
          <a:p>
            <a:endParaRPr lang="en-US" altLang="en-US" sz="2800" i="1"/>
          </a:p>
          <a:p>
            <a:r>
              <a:rPr lang="en-US" altLang="en-US" sz="2800" i="1">
                <a:solidFill>
                  <a:srgbClr val="FFFF99"/>
                </a:solidFill>
              </a:rPr>
              <a:t>Action</a:t>
            </a:r>
            <a:r>
              <a:rPr lang="en-US" altLang="en-US" sz="2800"/>
              <a:t>: change the balance of the parent node and stop. No further effect on balance of any higher node. </a:t>
            </a:r>
          </a:p>
        </p:txBody>
      </p:sp>
      <p:pic>
        <p:nvPicPr>
          <p:cNvPr id="560132" name="Picture 4">
            <a:extLst>
              <a:ext uri="{FF2B5EF4-FFF2-40B4-BE49-F238E27FC236}">
                <a16:creationId xmlns:a16="http://schemas.microsoft.com/office/drawing/2014/main" id="{1E4438B8-FC0B-4846-B3C7-11FECFF25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0"/>
            <a:ext cx="3962400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>
            <a:extLst>
              <a:ext uri="{FF2B5EF4-FFF2-40B4-BE49-F238E27FC236}">
                <a16:creationId xmlns:a16="http://schemas.microsoft.com/office/drawing/2014/main" id="{AB829CF1-4BAC-4CCE-BF3D-FC86A5AF6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Deletion in AVL Tree</a:t>
            </a:r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1E6E2C80-FE3F-426A-AD51-B3487BB5F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1066800"/>
          </a:xfrm>
        </p:spPr>
        <p:txBody>
          <a:bodyPr/>
          <a:lstStyle/>
          <a:p>
            <a:r>
              <a:rPr lang="en-US" altLang="en-US"/>
              <a:t>Here is why; the height of left tree does not change. </a:t>
            </a:r>
          </a:p>
        </p:txBody>
      </p:sp>
      <p:pic>
        <p:nvPicPr>
          <p:cNvPr id="562180" name="Picture 4">
            <a:extLst>
              <a:ext uri="{FF2B5EF4-FFF2-40B4-BE49-F238E27FC236}">
                <a16:creationId xmlns:a16="http://schemas.microsoft.com/office/drawing/2014/main" id="{91676022-4C31-46DD-8A58-15A9AA32B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8382000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>
            <a:extLst>
              <a:ext uri="{FF2B5EF4-FFF2-40B4-BE49-F238E27FC236}">
                <a16:creationId xmlns:a16="http://schemas.microsoft.com/office/drawing/2014/main" id="{0623A333-B633-48A2-8209-A24C9B605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Deletion in AVL Tree</a:t>
            </a:r>
          </a:p>
        </p:txBody>
      </p:sp>
      <p:sp>
        <p:nvSpPr>
          <p:cNvPr id="580611" name="Rectangle 3">
            <a:extLst>
              <a:ext uri="{FF2B5EF4-FFF2-40B4-BE49-F238E27FC236}">
                <a16:creationId xmlns:a16="http://schemas.microsoft.com/office/drawing/2014/main" id="{1BAE87CE-761B-41A4-8AC2-EB76AA065E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i="1">
                <a:solidFill>
                  <a:srgbClr val="FFFF99"/>
                </a:solidFill>
              </a:rPr>
              <a:t>Case 1b</a:t>
            </a:r>
            <a:r>
              <a:rPr lang="en-US" altLang="en-US" sz="2800"/>
              <a:t>: the parent of the deleted node had a balance of 0 and the node was deleted in the parent’s </a:t>
            </a:r>
            <a:r>
              <a:rPr lang="en-US" altLang="en-US" sz="2800" i="1"/>
              <a:t>right</a:t>
            </a:r>
            <a:r>
              <a:rPr lang="en-US" altLang="en-US" sz="2800"/>
              <a:t> subtree. 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 i="1"/>
          </a:p>
          <a:p>
            <a:pPr>
              <a:lnSpc>
                <a:spcPct val="90000"/>
              </a:lnSpc>
            </a:pPr>
            <a:endParaRPr lang="en-US" altLang="en-US" sz="2800" i="1"/>
          </a:p>
          <a:p>
            <a:pPr>
              <a:lnSpc>
                <a:spcPct val="90000"/>
              </a:lnSpc>
            </a:pPr>
            <a:endParaRPr lang="en-US" altLang="en-US" sz="2800" i="1"/>
          </a:p>
          <a:p>
            <a:pPr>
              <a:lnSpc>
                <a:spcPct val="90000"/>
              </a:lnSpc>
            </a:pPr>
            <a:endParaRPr lang="en-US" altLang="en-US" sz="2800" i="1"/>
          </a:p>
          <a:p>
            <a:pPr>
              <a:lnSpc>
                <a:spcPct val="90000"/>
              </a:lnSpc>
            </a:pPr>
            <a:r>
              <a:rPr lang="en-US" altLang="en-US" sz="2800" i="1">
                <a:solidFill>
                  <a:srgbClr val="FFFF99"/>
                </a:solidFill>
              </a:rPr>
              <a:t>Action</a:t>
            </a:r>
            <a:r>
              <a:rPr lang="en-US" altLang="en-US" sz="2800"/>
              <a:t>: (same as </a:t>
            </a:r>
            <a:r>
              <a:rPr lang="en-US" altLang="en-US" sz="2800" i="1"/>
              <a:t>1a</a:t>
            </a:r>
            <a:r>
              <a:rPr lang="en-US" altLang="en-US" sz="2800"/>
              <a:t>)</a:t>
            </a:r>
            <a:r>
              <a:rPr lang="en-US" altLang="en-US" sz="2800" i="1"/>
              <a:t> </a:t>
            </a:r>
            <a:r>
              <a:rPr lang="en-US" altLang="en-US" sz="2800"/>
              <a:t>change the balance of the parent node and stop. No further effect on balance of any higher node. </a:t>
            </a:r>
          </a:p>
        </p:txBody>
      </p:sp>
      <p:pic>
        <p:nvPicPr>
          <p:cNvPr id="580612" name="Picture 4">
            <a:extLst>
              <a:ext uri="{FF2B5EF4-FFF2-40B4-BE49-F238E27FC236}">
                <a16:creationId xmlns:a16="http://schemas.microsoft.com/office/drawing/2014/main" id="{CE7491A1-165A-4F8B-A904-1B6B8329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19400"/>
            <a:ext cx="3733800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839AB63F-7EAE-49E7-B9A9-010DA1530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Deletion in AVL Tree</a:t>
            </a:r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4684BADF-F07B-4439-A3D6-D8ABEAF7C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5105400"/>
          </a:xfrm>
        </p:spPr>
        <p:txBody>
          <a:bodyPr/>
          <a:lstStyle/>
          <a:p>
            <a:r>
              <a:rPr lang="en-US" altLang="en-US" sz="2800" i="1">
                <a:solidFill>
                  <a:srgbClr val="FFFF99"/>
                </a:solidFill>
              </a:rPr>
              <a:t>Case 2a</a:t>
            </a:r>
            <a:r>
              <a:rPr lang="en-US" altLang="en-US" sz="2800"/>
              <a:t>: the parent of the deleted node had a balance of 1 and the node was deleted in the parent’s </a:t>
            </a:r>
            <a:r>
              <a:rPr lang="en-US" altLang="en-US" sz="2800" i="1"/>
              <a:t>left</a:t>
            </a:r>
            <a:r>
              <a:rPr lang="en-US" altLang="en-US" sz="2800"/>
              <a:t> subtree. 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 i="1">
                <a:solidFill>
                  <a:srgbClr val="FFFF99"/>
                </a:solidFill>
              </a:rPr>
              <a:t>Action</a:t>
            </a:r>
            <a:r>
              <a:rPr lang="en-US" altLang="en-US" sz="2800"/>
              <a:t>: change the balance of the parent node. May have caused imbalance in higher nodes so continue up the tree. </a:t>
            </a:r>
          </a:p>
        </p:txBody>
      </p:sp>
      <p:pic>
        <p:nvPicPr>
          <p:cNvPr id="582660" name="Picture 4">
            <a:extLst>
              <a:ext uri="{FF2B5EF4-FFF2-40B4-BE49-F238E27FC236}">
                <a16:creationId xmlns:a16="http://schemas.microsoft.com/office/drawing/2014/main" id="{8F0A1BB9-8F00-471A-BCE9-77759EA82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71800"/>
            <a:ext cx="4191000" cy="20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>
            <a:extLst>
              <a:ext uri="{FF2B5EF4-FFF2-40B4-BE49-F238E27FC236}">
                <a16:creationId xmlns:a16="http://schemas.microsoft.com/office/drawing/2014/main" id="{AB3B8409-DEF5-4188-BF48-3E09EA202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Deletion in AVL Tree</a:t>
            </a:r>
          </a:p>
        </p:txBody>
      </p:sp>
      <p:sp>
        <p:nvSpPr>
          <p:cNvPr id="601091" name="Rectangle 3">
            <a:extLst>
              <a:ext uri="{FF2B5EF4-FFF2-40B4-BE49-F238E27FC236}">
                <a16:creationId xmlns:a16="http://schemas.microsoft.com/office/drawing/2014/main" id="{79D7204A-2A19-4215-9062-9814E8B4B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5181600"/>
          </a:xfrm>
        </p:spPr>
        <p:txBody>
          <a:bodyPr/>
          <a:lstStyle/>
          <a:p>
            <a:r>
              <a:rPr lang="en-US" altLang="en-US" sz="2800" i="1">
                <a:solidFill>
                  <a:srgbClr val="FFFF99"/>
                </a:solidFill>
              </a:rPr>
              <a:t>Case 2b</a:t>
            </a:r>
            <a:r>
              <a:rPr lang="en-US" altLang="en-US" sz="2800"/>
              <a:t>: the parent of the deleted node had a balance of -1 and the node was deleted in the parent’s </a:t>
            </a:r>
            <a:r>
              <a:rPr lang="en-US" altLang="en-US" sz="2800" i="1"/>
              <a:t>right</a:t>
            </a:r>
            <a:r>
              <a:rPr lang="en-US" altLang="en-US" sz="2800"/>
              <a:t> subtree. 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 i="1">
                <a:solidFill>
                  <a:srgbClr val="FFFF99"/>
                </a:solidFill>
              </a:rPr>
              <a:t>Action</a:t>
            </a:r>
            <a:r>
              <a:rPr lang="en-US" altLang="en-US" sz="2800"/>
              <a:t>: same as 2a: change the balance of the parent node. May have caused imbalance in higher nodes so continue up the tree. </a:t>
            </a:r>
          </a:p>
        </p:txBody>
      </p:sp>
      <p:pic>
        <p:nvPicPr>
          <p:cNvPr id="601093" name="Picture 5">
            <a:extLst>
              <a:ext uri="{FF2B5EF4-FFF2-40B4-BE49-F238E27FC236}">
                <a16:creationId xmlns:a16="http://schemas.microsoft.com/office/drawing/2014/main" id="{28D15EAA-B315-406F-B259-75D2CC0D8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95600"/>
            <a:ext cx="35814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>
            <a:extLst>
              <a:ext uri="{FF2B5EF4-FFF2-40B4-BE49-F238E27FC236}">
                <a16:creationId xmlns:a16="http://schemas.microsoft.com/office/drawing/2014/main" id="{C873A841-BEEF-46E8-B00D-A24DCE13E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Deletion in AVL Tree</a:t>
            </a:r>
          </a:p>
        </p:txBody>
      </p:sp>
      <p:sp>
        <p:nvSpPr>
          <p:cNvPr id="603139" name="Rectangle 3">
            <a:extLst>
              <a:ext uri="{FF2B5EF4-FFF2-40B4-BE49-F238E27FC236}">
                <a16:creationId xmlns:a16="http://schemas.microsoft.com/office/drawing/2014/main" id="{EAE5ED34-4AEE-4CE7-A1FA-DFFD86531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5181600"/>
          </a:xfrm>
        </p:spPr>
        <p:txBody>
          <a:bodyPr/>
          <a:lstStyle/>
          <a:p>
            <a:r>
              <a:rPr lang="en-US" altLang="en-US" sz="2800" i="1">
                <a:solidFill>
                  <a:srgbClr val="FFFF99"/>
                </a:solidFill>
              </a:rPr>
              <a:t>Case 3a</a:t>
            </a:r>
            <a:r>
              <a:rPr lang="en-US" altLang="en-US" sz="2800"/>
              <a:t>: the parent had balance of -1 and the node was deleted in the parent’s </a:t>
            </a:r>
            <a:r>
              <a:rPr lang="en-US" altLang="en-US" sz="2800" i="1"/>
              <a:t>left</a:t>
            </a:r>
            <a:r>
              <a:rPr lang="en-US" altLang="en-US" sz="2800"/>
              <a:t> subtree, right subtree was balanced </a:t>
            </a:r>
          </a:p>
        </p:txBody>
      </p:sp>
      <p:pic>
        <p:nvPicPr>
          <p:cNvPr id="603141" name="Picture 5">
            <a:extLst>
              <a:ext uri="{FF2B5EF4-FFF2-40B4-BE49-F238E27FC236}">
                <a16:creationId xmlns:a16="http://schemas.microsoft.com/office/drawing/2014/main" id="{3C57A1EA-B916-467C-AF42-BC68A2E2F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6934200" cy="34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>
            <a:extLst>
              <a:ext uri="{FF2B5EF4-FFF2-40B4-BE49-F238E27FC236}">
                <a16:creationId xmlns:a16="http://schemas.microsoft.com/office/drawing/2014/main" id="{DA61657F-8C28-4B40-B80F-8C0F042F5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Deletion in AVL Tree</a:t>
            </a:r>
          </a:p>
        </p:txBody>
      </p:sp>
      <p:sp>
        <p:nvSpPr>
          <p:cNvPr id="621571" name="Rectangle 3">
            <a:extLst>
              <a:ext uri="{FF2B5EF4-FFF2-40B4-BE49-F238E27FC236}">
                <a16:creationId xmlns:a16="http://schemas.microsoft.com/office/drawing/2014/main" id="{91099422-D3DC-43A1-A2E3-7B7A6779B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410200"/>
          </a:xfrm>
        </p:spPr>
        <p:txBody>
          <a:bodyPr/>
          <a:lstStyle/>
          <a:p>
            <a:r>
              <a:rPr lang="en-US" altLang="en-US" sz="2800" i="1">
                <a:solidFill>
                  <a:srgbClr val="FFFF99"/>
                </a:solidFill>
              </a:rPr>
              <a:t>Case 3a</a:t>
            </a:r>
            <a:r>
              <a:rPr lang="en-US" altLang="en-US" sz="2800"/>
              <a:t>: the parent had balance of -1 and the node was deleted in the parent’s </a:t>
            </a:r>
            <a:r>
              <a:rPr lang="en-US" altLang="en-US" sz="2800" i="1"/>
              <a:t>left</a:t>
            </a:r>
            <a:r>
              <a:rPr lang="en-US" altLang="en-US" sz="2800"/>
              <a:t> subtree, right subtree was balanced.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 i="1">
                <a:solidFill>
                  <a:srgbClr val="FFFF99"/>
                </a:solidFill>
              </a:rPr>
              <a:t>Action</a:t>
            </a:r>
            <a:r>
              <a:rPr lang="en-US" altLang="en-US" sz="2800"/>
              <a:t>: perform single rotation, adjust balance. No effect on balance of higher nodes so stop here. </a:t>
            </a:r>
          </a:p>
        </p:txBody>
      </p:sp>
      <p:pic>
        <p:nvPicPr>
          <p:cNvPr id="621573" name="Picture 5">
            <a:extLst>
              <a:ext uri="{FF2B5EF4-FFF2-40B4-BE49-F238E27FC236}">
                <a16:creationId xmlns:a16="http://schemas.microsoft.com/office/drawing/2014/main" id="{01A7CE55-D216-4659-A8BE-892514A66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90800"/>
            <a:ext cx="2819400" cy="27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1574" name="Line 6">
            <a:extLst>
              <a:ext uri="{FF2B5EF4-FFF2-40B4-BE49-F238E27FC236}">
                <a16:creationId xmlns:a16="http://schemas.microsoft.com/office/drawing/2014/main" id="{E5DDD74A-2F9C-4966-8DB8-40280E8F1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76600"/>
            <a:ext cx="1752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575" name="Rectangle 7">
            <a:extLst>
              <a:ext uri="{FF2B5EF4-FFF2-40B4-BE49-F238E27FC236}">
                <a16:creationId xmlns:a16="http://schemas.microsoft.com/office/drawing/2014/main" id="{4046A531-3E70-488E-8088-324AD8B07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766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>
                <a:solidFill>
                  <a:srgbClr val="FFFF99"/>
                </a:solidFill>
              </a:rPr>
              <a:t>Single Rotate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>
            <a:extLst>
              <a:ext uri="{FF2B5EF4-FFF2-40B4-BE49-F238E27FC236}">
                <a16:creationId xmlns:a16="http://schemas.microsoft.com/office/drawing/2014/main" id="{0F93A6A9-8DC1-4464-BFA1-71AE18E8C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Deletion in AVL Tree</a:t>
            </a:r>
          </a:p>
        </p:txBody>
      </p:sp>
      <p:sp>
        <p:nvSpPr>
          <p:cNvPr id="605187" name="Rectangle 3">
            <a:extLst>
              <a:ext uri="{FF2B5EF4-FFF2-40B4-BE49-F238E27FC236}">
                <a16:creationId xmlns:a16="http://schemas.microsoft.com/office/drawing/2014/main" id="{5477FC83-6F25-4F5D-AD34-A450B4FBD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5181600"/>
          </a:xfrm>
        </p:spPr>
        <p:txBody>
          <a:bodyPr/>
          <a:lstStyle/>
          <a:p>
            <a:r>
              <a:rPr lang="en-US" altLang="en-US" sz="2800" i="1">
                <a:solidFill>
                  <a:srgbClr val="FFFF99"/>
                </a:solidFill>
              </a:rPr>
              <a:t>Case 4a</a:t>
            </a:r>
            <a:r>
              <a:rPr lang="en-US" altLang="en-US" sz="2800"/>
              <a:t>: parent had balance of -1 and the node was deleted in the parent’s </a:t>
            </a:r>
            <a:r>
              <a:rPr lang="en-US" altLang="en-US" sz="2800" i="1"/>
              <a:t>left</a:t>
            </a:r>
            <a:r>
              <a:rPr lang="en-US" altLang="en-US" sz="2800"/>
              <a:t> subtree, right subtree was unbalanced. </a:t>
            </a:r>
          </a:p>
        </p:txBody>
      </p:sp>
      <p:pic>
        <p:nvPicPr>
          <p:cNvPr id="605188" name="Picture 4">
            <a:extLst>
              <a:ext uri="{FF2B5EF4-FFF2-40B4-BE49-F238E27FC236}">
                <a16:creationId xmlns:a16="http://schemas.microsoft.com/office/drawing/2014/main" id="{8FE7160C-AEF0-4BD1-AA5C-F5EC3EA97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7543800" cy="339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>
            <a:extLst>
              <a:ext uri="{FF2B5EF4-FFF2-40B4-BE49-F238E27FC236}">
                <a16:creationId xmlns:a16="http://schemas.microsoft.com/office/drawing/2014/main" id="{23F9B84D-D3AB-4859-87C1-59DF8B365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Deletion in AVL Tree </a:t>
            </a:r>
          </a:p>
        </p:txBody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id="{C65072F9-F0F9-4991-B611-603F9C65D2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Delete is the inverse of insert: given a value X and an AVL tree T, delete the node containing X and rebalance the tree, if necessary. </a:t>
            </a:r>
          </a:p>
          <a:p>
            <a:endParaRPr lang="en-US" altLang="en-US"/>
          </a:p>
          <a:p>
            <a:r>
              <a:rPr lang="en-US" altLang="en-US"/>
              <a:t>Turns out that deletion of a node is considerably more complex than insert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>
            <a:extLst>
              <a:ext uri="{FF2B5EF4-FFF2-40B4-BE49-F238E27FC236}">
                <a16:creationId xmlns:a16="http://schemas.microsoft.com/office/drawing/2014/main" id="{C128ECC5-EDE5-4CC9-8934-DCF18FBB1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Deletion in AVL Tree</a:t>
            </a:r>
          </a:p>
        </p:txBody>
      </p:sp>
      <p:sp>
        <p:nvSpPr>
          <p:cNvPr id="623619" name="Rectangle 3">
            <a:extLst>
              <a:ext uri="{FF2B5EF4-FFF2-40B4-BE49-F238E27FC236}">
                <a16:creationId xmlns:a16="http://schemas.microsoft.com/office/drawing/2014/main" id="{5AABD29B-0C96-471D-99EE-E071B5F3B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r>
              <a:rPr lang="en-US" altLang="en-US" sz="2800" i="1">
                <a:solidFill>
                  <a:srgbClr val="FFFF99"/>
                </a:solidFill>
              </a:rPr>
              <a:t>Case 4a</a:t>
            </a:r>
            <a:r>
              <a:rPr lang="en-US" altLang="en-US" sz="2800"/>
              <a:t>: parent had balance of -1 and the node was deleted in the parent’s </a:t>
            </a:r>
            <a:r>
              <a:rPr lang="en-US" altLang="en-US" sz="2800" i="1"/>
              <a:t>left</a:t>
            </a:r>
            <a:r>
              <a:rPr lang="en-US" altLang="en-US" sz="2800"/>
              <a:t> subtree, right subtree was unbalanced. 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 i="1">
                <a:solidFill>
                  <a:srgbClr val="FFFF99"/>
                </a:solidFill>
              </a:rPr>
              <a:t>Action</a:t>
            </a:r>
            <a:r>
              <a:rPr lang="en-US" altLang="en-US" sz="2800"/>
              <a:t>: Double rotation at B. May have effected the balance of higher nodes, so continue up the tree. </a:t>
            </a:r>
          </a:p>
        </p:txBody>
      </p:sp>
      <p:pic>
        <p:nvPicPr>
          <p:cNvPr id="623621" name="Picture 5">
            <a:extLst>
              <a:ext uri="{FF2B5EF4-FFF2-40B4-BE49-F238E27FC236}">
                <a16:creationId xmlns:a16="http://schemas.microsoft.com/office/drawing/2014/main" id="{688F6312-7543-453E-8E40-E16EE88CA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95600"/>
            <a:ext cx="3657600" cy="261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3622" name="Rectangle 6">
            <a:extLst>
              <a:ext uri="{FF2B5EF4-FFF2-40B4-BE49-F238E27FC236}">
                <a16:creationId xmlns:a16="http://schemas.microsoft.com/office/drawing/2014/main" id="{8EEC2575-73EF-4567-A8F1-140DC84A2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>
                <a:solidFill>
                  <a:srgbClr val="FFFF99"/>
                </a:solidFill>
              </a:rPr>
              <a:t>Double Rotate</a:t>
            </a:r>
          </a:p>
        </p:txBody>
      </p:sp>
      <p:sp>
        <p:nvSpPr>
          <p:cNvPr id="623623" name="Line 7">
            <a:extLst>
              <a:ext uri="{FF2B5EF4-FFF2-40B4-BE49-F238E27FC236}">
                <a16:creationId xmlns:a16="http://schemas.microsoft.com/office/drawing/2014/main" id="{37E03A60-090D-4F4B-ACE1-F974876AE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657600"/>
            <a:ext cx="1981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>
            <a:extLst>
              <a:ext uri="{FF2B5EF4-FFF2-40B4-BE49-F238E27FC236}">
                <a16:creationId xmlns:a16="http://schemas.microsoft.com/office/drawing/2014/main" id="{D9F2419C-8CFE-4411-AB28-B820F6EF5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Deletion in AVL Tree</a:t>
            </a:r>
          </a:p>
        </p:txBody>
      </p:sp>
      <p:sp>
        <p:nvSpPr>
          <p:cNvPr id="607235" name="Rectangle 3">
            <a:extLst>
              <a:ext uri="{FF2B5EF4-FFF2-40B4-BE49-F238E27FC236}">
                <a16:creationId xmlns:a16="http://schemas.microsoft.com/office/drawing/2014/main" id="{EC1B45AC-B248-4172-8D5F-A634C427F2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5181600"/>
          </a:xfrm>
        </p:spPr>
        <p:txBody>
          <a:bodyPr/>
          <a:lstStyle/>
          <a:p>
            <a:r>
              <a:rPr lang="en-US" altLang="en-US" sz="2800" i="1">
                <a:solidFill>
                  <a:srgbClr val="FFFF99"/>
                </a:solidFill>
              </a:rPr>
              <a:t>Case 5a</a:t>
            </a:r>
            <a:r>
              <a:rPr lang="en-US" altLang="en-US" sz="2800"/>
              <a:t>: parent had balance of -1 and the node was deleted in the parent’s </a:t>
            </a:r>
            <a:r>
              <a:rPr lang="en-US" altLang="en-US" sz="2800" i="1"/>
              <a:t>left</a:t>
            </a:r>
            <a:r>
              <a:rPr lang="en-US" altLang="en-US" sz="2800"/>
              <a:t> subtree, right subtree was unbalanced. </a:t>
            </a:r>
          </a:p>
        </p:txBody>
      </p:sp>
      <p:pic>
        <p:nvPicPr>
          <p:cNvPr id="607236" name="Picture 4">
            <a:extLst>
              <a:ext uri="{FF2B5EF4-FFF2-40B4-BE49-F238E27FC236}">
                <a16:creationId xmlns:a16="http://schemas.microsoft.com/office/drawing/2014/main" id="{EFC85A78-9645-4810-A712-67756A9BD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4200"/>
            <a:ext cx="6629400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>
            <a:extLst>
              <a:ext uri="{FF2B5EF4-FFF2-40B4-BE49-F238E27FC236}">
                <a16:creationId xmlns:a16="http://schemas.microsoft.com/office/drawing/2014/main" id="{85E1949C-ABA0-4985-8A5E-7A148C110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Deletion in AVL Tree</a:t>
            </a:r>
          </a:p>
        </p:txBody>
      </p:sp>
      <p:sp>
        <p:nvSpPr>
          <p:cNvPr id="625667" name="Rectangle 3">
            <a:extLst>
              <a:ext uri="{FF2B5EF4-FFF2-40B4-BE49-F238E27FC236}">
                <a16:creationId xmlns:a16="http://schemas.microsoft.com/office/drawing/2014/main" id="{E60DE57B-F15B-4237-8E4B-0B7F7FBB5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5181600"/>
          </a:xfrm>
        </p:spPr>
        <p:txBody>
          <a:bodyPr/>
          <a:lstStyle/>
          <a:p>
            <a:r>
              <a:rPr lang="en-US" altLang="en-US" sz="2800" i="1">
                <a:solidFill>
                  <a:srgbClr val="FFFF99"/>
                </a:solidFill>
              </a:rPr>
              <a:t>Case 5a</a:t>
            </a:r>
            <a:r>
              <a:rPr lang="en-US" altLang="en-US" sz="2800"/>
              <a:t>: parent had balance of -1 and the node was deleted in the parent’s </a:t>
            </a:r>
            <a:r>
              <a:rPr lang="en-US" altLang="en-US" sz="2800" i="1"/>
              <a:t>left</a:t>
            </a:r>
            <a:r>
              <a:rPr lang="en-US" altLang="en-US" sz="2800"/>
              <a:t> subtree, right subtree was unbalanced. 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 i="1"/>
          </a:p>
          <a:p>
            <a:endParaRPr lang="en-US" altLang="en-US" sz="2800" i="1"/>
          </a:p>
          <a:p>
            <a:r>
              <a:rPr lang="en-US" altLang="en-US" sz="2800" i="1">
                <a:solidFill>
                  <a:srgbClr val="FFFF99"/>
                </a:solidFill>
              </a:rPr>
              <a:t>Action</a:t>
            </a:r>
            <a:r>
              <a:rPr lang="en-US" altLang="en-US" sz="2800"/>
              <a:t>: Single rotation at B. May have effected the balance of higher nodes, so continue up the tree. </a:t>
            </a:r>
          </a:p>
        </p:txBody>
      </p:sp>
      <p:pic>
        <p:nvPicPr>
          <p:cNvPr id="625669" name="Picture 5">
            <a:extLst>
              <a:ext uri="{FF2B5EF4-FFF2-40B4-BE49-F238E27FC236}">
                <a16:creationId xmlns:a16="http://schemas.microsoft.com/office/drawing/2014/main" id="{8A58F0E7-D7C6-4472-91ED-10AF49809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95600"/>
            <a:ext cx="2895600" cy="26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5670" name="Rectangle 6">
            <a:extLst>
              <a:ext uri="{FF2B5EF4-FFF2-40B4-BE49-F238E27FC236}">
                <a16:creationId xmlns:a16="http://schemas.microsoft.com/office/drawing/2014/main" id="{F8083DD4-F5D2-423C-8885-DB2FB002E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0386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>
                <a:solidFill>
                  <a:srgbClr val="FFFF99"/>
                </a:solidFill>
              </a:rPr>
              <a:t>Single Rotate</a:t>
            </a:r>
          </a:p>
        </p:txBody>
      </p:sp>
      <p:sp>
        <p:nvSpPr>
          <p:cNvPr id="625671" name="Line 7">
            <a:extLst>
              <a:ext uri="{FF2B5EF4-FFF2-40B4-BE49-F238E27FC236}">
                <a16:creationId xmlns:a16="http://schemas.microsoft.com/office/drawing/2014/main" id="{E2BFE61F-81ED-4DC8-B0D7-E3DF74E0F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038600"/>
            <a:ext cx="1981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A5210BCA-C141-4288-B8F6-107FEE45F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52600"/>
            <a:ext cx="8229600" cy="1371600"/>
          </a:xfrm>
        </p:spPr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Thanks</a:t>
            </a:r>
            <a:r>
              <a:rPr lang="en-US" altLang="en-US"/>
              <a:t> 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>
            <a:extLst>
              <a:ext uri="{FF2B5EF4-FFF2-40B4-BE49-F238E27FC236}">
                <a16:creationId xmlns:a16="http://schemas.microsoft.com/office/drawing/2014/main" id="{6EE4B465-2BB8-4A25-8FC4-3801EE19E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Deletion in AVL Tree</a:t>
            </a:r>
          </a:p>
        </p:txBody>
      </p:sp>
      <p:sp>
        <p:nvSpPr>
          <p:cNvPr id="556035" name="Rectangle 3">
            <a:extLst>
              <a:ext uri="{FF2B5EF4-FFF2-40B4-BE49-F238E27FC236}">
                <a16:creationId xmlns:a16="http://schemas.microsoft.com/office/drawing/2014/main" id="{CBC8A916-BE6F-4548-841D-E8AFBDD34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US" altLang="en-US"/>
              <a:t>Insertion in a height-balanced tree requires at most one single rotation or one double rotation. </a:t>
            </a:r>
          </a:p>
          <a:p>
            <a:r>
              <a:rPr lang="en-US" altLang="en-US"/>
              <a:t>We can use rotations to restore the balance when we do a deletion. </a:t>
            </a:r>
          </a:p>
          <a:p>
            <a:endParaRPr lang="en-US" altLang="en-US"/>
          </a:p>
          <a:p>
            <a:r>
              <a:rPr lang="en-US" altLang="en-US"/>
              <a:t>We may have to do a rotation at every level of the tree.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>
            <a:extLst>
              <a:ext uri="{FF2B5EF4-FFF2-40B4-BE49-F238E27FC236}">
                <a16:creationId xmlns:a16="http://schemas.microsoft.com/office/drawing/2014/main" id="{B98A643A-16E2-4347-AABF-E8EDB3743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Deletion in AVL Tree</a:t>
            </a:r>
          </a:p>
        </p:txBody>
      </p:sp>
      <p:sp>
        <p:nvSpPr>
          <p:cNvPr id="558083" name="Rectangle 3">
            <a:extLst>
              <a:ext uri="{FF2B5EF4-FFF2-40B4-BE49-F238E27FC236}">
                <a16:creationId xmlns:a16="http://schemas.microsoft.com/office/drawing/2014/main" id="{DD90B3F3-7DEC-4AB3-9DCD-5DEEB689A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Here is a tree that causes this worse case number of rotations when we delete </a:t>
            </a:r>
            <a:r>
              <a:rPr lang="en-US" altLang="en-US" sz="2800">
                <a:solidFill>
                  <a:srgbClr val="FFFF99"/>
                </a:solidFill>
              </a:rPr>
              <a:t>A</a:t>
            </a:r>
            <a:r>
              <a:rPr lang="en-US" altLang="en-US" sz="2800"/>
              <a:t>. At every node in N’s left subtree, the left subtree is one shorter than the right subtree. </a:t>
            </a:r>
          </a:p>
        </p:txBody>
      </p:sp>
      <p:pic>
        <p:nvPicPr>
          <p:cNvPr id="558084" name="Picture 4">
            <a:extLst>
              <a:ext uri="{FF2B5EF4-FFF2-40B4-BE49-F238E27FC236}">
                <a16:creationId xmlns:a16="http://schemas.microsoft.com/office/drawing/2014/main" id="{EC1B84A7-A146-4A6F-B108-B97AA67DF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6629400" cy="385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>
            <a:extLst>
              <a:ext uri="{FF2B5EF4-FFF2-40B4-BE49-F238E27FC236}">
                <a16:creationId xmlns:a16="http://schemas.microsoft.com/office/drawing/2014/main" id="{73D5A5F5-ACEC-4F6C-A79B-F683BE832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Deletion in AVL Tree</a:t>
            </a:r>
          </a:p>
        </p:txBody>
      </p:sp>
      <p:sp>
        <p:nvSpPr>
          <p:cNvPr id="566275" name="Rectangle 3">
            <a:extLst>
              <a:ext uri="{FF2B5EF4-FFF2-40B4-BE49-F238E27FC236}">
                <a16:creationId xmlns:a16="http://schemas.microsoft.com/office/drawing/2014/main" id="{05A92F36-68E6-48A7-AA43-12BB3EA17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83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Deleting A upsets balance at C. When rotate (D up, C down) to fix this </a:t>
            </a:r>
          </a:p>
        </p:txBody>
      </p:sp>
      <p:pic>
        <p:nvPicPr>
          <p:cNvPr id="566276" name="Picture 4">
            <a:extLst>
              <a:ext uri="{FF2B5EF4-FFF2-40B4-BE49-F238E27FC236}">
                <a16:creationId xmlns:a16="http://schemas.microsoft.com/office/drawing/2014/main" id="{F56EC21B-E83D-4ADA-80A2-4EBC3470E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7315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>
            <a:extLst>
              <a:ext uri="{FF2B5EF4-FFF2-40B4-BE49-F238E27FC236}">
                <a16:creationId xmlns:a16="http://schemas.microsoft.com/office/drawing/2014/main" id="{82CD330C-8625-4F18-83D3-0E60E2BC1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Deletion in AVL Tree</a:t>
            </a:r>
          </a:p>
        </p:txBody>
      </p:sp>
      <p:pic>
        <p:nvPicPr>
          <p:cNvPr id="568324" name="Picture 4">
            <a:extLst>
              <a:ext uri="{FF2B5EF4-FFF2-40B4-BE49-F238E27FC236}">
                <a16:creationId xmlns:a16="http://schemas.microsoft.com/office/drawing/2014/main" id="{6591EA2D-13C9-407E-B594-DA09F7D86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70104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8325" name="Rectangle 5">
            <a:extLst>
              <a:ext uri="{FF2B5EF4-FFF2-40B4-BE49-F238E27FC236}">
                <a16:creationId xmlns:a16="http://schemas.microsoft.com/office/drawing/2014/main" id="{A25AB65F-4B14-4033-B172-6D342ABC2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8382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Deleting A upsets balance at C. When rotate (D up, C down) to fix this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>
            <a:extLst>
              <a:ext uri="{FF2B5EF4-FFF2-40B4-BE49-F238E27FC236}">
                <a16:creationId xmlns:a16="http://schemas.microsoft.com/office/drawing/2014/main" id="{9CB80887-7A32-45C8-AFAF-1481128AA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Deletion in AVL Tree</a:t>
            </a:r>
          </a:p>
        </p:txBody>
      </p:sp>
      <p:sp>
        <p:nvSpPr>
          <p:cNvPr id="570371" name="Rectangle 3">
            <a:extLst>
              <a:ext uri="{FF2B5EF4-FFF2-40B4-BE49-F238E27FC236}">
                <a16:creationId xmlns:a16="http://schemas.microsoft.com/office/drawing/2014/main" id="{7FF573DC-286A-4921-8D97-AB22C5E30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r>
              <a:rPr lang="en-US" altLang="en-US" sz="2800"/>
              <a:t>The whole of F’s left subtree gets shorter. We fix this by rotation about F-I: F down, I up. </a:t>
            </a:r>
          </a:p>
        </p:txBody>
      </p:sp>
      <p:pic>
        <p:nvPicPr>
          <p:cNvPr id="570372" name="Picture 4">
            <a:extLst>
              <a:ext uri="{FF2B5EF4-FFF2-40B4-BE49-F238E27FC236}">
                <a16:creationId xmlns:a16="http://schemas.microsoft.com/office/drawing/2014/main" id="{B0B6CF63-0AF7-4164-A28B-271421DC4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69342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>
            <a:extLst>
              <a:ext uri="{FF2B5EF4-FFF2-40B4-BE49-F238E27FC236}">
                <a16:creationId xmlns:a16="http://schemas.microsoft.com/office/drawing/2014/main" id="{17019CC6-E025-484E-8FB7-C0207A76C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Deletion in AVL Tree</a:t>
            </a:r>
          </a:p>
        </p:txBody>
      </p:sp>
      <p:pic>
        <p:nvPicPr>
          <p:cNvPr id="572420" name="Picture 4">
            <a:extLst>
              <a:ext uri="{FF2B5EF4-FFF2-40B4-BE49-F238E27FC236}">
                <a16:creationId xmlns:a16="http://schemas.microsoft.com/office/drawing/2014/main" id="{872ADC1A-7E61-4558-99F2-C2A55279C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7086600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2421" name="Rectangle 5">
            <a:extLst>
              <a:ext uri="{FF2B5EF4-FFF2-40B4-BE49-F238E27FC236}">
                <a16:creationId xmlns:a16="http://schemas.microsoft.com/office/drawing/2014/main" id="{69269C86-1277-47E0-8665-A1F41C662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43000"/>
          </a:xfrm>
          <a:noFill/>
          <a:ln/>
        </p:spPr>
        <p:txBody>
          <a:bodyPr/>
          <a:lstStyle/>
          <a:p>
            <a:r>
              <a:rPr lang="en-US" altLang="en-US" sz="2800"/>
              <a:t>The whole of F’s left subtree gets shorter. We fix this by rotation about F-I: F down, I up.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4FAD1233-85A4-4CC5-A6EC-C2E9B9294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altLang="en-US">
                <a:solidFill>
                  <a:srgbClr val="FFFF99"/>
                </a:solidFill>
              </a:rPr>
              <a:t>Deletion in AVL Tree</a:t>
            </a:r>
          </a:p>
        </p:txBody>
      </p:sp>
      <p:sp>
        <p:nvSpPr>
          <p:cNvPr id="574467" name="Rectangle 3">
            <a:extLst>
              <a:ext uri="{FF2B5EF4-FFF2-40B4-BE49-F238E27FC236}">
                <a16:creationId xmlns:a16="http://schemas.microsoft.com/office/drawing/2014/main" id="{2BF37368-8EAA-4CBC-84B5-22A503DF8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This could cause imbalance at N.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rotations propagated to the root.</a:t>
            </a:r>
          </a:p>
        </p:txBody>
      </p:sp>
      <p:pic>
        <p:nvPicPr>
          <p:cNvPr id="574468" name="Picture 4">
            <a:extLst>
              <a:ext uri="{FF2B5EF4-FFF2-40B4-BE49-F238E27FC236}">
                <a16:creationId xmlns:a16="http://schemas.microsoft.com/office/drawing/2014/main" id="{698DDB55-29D4-41E5-9F73-64DC78E20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8153400" cy="410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anose="05000000000000000000" pitchFamily="2" charset="2"/>
          <a:buChar char="n"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anose="05000000000000000000" pitchFamily="2" charset="2"/>
          <a:buChar char="n"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1568</TotalTime>
  <Words>875</Words>
  <Application>Microsoft Office PowerPoint</Application>
  <PresentationFormat>On-screen Show (4:3)</PresentationFormat>
  <Paragraphs>124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Tahoma</vt:lpstr>
      <vt:lpstr>Wingdings</vt:lpstr>
      <vt:lpstr>Textured</vt:lpstr>
      <vt:lpstr>Lecture # 14</vt:lpstr>
      <vt:lpstr>Deletion in AVL Tree </vt:lpstr>
      <vt:lpstr>Deletion in AVL Tree</vt:lpstr>
      <vt:lpstr>Deletion in AVL Tree</vt:lpstr>
      <vt:lpstr>Deletion in AVL Tree</vt:lpstr>
      <vt:lpstr>Deletion in AVL Tree</vt:lpstr>
      <vt:lpstr>Deletion in AVL Tree</vt:lpstr>
      <vt:lpstr>Deletion in AVL Tree</vt:lpstr>
      <vt:lpstr>Deletion in AVL Tree</vt:lpstr>
      <vt:lpstr>Deletion in AVL Tree</vt:lpstr>
      <vt:lpstr>Deletion in AVL Tree</vt:lpstr>
      <vt:lpstr>Deletion in AVL Tree</vt:lpstr>
      <vt:lpstr>Deletion in AVL Tree</vt:lpstr>
      <vt:lpstr>Deletion in AVL Tree</vt:lpstr>
      <vt:lpstr>Deletion in AVL Tree</vt:lpstr>
      <vt:lpstr>Deletion in AVL Tree</vt:lpstr>
      <vt:lpstr>Deletion in AVL Tree</vt:lpstr>
      <vt:lpstr>Deletion in AVL Tree</vt:lpstr>
      <vt:lpstr>Deletion in AVL Tree</vt:lpstr>
      <vt:lpstr>Deletion in AVL Tree</vt:lpstr>
      <vt:lpstr>Deletion in AVL Tree</vt:lpstr>
      <vt:lpstr>Deletion in AVL Tree</vt:lpstr>
      <vt:lpstr>Thanks …</vt:lpstr>
    </vt:vector>
  </TitlesOfParts>
  <Company>Greenwich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2</dc:title>
  <dc:creator>Fazl-e-Basit</dc:creator>
  <cp:lastModifiedBy>Saad Ahmad</cp:lastModifiedBy>
  <cp:revision>750</cp:revision>
  <dcterms:created xsi:type="dcterms:W3CDTF">2003-02-24T15:34:40Z</dcterms:created>
  <dcterms:modified xsi:type="dcterms:W3CDTF">2021-08-04T18:52:11Z</dcterms:modified>
</cp:coreProperties>
</file>