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Click to move the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0B3603FB-6942-4F3E-8A6F-924E4A7BA02B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9EA88C31-7FEB-413F-8045-958E30B42D66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43701CC4-80F8-49A8-B227-35842B507190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8C60561A-8D4E-4DF8-858C-18A729C6676D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0EC0A37F-0E45-4DCF-A72A-E19D7EC735E1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3ED917D9-D3A0-44F1-8A5B-58794C1E3C0B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F6C2054C-BA42-4BF7-BFCA-79CE9FC6B007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EE386EDF-FCEC-47DE-A1BD-8437A7F9FB06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B14EF735-8D74-4813-A603-2C98F97590C1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16B95C7E-1465-4EA5-B5F4-92AB61397FA4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DE3B8B4D-EC9F-4423-956D-2DC6145B3B7A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FBCF5FC4-F7BC-4413-9522-12764133081A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212907A0-9907-47A4-93E1-1830DB28C328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2E93C841-4173-4901-B0AB-829ED939A2AC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628C6C18-5F73-4E4F-B113-DDA354A3A9BE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4A3451AD-D8F8-4287-8079-269521F29038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B79AAB65-15F1-4F03-ABE7-B019C66E67E6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60537F69-FCF4-467E-8B6F-AEF82814C9F6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1685ABDC-1295-4C96-BA30-7F8E946E2695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0C459373-5623-47D0-9155-9BAD28435722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3D04825A-C818-48EE-BB0B-43DD0B454C7F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9252B47D-C6BA-491C-8002-71AFE17B0AAB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25305430-E1A0-4A08-A344-75C71E040F49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9810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9810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41302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41302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41302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380880"/>
            <a:ext cx="8229240" cy="635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9810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9810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41302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41302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41302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380880"/>
            <a:ext cx="8229240" cy="635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676520"/>
            <a:ext cx="7772040" cy="1828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B9E45D3E-E5DA-4907-858B-556A0AC9B53D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Click to edit Master text styles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Second level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Third level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Fourth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Fifth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CD6B9056-E446-47F2-8ED5-F61FFAEA0319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1295280"/>
            <a:ext cx="7772040" cy="1828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cc00"/>
                </a:solidFill>
                <a:latin typeface="Tahoma"/>
              </a:rPr>
              <a:t>Lecture # 4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9" name="Rectangle 4"/>
          <p:cNvSpPr/>
          <p:nvPr/>
        </p:nvSpPr>
        <p:spPr>
          <a:xfrm>
            <a:off x="380880" y="3581280"/>
            <a:ext cx="7924320" cy="1371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5" descr=""/>
          <p:cNvPicPr/>
          <p:nvPr/>
        </p:nvPicPr>
        <p:blipFill>
          <a:blip r:embed="rId1"/>
          <a:stretch/>
        </p:blipFill>
        <p:spPr>
          <a:xfrm>
            <a:off x="1676520" y="533520"/>
            <a:ext cx="6171840" cy="553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52" name="Picture 4" descr=""/>
          <p:cNvPicPr/>
          <p:nvPr/>
        </p:nvPicPr>
        <p:blipFill>
          <a:blip r:embed="rId1"/>
          <a:stretch/>
        </p:blipFill>
        <p:spPr>
          <a:xfrm>
            <a:off x="457200" y="380880"/>
            <a:ext cx="8229240" cy="537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55" name="Picture 4" descr=""/>
          <p:cNvPicPr/>
          <p:nvPr/>
        </p:nvPicPr>
        <p:blipFill>
          <a:blip r:embed="rId1"/>
          <a:stretch/>
        </p:blipFill>
        <p:spPr>
          <a:xfrm>
            <a:off x="457200" y="380880"/>
            <a:ext cx="8229240" cy="535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58" name="Picture 4" descr=""/>
          <p:cNvPicPr/>
          <p:nvPr/>
        </p:nvPicPr>
        <p:blipFill>
          <a:blip r:embed="rId1"/>
          <a:stretch/>
        </p:blipFill>
        <p:spPr>
          <a:xfrm>
            <a:off x="457200" y="380880"/>
            <a:ext cx="8229240" cy="530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61" name="Picture 4" descr=""/>
          <p:cNvPicPr/>
          <p:nvPr/>
        </p:nvPicPr>
        <p:blipFill>
          <a:blip r:embed="rId1"/>
          <a:stretch/>
        </p:blipFill>
        <p:spPr>
          <a:xfrm>
            <a:off x="457200" y="380880"/>
            <a:ext cx="8229240" cy="541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64" name="Picture 4" descr=""/>
          <p:cNvPicPr/>
          <p:nvPr/>
        </p:nvPicPr>
        <p:blipFill>
          <a:blip r:embed="rId1"/>
          <a:stretch/>
        </p:blipFill>
        <p:spPr>
          <a:xfrm>
            <a:off x="457200" y="380880"/>
            <a:ext cx="8229240" cy="537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67" name="Picture 4" descr=""/>
          <p:cNvPicPr/>
          <p:nvPr/>
        </p:nvPicPr>
        <p:blipFill>
          <a:blip r:embed="rId1"/>
          <a:stretch/>
        </p:blipFill>
        <p:spPr>
          <a:xfrm>
            <a:off x="457200" y="380880"/>
            <a:ext cx="8229240" cy="537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70" name="Picture 4" descr=""/>
          <p:cNvPicPr/>
          <p:nvPr/>
        </p:nvPicPr>
        <p:blipFill>
          <a:blip r:embed="rId1"/>
          <a:stretch/>
        </p:blipFill>
        <p:spPr>
          <a:xfrm>
            <a:off x="457200" y="380880"/>
            <a:ext cx="8229240" cy="555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73" name="Picture 4" descr=""/>
          <p:cNvPicPr/>
          <p:nvPr/>
        </p:nvPicPr>
        <p:blipFill>
          <a:blip r:embed="rId1"/>
          <a:stretch/>
        </p:blipFill>
        <p:spPr>
          <a:xfrm>
            <a:off x="609480" y="380880"/>
            <a:ext cx="7772040" cy="569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4" descr=""/>
          <p:cNvPicPr/>
          <p:nvPr/>
        </p:nvPicPr>
        <p:blipFill>
          <a:blip r:embed="rId1"/>
          <a:stretch/>
        </p:blipFill>
        <p:spPr>
          <a:xfrm>
            <a:off x="1143000" y="380880"/>
            <a:ext cx="7086240" cy="558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240" cy="13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cc00"/>
                </a:solidFill>
                <a:latin typeface="Tahoma"/>
              </a:rPr>
              <a:t>Doubly Link List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/>
          </p:nvPr>
        </p:nvSpPr>
        <p:spPr>
          <a:xfrm>
            <a:off x="304920" y="1981080"/>
            <a:ext cx="8534160" cy="4571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Doubly Ring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data structure can be regarded as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Circular Doubly Link List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In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Circular Doubly Link List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, instead of making last node’s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next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pointer  to NULL, We assign or point it to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head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node. Similarly,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first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(head) node’s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previous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pointer  is pointed to last node in list . so that it sounds as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Doubly Ring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data structure.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title"/>
          </p:nvPr>
        </p:nvSpPr>
        <p:spPr>
          <a:xfrm>
            <a:off x="380880" y="380880"/>
            <a:ext cx="8229240" cy="13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Doubly Ring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/>
          </p:nvPr>
        </p:nvSpPr>
        <p:spPr>
          <a:xfrm>
            <a:off x="457200" y="304920"/>
            <a:ext cx="8229240" cy="57909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cc00"/>
                </a:solidFill>
                <a:latin typeface="Tahoma"/>
              </a:rPr>
              <a:t>Figure showing </a:t>
            </a:r>
            <a:r>
              <a:rPr b="0" lang="en-US" sz="3200" spc="-1" strike="noStrike">
                <a:solidFill>
                  <a:srgbClr val="ffff99"/>
                </a:solidFill>
                <a:latin typeface="Tahoma"/>
              </a:rPr>
              <a:t>Doubly</a:t>
            </a:r>
            <a:r>
              <a:rPr b="0" lang="en-US" sz="3200" spc="-1" strike="noStrike">
                <a:solidFill>
                  <a:srgbClr val="ffcc00"/>
                </a:solidFill>
                <a:latin typeface="Tahoma"/>
              </a:rPr>
              <a:t> </a:t>
            </a:r>
            <a:r>
              <a:rPr b="0" lang="en-US" sz="3200" spc="-1" strike="noStrike">
                <a:solidFill>
                  <a:srgbClr val="ffff99"/>
                </a:solidFill>
                <a:latin typeface="Tahoma"/>
              </a:rPr>
              <a:t>Ring</a:t>
            </a:r>
            <a:r>
              <a:rPr b="0" lang="en-US" sz="3200" spc="-1" strike="noStrike">
                <a:solidFill>
                  <a:srgbClr val="ffcc00"/>
                </a:solidFill>
                <a:latin typeface="Tahoma"/>
              </a:rPr>
              <a:t>…..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8" name="Rectangle 3"/>
          <p:cNvSpPr/>
          <p:nvPr/>
        </p:nvSpPr>
        <p:spPr>
          <a:xfrm>
            <a:off x="2971800" y="1828800"/>
            <a:ext cx="761760" cy="53316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B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9" name="Rectangle 4"/>
          <p:cNvSpPr/>
          <p:nvPr/>
        </p:nvSpPr>
        <p:spPr>
          <a:xfrm>
            <a:off x="1676520" y="1828800"/>
            <a:ext cx="837720" cy="53316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A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0" name="Rectangle 5"/>
          <p:cNvSpPr/>
          <p:nvPr/>
        </p:nvSpPr>
        <p:spPr>
          <a:xfrm>
            <a:off x="6781680" y="1828800"/>
            <a:ext cx="837720" cy="53316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1" name="Rectangle 6"/>
          <p:cNvSpPr/>
          <p:nvPr/>
        </p:nvSpPr>
        <p:spPr>
          <a:xfrm>
            <a:off x="4267080" y="1828800"/>
            <a:ext cx="761760" cy="53316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C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2" name="Line 7"/>
          <p:cNvSpPr/>
          <p:nvPr/>
        </p:nvSpPr>
        <p:spPr>
          <a:xfrm flipV="1">
            <a:off x="1218960" y="2209680"/>
            <a:ext cx="381240" cy="380880"/>
          </a:xfrm>
          <a:prstGeom prst="line">
            <a:avLst/>
          </a:prstGeom>
          <a:ln w="28575">
            <a:solidFill>
              <a:srgbClr val="ffcc00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PlaceHolder 2"/>
          <p:cNvSpPr>
            <a:spLocks noGrp="1"/>
          </p:cNvSpPr>
          <p:nvPr>
            <p:ph type="title"/>
          </p:nvPr>
        </p:nvSpPr>
        <p:spPr>
          <a:xfrm>
            <a:off x="228600" y="2362320"/>
            <a:ext cx="121896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head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4" name="Line 9"/>
          <p:cNvSpPr/>
          <p:nvPr/>
        </p:nvSpPr>
        <p:spPr>
          <a:xfrm>
            <a:off x="3657600" y="2133360"/>
            <a:ext cx="609480" cy="360"/>
          </a:xfrm>
          <a:prstGeom prst="line">
            <a:avLst/>
          </a:prstGeom>
          <a:ln w="12700">
            <a:solidFill>
              <a:srgbClr val="ffcc00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Line 10"/>
          <p:cNvSpPr/>
          <p:nvPr/>
        </p:nvSpPr>
        <p:spPr>
          <a:xfrm>
            <a:off x="4952880" y="2133360"/>
            <a:ext cx="533520" cy="360"/>
          </a:xfrm>
          <a:prstGeom prst="line">
            <a:avLst/>
          </a:prstGeom>
          <a:ln w="12700">
            <a:solidFill>
              <a:srgbClr val="ffcc00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Line 11"/>
          <p:cNvSpPr/>
          <p:nvPr/>
        </p:nvSpPr>
        <p:spPr>
          <a:xfrm>
            <a:off x="2438280" y="2209680"/>
            <a:ext cx="533520" cy="360"/>
          </a:xfrm>
          <a:prstGeom prst="line">
            <a:avLst/>
          </a:prstGeom>
          <a:ln w="12700">
            <a:solidFill>
              <a:srgbClr val="ffcc00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Rectangle 12"/>
          <p:cNvSpPr/>
          <p:nvPr/>
        </p:nvSpPr>
        <p:spPr>
          <a:xfrm>
            <a:off x="5486400" y="1828800"/>
            <a:ext cx="837720" cy="53316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8" name="Line 13"/>
          <p:cNvSpPr/>
          <p:nvPr/>
        </p:nvSpPr>
        <p:spPr>
          <a:xfrm>
            <a:off x="6172200" y="2133360"/>
            <a:ext cx="533160" cy="360"/>
          </a:xfrm>
          <a:prstGeom prst="line">
            <a:avLst/>
          </a:prstGeom>
          <a:ln w="12700">
            <a:solidFill>
              <a:srgbClr val="ffcc00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Line 14"/>
          <p:cNvSpPr/>
          <p:nvPr/>
        </p:nvSpPr>
        <p:spPr>
          <a:xfrm flipV="1">
            <a:off x="7391160" y="1371600"/>
            <a:ext cx="360" cy="761760"/>
          </a:xfrm>
          <a:prstGeom prst="line">
            <a:avLst/>
          </a:prstGeom>
          <a:ln w="12700">
            <a:solidFill>
              <a:srgbClr val="ffcc00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Line 15"/>
          <p:cNvSpPr/>
          <p:nvPr/>
        </p:nvSpPr>
        <p:spPr>
          <a:xfrm flipH="1">
            <a:off x="1904760" y="1371600"/>
            <a:ext cx="5486400" cy="360"/>
          </a:xfrm>
          <a:prstGeom prst="line">
            <a:avLst/>
          </a:prstGeom>
          <a:ln w="9525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Line 16"/>
          <p:cNvSpPr/>
          <p:nvPr/>
        </p:nvSpPr>
        <p:spPr>
          <a:xfrm>
            <a:off x="1904760" y="1371600"/>
            <a:ext cx="360" cy="457200"/>
          </a:xfrm>
          <a:prstGeom prst="line">
            <a:avLst/>
          </a:prstGeom>
          <a:ln w="9525">
            <a:solidFill>
              <a:srgbClr val="ffcc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Rectangle 17"/>
          <p:cNvSpPr/>
          <p:nvPr/>
        </p:nvSpPr>
        <p:spPr>
          <a:xfrm>
            <a:off x="3886200" y="2971800"/>
            <a:ext cx="121896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99"/>
                </a:solidFill>
                <a:latin typeface="Tahoma"/>
              </a:rPr>
              <a:t>OR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3" name="Rectangle 18"/>
          <p:cNvSpPr/>
          <p:nvPr/>
        </p:nvSpPr>
        <p:spPr>
          <a:xfrm>
            <a:off x="4876920" y="3809880"/>
            <a:ext cx="761760" cy="53316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B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4" name="Rectangle 19"/>
          <p:cNvSpPr/>
          <p:nvPr/>
        </p:nvSpPr>
        <p:spPr>
          <a:xfrm>
            <a:off x="2514600" y="3962520"/>
            <a:ext cx="837720" cy="53316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A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5" name="Rectangle 20"/>
          <p:cNvSpPr/>
          <p:nvPr/>
        </p:nvSpPr>
        <p:spPr>
          <a:xfrm>
            <a:off x="2362320" y="5867280"/>
            <a:ext cx="837720" cy="53316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6" name="Rectangle 21"/>
          <p:cNvSpPr/>
          <p:nvPr/>
        </p:nvSpPr>
        <p:spPr>
          <a:xfrm>
            <a:off x="6629400" y="4876920"/>
            <a:ext cx="761760" cy="53316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C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7" name="Line 22"/>
          <p:cNvSpPr/>
          <p:nvPr/>
        </p:nvSpPr>
        <p:spPr>
          <a:xfrm flipV="1">
            <a:off x="1676160" y="4343400"/>
            <a:ext cx="685800" cy="152280"/>
          </a:xfrm>
          <a:prstGeom prst="line">
            <a:avLst/>
          </a:prstGeom>
          <a:ln w="28575">
            <a:solidFill>
              <a:srgbClr val="ffcc00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Rectangle 23"/>
          <p:cNvSpPr/>
          <p:nvPr/>
        </p:nvSpPr>
        <p:spPr>
          <a:xfrm>
            <a:off x="533520" y="4419720"/>
            <a:ext cx="121896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head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9" name="Rectangle 24"/>
          <p:cNvSpPr/>
          <p:nvPr/>
        </p:nvSpPr>
        <p:spPr>
          <a:xfrm>
            <a:off x="4724280" y="6019920"/>
            <a:ext cx="837720" cy="53316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0" name="Line 25"/>
          <p:cNvSpPr/>
          <p:nvPr/>
        </p:nvSpPr>
        <p:spPr>
          <a:xfrm flipH="1">
            <a:off x="2514600" y="1981080"/>
            <a:ext cx="533160" cy="360"/>
          </a:xfrm>
          <a:prstGeom prst="line">
            <a:avLst/>
          </a:prstGeom>
          <a:ln w="12700">
            <a:solidFill>
              <a:srgbClr val="ffcc00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Line 26"/>
          <p:cNvSpPr/>
          <p:nvPr/>
        </p:nvSpPr>
        <p:spPr>
          <a:xfrm flipH="1">
            <a:off x="3352680" y="4190760"/>
            <a:ext cx="1676520" cy="152640"/>
          </a:xfrm>
          <a:prstGeom prst="line">
            <a:avLst/>
          </a:prstGeom>
          <a:ln w="28575">
            <a:solidFill>
              <a:srgbClr val="ffcc00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Line 27"/>
          <p:cNvSpPr/>
          <p:nvPr/>
        </p:nvSpPr>
        <p:spPr>
          <a:xfrm flipV="1">
            <a:off x="5410080" y="5410080"/>
            <a:ext cx="1600200" cy="990720"/>
          </a:xfrm>
          <a:prstGeom prst="line">
            <a:avLst/>
          </a:prstGeom>
          <a:ln w="28575">
            <a:solidFill>
              <a:srgbClr val="ffcc00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Line 28"/>
          <p:cNvSpPr/>
          <p:nvPr/>
        </p:nvSpPr>
        <p:spPr>
          <a:xfrm flipH="1">
            <a:off x="5562360" y="5257800"/>
            <a:ext cx="1219320" cy="914400"/>
          </a:xfrm>
          <a:prstGeom prst="line">
            <a:avLst/>
          </a:prstGeom>
          <a:ln w="28575">
            <a:solidFill>
              <a:srgbClr val="ffcc00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29"/>
          <p:cNvSpPr/>
          <p:nvPr/>
        </p:nvSpPr>
        <p:spPr>
          <a:xfrm flipH="1">
            <a:off x="2819160" y="4419360"/>
            <a:ext cx="228600" cy="1447920"/>
          </a:xfrm>
          <a:prstGeom prst="line">
            <a:avLst/>
          </a:prstGeom>
          <a:ln w="28575">
            <a:solidFill>
              <a:srgbClr val="ffcc00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30"/>
          <p:cNvSpPr/>
          <p:nvPr/>
        </p:nvSpPr>
        <p:spPr>
          <a:xfrm flipV="1">
            <a:off x="2514600" y="4495680"/>
            <a:ext cx="152280" cy="1523880"/>
          </a:xfrm>
          <a:prstGeom prst="line">
            <a:avLst/>
          </a:prstGeom>
          <a:ln w="28575">
            <a:solidFill>
              <a:srgbClr val="ffcc00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Line 31"/>
          <p:cNvSpPr/>
          <p:nvPr/>
        </p:nvSpPr>
        <p:spPr>
          <a:xfrm>
            <a:off x="3047760" y="6019560"/>
            <a:ext cx="1676520" cy="152640"/>
          </a:xfrm>
          <a:prstGeom prst="line">
            <a:avLst/>
          </a:prstGeom>
          <a:ln w="28575">
            <a:solidFill>
              <a:srgbClr val="ffcc00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Line 32"/>
          <p:cNvSpPr/>
          <p:nvPr/>
        </p:nvSpPr>
        <p:spPr>
          <a:xfrm>
            <a:off x="5562360" y="4038480"/>
            <a:ext cx="1447920" cy="762120"/>
          </a:xfrm>
          <a:prstGeom prst="line">
            <a:avLst/>
          </a:prstGeom>
          <a:ln w="28575">
            <a:solidFill>
              <a:srgbClr val="ffcc00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Line 33"/>
          <p:cNvSpPr/>
          <p:nvPr/>
        </p:nvSpPr>
        <p:spPr>
          <a:xfrm flipH="1" flipV="1">
            <a:off x="5638680" y="4343400"/>
            <a:ext cx="1143000" cy="685800"/>
          </a:xfrm>
          <a:prstGeom prst="line">
            <a:avLst/>
          </a:prstGeom>
          <a:ln w="28575">
            <a:solidFill>
              <a:srgbClr val="ffcc00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Line 34"/>
          <p:cNvSpPr/>
          <p:nvPr/>
        </p:nvSpPr>
        <p:spPr>
          <a:xfrm flipH="1" flipV="1">
            <a:off x="3200400" y="6248160"/>
            <a:ext cx="1600200" cy="76320"/>
          </a:xfrm>
          <a:prstGeom prst="line">
            <a:avLst/>
          </a:prstGeom>
          <a:ln w="28575">
            <a:solidFill>
              <a:srgbClr val="ffcc00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Line 35"/>
          <p:cNvSpPr/>
          <p:nvPr/>
        </p:nvSpPr>
        <p:spPr>
          <a:xfrm flipV="1">
            <a:off x="3200400" y="4038480"/>
            <a:ext cx="1676160" cy="76320"/>
          </a:xfrm>
          <a:prstGeom prst="line">
            <a:avLst/>
          </a:prstGeom>
          <a:ln w="28575">
            <a:solidFill>
              <a:srgbClr val="ffcc00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Line 36"/>
          <p:cNvSpPr/>
          <p:nvPr/>
        </p:nvSpPr>
        <p:spPr>
          <a:xfrm flipH="1">
            <a:off x="3809880" y="1981080"/>
            <a:ext cx="533520" cy="360"/>
          </a:xfrm>
          <a:prstGeom prst="line">
            <a:avLst/>
          </a:prstGeom>
          <a:ln w="12700">
            <a:solidFill>
              <a:srgbClr val="ffcc00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37"/>
          <p:cNvSpPr/>
          <p:nvPr/>
        </p:nvSpPr>
        <p:spPr>
          <a:xfrm flipH="1">
            <a:off x="5029200" y="1981080"/>
            <a:ext cx="533160" cy="360"/>
          </a:xfrm>
          <a:prstGeom prst="line">
            <a:avLst/>
          </a:prstGeom>
          <a:ln w="12700">
            <a:solidFill>
              <a:srgbClr val="ffcc00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Line 38"/>
          <p:cNvSpPr/>
          <p:nvPr/>
        </p:nvSpPr>
        <p:spPr>
          <a:xfrm flipH="1">
            <a:off x="6248160" y="1981080"/>
            <a:ext cx="533520" cy="360"/>
          </a:xfrm>
          <a:prstGeom prst="line">
            <a:avLst/>
          </a:prstGeom>
          <a:ln w="12700">
            <a:solidFill>
              <a:srgbClr val="ffcc00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Line 39"/>
          <p:cNvSpPr/>
          <p:nvPr/>
        </p:nvSpPr>
        <p:spPr>
          <a:xfrm flipH="1">
            <a:off x="2133360" y="2819160"/>
            <a:ext cx="4953240" cy="360"/>
          </a:xfrm>
          <a:prstGeom prst="line">
            <a:avLst/>
          </a:prstGeom>
          <a:ln w="9525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Line 40"/>
          <p:cNvSpPr/>
          <p:nvPr/>
        </p:nvSpPr>
        <p:spPr>
          <a:xfrm flipV="1">
            <a:off x="2133360" y="2286000"/>
            <a:ext cx="360" cy="533160"/>
          </a:xfrm>
          <a:prstGeom prst="line">
            <a:avLst/>
          </a:prstGeom>
          <a:ln w="12700">
            <a:solidFill>
              <a:srgbClr val="ffcc00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Line 41"/>
          <p:cNvSpPr/>
          <p:nvPr/>
        </p:nvSpPr>
        <p:spPr>
          <a:xfrm flipV="1">
            <a:off x="7086600" y="2361960"/>
            <a:ext cx="360" cy="457200"/>
          </a:xfrm>
          <a:prstGeom prst="line">
            <a:avLst/>
          </a:prstGeom>
          <a:ln w="9525">
            <a:solidFill>
              <a:srgbClr val="ffcc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9240" cy="9140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cc00"/>
                </a:solidFill>
                <a:latin typeface="Tahoma"/>
              </a:rPr>
              <a:t>Assignment # 3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457200" y="1447920"/>
            <a:ext cx="8229240" cy="4952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Implement a </a:t>
            </a:r>
            <a:r>
              <a:rPr b="0" i="1" lang="en-US" sz="2800" spc="-1" strike="noStrike">
                <a:solidFill>
                  <a:srgbClr val="ccff99"/>
                </a:solidFill>
                <a:latin typeface="Tahoma"/>
              </a:rPr>
              <a:t>Josephus Problem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discussed above with following conditions.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840">
              <a:lnSpc>
                <a:spcPct val="90000"/>
              </a:lnSpc>
              <a:spcBef>
                <a:spcPts val="561"/>
              </a:spcBef>
              <a:buClr>
                <a:srgbClr val="ffcc00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Decide value of </a:t>
            </a:r>
            <a:r>
              <a:rPr b="0" lang="en-US" sz="2800" spc="-1" strike="noStrike">
                <a:solidFill>
                  <a:srgbClr val="ccff99"/>
                </a:solidFill>
                <a:latin typeface="Tahoma"/>
              </a:rPr>
              <a:t>M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and </a:t>
            </a:r>
            <a:r>
              <a:rPr b="0" lang="en-US" sz="2800" spc="-1" strike="noStrike">
                <a:solidFill>
                  <a:srgbClr val="ccff99"/>
                </a:solidFill>
                <a:latin typeface="Tahoma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at run time.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840">
              <a:lnSpc>
                <a:spcPct val="90000"/>
              </a:lnSpc>
              <a:spcBef>
                <a:spcPts val="561"/>
              </a:spcBef>
              <a:buClr>
                <a:srgbClr val="ffcc00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Assign </a:t>
            </a:r>
            <a:r>
              <a:rPr b="0" lang="en-US" sz="2800" spc="-1" strike="noStrike">
                <a:solidFill>
                  <a:srgbClr val="ccff99"/>
                </a:solidFill>
                <a:latin typeface="Tahoma"/>
              </a:rPr>
              <a:t>numbers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to every node.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840">
              <a:lnSpc>
                <a:spcPct val="90000"/>
              </a:lnSpc>
              <a:spcBef>
                <a:spcPts val="561"/>
              </a:spcBef>
              <a:buClr>
                <a:srgbClr val="ffcc00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Initiate the problem from node number </a:t>
            </a:r>
            <a:r>
              <a:rPr b="0" lang="en-US" sz="2800" spc="-1" strike="noStrike">
                <a:solidFill>
                  <a:srgbClr val="ccff99"/>
                </a:solidFill>
                <a:latin typeface="Tahoma"/>
              </a:rPr>
              <a:t>1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ffffff"/>
                </a:solidFill>
                <a:uFillTx/>
                <a:latin typeface="Tahoma"/>
              </a:rPr>
              <a:t>Submission Due Date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: </a:t>
            </a:r>
            <a:r>
              <a:rPr b="0" lang="en-US" sz="2800" spc="-1" strike="noStrike">
                <a:solidFill>
                  <a:srgbClr val="ccff99"/>
                </a:solidFill>
                <a:latin typeface="Tahoma"/>
              </a:rPr>
              <a:t> Next week, same day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 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(In Office Hours)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/>
          </p:nvPr>
        </p:nvSpPr>
        <p:spPr>
          <a:xfrm>
            <a:off x="304920" y="762120"/>
            <a:ext cx="8610120" cy="57909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In a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Doubly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linked list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, each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item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is allocated space as it is added to the list. A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link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is kept with each item to the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next item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and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previous item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in the list.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Each node of the list has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three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elements: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lvl="2" marL="1143000" indent="-22860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The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item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being stored in the list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lvl="2" marL="1143000" indent="-22860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A pointer to the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next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item in the list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lvl="2" marL="1143000" indent="-22860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A pointer to the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previous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item in the list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The last node in the list contains a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NULL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pointer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 (next)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to indicate that it is the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end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or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tail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of the list and first node contains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NULL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pointer for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previous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pointer to indicate that it is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head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of the Link List.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/>
          </p:nvPr>
        </p:nvSpPr>
        <p:spPr>
          <a:xfrm>
            <a:off x="457200" y="304920"/>
            <a:ext cx="8229240" cy="57909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cc00"/>
                </a:solidFill>
                <a:latin typeface="Tahoma"/>
              </a:rPr>
              <a:t>Figure showing </a:t>
            </a:r>
            <a:r>
              <a:rPr b="0" lang="en-US" sz="3200" spc="-1" strike="noStrike">
                <a:solidFill>
                  <a:srgbClr val="ffff99"/>
                </a:solidFill>
                <a:latin typeface="Tahoma"/>
              </a:rPr>
              <a:t>Doubly Link List</a:t>
            </a:r>
            <a:r>
              <a:rPr b="0" lang="en-US" sz="3200" spc="-1" strike="noStrike">
                <a:solidFill>
                  <a:srgbClr val="ffcc00"/>
                </a:solidFill>
                <a:latin typeface="Tahoma"/>
              </a:rPr>
              <a:t> …..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3" name="Rectangle 3"/>
          <p:cNvSpPr/>
          <p:nvPr/>
        </p:nvSpPr>
        <p:spPr>
          <a:xfrm>
            <a:off x="2819520" y="1447920"/>
            <a:ext cx="761760" cy="53316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B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4" name="Rectangle 4"/>
          <p:cNvSpPr/>
          <p:nvPr/>
        </p:nvSpPr>
        <p:spPr>
          <a:xfrm>
            <a:off x="1523880" y="1447920"/>
            <a:ext cx="837720" cy="53316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A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5" name="Rectangle 5"/>
          <p:cNvSpPr/>
          <p:nvPr/>
        </p:nvSpPr>
        <p:spPr>
          <a:xfrm>
            <a:off x="6553080" y="1447920"/>
            <a:ext cx="837720" cy="53316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6" name="Rectangle 6"/>
          <p:cNvSpPr/>
          <p:nvPr/>
        </p:nvSpPr>
        <p:spPr>
          <a:xfrm>
            <a:off x="4114800" y="1447920"/>
            <a:ext cx="761760" cy="53316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C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7" name="Line 7"/>
          <p:cNvSpPr/>
          <p:nvPr/>
        </p:nvSpPr>
        <p:spPr>
          <a:xfrm flipV="1">
            <a:off x="1676160" y="2057400"/>
            <a:ext cx="360" cy="761760"/>
          </a:xfrm>
          <a:prstGeom prst="line">
            <a:avLst/>
          </a:prstGeom>
          <a:ln w="28575">
            <a:solidFill>
              <a:srgbClr val="ffcc00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PlaceHolder 2"/>
          <p:cNvSpPr>
            <a:spLocks noGrp="1"/>
          </p:cNvSpPr>
          <p:nvPr>
            <p:ph type="title"/>
          </p:nvPr>
        </p:nvSpPr>
        <p:spPr>
          <a:xfrm>
            <a:off x="1066680" y="2971800"/>
            <a:ext cx="1142640" cy="304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head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9" name="Line 9"/>
          <p:cNvSpPr/>
          <p:nvPr/>
        </p:nvSpPr>
        <p:spPr>
          <a:xfrm>
            <a:off x="3504960" y="1752480"/>
            <a:ext cx="609840" cy="360"/>
          </a:xfrm>
          <a:prstGeom prst="line">
            <a:avLst/>
          </a:prstGeom>
          <a:ln w="12700">
            <a:solidFill>
              <a:srgbClr val="ffcc00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10"/>
          <p:cNvSpPr/>
          <p:nvPr/>
        </p:nvSpPr>
        <p:spPr>
          <a:xfrm>
            <a:off x="4800600" y="1752480"/>
            <a:ext cx="533160" cy="360"/>
          </a:xfrm>
          <a:prstGeom prst="line">
            <a:avLst/>
          </a:prstGeom>
          <a:ln w="12700">
            <a:solidFill>
              <a:srgbClr val="ffcc00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11"/>
          <p:cNvSpPr/>
          <p:nvPr/>
        </p:nvSpPr>
        <p:spPr>
          <a:xfrm>
            <a:off x="2286000" y="1828800"/>
            <a:ext cx="533160" cy="360"/>
          </a:xfrm>
          <a:prstGeom prst="line">
            <a:avLst/>
          </a:prstGeom>
          <a:ln w="12700">
            <a:solidFill>
              <a:srgbClr val="ffcc00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Rectangle 12"/>
          <p:cNvSpPr/>
          <p:nvPr/>
        </p:nvSpPr>
        <p:spPr>
          <a:xfrm>
            <a:off x="5334120" y="1447920"/>
            <a:ext cx="837720" cy="53316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3" name="Line 13"/>
          <p:cNvSpPr/>
          <p:nvPr/>
        </p:nvSpPr>
        <p:spPr>
          <a:xfrm>
            <a:off x="6019560" y="1752480"/>
            <a:ext cx="533520" cy="360"/>
          </a:xfrm>
          <a:prstGeom prst="line">
            <a:avLst/>
          </a:prstGeom>
          <a:ln w="12700">
            <a:solidFill>
              <a:srgbClr val="ffcc00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Rectangle 14"/>
          <p:cNvSpPr/>
          <p:nvPr/>
        </p:nvSpPr>
        <p:spPr>
          <a:xfrm>
            <a:off x="7848720" y="1523880"/>
            <a:ext cx="837720" cy="3805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NULL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5" name="Line 15"/>
          <p:cNvSpPr/>
          <p:nvPr/>
        </p:nvSpPr>
        <p:spPr>
          <a:xfrm>
            <a:off x="7315200" y="1752480"/>
            <a:ext cx="533160" cy="360"/>
          </a:xfrm>
          <a:prstGeom prst="line">
            <a:avLst/>
          </a:prstGeom>
          <a:ln w="12700">
            <a:solidFill>
              <a:srgbClr val="ffcc00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16"/>
          <p:cNvSpPr/>
          <p:nvPr/>
        </p:nvSpPr>
        <p:spPr>
          <a:xfrm flipH="1">
            <a:off x="1218960" y="1676160"/>
            <a:ext cx="457200" cy="360"/>
          </a:xfrm>
          <a:prstGeom prst="line">
            <a:avLst/>
          </a:prstGeom>
          <a:ln w="12700">
            <a:solidFill>
              <a:srgbClr val="ffcc00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17"/>
          <p:cNvSpPr/>
          <p:nvPr/>
        </p:nvSpPr>
        <p:spPr>
          <a:xfrm flipH="1">
            <a:off x="6172200" y="1600200"/>
            <a:ext cx="457200" cy="360"/>
          </a:xfrm>
          <a:prstGeom prst="line">
            <a:avLst/>
          </a:prstGeom>
          <a:ln w="12700">
            <a:solidFill>
              <a:srgbClr val="ffcc00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18"/>
          <p:cNvSpPr/>
          <p:nvPr/>
        </p:nvSpPr>
        <p:spPr>
          <a:xfrm flipH="1">
            <a:off x="4876560" y="1600200"/>
            <a:ext cx="609840" cy="360"/>
          </a:xfrm>
          <a:prstGeom prst="line">
            <a:avLst/>
          </a:prstGeom>
          <a:ln w="12700">
            <a:solidFill>
              <a:srgbClr val="ffcc00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19"/>
          <p:cNvSpPr/>
          <p:nvPr/>
        </p:nvSpPr>
        <p:spPr>
          <a:xfrm flipH="1">
            <a:off x="3581280" y="1600200"/>
            <a:ext cx="609480" cy="360"/>
          </a:xfrm>
          <a:prstGeom prst="line">
            <a:avLst/>
          </a:prstGeom>
          <a:ln w="12700">
            <a:solidFill>
              <a:srgbClr val="ffcc00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20"/>
          <p:cNvSpPr/>
          <p:nvPr/>
        </p:nvSpPr>
        <p:spPr>
          <a:xfrm flipH="1">
            <a:off x="2361960" y="1676160"/>
            <a:ext cx="533520" cy="360"/>
          </a:xfrm>
          <a:prstGeom prst="line">
            <a:avLst/>
          </a:prstGeom>
          <a:ln w="12700">
            <a:solidFill>
              <a:srgbClr val="ffcc00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Rectangle 21"/>
          <p:cNvSpPr/>
          <p:nvPr/>
        </p:nvSpPr>
        <p:spPr>
          <a:xfrm>
            <a:off x="533520" y="1523880"/>
            <a:ext cx="761760" cy="304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NULL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12" name="Rectangle 22"/>
          <p:cNvSpPr/>
          <p:nvPr/>
        </p:nvSpPr>
        <p:spPr>
          <a:xfrm>
            <a:off x="609480" y="3886200"/>
            <a:ext cx="7467120" cy="2285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Structure corresponding to above will be</a:t>
            </a:r>
            <a:br/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	</a:t>
            </a:r>
            <a:r>
              <a:rPr b="0" lang="en-US" sz="2400" spc="-1" strike="noStrike">
                <a:solidFill>
                  <a:srgbClr val="ffff99"/>
                </a:solidFill>
                <a:latin typeface="Tahoma"/>
              </a:rPr>
              <a:t>struct node</a:t>
            </a:r>
            <a:br/>
            <a:r>
              <a:rPr b="0" lang="en-US" sz="24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US" sz="2400" spc="-1" strike="noStrike">
                <a:solidFill>
                  <a:srgbClr val="ffff99"/>
                </a:solidFill>
                <a:latin typeface="Tahoma"/>
              </a:rPr>
              <a:t>{</a:t>
            </a:r>
            <a:br/>
            <a:r>
              <a:rPr b="0" lang="en-US" sz="24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en-US" sz="24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US" sz="2400" spc="-1" strike="noStrike">
                <a:solidFill>
                  <a:srgbClr val="ffff99"/>
                </a:solidFill>
                <a:latin typeface="Tahoma"/>
              </a:rPr>
              <a:t>   char info;</a:t>
            </a:r>
            <a:br/>
            <a:r>
              <a:rPr b="0" lang="en-US" sz="24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en-US" sz="24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US" sz="2400" spc="-1" strike="noStrike">
                <a:solidFill>
                  <a:srgbClr val="ffff99"/>
                </a:solidFill>
                <a:latin typeface="Tahoma"/>
              </a:rPr>
              <a:t>   node *next;</a:t>
            </a:r>
            <a:br/>
            <a:r>
              <a:rPr b="0" lang="en-US" sz="24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US" sz="2400" spc="-1" strike="noStrike">
                <a:solidFill>
                  <a:srgbClr val="ffff99"/>
                </a:solidFill>
                <a:latin typeface="Tahoma"/>
              </a:rPr>
              <a:t>   node *previous;</a:t>
            </a:r>
            <a:br/>
            <a:r>
              <a:rPr b="0" lang="en-US" sz="24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US" sz="2400" spc="-1" strike="noStrike">
                <a:solidFill>
                  <a:srgbClr val="ffff99"/>
                </a:solidFill>
                <a:latin typeface="Tahoma"/>
              </a:rPr>
              <a:t>};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amond(in)" transition="in">
                                      <p:cBhvr additive="repl">
                                        <p:cTn id="7" dur="20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amond(in)" transition="in">
                                      <p:cBhvr additive="repl">
                                        <p:cTn id="10" dur="20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amond(in)" transition="in">
                                      <p:cBhvr additive="repl">
                                        <p:cTn id="13" dur="20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amond(in)" transition="in">
                                      <p:cBhvr additive="repl">
                                        <p:cTn id="16" dur="20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amond(in)" transition="in">
                                      <p:cBhvr additive="repl">
                                        <p:cTn id="19" dur="20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nodeType="withEffect" fill="hold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amond(in)" transition="in">
                                      <p:cBhvr additive="repl">
                                        <p:cTn id="22" dur="20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ccff99"/>
                </a:solidFill>
                <a:latin typeface="Tahoma"/>
              </a:rPr>
              <a:t>Adding element - Doubly-Linked List</a:t>
            </a:r>
            <a:endParaRPr b="0" lang="en-US" sz="36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14" name="Picture 4" descr=""/>
          <p:cNvPicPr/>
          <p:nvPr/>
        </p:nvPicPr>
        <p:blipFill>
          <a:blip r:embed="rId1"/>
          <a:stretch/>
        </p:blipFill>
        <p:spPr>
          <a:xfrm>
            <a:off x="360000" y="2520000"/>
            <a:ext cx="8423640" cy="243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ccff99"/>
                </a:solidFill>
                <a:latin typeface="Tahoma"/>
              </a:rPr>
              <a:t>Deletion - Doubly-Linked List</a:t>
            </a:r>
            <a:endParaRPr b="0" lang="en-US" sz="36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3428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How ….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Think yourself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Discussion from Implementation (code) point of view.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/>
          </p:nvPr>
        </p:nvSpPr>
        <p:spPr>
          <a:xfrm>
            <a:off x="457200" y="2057400"/>
            <a:ext cx="8229240" cy="43430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cc00"/>
                </a:solidFill>
                <a:latin typeface="Tahoma"/>
              </a:rPr>
              <a:t>Ring data structure can be regarded as 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circular Link List</a:t>
            </a:r>
            <a:r>
              <a:rPr b="0" lang="en-US" sz="3200" spc="-1" strike="noStrike">
                <a:solidFill>
                  <a:srgbClr val="ffcc00"/>
                </a:solidFill>
                <a:latin typeface="Tahoma"/>
              </a:rPr>
              <a:t>.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cc00"/>
                </a:solidFill>
                <a:latin typeface="Tahoma"/>
              </a:rPr>
              <a:t>In Link List, instead of making last node’s next pointer  to NULL, we can assign or point it to head node so that it sounds as ring data structure as follows. 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Circular Link List (Ring)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/>
          </p:nvPr>
        </p:nvSpPr>
        <p:spPr>
          <a:xfrm>
            <a:off x="457200" y="304920"/>
            <a:ext cx="8229240" cy="57909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cc00"/>
                </a:solidFill>
                <a:latin typeface="Tahoma"/>
              </a:rPr>
              <a:t>Figure showing </a:t>
            </a:r>
            <a:r>
              <a:rPr b="0" lang="en-US" sz="3200" spc="-1" strike="noStrike">
                <a:solidFill>
                  <a:srgbClr val="ffff99"/>
                </a:solidFill>
                <a:latin typeface="Tahoma"/>
              </a:rPr>
              <a:t>Ring</a:t>
            </a:r>
            <a:r>
              <a:rPr b="0" lang="en-US" sz="3200" spc="-1" strike="noStrike">
                <a:solidFill>
                  <a:srgbClr val="ffcc00"/>
                </a:solidFill>
                <a:latin typeface="Tahoma"/>
              </a:rPr>
              <a:t>…..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0" name="Rectangle 3"/>
          <p:cNvSpPr/>
          <p:nvPr/>
        </p:nvSpPr>
        <p:spPr>
          <a:xfrm>
            <a:off x="2971800" y="1828800"/>
            <a:ext cx="761760" cy="53316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B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1" name="Rectangle 4"/>
          <p:cNvSpPr/>
          <p:nvPr/>
        </p:nvSpPr>
        <p:spPr>
          <a:xfrm>
            <a:off x="1676520" y="1828800"/>
            <a:ext cx="837720" cy="53316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A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2" name="Rectangle 5"/>
          <p:cNvSpPr/>
          <p:nvPr/>
        </p:nvSpPr>
        <p:spPr>
          <a:xfrm>
            <a:off x="6705720" y="1828800"/>
            <a:ext cx="837720" cy="53316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3" name="Rectangle 6"/>
          <p:cNvSpPr/>
          <p:nvPr/>
        </p:nvSpPr>
        <p:spPr>
          <a:xfrm>
            <a:off x="4267080" y="1828800"/>
            <a:ext cx="761760" cy="53316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C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4" name="Line 7"/>
          <p:cNvSpPr/>
          <p:nvPr/>
        </p:nvSpPr>
        <p:spPr>
          <a:xfrm flipV="1">
            <a:off x="1218960" y="2209680"/>
            <a:ext cx="381240" cy="380880"/>
          </a:xfrm>
          <a:prstGeom prst="line">
            <a:avLst/>
          </a:prstGeom>
          <a:ln w="28575">
            <a:solidFill>
              <a:srgbClr val="ffcc00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228600" y="2362320"/>
            <a:ext cx="121896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head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6" name="Line 9"/>
          <p:cNvSpPr/>
          <p:nvPr/>
        </p:nvSpPr>
        <p:spPr>
          <a:xfrm>
            <a:off x="3657600" y="2133360"/>
            <a:ext cx="609480" cy="360"/>
          </a:xfrm>
          <a:prstGeom prst="line">
            <a:avLst/>
          </a:prstGeom>
          <a:ln w="12700">
            <a:solidFill>
              <a:srgbClr val="ffcc00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10"/>
          <p:cNvSpPr/>
          <p:nvPr/>
        </p:nvSpPr>
        <p:spPr>
          <a:xfrm>
            <a:off x="4952880" y="2133360"/>
            <a:ext cx="533520" cy="360"/>
          </a:xfrm>
          <a:prstGeom prst="line">
            <a:avLst/>
          </a:prstGeom>
          <a:ln w="12700">
            <a:solidFill>
              <a:srgbClr val="ffcc00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11"/>
          <p:cNvSpPr/>
          <p:nvPr/>
        </p:nvSpPr>
        <p:spPr>
          <a:xfrm>
            <a:off x="2438280" y="2133360"/>
            <a:ext cx="533520" cy="360"/>
          </a:xfrm>
          <a:prstGeom prst="line">
            <a:avLst/>
          </a:prstGeom>
          <a:ln w="12700">
            <a:solidFill>
              <a:srgbClr val="ffcc00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Rectangle 12"/>
          <p:cNvSpPr/>
          <p:nvPr/>
        </p:nvSpPr>
        <p:spPr>
          <a:xfrm>
            <a:off x="5486400" y="1828800"/>
            <a:ext cx="837720" cy="53316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0" name="Line 13"/>
          <p:cNvSpPr/>
          <p:nvPr/>
        </p:nvSpPr>
        <p:spPr>
          <a:xfrm>
            <a:off x="6172200" y="2133360"/>
            <a:ext cx="533160" cy="360"/>
          </a:xfrm>
          <a:prstGeom prst="line">
            <a:avLst/>
          </a:prstGeom>
          <a:ln w="12700">
            <a:solidFill>
              <a:srgbClr val="ffcc00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Line 14"/>
          <p:cNvSpPr/>
          <p:nvPr/>
        </p:nvSpPr>
        <p:spPr>
          <a:xfrm flipV="1">
            <a:off x="7391160" y="1371600"/>
            <a:ext cx="360" cy="761760"/>
          </a:xfrm>
          <a:prstGeom prst="line">
            <a:avLst/>
          </a:prstGeom>
          <a:ln w="12700">
            <a:solidFill>
              <a:srgbClr val="ffcc00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Line 15"/>
          <p:cNvSpPr/>
          <p:nvPr/>
        </p:nvSpPr>
        <p:spPr>
          <a:xfrm flipH="1">
            <a:off x="1904760" y="1371600"/>
            <a:ext cx="5486400" cy="360"/>
          </a:xfrm>
          <a:prstGeom prst="line">
            <a:avLst/>
          </a:prstGeom>
          <a:ln w="9525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16"/>
          <p:cNvSpPr/>
          <p:nvPr/>
        </p:nvSpPr>
        <p:spPr>
          <a:xfrm>
            <a:off x="1904760" y="1371600"/>
            <a:ext cx="360" cy="457200"/>
          </a:xfrm>
          <a:prstGeom prst="line">
            <a:avLst/>
          </a:prstGeom>
          <a:ln w="9525">
            <a:solidFill>
              <a:srgbClr val="ffcc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Rectangle 17"/>
          <p:cNvSpPr/>
          <p:nvPr/>
        </p:nvSpPr>
        <p:spPr>
          <a:xfrm>
            <a:off x="3962520" y="2895480"/>
            <a:ext cx="121896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99"/>
                </a:solidFill>
                <a:latin typeface="Tahoma"/>
              </a:rPr>
              <a:t>OR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5" name="Rectangle 18"/>
          <p:cNvSpPr/>
          <p:nvPr/>
        </p:nvSpPr>
        <p:spPr>
          <a:xfrm>
            <a:off x="4800600" y="3581280"/>
            <a:ext cx="761760" cy="53316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B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6" name="Rectangle 19"/>
          <p:cNvSpPr/>
          <p:nvPr/>
        </p:nvSpPr>
        <p:spPr>
          <a:xfrm>
            <a:off x="2438280" y="3733920"/>
            <a:ext cx="837720" cy="53316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A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7" name="Rectangle 20"/>
          <p:cNvSpPr/>
          <p:nvPr/>
        </p:nvSpPr>
        <p:spPr>
          <a:xfrm>
            <a:off x="2286000" y="5638680"/>
            <a:ext cx="837720" cy="53316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8" name="Rectangle 21"/>
          <p:cNvSpPr/>
          <p:nvPr/>
        </p:nvSpPr>
        <p:spPr>
          <a:xfrm>
            <a:off x="6095880" y="4572000"/>
            <a:ext cx="761760" cy="53316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C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9" name="Line 22"/>
          <p:cNvSpPr/>
          <p:nvPr/>
        </p:nvSpPr>
        <p:spPr>
          <a:xfrm flipV="1">
            <a:off x="1600200" y="4114800"/>
            <a:ext cx="685800" cy="152280"/>
          </a:xfrm>
          <a:prstGeom prst="line">
            <a:avLst/>
          </a:prstGeom>
          <a:ln w="28575">
            <a:solidFill>
              <a:srgbClr val="ffcc00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Rectangle 23"/>
          <p:cNvSpPr/>
          <p:nvPr/>
        </p:nvSpPr>
        <p:spPr>
          <a:xfrm>
            <a:off x="380880" y="4343400"/>
            <a:ext cx="121896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head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1" name="Rectangle 24"/>
          <p:cNvSpPr/>
          <p:nvPr/>
        </p:nvSpPr>
        <p:spPr>
          <a:xfrm>
            <a:off x="4648320" y="5791320"/>
            <a:ext cx="837720" cy="53316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2" name="AutoShape 25"/>
          <p:cNvSpPr/>
          <p:nvPr/>
        </p:nvSpPr>
        <p:spPr>
          <a:xfrm rot="11433600">
            <a:off x="3276720" y="5791680"/>
            <a:ext cx="1066320" cy="380520"/>
          </a:xfrm>
          <a:prstGeom prst="rightArrow">
            <a:avLst>
              <a:gd name="adj1" fmla="val 50000"/>
              <a:gd name="adj2" fmla="val 70000"/>
            </a:avLst>
          </a:prstGeom>
          <a:noFill/>
          <a:ln w="9525">
            <a:solidFill>
              <a:srgbClr val="ffcc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AutoShape 26"/>
          <p:cNvSpPr/>
          <p:nvPr/>
        </p:nvSpPr>
        <p:spPr>
          <a:xfrm rot="20403600">
            <a:off x="3428640" y="3657600"/>
            <a:ext cx="1066320" cy="380520"/>
          </a:xfrm>
          <a:prstGeom prst="rightArrow">
            <a:avLst>
              <a:gd name="adj1" fmla="val 50000"/>
              <a:gd name="adj2" fmla="val 70000"/>
            </a:avLst>
          </a:prstGeom>
          <a:noFill/>
          <a:ln w="9525">
            <a:solidFill>
              <a:srgbClr val="ffcc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AutoShape 27"/>
          <p:cNvSpPr/>
          <p:nvPr/>
        </p:nvSpPr>
        <p:spPr>
          <a:xfrm rot="2703000">
            <a:off x="5639040" y="3809520"/>
            <a:ext cx="1066320" cy="380520"/>
          </a:xfrm>
          <a:prstGeom prst="rightArrow">
            <a:avLst>
              <a:gd name="adj1" fmla="val 50000"/>
              <a:gd name="adj2" fmla="val 70000"/>
            </a:avLst>
          </a:prstGeom>
          <a:noFill/>
          <a:ln w="9525">
            <a:solidFill>
              <a:srgbClr val="ffcc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AutoShape 28"/>
          <p:cNvSpPr/>
          <p:nvPr/>
        </p:nvSpPr>
        <p:spPr>
          <a:xfrm rot="8986800">
            <a:off x="5639400" y="5410440"/>
            <a:ext cx="1066320" cy="380520"/>
          </a:xfrm>
          <a:prstGeom prst="rightArrow">
            <a:avLst>
              <a:gd name="adj1" fmla="val 50000"/>
              <a:gd name="adj2" fmla="val 70000"/>
            </a:avLst>
          </a:prstGeom>
          <a:noFill/>
          <a:ln w="9525">
            <a:solidFill>
              <a:srgbClr val="ffcc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AutoShape 29"/>
          <p:cNvSpPr/>
          <p:nvPr/>
        </p:nvSpPr>
        <p:spPr>
          <a:xfrm rot="16828200">
            <a:off x="2171160" y="4762800"/>
            <a:ext cx="1066320" cy="380520"/>
          </a:xfrm>
          <a:prstGeom prst="rightArrow">
            <a:avLst>
              <a:gd name="adj1" fmla="val 50000"/>
              <a:gd name="adj2" fmla="val 70000"/>
            </a:avLst>
          </a:prstGeom>
          <a:noFill/>
          <a:ln w="9525">
            <a:solidFill>
              <a:srgbClr val="ffcc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04920" y="304920"/>
            <a:ext cx="8229240" cy="12189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cff99"/>
                </a:solidFill>
                <a:latin typeface="Tahoma"/>
              </a:rPr>
              <a:t>Josephus Problem 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304920" y="1523880"/>
            <a:ext cx="8534160" cy="5028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A case where circularly linked list is handy to provide the solution of the </a:t>
            </a:r>
            <a:r>
              <a:rPr b="0" i="1" lang="en-US" sz="2800" spc="-1" strike="noStrike">
                <a:solidFill>
                  <a:srgbClr val="ccff99"/>
                </a:solidFill>
                <a:latin typeface="Tahoma"/>
              </a:rPr>
              <a:t>Josephus Problem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Consider there are </a:t>
            </a:r>
            <a:r>
              <a:rPr b="0" lang="en-US" sz="2800" spc="-1" strike="noStrike">
                <a:solidFill>
                  <a:srgbClr val="ccff99"/>
                </a:solidFill>
                <a:latin typeface="Tahoma"/>
              </a:rPr>
              <a:t>10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persons. They would like to choose a </a:t>
            </a:r>
            <a:r>
              <a:rPr b="0" lang="en-US" sz="2800" spc="-1" strike="noStrike">
                <a:solidFill>
                  <a:srgbClr val="ccff99"/>
                </a:solidFill>
                <a:latin typeface="Tahoma"/>
              </a:rPr>
              <a:t>leader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The way they decide is that </a:t>
            </a:r>
            <a:r>
              <a:rPr b="0" lang="en-US" sz="2800" spc="-1" strike="noStrike">
                <a:solidFill>
                  <a:srgbClr val="ccff99"/>
                </a:solidFill>
                <a:latin typeface="Tahoma"/>
              </a:rPr>
              <a:t>all 10 sit in a circle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They start a count with person </a:t>
            </a:r>
            <a:r>
              <a:rPr b="0" lang="en-US" sz="2800" spc="-1" strike="noStrike">
                <a:solidFill>
                  <a:srgbClr val="ccff99"/>
                </a:solidFill>
                <a:latin typeface="Tahoma"/>
              </a:rPr>
              <a:t>1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and go in clockwise direction and skip </a:t>
            </a:r>
            <a:r>
              <a:rPr b="0" lang="en-US" sz="2800" spc="-1" strike="noStrike">
                <a:solidFill>
                  <a:srgbClr val="ccff99"/>
                </a:solidFill>
                <a:latin typeface="Tahoma"/>
              </a:rPr>
              <a:t>3.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Person </a:t>
            </a:r>
            <a:r>
              <a:rPr b="0" lang="en-US" sz="2800" spc="-1" strike="noStrike">
                <a:solidFill>
                  <a:srgbClr val="ccff99"/>
                </a:solidFill>
                <a:latin typeface="Tahoma"/>
              </a:rPr>
              <a:t>4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reached is eliminated.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The count starts with the fifth and the next person to go is the fourth in count.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Eventually, a single person remains.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1352</TotalTime>
  <Application>LibreOffice/7.2.4.1$Linux_X86_64 LibreOffice_project/b8e68b5bf61ce56d972a163ea31a18aecdcd64cd</Application>
  <AppVersion>15.0000</AppVersion>
  <Words>522</Words>
  <Paragraphs>100</Paragraphs>
  <Company>Greenwich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2003-02-24T15:34:40Z</dcterms:created>
  <dc:creator>Fazl-e-Basit</dc:creator>
  <dc:description/>
  <dc:language>en-GB</dc:language>
  <cp:lastModifiedBy/>
  <dcterms:modified xsi:type="dcterms:W3CDTF">2022-01-06T20:07:17Z</dcterms:modified>
  <cp:revision>431</cp:revision>
  <dc:subject/>
  <dc:title>Lecture #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22</vt:i4>
  </property>
  <property fmtid="{D5CDD505-2E9C-101B-9397-08002B2CF9AE}" pid="3" name="PresentationFormat">
    <vt:lpwstr>On-screen Show (4:3)</vt:lpwstr>
  </property>
  <property fmtid="{D5CDD505-2E9C-101B-9397-08002B2CF9AE}" pid="4" name="Slides">
    <vt:i4>22</vt:i4>
  </property>
</Properties>
</file>