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gradFill>
      </p:bgPr>
    </p:bg>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en-US" sz="5400" spc="-1" strike="noStrike">
                <a:solidFill>
                  <a:srgbClr val="262626"/>
                </a:solidFill>
                <a:latin typeface="Century Gothic"/>
              </a:rPr>
              <a:t>Click to edit Master title style</a:t>
            </a:r>
            <a:endParaRPr b="0" lang="en-US"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E54C174C-786F-4D43-886B-F6B0EE76CA81}" type="datetime">
              <a:rPr b="0" lang="en-US" sz="900" spc="-1" strike="noStrike">
                <a:solidFill>
                  <a:srgbClr val="8b8b8b"/>
                </a:solidFill>
                <a:latin typeface="Century Gothic"/>
              </a:rPr>
              <a:t>9/8/21</a:t>
            </a:fld>
            <a:endParaRPr b="0" lang="en-GB"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p>
            <a:endParaRPr b="0" lang="en-GB"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p>
            <a:pPr algn="r">
              <a:lnSpc>
                <a:spcPct val="100000"/>
              </a:lnSpc>
            </a:pPr>
            <a:fld id="{D60B71B9-2EFF-43D7-B004-8A853FB8F9D2}" type="slidenum">
              <a:rPr b="0" lang="en-US" sz="2000" spc="-1" strike="noStrike">
                <a:solidFill>
                  <a:srgbClr val="feffff"/>
                </a:solidFill>
                <a:latin typeface="Century Gothic"/>
              </a:rPr>
              <a:t>&lt;number&gt;</a:t>
            </a:fld>
            <a:endParaRPr b="0" lang="en-GB"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gradFill>
      </p:bgPr>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488EDC9E-C7D4-4D80-89D2-4838439A37DF}" type="datetime">
              <a:rPr b="0" lang="en-US" sz="900" spc="-1" strike="noStrike">
                <a:solidFill>
                  <a:srgbClr val="8b8b8b"/>
                </a:solidFill>
                <a:latin typeface="Century Gothic"/>
              </a:rPr>
              <a:t>9/8/21</a:t>
            </a:fld>
            <a:endParaRPr b="0" lang="en-GB"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p>
            <a:endParaRPr b="0" lang="en-GB" sz="2400" spc="-1" strike="noStrike">
              <a:latin typeface="Times New Roman"/>
            </a:endParaRPr>
          </a:p>
        </p:txBody>
      </p:sp>
      <p:sp>
        <p:nvSpPr>
          <p:cNvPr id="100"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502C10C3-7D01-4062-958A-B94A8D2678C9}" type="slidenum">
              <a:rPr b="0" lang="en-US" sz="2000" spc="-1" strike="noStrike">
                <a:solidFill>
                  <a:srgbClr val="feffff"/>
                </a:solidFill>
                <a:latin typeface="Century Gothic"/>
              </a:rPr>
              <a:t>&lt;number&gt;</a:t>
            </a:fld>
            <a:endParaRPr b="0" lang="en-GB"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064680" y="786240"/>
            <a:ext cx="6883560" cy="964080"/>
          </a:xfrm>
          <a:prstGeom prst="rect">
            <a:avLst/>
          </a:prstGeom>
          <a:noFill/>
          <a:ln>
            <a:noFill/>
          </a:ln>
        </p:spPr>
        <p:txBody>
          <a:bodyPr anchor="b">
            <a:noAutofit/>
          </a:bodyPr>
          <a:p>
            <a:pPr>
              <a:lnSpc>
                <a:spcPct val="100000"/>
              </a:lnSpc>
            </a:pPr>
            <a:r>
              <a:rPr b="0" lang="en-US" sz="5400" spc="-1" strike="noStrike">
                <a:solidFill>
                  <a:srgbClr val="262626"/>
                </a:solidFill>
                <a:latin typeface="Century Gothic"/>
              </a:rPr>
              <a:t>A Question of Ethics</a:t>
            </a:r>
            <a:endParaRPr b="0" lang="en-US" sz="5400" spc="-1" strike="noStrike">
              <a:solidFill>
                <a:srgbClr val="000000"/>
              </a:solidFill>
              <a:latin typeface="Century Gothic"/>
            </a:endParaRPr>
          </a:p>
        </p:txBody>
      </p:sp>
      <p:sp>
        <p:nvSpPr>
          <p:cNvPr id="139" name="TextShape 2"/>
          <p:cNvSpPr txBox="1"/>
          <p:nvPr/>
        </p:nvSpPr>
        <p:spPr>
          <a:xfrm>
            <a:off x="987480" y="388800"/>
            <a:ext cx="1801080" cy="397080"/>
          </a:xfrm>
          <a:prstGeom prst="rect">
            <a:avLst/>
          </a:prstGeom>
          <a:noFill/>
          <a:ln>
            <a:noFill/>
          </a:ln>
        </p:spPr>
        <p:txBody>
          <a:bodyPr>
            <a:normAutofit fontScale="42000"/>
          </a:bodyPr>
          <a:p>
            <a:pPr>
              <a:lnSpc>
                <a:spcPct val="100000"/>
              </a:lnSpc>
              <a:spcBef>
                <a:spcPts val="1001"/>
              </a:spcBef>
              <a:tabLst>
                <a:tab algn="l" pos="0"/>
              </a:tabLst>
            </a:pPr>
            <a:r>
              <a:rPr b="0" lang="en-US" sz="1800" spc="-1" strike="noStrike">
                <a:solidFill>
                  <a:srgbClr val="595959"/>
                </a:solidFill>
                <a:latin typeface="Century Gothic"/>
              </a:rPr>
              <a:t>Case Study#2</a:t>
            </a:r>
            <a:endParaRPr b="0" lang="en-GB" sz="1800" spc="-1" strike="noStrike">
              <a:latin typeface="Arial"/>
            </a:endParaRPr>
          </a:p>
        </p:txBody>
      </p:sp>
      <p:sp>
        <p:nvSpPr>
          <p:cNvPr id="140" name="CustomShape 3"/>
          <p:cNvSpPr/>
          <p:nvPr/>
        </p:nvSpPr>
        <p:spPr>
          <a:xfrm>
            <a:off x="2438280" y="2507400"/>
            <a:ext cx="8686440" cy="4185720"/>
          </a:xfrm>
          <a:prstGeom prst="rect">
            <a:avLst/>
          </a:prstGeom>
          <a:noFill/>
          <a:ln>
            <a:noFill/>
          </a:ln>
        </p:spPr>
        <p:style>
          <a:lnRef idx="0"/>
          <a:fillRef idx="0"/>
          <a:effectRef idx="0"/>
          <a:fontRef idx="minor"/>
        </p:style>
        <p:txBody>
          <a:bodyPr>
            <a:normAutofit/>
          </a:bodyPr>
          <a:p>
            <a:pPr>
              <a:lnSpc>
                <a:spcPct val="100000"/>
              </a:lnSpc>
              <a:spcBef>
                <a:spcPts val="1001"/>
              </a:spcBef>
              <a:tabLst>
                <a:tab algn="l" pos="0"/>
              </a:tabLst>
            </a:pPr>
            <a:r>
              <a:rPr b="0" lang="en-US" sz="1800" spc="-1" strike="noStrike">
                <a:solidFill>
                  <a:srgbClr val="595959"/>
                </a:solidFill>
                <a:latin typeface="Century Gothic"/>
              </a:rPr>
              <a:t>Group Members:</a:t>
            </a:r>
            <a:endParaRPr b="0" lang="en-GB" sz="1800" spc="-1" strike="noStrike">
              <a:latin typeface="Arial"/>
            </a:endParaRPr>
          </a:p>
          <a:p>
            <a:pPr>
              <a:lnSpc>
                <a:spcPct val="100000"/>
              </a:lnSpc>
              <a:spcBef>
                <a:spcPts val="1001"/>
              </a:spcBef>
              <a:tabLst>
                <a:tab algn="l" pos="0"/>
              </a:tabLst>
            </a:pPr>
            <a:r>
              <a:rPr b="0" lang="en-US" sz="1800" spc="-1" strike="noStrike">
                <a:solidFill>
                  <a:srgbClr val="595959"/>
                </a:solidFill>
                <a:latin typeface="Century Gothic"/>
              </a:rPr>
              <a:t>1. 20P-0051  Saad Ahmad</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2. 20P-0060  Aizaz Ali</a:t>
            </a:r>
            <a:r>
              <a:rPr b="0" lang="en-US" sz="1800" spc="-1" strike="noStrike">
                <a:solidFill>
                  <a:srgbClr val="595959"/>
                </a:solidFill>
                <a:latin typeface="Century Gothic"/>
              </a:rPr>
              <a:t>	</a:t>
            </a:r>
            <a:r>
              <a:rPr b="0" lang="en-US" sz="1800" spc="-1" strike="noStrike">
                <a:solidFill>
                  <a:srgbClr val="595959"/>
                </a:solidFill>
                <a:latin typeface="Century Gothic"/>
              </a:rPr>
              <a:t>	</a:t>
            </a:r>
            <a:endParaRPr b="0" lang="en-GB" sz="1800" spc="-1" strike="noStrike">
              <a:latin typeface="Arial"/>
            </a:endParaRPr>
          </a:p>
          <a:p>
            <a:pPr>
              <a:lnSpc>
                <a:spcPct val="100000"/>
              </a:lnSpc>
              <a:spcBef>
                <a:spcPts val="1001"/>
              </a:spcBef>
              <a:tabLst>
                <a:tab algn="l" pos="0"/>
              </a:tabLst>
            </a:pPr>
            <a:r>
              <a:rPr b="0" lang="en-US" sz="1800" spc="-1" strike="noStrike">
                <a:solidFill>
                  <a:srgbClr val="595959"/>
                </a:solidFill>
                <a:latin typeface="Century Gothic"/>
              </a:rPr>
              <a:t>3. 20P-0065  Fahim Baig</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4. 20P-0074  Abdullah</a:t>
            </a:r>
            <a:r>
              <a:rPr b="0" lang="en-US" sz="1800" spc="-1" strike="noStrike">
                <a:solidFill>
                  <a:srgbClr val="595959"/>
                </a:solidFill>
                <a:latin typeface="Century Gothic"/>
              </a:rPr>
              <a:t>	</a:t>
            </a:r>
            <a:r>
              <a:rPr b="0" lang="en-US" sz="1800" spc="-1" strike="noStrike">
                <a:solidFill>
                  <a:srgbClr val="595959"/>
                </a:solidFill>
                <a:latin typeface="Century Gothic"/>
              </a:rPr>
              <a:t>	</a:t>
            </a:r>
            <a:endParaRPr b="0" lang="en-GB" sz="1800" spc="-1" strike="noStrike">
              <a:latin typeface="Arial"/>
            </a:endParaRPr>
          </a:p>
          <a:p>
            <a:pPr>
              <a:lnSpc>
                <a:spcPct val="100000"/>
              </a:lnSpc>
              <a:spcBef>
                <a:spcPts val="1001"/>
              </a:spcBef>
              <a:tabLst>
                <a:tab algn="l" pos="0"/>
              </a:tabLst>
            </a:pPr>
            <a:r>
              <a:rPr b="0" lang="en-US" sz="1800" spc="-1" strike="noStrike">
                <a:solidFill>
                  <a:srgbClr val="595959"/>
                </a:solidFill>
                <a:latin typeface="Century Gothic"/>
              </a:rPr>
              <a:t>5. 20P-0075  Abdul Haseeb</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6. 20P-0086  Subhan Khalid</a:t>
            </a:r>
            <a:endParaRPr b="0" lang="en-GB" sz="1800" spc="-1" strike="noStrike">
              <a:latin typeface="Arial"/>
            </a:endParaRPr>
          </a:p>
          <a:p>
            <a:pPr>
              <a:lnSpc>
                <a:spcPct val="100000"/>
              </a:lnSpc>
              <a:spcBef>
                <a:spcPts val="1001"/>
              </a:spcBef>
              <a:tabLst>
                <a:tab algn="l" pos="0"/>
              </a:tabLst>
            </a:pPr>
            <a:r>
              <a:rPr b="0" lang="en-US" sz="1800" spc="-1" strike="noStrike">
                <a:solidFill>
                  <a:srgbClr val="595959"/>
                </a:solidFill>
                <a:latin typeface="Century Gothic"/>
              </a:rPr>
              <a:t>7. 20P-0087  Shahid Iqbal</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	</a:t>
            </a:r>
            <a:r>
              <a:rPr b="0" lang="en-US" sz="1800" spc="-1" strike="noStrike">
                <a:solidFill>
                  <a:srgbClr val="595959"/>
                </a:solidFill>
                <a:latin typeface="Century Gothic"/>
              </a:rPr>
              <a:t>8. 20P-0101  Sherjeel Akhtar</a:t>
            </a:r>
            <a:endParaRPr b="0" lang="en-GB" sz="1800" spc="-1" strike="noStrike">
              <a:latin typeface="Arial"/>
            </a:endParaRPr>
          </a:p>
          <a:p>
            <a:pPr>
              <a:lnSpc>
                <a:spcPct val="100000"/>
              </a:lnSpc>
              <a:spcBef>
                <a:spcPts val="1001"/>
              </a:spcBef>
              <a:tabLst>
                <a:tab algn="l" pos="0"/>
              </a:tabLst>
            </a:pPr>
            <a:r>
              <a:rPr b="0" lang="en-US" sz="1800" spc="-1" strike="noStrike">
                <a:solidFill>
                  <a:srgbClr val="595959"/>
                </a:solidFill>
                <a:latin typeface="Century Gothic"/>
              </a:rPr>
              <a:t>9. 20P-0108  Muzamil</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2291040" y="313200"/>
            <a:ext cx="3066840" cy="710640"/>
          </a:xfrm>
          <a:prstGeom prst="rect">
            <a:avLst/>
          </a:prstGeom>
          <a:noFill/>
          <a:ln>
            <a:noFill/>
          </a:ln>
        </p:spPr>
        <p:txBody>
          <a:bodyPr>
            <a:normAutofit/>
          </a:bodyPr>
          <a:p>
            <a:pPr>
              <a:lnSpc>
                <a:spcPct val="100000"/>
              </a:lnSpc>
            </a:pPr>
            <a:r>
              <a:rPr b="0" lang="en-US" sz="3600" spc="-1" strike="noStrike">
                <a:solidFill>
                  <a:srgbClr val="262626"/>
                </a:solidFill>
                <a:latin typeface="Century Gothic"/>
              </a:rPr>
              <a:t>Paraphrase:</a:t>
            </a:r>
            <a:endParaRPr b="0" lang="en-US" sz="3600" spc="-1" strike="noStrike">
              <a:solidFill>
                <a:srgbClr val="000000"/>
              </a:solidFill>
              <a:latin typeface="Century Gothic"/>
            </a:endParaRPr>
          </a:p>
        </p:txBody>
      </p:sp>
      <p:sp>
        <p:nvSpPr>
          <p:cNvPr id="142" name="TextShape 2"/>
          <p:cNvSpPr txBox="1"/>
          <p:nvPr/>
        </p:nvSpPr>
        <p:spPr>
          <a:xfrm>
            <a:off x="1916280" y="1347120"/>
            <a:ext cx="10098720" cy="508068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2000" spc="-1" strike="noStrike">
                <a:solidFill>
                  <a:srgbClr val="7c240c"/>
                </a:solidFill>
                <a:latin typeface="Century Gothic"/>
              </a:rPr>
              <a:t> </a:t>
            </a:r>
            <a:r>
              <a:rPr b="0" lang="en-US" sz="2000" spc="-1" strike="noStrike">
                <a:solidFill>
                  <a:srgbClr val="7c240c"/>
                </a:solidFill>
                <a:latin typeface="Century Gothic"/>
              </a:rPr>
              <a:t>Mr. Hernandez was appointed as a assistant project manager by a multinational construction company UniConCo to build a new minor league stadium in a Midwestern city. He has to move to town along with his family of seven members for this project. The very first thing he did was to join the local chamber of commerce, affiliated with the local rotary group. One day he overheard a group of local Anglo construction workers of his company having a hatred discussion  about the Mexican American coworkers. He was shocked to hear that kind of comments by those workers because he personally fought with the company for hiring them . he wanted to change their mindset but at the same time he wanted to maintain a good and peaceful environment in the company.</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593080" y="624240"/>
            <a:ext cx="8911440" cy="1280520"/>
          </a:xfrm>
          <a:prstGeom prst="rect">
            <a:avLst/>
          </a:prstGeom>
          <a:noFill/>
          <a:ln>
            <a:noFill/>
          </a:ln>
        </p:spPr>
        <p:txBody>
          <a:bodyPr>
            <a:noAutofit/>
          </a:bodyPr>
          <a:p>
            <a:pPr>
              <a:lnSpc>
                <a:spcPct val="100000"/>
              </a:lnSpc>
            </a:pPr>
            <a:r>
              <a:rPr b="1" lang="en-US" sz="3600" spc="-1" strike="noStrike" u="sng">
                <a:solidFill>
                  <a:srgbClr val="521808"/>
                </a:solidFill>
                <a:uFillTx/>
                <a:latin typeface="Century Gothic"/>
              </a:rPr>
              <a:t>What could Mr. Hernandez do?</a:t>
            </a:r>
            <a:endParaRPr b="0" lang="en-US" sz="3600" spc="-1" strike="noStrike">
              <a:solidFill>
                <a:srgbClr val="000000"/>
              </a:solidFill>
              <a:latin typeface="Century Gothic"/>
            </a:endParaRPr>
          </a:p>
        </p:txBody>
      </p:sp>
      <p:sp>
        <p:nvSpPr>
          <p:cNvPr id="144" name="TextShape 2"/>
          <p:cNvSpPr txBox="1"/>
          <p:nvPr/>
        </p:nvSpPr>
        <p:spPr>
          <a:xfrm>
            <a:off x="2589120" y="2133720"/>
            <a:ext cx="8915040" cy="377712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2000" spc="-1" strike="noStrike">
                <a:solidFill>
                  <a:srgbClr val="7c240c"/>
                </a:solidFill>
                <a:latin typeface="Century Gothic"/>
              </a:rPr>
              <a:t>Mr. Hernandes might have a talk with the Anglo construction workers.</a:t>
            </a:r>
            <a:endParaRPr b="0" lang="en-US" sz="20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000" spc="-1" strike="noStrike">
                <a:solidFill>
                  <a:srgbClr val="7c240c"/>
                </a:solidFill>
                <a:latin typeface="Century Gothic"/>
              </a:rPr>
              <a:t>He would try to enquire that why  they think so much negative about the Mexican American co workers. </a:t>
            </a:r>
            <a:endParaRPr b="0" lang="en-US" sz="20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000" spc="-1" strike="noStrike">
                <a:solidFill>
                  <a:srgbClr val="7c240c"/>
                </a:solidFill>
                <a:latin typeface="Century Gothic"/>
              </a:rPr>
              <a:t>He will make an effort to find the reason for there hatred so that he can change there mindset.</a:t>
            </a:r>
            <a:r>
              <a:rPr b="0" lang="en-US" sz="2000" spc="-1" strike="noStrike">
                <a:solidFill>
                  <a:srgbClr val="7c240c"/>
                </a:solidFill>
                <a:latin typeface="Roboto"/>
              </a:rPr>
              <a:t> </a:t>
            </a:r>
            <a:endParaRPr b="0" lang="en-US" sz="20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000" spc="-1" strike="noStrike">
                <a:solidFill>
                  <a:srgbClr val="7c240c"/>
                </a:solidFill>
                <a:latin typeface="Century Gothic (Body)"/>
              </a:rPr>
              <a:t>He will sit with Anglos workers and discuss the issues with them.</a:t>
            </a:r>
            <a:endParaRPr b="0" lang="en-US" sz="20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000" spc="-1" strike="noStrike">
                <a:solidFill>
                  <a:srgbClr val="7c240c"/>
                </a:solidFill>
                <a:latin typeface="Century Gothic (Body)"/>
              </a:rPr>
              <a:t>Or possibly he ignore there talk for the goodwill / peaceful environment of the company.</a:t>
            </a:r>
            <a:endParaRPr b="0" lang="en-US" sz="2000" spc="-1" strike="noStrike">
              <a:solidFill>
                <a:srgbClr val="404040"/>
              </a:solidFill>
              <a:latin typeface="Century Gothic"/>
            </a:endParaRPr>
          </a:p>
          <a:p>
            <a:pPr>
              <a:lnSpc>
                <a:spcPct val="100000"/>
              </a:lnSpc>
              <a:spcBef>
                <a:spcPts val="1001"/>
              </a:spcBef>
              <a:tabLst>
                <a:tab algn="l" pos="0"/>
              </a:tabLst>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048400" y="468720"/>
            <a:ext cx="9456120" cy="1280520"/>
          </a:xfrm>
          <a:prstGeom prst="rect">
            <a:avLst/>
          </a:prstGeom>
          <a:noFill/>
          <a:ln>
            <a:noFill/>
          </a:ln>
        </p:spPr>
        <p:txBody>
          <a:bodyPr>
            <a:normAutofit/>
          </a:bodyPr>
          <a:p>
            <a:pPr>
              <a:lnSpc>
                <a:spcPct val="100000"/>
              </a:lnSpc>
            </a:pPr>
            <a:r>
              <a:rPr b="1" lang="en-US" sz="1800" spc="-1" strike="noStrike" u="sng">
                <a:solidFill>
                  <a:srgbClr val="521808"/>
                </a:solidFill>
                <a:uFillTx/>
                <a:latin typeface="Century Gothic"/>
              </a:rPr>
              <a:t>Devise a plan for Mr. Hernandez. How could he use his social perceptions to address the problem in a way that is within ethical Interpersonal communication guidelines?</a:t>
            </a:r>
            <a:endParaRPr b="0" lang="en-US" sz="1800" spc="-1" strike="noStrike">
              <a:solidFill>
                <a:srgbClr val="000000"/>
              </a:solidFill>
              <a:latin typeface="Century Gothic"/>
            </a:endParaRPr>
          </a:p>
        </p:txBody>
      </p:sp>
      <p:sp>
        <p:nvSpPr>
          <p:cNvPr id="146" name="TextShape 2"/>
          <p:cNvSpPr txBox="1"/>
          <p:nvPr/>
        </p:nvSpPr>
        <p:spPr>
          <a:xfrm>
            <a:off x="2048400" y="1749600"/>
            <a:ext cx="9847800" cy="487044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7c240c"/>
                </a:solidFill>
                <a:latin typeface="Century Gothic"/>
              </a:rPr>
              <a:t>He should have a one to one session with them and should handle the situation politically.</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7c240c"/>
                </a:solidFill>
                <a:latin typeface="Century Gothic"/>
              </a:rPr>
              <a:t>At first he need to start a normal conversation with them.</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7c240c"/>
                </a:solidFill>
                <a:latin typeface="Century Gothic"/>
              </a:rPr>
              <a:t>He can start the conversation by discussing about the project, trying to go from general  to specific talks.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7c240c"/>
                </a:solidFill>
                <a:latin typeface="Century Gothic"/>
              </a:rPr>
              <a:t>He should then begin to  talk over the Mexican American coworkers.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7c240c"/>
                </a:solidFill>
                <a:latin typeface="Century Gothic"/>
              </a:rPr>
              <a:t>He will ought to find the reason for there hatred by asking multiple question.</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7c240c"/>
                </a:solidFill>
                <a:latin typeface="Century Gothic"/>
              </a:rPr>
              <a:t>He has to consider there reasons and try to evaluate them with the related information and good judgement.</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7c240c"/>
                </a:solidFill>
                <a:latin typeface="Century Gothic"/>
              </a:rPr>
              <a:t>He might eliminate the wrong perceptions from there minds with the help of valid information .</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7c240c"/>
                </a:solidFill>
                <a:latin typeface="Century Gothic"/>
              </a:rPr>
              <a:t>He  should convince them that if they have a good attitude towards them they would be able to work with in a peaceful environment which will be productive/beneficial for company’s working environment and for them .</a:t>
            </a: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a:p>
            <a:pPr>
              <a:lnSpc>
                <a:spcPct val="100000"/>
              </a:lnSpc>
              <a:spcBef>
                <a:spcPts val="1001"/>
              </a:spcBef>
              <a:tabLst>
                <a:tab algn="l" pos="0"/>
              </a:tabLst>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40</TotalTime>
  <Application>LibreOffice/6.4.7.2$Linux_X86_64 LibreOffice_project/40$Build-2</Application>
  <Words>505</Words>
  <Paragraphs>31</Paragraphs>
  <Company>MRT www.Win2Farsi.com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2021-05-31T07:22:36Z</dcterms:created>
  <dc:creator>Moorche</dc:creator>
  <dc:description/>
  <dc:language>en-GB</dc:language>
  <cp:lastModifiedBy/>
  <dcterms:modified xsi:type="dcterms:W3CDTF">2021-09-08T12:42:55Z</dcterms:modified>
  <cp:revision>34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MRT www.Win2Farsi.com</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4</vt:i4>
  </property>
</Properties>
</file>