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>
      <p:cViewPr varScale="1">
        <p:scale>
          <a:sx n="80" d="100"/>
          <a:sy n="80" d="100"/>
        </p:scale>
        <p:origin x="1632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57713" cy="34147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61" name="Rectangle 1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5751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cs typeface="DejaVu Sans" charset="0"/>
              </a:defRPr>
            </a:lvl1pPr>
          </a:lstStyle>
          <a:p>
            <a:fld id="{CA06EDFD-4DFA-4AED-9C5B-EEA0D9E0A69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36128C-41D2-4A0E-965A-9F42965C7E7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01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0ACF24-8BBF-49EE-B5DF-2B4E0138A1F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9B21EB-456D-4C67-91B3-DD59873BB1B3}" type="slidenum">
              <a:rPr lang="en-US" altLang="en-US" sz="1200"/>
              <a:pPr algn="r" eaLnBrk="1" hangingPunct="1">
                <a:buClr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5939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F0134F-742C-4157-BBDD-722C1EBEF43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15A871-7EE6-472D-BC87-7CA45ED528A9}" type="slidenum">
              <a:rPr lang="en-US" altLang="en-US" sz="1200"/>
              <a:pPr algn="r" eaLnBrk="1" hangingPunct="1">
                <a:buClr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6041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F7F4F2-6E31-40DF-B9CE-85922BDDCA2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38B8CE-F2B4-445F-A442-9746890E2E93}" type="slidenum">
              <a:rPr lang="en-US" altLang="en-US" sz="1200"/>
              <a:pPr algn="r" eaLnBrk="1" hangingPunct="1">
                <a:buClr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6144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50B046-108E-409C-96A4-AA50E8BF2E1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FA1CB48-9804-409D-916E-1567F68E4E4E}" type="slidenum">
              <a:rPr lang="en-US" altLang="en-US" sz="1200"/>
              <a:pPr algn="r" eaLnBrk="1" hangingPunct="1">
                <a:buClr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6246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FA47B0-9665-41AC-A60C-47C0C1CEBF6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C0C274F-9CF6-4966-A4FE-AC0DA65DD8B3}" type="slidenum">
              <a:rPr lang="en-US" altLang="en-US" sz="1200"/>
              <a:pPr algn="r" eaLnBrk="1" hangingPunct="1">
                <a:buClr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6349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79A5CB-9D65-4900-9C3F-A9A472000B4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5345E34-F1AB-4F71-9A92-8D866475B635}" type="slidenum">
              <a:rPr lang="en-US" altLang="en-US" sz="1200"/>
              <a:pPr algn="r" eaLnBrk="1" hangingPunct="1">
                <a:buClrTx/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6451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4B3B85-79B0-43F9-A645-0540641D79E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AFE42C-823C-4BAF-BF13-A0A0E744862B}" type="slidenum">
              <a:rPr lang="en-US" altLang="en-US" sz="1200"/>
              <a:pPr algn="r" eaLnBrk="1" hangingPunct="1">
                <a:buClrTx/>
                <a:buFontTx/>
                <a:buNone/>
              </a:pPr>
              <a:t>16</a:t>
            </a:fld>
            <a:endParaRPr lang="en-US" altLang="en-US" sz="1200"/>
          </a:p>
        </p:txBody>
      </p:sp>
      <p:sp>
        <p:nvSpPr>
          <p:cNvPr id="6553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0F58D4-4921-4E66-9595-0C4BD93D0A9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8B18DAE-55DE-4331-9FEB-82F731FAC0C0}" type="slidenum">
              <a:rPr lang="en-US" altLang="en-US" sz="1200"/>
              <a:pPr algn="r" eaLnBrk="1" hangingPunct="1">
                <a:buClrTx/>
                <a:buFontTx/>
                <a:buNone/>
              </a:pPr>
              <a:t>17</a:t>
            </a:fld>
            <a:endParaRPr lang="en-US" altLang="en-US" sz="1200"/>
          </a:p>
        </p:txBody>
      </p:sp>
      <p:sp>
        <p:nvSpPr>
          <p:cNvPr id="6656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60A183-8B4C-4927-B259-3E1FE571B12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6C763C-2CB1-421B-9321-B11232B2A9DB}" type="slidenum">
              <a:rPr lang="en-US" altLang="en-US" sz="1200"/>
              <a:pPr algn="r" eaLnBrk="1" hangingPunct="1">
                <a:buClrTx/>
                <a:buFontTx/>
                <a:buNone/>
              </a:pPr>
              <a:t>18</a:t>
            </a:fld>
            <a:endParaRPr lang="en-US" altLang="en-US" sz="1200"/>
          </a:p>
        </p:txBody>
      </p:sp>
      <p:sp>
        <p:nvSpPr>
          <p:cNvPr id="6758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5CC3E2-836C-46CA-9BA9-2D0CA252F59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08E38D3-8101-402C-AADA-62EF79DE06C9}" type="slidenum">
              <a:rPr lang="en-US" altLang="en-US" sz="1200"/>
              <a:pPr algn="r" eaLnBrk="1" hangingPunct="1">
                <a:buClrTx/>
                <a:buFontTx/>
                <a:buNone/>
              </a:pPr>
              <a:t>19</a:t>
            </a:fld>
            <a:endParaRPr lang="en-US" altLang="en-US" sz="1200"/>
          </a:p>
        </p:txBody>
      </p:sp>
      <p:sp>
        <p:nvSpPr>
          <p:cNvPr id="6861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89C32A-8F10-4D9D-B2E5-211A736F52D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A5F9C8-67E8-4B77-9832-1246F5BD5E0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96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C691E2-A648-414F-AFCE-6AAE33ADEC1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995C2BE-F40A-4AF2-9FCA-7D0E49F579DD}" type="slidenum">
              <a:rPr lang="en-US" altLang="en-US" sz="1200"/>
              <a:pPr algn="r" eaLnBrk="1" hangingPunct="1">
                <a:buClrTx/>
                <a:buFontTx/>
                <a:buNone/>
              </a:pPr>
              <a:t>21</a:t>
            </a:fld>
            <a:endParaRPr lang="en-US" altLang="en-US" sz="1200"/>
          </a:p>
        </p:txBody>
      </p:sp>
      <p:sp>
        <p:nvSpPr>
          <p:cNvPr id="7065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32A534-28BF-4701-BF8F-0620A7D4D3E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5A9DBE-0AA3-4296-93E3-3C8EFF70C768}" type="slidenum">
              <a:rPr lang="en-US" altLang="en-US" sz="1200"/>
              <a:pPr algn="r" eaLnBrk="1" hangingPunct="1">
                <a:buClrTx/>
                <a:buFontTx/>
                <a:buNone/>
              </a:pPr>
              <a:t>22</a:t>
            </a:fld>
            <a:endParaRPr lang="en-US" altLang="en-US" sz="1200"/>
          </a:p>
        </p:txBody>
      </p:sp>
      <p:sp>
        <p:nvSpPr>
          <p:cNvPr id="7168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C1B1C0-A2DA-4FB9-B610-58EC2345C7B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27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A1B594-355F-4BED-A813-A081F41F004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A04007-811F-4F34-9CAE-B2AFC8C1507C}" type="slidenum">
              <a:rPr lang="en-US" altLang="en-US" sz="1200"/>
              <a:pPr algn="r" eaLnBrk="1" hangingPunct="1">
                <a:buClrTx/>
                <a:buFontTx/>
                <a:buNone/>
              </a:pPr>
              <a:t>24</a:t>
            </a:fld>
            <a:endParaRPr lang="en-US" altLang="en-US" sz="1200"/>
          </a:p>
        </p:txBody>
      </p:sp>
      <p:sp>
        <p:nvSpPr>
          <p:cNvPr id="7373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B5135F-C639-4F42-B6E3-6EF86ECA487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47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74A639-C58C-476C-B577-91D6418CADD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57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94925F-D635-445A-839C-108192AF1D8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68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152D10-F9F3-4359-A5FE-078795CECF0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784651-118C-4C27-9298-A8138058DCDA}" type="slidenum">
              <a:rPr lang="en-US" altLang="en-US" sz="1200"/>
              <a:pPr algn="r" eaLnBrk="1" hangingPunct="1">
                <a:buClrTx/>
                <a:buFontTx/>
                <a:buNone/>
              </a:pPr>
              <a:t>28</a:t>
            </a:fld>
            <a:endParaRPr lang="en-US" altLang="en-US" sz="1200"/>
          </a:p>
        </p:txBody>
      </p:sp>
      <p:sp>
        <p:nvSpPr>
          <p:cNvPr id="7782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3FD17A-6EA9-4659-99C7-EF1E7D9CFFCB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88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2F61B6-300B-4EC0-8A32-FE514ABFB8D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22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17A439-9085-47D4-8E9A-78C9FC0F1C77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B657251-5A38-4CCF-9699-86CB31975269}" type="slidenum">
              <a:rPr lang="en-US" altLang="en-US" sz="1200"/>
              <a:pPr algn="r" eaLnBrk="1" hangingPunct="1">
                <a:buClrTx/>
                <a:buFontTx/>
                <a:buNone/>
              </a:pPr>
              <a:t>30</a:t>
            </a:fld>
            <a:endParaRPr lang="en-US" altLang="en-US" sz="1200"/>
          </a:p>
        </p:txBody>
      </p:sp>
      <p:sp>
        <p:nvSpPr>
          <p:cNvPr id="7987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3FD443-A06F-46D5-9FC9-A542CAAFDCC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AC4F3ED-BCE0-46E5-BB3A-C45F69F8C2AA}" type="slidenum">
              <a:rPr lang="en-US" altLang="en-US" sz="1200"/>
              <a:pPr algn="r" eaLnBrk="1" hangingPunct="1">
                <a:buClrTx/>
                <a:buFontTx/>
                <a:buNone/>
              </a:pPr>
              <a:t>31</a:t>
            </a:fld>
            <a:endParaRPr lang="en-US" altLang="en-US" sz="1200"/>
          </a:p>
        </p:txBody>
      </p:sp>
      <p:sp>
        <p:nvSpPr>
          <p:cNvPr id="8089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1033D9-0BE4-41F4-9C43-6E2C81DA5FC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BC6B74F-3F9F-4AF8-961A-DA48C2D55A8E}" type="slidenum">
              <a:rPr lang="en-US" altLang="en-US" sz="1200"/>
              <a:pPr algn="r" eaLnBrk="1" hangingPunct="1">
                <a:buClrTx/>
                <a:buFontTx/>
                <a:buNone/>
              </a:pPr>
              <a:t>32</a:t>
            </a:fld>
            <a:endParaRPr lang="en-US" altLang="en-US" sz="1200"/>
          </a:p>
        </p:txBody>
      </p:sp>
      <p:sp>
        <p:nvSpPr>
          <p:cNvPr id="8192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E7F92A-692C-4657-BF01-60B3A92EC4C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CCA8F1C-9B35-4CE0-8FFF-D58AFD8B4D4E}" type="slidenum">
              <a:rPr lang="en-US" altLang="en-US" sz="1200"/>
              <a:pPr algn="r" eaLnBrk="1" hangingPunct="1">
                <a:buClrTx/>
                <a:buFontTx/>
                <a:buNone/>
              </a:pPr>
              <a:t>33</a:t>
            </a:fld>
            <a:endParaRPr lang="en-US" altLang="en-US" sz="1200"/>
          </a:p>
        </p:txBody>
      </p:sp>
      <p:sp>
        <p:nvSpPr>
          <p:cNvPr id="8294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187186-66C1-4691-B2BE-C4901EAAB8D3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03ED878-AB74-429D-A06D-56B64F572BC4}" type="slidenum">
              <a:rPr lang="en-US" altLang="en-US" sz="1200"/>
              <a:pPr algn="r" eaLnBrk="1" hangingPunct="1">
                <a:buClrTx/>
                <a:buFontTx/>
                <a:buNone/>
              </a:pPr>
              <a:t>34</a:t>
            </a:fld>
            <a:endParaRPr lang="en-US" altLang="en-US" sz="1200"/>
          </a:p>
        </p:txBody>
      </p:sp>
      <p:sp>
        <p:nvSpPr>
          <p:cNvPr id="8397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5B585A-24F3-49D5-8415-5E513DC4E17B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F77631D-0F36-419C-A75D-19D08DC4D19E}" type="slidenum">
              <a:rPr lang="en-US" altLang="en-US" sz="1200"/>
              <a:pPr algn="r" eaLnBrk="1" hangingPunct="1">
                <a:buClrTx/>
                <a:buFontTx/>
                <a:buNone/>
              </a:pPr>
              <a:t>35</a:t>
            </a:fld>
            <a:endParaRPr lang="en-US" altLang="en-US" sz="1200"/>
          </a:p>
        </p:txBody>
      </p:sp>
      <p:sp>
        <p:nvSpPr>
          <p:cNvPr id="8499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83693A-538B-4176-97E8-6BDF8AB599B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60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78E493-B5D0-43EF-9A7C-77E129BB373F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C325604-F8D6-4422-9711-3B3E3E623313}" type="slidenum">
              <a:rPr lang="en-US" altLang="en-US" sz="1200"/>
              <a:pPr algn="r" eaLnBrk="1" hangingPunct="1">
                <a:buClrTx/>
                <a:buFontTx/>
                <a:buNone/>
              </a:pPr>
              <a:t>37</a:t>
            </a:fld>
            <a:endParaRPr lang="en-US" altLang="en-US" sz="1200"/>
          </a:p>
        </p:txBody>
      </p:sp>
      <p:sp>
        <p:nvSpPr>
          <p:cNvPr id="8704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FB3E62-A37E-4F48-BC4A-4B112DA0E14C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75BBED0-6BF6-4345-B45B-6C455EA9F650}" type="slidenum">
              <a:rPr lang="en-US" altLang="en-US" sz="1200"/>
              <a:pPr algn="r" eaLnBrk="1" hangingPunct="1">
                <a:buClrTx/>
                <a:buFontTx/>
                <a:buNone/>
              </a:pPr>
              <a:t>38</a:t>
            </a:fld>
            <a:endParaRPr lang="en-US" altLang="en-US" sz="1200"/>
          </a:p>
        </p:txBody>
      </p:sp>
      <p:sp>
        <p:nvSpPr>
          <p:cNvPr id="8806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31ADBE-5058-455F-9F07-32D1030D2791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17AD4D9-FAC5-498C-A6BD-CDF0F6684A13}" type="slidenum">
              <a:rPr lang="en-US" altLang="en-US" sz="1200"/>
              <a:pPr algn="r" eaLnBrk="1" hangingPunct="1">
                <a:buClrTx/>
                <a:buFontTx/>
                <a:buNone/>
              </a:pPr>
              <a:t>39</a:t>
            </a:fld>
            <a:endParaRPr lang="en-US" altLang="en-US" sz="1200"/>
          </a:p>
        </p:txBody>
      </p:sp>
      <p:sp>
        <p:nvSpPr>
          <p:cNvPr id="8909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3EF28D-49AC-409D-A6CC-C95C02B71C3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215C617-7D11-447A-92F1-D841EF9A03D1}" type="slidenum">
              <a:rPr lang="en-US" altLang="en-US" sz="1200"/>
              <a:pPr algn="r" eaLnBrk="1" hangingPunct="1">
                <a:buClr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5325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A76CD0-9987-4A65-80E8-19E63D427E1A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D8F348C-93A1-47A9-B507-D3CAF161EF0B}" type="slidenum">
              <a:rPr lang="en-US" altLang="en-US" sz="1200"/>
              <a:pPr algn="r" eaLnBrk="1" hangingPunct="1">
                <a:buClrTx/>
                <a:buFontTx/>
                <a:buNone/>
              </a:pPr>
              <a:t>40</a:t>
            </a:fld>
            <a:endParaRPr lang="en-US" altLang="en-US" sz="1200"/>
          </a:p>
        </p:txBody>
      </p:sp>
      <p:sp>
        <p:nvSpPr>
          <p:cNvPr id="9011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1E1348-594D-44A0-807D-0044D89A2C94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FEB914A-2A6E-471F-B3A1-B40432B4E5C7}" type="slidenum">
              <a:rPr lang="en-US" altLang="en-US" sz="1200"/>
              <a:pPr algn="r" eaLnBrk="1" hangingPunct="1">
                <a:buClrTx/>
                <a:buFontTx/>
                <a:buNone/>
              </a:pPr>
              <a:t>41</a:t>
            </a:fld>
            <a:endParaRPr lang="en-US" altLang="en-US" sz="1200"/>
          </a:p>
        </p:txBody>
      </p:sp>
      <p:sp>
        <p:nvSpPr>
          <p:cNvPr id="9113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B0371B-CE62-467D-9696-6F50D92BB906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BD1DCBB-B6C0-4AB7-87E0-DF12C12641C0}" type="slidenum">
              <a:rPr lang="en-US" altLang="en-US" sz="1200"/>
              <a:pPr algn="r" eaLnBrk="1" hangingPunct="1">
                <a:buClrTx/>
                <a:buFontTx/>
                <a:buNone/>
              </a:pPr>
              <a:t>42</a:t>
            </a:fld>
            <a:endParaRPr lang="en-US" altLang="en-US" sz="1200"/>
          </a:p>
        </p:txBody>
      </p:sp>
      <p:sp>
        <p:nvSpPr>
          <p:cNvPr id="92162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91501B-D5BF-446E-8D18-6BDE8B579B6B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1948023-D746-45E2-B5FA-A265E61693C9}" type="slidenum">
              <a:rPr lang="en-US" altLang="en-US" sz="1200"/>
              <a:pPr algn="r" eaLnBrk="1" hangingPunct="1">
                <a:buClrTx/>
                <a:buFontTx/>
                <a:buNone/>
              </a:pPr>
              <a:t>43</a:t>
            </a:fld>
            <a:endParaRPr lang="en-US" altLang="en-US" sz="1200"/>
          </a:p>
        </p:txBody>
      </p:sp>
      <p:sp>
        <p:nvSpPr>
          <p:cNvPr id="93186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A7B718-CD48-4147-A39F-3CE93E47E531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49DF745-851D-4D97-995B-122D4E65EA21}" type="slidenum">
              <a:rPr lang="en-US" altLang="en-US" sz="1200"/>
              <a:pPr algn="r" eaLnBrk="1" hangingPunct="1">
                <a:buClrTx/>
                <a:buFontTx/>
                <a:buNone/>
              </a:pPr>
              <a:t>44</a:t>
            </a:fld>
            <a:endParaRPr lang="en-US" altLang="en-US" sz="1200"/>
          </a:p>
        </p:txBody>
      </p:sp>
      <p:sp>
        <p:nvSpPr>
          <p:cNvPr id="94210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C8378D-295B-4854-9901-3435C3A9A551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DEFA48C-A777-4351-946F-9FCA2A519609}" type="slidenum">
              <a:rPr lang="en-US" altLang="en-US" sz="1200"/>
              <a:pPr algn="r" eaLnBrk="1" hangingPunct="1">
                <a:buClrTx/>
                <a:buFontTx/>
                <a:buNone/>
              </a:pPr>
              <a:t>45</a:t>
            </a:fld>
            <a:endParaRPr lang="en-US" altLang="en-US" sz="1200"/>
          </a:p>
        </p:txBody>
      </p:sp>
      <p:sp>
        <p:nvSpPr>
          <p:cNvPr id="95234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619656-E135-461E-8B04-5CE5F866AE84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9AC8443-5784-4660-A57B-A76D1FE0F572}" type="slidenum">
              <a:rPr lang="en-US" altLang="en-US" sz="1200"/>
              <a:pPr algn="r" eaLnBrk="1" hangingPunct="1">
                <a:buClrTx/>
                <a:buFontTx/>
                <a:buNone/>
              </a:pPr>
              <a:t>46</a:t>
            </a:fld>
            <a:endParaRPr lang="en-US" altLang="en-US" sz="1200"/>
          </a:p>
        </p:txBody>
      </p:sp>
      <p:sp>
        <p:nvSpPr>
          <p:cNvPr id="96258" name="Rectangle 2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6DF78D-47B6-438B-8A5E-58176549156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42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5556EE-6662-4D0D-AD8A-02122594B2D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52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9204F4-0855-4AC8-917A-CC38E1413F7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63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6A61FA-993A-425C-B138-5250E1A46AC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73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4D1F43-A852-4426-B724-2CF443CEDBE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83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8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8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274638"/>
            <a:ext cx="2052638" cy="5837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0275" cy="58372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0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070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0663" cy="4511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0200"/>
            <a:ext cx="4032250" cy="4511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7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6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4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82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516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5313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5313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581400" y="6613525"/>
            <a:ext cx="15240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ts val="625"/>
              </a:spcBef>
              <a:buClrTx/>
              <a:buFontTx/>
              <a:buNone/>
            </a:pPr>
            <a:r>
              <a:rPr lang="en-US" altLang="en-US" sz="1000"/>
              <a:t>Slide </a:t>
            </a:r>
            <a:fld id="{E7BF6180-8B7A-44E4-AD28-7CF08C1CC707}" type="slidenum">
              <a:rPr lang="en-US" altLang="en-US" sz="1000"/>
              <a:pPr algn="ctr" eaLnBrk="1" hangingPunct="1">
                <a:spcBef>
                  <a:spcPts val="625"/>
                </a:spcBef>
                <a:buClrTx/>
                <a:buFontTx/>
                <a:buNone/>
              </a:pPr>
              <a:t>‹#›</a:t>
            </a:fld>
            <a:endParaRPr lang="en-US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 kern="1200">
          <a:solidFill>
            <a:srgbClr val="345A35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 Regular" charset="0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 Regular" charset="0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 Regular" charset="0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 Regular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345A35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457200" y="2130425"/>
            <a:ext cx="86868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Digital Fundamentals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81000" y="3886200"/>
            <a:ext cx="8763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spcBef>
                <a:spcPts val="8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CHAPTER 4  </a:t>
            </a:r>
            <a:b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en-US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Boolean Algebra and Logic Simplification</a:t>
            </a: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228600" y="228600"/>
            <a:ext cx="8596313" cy="6005513"/>
            <a:chOff x="144" y="144"/>
            <a:chExt cx="5415" cy="3783"/>
          </a:xfrm>
        </p:grpSpPr>
        <p:grpSp>
          <p:nvGrpSpPr>
            <p:cNvPr id="3076" name="Group 4"/>
            <p:cNvGrpSpPr>
              <a:grpSpLocks/>
            </p:cNvGrpSpPr>
            <p:nvPr/>
          </p:nvGrpSpPr>
          <p:grpSpPr bwMode="auto">
            <a:xfrm>
              <a:off x="192" y="192"/>
              <a:ext cx="5367" cy="3735"/>
              <a:chOff x="192" y="192"/>
              <a:chExt cx="5367" cy="3735"/>
            </a:xfrm>
          </p:grpSpPr>
          <p:sp>
            <p:nvSpPr>
              <p:cNvPr id="3077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67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" name="Line 6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5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144" y="144"/>
              <a:ext cx="135" cy="135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7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4–28 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63550" y="76200"/>
            <a:ext cx="80391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Mapping a Nonstandard SOP Expression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61975" y="639763"/>
            <a:ext cx="8491538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/>
              <a:t>Numerical Expansion of a Nonstandard Product Term </a:t>
            </a:r>
          </a:p>
          <a:p>
            <a:pPr algn="ctr">
              <a:buClrTx/>
              <a:buFontTx/>
              <a:buNone/>
            </a:pPr>
            <a:r>
              <a:rPr lang="en-US" altLang="en-US" sz="2000"/>
              <a:t>AB</a:t>
            </a:r>
          </a:p>
          <a:p>
            <a:pPr>
              <a:buClrTx/>
              <a:buFontTx/>
              <a:buNone/>
            </a:pPr>
            <a:r>
              <a:rPr lang="en-US" altLang="en-US" sz="2000"/>
              <a:t>First, write the binary value of the two variables and attach a 0 for the missing variable C: 100.</a:t>
            </a:r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r>
              <a:rPr lang="en-US" altLang="en-US" sz="2000"/>
              <a:t>Next, write the binary value of the two variables and attach a 1 for the missing variable C: 101</a:t>
            </a:r>
          </a:p>
          <a:p>
            <a:pPr algn="ctr">
              <a:buClrTx/>
              <a:buFontTx/>
              <a:buNone/>
            </a:pPr>
            <a:r>
              <a:rPr lang="en-US" altLang="en-US" sz="2000"/>
              <a:t>B</a:t>
            </a:r>
          </a:p>
          <a:p>
            <a:pPr algn="ctr">
              <a:buClrTx/>
              <a:buFontTx/>
              <a:buNone/>
            </a:pPr>
            <a:r>
              <a:rPr lang="en-US" altLang="en-US" sz="2000"/>
              <a:t>010</a:t>
            </a:r>
          </a:p>
          <a:p>
            <a:pPr algn="ctr">
              <a:buClrTx/>
              <a:buFontTx/>
              <a:buNone/>
            </a:pPr>
            <a:r>
              <a:rPr lang="en-US" altLang="en-US" sz="2000"/>
              <a:t>011</a:t>
            </a:r>
          </a:p>
          <a:p>
            <a:pPr algn="ctr">
              <a:buClrTx/>
              <a:buFontTx/>
              <a:buNone/>
            </a:pPr>
            <a:r>
              <a:rPr lang="en-US" altLang="en-US" sz="2000"/>
              <a:t>110</a:t>
            </a:r>
          </a:p>
          <a:p>
            <a:pPr algn="ctr">
              <a:buClrTx/>
              <a:buFontTx/>
              <a:buNone/>
            </a:pPr>
            <a:r>
              <a:rPr lang="en-US" altLang="en-US" sz="2000"/>
              <a:t>111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7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4–28 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63550" y="76200"/>
            <a:ext cx="80391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Mapping a Nonstandard SOP Expression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61975" y="639763"/>
            <a:ext cx="8491538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Map the following SOP expression on a Karnaugh map: A + AB + ABC.</a:t>
            </a:r>
          </a:p>
          <a:p>
            <a:pPr>
              <a:buClrTx/>
              <a:buFontTx/>
              <a:buNone/>
            </a:pPr>
            <a:r>
              <a:rPr lang="en-US" altLang="en-US" sz="2000"/>
              <a:t>A 	+ 	AB 	+	 ABC.</a:t>
            </a:r>
          </a:p>
          <a:p>
            <a:pPr>
              <a:buClrTx/>
              <a:buFontTx/>
              <a:buNone/>
            </a:pPr>
            <a:endParaRPr lang="en-US" altLang="en-US" sz="20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890963" y="3249613"/>
            <a:ext cx="1703387" cy="1557337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endParaRPr lang="en-US" alt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3878263" y="4027488"/>
            <a:ext cx="1727200" cy="1587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4722813" y="3236913"/>
            <a:ext cx="1587" cy="1579562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3057525" y="2470150"/>
            <a:ext cx="831850" cy="777875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2955925" y="2581275"/>
            <a:ext cx="173038" cy="288925"/>
            <a:chOff x="1862" y="1626"/>
            <a:chExt cx="109" cy="182"/>
          </a:xfrm>
        </p:grpSpPr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1862" y="1626"/>
              <a:ext cx="109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900"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3533775" y="3473450"/>
            <a:ext cx="18256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900">
                <a:latin typeface="Times New Roman" panose="02020603050405020304" pitchFamily="18" charset="0"/>
              </a:rPr>
              <a:t>0 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513138" y="4259263"/>
            <a:ext cx="182562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900">
                <a:latin typeface="Times New Roman" panose="02020603050405020304" pitchFamily="18" charset="0"/>
              </a:rPr>
              <a:t>1 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4243388" y="2816225"/>
            <a:ext cx="2413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900">
                <a:latin typeface="Times New Roman" panose="02020603050405020304" pitchFamily="18" charset="0"/>
              </a:rPr>
              <a:t>00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5059363" y="2816225"/>
            <a:ext cx="3016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900">
                <a:latin typeface="Times New Roman" panose="02020603050405020304" pitchFamily="18" charset="0"/>
              </a:rPr>
              <a:t>01 </a:t>
            </a:r>
          </a:p>
        </p:txBody>
      </p:sp>
      <p:grpSp>
        <p:nvGrpSpPr>
          <p:cNvPr id="13326" name="Group 14"/>
          <p:cNvGrpSpPr>
            <a:grpSpLocks/>
          </p:cNvGrpSpPr>
          <p:nvPr/>
        </p:nvGrpSpPr>
        <p:grpSpPr bwMode="auto">
          <a:xfrm>
            <a:off x="3576638" y="2341563"/>
            <a:ext cx="301625" cy="431800"/>
            <a:chOff x="2253" y="1475"/>
            <a:chExt cx="190" cy="272"/>
          </a:xfrm>
        </p:grpSpPr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2253" y="1475"/>
              <a:ext cx="139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900">
                  <a:latin typeface="Times New Roman" panose="02020603050405020304" pitchFamily="18" charset="0"/>
                </a:rPr>
                <a:t>B </a:t>
              </a:r>
            </a:p>
          </p:txBody>
        </p:sp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2409" y="1584"/>
              <a:ext cx="34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700"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5118100" y="4198938"/>
            <a:ext cx="1206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9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4227513" y="3462338"/>
            <a:ext cx="1206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9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5118100" y="3462338"/>
            <a:ext cx="1206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9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4279900" y="4198938"/>
            <a:ext cx="1206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9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5546725" y="3249613"/>
            <a:ext cx="1703388" cy="1557337"/>
          </a:xfrm>
          <a:prstGeom prst="rect">
            <a:avLst/>
          </a:prstGeom>
          <a:solidFill>
            <a:srgbClr val="FFFFFF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endParaRPr lang="en-US" alt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H="1">
            <a:off x="5534025" y="4027488"/>
            <a:ext cx="1727200" cy="1587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6342063" y="3236913"/>
            <a:ext cx="1587" cy="1579562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5819775" y="2816225"/>
            <a:ext cx="293688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900">
                <a:latin typeface="Times New Roman" panose="02020603050405020304" pitchFamily="18" charset="0"/>
              </a:rPr>
              <a:t>11 </a:t>
            </a: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6715125" y="2816225"/>
            <a:ext cx="3016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900">
                <a:latin typeface="Times New Roman" panose="02020603050405020304" pitchFamily="18" charset="0"/>
              </a:rPr>
              <a:t>10 </a:t>
            </a: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6630988" y="3462338"/>
            <a:ext cx="1206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9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5875338" y="3462338"/>
            <a:ext cx="1206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9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6630988" y="4254500"/>
            <a:ext cx="1206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9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5875338" y="4217988"/>
            <a:ext cx="1206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9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492125" y="1312863"/>
            <a:ext cx="606425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000</a:t>
            </a:r>
          </a:p>
          <a:p>
            <a:pPr>
              <a:buClrTx/>
              <a:buFontTx/>
              <a:buNone/>
            </a:pPr>
            <a:r>
              <a:rPr lang="en-US" altLang="en-US" sz="2000"/>
              <a:t>001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487363" y="1976438"/>
            <a:ext cx="606425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010</a:t>
            </a:r>
          </a:p>
          <a:p>
            <a:pPr>
              <a:buClrTx/>
              <a:buFontTx/>
              <a:buNone/>
            </a:pPr>
            <a:r>
              <a:rPr lang="en-US" altLang="en-US" sz="2000"/>
              <a:t>011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1463675" y="1335088"/>
            <a:ext cx="606425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100</a:t>
            </a:r>
          </a:p>
          <a:p>
            <a:pPr>
              <a:buClrTx/>
              <a:buFontTx/>
              <a:buNone/>
            </a:pPr>
            <a:r>
              <a:rPr lang="en-US" altLang="en-US" sz="2000"/>
              <a:t>101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2435225" y="1263650"/>
            <a:ext cx="60642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110</a:t>
            </a:r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>
            <a:off x="1096963" y="1554163"/>
            <a:ext cx="3017837" cy="2011362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1006475" y="1920875"/>
            <a:ext cx="4113213" cy="1541463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1006475" y="2101850"/>
            <a:ext cx="5624513" cy="136048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1006475" y="2560638"/>
            <a:ext cx="4868863" cy="1096962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1920875" y="1554163"/>
            <a:ext cx="2286000" cy="2743200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>
            <a:off x="1920875" y="1920875"/>
            <a:ext cx="3198813" cy="2278063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2925763" y="1554163"/>
            <a:ext cx="3705225" cy="2698750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7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4–28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1741488"/>
            <a:ext cx="4486275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430338" y="274638"/>
            <a:ext cx="57927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Map the following SOP expression on a Karnaugh map: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55663"/>
            <a:ext cx="548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77813" y="1371600"/>
            <a:ext cx="7286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0000</a:t>
            </a:r>
          </a:p>
          <a:p>
            <a:pPr>
              <a:buClrTx/>
              <a:buFontTx/>
              <a:buNone/>
            </a:pPr>
            <a:r>
              <a:rPr lang="en-US" altLang="en-US"/>
              <a:t>0001</a:t>
            </a:r>
          </a:p>
          <a:p>
            <a:pPr>
              <a:buClrTx/>
              <a:buFontTx/>
              <a:buNone/>
            </a:pPr>
            <a:r>
              <a:rPr lang="en-US" altLang="en-US"/>
              <a:t>1000</a:t>
            </a:r>
          </a:p>
          <a:p>
            <a:pPr>
              <a:buClrTx/>
              <a:buFontTx/>
              <a:buNone/>
            </a:pPr>
            <a:r>
              <a:rPr lang="en-US" altLang="en-US"/>
              <a:t>1001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014413" y="1379538"/>
            <a:ext cx="7286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1000</a:t>
            </a:r>
          </a:p>
          <a:p>
            <a:pPr>
              <a:buClrTx/>
              <a:buFontTx/>
              <a:buNone/>
            </a:pPr>
            <a:r>
              <a:rPr lang="en-US" altLang="en-US"/>
              <a:t>1001</a:t>
            </a:r>
          </a:p>
          <a:p>
            <a:pPr>
              <a:buClrTx/>
              <a:buFontTx/>
              <a:buNone/>
            </a:pPr>
            <a:r>
              <a:rPr lang="en-US" altLang="en-US"/>
              <a:t>1010</a:t>
            </a:r>
          </a:p>
          <a:p>
            <a:pPr>
              <a:buClrTx/>
              <a:buFontTx/>
              <a:buNone/>
            </a:pPr>
            <a:r>
              <a:rPr lang="en-US" altLang="en-US"/>
              <a:t>1011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862138" y="1387475"/>
            <a:ext cx="7286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1100</a:t>
            </a:r>
          </a:p>
          <a:p>
            <a:pPr>
              <a:buClrTx/>
              <a:buFontTx/>
              <a:buNone/>
            </a:pPr>
            <a:r>
              <a:rPr lang="en-US" altLang="en-US"/>
              <a:t>1101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781300" y="1373188"/>
            <a:ext cx="7286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1010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917950" y="1365250"/>
            <a:ext cx="7286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0001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121275" y="1322388"/>
            <a:ext cx="7286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1011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63513" y="6218238"/>
            <a:ext cx="72913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FF3333"/>
                </a:solidFill>
              </a:rPr>
              <a:t>Task: Map the expression A + CD + ACD + ABCD on a Karnaugh map.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1000" fill="hold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5" dur="1000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750888"/>
            <a:ext cx="4486275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925763" y="1828800"/>
            <a:ext cx="549275" cy="36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717925" y="1828800"/>
            <a:ext cx="549275" cy="36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925763" y="4205288"/>
            <a:ext cx="549275" cy="36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510088" y="4205288"/>
            <a:ext cx="549275" cy="36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302250" y="4205288"/>
            <a:ext cx="549275" cy="36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FFFFFF"/>
                </a:solidFill>
              </a:rPr>
              <a:t>1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1812925"/>
            <a:ext cx="4032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60738"/>
            <a:ext cx="4032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3362325"/>
            <a:ext cx="4032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2605088"/>
            <a:ext cx="4032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2605088"/>
            <a:ext cx="4032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1812925"/>
            <a:ext cx="4032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914400"/>
            <a:ext cx="5040313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88913" y="49213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4–36</a:t>
            </a:r>
            <a:r>
              <a:rPr lang="en-US" altLang="en-US" sz="16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Example of the use of “don’t care” conditions to simplify an expression.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25425" y="460375"/>
            <a:ext cx="8736013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en-US" altLang="en-US"/>
              <a:t>In a 7-segment display, each of the seven segments is activated for various digits. For example, segment a is activated for the digits 0, 2, 3, 5, 6, 7, 8, and 9, as illustrated in Figure 4–41. Since each digit can be represented by a BCD code, derive an SOP expression for segment a using the variables ABCD and then minimize the expression using a Karnaugh map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87538"/>
            <a:ext cx="45720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3382963"/>
            <a:ext cx="55245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3840163"/>
            <a:ext cx="3602038" cy="276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863" y="5121275"/>
            <a:ext cx="286226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88913" y="49213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4–36</a:t>
            </a:r>
            <a:r>
              <a:rPr lang="en-US" altLang="en-US" sz="16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Example of the use of “don’t care” conditions to simplify an expression.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1885950"/>
            <a:ext cx="5795963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554163" y="549275"/>
            <a:ext cx="557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∑ m(7,8,9)   ∑ d(10, 11,12,13, 14, 15)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152400" y="696913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7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4–38 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1851025"/>
            <a:ext cx="6100763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042988" y="504825"/>
            <a:ext cx="6364287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200"/>
              </a:spcBef>
              <a:spcAft>
                <a:spcPts val="1000"/>
              </a:spcAft>
              <a:buClrTx/>
              <a:buFontTx/>
              <a:buNone/>
            </a:pPr>
            <a:r>
              <a:rPr lang="en-US" altLang="en-US" sz="2200"/>
              <a:t>∏ M (2,3, 11, 12, 15)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49275" y="123825"/>
            <a:ext cx="856932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4–10  Karnaugh Map POS Minimization</a:t>
            </a:r>
            <a:r>
              <a:rPr lang="en-US" altLang="en-US" sz="9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969963"/>
            <a:ext cx="81026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346200" y="1358900"/>
            <a:ext cx="68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1100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2822575" y="1358900"/>
            <a:ext cx="68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1011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622800" y="1358900"/>
            <a:ext cx="68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0010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6315075" y="1358900"/>
            <a:ext cx="68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1111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754938" y="1358900"/>
            <a:ext cx="68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0011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152400" y="696913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7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4–38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1851025"/>
            <a:ext cx="6100763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042988" y="504825"/>
            <a:ext cx="6364287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200"/>
              </a:spcBef>
              <a:spcAft>
                <a:spcPts val="1000"/>
              </a:spcAft>
              <a:buClrTx/>
              <a:buFontTx/>
              <a:buNone/>
            </a:pPr>
            <a:r>
              <a:rPr lang="en-US" altLang="en-US" sz="2200"/>
              <a:t>∏ M (2,3, 11, 12, 15)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49275" y="123825"/>
            <a:ext cx="856932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4–10  Karnaugh Map POS Minimization</a:t>
            </a:r>
            <a:r>
              <a:rPr lang="en-US" altLang="en-US" sz="9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969963"/>
            <a:ext cx="81026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346200" y="1358900"/>
            <a:ext cx="68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1100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2822575" y="1358900"/>
            <a:ext cx="68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1011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622800" y="1358900"/>
            <a:ext cx="68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0010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6315075" y="1358900"/>
            <a:ext cx="68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1111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7754938" y="1358900"/>
            <a:ext cx="685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0011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7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4–40 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914400"/>
            <a:ext cx="51435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7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4–41 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914400"/>
            <a:ext cx="597217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Chapter Outline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31788" y="1290638"/>
            <a:ext cx="7805737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4–1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Boolean Operations and Expressions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4–2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Laws and Rules of Boolean Algebra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4–3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DeMorgan’s Theorems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4–4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Boolean Analysis of Logic Circuits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4–5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Logic Simplification Using Boolean Algebra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4–6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Standard Forms of Boolean Expressions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4–7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Boolean Expressions and Truth Tables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4–8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The Karnaugh Map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4–9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Karnaugh Map SOP Minimization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4–10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Karnaugh Map POS Minimization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4–11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The Quine-McCluskey Method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4–12 </a:t>
            </a: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Boolean Expressions with VHDL Applied Logic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Karnaugh Map</a:t>
            </a:r>
          </a:p>
        </p:txBody>
      </p:sp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228600" y="228600"/>
            <a:ext cx="8596313" cy="6005513"/>
            <a:chOff x="144" y="144"/>
            <a:chExt cx="5415" cy="3783"/>
          </a:xfrm>
        </p:grpSpPr>
        <p:grpSp>
          <p:nvGrpSpPr>
            <p:cNvPr id="22531" name="Group 3"/>
            <p:cNvGrpSpPr>
              <a:grpSpLocks/>
            </p:cNvGrpSpPr>
            <p:nvPr/>
          </p:nvGrpSpPr>
          <p:grpSpPr bwMode="auto">
            <a:xfrm>
              <a:off x="192" y="192"/>
              <a:ext cx="5367" cy="3735"/>
              <a:chOff x="192" y="192"/>
              <a:chExt cx="5367" cy="3735"/>
            </a:xfrm>
          </p:grpSpPr>
          <p:sp>
            <p:nvSpPr>
              <p:cNvPr id="22532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67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3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5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35" cy="135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5" name="Group 7"/>
          <p:cNvGrpSpPr>
            <a:grpSpLocks/>
          </p:cNvGrpSpPr>
          <p:nvPr/>
        </p:nvGrpSpPr>
        <p:grpSpPr bwMode="auto">
          <a:xfrm>
            <a:off x="990600" y="1652588"/>
            <a:ext cx="7072313" cy="4016375"/>
            <a:chOff x="624" y="1041"/>
            <a:chExt cx="4455" cy="2530"/>
          </a:xfrm>
        </p:grpSpPr>
        <p:pic>
          <p:nvPicPr>
            <p:cNvPr id="2253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" y="1041"/>
              <a:ext cx="4406" cy="2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624" y="3360"/>
              <a:ext cx="445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 eaLnBrk="1" hangingPunct="1"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/>
                <a:t>5-Variable Karnaugh Mapping</a:t>
              </a:r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4–43</a:t>
            </a:r>
            <a:r>
              <a:rPr lang="en-US" altLang="en-US" sz="16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Illustration of groupings of 1s in adjacent cells of a 5-variable map.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914400"/>
            <a:ext cx="416242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7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4–44 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914400"/>
            <a:ext cx="78613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457200" y="2590800"/>
            <a:ext cx="82296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VHDL</a:t>
            </a:r>
          </a:p>
        </p:txBody>
      </p:sp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228600" y="228600"/>
            <a:ext cx="8596313" cy="6005513"/>
            <a:chOff x="144" y="144"/>
            <a:chExt cx="5415" cy="3783"/>
          </a:xfrm>
        </p:grpSpPr>
        <p:grpSp>
          <p:nvGrpSpPr>
            <p:cNvPr id="25603" name="Group 3"/>
            <p:cNvGrpSpPr>
              <a:grpSpLocks/>
            </p:cNvGrpSpPr>
            <p:nvPr/>
          </p:nvGrpSpPr>
          <p:grpSpPr bwMode="auto">
            <a:xfrm>
              <a:off x="192" y="192"/>
              <a:ext cx="5367" cy="3735"/>
              <a:chOff x="192" y="192"/>
              <a:chExt cx="5367" cy="3735"/>
            </a:xfrm>
          </p:grpSpPr>
          <p:sp>
            <p:nvSpPr>
              <p:cNvPr id="25604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67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5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5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35" cy="135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10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4–45</a:t>
            </a:r>
            <a:r>
              <a:rPr lang="en-US" altLang="en-US" sz="16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A VHDL program for a 2-input AND gate.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19275"/>
            <a:ext cx="8342313" cy="321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VHDL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8613" indent="-3286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143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VHDL Operators</a:t>
            </a:r>
          </a:p>
          <a:p>
            <a:pPr marL="341313"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2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</a:p>
          <a:p>
            <a:pPr lvl="2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</a:p>
          <a:p>
            <a:pPr lvl="2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</a:p>
          <a:p>
            <a:pPr lvl="2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nand</a:t>
            </a:r>
          </a:p>
          <a:p>
            <a:pPr lvl="2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</a:t>
            </a:r>
            <a:r>
              <a:rPr lang="en-US" altLang="en-U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  <a:p>
            <a:pPr lvl="2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xor</a:t>
            </a:r>
          </a:p>
          <a:p>
            <a:pPr lvl="2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xnor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8613" indent="-3286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7146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VHDL Elements</a:t>
            </a:r>
          </a:p>
          <a:p>
            <a:pPr marL="341313" eaLnBrk="1" hangingPunct="1">
              <a:spcBef>
                <a:spcPts val="700"/>
              </a:spcBef>
              <a:buClrTx/>
              <a:buFontTx/>
              <a:buNone/>
            </a:pPr>
            <a:endParaRPr lang="en-US" altLang="en-US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entity</a:t>
            </a:r>
          </a:p>
          <a:p>
            <a:pPr lvl="1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architecture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228600" y="228600"/>
            <a:ext cx="8596313" cy="6005513"/>
            <a:chOff x="144" y="144"/>
            <a:chExt cx="5415" cy="3783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192" y="192"/>
              <a:ext cx="5367" cy="3735"/>
              <a:chOff x="192" y="192"/>
              <a:chExt cx="5367" cy="3735"/>
            </a:xfrm>
          </p:grpSpPr>
          <p:sp>
            <p:nvSpPr>
              <p:cNvPr id="27654" name="Line 6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67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5" name="Line 7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5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144" y="144"/>
              <a:ext cx="135" cy="135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4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0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3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6" dur="500"/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9" dur="500"/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4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8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41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VHDL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010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8613" indent="-3286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7146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15900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143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 indent="-2143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14313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14313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14313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14313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Entity Structure</a:t>
            </a:r>
            <a:b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en-US" altLang="en-US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Example:</a:t>
            </a:r>
          </a:p>
          <a:p>
            <a:pPr marL="741363" lvl="1"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3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entity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AND_Gate1 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</a:t>
            </a:r>
          </a:p>
          <a:p>
            <a:pPr lvl="4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port(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A,B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:in bit: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:out bit);</a:t>
            </a:r>
          </a:p>
          <a:p>
            <a:pPr lvl="3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 entity 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AND_Gate1</a:t>
            </a:r>
          </a:p>
          <a:p>
            <a:pPr lvl="2"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24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228600" y="228600"/>
            <a:ext cx="8596313" cy="6005513"/>
            <a:chOff x="144" y="144"/>
            <a:chExt cx="5415" cy="3783"/>
          </a:xfrm>
        </p:grpSpPr>
        <p:grpSp>
          <p:nvGrpSpPr>
            <p:cNvPr id="28676" name="Group 4"/>
            <p:cNvGrpSpPr>
              <a:grpSpLocks/>
            </p:cNvGrpSpPr>
            <p:nvPr/>
          </p:nvGrpSpPr>
          <p:grpSpPr bwMode="auto">
            <a:xfrm>
              <a:off x="192" y="192"/>
              <a:ext cx="5367" cy="3735"/>
              <a:chOff x="192" y="192"/>
              <a:chExt cx="5367" cy="3735"/>
            </a:xfrm>
          </p:grpSpPr>
          <p:sp>
            <p:nvSpPr>
              <p:cNvPr id="28677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67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8" name="Line 6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5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144" y="144"/>
              <a:ext cx="135" cy="135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0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3" dur="5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6" dur="5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VHDL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8001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8613" indent="-3286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7146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143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 indent="-2143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  <a:t>Architecture</a:t>
            </a:r>
            <a:br>
              <a:rPr lang="en-US" altLang="en-US" sz="28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en-US" altLang="en-US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Example: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2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architecture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LogicFunction of AND_Gate1 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</a:t>
            </a:r>
          </a:p>
          <a:p>
            <a:pPr lvl="2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begin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  <a:p>
            <a:pPr lvl="3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&lt;=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A 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B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 lvl="2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 architecture 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LogicFunction</a:t>
            </a:r>
          </a:p>
          <a:p>
            <a:pPr lvl="2" indent="-215900"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24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228600" y="228600"/>
            <a:ext cx="8596313" cy="6005513"/>
            <a:chOff x="144" y="144"/>
            <a:chExt cx="5415" cy="3783"/>
          </a:xfrm>
        </p:grpSpPr>
        <p:grpSp>
          <p:nvGrpSpPr>
            <p:cNvPr id="29700" name="Group 4"/>
            <p:cNvGrpSpPr>
              <a:grpSpLocks/>
            </p:cNvGrpSpPr>
            <p:nvPr/>
          </p:nvGrpSpPr>
          <p:grpSpPr bwMode="auto">
            <a:xfrm>
              <a:off x="192" y="192"/>
              <a:ext cx="5367" cy="3735"/>
              <a:chOff x="192" y="192"/>
              <a:chExt cx="5367" cy="3735"/>
            </a:xfrm>
          </p:grpSpPr>
          <p:sp>
            <p:nvSpPr>
              <p:cNvPr id="29701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67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2" name="Line 6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5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44" y="144"/>
              <a:ext cx="135" cy="135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4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0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3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7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4–46 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914400"/>
            <a:ext cx="792797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Hardware Description Languages (HDL)</a:t>
            </a:r>
            <a:r>
              <a:rPr lang="en-US" altLang="en-US" sz="1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8001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8613" indent="-3286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143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effectLst>
                  <a:outerShdw blurRad="38100" dist="38100" dir="2700000" algn="tl">
                    <a:srgbClr val="FFFFFF"/>
                  </a:outerShdw>
                </a:effectLst>
              </a:rPr>
              <a:t>Boolean Expressions in VHDL</a:t>
            </a:r>
          </a:p>
          <a:p>
            <a:pPr lvl="2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AND		X 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&lt;=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A 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B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 lvl="2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OR		X 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&lt;=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A 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B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			</a:t>
            </a:r>
          </a:p>
          <a:p>
            <a:pPr lvl="2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NOT		X 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&lt;=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A 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B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 lvl="2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NAND		X 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&lt;=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A 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nand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B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 lvl="2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NOR		X 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&lt;=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A 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B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 lvl="2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XOR		X 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&lt;=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A 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xor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B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 lvl="2"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XNOR		X 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&lt;=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A 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xnor</a:t>
            </a:r>
            <a:r>
              <a:rPr lang="en-US" altLang="en-US" sz="2400">
                <a:effectLst>
                  <a:outerShdw blurRad="38100" dist="38100" dir="2700000" algn="tl">
                    <a:srgbClr val="FFFFFF"/>
                  </a:outerShdw>
                </a:effectLst>
              </a:rPr>
              <a:t> B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28600" y="228600"/>
            <a:ext cx="8596313" cy="6005513"/>
            <a:chOff x="144" y="144"/>
            <a:chExt cx="5415" cy="3783"/>
          </a:xfrm>
        </p:grpSpPr>
        <p:grpSp>
          <p:nvGrpSpPr>
            <p:cNvPr id="31748" name="Group 4"/>
            <p:cNvGrpSpPr>
              <a:grpSpLocks/>
            </p:cNvGrpSpPr>
            <p:nvPr/>
          </p:nvGrpSpPr>
          <p:grpSpPr bwMode="auto">
            <a:xfrm>
              <a:off x="192" y="192"/>
              <a:ext cx="5367" cy="3735"/>
              <a:chOff x="192" y="192"/>
              <a:chExt cx="5367" cy="3735"/>
            </a:xfrm>
          </p:grpSpPr>
          <p:sp>
            <p:nvSpPr>
              <p:cNvPr id="31749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67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0" name="Line 6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5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144" y="144"/>
              <a:ext cx="135" cy="135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4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0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3" dur="500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6" dur="500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9" dur="500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Larger 4-variable Karnaugh Maps</a:t>
            </a:r>
          </a:p>
        </p:txBody>
      </p:sp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228600" y="228600"/>
            <a:ext cx="8596313" cy="6005513"/>
            <a:chOff x="144" y="144"/>
            <a:chExt cx="5415" cy="3783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192" y="192"/>
              <a:ext cx="5367" cy="3735"/>
              <a:chOff x="192" y="192"/>
              <a:chExt cx="5367" cy="3735"/>
            </a:xfrm>
          </p:grpSpPr>
          <p:sp>
            <p:nvSpPr>
              <p:cNvPr id="5124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67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5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5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35" cy="135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1006475"/>
            <a:ext cx="5522912" cy="534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757738" y="2393950"/>
            <a:ext cx="652462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/>
              <a:t>m</a:t>
            </a:r>
            <a:r>
              <a:rPr lang="en-US" altLang="en-US" sz="2800" baseline="-33000"/>
              <a:t>0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621338" y="2393950"/>
            <a:ext cx="652462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/>
              <a:t>m</a:t>
            </a:r>
            <a:r>
              <a:rPr lang="en-US" altLang="en-US" sz="2800" baseline="-33000"/>
              <a:t>1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6557963" y="2393950"/>
            <a:ext cx="652462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/>
              <a:t>m</a:t>
            </a:r>
            <a:r>
              <a:rPr lang="en-US" altLang="en-US" sz="2800" baseline="-33000"/>
              <a:t>3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7602538" y="2393950"/>
            <a:ext cx="652462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/>
              <a:t>m</a:t>
            </a:r>
            <a:r>
              <a:rPr lang="en-US" altLang="en-US" sz="2800" baseline="-33000"/>
              <a:t>2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4757738" y="3257550"/>
            <a:ext cx="652462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/>
              <a:t>m</a:t>
            </a:r>
            <a:r>
              <a:rPr lang="en-US" altLang="en-US" sz="2800" baseline="-33000"/>
              <a:t>4</a:t>
            </a:r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5657850" y="3257550"/>
            <a:ext cx="652463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/>
              <a:t>m</a:t>
            </a:r>
            <a:r>
              <a:rPr lang="en-US" altLang="en-US" sz="2800" baseline="-33000"/>
              <a:t>5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6594475" y="3257550"/>
            <a:ext cx="652463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/>
              <a:t>m</a:t>
            </a:r>
            <a:r>
              <a:rPr lang="en-US" altLang="en-US" sz="2800" baseline="-33000"/>
              <a:t>7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7566025" y="3257550"/>
            <a:ext cx="652463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/>
              <a:t>m</a:t>
            </a:r>
            <a:r>
              <a:rPr lang="en-US" altLang="en-US" sz="2800" baseline="-33000"/>
              <a:t>6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4735513" y="4229100"/>
            <a:ext cx="7842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/>
              <a:t>m</a:t>
            </a:r>
            <a:r>
              <a:rPr lang="en-US" altLang="en-US" sz="2800" baseline="-33000"/>
              <a:t>12</a:t>
            </a: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4770438" y="5202238"/>
            <a:ext cx="7842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/>
              <a:t>m</a:t>
            </a:r>
            <a:r>
              <a:rPr lang="en-US" altLang="en-US" sz="2800" baseline="-33000"/>
              <a:t>8</a:t>
            </a: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5670550" y="5202238"/>
            <a:ext cx="7842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/>
              <a:t>m</a:t>
            </a:r>
            <a:r>
              <a:rPr lang="en-US" altLang="en-US" sz="2800" baseline="-33000"/>
              <a:t>9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6607175" y="5202238"/>
            <a:ext cx="7842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/>
              <a:t>m</a:t>
            </a:r>
            <a:r>
              <a:rPr lang="en-US" altLang="en-US" sz="2800" baseline="-33000"/>
              <a:t>11</a:t>
            </a:r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7578725" y="5167313"/>
            <a:ext cx="7842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/>
              <a:t>m</a:t>
            </a:r>
            <a:r>
              <a:rPr lang="en-US" altLang="en-US" sz="2800" baseline="-33000"/>
              <a:t>10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7578725" y="4230688"/>
            <a:ext cx="7842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/>
              <a:t>m</a:t>
            </a:r>
            <a:r>
              <a:rPr lang="en-US" altLang="en-US" sz="2800" baseline="-33000"/>
              <a:t>14</a:t>
            </a: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6570663" y="4230688"/>
            <a:ext cx="7842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/>
              <a:t>m</a:t>
            </a:r>
            <a:r>
              <a:rPr lang="en-US" altLang="en-US" sz="2800" baseline="-33000"/>
              <a:t>15</a:t>
            </a:r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5707063" y="4232275"/>
            <a:ext cx="7842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/>
              <a:t>m</a:t>
            </a:r>
            <a:r>
              <a:rPr lang="en-US" altLang="en-US" sz="2800" baseline="-33000"/>
              <a:t>13</a:t>
            </a:r>
          </a:p>
        </p:txBody>
      </p:sp>
      <p:graphicFrame>
        <p:nvGraphicFramePr>
          <p:cNvPr id="5144" name="Group 24"/>
          <p:cNvGraphicFramePr>
            <a:graphicFrameLocks noGrp="1"/>
          </p:cNvGraphicFramePr>
          <p:nvPr/>
        </p:nvGraphicFramePr>
        <p:xfrm>
          <a:off x="576263" y="36513"/>
          <a:ext cx="1670050" cy="4443412"/>
        </p:xfrm>
        <a:graphic>
          <a:graphicData uri="http://schemas.openxmlformats.org/drawingml/2006/table">
            <a:tbl>
              <a:tblPr/>
              <a:tblGrid>
                <a:gridCol w="831850">
                  <a:extLst>
                    <a:ext uri="{9D8B030D-6E8A-4147-A177-3AD203B41FA5}">
                      <a16:colId xmlns:a16="http://schemas.microsoft.com/office/drawing/2014/main" val="165238396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2698554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ABCD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m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87925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0000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m0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500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0001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m1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19347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0010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m2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4945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0011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m3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76065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0100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m4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12341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0101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m5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17588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0110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m6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9660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0111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m7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62069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1000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m8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29187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1001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m9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0964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1010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m10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76759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1011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m11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940821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1100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m12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1479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1101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m13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979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1110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m14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890823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1111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Noto Sans CJK SC Regular" charset="0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6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Noto Sans CJK SC Regular" charset="0"/>
                        </a:rPr>
                        <a:t>m15</a:t>
                      </a:r>
                    </a:p>
                  </a:txBody>
                  <a:tcPr marL="90000" marR="90000" marT="301649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48851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4–47</a:t>
            </a:r>
            <a:r>
              <a:rPr lang="en-US" altLang="en-US" sz="16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Seven-segment display format showing arrangement of segments.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914400"/>
            <a:ext cx="3382963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4–48</a:t>
            </a:r>
            <a:r>
              <a:rPr lang="en-US" altLang="en-US" sz="16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Display of decimal digits with a 7-segment device.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83423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4–49</a:t>
            </a:r>
            <a:r>
              <a:rPr lang="en-US" altLang="en-US" sz="16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Arrangements of 7-segment LED displays.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914400"/>
            <a:ext cx="499745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4–50</a:t>
            </a:r>
            <a:r>
              <a:rPr lang="en-US" altLang="en-US" sz="16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Block diagram of 7-segment logic and display.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58900"/>
            <a:ext cx="8342313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4–51</a:t>
            </a:r>
            <a:r>
              <a:rPr lang="en-US" altLang="en-US" sz="16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Karnaugh map minimization of the segment-a logic expression.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914400"/>
            <a:ext cx="6100763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4–52</a:t>
            </a:r>
            <a:r>
              <a:rPr lang="en-US" altLang="en-US" sz="16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br>
              <a:rPr lang="en-US" altLang="en-US" sz="16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16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minimum logic implementation for segment a of the 7-segment display.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914400"/>
            <a:ext cx="808672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Summary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84500"/>
            <a:ext cx="8342313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7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4–54 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914400"/>
            <a:ext cx="7691437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52400" y="609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4–55.  What is the Boolean expression for each of the logic gates?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16238"/>
            <a:ext cx="8342313" cy="102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68613"/>
            <a:ext cx="8342313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52400" y="609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4–56.  What is the Boolean expression for each of the logic gates?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4–23</a:t>
            </a:r>
            <a:r>
              <a:rPr lang="en-US" altLang="en-US" sz="16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Adjacent cells on a Karnaugh map are those that differ by only one variable. Arrows point between adjacent cells.</a:t>
            </a:r>
            <a:r>
              <a:rPr lang="en-US" altLang="en-US" sz="7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914400"/>
            <a:ext cx="4868863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4–58.  Derive a standard SOP and standard POS expression for each truth table.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914400"/>
            <a:ext cx="65151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4–59.  </a:t>
            </a:r>
            <a:br>
              <a:rPr lang="en-US" altLang="en-US" sz="16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16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Reduce the function in the truth table to its minimum SOP form by using a Karnaugh map.</a:t>
            </a:r>
            <a:r>
              <a:rPr lang="en-US" altLang="en-US" sz="7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914400"/>
            <a:ext cx="3370263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4–62.  Example 4-21.  Related Problem answer.</a:t>
            </a:r>
            <a:r>
              <a:rPr lang="en-US" altLang="en-US" sz="7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914400"/>
            <a:ext cx="2979737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914400"/>
            <a:ext cx="483235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4–63.  Example 4-22.  Related Problem answer.</a:t>
            </a: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914400"/>
            <a:ext cx="2979737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4–64.  Example 4-23.  Related Problem answer.</a:t>
            </a: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914400"/>
            <a:ext cx="4881563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4–65.  Example 4-24.  Related Problem answer.</a:t>
            </a: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914400"/>
            <a:ext cx="483235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4–66.  Example 4-30.  Related Problem answer.</a:t>
            </a:r>
            <a:r>
              <a:rPr lang="en-US" altLang="en-US" sz="24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Larger 4-variable Karnaugh Maps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B C D +A BCD +AB C D +ABCD</a:t>
            </a:r>
          </a:p>
        </p:txBody>
      </p:sp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228600" y="228600"/>
            <a:ext cx="8596313" cy="6005513"/>
            <a:chOff x="144" y="144"/>
            <a:chExt cx="5415" cy="3783"/>
          </a:xfrm>
        </p:grpSpPr>
        <p:grpSp>
          <p:nvGrpSpPr>
            <p:cNvPr id="7171" name="Group 3"/>
            <p:cNvGrpSpPr>
              <a:grpSpLocks/>
            </p:cNvGrpSpPr>
            <p:nvPr/>
          </p:nvGrpSpPr>
          <p:grpSpPr bwMode="auto">
            <a:xfrm>
              <a:off x="192" y="192"/>
              <a:ext cx="5367" cy="3735"/>
              <a:chOff x="192" y="192"/>
              <a:chExt cx="5367" cy="3735"/>
            </a:xfrm>
          </p:grpSpPr>
          <p:sp>
            <p:nvSpPr>
              <p:cNvPr id="7172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67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3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5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35" cy="135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1385888"/>
            <a:ext cx="8085137" cy="3368675"/>
          </a:xfrm>
          <a:prstGeom prst="rect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711325" y="1639888"/>
            <a:ext cx="12160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/>
              <a:t>0000=m</a:t>
            </a:r>
            <a:r>
              <a:rPr lang="en-US" altLang="en-US" sz="2000" baseline="-33000"/>
              <a:t>0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827338" y="1639888"/>
            <a:ext cx="12160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FF3333"/>
                </a:solidFill>
              </a:rPr>
              <a:t>0010=m</a:t>
            </a:r>
            <a:r>
              <a:rPr lang="en-US" altLang="en-US" sz="2000" baseline="-33000">
                <a:solidFill>
                  <a:srgbClr val="FF3333"/>
                </a:solidFill>
              </a:rPr>
              <a:t>2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943350" y="1639888"/>
            <a:ext cx="12160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99FF66"/>
                </a:solidFill>
              </a:rPr>
              <a:t>1000=m</a:t>
            </a:r>
            <a:r>
              <a:rPr lang="en-US" altLang="en-US" sz="2000" baseline="-33000">
                <a:solidFill>
                  <a:srgbClr val="99FF66"/>
                </a:solidFill>
              </a:rPr>
              <a:t>8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059363" y="1641475"/>
            <a:ext cx="15255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solidFill>
                  <a:srgbClr val="FF33FF"/>
                </a:solidFill>
              </a:rPr>
              <a:t>1010=m</a:t>
            </a:r>
            <a:r>
              <a:rPr lang="en-US" altLang="en-US" sz="2000" baseline="-33000">
                <a:solidFill>
                  <a:srgbClr val="FF33FF"/>
                </a:solidFill>
              </a:rPr>
              <a:t>10</a:t>
            </a: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H="1">
            <a:off x="1635125" y="1920875"/>
            <a:ext cx="568325" cy="731838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H="1">
            <a:off x="3114675" y="1884363"/>
            <a:ext cx="111125" cy="731837"/>
          </a:xfrm>
          <a:prstGeom prst="line">
            <a:avLst/>
          </a:prstGeom>
          <a:noFill/>
          <a:ln w="93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H="1">
            <a:off x="1727200" y="1828800"/>
            <a:ext cx="2579688" cy="2103438"/>
          </a:xfrm>
          <a:prstGeom prst="line">
            <a:avLst/>
          </a:prstGeom>
          <a:noFill/>
          <a:ln w="9360" cap="flat">
            <a:solidFill>
              <a:srgbClr val="99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>
            <a:off x="3098800" y="1920875"/>
            <a:ext cx="2073275" cy="2011363"/>
          </a:xfrm>
          <a:prstGeom prst="line">
            <a:avLst/>
          </a:prstGeom>
          <a:noFill/>
          <a:ln w="9360" cap="flat">
            <a:solidFill>
              <a:srgbClr val="FF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6492875" y="1428750"/>
            <a:ext cx="20113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∑ m(0,2,3,10) 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801688" y="2008188"/>
            <a:ext cx="5599112" cy="2619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26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Larger 4-variable Karnaugh Maps</a:t>
            </a:r>
          </a:p>
        </p:txBody>
      </p:sp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228600" y="228600"/>
            <a:ext cx="8596313" cy="6005513"/>
            <a:chOff x="144" y="144"/>
            <a:chExt cx="5415" cy="3783"/>
          </a:xfrm>
        </p:grpSpPr>
        <p:grpSp>
          <p:nvGrpSpPr>
            <p:cNvPr id="8195" name="Group 3"/>
            <p:cNvGrpSpPr>
              <a:grpSpLocks/>
            </p:cNvGrpSpPr>
            <p:nvPr/>
          </p:nvGrpSpPr>
          <p:grpSpPr bwMode="auto">
            <a:xfrm>
              <a:off x="192" y="192"/>
              <a:ext cx="5367" cy="3735"/>
              <a:chOff x="192" y="192"/>
              <a:chExt cx="5367" cy="3735"/>
            </a:xfrm>
          </p:grpSpPr>
          <p:sp>
            <p:nvSpPr>
              <p:cNvPr id="8196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67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7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5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35" cy="135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828800"/>
            <a:ext cx="8159750" cy="335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603375" y="2036763"/>
            <a:ext cx="12160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0011=m</a:t>
            </a:r>
            <a:r>
              <a:rPr lang="en-US" altLang="en-US" baseline="-33000"/>
              <a:t>3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646363" y="2036763"/>
            <a:ext cx="12160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0111=m</a:t>
            </a:r>
            <a:r>
              <a:rPr lang="en-US" altLang="en-US" baseline="-33000"/>
              <a:t>7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690938" y="2036763"/>
            <a:ext cx="12160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1111=m</a:t>
            </a:r>
            <a:r>
              <a:rPr lang="en-US" altLang="en-US" baseline="-33000"/>
              <a:t>15`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4699000" y="2036763"/>
            <a:ext cx="12160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1011=m</a:t>
            </a:r>
            <a:r>
              <a:rPr lang="en-US" altLang="en-US" baseline="-33000"/>
              <a:t>11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5707063" y="2038350"/>
            <a:ext cx="12160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1100=m</a:t>
            </a:r>
            <a:r>
              <a:rPr lang="en-US" altLang="en-US" baseline="-33000"/>
              <a:t>12`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750050" y="2038350"/>
            <a:ext cx="12160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1101=m</a:t>
            </a:r>
            <a:r>
              <a:rPr lang="en-US" altLang="en-US" baseline="-33000"/>
              <a:t>13`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7794625" y="2038350"/>
            <a:ext cx="12160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1110=m</a:t>
            </a:r>
            <a:r>
              <a:rPr lang="en-US" altLang="en-US" baseline="-33000"/>
              <a:t>14`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801688" y="2405063"/>
            <a:ext cx="5599112" cy="2778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 additive="repl">
                                        <p:cTn id="34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Larger 4-variable Karnaugh Maps</a:t>
            </a:r>
          </a:p>
        </p:txBody>
      </p:sp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228600" y="228600"/>
            <a:ext cx="8596313" cy="6005513"/>
            <a:chOff x="144" y="144"/>
            <a:chExt cx="5415" cy="3783"/>
          </a:xfrm>
        </p:grpSpPr>
        <p:grpSp>
          <p:nvGrpSpPr>
            <p:cNvPr id="9219" name="Group 3"/>
            <p:cNvGrpSpPr>
              <a:grpSpLocks/>
            </p:cNvGrpSpPr>
            <p:nvPr/>
          </p:nvGrpSpPr>
          <p:grpSpPr bwMode="auto">
            <a:xfrm>
              <a:off x="192" y="192"/>
              <a:ext cx="5367" cy="3735"/>
              <a:chOff x="192" y="192"/>
              <a:chExt cx="5367" cy="3735"/>
            </a:xfrm>
          </p:grpSpPr>
          <p:sp>
            <p:nvSpPr>
              <p:cNvPr id="9220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67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1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5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35" cy="135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027113" y="1098550"/>
            <a:ext cx="67452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Map the following standard SOP expression on a Karnaugh map:</a:t>
            </a: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1636713"/>
            <a:ext cx="63119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177925" y="2089150"/>
            <a:ext cx="7429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0011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2149475" y="2089150"/>
            <a:ext cx="7429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0100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086100" y="2089150"/>
            <a:ext cx="7429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1101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4021138" y="2089150"/>
            <a:ext cx="7429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1111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4957763" y="2089150"/>
            <a:ext cx="7429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1100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5894388" y="2089150"/>
            <a:ext cx="7429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0001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865938" y="2089150"/>
            <a:ext cx="7429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1010</a:t>
            </a:r>
          </a:p>
        </p:txBody>
      </p:sp>
      <p:pic>
        <p:nvPicPr>
          <p:cNvPr id="9232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524125"/>
            <a:ext cx="4664075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Larger 4-variable Karnaugh Maps</a:t>
            </a:r>
          </a:p>
        </p:txBody>
      </p:sp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228600" y="228600"/>
            <a:ext cx="8596313" cy="6005513"/>
            <a:chOff x="144" y="144"/>
            <a:chExt cx="5415" cy="3783"/>
          </a:xfrm>
        </p:grpSpPr>
        <p:grpSp>
          <p:nvGrpSpPr>
            <p:cNvPr id="10243" name="Group 3"/>
            <p:cNvGrpSpPr>
              <a:grpSpLocks/>
            </p:cNvGrpSpPr>
            <p:nvPr/>
          </p:nvGrpSpPr>
          <p:grpSpPr bwMode="auto">
            <a:xfrm>
              <a:off x="192" y="192"/>
              <a:ext cx="5367" cy="3735"/>
              <a:chOff x="192" y="192"/>
              <a:chExt cx="5367" cy="3735"/>
            </a:xfrm>
          </p:grpSpPr>
          <p:sp>
            <p:nvSpPr>
              <p:cNvPr id="10244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67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5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5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35" cy="135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844550" y="1006475"/>
            <a:ext cx="80248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Determining the Minimum SOP Expression from the Map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8" y="1677988"/>
            <a:ext cx="3741737" cy="344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1698625"/>
            <a:ext cx="38544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5387975"/>
            <a:ext cx="52387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5532438"/>
            <a:ext cx="7953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3" y="5534025"/>
            <a:ext cx="1027112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126163" y="4846638"/>
            <a:ext cx="274637" cy="68738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5029200" y="2835275"/>
            <a:ext cx="549275" cy="2697163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 flipH="1">
            <a:off x="4841875" y="3382963"/>
            <a:ext cx="1198563" cy="2103437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2C2B7"/>
            </a:gs>
            <a:gs pos="100000">
              <a:srgbClr val="FFFFF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00" b="1">
                <a:solidFill>
                  <a:srgbClr val="345A3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Larger 4-variable Karnaugh Maps</a:t>
            </a:r>
          </a:p>
        </p:txBody>
      </p:sp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228600" y="228600"/>
            <a:ext cx="8596313" cy="6005513"/>
            <a:chOff x="144" y="144"/>
            <a:chExt cx="5415" cy="3783"/>
          </a:xfrm>
        </p:grpSpPr>
        <p:grpSp>
          <p:nvGrpSpPr>
            <p:cNvPr id="11267" name="Group 3"/>
            <p:cNvGrpSpPr>
              <a:grpSpLocks/>
            </p:cNvGrpSpPr>
            <p:nvPr/>
          </p:nvGrpSpPr>
          <p:grpSpPr bwMode="auto">
            <a:xfrm>
              <a:off x="192" y="192"/>
              <a:ext cx="5367" cy="3735"/>
              <a:chOff x="192" y="192"/>
              <a:chExt cx="5367" cy="3735"/>
            </a:xfrm>
          </p:grpSpPr>
          <p:sp>
            <p:nvSpPr>
              <p:cNvPr id="11268" name="Line 4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5367" cy="0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9" name="Line 5"/>
              <p:cNvSpPr>
                <a:spLocks noChangeShapeType="1"/>
              </p:cNvSpPr>
              <p:nvPr/>
            </p:nvSpPr>
            <p:spPr bwMode="auto">
              <a:xfrm>
                <a:off x="192" y="192"/>
                <a:ext cx="0" cy="3735"/>
              </a:xfrm>
              <a:prstGeom prst="line">
                <a:avLst/>
              </a:prstGeom>
              <a:noFill/>
              <a:ln w="57240" cap="sq">
                <a:solidFill>
                  <a:srgbClr val="333399"/>
                </a:solidFill>
                <a:miter lim="800000"/>
                <a:headEnd/>
                <a:tailEnd/>
              </a:ln>
              <a:effectLst>
                <a:outerShdw dist="107933" dir="2700000" algn="ctr" rotWithShape="0">
                  <a:srgbClr val="808080">
                    <a:alpha val="50027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144" y="144"/>
              <a:ext cx="135" cy="135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>
              <a:outerShdw dist="107933" dir="2700000" algn="ctr" rotWithShape="0">
                <a:srgbClr val="808080">
                  <a:alpha val="5002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844550" y="1006475"/>
            <a:ext cx="80248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Determining the Minimum SOP Expression from the Map</a:t>
            </a:r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2465388"/>
            <a:ext cx="2957513" cy="264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13" y="2451100"/>
            <a:ext cx="3028950" cy="266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4" name="Line 10"/>
          <p:cNvSpPr>
            <a:spLocks noChangeShapeType="1"/>
          </p:cNvSpPr>
          <p:nvPr/>
        </p:nvSpPr>
        <p:spPr bwMode="auto">
          <a:xfrm flipH="1">
            <a:off x="4202113" y="4846638"/>
            <a:ext cx="192087" cy="549275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>
            <a:off x="4202113" y="4937125"/>
            <a:ext cx="2203450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H="1">
            <a:off x="5116513" y="4846638"/>
            <a:ext cx="374650" cy="639762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4937125" y="4297363"/>
            <a:ext cx="731838" cy="1096962"/>
          </a:xfrm>
          <a:prstGeom prst="line">
            <a:avLst/>
          </a:prstGeom>
          <a:noFill/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4073525" y="5524500"/>
            <a:ext cx="3825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D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4505325" y="5524500"/>
            <a:ext cx="128905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+   ABC  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476875" y="5524500"/>
            <a:ext cx="11191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+   BC  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4505325" y="5524500"/>
            <a:ext cx="128905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200"/>
              <a:t>+   ABC  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11880</TotalTime>
  <Words>1030</Words>
  <Application>Microsoft Office PowerPoint</Application>
  <PresentationFormat>On-screen Show (4:3)</PresentationFormat>
  <Paragraphs>321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Times New Roman</vt:lpstr>
      <vt:lpstr>Arial</vt:lpstr>
      <vt:lpstr>Noto Sans CJK SC Regular</vt:lpstr>
      <vt:lpstr>DejaVu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subject>Boolean Algebra and Logic Simplification</dc:subject>
  <dc:creator>David L. Heiserman</dc:creator>
  <cp:keywords/>
  <dc:description/>
  <cp:lastModifiedBy>Moorche</cp:lastModifiedBy>
  <cp:revision>159</cp:revision>
  <cp:lastPrinted>1601-01-01T00:00:00Z</cp:lastPrinted>
  <dcterms:created xsi:type="dcterms:W3CDTF">2004-12-10T21:03:18Z</dcterms:created>
  <dcterms:modified xsi:type="dcterms:W3CDTF">2021-04-15T04:49:39Z</dcterms:modified>
</cp:coreProperties>
</file>