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80" d="100"/>
          <a:sy n="80" d="100"/>
        </p:scale>
        <p:origin x="166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54538" cy="34115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3" name="Rectangle 1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492F6D93-8A0B-4FC3-82A7-6188160601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896B05-2639-4AF6-9A4A-8A54C613963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E34F08-AB11-4A63-8D09-9910F8E344A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6FE1F9-5845-4BEE-9A95-D0B581FAD31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ED0FF5-305A-4593-BAE1-2CA85D555C3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42ABD0-600A-45D2-BAE2-398B26B1C80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E275A0-375C-4F2D-AA00-5C18F4F5CF1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A0B56E-AD5F-49BF-AB72-42B18B5CCD8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D5D66E-6F68-4880-8910-D0CE18EA6A7A}" type="slidenum">
              <a:rPr lang="en-US" altLang="en-US" sz="1200"/>
              <a:pPr algn="r" eaLnBrk="1" hangingPunct="1"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2A9EA-BA10-4AA7-A8B2-FFE5EB283D3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AA0A0-95D7-45FF-8290-3EC781998F1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67845F-F704-4AD6-8F30-CBF1C3C79C83}" type="slidenum">
              <a:rPr lang="en-US" altLang="en-US" sz="1200"/>
              <a:pPr algn="r" eaLnBrk="1" hangingPunct="1">
                <a:buClr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8E0432-F6F7-4234-88C0-9085DBCD606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2049C4-E3C4-422E-8D3A-FA81B23EDDD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EB69D2A-6CE0-4ABE-8CE1-E87C515BBE0F}" type="slidenum">
              <a:rPr lang="en-US" altLang="en-US" sz="1200"/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2253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AF3164-0AD4-4BC1-9A00-7CF00BBA47C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A382CB3-2AFC-4910-8E53-745C1325889C}" type="slidenum">
              <a:rPr lang="en-US" altLang="en-US" sz="1200"/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2355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42A7CE-5E49-4640-8134-DEE723752CD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8CC062-46B7-4B34-BFC6-B4FA643FD8C9}" type="slidenum">
              <a:rPr lang="en-US" altLang="en-US" sz="1200"/>
              <a:pPr algn="r" eaLnBrk="1" hangingPunct="1"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2457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50E854-9C3A-46E7-AE89-6926EA02AEA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E988FE9-C6FA-4070-B446-9FA745AA892D}" type="slidenum">
              <a:rPr lang="en-US" altLang="en-US" sz="1200"/>
              <a:pPr algn="r" eaLnBrk="1" hangingPunct="1"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560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479070-3946-4304-AE47-EAE73C88380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EEB169-0B34-410E-99C0-00F100315C18}" type="slidenum">
              <a:rPr lang="en-US" altLang="en-US" sz="1200"/>
              <a:pPr algn="r" eaLnBrk="1" hangingPunct="1"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662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AF71E-2565-4C8E-B373-F960A0FDE0E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65C7F92-B78C-42F9-AAFE-DACE161D21EF}" type="slidenum">
              <a:rPr lang="en-US" altLang="en-US" sz="1200"/>
              <a:pPr algn="r" eaLnBrk="1" hangingPunct="1"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76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8B0183-85D9-4AA5-80D6-53CAC0968AC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00" y="274638"/>
            <a:ext cx="2052638" cy="5834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7100" cy="58340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8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0663" cy="4508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2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23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66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28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2138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2138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581400" y="6613525"/>
            <a:ext cx="1524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/>
              <a:t>Slide </a:t>
            </a:r>
            <a:fld id="{CC023796-07FB-4E21-A376-2A6A46190D10}" type="slidenum">
              <a:rPr lang="en-US" altLang="en-US" sz="1000"/>
              <a:pPr algn="ctr" eaLnBrk="1" hangingPunct="1">
                <a:spcBef>
                  <a:spcPts val="625"/>
                </a:spcBef>
                <a:buClrTx/>
                <a:buFontTx/>
                <a:buNone/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345A35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57200" y="2130425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Digital Fundamentals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81000" y="3886200"/>
            <a:ext cx="8763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CHAPTER 4  </a:t>
            </a:r>
            <a:b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Boolean Algebra and Logic Simplification</a:t>
            </a: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28600" y="228600"/>
            <a:ext cx="8593138" cy="6002338"/>
            <a:chOff x="144" y="144"/>
            <a:chExt cx="5413" cy="3781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192" y="192"/>
              <a:ext cx="5365" cy="3733"/>
              <a:chOff x="192" y="192"/>
              <a:chExt cx="5365" cy="3733"/>
            </a:xfrm>
          </p:grpSpPr>
          <p:sp>
            <p:nvSpPr>
              <p:cNvPr id="307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5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3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33" cy="13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Karnaugh Map</a:t>
            </a:r>
          </a:p>
        </p:txBody>
      </p:sp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28600" y="228600"/>
            <a:ext cx="8593138" cy="6002338"/>
            <a:chOff x="144" y="144"/>
            <a:chExt cx="5413" cy="3781"/>
          </a:xfrm>
        </p:grpSpPr>
        <p:grpSp>
          <p:nvGrpSpPr>
            <p:cNvPr id="12291" name="Group 3"/>
            <p:cNvGrpSpPr>
              <a:grpSpLocks/>
            </p:cNvGrpSpPr>
            <p:nvPr/>
          </p:nvGrpSpPr>
          <p:grpSpPr bwMode="auto">
            <a:xfrm>
              <a:off x="192" y="192"/>
              <a:ext cx="5365" cy="3733"/>
              <a:chOff x="192" y="192"/>
              <a:chExt cx="5365" cy="3733"/>
            </a:xfrm>
          </p:grpSpPr>
          <p:sp>
            <p:nvSpPr>
              <p:cNvPr id="12292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5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3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3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3" cy="13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990600" y="1652588"/>
            <a:ext cx="7069138" cy="4016375"/>
            <a:chOff x="624" y="1041"/>
            <a:chExt cx="4453" cy="2530"/>
          </a:xfrm>
        </p:grpSpPr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1041"/>
              <a:ext cx="4404" cy="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44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/>
                <a:t>5-Variable Karnaugh Mapping</a:t>
              </a:r>
            </a:p>
          </p:txBody>
        </p:sp>
      </p:grp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4883150"/>
            <a:ext cx="2190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4884738"/>
            <a:ext cx="2190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848225"/>
            <a:ext cx="2190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770063"/>
            <a:ext cx="20161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757363"/>
            <a:ext cx="1460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030413"/>
            <a:ext cx="165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025650"/>
            <a:ext cx="165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1366838" y="1976438"/>
            <a:ext cx="187325" cy="217487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733550"/>
            <a:ext cx="20161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720850"/>
            <a:ext cx="1460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993900"/>
            <a:ext cx="165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9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990725"/>
            <a:ext cx="165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4967288" y="1941513"/>
            <a:ext cx="187325" cy="217487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695450" y="2297113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2192338" y="2797175"/>
            <a:ext cx="4635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857500" y="2797175"/>
            <a:ext cx="4635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3548063" y="2797175"/>
            <a:ext cx="4635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1562100" y="4165600"/>
            <a:ext cx="5572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2201863" y="4165600"/>
            <a:ext cx="5572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867025" y="4165600"/>
            <a:ext cx="5572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557588" y="3481388"/>
            <a:ext cx="5572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2840038" y="3481388"/>
            <a:ext cx="5572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227263" y="3482975"/>
            <a:ext cx="5572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2308225" y="2320925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3571875" y="23447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960688" y="2366963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1693863" y="2933700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2306638" y="2955925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3570288" y="29797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2959100" y="29670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1693863" y="3605213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12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2305050" y="3629025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3568700" y="36528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14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957513" y="3638550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15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1692275" y="4240213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2303463" y="4264025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3567113" y="42878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2955925" y="42751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11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5329238" y="2284413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16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5942013" y="2308225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17</a:t>
            </a: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7205663" y="23320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18</a:t>
            </a: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6594475" y="2355850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19</a:t>
            </a: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5327650" y="2921000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20</a:t>
            </a:r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5940425" y="2944813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21</a:t>
            </a: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7204075" y="2968625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22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6592888" y="29543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5327650" y="3592513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28</a:t>
            </a:r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5938838" y="3616325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29</a:t>
            </a:r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7202488" y="36401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30</a:t>
            </a: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6591300" y="3625850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31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5326063" y="4227513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24</a:t>
            </a:r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5937250" y="4251325"/>
            <a:ext cx="4635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25</a:t>
            </a:r>
          </a:p>
        </p:txBody>
      </p:sp>
      <p:sp>
        <p:nvSpPr>
          <p:cNvPr id="12350" name="Text Box 62"/>
          <p:cNvSpPr txBox="1">
            <a:spLocks noChangeArrowheads="1"/>
          </p:cNvSpPr>
          <p:nvPr/>
        </p:nvSpPr>
        <p:spPr bwMode="auto">
          <a:xfrm>
            <a:off x="7200900" y="42751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26</a:t>
            </a:r>
          </a:p>
        </p:txBody>
      </p:sp>
      <p:sp>
        <p:nvSpPr>
          <p:cNvPr id="12351" name="Text Box 63"/>
          <p:cNvSpPr txBox="1">
            <a:spLocks noChangeArrowheads="1"/>
          </p:cNvSpPr>
          <p:nvPr/>
        </p:nvSpPr>
        <p:spPr bwMode="auto">
          <a:xfrm>
            <a:off x="6589713" y="4262438"/>
            <a:ext cx="4635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Karnaugh Map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28600" y="228600"/>
            <a:ext cx="8593138" cy="6002338"/>
            <a:chOff x="144" y="144"/>
            <a:chExt cx="5413" cy="3781"/>
          </a:xfrm>
        </p:grpSpPr>
        <p:grpSp>
          <p:nvGrpSpPr>
            <p:cNvPr id="13315" name="Group 3"/>
            <p:cNvGrpSpPr>
              <a:grpSpLocks/>
            </p:cNvGrpSpPr>
            <p:nvPr/>
          </p:nvGrpSpPr>
          <p:grpSpPr bwMode="auto">
            <a:xfrm>
              <a:off x="192" y="192"/>
              <a:ext cx="5365" cy="3733"/>
              <a:chOff x="192" y="192"/>
              <a:chExt cx="5365" cy="3733"/>
            </a:xfrm>
          </p:grpSpPr>
          <p:sp>
            <p:nvSpPr>
              <p:cNvPr id="1331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5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3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3" cy="13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990600" y="1652588"/>
            <a:ext cx="7069138" cy="4016375"/>
            <a:chOff x="624" y="1041"/>
            <a:chExt cx="4453" cy="2530"/>
          </a:xfrm>
        </p:grpSpPr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1041"/>
              <a:ext cx="4404" cy="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44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/>
                <a:t>5-Variable Karnaugh Mapping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Karnaugh Map</a:t>
            </a: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228600" y="228600"/>
            <a:ext cx="8593138" cy="6002338"/>
            <a:chOff x="144" y="144"/>
            <a:chExt cx="5413" cy="3781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92" y="192"/>
              <a:ext cx="5365" cy="3733"/>
              <a:chOff x="192" y="192"/>
              <a:chExt cx="5365" cy="3733"/>
            </a:xfrm>
          </p:grpSpPr>
          <p:sp>
            <p:nvSpPr>
              <p:cNvPr id="1434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5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3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3" cy="13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990600" y="1652588"/>
            <a:ext cx="7069138" cy="4016375"/>
            <a:chOff x="624" y="1041"/>
            <a:chExt cx="4453" cy="2530"/>
          </a:xfrm>
        </p:grpSpPr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1041"/>
              <a:ext cx="4404" cy="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44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/>
                <a:t>5-Variable Karnaugh Mapping</a:t>
              </a:r>
            </a:p>
          </p:txBody>
        </p:sp>
      </p:grp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657600" y="230187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657600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621088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586163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362200" y="42100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785938" y="42100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749425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362200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2362200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973388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7292975" y="23383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292975" y="29146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7292975" y="36337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292975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961063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961063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6573838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Karnaugh Map</a:t>
            </a:r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28600" y="228600"/>
            <a:ext cx="8593138" cy="6002338"/>
            <a:chOff x="144" y="144"/>
            <a:chExt cx="5413" cy="3781"/>
          </a:xfrm>
        </p:grpSpPr>
        <p:grpSp>
          <p:nvGrpSpPr>
            <p:cNvPr id="15363" name="Group 3"/>
            <p:cNvGrpSpPr>
              <a:grpSpLocks/>
            </p:cNvGrpSpPr>
            <p:nvPr/>
          </p:nvGrpSpPr>
          <p:grpSpPr bwMode="auto">
            <a:xfrm>
              <a:off x="192" y="192"/>
              <a:ext cx="5365" cy="3733"/>
              <a:chOff x="192" y="192"/>
              <a:chExt cx="5365" cy="3733"/>
            </a:xfrm>
          </p:grpSpPr>
          <p:sp>
            <p:nvSpPr>
              <p:cNvPr id="1536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5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3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3" cy="13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990600" y="1652588"/>
            <a:ext cx="7069138" cy="4016375"/>
            <a:chOff x="624" y="1041"/>
            <a:chExt cx="4453" cy="2530"/>
          </a:xfrm>
        </p:grpSpPr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1041"/>
              <a:ext cx="4404" cy="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44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/>
                <a:t>5-Variable Karnaugh Mapping</a:t>
              </a:r>
            </a:p>
          </p:txBody>
        </p: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657600" y="230187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657600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621088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586163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362200" y="42100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785938" y="42100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1749425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362200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2362200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973388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292975" y="23383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7292975" y="29146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292975" y="36337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7292975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961063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961063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573838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Karnaugh Map</a:t>
            </a:r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228600"/>
            <a:ext cx="8593138" cy="6002338"/>
            <a:chOff x="144" y="144"/>
            <a:chExt cx="5413" cy="3781"/>
          </a:xfrm>
        </p:grpSpPr>
        <p:grpSp>
          <p:nvGrpSpPr>
            <p:cNvPr id="16387" name="Group 3"/>
            <p:cNvGrpSpPr>
              <a:grpSpLocks/>
            </p:cNvGrpSpPr>
            <p:nvPr/>
          </p:nvGrpSpPr>
          <p:grpSpPr bwMode="auto">
            <a:xfrm>
              <a:off x="192" y="192"/>
              <a:ext cx="5365" cy="3733"/>
              <a:chOff x="192" y="192"/>
              <a:chExt cx="5365" cy="3733"/>
            </a:xfrm>
          </p:grpSpPr>
          <p:sp>
            <p:nvSpPr>
              <p:cNvPr id="16388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5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8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3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3" cy="13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990600" y="1652588"/>
            <a:ext cx="7069138" cy="4016375"/>
            <a:chOff x="624" y="1041"/>
            <a:chExt cx="4453" cy="2530"/>
          </a:xfrm>
        </p:grpSpPr>
        <p:pic>
          <p:nvPicPr>
            <p:cNvPr id="1639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1041"/>
              <a:ext cx="4404" cy="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44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/>
                <a:t>5-Variable Karnaugh Mapping</a:t>
              </a:r>
            </a:p>
          </p:txBody>
        </p:sp>
      </p:grp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657600" y="230187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657600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621088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586163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362200" y="42100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785938" y="42100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749425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362200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62200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2973388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7292975" y="23383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292975" y="29146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7292975" y="36337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7292975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5961063" y="417512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961063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573838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4–43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Illustration of groupings of 1s in adjacent cells of a 5-variable map.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914400"/>
            <a:ext cx="41624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Karnaugh Map</a:t>
            </a:r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228600" y="228600"/>
            <a:ext cx="8593138" cy="6002338"/>
            <a:chOff x="144" y="144"/>
            <a:chExt cx="5413" cy="3781"/>
          </a:xfrm>
        </p:grpSpPr>
        <p:grpSp>
          <p:nvGrpSpPr>
            <p:cNvPr id="18435" name="Group 3"/>
            <p:cNvGrpSpPr>
              <a:grpSpLocks/>
            </p:cNvGrpSpPr>
            <p:nvPr/>
          </p:nvGrpSpPr>
          <p:grpSpPr bwMode="auto">
            <a:xfrm>
              <a:off x="192" y="192"/>
              <a:ext cx="5365" cy="3733"/>
              <a:chOff x="192" y="192"/>
              <a:chExt cx="5365" cy="3733"/>
            </a:xfrm>
          </p:grpSpPr>
          <p:sp>
            <p:nvSpPr>
              <p:cNvPr id="1843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5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3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3" cy="13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990600" y="1652588"/>
            <a:ext cx="7069138" cy="4016375"/>
            <a:chOff x="624" y="1041"/>
            <a:chExt cx="4453" cy="2530"/>
          </a:xfrm>
        </p:grpSpPr>
        <p:pic>
          <p:nvPicPr>
            <p:cNvPr id="1844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1041"/>
              <a:ext cx="4404" cy="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44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/>
                <a:t>5-Variable Karnaugh Mapping</a:t>
              </a:r>
            </a:p>
          </p:txBody>
        </p:sp>
      </p:grp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749425" y="230187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785938" y="4210050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749425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362200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973388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349875" y="23383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6610350" y="359727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961063" y="3598863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573838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362200" y="2301875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49425" y="29860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997575" y="2338388"/>
            <a:ext cx="3651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4–44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914400"/>
            <a:ext cx="78613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352925" y="5727700"/>
            <a:ext cx="433388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altLang="en-US"/>
              <a:t>0</a:t>
            </a:r>
          </a:p>
          <a:p>
            <a:r>
              <a:rPr lang="en-US" altLang="en-US"/>
              <a:t>1</a:t>
            </a:r>
          </a:p>
          <a:p>
            <a:r>
              <a:rPr lang="en-US" altLang="en-US"/>
              <a:t>4</a:t>
            </a:r>
          </a:p>
          <a:p>
            <a:r>
              <a:rPr lang="en-US" altLang="en-US"/>
              <a:t>8</a:t>
            </a:r>
          </a:p>
          <a:p>
            <a:r>
              <a:rPr lang="en-US" altLang="en-US"/>
              <a:t>12</a:t>
            </a:r>
          </a:p>
          <a:p>
            <a:r>
              <a:rPr lang="en-US" altLang="en-US"/>
              <a:t>13</a:t>
            </a:r>
          </a:p>
          <a:p>
            <a:r>
              <a:rPr lang="en-US" altLang="en-US"/>
              <a:t>15</a:t>
            </a:r>
          </a:p>
          <a:p>
            <a:r>
              <a:rPr lang="en-US" altLang="en-US"/>
              <a:t>16</a:t>
            </a:r>
          </a:p>
          <a:p>
            <a:r>
              <a:rPr lang="en-US" altLang="en-US"/>
              <a:t>17</a:t>
            </a:r>
          </a:p>
          <a:p>
            <a:r>
              <a:rPr lang="en-US" altLang="en-US"/>
              <a:t>23</a:t>
            </a:r>
          </a:p>
          <a:p>
            <a:r>
              <a:rPr lang="en-US" altLang="en-US"/>
              <a:t>29</a:t>
            </a:r>
          </a:p>
          <a:p>
            <a:r>
              <a:rPr lang="en-US" altLang="en-US"/>
              <a:t>31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Outline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31788" y="1290638"/>
            <a:ext cx="7805737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4–1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 Operations and Expressions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4–2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Laws and Rules of Boolean Algebra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4–3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DeMorgan’s Theorems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4–4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 Analysis of Logic Circuits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4–5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Logic Simplification Using Boolean Algebra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4–6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Standard Forms of Boolean Expressions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4–7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 Expressions and Truth Tables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4–8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Karnaugh Map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4–9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Karnaugh Map SOP Minimization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4–10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Karnaugh Map POS Minimization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4–11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Quine-McCluskey Method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4–12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 Expressions with VHDL Applied Logic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8913" y="492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4–36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Example of the use of “don’t care” conditions to simplify an expression.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5425" y="460375"/>
            <a:ext cx="8736013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/>
              <a:t>In a 7-segment display, each of the seven segments is activated for various digits. For example, segment a is activated for the digits 0, 2, 3, 5, 6, 7, 8, and 9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203325"/>
            <a:ext cx="4572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735263"/>
            <a:ext cx="5524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3548063"/>
            <a:ext cx="3602038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340475"/>
            <a:ext cx="28622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735388"/>
            <a:ext cx="3011487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96963" y="4497388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106613" y="4481513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647950" y="4502150"/>
            <a:ext cx="3095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109788" y="4953000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066800" y="6018213"/>
            <a:ext cx="3095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608138" y="6037263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114550" y="6057900"/>
            <a:ext cx="3095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x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2646363" y="6024563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x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638425" y="5522913"/>
            <a:ext cx="3095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x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2125663" y="5526088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x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1614488" y="5564188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x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101725" y="5567363"/>
            <a:ext cx="3095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x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579688" y="4973638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608138" y="4994275"/>
            <a:ext cx="3095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88913" y="492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4–36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Example of the use of “don’t care” conditions to simplify an expression.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885950"/>
            <a:ext cx="57959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54163" y="549275"/>
            <a:ext cx="557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∑ m(7,8,9)   ∑ d(10, 11,12,13, 14, 15)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2400" y="6969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4–38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851025"/>
            <a:ext cx="61007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42988" y="504825"/>
            <a:ext cx="63642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US" altLang="en-US" sz="2200"/>
              <a:t>∏ M (2,3, 11, 12, 15)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49275" y="123825"/>
            <a:ext cx="85693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4–10  Karnaugh Map POS Minimization</a:t>
            </a:r>
            <a:r>
              <a:rPr lang="en-US" altLang="en-US" sz="9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969963"/>
            <a:ext cx="8102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346200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1100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822575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1011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622800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0010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315075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1111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754938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52400" y="6969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4–38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42988" y="504825"/>
            <a:ext cx="63642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US" altLang="en-US" sz="2200"/>
              <a:t>∏ M (2,3, 11, 12, 15)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49275" y="123825"/>
            <a:ext cx="85693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4–10  Karnaugh Map POS Minimization</a:t>
            </a:r>
            <a:r>
              <a:rPr lang="en-US" altLang="en-US" sz="9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85838" y="1322388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0000</a:t>
            </a:r>
          </a:p>
          <a:p>
            <a:pPr>
              <a:buClrTx/>
              <a:buFontTx/>
              <a:buNone/>
            </a:pPr>
            <a:r>
              <a:rPr lang="en-US" altLang="en-US"/>
              <a:t>1000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822575" y="1358900"/>
            <a:ext cx="835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0010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622800" y="1358900"/>
            <a:ext cx="771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1001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315075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0100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754938" y="1358900"/>
            <a:ext cx="749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1100</a:t>
            </a:r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11225"/>
            <a:ext cx="798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778000"/>
            <a:ext cx="4486275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2838450"/>
            <a:ext cx="34448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5178425"/>
            <a:ext cx="34448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838450"/>
            <a:ext cx="34448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5214938"/>
            <a:ext cx="344487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3630613"/>
            <a:ext cx="344488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422775"/>
            <a:ext cx="34448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676650" y="2835275"/>
            <a:ext cx="3651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676650" y="4383088"/>
            <a:ext cx="3651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505325" y="5211763"/>
            <a:ext cx="3651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297488" y="5175250"/>
            <a:ext cx="3651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" y="6969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4–38 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42988" y="504825"/>
            <a:ext cx="63642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US" altLang="en-US" sz="2200"/>
              <a:t>∏ M (2,3, 11, 12, 15)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49275" y="123825"/>
            <a:ext cx="85693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4–10  Karnaugh Map POS Minimization</a:t>
            </a:r>
            <a:r>
              <a:rPr lang="en-US" altLang="en-US" sz="9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85838" y="1322388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0000</a:t>
            </a:r>
          </a:p>
          <a:p>
            <a:pPr>
              <a:buClrTx/>
              <a:buFontTx/>
              <a:buNone/>
            </a:pPr>
            <a:r>
              <a:rPr lang="en-US" altLang="en-US"/>
              <a:t>1000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822575" y="1358900"/>
            <a:ext cx="835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0010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622800" y="1358900"/>
            <a:ext cx="771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1001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315075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0100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754938" y="1358900"/>
            <a:ext cx="749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1100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11225"/>
            <a:ext cx="798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778000"/>
            <a:ext cx="51435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578475" y="1920875"/>
            <a:ext cx="1371600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6181725" y="4335463"/>
            <a:ext cx="639763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565525" y="5889625"/>
            <a:ext cx="12795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035675" y="2468563"/>
            <a:ext cx="457200" cy="457200"/>
          </a:xfrm>
          <a:prstGeom prst="ellipse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4235450" y="5492750"/>
            <a:ext cx="457200" cy="457200"/>
          </a:xfrm>
          <a:prstGeom prst="ellipse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6035675" y="2468563"/>
            <a:ext cx="457200" cy="457200"/>
          </a:xfrm>
          <a:prstGeom prst="ellipse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035675" y="3910013"/>
            <a:ext cx="457200" cy="457200"/>
          </a:xfrm>
          <a:prstGeom prst="ellipse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1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1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4–41 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1813" y="165100"/>
            <a:ext cx="85693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4–10  Karnaugh Map POS Minimization</a:t>
            </a:r>
            <a:r>
              <a:rPr lang="en-US" altLang="en-US" sz="9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325" y="425450"/>
            <a:ext cx="89931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Using a Karnaugh map, convert the following standard POS expression into a minimum POS expression, a standard SOP expression, and a minimum SOP expression.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019175"/>
            <a:ext cx="874871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65263"/>
            <a:ext cx="2886075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3849688"/>
            <a:ext cx="3181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1381125"/>
            <a:ext cx="252095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3754438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4121150"/>
            <a:ext cx="243205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416675"/>
            <a:ext cx="25114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Karnaugh Map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5-Variable Karnaugh Mapping</a:t>
            </a: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8600" y="228600"/>
            <a:ext cx="8593138" cy="6002338"/>
            <a:chOff x="144" y="144"/>
            <a:chExt cx="5413" cy="3781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192" y="192"/>
              <a:ext cx="5365" cy="3733"/>
              <a:chOff x="192" y="192"/>
              <a:chExt cx="5365" cy="3733"/>
            </a:xfrm>
          </p:grpSpPr>
          <p:sp>
            <p:nvSpPr>
              <p:cNvPr id="11268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5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3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3" cy="13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22325" y="941388"/>
            <a:ext cx="1936750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US" altLang="en-US"/>
              <a:t>2</a:t>
            </a:r>
            <a:r>
              <a:rPr lang="en-US" altLang="en-US" baseline="33000"/>
              <a:t>5</a:t>
            </a:r>
            <a:r>
              <a:rPr lang="en-US" altLang="en-US"/>
              <a:t>= 32 cells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541713" y="984250"/>
            <a:ext cx="1725612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/>
              <a:t>E      A    B   C   D</a:t>
            </a: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1262063"/>
            <a:ext cx="26670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233988" y="1236663"/>
            <a:ext cx="569912" cy="53514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193925" y="3935413"/>
            <a:ext cx="3749675" cy="1587"/>
          </a:xfrm>
          <a:prstGeom prst="line">
            <a:avLst/>
          </a:prstGeom>
          <a:noFill/>
          <a:ln w="12600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13989</TotalTime>
  <Words>487</Words>
  <Application>Microsoft Office PowerPoint</Application>
  <PresentationFormat>On-screen Show (4:3)</PresentationFormat>
  <Paragraphs>215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Times New Roman</vt:lpstr>
      <vt:lpstr>Arial</vt:lpstr>
      <vt:lpstr>Noto Sans CJK SC Regular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Boolean Algebra and Logic Simplification</dc:subject>
  <dc:creator>David L. Heiserman</dc:creator>
  <cp:keywords/>
  <dc:description/>
  <cp:lastModifiedBy>Moorche</cp:lastModifiedBy>
  <cp:revision>183</cp:revision>
  <cp:lastPrinted>1601-01-01T00:00:00Z</cp:lastPrinted>
  <dcterms:created xsi:type="dcterms:W3CDTF">2004-12-10T21:03:18Z</dcterms:created>
  <dcterms:modified xsi:type="dcterms:W3CDTF">2021-04-15T04:50:25Z</dcterms:modified>
</cp:coreProperties>
</file>