
<file path=[Content_Types].xml><?xml version="1.0" encoding="utf-8"?>
<Types xmlns="http://schemas.openxmlformats.org/package/2006/content-types">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US" sz="4400" b="0" strike="noStrike" spc="-1">
                <a:latin typeface="Arial"/>
              </a:rPr>
              <a:t>Click to move the slide</a:t>
            </a:r>
          </a:p>
        </p:txBody>
      </p:sp>
      <p:sp>
        <p:nvSpPr>
          <p:cNvPr id="130"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131"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13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13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13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3252C0F-7AE9-48A8-9586-56505E55FE07}"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C8D12C8-5477-4617-AF28-DC5AB119218D}" type="slidenum">
              <a:rPr lang="en-GB" sz="1200" b="0" strike="noStrike" spc="-1">
                <a:latin typeface="Times New Roman"/>
              </a:rPr>
              <a:t>5</a:t>
            </a:fld>
            <a:endParaRPr lang="en-US" sz="1200" b="0" strike="noStrike" spc="-1">
              <a:latin typeface="Arial"/>
            </a:endParaRPr>
          </a:p>
        </p:txBody>
      </p:sp>
      <p:sp>
        <p:nvSpPr>
          <p:cNvPr id="348" name="PlaceHolder 2"/>
          <p:cNvSpPr>
            <a:spLocks noGrp="1" noRot="1" noChangeAspect="1"/>
          </p:cNvSpPr>
          <p:nvPr>
            <p:ph type="sldImg"/>
          </p:nvPr>
        </p:nvSpPr>
        <p:spPr>
          <a:xfrm>
            <a:off x="685800" y="1143000"/>
            <a:ext cx="5485680" cy="3085560"/>
          </a:xfrm>
          <a:prstGeom prst="rect">
            <a:avLst/>
          </a:prstGeom>
        </p:spPr>
      </p:sp>
      <p:sp>
        <p:nvSpPr>
          <p:cNvPr id="349"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buClr>
                <a:srgbClr val="000000"/>
              </a:buClr>
              <a:buFont typeface="Symbol"/>
              <a:buChar char=""/>
            </a:pPr>
            <a:r>
              <a:rPr lang="en-GB" sz="2000" b="0" strike="noStrike" spc="-1">
                <a:latin typeface="Arial"/>
              </a:rPr>
              <a:t>Most of the quantities in nature that we can measure are continuous, for example the intensity of light, temperature, velocity all change continuously. </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Temperature for example never rises in discrete steps like 37, 39, 43. The rise in temperature is continuous. </a:t>
            </a:r>
            <a:endParaRPr lang="en-US"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0F2583F-12F8-44B0-AEDF-04D2B29F09DE}" type="slidenum">
              <a:rPr lang="en-GB" sz="1200" b="0" strike="noStrike" spc="-1">
                <a:latin typeface="Times New Roman"/>
              </a:rPr>
              <a:t>14</a:t>
            </a:fld>
            <a:endParaRPr lang="en-US" sz="1200" b="0" strike="noStrike" spc="-1">
              <a:latin typeface="Arial"/>
            </a:endParaRPr>
          </a:p>
        </p:txBody>
      </p:sp>
      <p:sp>
        <p:nvSpPr>
          <p:cNvPr id="375" name="PlaceHolder 2"/>
          <p:cNvSpPr>
            <a:spLocks noGrp="1" noRot="1" noChangeAspect="1"/>
          </p:cNvSpPr>
          <p:nvPr>
            <p:ph type="sldImg"/>
          </p:nvPr>
        </p:nvSpPr>
        <p:spPr>
          <a:xfrm>
            <a:off x="685800" y="1143000"/>
            <a:ext cx="5485680" cy="3085560"/>
          </a:xfrm>
          <a:prstGeom prst="rect">
            <a:avLst/>
          </a:prstGeom>
        </p:spPr>
      </p:sp>
      <p:sp>
        <p:nvSpPr>
          <p:cNvPr id="376"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buClr>
                <a:srgbClr val="000000"/>
              </a:buClr>
              <a:buFont typeface="Symbol"/>
              <a:buChar char=""/>
            </a:pPr>
            <a:r>
              <a:rPr lang="en-GB" sz="2000" b="0" strike="noStrike" spc="-1">
                <a:latin typeface="Arial"/>
              </a:rPr>
              <a:t>The two states of the Digital circuits are based on the Binary number system which allows only two numbers 0 and 1. </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The Binary digit is called a bit.</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To represent more than two states a combination of binary bits is used.</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In the decimal number system a single digit can represent 10 values from 0 to 9.</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To represent more than 10 values a combination of two digits is used which allows up to 100 values to  be represented.</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In a binary number system a combination of 2 bits allows 4 different values to be represented.   </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For example the four shades are represented by two bits, 00, 01, 10, 11. </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A temp of 39 is represented by a combination of six bits 100111. </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The number 39 is represented in a digital system by a combination of voltage levels 5, 0, 0, 5, 5 and 5 volts</a:t>
            </a:r>
            <a:endParaRPr lang="en-US" sz="20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PlaceHolder 1"/>
          <p:cNvSpPr>
            <a:spLocks noGrp="1" noRot="1" noChangeAspect="1"/>
          </p:cNvSpPr>
          <p:nvPr>
            <p:ph type="sldImg"/>
          </p:nvPr>
        </p:nvSpPr>
        <p:spPr>
          <a:xfrm>
            <a:off x="685800" y="1143000"/>
            <a:ext cx="5486400" cy="3086100"/>
          </a:xfrm>
          <a:prstGeom prst="rect">
            <a:avLst/>
          </a:prstGeom>
        </p:spPr>
      </p:sp>
      <p:sp>
        <p:nvSpPr>
          <p:cNvPr id="378"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tabLst>
                <a:tab pos="0" algn="l"/>
              </a:tabLst>
            </a:pPr>
            <a:r>
              <a:rPr lang="en-US" sz="1200" b="0" strike="noStrike" spc="-1">
                <a:solidFill>
                  <a:srgbClr val="000000"/>
                </a:solidFill>
                <a:latin typeface="+mn-lt"/>
                <a:ea typeface="+mn-ea"/>
              </a:rPr>
              <a:t>a pulse has two edges: a </a:t>
            </a:r>
            <a:r>
              <a:rPr lang="en-US" sz="1200" b="1" strike="noStrike" spc="-1">
                <a:solidFill>
                  <a:srgbClr val="000000"/>
                </a:solidFill>
                <a:latin typeface="+mn-lt"/>
                <a:ea typeface="+mn-ea"/>
              </a:rPr>
              <a:t>leading edge </a:t>
            </a:r>
            <a:r>
              <a:rPr lang="en-US" sz="1200" b="0" strike="noStrike" spc="-1">
                <a:solidFill>
                  <a:srgbClr val="000000"/>
                </a:solidFill>
                <a:latin typeface="+mn-lt"/>
                <a:ea typeface="+mn-ea"/>
              </a:rPr>
              <a:t>that occurs first at time </a:t>
            </a:r>
            <a:r>
              <a:rPr lang="en-US" sz="1200" b="0" i="1" strike="noStrike" spc="-1">
                <a:solidFill>
                  <a:srgbClr val="000000"/>
                </a:solidFill>
                <a:latin typeface="+mn-lt"/>
                <a:ea typeface="+mn-ea"/>
              </a:rPr>
              <a:t>t</a:t>
            </a:r>
            <a:r>
              <a:rPr lang="en-US" sz="1200" b="0" strike="noStrike" spc="-1">
                <a:solidFill>
                  <a:srgbClr val="000000"/>
                </a:solidFill>
                <a:latin typeface="+mn-lt"/>
                <a:ea typeface="+mn-ea"/>
              </a:rPr>
              <a:t>0</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and a </a:t>
            </a:r>
            <a:r>
              <a:rPr lang="en-US" sz="1200" b="1" strike="noStrike" spc="-1">
                <a:solidFill>
                  <a:srgbClr val="000000"/>
                </a:solidFill>
                <a:latin typeface="+mn-lt"/>
                <a:ea typeface="+mn-ea"/>
              </a:rPr>
              <a:t>trailing edge </a:t>
            </a:r>
            <a:r>
              <a:rPr lang="en-US" sz="1200" b="0" strike="noStrike" spc="-1">
                <a:solidFill>
                  <a:srgbClr val="000000"/>
                </a:solidFill>
                <a:latin typeface="+mn-lt"/>
                <a:ea typeface="+mn-ea"/>
              </a:rPr>
              <a:t>that occurs last at time </a:t>
            </a:r>
            <a:r>
              <a:rPr lang="en-US" sz="1200" b="0" i="1" strike="noStrike" spc="-1">
                <a:solidFill>
                  <a:srgbClr val="000000"/>
                </a:solidFill>
                <a:latin typeface="+mn-lt"/>
                <a:ea typeface="+mn-ea"/>
              </a:rPr>
              <a:t>t</a:t>
            </a:r>
            <a:r>
              <a:rPr lang="en-US" sz="1200" b="0" strike="noStrike" spc="-1">
                <a:solidFill>
                  <a:srgbClr val="000000"/>
                </a:solidFill>
                <a:latin typeface="+mn-lt"/>
                <a:ea typeface="+mn-ea"/>
              </a:rPr>
              <a:t>1.</a:t>
            </a:r>
            <a:endParaRPr lang="en-US" sz="1200" b="0" strike="noStrike" spc="-1">
              <a:latin typeface="Arial"/>
            </a:endParaRPr>
          </a:p>
        </p:txBody>
      </p:sp>
      <p:sp>
        <p:nvSpPr>
          <p:cNvPr id="3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9BC9AE0-ADFE-49A1-AB63-3A326F503E1C}" type="slidenum">
              <a:rPr lang="en-US" sz="1200" b="0" strike="noStrike" spc="-1">
                <a:solidFill>
                  <a:srgbClr val="000000"/>
                </a:solidFill>
                <a:latin typeface="+mn-lt"/>
                <a:ea typeface="+mn-ea"/>
              </a:rPr>
              <a:t>17</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6F64BEF-610E-46CF-83EC-B28FC1DDC182}" type="slidenum">
              <a:rPr lang="en-GB" sz="1200" b="0" strike="noStrike" spc="-1">
                <a:latin typeface="Times New Roman"/>
              </a:rPr>
              <a:t>18</a:t>
            </a:fld>
            <a:endParaRPr lang="en-US" sz="1200" b="0" strike="noStrike" spc="-1">
              <a:latin typeface="Arial"/>
            </a:endParaRPr>
          </a:p>
        </p:txBody>
      </p:sp>
      <p:sp>
        <p:nvSpPr>
          <p:cNvPr id="381" name="PlaceHolder 2"/>
          <p:cNvSpPr>
            <a:spLocks noGrp="1" noRot="1" noChangeAspect="1"/>
          </p:cNvSpPr>
          <p:nvPr>
            <p:ph type="sldImg"/>
          </p:nvPr>
        </p:nvSpPr>
        <p:spPr>
          <a:xfrm>
            <a:off x="685800" y="1143000"/>
            <a:ext cx="5485680" cy="3085560"/>
          </a:xfrm>
          <a:prstGeom prst="rect">
            <a:avLst/>
          </a:prstGeom>
        </p:spPr>
      </p:sp>
      <p:sp>
        <p:nvSpPr>
          <p:cNvPr id="382"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tabLst>
                <a:tab pos="0" algn="l"/>
              </a:tabLst>
            </a:pPr>
            <a:r>
              <a:rPr lang="en-GB" sz="2000" b="0" strike="noStrike" spc="-1">
                <a:latin typeface="Arial"/>
              </a:rPr>
              <a:t>A computer which is a digital system can process different types of information</a:t>
            </a:r>
            <a:endParaRPr lang="en-US" sz="2000" b="0" strike="noStrike" spc="-1">
              <a:latin typeface="Arial"/>
            </a:endParaRPr>
          </a:p>
          <a:p>
            <a:pPr marL="216000" indent="-215640">
              <a:lnSpc>
                <a:spcPct val="100000"/>
              </a:lnSpc>
              <a:buClr>
                <a:srgbClr val="000000"/>
              </a:buClr>
              <a:buFont typeface="Symbol"/>
              <a:buChar char=""/>
              <a:tabLst>
                <a:tab pos="0" algn="l"/>
              </a:tabLst>
            </a:pPr>
            <a:r>
              <a:rPr lang="en-GB" sz="2000" b="0" strike="noStrike" spc="-1">
                <a:latin typeface="Arial"/>
              </a:rPr>
              <a:t>It can handle numbers and perform arithmetic operations on the numbers</a:t>
            </a:r>
            <a:endParaRPr lang="en-US" sz="2000" b="0" strike="noStrike" spc="-1">
              <a:latin typeface="Arial"/>
            </a:endParaRPr>
          </a:p>
          <a:p>
            <a:pPr marL="216000" indent="-215640">
              <a:lnSpc>
                <a:spcPct val="100000"/>
              </a:lnSpc>
              <a:buClr>
                <a:srgbClr val="000000"/>
              </a:buClr>
              <a:buFont typeface="Symbol"/>
              <a:buChar char=""/>
              <a:tabLst>
                <a:tab pos="0" algn="l"/>
              </a:tabLst>
            </a:pPr>
            <a:r>
              <a:rPr lang="en-GB" sz="2000" b="0" strike="noStrike" spc="-1">
                <a:latin typeface="Arial"/>
              </a:rPr>
              <a:t>It can handle text and perform editing operations on text</a:t>
            </a:r>
            <a:endParaRPr lang="en-US" sz="2000" b="0" strike="noStrike" spc="-1">
              <a:latin typeface="Arial"/>
            </a:endParaRPr>
          </a:p>
          <a:p>
            <a:pPr marL="216000" indent="-215640">
              <a:lnSpc>
                <a:spcPct val="100000"/>
              </a:lnSpc>
              <a:buClr>
                <a:srgbClr val="000000"/>
              </a:buClr>
              <a:buFont typeface="Symbol"/>
              <a:buChar char=""/>
              <a:tabLst>
                <a:tab pos="0" algn="l"/>
              </a:tabLst>
            </a:pPr>
            <a:r>
              <a:rPr lang="en-GB" sz="2000" b="0" strike="noStrike" spc="-1">
                <a:latin typeface="Arial"/>
              </a:rPr>
              <a:t>It can handle mathematical and scientific formulas</a:t>
            </a:r>
            <a:endParaRPr lang="en-US" sz="2000" b="0" strike="noStrike" spc="-1">
              <a:latin typeface="Arial"/>
            </a:endParaRPr>
          </a:p>
          <a:p>
            <a:pPr marL="216000" indent="-215640">
              <a:lnSpc>
                <a:spcPct val="100000"/>
              </a:lnSpc>
              <a:buClr>
                <a:srgbClr val="000000"/>
              </a:buClr>
              <a:buFont typeface="Symbol"/>
              <a:buChar char=""/>
              <a:tabLst>
                <a:tab pos="0" algn="l"/>
              </a:tabLst>
            </a:pPr>
            <a:r>
              <a:rPr lang="en-GB" sz="2000" b="0" strike="noStrike" spc="-1">
                <a:latin typeface="Arial"/>
              </a:rPr>
              <a:t>It can handle drawings and pictures</a:t>
            </a:r>
            <a:endParaRPr lang="en-US" sz="2000" b="0" strike="noStrike" spc="-1">
              <a:latin typeface="Arial"/>
            </a:endParaRPr>
          </a:p>
          <a:p>
            <a:pPr marL="216000" indent="-215640">
              <a:lnSpc>
                <a:spcPct val="100000"/>
              </a:lnSpc>
              <a:buClr>
                <a:srgbClr val="000000"/>
              </a:buClr>
              <a:buFont typeface="Symbol"/>
              <a:buChar char=""/>
              <a:tabLst>
                <a:tab pos="0" algn="l"/>
              </a:tabLst>
            </a:pPr>
            <a:r>
              <a:rPr lang="en-GB" sz="2000" b="0" strike="noStrike" spc="-1">
                <a:latin typeface="Arial"/>
              </a:rPr>
              <a:t>It can process sound and music</a:t>
            </a:r>
            <a:endParaRPr lang="en-US" sz="2000" b="0" strike="noStrike" spc="-1">
              <a:latin typeface="Arial"/>
            </a:endParaRPr>
          </a:p>
          <a:p>
            <a:pPr marL="216000" indent="-215640">
              <a:lnSpc>
                <a:spcPct val="100000"/>
              </a:lnSpc>
              <a:buClr>
                <a:srgbClr val="000000"/>
              </a:buClr>
              <a:buFont typeface="Symbol"/>
              <a:buChar char=""/>
              <a:tabLst>
                <a:tab pos="0" algn="l"/>
              </a:tabLst>
            </a:pPr>
            <a:r>
              <a:rPr lang="en-GB" sz="2000" b="0" strike="noStrike" spc="-1">
                <a:latin typeface="Arial"/>
              </a:rPr>
              <a:t>All this diverse types of information is represented in the form of binary numbers. Different binary standards are used to represent different types of information. For example, text is represented through binary bits, however the bits representing the characters follow a standard ASCII code</a:t>
            </a:r>
            <a:endParaRPr lang="en-US" sz="20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9835D8D-1C34-40B0-873D-91C4CB1CC128}" type="slidenum">
              <a:rPr lang="en-GB" sz="1200" b="0" strike="noStrike" spc="-1">
                <a:latin typeface="Times New Roman"/>
              </a:rPr>
              <a:t>20</a:t>
            </a:fld>
            <a:endParaRPr lang="en-US" sz="1200" b="0" strike="noStrike" spc="-1">
              <a:latin typeface="Arial"/>
            </a:endParaRPr>
          </a:p>
        </p:txBody>
      </p:sp>
      <p:sp>
        <p:nvSpPr>
          <p:cNvPr id="384" name="PlaceHolder 2"/>
          <p:cNvSpPr>
            <a:spLocks noGrp="1" noRot="1" noChangeAspect="1"/>
          </p:cNvSpPr>
          <p:nvPr>
            <p:ph type="sldImg"/>
          </p:nvPr>
        </p:nvSpPr>
        <p:spPr>
          <a:xfrm>
            <a:off x="685800" y="1143000"/>
            <a:ext cx="5485680" cy="3085560"/>
          </a:xfrm>
          <a:prstGeom prst="rect">
            <a:avLst/>
          </a:prstGeom>
        </p:spPr>
      </p:sp>
      <p:sp>
        <p:nvSpPr>
          <p:cNvPr id="385"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buClr>
                <a:srgbClr val="000000"/>
              </a:buClr>
              <a:buFont typeface="Symbol"/>
              <a:buChar char=""/>
            </a:pPr>
            <a:r>
              <a:rPr lang="en-GB" sz="2000" b="0" strike="noStrike" spc="-1">
                <a:latin typeface="Arial"/>
              </a:rPr>
              <a:t>How does the digital circuit process the binary information?</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As mentioned earlier, the digital circuits are designed to work with binary numbers.</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Logic Gates which are the Basic building blocks of a complex digital system which perform simple but unique operations on the binary or digital information.</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The basic Logic Gates are the AND Gate, OR Gate and the NOT Gate. </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Each of these three gates performs unique logical operations on the information applied at the outputs. The result of the operation is available on the output of the gate.</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Other gates that are also frequently used are NAND, NOR, XOR and XNOR. The four gates are symbolically represented in the diagram.</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All these gates are available in the form of Integrated Circuits (ICs)</a:t>
            </a:r>
            <a:endParaRPr lang="en-US" sz="20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89A9345-BDDE-4F2B-A8D5-F1AE6F410D53}" type="slidenum">
              <a:rPr lang="en-GB" sz="1200" b="0" strike="noStrike" spc="-1">
                <a:latin typeface="Times New Roman"/>
              </a:rPr>
              <a:t>21</a:t>
            </a:fld>
            <a:endParaRPr lang="en-US" sz="1200" b="0" strike="noStrike" spc="-1">
              <a:latin typeface="Arial"/>
            </a:endParaRPr>
          </a:p>
        </p:txBody>
      </p:sp>
      <p:sp>
        <p:nvSpPr>
          <p:cNvPr id="387" name="PlaceHolder 2"/>
          <p:cNvSpPr>
            <a:spLocks noGrp="1" noRot="1" noChangeAspect="1"/>
          </p:cNvSpPr>
          <p:nvPr>
            <p:ph type="sldImg"/>
          </p:nvPr>
        </p:nvSpPr>
        <p:spPr>
          <a:xfrm>
            <a:off x="685800" y="1143000"/>
            <a:ext cx="5485680" cy="3085560"/>
          </a:xfrm>
          <a:prstGeom prst="rect">
            <a:avLst/>
          </a:prstGeom>
        </p:spPr>
      </p:sp>
      <p:sp>
        <p:nvSpPr>
          <p:cNvPr id="388"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buClr>
                <a:srgbClr val="000000"/>
              </a:buClr>
              <a:buFont typeface="Symbol"/>
              <a:buChar char=""/>
            </a:pPr>
            <a:r>
              <a:rPr lang="en-GB" sz="2000" b="0" strike="noStrike" spc="-1">
                <a:latin typeface="Arial"/>
              </a:rPr>
              <a:t>Each gate is shown to have two inputs except for the NOT gate.</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The six gates can have more than two inputs.</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All logic gates always  have a single output.</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The Integrated Circuit shows a NAND Gate IC which has four dual input NAND gates.</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Such ICs with different gates are available and used for implementing digital circuits.</a:t>
            </a:r>
            <a:endParaRPr lang="en-US" sz="20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95AAA33-66DB-435E-B3FE-2E8062510B64}" type="slidenum">
              <a:rPr lang="en-GB" sz="1200" b="0" strike="noStrike" spc="-1">
                <a:latin typeface="Times New Roman"/>
              </a:rPr>
              <a:t>22</a:t>
            </a:fld>
            <a:endParaRPr lang="en-US" sz="1200" b="0" strike="noStrike" spc="-1">
              <a:latin typeface="Arial"/>
            </a:endParaRPr>
          </a:p>
        </p:txBody>
      </p:sp>
      <p:sp>
        <p:nvSpPr>
          <p:cNvPr id="390" name="PlaceHolder 2"/>
          <p:cNvSpPr>
            <a:spLocks noGrp="1" noRot="1" noChangeAspect="1"/>
          </p:cNvSpPr>
          <p:nvPr>
            <p:ph type="sldImg"/>
          </p:nvPr>
        </p:nvSpPr>
        <p:spPr>
          <a:xfrm>
            <a:off x="685800" y="1143000"/>
            <a:ext cx="5485680" cy="3085560"/>
          </a:xfrm>
          <a:prstGeom prst="rect">
            <a:avLst/>
          </a:prstGeom>
        </p:spPr>
      </p:sp>
      <p:sp>
        <p:nvSpPr>
          <p:cNvPr id="391"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buClr>
                <a:srgbClr val="000000"/>
              </a:buClr>
              <a:buFont typeface="Symbol"/>
              <a:buChar char=""/>
            </a:pPr>
            <a:r>
              <a:rPr lang="en-GB" sz="2000" b="0" strike="noStrike" spc="-1">
                <a:latin typeface="Arial"/>
              </a:rPr>
              <a:t>The Logic gates by them selves are not able to do anything useful. These gates have to be connected together to form a circuit which is able to perform some useful function. A circuit formed by the combination of logic gates is known as a combinational circuit. </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An Adder combination circuit is shown in the diagram. </a:t>
            </a:r>
            <a:endParaRPr lang="en-US" sz="20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AF4F27D-D23F-4BAC-A302-D84B68D64868}" type="slidenum">
              <a:rPr lang="en-GB" sz="1200" b="0" strike="noStrike" spc="-1">
                <a:latin typeface="Times New Roman"/>
              </a:rPr>
              <a:t>23</a:t>
            </a:fld>
            <a:endParaRPr lang="en-US" sz="1200" b="0" strike="noStrike" spc="-1">
              <a:latin typeface="Arial"/>
            </a:endParaRPr>
          </a:p>
        </p:txBody>
      </p:sp>
      <p:sp>
        <p:nvSpPr>
          <p:cNvPr id="393" name="PlaceHolder 2"/>
          <p:cNvSpPr>
            <a:spLocks noGrp="1" noRot="1" noChangeAspect="1"/>
          </p:cNvSpPr>
          <p:nvPr>
            <p:ph type="sldImg"/>
          </p:nvPr>
        </p:nvSpPr>
        <p:spPr>
          <a:xfrm>
            <a:off x="685800" y="1143000"/>
            <a:ext cx="5485680" cy="3085560"/>
          </a:xfrm>
          <a:prstGeom prst="rect">
            <a:avLst/>
          </a:prstGeom>
        </p:spPr>
      </p:sp>
      <p:sp>
        <p:nvSpPr>
          <p:cNvPr id="394"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buClr>
                <a:srgbClr val="000000"/>
              </a:buClr>
              <a:buFont typeface="Symbol"/>
              <a:buChar char=""/>
            </a:pPr>
            <a:r>
              <a:rPr lang="en-GB" sz="2000" b="0" strike="noStrike" spc="-1">
                <a:latin typeface="Arial"/>
              </a:rPr>
              <a:t>An Adder circuit is formed by the combination of AND, OR and XOR gates and is able to add two single bit binary numbers.</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Combinational circuits perform an operation on the input binary information and results in an output which is almost instantaneous.</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Many of these combinational circuits that perform a specific function such as addition are available as MSI Integrated Circuits (ICs) and are known as functional devices.</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Other commonly used Functional devices are</a:t>
            </a:r>
            <a:endParaRPr lang="en-US" sz="20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1FF3E90-0FE0-4493-8FDD-98530019E337}" type="slidenum">
              <a:rPr lang="en-GB" sz="1200" b="0" strike="noStrike" spc="-1">
                <a:latin typeface="Times New Roman"/>
              </a:rPr>
              <a:t>25</a:t>
            </a:fld>
            <a:endParaRPr lang="en-US" sz="1200" b="0" strike="noStrike" spc="-1">
              <a:latin typeface="Arial"/>
            </a:endParaRPr>
          </a:p>
        </p:txBody>
      </p:sp>
      <p:sp>
        <p:nvSpPr>
          <p:cNvPr id="396" name="PlaceHolder 2"/>
          <p:cNvSpPr>
            <a:spLocks noGrp="1" noRot="1" noChangeAspect="1"/>
          </p:cNvSpPr>
          <p:nvPr>
            <p:ph type="sldImg"/>
          </p:nvPr>
        </p:nvSpPr>
        <p:spPr>
          <a:xfrm>
            <a:off x="685800" y="1143000"/>
            <a:ext cx="5485680" cy="3085560"/>
          </a:xfrm>
          <a:prstGeom prst="rect">
            <a:avLst/>
          </a:prstGeom>
        </p:spPr>
      </p:sp>
      <p:sp>
        <p:nvSpPr>
          <p:cNvPr id="397"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buClr>
                <a:srgbClr val="000000"/>
              </a:buClr>
              <a:buFont typeface="Symbol"/>
              <a:buChar char=""/>
            </a:pPr>
            <a:r>
              <a:rPr lang="en-GB" sz="2000" b="0" strike="noStrike" spc="-1">
                <a:latin typeface="Arial"/>
              </a:rPr>
              <a:t>Commonly used functional ICs are</a:t>
            </a:r>
            <a:endParaRPr lang="en-US" sz="2000" b="0" strike="noStrike" spc="-1">
              <a:latin typeface="Arial"/>
            </a:endParaRPr>
          </a:p>
          <a:p>
            <a:pPr marL="216000" lvl="1" indent="-215640">
              <a:lnSpc>
                <a:spcPct val="100000"/>
              </a:lnSpc>
              <a:buClr>
                <a:srgbClr val="000000"/>
              </a:buClr>
              <a:buFont typeface="Symbol"/>
              <a:buChar char=""/>
            </a:pPr>
            <a:r>
              <a:rPr lang="en-GB" sz="2000" b="0" strike="noStrike" spc="-1">
                <a:latin typeface="Arial"/>
              </a:rPr>
              <a:t>Adder</a:t>
            </a:r>
            <a:endParaRPr lang="en-US" sz="2000" b="0" strike="noStrike" spc="-1">
              <a:latin typeface="Arial"/>
            </a:endParaRPr>
          </a:p>
          <a:p>
            <a:pPr marL="216000" lvl="1" indent="-215640">
              <a:lnSpc>
                <a:spcPct val="100000"/>
              </a:lnSpc>
              <a:buClr>
                <a:srgbClr val="000000"/>
              </a:buClr>
              <a:buFont typeface="Symbol"/>
              <a:buChar char=""/>
            </a:pPr>
            <a:r>
              <a:rPr lang="en-GB" sz="2000" b="0" strike="noStrike" spc="-1">
                <a:latin typeface="Arial"/>
              </a:rPr>
              <a:t>Comparator</a:t>
            </a:r>
            <a:endParaRPr lang="en-US" sz="2000" b="0" strike="noStrike" spc="-1">
              <a:latin typeface="Arial"/>
            </a:endParaRPr>
          </a:p>
          <a:p>
            <a:pPr marL="216000" lvl="1" indent="-215640">
              <a:lnSpc>
                <a:spcPct val="100000"/>
              </a:lnSpc>
              <a:buClr>
                <a:srgbClr val="000000"/>
              </a:buClr>
              <a:buFont typeface="Symbol"/>
              <a:buChar char=""/>
            </a:pPr>
            <a:r>
              <a:rPr lang="en-GB" sz="2000" b="0" strike="noStrike" spc="-1">
                <a:latin typeface="Arial"/>
              </a:rPr>
              <a:t>Encoder/Decoder</a:t>
            </a:r>
            <a:endParaRPr lang="en-US" sz="2000" b="0" strike="noStrike" spc="-1">
              <a:latin typeface="Arial"/>
            </a:endParaRPr>
          </a:p>
          <a:p>
            <a:pPr marL="216000" lvl="1" indent="-215640">
              <a:lnSpc>
                <a:spcPct val="100000"/>
              </a:lnSpc>
              <a:buClr>
                <a:srgbClr val="000000"/>
              </a:buClr>
              <a:buFont typeface="Symbol"/>
              <a:buChar char=""/>
            </a:pPr>
            <a:r>
              <a:rPr lang="en-GB" sz="2000" b="0" strike="noStrike" spc="-1">
                <a:latin typeface="Arial"/>
              </a:rPr>
              <a:t>Multiplexer/Demultiplexer</a:t>
            </a:r>
            <a:r>
              <a:rPr lang="en-US" sz="2000" b="0" strike="noStrike" spc="-1">
                <a:latin typeface="Arial"/>
              </a:rPr>
              <a:t> </a:t>
            </a:r>
          </a:p>
          <a:p>
            <a:pPr marL="216000" indent="-215640">
              <a:lnSpc>
                <a:spcPct val="100000"/>
              </a:lnSpc>
              <a:tabLst>
                <a:tab pos="0" algn="l"/>
              </a:tabLst>
            </a:pPr>
            <a:endParaRPr lang="en-US" sz="2000" b="0" strike="noStrike" spc="-1">
              <a:latin typeface="Arial"/>
            </a:endParaRPr>
          </a:p>
          <a:p>
            <a:pPr marL="216000" indent="-215640">
              <a:lnSpc>
                <a:spcPct val="100000"/>
              </a:lnSpc>
              <a:tabLst>
                <a:tab pos="0" algn="l"/>
              </a:tabLst>
            </a:pPr>
            <a:endParaRPr lang="en-US" sz="20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5D38A46-09CA-4BAD-BB63-B44BFC2098F9}" type="slidenum">
              <a:rPr lang="en-GB" sz="1200" b="0" strike="noStrike" spc="-1">
                <a:latin typeface="Times New Roman"/>
              </a:rPr>
              <a:t>26</a:t>
            </a:fld>
            <a:endParaRPr lang="en-US" sz="1200" b="0" strike="noStrike" spc="-1">
              <a:latin typeface="Arial"/>
            </a:endParaRPr>
          </a:p>
        </p:txBody>
      </p:sp>
      <p:sp>
        <p:nvSpPr>
          <p:cNvPr id="399" name="PlaceHolder 2"/>
          <p:cNvSpPr>
            <a:spLocks noGrp="1" noRot="1" noChangeAspect="1"/>
          </p:cNvSpPr>
          <p:nvPr>
            <p:ph type="sldImg"/>
          </p:nvPr>
        </p:nvSpPr>
        <p:spPr>
          <a:xfrm>
            <a:off x="685800" y="1143000"/>
            <a:ext cx="5485680" cy="3085560"/>
          </a:xfrm>
          <a:prstGeom prst="rect">
            <a:avLst/>
          </a:prstGeom>
        </p:spPr>
      </p:sp>
      <p:sp>
        <p:nvSpPr>
          <p:cNvPr id="400"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buClr>
                <a:srgbClr val="000000"/>
              </a:buClr>
              <a:buFont typeface="Symbol"/>
              <a:buChar char=""/>
            </a:pPr>
            <a:r>
              <a:rPr lang="en-GB" sz="2000" b="0" strike="noStrike" spc="-1">
                <a:latin typeface="Arial"/>
              </a:rPr>
              <a:t>Digital systems are being used in a wide variety of applications. A large number of these digital systems generate an output based on not only the current information but some previously stored information.</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Consider a timer circuit, counting in reverse from 10 to 0. The timer circuit decrements the count by 1 each time it receives an input signal. The new count value is dependent on the previous count value.</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Consider the block diagram of a Sequential circuit.</a:t>
            </a:r>
            <a:endParaRPr lang="en-US" sz="2000" b="0" strike="noStrike" spc="-1">
              <a:latin typeface="Arial"/>
            </a:endParaRPr>
          </a:p>
          <a:p>
            <a:pPr marL="216000" indent="-215640">
              <a:lnSpc>
                <a:spcPct val="100000"/>
              </a:lnSpc>
              <a:tabLst>
                <a:tab pos="0" algn="l"/>
              </a:tabLst>
            </a:pPr>
            <a:endParaRPr lang="en-US" sz="2000" b="0" strike="noStrike" spc="-1">
              <a:latin typeface="Arial"/>
            </a:endParaRPr>
          </a:p>
          <a:p>
            <a:pPr marL="216000" indent="-215640">
              <a:lnSpc>
                <a:spcPct val="100000"/>
              </a:lnSpc>
              <a:buClr>
                <a:srgbClr val="000000"/>
              </a:buClr>
              <a:buFont typeface="Symbol"/>
              <a:buChar char=""/>
              <a:tabLst>
                <a:tab pos="0" algn="l"/>
              </a:tabLst>
            </a:pPr>
            <a:r>
              <a:rPr lang="en-GB" sz="2000" b="0" strike="noStrike" spc="-1">
                <a:latin typeface="Arial"/>
              </a:rPr>
              <a:t>The Sequential circuit consists of a Combinational part and a memory element.</a:t>
            </a:r>
            <a:endParaRPr lang="en-US" sz="2000" b="0" strike="noStrike" spc="-1">
              <a:latin typeface="Arial"/>
            </a:endParaRPr>
          </a:p>
          <a:p>
            <a:pPr marL="216000" indent="-215640">
              <a:lnSpc>
                <a:spcPct val="100000"/>
              </a:lnSpc>
              <a:buClr>
                <a:srgbClr val="000000"/>
              </a:buClr>
              <a:buFont typeface="Symbol"/>
              <a:buChar char=""/>
              <a:tabLst>
                <a:tab pos="0" algn="l"/>
              </a:tabLst>
            </a:pPr>
            <a:r>
              <a:rPr lang="en-GB" sz="2000" b="0" strike="noStrike" spc="-1">
                <a:latin typeface="Arial"/>
              </a:rPr>
              <a:t>Consider the timer of a microwave oven. You key in the time to cook your favourite dish.</a:t>
            </a:r>
            <a:endParaRPr lang="en-US" sz="2000" b="0" strike="noStrike" spc="-1">
              <a:latin typeface="Arial"/>
            </a:endParaRPr>
          </a:p>
          <a:p>
            <a:pPr marL="216000" indent="-215640">
              <a:lnSpc>
                <a:spcPct val="100000"/>
              </a:lnSpc>
              <a:buClr>
                <a:srgbClr val="000000"/>
              </a:buClr>
              <a:buFont typeface="Symbol"/>
              <a:buChar char=""/>
              <a:tabLst>
                <a:tab pos="0" algn="l"/>
              </a:tabLst>
            </a:pPr>
            <a:r>
              <a:rPr lang="en-GB" sz="2000" b="0" strike="noStrike" spc="-1">
                <a:latin typeface="Arial"/>
              </a:rPr>
              <a:t>The microwave display unit displays the cooking time.</a:t>
            </a:r>
            <a:endParaRPr lang="en-US" sz="2000" b="0" strike="noStrike" spc="-1">
              <a:latin typeface="Arial"/>
            </a:endParaRPr>
          </a:p>
          <a:p>
            <a:pPr marL="216000" indent="-215640">
              <a:lnSpc>
                <a:spcPct val="100000"/>
              </a:lnSpc>
              <a:buClr>
                <a:srgbClr val="000000"/>
              </a:buClr>
              <a:buFont typeface="Symbol"/>
              <a:buChar char=""/>
              <a:tabLst>
                <a:tab pos="0" algn="l"/>
              </a:tabLst>
            </a:pPr>
            <a:r>
              <a:rPr lang="en-GB" sz="2000" b="0" strike="noStrike" spc="-1">
                <a:latin typeface="Arial"/>
              </a:rPr>
              <a:t>The memory element of the microwave oven sequential circuit stores the cooking time.</a:t>
            </a:r>
            <a:endParaRPr lang="en-US" sz="2000" b="0" strike="noStrike" spc="-1">
              <a:latin typeface="Arial"/>
            </a:endParaRPr>
          </a:p>
          <a:p>
            <a:pPr marL="216000" indent="-215640">
              <a:lnSpc>
                <a:spcPct val="100000"/>
              </a:lnSpc>
              <a:buClr>
                <a:srgbClr val="000000"/>
              </a:buClr>
              <a:buFont typeface="Symbol"/>
              <a:buChar char=""/>
              <a:tabLst>
                <a:tab pos="0" algn="l"/>
              </a:tabLst>
            </a:pPr>
            <a:r>
              <a:rPr lang="en-GB" sz="2000" b="0" strike="noStrike" spc="-1">
                <a:latin typeface="Arial"/>
              </a:rPr>
              <a:t>The cooking time is decremented by 1 after every second when a new input signal is received at the input of the combinational part of the Sequential circuit.</a:t>
            </a:r>
            <a:endParaRPr lang="en-US" sz="2000" b="0" strike="noStrike" spc="-1">
              <a:latin typeface="Arial"/>
            </a:endParaRPr>
          </a:p>
          <a:p>
            <a:pPr marL="216000" indent="-215640">
              <a:lnSpc>
                <a:spcPct val="100000"/>
              </a:lnSpc>
              <a:buClr>
                <a:srgbClr val="000000"/>
              </a:buClr>
              <a:buFont typeface="Symbol"/>
              <a:buChar char=""/>
              <a:tabLst>
                <a:tab pos="0" algn="l"/>
              </a:tabLst>
            </a:pPr>
            <a:r>
              <a:rPr lang="en-GB" sz="2000" b="0" strike="noStrike" spc="-1">
                <a:latin typeface="Arial"/>
              </a:rPr>
              <a:t>Ultimately, when the cooking time decrements to zero and the memory element stores zero , the next input signal sounds an alarm and turns the microwave off.</a:t>
            </a:r>
            <a:endParaRPr lang="en-US" sz="2000" b="0" strike="noStrike" spc="-1">
              <a:latin typeface="Arial"/>
            </a:endParaRPr>
          </a:p>
          <a:p>
            <a:pPr marL="216000" indent="-215640">
              <a:lnSpc>
                <a:spcPct val="100000"/>
              </a:lnSpc>
              <a:buClr>
                <a:srgbClr val="000000"/>
              </a:buClr>
              <a:buFont typeface="Symbol"/>
              <a:buChar char=""/>
              <a:tabLst>
                <a:tab pos="0" algn="l"/>
              </a:tabLst>
            </a:pPr>
            <a:r>
              <a:rPr lang="en-GB" sz="2000" b="0" strike="noStrike" spc="-1">
                <a:latin typeface="Arial"/>
              </a:rPr>
              <a:t>A traffic signal controller operates in a similar manner. It switches between the green, amber and red signal in a sequence on the basis of current and previous information. </a:t>
            </a:r>
            <a:endParaRPr lang="en-US" sz="2000" b="0" strike="noStrike" spc="-1">
              <a:latin typeface="Arial"/>
            </a:endParaRPr>
          </a:p>
          <a:p>
            <a:pPr marL="216000" indent="-215640">
              <a:lnSpc>
                <a:spcPct val="100000"/>
              </a:lnSpc>
              <a:buClr>
                <a:srgbClr val="000000"/>
              </a:buClr>
              <a:buFont typeface="Symbol"/>
              <a:buChar char=""/>
              <a:tabLst>
                <a:tab pos="0" algn="l"/>
              </a:tabLst>
            </a:pPr>
            <a:r>
              <a:rPr lang="en-GB" sz="2000" b="0" strike="noStrike" spc="-1">
                <a:latin typeface="Arial"/>
              </a:rPr>
              <a:t>The memory or storage element in the Sequential Circuit is implemented using a very simple digital circuit known as a flip-flop.</a:t>
            </a:r>
            <a:endParaRPr lang="en-US" sz="2000" b="0" strike="noStrike" spc="-1">
              <a:latin typeface="Arial"/>
            </a:endParaRPr>
          </a:p>
          <a:p>
            <a:pPr marL="216000" indent="-215640">
              <a:lnSpc>
                <a:spcPct val="100000"/>
              </a:lnSpc>
              <a:buClr>
                <a:srgbClr val="000000"/>
              </a:buClr>
              <a:buFont typeface="Symbol"/>
              <a:buChar char=""/>
              <a:tabLst>
                <a:tab pos="0" algn="l"/>
              </a:tabLst>
            </a:pPr>
            <a:r>
              <a:rPr lang="en-GB" sz="2000" b="0" strike="noStrike" spc="-1">
                <a:latin typeface="Arial"/>
              </a:rPr>
              <a:t>Examples of Sequential circuits are Counters and Registers. These Sequential circuits are available as MSI ICs.</a:t>
            </a:r>
            <a:endParaRPr lang="en-US" sz="2000" b="0" strike="noStrike" spc="-1">
              <a:latin typeface="Arial"/>
            </a:endParaRPr>
          </a:p>
          <a:p>
            <a:pPr marL="216000" indent="-215640">
              <a:lnSpc>
                <a:spcPct val="100000"/>
              </a:lnSpc>
              <a:tabLst>
                <a:tab pos="0" algn="l"/>
              </a:tabLst>
            </a:pPr>
            <a:endParaRPr lang="en-US" sz="2000" b="0" strike="noStrike" spc="-1">
              <a:latin typeface="Arial"/>
            </a:endParaRPr>
          </a:p>
          <a:p>
            <a:pPr marL="216000" indent="-215640">
              <a:lnSpc>
                <a:spcPct val="100000"/>
              </a:lnSpc>
              <a:tabLst>
                <a:tab pos="0" algn="l"/>
              </a:tabLst>
            </a:pPr>
            <a:endParaRPr lang="en-US" sz="20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6A08035-E14B-4A27-B52A-29D775979AB1}" type="slidenum">
              <a:rPr lang="en-GB" sz="1200" b="0" strike="noStrike" spc="-1">
                <a:latin typeface="Times New Roman"/>
              </a:rPr>
              <a:t>27</a:t>
            </a:fld>
            <a:endParaRPr lang="en-US" sz="1200" b="0" strike="noStrike" spc="-1">
              <a:latin typeface="Arial"/>
            </a:endParaRPr>
          </a:p>
        </p:txBody>
      </p:sp>
      <p:sp>
        <p:nvSpPr>
          <p:cNvPr id="402" name="PlaceHolder 2"/>
          <p:cNvSpPr>
            <a:spLocks noGrp="1" noRot="1" noChangeAspect="1"/>
          </p:cNvSpPr>
          <p:nvPr>
            <p:ph type="sldImg"/>
          </p:nvPr>
        </p:nvSpPr>
        <p:spPr>
          <a:xfrm>
            <a:off x="685800" y="1143000"/>
            <a:ext cx="5485680" cy="3085560"/>
          </a:xfrm>
          <a:prstGeom prst="rect">
            <a:avLst/>
          </a:prstGeom>
        </p:spPr>
      </p:sp>
      <p:sp>
        <p:nvSpPr>
          <p:cNvPr id="403"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buClr>
                <a:srgbClr val="000000"/>
              </a:buClr>
              <a:buFont typeface="Symbol"/>
              <a:buChar char=""/>
            </a:pPr>
            <a:r>
              <a:rPr lang="en-GB" sz="2000" b="0" strike="noStrike" spc="-1">
                <a:latin typeface="Arial"/>
              </a:rPr>
              <a:t>A modern trend in implementing digital systems is through Programmable Logic Devices or PLDs.</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PLDs provide the user with a general purpose circuitry which the user can configure or program to form any combinational or Sequential functional unit.</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The adder circuit discussed earlier is a combinational circuit that uses AND, OR and XOR Gates. Thus three different ICs have to be used to implement an adder.</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A PLD based implementation only requires a single chip. </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The use of PLDs in implementing combinational and sequential circuits results in fewer ICs and thus lower costs. The implementation time is also short.</a:t>
            </a:r>
            <a:endParaRPr lang="en-US"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C41E9EF-FC93-485B-BC0B-4EC825EC8192}" type="slidenum">
              <a:rPr lang="en-GB" sz="1200" b="0" strike="noStrike" spc="-1">
                <a:latin typeface="Times New Roman"/>
              </a:rPr>
              <a:t>6</a:t>
            </a:fld>
            <a:endParaRPr lang="en-US" sz="1200" b="0" strike="noStrike" spc="-1">
              <a:latin typeface="Arial"/>
            </a:endParaRPr>
          </a:p>
        </p:txBody>
      </p:sp>
      <p:sp>
        <p:nvSpPr>
          <p:cNvPr id="351" name="PlaceHolder 2"/>
          <p:cNvSpPr>
            <a:spLocks noGrp="1" noRot="1" noChangeAspect="1"/>
          </p:cNvSpPr>
          <p:nvPr>
            <p:ph type="sldImg"/>
          </p:nvPr>
        </p:nvSpPr>
        <p:spPr>
          <a:xfrm>
            <a:off x="685800" y="1143000"/>
            <a:ext cx="5485680" cy="3085560"/>
          </a:xfrm>
          <a:prstGeom prst="rect">
            <a:avLst/>
          </a:prstGeom>
        </p:spPr>
      </p:sp>
      <p:sp>
        <p:nvSpPr>
          <p:cNvPr id="352"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buClr>
                <a:srgbClr val="000000"/>
              </a:buClr>
              <a:buFont typeface="Symbol"/>
              <a:buChar char=""/>
            </a:pPr>
            <a:r>
              <a:rPr lang="en-GB" sz="2000" b="0" strike="noStrike" spc="-1">
                <a:latin typeface="Arial"/>
              </a:rPr>
              <a:t>The diagram shows a plot of temperature continuously varying with time.</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The continuous signal might be representing the change in the intensity of light or velocity.</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The continuous signal can be represented digitally by taking samples at regular but fixed intervals.</a:t>
            </a:r>
            <a:endParaRPr lang="en-US" sz="2000" b="0" strike="noStrike" spc="-1">
              <a:latin typeface="Arial"/>
            </a:endParaRPr>
          </a:p>
          <a:p>
            <a:pPr marL="216000" indent="-215640">
              <a:lnSpc>
                <a:spcPct val="100000"/>
              </a:lnSpc>
              <a:tabLst>
                <a:tab pos="0" algn="l"/>
              </a:tabLst>
            </a:pPr>
            <a:endParaRPr lang="en-US" sz="2000" b="0" strike="noStrike" spc="-1">
              <a:latin typeface="Arial"/>
            </a:endParaRPr>
          </a:p>
          <a:p>
            <a:pPr marL="216000" indent="-215640">
              <a:lnSpc>
                <a:spcPct val="100000"/>
              </a:lnSpc>
              <a:tabLst>
                <a:tab pos="0" algn="l"/>
              </a:tabLst>
            </a:pPr>
            <a:endParaRPr lang="en-US" sz="20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8B1D59A-59C5-436B-8F6C-47CF1F3A0D7D}" type="slidenum">
              <a:rPr lang="en-GB" sz="1200" b="0" strike="noStrike" spc="-1">
                <a:latin typeface="Times New Roman"/>
              </a:rPr>
              <a:t>28</a:t>
            </a:fld>
            <a:endParaRPr lang="en-US" sz="1200" b="0" strike="noStrike" spc="-1">
              <a:latin typeface="Arial"/>
            </a:endParaRPr>
          </a:p>
        </p:txBody>
      </p:sp>
      <p:sp>
        <p:nvSpPr>
          <p:cNvPr id="405" name="PlaceHolder 2"/>
          <p:cNvSpPr>
            <a:spLocks noGrp="1" noRot="1" noChangeAspect="1"/>
          </p:cNvSpPr>
          <p:nvPr>
            <p:ph type="sldImg"/>
          </p:nvPr>
        </p:nvSpPr>
        <p:spPr>
          <a:xfrm>
            <a:off x="685800" y="1143000"/>
            <a:ext cx="5485680" cy="3085560"/>
          </a:xfrm>
          <a:prstGeom prst="rect">
            <a:avLst/>
          </a:prstGeom>
        </p:spPr>
      </p:sp>
      <p:sp>
        <p:nvSpPr>
          <p:cNvPr id="406"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buClr>
                <a:srgbClr val="000000"/>
              </a:buClr>
              <a:buFont typeface="Symbol"/>
              <a:buChar char=""/>
            </a:pPr>
            <a:r>
              <a:rPr lang="en-GB" sz="2000" b="0" strike="noStrike" spc="-1">
                <a:latin typeface="Arial"/>
              </a:rPr>
              <a:t>Memory is an important requirement of a digital system. Besides its use to implement sequential circuits, large memory is required to store information in computer systems. Essentially memory is of two types. </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RAM (Random Access Memory) which also stored information to be read or modified. </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RAMs are volatile, that is if the power is turned off, the contents stored in the memory are lost.</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ROM (Read-Only Memory) as the name specifies allows only read operations. No new information is allowed to be written into the memory. </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ROMs are non-volatile and retain the information even if the power is turned off. </a:t>
            </a:r>
            <a:endParaRPr lang="en-US" sz="20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FD0395D-B9C1-4284-A6C7-88186B0D7A5C}" type="slidenum">
              <a:rPr lang="en-GB" sz="1200" b="0" strike="noStrike" spc="-1">
                <a:latin typeface="Times New Roman"/>
              </a:rPr>
              <a:t>29</a:t>
            </a:fld>
            <a:endParaRPr lang="en-US" sz="1200" b="0" strike="noStrike" spc="-1">
              <a:latin typeface="Arial"/>
            </a:endParaRPr>
          </a:p>
        </p:txBody>
      </p:sp>
      <p:sp>
        <p:nvSpPr>
          <p:cNvPr id="408" name="PlaceHolder 2"/>
          <p:cNvSpPr>
            <a:spLocks noGrp="1" noRot="1" noChangeAspect="1"/>
          </p:cNvSpPr>
          <p:nvPr>
            <p:ph type="sldImg"/>
          </p:nvPr>
        </p:nvSpPr>
        <p:spPr>
          <a:xfrm>
            <a:off x="685800" y="1143000"/>
            <a:ext cx="5485680" cy="3085560"/>
          </a:xfrm>
          <a:prstGeom prst="rect">
            <a:avLst/>
          </a:prstGeom>
        </p:spPr>
      </p:sp>
      <p:sp>
        <p:nvSpPr>
          <p:cNvPr id="409"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buClr>
                <a:srgbClr val="000000"/>
              </a:buClr>
              <a:buFont typeface="Symbol"/>
              <a:buChar char=""/>
            </a:pPr>
            <a:r>
              <a:rPr lang="en-GB" sz="2000" b="0" strike="noStrike" spc="-1">
                <a:latin typeface="Arial"/>
              </a:rPr>
              <a:t>Real-world quantities as mention earlier are continuous in nature and have widely varying ranges. Processing of real-world information can be efficiently and reliably done in the digital domain. </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This requires real-world quantities to be read and converted into equivalent digital values which can be processed by a digital system. In most cases the processed output needs to be converted back into real-world quantities. </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Two conversions are required, one from the real-world to the digital domain and then back from the digital domain to the real-world.</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Modern digitally controlled industrial units extensively use Analogue to Digital (A/D) and Digital to Analogue (D/A) converters to covert quantities represented as an analogue voltage into an equivalent digital representation and vice versa.</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The diagram shows a chemical reaction vessel being heated to expedite the chemical reaction.</a:t>
            </a:r>
            <a:endParaRPr lang="en-US" sz="2000" b="0" strike="noStrike" spc="-1">
              <a:latin typeface="Arial"/>
            </a:endParaRPr>
          </a:p>
          <a:p>
            <a:pPr marL="216000" indent="-215640">
              <a:lnSpc>
                <a:spcPct val="100000"/>
              </a:lnSpc>
              <a:tabLst>
                <a:tab pos="0" algn="l"/>
              </a:tabLst>
            </a:pPr>
            <a:endParaRPr lang="en-US" sz="2000" b="0" strike="noStrike" spc="-1">
              <a:latin typeface="Arial"/>
            </a:endParaRPr>
          </a:p>
          <a:p>
            <a:pPr marL="216000" indent="-215640">
              <a:lnSpc>
                <a:spcPct val="100000"/>
              </a:lnSpc>
              <a:tabLst>
                <a:tab pos="0" algn="l"/>
              </a:tabLst>
            </a:pPr>
            <a:endParaRPr lang="en-US" sz="2000" b="0" strike="noStrike" spc="-1">
              <a:latin typeface="Arial"/>
            </a:endParaRPr>
          </a:p>
          <a:p>
            <a:pPr marL="216000" indent="-215640">
              <a:lnSpc>
                <a:spcPct val="100000"/>
              </a:lnSpc>
              <a:buClr>
                <a:srgbClr val="000000"/>
              </a:buClr>
              <a:buFont typeface="Symbol"/>
              <a:buChar char=""/>
              <a:tabLst>
                <a:tab pos="0" algn="l"/>
              </a:tabLst>
            </a:pPr>
            <a:r>
              <a:rPr lang="en-GB" sz="2000" b="0" strike="noStrike" spc="-1">
                <a:latin typeface="Arial"/>
              </a:rPr>
              <a:t> </a:t>
            </a:r>
            <a:endParaRPr lang="en-US" sz="20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2C5CF14-68D9-4F13-A6E4-8F8E698B0968}" type="slidenum">
              <a:rPr lang="en-GB" sz="1200" b="0" strike="noStrike" spc="-1">
                <a:latin typeface="Times New Roman"/>
              </a:rPr>
              <a:t>30</a:t>
            </a:fld>
            <a:endParaRPr lang="en-US" sz="1200" b="0" strike="noStrike" spc="-1">
              <a:latin typeface="Arial"/>
            </a:endParaRPr>
          </a:p>
        </p:txBody>
      </p:sp>
      <p:sp>
        <p:nvSpPr>
          <p:cNvPr id="411" name="PlaceHolder 2"/>
          <p:cNvSpPr>
            <a:spLocks noGrp="1" noRot="1" noChangeAspect="1"/>
          </p:cNvSpPr>
          <p:nvPr>
            <p:ph type="sldImg"/>
          </p:nvPr>
        </p:nvSpPr>
        <p:spPr>
          <a:xfrm>
            <a:off x="685800" y="1143000"/>
            <a:ext cx="5486400" cy="3086100"/>
          </a:xfrm>
          <a:prstGeom prst="rect">
            <a:avLst/>
          </a:prstGeom>
        </p:spPr>
      </p:sp>
      <p:sp>
        <p:nvSpPr>
          <p:cNvPr id="412"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tabLst>
                <a:tab pos="0" algn="l"/>
              </a:tabLst>
            </a:pPr>
            <a:r>
              <a:rPr lang="en-US" sz="1200" b="0" strike="noStrike" spc="-1">
                <a:solidFill>
                  <a:srgbClr val="000000"/>
                </a:solidFill>
                <a:latin typeface="+mn-lt"/>
                <a:ea typeface="+mn-ea"/>
              </a:rPr>
              <a:t>A system for bottling vitamin tablets is shown in the block diagram of Figure 1–28. This</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example system shows how the various logic functions that have been introduced can be</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used together to form a total system. To begin, the tablets are fed into a large funnel-type</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hopper. The narrow neck of the hopper creates a serial flow of tablets into a bottle on</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the conveyor belt below. Only one tablet at a time passes the sensor, so the tablets can</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be counted. The system controls the number of tablets into each bottle and displays a</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continually updated readout of the total number of tablets bottled.</a:t>
            </a:r>
            <a:endParaRPr lang="en-US" sz="1200" b="0" strike="noStrike" spc="-1">
              <a:latin typeface="Arial"/>
            </a:endParaRPr>
          </a:p>
          <a:p>
            <a:pPr marL="216000" indent="-215640">
              <a:lnSpc>
                <a:spcPct val="100000"/>
              </a:lnSpc>
              <a:tabLst>
                <a:tab pos="0" algn="l"/>
              </a:tabLst>
            </a:pPr>
            <a:r>
              <a:rPr lang="en-US" sz="1200" b="1" strike="noStrike" spc="-1">
                <a:solidFill>
                  <a:srgbClr val="000000"/>
                </a:solidFill>
                <a:latin typeface="+mn-lt"/>
                <a:ea typeface="+mn-ea"/>
              </a:rPr>
              <a:t>General Operation</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The maximum number of tablets per bottle is entered from the keypad, changed to a code</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by the </a:t>
            </a:r>
            <a:r>
              <a:rPr lang="en-US" sz="1200" b="0" i="1" strike="noStrike" spc="-1">
                <a:solidFill>
                  <a:srgbClr val="000000"/>
                </a:solidFill>
                <a:latin typeface="+mn-lt"/>
                <a:ea typeface="+mn-ea"/>
              </a:rPr>
              <a:t>Encoder, </a:t>
            </a:r>
            <a:r>
              <a:rPr lang="en-US" sz="1200" b="0" strike="noStrike" spc="-1">
                <a:solidFill>
                  <a:srgbClr val="000000"/>
                </a:solidFill>
                <a:latin typeface="+mn-lt"/>
                <a:ea typeface="+mn-ea"/>
              </a:rPr>
              <a:t>and stored in </a:t>
            </a:r>
            <a:r>
              <a:rPr lang="en-US" sz="1200" b="0" i="1" strike="noStrike" spc="-1">
                <a:solidFill>
                  <a:srgbClr val="000000"/>
                </a:solidFill>
                <a:latin typeface="+mn-lt"/>
                <a:ea typeface="+mn-ea"/>
              </a:rPr>
              <a:t>Register A. Decoder A </a:t>
            </a:r>
            <a:r>
              <a:rPr lang="en-US" sz="1200" b="0" strike="noStrike" spc="-1">
                <a:solidFill>
                  <a:srgbClr val="000000"/>
                </a:solidFill>
                <a:latin typeface="+mn-lt"/>
                <a:ea typeface="+mn-ea"/>
              </a:rPr>
              <a:t>changes the code stored in the register</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to a form appropriate for turning on the display. </a:t>
            </a:r>
            <a:r>
              <a:rPr lang="en-US" sz="1200" b="0" i="1" strike="noStrike" spc="-1">
                <a:solidFill>
                  <a:srgbClr val="000000"/>
                </a:solidFill>
                <a:latin typeface="+mn-lt"/>
                <a:ea typeface="+mn-ea"/>
              </a:rPr>
              <a:t>Code converter A </a:t>
            </a:r>
            <a:r>
              <a:rPr lang="en-US" sz="1200" b="0" strike="noStrike" spc="-1">
                <a:solidFill>
                  <a:srgbClr val="000000"/>
                </a:solidFill>
                <a:latin typeface="+mn-lt"/>
                <a:ea typeface="+mn-ea"/>
              </a:rPr>
              <a:t>changes the code to a</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binary number and applies it to the </a:t>
            </a:r>
            <a:r>
              <a:rPr lang="en-US" sz="1200" b="0" i="1" strike="noStrike" spc="-1">
                <a:solidFill>
                  <a:srgbClr val="000000"/>
                </a:solidFill>
                <a:latin typeface="+mn-lt"/>
                <a:ea typeface="+mn-ea"/>
              </a:rPr>
              <a:t>A </a:t>
            </a:r>
            <a:r>
              <a:rPr lang="en-US" sz="1200" b="0" strike="noStrike" spc="-1">
                <a:solidFill>
                  <a:srgbClr val="000000"/>
                </a:solidFill>
                <a:latin typeface="+mn-lt"/>
                <a:ea typeface="+mn-ea"/>
              </a:rPr>
              <a:t>input of the </a:t>
            </a:r>
            <a:r>
              <a:rPr lang="en-US" sz="1200" b="0" i="1" strike="noStrike" spc="-1">
                <a:solidFill>
                  <a:srgbClr val="000000"/>
                </a:solidFill>
                <a:latin typeface="+mn-lt"/>
                <a:ea typeface="+mn-ea"/>
              </a:rPr>
              <a:t>Comparator </a:t>
            </a:r>
            <a:r>
              <a:rPr lang="en-US" sz="1200" b="0" strike="noStrike" spc="-1">
                <a:solidFill>
                  <a:srgbClr val="000000"/>
                </a:solidFill>
                <a:latin typeface="+mn-lt"/>
                <a:ea typeface="+mn-ea"/>
              </a:rPr>
              <a:t>(Comp).</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An optical sensor in the neck of the hopper detects each tablet that passes and produces</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a pulse. This pulse goes to the </a:t>
            </a:r>
            <a:r>
              <a:rPr lang="en-US" sz="1200" b="0" i="1" strike="noStrike" spc="-1">
                <a:solidFill>
                  <a:srgbClr val="000000"/>
                </a:solidFill>
                <a:latin typeface="+mn-lt"/>
                <a:ea typeface="+mn-ea"/>
              </a:rPr>
              <a:t>Counter </a:t>
            </a:r>
            <a:r>
              <a:rPr lang="en-US" sz="1200" b="0" strike="noStrike" spc="-1">
                <a:solidFill>
                  <a:srgbClr val="000000"/>
                </a:solidFill>
                <a:latin typeface="+mn-lt"/>
                <a:ea typeface="+mn-ea"/>
              </a:rPr>
              <a:t>and advances it by one count; thus, any time during</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the filling of a bottle, the binary state of the counter represents the number of tablets in the</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bottle. The binary count is transferred from the counter to the </a:t>
            </a:r>
            <a:r>
              <a:rPr lang="en-US" sz="1200" b="0" i="1" strike="noStrike" spc="-1">
                <a:solidFill>
                  <a:srgbClr val="000000"/>
                </a:solidFill>
                <a:latin typeface="+mn-lt"/>
                <a:ea typeface="+mn-ea"/>
              </a:rPr>
              <a:t>B </a:t>
            </a:r>
            <a:r>
              <a:rPr lang="en-US" sz="1200" b="0" strike="noStrike" spc="-1">
                <a:solidFill>
                  <a:srgbClr val="000000"/>
                </a:solidFill>
                <a:latin typeface="+mn-lt"/>
                <a:ea typeface="+mn-ea"/>
              </a:rPr>
              <a:t>input of the comparator</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(Comp). The </a:t>
            </a:r>
            <a:r>
              <a:rPr lang="en-US" sz="1200" b="0" i="1" strike="noStrike" spc="-1">
                <a:solidFill>
                  <a:srgbClr val="000000"/>
                </a:solidFill>
                <a:latin typeface="+mn-lt"/>
                <a:ea typeface="+mn-ea"/>
              </a:rPr>
              <a:t>A </a:t>
            </a:r>
            <a:r>
              <a:rPr lang="en-US" sz="1200" b="0" strike="noStrike" spc="-1">
                <a:solidFill>
                  <a:srgbClr val="000000"/>
                </a:solidFill>
                <a:latin typeface="+mn-lt"/>
                <a:ea typeface="+mn-ea"/>
              </a:rPr>
              <a:t>input of the comparator is the binary number for the maximum tablets per</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bottle. Now, let’s say that the present number of tablets per bottle is 50. When the binary</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number in the counter reaches 50, the </a:t>
            </a:r>
            <a:r>
              <a:rPr lang="en-US" sz="1200" b="0" i="1" strike="noStrike" spc="-1">
                <a:solidFill>
                  <a:srgbClr val="000000"/>
                </a:solidFill>
                <a:latin typeface="+mn-lt"/>
                <a:ea typeface="+mn-ea"/>
              </a:rPr>
              <a:t>A </a:t>
            </a:r>
            <a:r>
              <a:rPr lang="en-US" sz="1200" b="0" strike="noStrike" spc="-1">
                <a:solidFill>
                  <a:srgbClr val="000000"/>
                </a:solidFill>
                <a:latin typeface="+mn-lt"/>
                <a:ea typeface="+mn-ea"/>
              </a:rPr>
              <a:t>= </a:t>
            </a:r>
            <a:r>
              <a:rPr lang="en-US" sz="1200" b="0" i="1" strike="noStrike" spc="-1">
                <a:solidFill>
                  <a:srgbClr val="000000"/>
                </a:solidFill>
                <a:latin typeface="+mn-lt"/>
                <a:ea typeface="+mn-ea"/>
              </a:rPr>
              <a:t>B </a:t>
            </a:r>
            <a:r>
              <a:rPr lang="en-US" sz="1200" b="0" strike="noStrike" spc="-1">
                <a:solidFill>
                  <a:srgbClr val="000000"/>
                </a:solidFill>
                <a:latin typeface="+mn-lt"/>
                <a:ea typeface="+mn-ea"/>
              </a:rPr>
              <a:t>output of the comparator goes HIGH, indicating</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that the bottle is full.</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The HIGH output of the comparator causes the valve in the neck of the hopper to close and</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stop the flow of tablets. At the same time, the HIGH output of the comparator activates the</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conveyor, which moves the next empty bottle into place under the hopper. When the bottle is in</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place, the conveyor control issues a pulse that resets the counter to zero. As a result, the output</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of the comparator goes back LOW and causes the hopper valve to restart the flow of tablets.</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For each bottle filled, the maximum binary number in the counter is transferred to the</a:t>
            </a:r>
            <a:endParaRPr lang="en-US" sz="1200" b="0" strike="noStrike" spc="-1">
              <a:latin typeface="Arial"/>
            </a:endParaRPr>
          </a:p>
          <a:p>
            <a:pPr marL="216000" indent="-215640">
              <a:lnSpc>
                <a:spcPct val="100000"/>
              </a:lnSpc>
              <a:tabLst>
                <a:tab pos="0" algn="l"/>
              </a:tabLst>
            </a:pPr>
            <a:r>
              <a:rPr lang="en-US" sz="1200" b="0" i="1" strike="noStrike" spc="-1">
                <a:solidFill>
                  <a:srgbClr val="000000"/>
                </a:solidFill>
                <a:latin typeface="+mn-lt"/>
                <a:ea typeface="+mn-ea"/>
              </a:rPr>
              <a:t>A </a:t>
            </a:r>
            <a:r>
              <a:rPr lang="en-US" sz="1200" b="0" strike="noStrike" spc="-1">
                <a:solidFill>
                  <a:srgbClr val="000000"/>
                </a:solidFill>
                <a:latin typeface="+mn-lt"/>
                <a:ea typeface="+mn-ea"/>
              </a:rPr>
              <a:t>input of the </a:t>
            </a:r>
            <a:r>
              <a:rPr lang="en-US" sz="1200" b="0" i="1" strike="noStrike" spc="-1">
                <a:solidFill>
                  <a:srgbClr val="000000"/>
                </a:solidFill>
                <a:latin typeface="+mn-lt"/>
                <a:ea typeface="+mn-ea"/>
              </a:rPr>
              <a:t>Adder. </a:t>
            </a:r>
            <a:r>
              <a:rPr lang="en-US" sz="1200" b="0" strike="noStrike" spc="-1">
                <a:solidFill>
                  <a:srgbClr val="000000"/>
                </a:solidFill>
                <a:latin typeface="+mn-lt"/>
                <a:ea typeface="+mn-ea"/>
              </a:rPr>
              <a:t>The </a:t>
            </a:r>
            <a:r>
              <a:rPr lang="en-US" sz="1200" b="0" i="1" strike="noStrike" spc="-1">
                <a:solidFill>
                  <a:srgbClr val="000000"/>
                </a:solidFill>
                <a:latin typeface="+mn-lt"/>
                <a:ea typeface="+mn-ea"/>
              </a:rPr>
              <a:t>B </a:t>
            </a:r>
            <a:r>
              <a:rPr lang="en-US" sz="1200" b="0" strike="noStrike" spc="-1">
                <a:solidFill>
                  <a:srgbClr val="000000"/>
                </a:solidFill>
                <a:latin typeface="+mn-lt"/>
                <a:ea typeface="+mn-ea"/>
              </a:rPr>
              <a:t>input of the adder comes from </a:t>
            </a:r>
            <a:r>
              <a:rPr lang="en-US" sz="1200" b="0" i="1" strike="noStrike" spc="-1">
                <a:solidFill>
                  <a:srgbClr val="000000"/>
                </a:solidFill>
                <a:latin typeface="+mn-lt"/>
                <a:ea typeface="+mn-ea"/>
              </a:rPr>
              <a:t>Register B </a:t>
            </a:r>
            <a:r>
              <a:rPr lang="en-US" sz="1200" b="0" strike="noStrike" spc="-1">
                <a:solidFill>
                  <a:srgbClr val="000000"/>
                </a:solidFill>
                <a:latin typeface="+mn-lt"/>
                <a:ea typeface="+mn-ea"/>
              </a:rPr>
              <a:t>that stores the total</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number of tablets bottled up through the last bottle filled. The adder produces a new cumulative</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sum that is then stored in register B, replacing the previous sum. This keeps a running</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total of the tablets bottled during a given run.</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The cumulative sum stored in register B goes to </a:t>
            </a:r>
            <a:r>
              <a:rPr lang="en-US" sz="1200" b="0" i="1" strike="noStrike" spc="-1">
                <a:solidFill>
                  <a:srgbClr val="000000"/>
                </a:solidFill>
                <a:latin typeface="+mn-lt"/>
                <a:ea typeface="+mn-ea"/>
              </a:rPr>
              <a:t>Decoder B</a:t>
            </a:r>
            <a:r>
              <a:rPr lang="en-US" sz="1200" b="0" strike="noStrike" spc="-1">
                <a:solidFill>
                  <a:srgbClr val="000000"/>
                </a:solidFill>
                <a:latin typeface="+mn-lt"/>
                <a:ea typeface="+mn-ea"/>
              </a:rPr>
              <a:t>, which detects when </a:t>
            </a:r>
            <a:r>
              <a:rPr lang="en-US" sz="1200" b="0" i="1" strike="noStrike" spc="-1">
                <a:solidFill>
                  <a:srgbClr val="000000"/>
                </a:solidFill>
                <a:latin typeface="+mn-lt"/>
                <a:ea typeface="+mn-ea"/>
              </a:rPr>
              <a:t>Register</a:t>
            </a:r>
            <a:endParaRPr lang="en-US" sz="1200" b="0" strike="noStrike" spc="-1">
              <a:latin typeface="Arial"/>
            </a:endParaRPr>
          </a:p>
          <a:p>
            <a:pPr marL="216000" indent="-215640">
              <a:lnSpc>
                <a:spcPct val="100000"/>
              </a:lnSpc>
              <a:tabLst>
                <a:tab pos="0" algn="l"/>
              </a:tabLst>
            </a:pPr>
            <a:r>
              <a:rPr lang="en-US" sz="1200" b="0" i="1" strike="noStrike" spc="-1">
                <a:solidFill>
                  <a:srgbClr val="000000"/>
                </a:solidFill>
                <a:latin typeface="+mn-lt"/>
                <a:ea typeface="+mn-ea"/>
              </a:rPr>
              <a:t>B </a:t>
            </a:r>
            <a:r>
              <a:rPr lang="en-US" sz="1200" b="0" strike="noStrike" spc="-1">
                <a:solidFill>
                  <a:srgbClr val="000000"/>
                </a:solidFill>
                <a:latin typeface="+mn-lt"/>
                <a:ea typeface="+mn-ea"/>
              </a:rPr>
              <a:t>has reached its maximum capacity and enables the </a:t>
            </a:r>
            <a:r>
              <a:rPr lang="en-US" sz="1200" b="0" i="1" strike="noStrike" spc="-1">
                <a:solidFill>
                  <a:srgbClr val="000000"/>
                </a:solidFill>
                <a:latin typeface="+mn-lt"/>
                <a:ea typeface="+mn-ea"/>
              </a:rPr>
              <a:t>MUX</a:t>
            </a:r>
            <a:r>
              <a:rPr lang="en-US" sz="1200" b="0" strike="noStrike" spc="-1">
                <a:solidFill>
                  <a:srgbClr val="000000"/>
                </a:solidFill>
                <a:latin typeface="+mn-lt"/>
                <a:ea typeface="+mn-ea"/>
              </a:rPr>
              <a:t>, which converts the binary</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from parallel to serial form for transmission to the remote DEMUX. The </a:t>
            </a:r>
            <a:r>
              <a:rPr lang="en-US" sz="1200" b="0" i="1" strike="noStrike" spc="-1">
                <a:solidFill>
                  <a:srgbClr val="000000"/>
                </a:solidFill>
                <a:latin typeface="+mn-lt"/>
                <a:ea typeface="+mn-ea"/>
              </a:rPr>
              <a:t>DEMUX </a:t>
            </a:r>
            <a:r>
              <a:rPr lang="en-US" sz="1200" b="0" strike="noStrike" spc="-1">
                <a:solidFill>
                  <a:srgbClr val="000000"/>
                </a:solidFill>
                <a:latin typeface="+mn-lt"/>
                <a:ea typeface="+mn-ea"/>
              </a:rPr>
              <a:t>converts</a:t>
            </a:r>
            <a:endParaRPr lang="en-US" sz="1200" b="0" strike="noStrike" spc="-1">
              <a:latin typeface="Arial"/>
            </a:endParaRPr>
          </a:p>
          <a:p>
            <a:pPr marL="216000" indent="-215640">
              <a:lnSpc>
                <a:spcPct val="100000"/>
              </a:lnSpc>
              <a:tabLst>
                <a:tab pos="0" algn="l"/>
              </a:tabLst>
            </a:pPr>
            <a:r>
              <a:rPr lang="en-US" sz="1200" b="0" strike="noStrike" spc="-1">
                <a:solidFill>
                  <a:srgbClr val="000000"/>
                </a:solidFill>
                <a:latin typeface="+mn-lt"/>
                <a:ea typeface="+mn-ea"/>
              </a:rPr>
              <a:t>the data back to parallel form for storage.</a:t>
            </a:r>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77252F3-66E7-45EF-88D8-DAE5792A26FA}" type="slidenum">
              <a:rPr lang="en-GB" sz="1200" b="0" strike="noStrike" spc="-1">
                <a:latin typeface="Times New Roman"/>
              </a:rPr>
              <a:t>31</a:t>
            </a:fld>
            <a:endParaRPr lang="en-US" sz="1200" b="0" strike="noStrike" spc="-1">
              <a:latin typeface="Arial"/>
            </a:endParaRPr>
          </a:p>
        </p:txBody>
      </p:sp>
      <p:sp>
        <p:nvSpPr>
          <p:cNvPr id="414" name="PlaceHolder 2"/>
          <p:cNvSpPr>
            <a:spLocks noGrp="1" noRot="1" noChangeAspect="1"/>
          </p:cNvSpPr>
          <p:nvPr>
            <p:ph type="sldImg"/>
          </p:nvPr>
        </p:nvSpPr>
        <p:spPr>
          <a:xfrm>
            <a:off x="685800" y="1143000"/>
            <a:ext cx="5485680" cy="3085560"/>
          </a:xfrm>
          <a:prstGeom prst="rect">
            <a:avLst/>
          </a:prstGeom>
        </p:spPr>
      </p:sp>
      <p:sp>
        <p:nvSpPr>
          <p:cNvPr id="415"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buClr>
                <a:srgbClr val="000000"/>
              </a:buClr>
              <a:buFont typeface="Symbol"/>
              <a:buChar char=""/>
            </a:pPr>
            <a:r>
              <a:rPr lang="en-US" sz="2000" b="0" strike="noStrike" spc="-1">
                <a:latin typeface="Arial"/>
              </a:rPr>
              <a:t>We have discussed that many of the measurable quantities in nature are continuous</a:t>
            </a:r>
          </a:p>
          <a:p>
            <a:pPr marL="216000" indent="-215640">
              <a:lnSpc>
                <a:spcPct val="100000"/>
              </a:lnSpc>
              <a:buClr>
                <a:srgbClr val="000000"/>
              </a:buClr>
              <a:buFont typeface="Symbol"/>
              <a:buChar char=""/>
            </a:pPr>
            <a:r>
              <a:rPr lang="en-US" sz="2000" b="0" strike="noStrike" spc="-1">
                <a:latin typeface="Arial"/>
              </a:rPr>
              <a:t>For efficient processing these continuous signals are digitized and represented as binary voltage values</a:t>
            </a:r>
          </a:p>
          <a:p>
            <a:pPr marL="216000" indent="-215640">
              <a:lnSpc>
                <a:spcPct val="100000"/>
              </a:lnSpc>
              <a:buClr>
                <a:srgbClr val="000000"/>
              </a:buClr>
              <a:buFont typeface="Symbol"/>
              <a:buChar char=""/>
            </a:pPr>
            <a:r>
              <a:rPr lang="en-US" sz="2000" b="0" strike="noStrike" spc="-1">
                <a:latin typeface="Arial"/>
              </a:rPr>
              <a:t>Digital systems are able to process different types of information such as numbers, text, drawings, pictures and sound.</a:t>
            </a:r>
          </a:p>
          <a:p>
            <a:pPr marL="216000" indent="-215640">
              <a:lnSpc>
                <a:spcPct val="100000"/>
              </a:lnSpc>
              <a:buClr>
                <a:srgbClr val="000000"/>
              </a:buClr>
              <a:buFont typeface="Symbol"/>
              <a:buChar char=""/>
            </a:pPr>
            <a:r>
              <a:rPr lang="en-US" sz="2000" b="0" strike="noStrike" spc="-1">
                <a:latin typeface="Arial"/>
              </a:rPr>
              <a:t>All this different type of information is represented digitally in terms of binary numbers.</a:t>
            </a:r>
          </a:p>
          <a:p>
            <a:pPr marL="216000" indent="-215640">
              <a:lnSpc>
                <a:spcPct val="100000"/>
              </a:lnSpc>
              <a:buClr>
                <a:srgbClr val="000000"/>
              </a:buClr>
              <a:buFont typeface="Symbol"/>
              <a:buChar char=""/>
            </a:pPr>
            <a:r>
              <a:rPr lang="en-US" sz="2000" b="0" strike="noStrike" spc="-1">
                <a:latin typeface="Arial"/>
              </a:rPr>
              <a:t>Logic Gates are the basic building blocks of all digital circuits and these gates are able to perform simple logical operations on binary information.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8040D12-82AD-4C57-9F7C-EC1E2D25F835}" type="slidenum">
              <a:rPr lang="en-GB" sz="1200" b="0" strike="noStrike" spc="-1">
                <a:latin typeface="Times New Roman"/>
              </a:rPr>
              <a:t>32</a:t>
            </a:fld>
            <a:endParaRPr lang="en-US" sz="1200" b="0" strike="noStrike" spc="-1">
              <a:latin typeface="Arial"/>
            </a:endParaRPr>
          </a:p>
        </p:txBody>
      </p:sp>
      <p:sp>
        <p:nvSpPr>
          <p:cNvPr id="417" name="PlaceHolder 2"/>
          <p:cNvSpPr>
            <a:spLocks noGrp="1" noRot="1" noChangeAspect="1"/>
          </p:cNvSpPr>
          <p:nvPr>
            <p:ph type="sldImg"/>
          </p:nvPr>
        </p:nvSpPr>
        <p:spPr>
          <a:xfrm>
            <a:off x="685800" y="1143000"/>
            <a:ext cx="5485680" cy="3085560"/>
          </a:xfrm>
          <a:prstGeom prst="rect">
            <a:avLst/>
          </a:prstGeom>
        </p:spPr>
      </p:sp>
      <p:sp>
        <p:nvSpPr>
          <p:cNvPr id="418"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buClr>
                <a:srgbClr val="000000"/>
              </a:buClr>
              <a:buFont typeface="Symbol"/>
              <a:buChar char=""/>
            </a:pPr>
            <a:r>
              <a:rPr lang="en-US" sz="2000" b="0" strike="noStrike" spc="-1">
                <a:latin typeface="Arial"/>
              </a:rPr>
              <a:t>Practical digital circuits are formed by combining various logic gates. Such circuits are known as combinational circuits.</a:t>
            </a:r>
          </a:p>
          <a:p>
            <a:pPr marL="216000" indent="-215640">
              <a:lnSpc>
                <a:spcPct val="100000"/>
              </a:lnSpc>
              <a:buClr>
                <a:srgbClr val="000000"/>
              </a:buClr>
              <a:buFont typeface="Symbol"/>
              <a:buChar char=""/>
            </a:pPr>
            <a:r>
              <a:rPr lang="en-US" sz="2000" b="0" strike="noStrike" spc="-1">
                <a:latin typeface="Arial"/>
              </a:rPr>
              <a:t>Sequential circuits are a combination of combinational circuits with a storage element.</a:t>
            </a:r>
          </a:p>
          <a:p>
            <a:pPr marL="216000" indent="-215640">
              <a:lnSpc>
                <a:spcPct val="100000"/>
              </a:lnSpc>
              <a:buClr>
                <a:srgbClr val="000000"/>
              </a:buClr>
              <a:buFont typeface="Symbol"/>
              <a:buChar char=""/>
            </a:pPr>
            <a:r>
              <a:rPr lang="en-US" sz="2000" b="0" strike="noStrike" spc="-1">
                <a:latin typeface="Arial"/>
              </a:rPr>
              <a:t>PLDs are available as general purpose configurable Integrated Circuit.</a:t>
            </a:r>
          </a:p>
          <a:p>
            <a:pPr marL="216000" indent="-215640">
              <a:lnSpc>
                <a:spcPct val="100000"/>
              </a:lnSpc>
              <a:buClr>
                <a:srgbClr val="000000"/>
              </a:buClr>
              <a:buFont typeface="Symbol"/>
              <a:buChar char=""/>
            </a:pPr>
            <a:r>
              <a:rPr lang="en-US" sz="2000" b="0" strike="noStrike" spc="-1">
                <a:latin typeface="Arial"/>
              </a:rPr>
              <a:t>Users can program a PLD to implement any combinational or sequential circuit.</a:t>
            </a:r>
          </a:p>
          <a:p>
            <a:pPr marL="216000" indent="-215640">
              <a:lnSpc>
                <a:spcPct val="100000"/>
              </a:lnSpc>
              <a:buClr>
                <a:srgbClr val="000000"/>
              </a:buClr>
              <a:buFont typeface="Symbol"/>
              <a:buChar char=""/>
            </a:pPr>
            <a:r>
              <a:rPr lang="en-US" sz="2000" b="0" strike="noStrike" spc="-1">
                <a:latin typeface="Arial"/>
              </a:rPr>
              <a:t>Memory is an essential part of any digital system.</a:t>
            </a:r>
          </a:p>
          <a:p>
            <a:pPr marL="216000" indent="-215640">
              <a:lnSpc>
                <a:spcPct val="100000"/>
              </a:lnSpc>
              <a:buClr>
                <a:srgbClr val="000000"/>
              </a:buClr>
              <a:buFont typeface="Symbol"/>
              <a:buChar char=""/>
            </a:pPr>
            <a:r>
              <a:rPr lang="en-US" sz="2000" b="0" strike="noStrike" spc="-1">
                <a:latin typeface="Arial"/>
              </a:rPr>
              <a:t>Memory is used to store information.</a:t>
            </a:r>
          </a:p>
          <a:p>
            <a:pPr marL="216000" indent="-215640">
              <a:lnSpc>
                <a:spcPct val="100000"/>
              </a:lnSpc>
              <a:buClr>
                <a:srgbClr val="000000"/>
              </a:buClr>
              <a:buFont typeface="Symbol"/>
              <a:buChar char=""/>
            </a:pPr>
            <a:r>
              <a:rPr lang="en-US" sz="2000" b="0" strike="noStrike" spc="-1">
                <a:latin typeface="Arial"/>
              </a:rPr>
              <a:t>Two types of memory, RAM and ROM are used.</a:t>
            </a:r>
          </a:p>
          <a:p>
            <a:pPr marL="216000" indent="-215640">
              <a:lnSpc>
                <a:spcPct val="100000"/>
              </a:lnSpc>
              <a:buClr>
                <a:srgbClr val="000000"/>
              </a:buClr>
              <a:buFont typeface="Symbol"/>
              <a:buChar char=""/>
            </a:pPr>
            <a:r>
              <a:rPr lang="en-US" sz="2000" b="0" strike="noStrike" spc="-1">
                <a:latin typeface="Arial"/>
              </a:rPr>
              <a:t>Finally, we looked at A/D and D/A converters.</a:t>
            </a:r>
          </a:p>
          <a:p>
            <a:pPr marL="216000" indent="-215640">
              <a:lnSpc>
                <a:spcPct val="100000"/>
              </a:lnSpc>
              <a:buClr>
                <a:srgbClr val="000000"/>
              </a:buClr>
              <a:buFont typeface="Symbol"/>
              <a:buChar char=""/>
            </a:pPr>
            <a:r>
              <a:rPr lang="en-US" sz="2000" b="0" strike="noStrike" spc="-1">
                <a:latin typeface="Arial"/>
              </a:rPr>
              <a:t>A/D and D/A converters allow conversion of analogue values to digital values and vice versa.</a:t>
            </a:r>
          </a:p>
          <a:p>
            <a:pPr marL="216000" indent="-215640">
              <a:lnSpc>
                <a:spcPct val="100000"/>
              </a:lnSpc>
              <a:buClr>
                <a:srgbClr val="000000"/>
              </a:buClr>
              <a:buFont typeface="Symbol"/>
              <a:buChar char=""/>
            </a:pPr>
            <a:r>
              <a:rPr lang="en-US" sz="2000" b="0" strike="noStrike" spc="-1">
                <a:latin typeface="Arial"/>
              </a:rPr>
              <a:t>These converters allow digital systems to process and control real world quantities.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BD923D0-309D-4DE2-9642-D68C6F149CD9}" type="slidenum">
              <a:rPr lang="en-GB" sz="1200" b="0" strike="noStrike" spc="-1">
                <a:latin typeface="Times New Roman"/>
              </a:rPr>
              <a:t>7</a:t>
            </a:fld>
            <a:endParaRPr lang="en-US" sz="1200" b="0" strike="noStrike" spc="-1">
              <a:latin typeface="Arial"/>
            </a:endParaRPr>
          </a:p>
        </p:txBody>
      </p:sp>
      <p:sp>
        <p:nvSpPr>
          <p:cNvPr id="354" name="PlaceHolder 2"/>
          <p:cNvSpPr>
            <a:spLocks noGrp="1" noRot="1" noChangeAspect="1"/>
          </p:cNvSpPr>
          <p:nvPr>
            <p:ph type="sldImg"/>
          </p:nvPr>
        </p:nvSpPr>
        <p:spPr>
          <a:xfrm>
            <a:off x="685800" y="1143000"/>
            <a:ext cx="5485680" cy="3085560"/>
          </a:xfrm>
          <a:prstGeom prst="rect">
            <a:avLst/>
          </a:prstGeom>
        </p:spPr>
      </p:sp>
      <p:sp>
        <p:nvSpPr>
          <p:cNvPr id="355"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buClr>
                <a:srgbClr val="000000"/>
              </a:buClr>
              <a:buFont typeface="Symbol"/>
              <a:buChar char=""/>
            </a:pPr>
            <a:r>
              <a:rPr lang="en-GB" sz="2000" b="0" strike="noStrike" spc="-1">
                <a:latin typeface="Arial"/>
              </a:rPr>
              <a:t>In this case 15 samples at regular time intervals are collected.</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The 15 samples having the values 1, 2,4,7,18,34,25,23,35,37,29,42,41,25 and 22 represent the continuous signal digitally.</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The digital representation of the continuous signal only approximates the original signal and does not truly represent the original signal as can be seen by plotting the digital values.</a:t>
            </a:r>
            <a:endParaRPr lang="en-US" sz="2000" b="0" strike="noStrike" spc="-1">
              <a:latin typeface="Arial"/>
            </a:endParaRPr>
          </a:p>
          <a:p>
            <a:pPr marL="216000" indent="-215640">
              <a:lnSpc>
                <a:spcPct val="100000"/>
              </a:lnSpc>
              <a:tabLst>
                <a:tab pos="0" algn="l"/>
              </a:tabLst>
            </a:pPr>
            <a:endParaRPr lang="en-US" sz="20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49BB49C-8E4B-4790-AC46-F51675D95EFB}" type="slidenum">
              <a:rPr lang="en-GB" sz="1200" b="0" strike="noStrike" spc="-1">
                <a:latin typeface="Times New Roman"/>
              </a:rPr>
              <a:t>8</a:t>
            </a:fld>
            <a:endParaRPr lang="en-US" sz="1200" b="0" strike="noStrike" spc="-1">
              <a:latin typeface="Arial"/>
            </a:endParaRPr>
          </a:p>
        </p:txBody>
      </p:sp>
      <p:sp>
        <p:nvSpPr>
          <p:cNvPr id="357" name="PlaceHolder 2"/>
          <p:cNvSpPr>
            <a:spLocks noGrp="1" noRot="1" noChangeAspect="1"/>
          </p:cNvSpPr>
          <p:nvPr>
            <p:ph type="sldImg"/>
          </p:nvPr>
        </p:nvSpPr>
        <p:spPr>
          <a:xfrm>
            <a:off x="685800" y="1143000"/>
            <a:ext cx="5485680" cy="3085560"/>
          </a:xfrm>
          <a:prstGeom prst="rect">
            <a:avLst/>
          </a:prstGeom>
        </p:spPr>
      </p:sp>
      <p:sp>
        <p:nvSpPr>
          <p:cNvPr id="358"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buClr>
                <a:srgbClr val="000000"/>
              </a:buClr>
              <a:buFont typeface="Symbol"/>
              <a:buChar char=""/>
            </a:pPr>
            <a:r>
              <a:rPr lang="en-GB" sz="2000" b="0" strike="noStrike" spc="-1">
                <a:latin typeface="Arial"/>
              </a:rPr>
              <a:t>The reconstructed continuous signal does not give an exact replica of the original.</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The reconstructed signal has sharp edges and corners in contrast to the original signal which has smooth curves. </a:t>
            </a:r>
            <a:endParaRPr lang="en-US" sz="2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C574543-0730-4343-9738-075276ACA9E8}" type="slidenum">
              <a:rPr lang="en-GB" sz="1200" b="0" strike="noStrike" spc="-1">
                <a:latin typeface="Times New Roman"/>
              </a:rPr>
              <a:t>9</a:t>
            </a:fld>
            <a:endParaRPr lang="en-US" sz="1200" b="0" strike="noStrike" spc="-1">
              <a:latin typeface="Arial"/>
            </a:endParaRPr>
          </a:p>
        </p:txBody>
      </p:sp>
      <p:sp>
        <p:nvSpPr>
          <p:cNvPr id="360" name="PlaceHolder 2"/>
          <p:cNvSpPr>
            <a:spLocks noGrp="1" noRot="1" noChangeAspect="1"/>
          </p:cNvSpPr>
          <p:nvPr>
            <p:ph type="sldImg"/>
          </p:nvPr>
        </p:nvSpPr>
        <p:spPr>
          <a:xfrm>
            <a:off x="685800" y="1143000"/>
            <a:ext cx="5485680" cy="3085560"/>
          </a:xfrm>
          <a:prstGeom prst="rect">
            <a:avLst/>
          </a:prstGeom>
        </p:spPr>
      </p:sp>
      <p:sp>
        <p:nvSpPr>
          <p:cNvPr id="361"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buClr>
                <a:srgbClr val="000000"/>
              </a:buClr>
              <a:buFont typeface="Symbol"/>
              <a:buChar char=""/>
            </a:pPr>
            <a:r>
              <a:rPr lang="en-GB" sz="2000" b="0" strike="noStrike" spc="-1">
                <a:latin typeface="Arial"/>
              </a:rPr>
              <a:t>If the number of samples that are collected are reduced by half, that is samples are collected at every odd interval of time, the resulting reconstructed signal is very different from the original signal.</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The peak in the continuous signal at 34 </a:t>
            </a:r>
            <a:r>
              <a:rPr lang="en-GB" sz="2000" b="0" strike="noStrike" spc="-1" baseline="30000">
                <a:latin typeface="Arial"/>
              </a:rPr>
              <a:t>0</a:t>
            </a:r>
            <a:r>
              <a:rPr lang="en-GB" sz="2000" b="0" strike="noStrike" spc="-1">
                <a:latin typeface="Arial"/>
              </a:rPr>
              <a:t>C and the dip at 23 </a:t>
            </a:r>
            <a:r>
              <a:rPr lang="en-GB" sz="2000" b="0" strike="noStrike" spc="-1" baseline="30000">
                <a:latin typeface="Arial"/>
              </a:rPr>
              <a:t>0</a:t>
            </a:r>
            <a:r>
              <a:rPr lang="en-GB" sz="2000" b="0" strike="noStrike" spc="-1">
                <a:latin typeface="Arial"/>
              </a:rPr>
              <a:t>C are all together missing from the reconstructed signal.</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This is due to the small number of samples taken.</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A better approximation of the original signal can be obtained by increasing the number of samples. </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An infinite number of samples very accurately represent the original continuous signal.</a:t>
            </a:r>
            <a:endParaRPr lang="en-US" sz="2000" b="0" strike="noStrike" spc="-1">
              <a:latin typeface="Arial"/>
            </a:endParaRPr>
          </a:p>
          <a:p>
            <a:pPr marL="216000" indent="-215640">
              <a:lnSpc>
                <a:spcPct val="100000"/>
              </a:lnSpc>
              <a:tabLst>
                <a:tab pos="0" algn="l"/>
              </a:tabLst>
            </a:pPr>
            <a:endParaRPr lang="en-US" sz="20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3A770DE-20F4-4F66-86DB-F69CED288C0A}" type="slidenum">
              <a:rPr lang="en-GB" sz="1200" b="0" strike="noStrike" spc="-1">
                <a:latin typeface="Times New Roman"/>
              </a:rPr>
              <a:t>10</a:t>
            </a:fld>
            <a:endParaRPr lang="en-US" sz="1200" b="0" strike="noStrike" spc="-1">
              <a:latin typeface="Arial"/>
            </a:endParaRPr>
          </a:p>
        </p:txBody>
      </p:sp>
      <p:sp>
        <p:nvSpPr>
          <p:cNvPr id="363" name="PlaceHolder 2"/>
          <p:cNvSpPr>
            <a:spLocks noGrp="1" noRot="1" noChangeAspect="1"/>
          </p:cNvSpPr>
          <p:nvPr>
            <p:ph type="sldImg"/>
          </p:nvPr>
        </p:nvSpPr>
        <p:spPr>
          <a:xfrm>
            <a:off x="685800" y="1143000"/>
            <a:ext cx="5486400" cy="3086100"/>
          </a:xfrm>
          <a:prstGeom prst="rect">
            <a:avLst/>
          </a:prstGeom>
        </p:spPr>
      </p:sp>
      <p:sp>
        <p:nvSpPr>
          <p:cNvPr id="364"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buClr>
                <a:srgbClr val="000000"/>
              </a:buClr>
              <a:buFont typeface="Symbol"/>
              <a:buChar char=""/>
            </a:pPr>
            <a:r>
              <a:rPr lang="en-GB" sz="1000" b="0" strike="noStrike" spc="-1">
                <a:latin typeface="Arial"/>
              </a:rPr>
              <a:t>Let us have a quick look at the advantages of a Digital System. </a:t>
            </a:r>
            <a:endParaRPr lang="en-US" sz="1000" b="0" strike="noStrike" spc="-1">
              <a:latin typeface="Arial"/>
            </a:endParaRPr>
          </a:p>
          <a:p>
            <a:pPr marL="216000" indent="-215640">
              <a:lnSpc>
                <a:spcPct val="100000"/>
              </a:lnSpc>
              <a:buClr>
                <a:srgbClr val="000000"/>
              </a:buClr>
              <a:buFont typeface="Symbol"/>
              <a:buChar char=""/>
            </a:pPr>
            <a:r>
              <a:rPr lang="en-GB" sz="1000" b="0" strike="noStrike" spc="-1">
                <a:latin typeface="Arial"/>
              </a:rPr>
              <a:t>Processing and Storage of digital data is efficient.</a:t>
            </a:r>
            <a:endParaRPr lang="en-US" sz="1000" b="0" strike="noStrike" spc="-1">
              <a:latin typeface="Arial"/>
            </a:endParaRPr>
          </a:p>
          <a:p>
            <a:pPr marL="216000" lvl="1" indent="-215640">
              <a:lnSpc>
                <a:spcPct val="100000"/>
              </a:lnSpc>
              <a:buClr>
                <a:srgbClr val="000000"/>
              </a:buClr>
              <a:buFont typeface="Symbol"/>
              <a:buChar char=""/>
            </a:pPr>
            <a:r>
              <a:rPr lang="en-GB" sz="1000" b="0" strike="noStrike" spc="-1">
                <a:latin typeface="Arial"/>
              </a:rPr>
              <a:t>Computers are very efficient at processing information that is in digital binary form.</a:t>
            </a:r>
            <a:endParaRPr lang="en-US" sz="1000" b="0" strike="noStrike" spc="-1">
              <a:latin typeface="Arial"/>
            </a:endParaRPr>
          </a:p>
          <a:p>
            <a:pPr marL="216000" lvl="1" indent="-215640">
              <a:lnSpc>
                <a:spcPct val="100000"/>
              </a:lnSpc>
              <a:buClr>
                <a:srgbClr val="000000"/>
              </a:buClr>
              <a:buFont typeface="Symbol"/>
              <a:buChar char=""/>
            </a:pPr>
            <a:r>
              <a:rPr lang="en-GB" sz="1000" b="0" strike="noStrike" spc="-1">
                <a:latin typeface="Arial"/>
              </a:rPr>
              <a:t>A CD can store large number of digitized audio and video clips. Storing same number of audio or video clips in an analogue form requires a large number of audio or video cassettes. </a:t>
            </a:r>
            <a:endParaRPr lang="en-US" sz="1000" b="0" strike="noStrike" spc="-1">
              <a:latin typeface="Arial"/>
            </a:endParaRPr>
          </a:p>
          <a:p>
            <a:pPr marL="216000" indent="-215640">
              <a:lnSpc>
                <a:spcPct val="100000"/>
              </a:lnSpc>
              <a:buClr>
                <a:srgbClr val="000000"/>
              </a:buClr>
              <a:buFont typeface="Symbol"/>
              <a:buChar char=""/>
            </a:pPr>
            <a:r>
              <a:rPr lang="en-GB" sz="1000" b="0" strike="noStrike" spc="-1">
                <a:latin typeface="Arial"/>
              </a:rPr>
              <a:t>Transmission of digital data is efficient and reliable and less prone to errors. </a:t>
            </a:r>
            <a:endParaRPr lang="en-US" sz="1000" b="0" strike="noStrike" spc="-1">
              <a:latin typeface="Arial"/>
            </a:endParaRPr>
          </a:p>
          <a:p>
            <a:pPr marL="216000" indent="-215640">
              <a:lnSpc>
                <a:spcPct val="100000"/>
              </a:lnSpc>
              <a:buClr>
                <a:srgbClr val="000000"/>
              </a:buClr>
              <a:buFont typeface="Symbol"/>
              <a:buChar char=""/>
            </a:pPr>
            <a:r>
              <a:rPr lang="en-GB" sz="1000" b="0" strike="noStrike" spc="-1">
                <a:latin typeface="Arial"/>
              </a:rPr>
              <a:t>Even if an error occurs detection and correction of errors in digital data is easier.</a:t>
            </a:r>
            <a:endParaRPr lang="en-US" sz="1000" b="0" strike="noStrike" spc="-1">
              <a:latin typeface="Arial"/>
            </a:endParaRPr>
          </a:p>
          <a:p>
            <a:pPr marL="216000" lvl="1" indent="-215640">
              <a:lnSpc>
                <a:spcPct val="100000"/>
              </a:lnSpc>
              <a:buClr>
                <a:srgbClr val="000000"/>
              </a:buClr>
              <a:buFont typeface="Symbol"/>
              <a:buChar char=""/>
            </a:pPr>
            <a:r>
              <a:rPr lang="en-GB" sz="1000" b="0" strike="noStrike" spc="-1">
                <a:latin typeface="Arial"/>
              </a:rPr>
              <a:t>We will be looking at a simple example of detecting errors using the parity bit method.</a:t>
            </a:r>
            <a:endParaRPr lang="en-US" sz="1000" b="0" strike="noStrike" spc="-1">
              <a:latin typeface="Arial"/>
            </a:endParaRPr>
          </a:p>
          <a:p>
            <a:pPr marL="216000" indent="-215640">
              <a:lnSpc>
                <a:spcPct val="100000"/>
              </a:lnSpc>
              <a:buClr>
                <a:srgbClr val="000000"/>
              </a:buClr>
              <a:buFont typeface="Symbol"/>
              <a:buChar char=""/>
            </a:pPr>
            <a:r>
              <a:rPr lang="en-GB" sz="1000" b="0" strike="noStrike" spc="-1">
                <a:latin typeface="Arial"/>
              </a:rPr>
              <a:t>Digitally stored data can be precisely and accurately reproduced.</a:t>
            </a:r>
            <a:endParaRPr lang="en-US" sz="1000" b="0" strike="noStrike" spc="-1">
              <a:latin typeface="Arial"/>
            </a:endParaRPr>
          </a:p>
          <a:p>
            <a:pPr marL="216000" lvl="1" indent="-215640">
              <a:lnSpc>
                <a:spcPct val="100000"/>
              </a:lnSpc>
              <a:buClr>
                <a:srgbClr val="000000"/>
              </a:buClr>
              <a:buFont typeface="Symbol"/>
              <a:buChar char=""/>
            </a:pPr>
            <a:r>
              <a:rPr lang="en-GB" sz="1000" b="0" strike="noStrike" spc="-1">
                <a:latin typeface="Arial"/>
              </a:rPr>
              <a:t>The picture quality and sound quality of digitized video or audio stored on CDs can be reproduced with a far superior quality as compared to analogue audio and video. </a:t>
            </a:r>
            <a:endParaRPr lang="en-US" sz="1000" b="0" strike="noStrike" spc="-1">
              <a:latin typeface="Arial"/>
            </a:endParaRPr>
          </a:p>
          <a:p>
            <a:pPr marL="216000" indent="-215640">
              <a:lnSpc>
                <a:spcPct val="100000"/>
              </a:lnSpc>
              <a:buClr>
                <a:srgbClr val="000000"/>
              </a:buClr>
              <a:buFont typeface="Symbol"/>
              <a:buChar char=""/>
            </a:pPr>
            <a:r>
              <a:rPr lang="en-GB" sz="1000" b="0" strike="noStrike" spc="-1">
                <a:latin typeface="Arial"/>
              </a:rPr>
              <a:t>Digital circuits and systems are easier to design and implement.</a:t>
            </a:r>
            <a:endParaRPr lang="en-US" sz="1000" b="0" strike="noStrike" spc="-1">
              <a:latin typeface="Arial"/>
            </a:endParaRPr>
          </a:p>
          <a:p>
            <a:pPr marL="216000" lvl="1" indent="-215640">
              <a:lnSpc>
                <a:spcPct val="100000"/>
              </a:lnSpc>
              <a:buClr>
                <a:srgbClr val="000000"/>
              </a:buClr>
              <a:buFont typeface="Symbol"/>
              <a:buChar char=""/>
            </a:pPr>
            <a:r>
              <a:rPr lang="en-GB" sz="1000" b="0" strike="noStrike" spc="-1">
                <a:latin typeface="Arial"/>
              </a:rPr>
              <a:t>We would be looking at some simple digital systems in the Digital Logic Design course.</a:t>
            </a:r>
            <a:endParaRPr lang="en-US" sz="1000" b="0" strike="noStrike" spc="-1">
              <a:latin typeface="Arial"/>
            </a:endParaRPr>
          </a:p>
          <a:p>
            <a:pPr marL="216000" indent="-215640">
              <a:lnSpc>
                <a:spcPct val="100000"/>
              </a:lnSpc>
              <a:buClr>
                <a:srgbClr val="000000"/>
              </a:buClr>
              <a:buFont typeface="Symbol"/>
              <a:buChar char=""/>
            </a:pPr>
            <a:r>
              <a:rPr lang="en-GB" sz="1000" b="0" strike="noStrike" spc="-1">
                <a:latin typeface="Arial"/>
              </a:rPr>
              <a:t>Digital circuits in the form of Integrated circuits occupy very small space.</a:t>
            </a:r>
            <a:endParaRPr lang="en-US" sz="1000" b="0" strike="noStrike" spc="-1">
              <a:latin typeface="Arial"/>
            </a:endParaRPr>
          </a:p>
          <a:p>
            <a:pPr marL="216000" lvl="1" indent="-215640">
              <a:lnSpc>
                <a:spcPct val="100000"/>
              </a:lnSpc>
              <a:buClr>
                <a:srgbClr val="000000"/>
              </a:buClr>
              <a:buFont typeface="Symbol"/>
              <a:buChar char=""/>
            </a:pPr>
            <a:r>
              <a:rPr lang="en-US" sz="1000" b="0" strike="noStrike" spc="-1">
                <a:latin typeface="Arial"/>
              </a:rPr>
              <a:t>The PC has a motherboard which has an area less than 1 sq.ft but has all the important circuitry of the computer.</a:t>
            </a:r>
          </a:p>
          <a:p>
            <a:pPr marL="216000" lvl="1" indent="-215640">
              <a:lnSpc>
                <a:spcPct val="100000"/>
              </a:lnSpc>
              <a:buClr>
                <a:srgbClr val="000000"/>
              </a:buClr>
              <a:buFont typeface="Symbol"/>
              <a:buChar char=""/>
            </a:pPr>
            <a:r>
              <a:rPr lang="en-US" sz="1000" b="0" strike="noStrike" spc="-1">
                <a:latin typeface="Arial"/>
              </a:rPr>
              <a:t>Digital memory implemented as an Integrated circuit small enough to fit in you hand can store an entire collection of books!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84FA4B4-8112-46EE-BB3E-3C9DC956A85E}" type="slidenum">
              <a:rPr lang="en-GB" sz="1200" b="0" strike="noStrike" spc="-1">
                <a:latin typeface="Times New Roman"/>
              </a:rPr>
              <a:t>11</a:t>
            </a:fld>
            <a:endParaRPr lang="en-US" sz="1200" b="0" strike="noStrike" spc="-1">
              <a:latin typeface="Arial"/>
            </a:endParaRPr>
          </a:p>
        </p:txBody>
      </p:sp>
      <p:sp>
        <p:nvSpPr>
          <p:cNvPr id="366" name="PlaceHolder 2"/>
          <p:cNvSpPr>
            <a:spLocks noGrp="1" noRot="1" noChangeAspect="1"/>
          </p:cNvSpPr>
          <p:nvPr>
            <p:ph type="sldImg"/>
          </p:nvPr>
        </p:nvSpPr>
        <p:spPr>
          <a:xfrm>
            <a:off x="685800" y="1143000"/>
            <a:ext cx="5485680" cy="3085560"/>
          </a:xfrm>
          <a:prstGeom prst="rect">
            <a:avLst/>
          </a:prstGeom>
        </p:spPr>
      </p:sp>
      <p:sp>
        <p:nvSpPr>
          <p:cNvPr id="367"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buClr>
                <a:srgbClr val="000000"/>
              </a:buClr>
              <a:buFont typeface="Symbol"/>
              <a:buChar char=""/>
            </a:pPr>
            <a:r>
              <a:rPr lang="en-GB" sz="2000" b="0" strike="noStrike" spc="-1">
                <a:latin typeface="Arial"/>
              </a:rPr>
              <a:t>Electronic processing of these continuous and digital quantities requires that these quantities be converted into and represented in term of voltages.</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Analogue Electronic Systems deal with electronic signals or voltages that are continuous and represent continuous quantities.</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Thus a temperature transducer converts a continuous temperature of 39 </a:t>
            </a:r>
            <a:r>
              <a:rPr lang="en-GB" sz="2000" b="0" strike="noStrike" spc="-1" baseline="30000">
                <a:latin typeface="Arial"/>
              </a:rPr>
              <a:t>0</a:t>
            </a:r>
            <a:r>
              <a:rPr lang="en-GB" sz="2000" b="0" strike="noStrike" spc="-1">
                <a:latin typeface="Arial"/>
              </a:rPr>
              <a:t>C into 39 mVs and 42.75 </a:t>
            </a:r>
            <a:r>
              <a:rPr lang="en-GB" sz="2000" b="0" strike="noStrike" spc="-1" baseline="30000">
                <a:latin typeface="Arial"/>
              </a:rPr>
              <a:t>0</a:t>
            </a:r>
            <a:r>
              <a:rPr lang="en-GB" sz="2000" b="0" strike="noStrike" spc="-1">
                <a:latin typeface="Arial"/>
              </a:rPr>
              <a:t>C into 42.75 mVs.</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Digital Electronic Systems on the other hand deal with discrete electronic signals or voltages that represent discrete or digital values.</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How does a digital system such as a calculator process the number 39? Do the Digital systems represent discrete values in terms of voltages? Lets have a look.</a:t>
            </a:r>
            <a:endParaRPr lang="en-US" sz="2000" b="0" strike="noStrike" spc="-1">
              <a:latin typeface="Arial"/>
            </a:endParaRPr>
          </a:p>
          <a:p>
            <a:pPr marL="216000" indent="-215640">
              <a:lnSpc>
                <a:spcPct val="100000"/>
              </a:lnSpc>
              <a:tabLst>
                <a:tab pos="0" algn="l"/>
              </a:tabLst>
            </a:pPr>
            <a:endParaRPr lang="en-US" sz="2000" b="0" strike="noStrike" spc="-1">
              <a:latin typeface="Arial"/>
            </a:endParaRPr>
          </a:p>
          <a:p>
            <a:pPr marL="216000" indent="-215640">
              <a:lnSpc>
                <a:spcPct val="100000"/>
              </a:lnSpc>
              <a:tabLst>
                <a:tab pos="0" algn="l"/>
              </a:tabLst>
            </a:pPr>
            <a:r>
              <a:rPr lang="en-GB" sz="2000" b="0" strike="noStrike" spc="-1">
                <a:latin typeface="Arial"/>
              </a:rPr>
              <a:t>One possible solution is to calibrate the electronic circuitry of the calculator to represent the number 1 by 1 mV. The number 10 is represented by 10 mV. The number 39 is represented by 39 mV. </a:t>
            </a:r>
            <a:endParaRPr lang="en-US" sz="20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17D9BB2-BD0F-4916-8D06-DBCA7EB3DB46}" type="slidenum">
              <a:rPr lang="en-GB" sz="1200" b="0" strike="noStrike" spc="-1">
                <a:latin typeface="Times New Roman"/>
              </a:rPr>
              <a:t>12</a:t>
            </a:fld>
            <a:endParaRPr lang="en-US" sz="1200" b="0" strike="noStrike" spc="-1">
              <a:latin typeface="Arial"/>
            </a:endParaRPr>
          </a:p>
        </p:txBody>
      </p:sp>
      <p:sp>
        <p:nvSpPr>
          <p:cNvPr id="369" name="PlaceHolder 2"/>
          <p:cNvSpPr>
            <a:spLocks noGrp="1" noRot="1" noChangeAspect="1"/>
          </p:cNvSpPr>
          <p:nvPr>
            <p:ph type="sldImg"/>
          </p:nvPr>
        </p:nvSpPr>
        <p:spPr>
          <a:xfrm>
            <a:off x="685800" y="1143000"/>
            <a:ext cx="5485680" cy="3085560"/>
          </a:xfrm>
          <a:prstGeom prst="rect">
            <a:avLst/>
          </a:prstGeom>
        </p:spPr>
      </p:sp>
      <p:sp>
        <p:nvSpPr>
          <p:cNvPr id="370"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buClr>
                <a:srgbClr val="000000"/>
              </a:buClr>
              <a:buFont typeface="Symbol"/>
              <a:buChar char=""/>
            </a:pPr>
            <a:r>
              <a:rPr lang="en-US" sz="2000" b="0" strike="noStrike" spc="-1">
                <a:latin typeface="Arial"/>
              </a:rPr>
              <a:t>Consider the Calculator which is an example of a Digital system.</a:t>
            </a:r>
          </a:p>
          <a:p>
            <a:pPr marL="216000" indent="-215640">
              <a:lnSpc>
                <a:spcPct val="100000"/>
              </a:lnSpc>
              <a:buClr>
                <a:srgbClr val="000000"/>
              </a:buClr>
              <a:buFont typeface="Symbol"/>
              <a:buChar char=""/>
            </a:pPr>
            <a:r>
              <a:rPr lang="en-US" sz="2000" b="0" strike="noStrike" spc="-1">
                <a:latin typeface="Arial"/>
              </a:rPr>
              <a:t>Let us assume that the calculator has been internally calibrated to represent the number 1 by 1mVolts.</a:t>
            </a:r>
          </a:p>
          <a:p>
            <a:pPr marL="216000" indent="-215640">
              <a:lnSpc>
                <a:spcPct val="100000"/>
              </a:lnSpc>
              <a:buClr>
                <a:srgbClr val="000000"/>
              </a:buClr>
              <a:buFont typeface="Symbol"/>
              <a:buChar char=""/>
            </a:pPr>
            <a:r>
              <a:rPr lang="en-US" sz="2000" b="0" strike="noStrike" spc="-1">
                <a:latin typeface="Arial"/>
              </a:rPr>
              <a:t>Thus a number or temperature value 39 is represented by the calculator in terms of a voltage value as 39 mVolts.</a:t>
            </a:r>
          </a:p>
          <a:p>
            <a:pPr marL="216000" indent="-215640">
              <a:lnSpc>
                <a:spcPct val="100000"/>
              </a:lnSpc>
              <a:buClr>
                <a:srgbClr val="000000"/>
              </a:buClr>
              <a:buFont typeface="Symbol"/>
              <a:buChar char=""/>
            </a:pPr>
            <a:r>
              <a:rPr lang="en-US" sz="2000" b="0" strike="noStrike" spc="-1">
                <a:latin typeface="Arial"/>
              </a:rPr>
              <a:t>Calculators can also handle a large values such as 6.25 x 10</a:t>
            </a:r>
            <a:r>
              <a:rPr lang="en-US" sz="2000" b="0" strike="noStrike" spc="-1" baseline="30000">
                <a:latin typeface="Arial"/>
              </a:rPr>
              <a:t>18 </a:t>
            </a:r>
            <a:r>
              <a:rPr lang="en-US" sz="2000" b="0" strike="noStrike" spc="-1">
                <a:latin typeface="Arial"/>
              </a:rPr>
              <a:t>the number of electrons in 1 Coulomb of charge.</a:t>
            </a:r>
          </a:p>
          <a:p>
            <a:pPr marL="216000" indent="-215640">
              <a:lnSpc>
                <a:spcPct val="100000"/>
              </a:lnSpc>
              <a:buClr>
                <a:srgbClr val="000000"/>
              </a:buClr>
              <a:buFont typeface="Symbol"/>
              <a:buChar char=""/>
            </a:pPr>
            <a:r>
              <a:rPr lang="en-US" sz="2000" b="0" strike="noStrike" spc="-1">
                <a:latin typeface="Arial"/>
              </a:rPr>
              <a:t>This large value represented in terms of voltage by the calculator, turns out to be 6.25 x 10</a:t>
            </a:r>
            <a:r>
              <a:rPr lang="en-US" sz="2000" b="0" strike="noStrike" spc="-1" baseline="30000">
                <a:latin typeface="Arial"/>
              </a:rPr>
              <a:t>15</a:t>
            </a:r>
            <a:r>
              <a:rPr lang="en-US" sz="2000" b="0" strike="noStrike" spc="-1">
                <a:latin typeface="Arial"/>
              </a:rPr>
              <a:t> volts, which is a very large voltage value and can not be practically represented by any circuit.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825BBA0-A7D1-4838-97CC-0D3746EECAA3}" type="slidenum">
              <a:rPr lang="en-GB" sz="1200" b="0" strike="noStrike" spc="-1">
                <a:latin typeface="Times New Roman"/>
              </a:rPr>
              <a:t>13</a:t>
            </a:fld>
            <a:endParaRPr lang="en-US" sz="1200" b="0" strike="noStrike" spc="-1">
              <a:latin typeface="Arial"/>
            </a:endParaRPr>
          </a:p>
        </p:txBody>
      </p:sp>
      <p:sp>
        <p:nvSpPr>
          <p:cNvPr id="372" name="PlaceHolder 2"/>
          <p:cNvSpPr>
            <a:spLocks noGrp="1" noRot="1" noChangeAspect="1"/>
          </p:cNvSpPr>
          <p:nvPr>
            <p:ph type="sldImg"/>
          </p:nvPr>
        </p:nvSpPr>
        <p:spPr>
          <a:xfrm>
            <a:off x="685800" y="1143000"/>
            <a:ext cx="5485680" cy="3085560"/>
          </a:xfrm>
          <a:prstGeom prst="rect">
            <a:avLst/>
          </a:prstGeom>
        </p:spPr>
      </p:sp>
      <p:sp>
        <p:nvSpPr>
          <p:cNvPr id="373"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buClr>
                <a:srgbClr val="000000"/>
              </a:buClr>
              <a:buFont typeface="Symbol"/>
              <a:buChar char=""/>
            </a:pPr>
            <a:r>
              <a:rPr lang="en-GB" sz="2000" b="0" strike="noStrike" spc="-1">
                <a:latin typeface="Arial"/>
              </a:rPr>
              <a:t>Digital systems use electronic circuitry that only works with two voltage levels. The two voltage levels represent two states. A voltage level of 5v represents logic high or logic 1 state and a voltage level of 0v represents logic low or logic 0 state.</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The two states in a digital system can represent any two quantities, the numbers 0/1, on/off, black/white, hot/cold, moving/stationary and similar other quantities.</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How does one represent more than two states in a digital system?</a:t>
            </a:r>
            <a:endParaRPr lang="en-US" sz="2000" b="0" strike="noStrike" spc="-1">
              <a:latin typeface="Arial"/>
            </a:endParaRPr>
          </a:p>
          <a:p>
            <a:pPr marL="216000" indent="-215640">
              <a:lnSpc>
                <a:spcPct val="100000"/>
              </a:lnSpc>
              <a:buClr>
                <a:srgbClr val="000000"/>
              </a:buClr>
              <a:buFont typeface="Symbol"/>
              <a:buChar char=""/>
            </a:pPr>
            <a:r>
              <a:rPr lang="en-GB" sz="2000" b="0" strike="noStrike" spc="-1">
                <a:latin typeface="Arial"/>
              </a:rPr>
              <a:t>Such as the different shades of grey in between the colours black and white or the temperature 39 or the velocity of a moving object.</a:t>
            </a:r>
            <a:endParaRPr lang="en-US"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1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2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CustomShape 1" hidden="1"/>
          <p:cNvSpPr/>
          <p:nvPr/>
        </p:nvSpPr>
        <p:spPr>
          <a:xfrm>
            <a:off x="0" y="6400800"/>
            <a:ext cx="1219140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 name="CustomShape 2" hidden="1"/>
          <p:cNvSpPr/>
          <p:nvPr/>
        </p:nvSpPr>
        <p:spPr>
          <a:xfrm>
            <a:off x="0" y="6334200"/>
            <a:ext cx="12191400" cy="65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816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8160" cy="63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Line 6"/>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6" name="PlaceHolder 7"/>
          <p:cNvSpPr>
            <a:spLocks noGrp="1"/>
          </p:cNvSpPr>
          <p:nvPr>
            <p:ph type="title"/>
          </p:nvPr>
        </p:nvSpPr>
        <p:spPr>
          <a:xfrm>
            <a:off x="1097280" y="286560"/>
            <a:ext cx="10057680" cy="1450080"/>
          </a:xfrm>
          <a:prstGeom prst="rect">
            <a:avLst/>
          </a:prstGeom>
        </p:spPr>
        <p:txBody>
          <a:bodyPr lIns="0" tIns="0" rIns="0" bIns="0" anchor="ctr">
            <a:noAutofit/>
          </a:bodyPr>
          <a:lstStyle/>
          <a:p>
            <a:pPr algn="ctr"/>
            <a:r>
              <a:rPr lang="en-US" sz="1800" b="0" strike="noStrike" spc="-1">
                <a:latin typeface="Arial"/>
              </a:rPr>
              <a:t>Click to edit the title text format</a:t>
            </a:r>
          </a:p>
        </p:txBody>
      </p:sp>
      <p:sp>
        <p:nvSpPr>
          <p:cNvPr id="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0" y="6400800"/>
            <a:ext cx="1219140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6334200"/>
            <a:ext cx="12191400" cy="65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7"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8"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0" y="6400800"/>
            <a:ext cx="12191400" cy="456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6" name="CustomShape 2"/>
          <p:cNvSpPr/>
          <p:nvPr/>
        </p:nvSpPr>
        <p:spPr>
          <a:xfrm>
            <a:off x="0" y="6334200"/>
            <a:ext cx="12191400" cy="65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7"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88" name="PlaceHolder 4"/>
          <p:cNvSpPr>
            <a:spLocks noGrp="1"/>
          </p:cNvSpPr>
          <p:nvPr>
            <p:ph type="title"/>
          </p:nvPr>
        </p:nvSpPr>
        <p:spPr>
          <a:xfrm>
            <a:off x="1097280" y="286560"/>
            <a:ext cx="10057680" cy="1450080"/>
          </a:xfrm>
          <a:prstGeom prst="rect">
            <a:avLst/>
          </a:prstGeom>
        </p:spPr>
        <p:txBody>
          <a:bodyPr lIns="0" tIns="0" rIns="0" bIns="0" anchor="ctr">
            <a:noAutofit/>
          </a:bodyPr>
          <a:lstStyle/>
          <a:p>
            <a:pPr algn="ctr"/>
            <a:r>
              <a:rPr lang="en-US" sz="1800" b="0" strike="noStrike" spc="-1">
                <a:latin typeface="Arial"/>
              </a:rPr>
              <a:t>Click to edit the title text format</a:t>
            </a:r>
          </a:p>
        </p:txBody>
      </p:sp>
      <p:sp>
        <p:nvSpPr>
          <p:cNvPr id="89" name="PlaceHolder 5"/>
          <p:cNvSpPr>
            <a:spLocks noGrp="1"/>
          </p:cNvSpPr>
          <p:nvPr>
            <p:ph type="body"/>
          </p:nvPr>
        </p:nvSpPr>
        <p:spPr>
          <a:xfrm>
            <a:off x="1097280" y="1845720"/>
            <a:ext cx="4907880" cy="1918440"/>
          </a:xfrm>
          <a:prstGeom prst="rect">
            <a:avLst/>
          </a:prstGeom>
        </p:spPr>
        <p:txBody>
          <a:bodyPr lIns="0" tIns="0" rIns="0" bIns="0">
            <a:normAutofit fontScale="66000"/>
          </a:bodyPr>
          <a:lstStyle/>
          <a:p>
            <a:pPr marL="432000" indent="-324000" algn="ctr">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latin typeface="Arial"/>
              </a:rPr>
              <a:t>Seventh Outline Level</a:t>
            </a:r>
          </a:p>
        </p:txBody>
      </p:sp>
      <p:sp>
        <p:nvSpPr>
          <p:cNvPr id="90" name="PlaceHolder 6"/>
          <p:cNvSpPr>
            <a:spLocks noGrp="1"/>
          </p:cNvSpPr>
          <p:nvPr>
            <p:ph type="body"/>
          </p:nvPr>
        </p:nvSpPr>
        <p:spPr>
          <a:xfrm>
            <a:off x="6251400" y="1845720"/>
            <a:ext cx="4907880" cy="1918440"/>
          </a:xfrm>
          <a:prstGeom prst="rect">
            <a:avLst/>
          </a:prstGeom>
        </p:spPr>
        <p:txBody>
          <a:bodyPr lIns="0" tIns="0" rIns="0" bIns="0">
            <a:normAutofit fontScale="66000"/>
          </a:bodyPr>
          <a:lstStyle/>
          <a:p>
            <a:pPr marL="432000" indent="-324000" algn="ctr">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latin typeface="Arial"/>
              </a:rPr>
              <a:t>Seventh Outline Level</a:t>
            </a:r>
          </a:p>
        </p:txBody>
      </p:sp>
      <p:sp>
        <p:nvSpPr>
          <p:cNvPr id="91" name="PlaceHolder 7"/>
          <p:cNvSpPr>
            <a:spLocks noGrp="1"/>
          </p:cNvSpPr>
          <p:nvPr>
            <p:ph type="body"/>
          </p:nvPr>
        </p:nvSpPr>
        <p:spPr>
          <a:xfrm>
            <a:off x="1097280" y="3947040"/>
            <a:ext cx="4907880" cy="1918440"/>
          </a:xfrm>
          <a:prstGeom prst="rect">
            <a:avLst/>
          </a:prstGeom>
        </p:spPr>
        <p:txBody>
          <a:bodyPr lIns="0" tIns="0" rIns="0" bIns="0">
            <a:normAutofit fontScale="66000"/>
          </a:bodyPr>
          <a:lstStyle/>
          <a:p>
            <a:pPr marL="432000" indent="-324000" algn="ctr">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latin typeface="Arial"/>
              </a:rPr>
              <a:t>Seventh Outline Level</a:t>
            </a:r>
          </a:p>
        </p:txBody>
      </p:sp>
      <p:sp>
        <p:nvSpPr>
          <p:cNvPr id="92" name="PlaceHolder 8"/>
          <p:cNvSpPr>
            <a:spLocks noGrp="1"/>
          </p:cNvSpPr>
          <p:nvPr>
            <p:ph type="body"/>
          </p:nvPr>
        </p:nvSpPr>
        <p:spPr>
          <a:xfrm>
            <a:off x="6251400" y="3947040"/>
            <a:ext cx="4907880" cy="1918440"/>
          </a:xfrm>
          <a:prstGeom prst="rect">
            <a:avLst/>
          </a:prstGeom>
        </p:spPr>
        <p:txBody>
          <a:bodyPr lIns="0" tIns="0" rIns="0" bIns="0">
            <a:normAutofit fontScale="66000"/>
          </a:bodyPr>
          <a:lstStyle/>
          <a:p>
            <a:pPr marL="432000" indent="-324000" algn="ctr">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notesSlide" Target="../notesSlides/notesSlide14.xml"/><Relationship Id="rId1" Type="http://schemas.openxmlformats.org/officeDocument/2006/relationships/slideLayout" Target="../slideLayouts/slideLayout35.xml"/><Relationship Id="rId6" Type="http://schemas.openxmlformats.org/officeDocument/2006/relationships/image" Target="../media/image13.wmf"/><Relationship Id="rId5" Type="http://schemas.openxmlformats.org/officeDocument/2006/relationships/image" Target="../media/image12.wmf"/><Relationship Id="rId10"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image" Target="../media/image16.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097280" y="758880"/>
            <a:ext cx="10057680" cy="356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US" sz="8000" b="1" strike="noStrike" spc="-52">
                <a:solidFill>
                  <a:srgbClr val="262626"/>
                </a:solidFill>
                <a:latin typeface="Calibri Light"/>
              </a:rPr>
              <a:t>Chapter 1</a:t>
            </a:r>
            <a:endParaRPr lang="en-US" sz="8000" b="0" strike="noStrike" spc="-1">
              <a:latin typeface="Arial"/>
            </a:endParaRPr>
          </a:p>
        </p:txBody>
      </p:sp>
      <p:sp>
        <p:nvSpPr>
          <p:cNvPr id="136" name="CustomShape 2"/>
          <p:cNvSpPr/>
          <p:nvPr/>
        </p:nvSpPr>
        <p:spPr>
          <a:xfrm>
            <a:off x="1100160" y="4455720"/>
            <a:ext cx="100576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199"/>
              </a:spcBef>
              <a:spcAft>
                <a:spcPts val="201"/>
              </a:spcAft>
              <a:tabLst>
                <a:tab pos="0" algn="l"/>
              </a:tabLst>
            </a:pPr>
            <a:r>
              <a:rPr lang="en-US" sz="2800" b="0" strike="noStrike" cap="all" spc="197">
                <a:solidFill>
                  <a:srgbClr val="637052"/>
                </a:solidFill>
                <a:latin typeface="Calibri Light"/>
              </a:rPr>
              <a:t>Introductory Concepts</a:t>
            </a: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GB" sz="3200" b="0" strike="noStrike" spc="-52">
                <a:solidFill>
                  <a:srgbClr val="404040"/>
                </a:solidFill>
                <a:latin typeface="Calibri Light"/>
              </a:rPr>
              <a:t>Merits of Digital Systems</a:t>
            </a:r>
            <a:endParaRPr lang="en-US" sz="3200" b="0" strike="noStrike" spc="-1">
              <a:latin typeface="Arial"/>
            </a:endParaRPr>
          </a:p>
        </p:txBody>
      </p:sp>
      <p:sp>
        <p:nvSpPr>
          <p:cNvPr id="160" name="CustomShape 2"/>
          <p:cNvSpPr/>
          <p:nvPr/>
        </p:nvSpPr>
        <p:spPr>
          <a:xfrm>
            <a:off x="1187280" y="1744560"/>
            <a:ext cx="8228880" cy="457128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rmAutofit fontScale="98500"/>
          </a:bodyPr>
          <a:lstStyle/>
          <a:p>
            <a:pPr marL="91440" indent="-90720">
              <a:lnSpc>
                <a:spcPct val="90000"/>
              </a:lnSpc>
              <a:spcBef>
                <a:spcPts val="1199"/>
              </a:spcBef>
              <a:spcAft>
                <a:spcPts val="201"/>
              </a:spcAft>
              <a:buClr>
                <a:srgbClr val="E48312"/>
              </a:buClr>
              <a:buFont typeface="Wingdings" charset="2"/>
              <a:buChar char=""/>
            </a:pPr>
            <a:r>
              <a:rPr lang="en-GB" sz="3600" b="0" strike="noStrike" spc="-1">
                <a:solidFill>
                  <a:srgbClr val="404040"/>
                </a:solidFill>
                <a:latin typeface="Calibri"/>
              </a:rPr>
              <a:t>Efficient Processing &amp; Data Storage</a:t>
            </a:r>
            <a:endParaRPr lang="en-US" sz="3600" b="0" strike="noStrike" spc="-1">
              <a:latin typeface="Arial"/>
            </a:endParaRPr>
          </a:p>
          <a:p>
            <a:pPr marL="91440" indent="-90720">
              <a:lnSpc>
                <a:spcPct val="90000"/>
              </a:lnSpc>
              <a:spcBef>
                <a:spcPts val="1199"/>
              </a:spcBef>
              <a:spcAft>
                <a:spcPts val="201"/>
              </a:spcAft>
              <a:buClr>
                <a:srgbClr val="E48312"/>
              </a:buClr>
              <a:buFont typeface="Wingdings" charset="2"/>
              <a:buChar char=""/>
            </a:pPr>
            <a:r>
              <a:rPr lang="en-GB" sz="3600" b="0" strike="noStrike" spc="-1">
                <a:solidFill>
                  <a:srgbClr val="404040"/>
                </a:solidFill>
                <a:latin typeface="Calibri"/>
              </a:rPr>
              <a:t>Efficient &amp; Reliable Transmission</a:t>
            </a:r>
            <a:endParaRPr lang="en-US" sz="3600" b="0" strike="noStrike" spc="-1">
              <a:latin typeface="Arial"/>
            </a:endParaRPr>
          </a:p>
          <a:p>
            <a:pPr marL="91440" indent="-90720">
              <a:lnSpc>
                <a:spcPct val="90000"/>
              </a:lnSpc>
              <a:spcBef>
                <a:spcPts val="1199"/>
              </a:spcBef>
              <a:spcAft>
                <a:spcPts val="201"/>
              </a:spcAft>
              <a:buClr>
                <a:srgbClr val="E48312"/>
              </a:buClr>
              <a:buFont typeface="Wingdings" charset="2"/>
              <a:buChar char=""/>
            </a:pPr>
            <a:r>
              <a:rPr lang="en-GB" sz="3600" b="0" strike="noStrike" spc="-1">
                <a:solidFill>
                  <a:srgbClr val="404040"/>
                </a:solidFill>
                <a:latin typeface="Calibri"/>
              </a:rPr>
              <a:t>Detection and Correction of Errors</a:t>
            </a:r>
            <a:endParaRPr lang="en-US" sz="3600" b="0" strike="noStrike" spc="-1">
              <a:latin typeface="Arial"/>
            </a:endParaRPr>
          </a:p>
          <a:p>
            <a:pPr marL="91440" indent="-90720">
              <a:lnSpc>
                <a:spcPct val="90000"/>
              </a:lnSpc>
              <a:spcBef>
                <a:spcPts val="1199"/>
              </a:spcBef>
              <a:spcAft>
                <a:spcPts val="201"/>
              </a:spcAft>
              <a:buClr>
                <a:srgbClr val="E48312"/>
              </a:buClr>
              <a:buFont typeface="Wingdings" charset="2"/>
              <a:buChar char=""/>
            </a:pPr>
            <a:r>
              <a:rPr lang="en-GB" sz="3600" b="0" strike="noStrike" spc="-1">
                <a:solidFill>
                  <a:srgbClr val="404040"/>
                </a:solidFill>
                <a:latin typeface="Calibri"/>
              </a:rPr>
              <a:t>Precise &amp; Accurate Reproduction</a:t>
            </a:r>
            <a:endParaRPr lang="en-US" sz="3600" b="0" strike="noStrike" spc="-1">
              <a:latin typeface="Arial"/>
            </a:endParaRPr>
          </a:p>
          <a:p>
            <a:pPr marL="91440" indent="-90720">
              <a:lnSpc>
                <a:spcPct val="90000"/>
              </a:lnSpc>
              <a:spcBef>
                <a:spcPts val="1199"/>
              </a:spcBef>
              <a:spcAft>
                <a:spcPts val="201"/>
              </a:spcAft>
              <a:buClr>
                <a:srgbClr val="E48312"/>
              </a:buClr>
              <a:buFont typeface="Wingdings" charset="2"/>
              <a:buChar char=""/>
            </a:pPr>
            <a:r>
              <a:rPr lang="en-GB" sz="3600" b="0" strike="noStrike" spc="-1">
                <a:solidFill>
                  <a:srgbClr val="404040"/>
                </a:solidFill>
                <a:latin typeface="Calibri"/>
              </a:rPr>
              <a:t>Easy Design and Implementation</a:t>
            </a:r>
            <a:endParaRPr lang="en-US" sz="3600" b="0" strike="noStrike" spc="-1">
              <a:latin typeface="Arial"/>
            </a:endParaRPr>
          </a:p>
          <a:p>
            <a:pPr marL="91440" indent="-90720">
              <a:lnSpc>
                <a:spcPct val="90000"/>
              </a:lnSpc>
              <a:spcBef>
                <a:spcPts val="1199"/>
              </a:spcBef>
              <a:spcAft>
                <a:spcPts val="201"/>
              </a:spcAft>
              <a:buClr>
                <a:srgbClr val="E48312"/>
              </a:buClr>
              <a:buFont typeface="Wingdings" charset="2"/>
              <a:buChar char=""/>
            </a:pPr>
            <a:r>
              <a:rPr lang="en-GB" sz="3600" b="0" strike="noStrike" spc="-1">
                <a:solidFill>
                  <a:srgbClr val="404040"/>
                </a:solidFill>
                <a:latin typeface="Calibri"/>
              </a:rPr>
              <a:t>Occupy minimum space</a:t>
            </a:r>
            <a:endParaRPr lang="en-US"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GB" sz="3200" b="0" strike="noStrike" spc="-52">
                <a:solidFill>
                  <a:srgbClr val="404040"/>
                </a:solidFill>
                <a:latin typeface="Calibri Light"/>
              </a:rPr>
              <a:t>Electronic Processing</a:t>
            </a:r>
            <a:endParaRPr lang="en-US" sz="3200" b="0" strike="noStrike" spc="-1">
              <a:latin typeface="Arial"/>
            </a:endParaRPr>
          </a:p>
        </p:txBody>
      </p:sp>
      <p:sp>
        <p:nvSpPr>
          <p:cNvPr id="162" name="CustomShape 2"/>
          <p:cNvSpPr/>
          <p:nvPr/>
        </p:nvSpPr>
        <p:spPr>
          <a:xfrm>
            <a:off x="1097280" y="184572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Autofit/>
          </a:bodyPr>
          <a:lstStyle/>
          <a:p>
            <a:pPr marL="91440" indent="-90720">
              <a:lnSpc>
                <a:spcPct val="90000"/>
              </a:lnSpc>
              <a:spcBef>
                <a:spcPts val="1199"/>
              </a:spcBef>
              <a:spcAft>
                <a:spcPts val="201"/>
              </a:spcAft>
              <a:buClr>
                <a:srgbClr val="E48312"/>
              </a:buClr>
              <a:buFont typeface="Wingdings" charset="2"/>
              <a:buChar char=""/>
            </a:pPr>
            <a:r>
              <a:rPr lang="en-GB" sz="2800" b="0" strike="noStrike" spc="-1">
                <a:solidFill>
                  <a:srgbClr val="404040"/>
                </a:solidFill>
                <a:latin typeface="Calibri"/>
              </a:rPr>
              <a:t>Analogue Systems</a:t>
            </a:r>
            <a:endParaRPr lang="en-US" sz="2800" b="0" strike="noStrike" spc="-1">
              <a:latin typeface="Arial"/>
            </a:endParaRPr>
          </a:p>
          <a:p>
            <a:pPr marL="91440" indent="-90720">
              <a:lnSpc>
                <a:spcPct val="90000"/>
              </a:lnSpc>
              <a:spcBef>
                <a:spcPts val="1199"/>
              </a:spcBef>
              <a:spcAft>
                <a:spcPts val="201"/>
              </a:spcAft>
              <a:buClr>
                <a:srgbClr val="E48312"/>
              </a:buClr>
              <a:buFont typeface="Wingdings" charset="2"/>
              <a:buChar char=""/>
            </a:pPr>
            <a:r>
              <a:rPr lang="en-GB" sz="2800" b="0" strike="noStrike" spc="-1">
                <a:solidFill>
                  <a:srgbClr val="404040"/>
                </a:solidFill>
                <a:latin typeface="Calibri"/>
              </a:rPr>
              <a:t>Digital Systems</a:t>
            </a:r>
            <a:endParaRPr lang="en-US" sz="2800" b="0" strike="noStrike" spc="-1">
              <a:latin typeface="Arial"/>
            </a:endParaRPr>
          </a:p>
          <a:p>
            <a:pPr marL="91440" indent="-90720">
              <a:lnSpc>
                <a:spcPct val="90000"/>
              </a:lnSpc>
              <a:spcBef>
                <a:spcPts val="1199"/>
              </a:spcBef>
              <a:spcAft>
                <a:spcPts val="201"/>
              </a:spcAft>
              <a:buClr>
                <a:srgbClr val="E48312"/>
              </a:buClr>
              <a:buFont typeface="Wingdings" charset="2"/>
              <a:buChar char=""/>
            </a:pPr>
            <a:r>
              <a:rPr lang="en-GB" sz="2800" b="0" strike="noStrike" spc="-1">
                <a:solidFill>
                  <a:srgbClr val="404040"/>
                </a:solidFill>
                <a:latin typeface="Calibri"/>
              </a:rPr>
              <a:t>Representing quantities </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  in Digital Systems</a:t>
            </a:r>
            <a:endParaRPr lang="en-US" sz="2800" b="0" strike="noStrike" spc="-1">
              <a:latin typeface="Arial"/>
            </a:endParaRPr>
          </a:p>
        </p:txBody>
      </p:sp>
      <p:pic>
        <p:nvPicPr>
          <p:cNvPr id="163" name="Picture 1"/>
          <p:cNvPicPr/>
          <p:nvPr/>
        </p:nvPicPr>
        <p:blipFill>
          <a:blip r:embed="rId3"/>
          <a:stretch/>
        </p:blipFill>
        <p:spPr>
          <a:xfrm rot="21589800">
            <a:off x="5765400" y="141480"/>
            <a:ext cx="6074280" cy="3314520"/>
          </a:xfrm>
          <a:prstGeom prst="rect">
            <a:avLst/>
          </a:prstGeom>
          <a:ln>
            <a:noFill/>
          </a:ln>
        </p:spPr>
      </p:pic>
      <p:pic>
        <p:nvPicPr>
          <p:cNvPr id="164" name="Picture 2"/>
          <p:cNvPicPr/>
          <p:nvPr/>
        </p:nvPicPr>
        <p:blipFill>
          <a:blip r:embed="rId4"/>
          <a:stretch/>
        </p:blipFill>
        <p:spPr>
          <a:xfrm>
            <a:off x="6126480" y="3417120"/>
            <a:ext cx="5964120" cy="28443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US" sz="3200" b="0" strike="noStrike" spc="-52">
                <a:solidFill>
                  <a:srgbClr val="404040"/>
                </a:solidFill>
                <a:latin typeface="Calibri Light"/>
              </a:rPr>
              <a:t>Representing Digital Values</a:t>
            </a:r>
            <a:endParaRPr lang="en-US" sz="3200" b="0" strike="noStrike" spc="-1">
              <a:latin typeface="Arial"/>
            </a:endParaRPr>
          </a:p>
        </p:txBody>
      </p:sp>
      <p:sp>
        <p:nvSpPr>
          <p:cNvPr id="166" name="CustomShape 2"/>
          <p:cNvSpPr/>
          <p:nvPr/>
        </p:nvSpPr>
        <p:spPr>
          <a:xfrm>
            <a:off x="2209680" y="2177640"/>
            <a:ext cx="1523160" cy="60876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Autofit/>
          </a:bodyPr>
          <a:lstStyle/>
          <a:p>
            <a:pPr marL="91440" indent="-90720">
              <a:lnSpc>
                <a:spcPct val="90000"/>
              </a:lnSpc>
              <a:spcBef>
                <a:spcPts val="1199"/>
              </a:spcBef>
              <a:spcAft>
                <a:spcPts val="201"/>
              </a:spcAft>
              <a:tabLst>
                <a:tab pos="0" algn="l"/>
              </a:tabLst>
            </a:pPr>
            <a:r>
              <a:rPr lang="en-GB" sz="2800" b="1" strike="noStrike" spc="-1">
                <a:solidFill>
                  <a:srgbClr val="404040"/>
                </a:solidFill>
                <a:latin typeface="Calibri"/>
              </a:rPr>
              <a:t>39 </a:t>
            </a:r>
            <a:r>
              <a:rPr lang="en-GB" sz="2800" b="1" strike="noStrike" spc="-1" baseline="30000">
                <a:solidFill>
                  <a:srgbClr val="404040"/>
                </a:solidFill>
                <a:latin typeface="Calibri"/>
              </a:rPr>
              <a:t>0</a:t>
            </a:r>
            <a:r>
              <a:rPr lang="en-GB" sz="2800" b="1" strike="noStrike" spc="-1">
                <a:solidFill>
                  <a:srgbClr val="404040"/>
                </a:solidFill>
                <a:latin typeface="Calibri"/>
              </a:rPr>
              <a:t>C ?</a:t>
            </a:r>
            <a:endParaRPr lang="en-US" sz="2800" b="0" strike="noStrike" spc="-1">
              <a:latin typeface="Arial"/>
            </a:endParaRPr>
          </a:p>
        </p:txBody>
      </p:sp>
      <p:sp>
        <p:nvSpPr>
          <p:cNvPr id="167" name="Line 3"/>
          <p:cNvSpPr/>
          <p:nvPr/>
        </p:nvSpPr>
        <p:spPr>
          <a:xfrm>
            <a:off x="2666880" y="2863440"/>
            <a:ext cx="1295280" cy="838080"/>
          </a:xfrm>
          <a:prstGeom prst="line">
            <a:avLst/>
          </a:prstGeom>
          <a:ln w="28440">
            <a:solidFill>
              <a:schemeClr val="tx1"/>
            </a:solidFill>
            <a:round/>
            <a:tailEnd type="triangle" w="lg" len="lg"/>
          </a:ln>
        </p:spPr>
        <p:style>
          <a:lnRef idx="0">
            <a:scrgbClr r="0" g="0" b="0"/>
          </a:lnRef>
          <a:fillRef idx="0">
            <a:scrgbClr r="0" g="0" b="0"/>
          </a:fillRef>
          <a:effectRef idx="0">
            <a:scrgbClr r="0" g="0" b="0"/>
          </a:effectRef>
          <a:fontRef idx="minor"/>
        </p:style>
      </p:sp>
      <p:sp>
        <p:nvSpPr>
          <p:cNvPr id="168" name="CustomShape 4"/>
          <p:cNvSpPr/>
          <p:nvPr/>
        </p:nvSpPr>
        <p:spPr>
          <a:xfrm>
            <a:off x="7010280" y="2177640"/>
            <a:ext cx="1751760" cy="761400"/>
          </a:xfrm>
          <a:prstGeom prst="wedgeRectCallout">
            <a:avLst>
              <a:gd name="adj1" fmla="val -102898"/>
              <a:gd name="adj2" fmla="val 155208"/>
            </a:avLst>
          </a:prstGeom>
          <a:solidFill>
            <a:schemeClr val="hlink"/>
          </a:solidFill>
          <a:ln w="9360">
            <a:solidFill>
              <a:srgbClr val="FF000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GB" sz="2800" b="1" strike="noStrike" spc="-1">
                <a:solidFill>
                  <a:srgbClr val="E48312"/>
                </a:solidFill>
                <a:latin typeface="Verdana"/>
                <a:ea typeface="DejaVu Sans"/>
              </a:rPr>
              <a:t>39mV</a:t>
            </a:r>
            <a:endParaRPr lang="en-US" sz="2800" b="0" strike="noStrike" spc="-1">
              <a:latin typeface="Arial"/>
            </a:endParaRPr>
          </a:p>
        </p:txBody>
      </p:sp>
      <p:sp>
        <p:nvSpPr>
          <p:cNvPr id="169" name="Line 5"/>
          <p:cNvSpPr/>
          <p:nvPr/>
        </p:nvSpPr>
        <p:spPr>
          <a:xfrm flipV="1">
            <a:off x="3504960" y="4463640"/>
            <a:ext cx="609840" cy="838080"/>
          </a:xfrm>
          <a:prstGeom prst="line">
            <a:avLst/>
          </a:prstGeom>
          <a:ln w="28440">
            <a:solidFill>
              <a:schemeClr val="tx1"/>
            </a:solidFill>
            <a:round/>
            <a:tailEnd type="triangle" w="lg" len="lg"/>
          </a:ln>
        </p:spPr>
        <p:style>
          <a:lnRef idx="0">
            <a:scrgbClr r="0" g="0" b="0"/>
          </a:lnRef>
          <a:fillRef idx="0">
            <a:scrgbClr r="0" g="0" b="0"/>
          </a:fillRef>
          <a:effectRef idx="0">
            <a:scrgbClr r="0" g="0" b="0"/>
          </a:effectRef>
          <a:fontRef idx="minor"/>
        </p:style>
      </p:sp>
      <p:sp>
        <p:nvSpPr>
          <p:cNvPr id="170" name="CustomShape 6"/>
          <p:cNvSpPr/>
          <p:nvPr/>
        </p:nvSpPr>
        <p:spPr>
          <a:xfrm>
            <a:off x="6705720" y="3733920"/>
            <a:ext cx="3351960" cy="2590200"/>
          </a:xfrm>
          <a:prstGeom prst="irregularSeal2">
            <a:avLst/>
          </a:prstGeom>
          <a:solidFill>
            <a:srgbClr val="FF9900"/>
          </a:solidFill>
          <a:ln w="9360">
            <a:solidFill>
              <a:srgbClr val="FF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nSpc>
                <a:spcPct val="100000"/>
              </a:lnSpc>
            </a:pPr>
            <a:r>
              <a:rPr lang="en-GB" sz="2800" b="1" strike="noStrike" spc="-1">
                <a:solidFill>
                  <a:srgbClr val="000000"/>
                </a:solidFill>
                <a:latin typeface="Verdana"/>
                <a:ea typeface="DejaVu Sans"/>
              </a:rPr>
              <a:t>6.25 x 10</a:t>
            </a:r>
            <a:r>
              <a:rPr lang="en-GB" sz="2800" b="1" strike="noStrike" spc="-1" baseline="30000">
                <a:solidFill>
                  <a:srgbClr val="000000"/>
                </a:solidFill>
                <a:latin typeface="Verdana"/>
                <a:ea typeface="DejaVu Sans"/>
              </a:rPr>
              <a:t>15</a:t>
            </a:r>
            <a:r>
              <a:rPr lang="en-GB" sz="2800" b="1" strike="noStrike" spc="-1">
                <a:solidFill>
                  <a:srgbClr val="000000"/>
                </a:solidFill>
                <a:latin typeface="Verdana"/>
                <a:ea typeface="DejaVu Sans"/>
              </a:rPr>
              <a:t> V !!</a:t>
            </a:r>
            <a:endParaRPr lang="en-US" sz="2800" b="0" strike="noStrike" spc="-1">
              <a:latin typeface="Arial"/>
            </a:endParaRPr>
          </a:p>
        </p:txBody>
      </p:sp>
      <p:sp>
        <p:nvSpPr>
          <p:cNvPr id="171" name="CustomShape 7"/>
          <p:cNvSpPr/>
          <p:nvPr/>
        </p:nvSpPr>
        <p:spPr>
          <a:xfrm>
            <a:off x="4572000" y="2253960"/>
            <a:ext cx="1523160" cy="82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99"/>
              </a:spcBef>
            </a:pPr>
            <a:r>
              <a:rPr lang="en-GB" sz="2400" b="1" strike="noStrike" spc="-1">
                <a:solidFill>
                  <a:srgbClr val="000000"/>
                </a:solidFill>
                <a:latin typeface="Verdana"/>
                <a:ea typeface="DejaVu Sans"/>
              </a:rPr>
              <a:t>Digital</a:t>
            </a:r>
            <a:r>
              <a:rPr lang="en-GB" sz="1800" b="0" strike="noStrike" spc="-1">
                <a:solidFill>
                  <a:srgbClr val="000000"/>
                </a:solidFill>
                <a:latin typeface="Verdana"/>
                <a:ea typeface="DejaVu Sans"/>
              </a:rPr>
              <a:t> </a:t>
            </a:r>
            <a:r>
              <a:rPr lang="en-GB" sz="2400" b="1" strike="noStrike" spc="-1">
                <a:solidFill>
                  <a:srgbClr val="000000"/>
                </a:solidFill>
                <a:latin typeface="Verdana"/>
                <a:ea typeface="DejaVu Sans"/>
              </a:rPr>
              <a:t>System</a:t>
            </a:r>
            <a:endParaRPr lang="en-US" sz="2400" b="0" strike="noStrike" spc="-1">
              <a:latin typeface="Arial"/>
            </a:endParaRPr>
          </a:p>
        </p:txBody>
      </p:sp>
      <p:sp>
        <p:nvSpPr>
          <p:cNvPr id="172" name="CustomShape 8"/>
          <p:cNvSpPr/>
          <p:nvPr/>
        </p:nvSpPr>
        <p:spPr>
          <a:xfrm>
            <a:off x="2362320" y="5606640"/>
            <a:ext cx="2513880" cy="60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561"/>
              </a:spcBef>
              <a:tabLst>
                <a:tab pos="0" algn="l"/>
              </a:tabLst>
            </a:pPr>
            <a:r>
              <a:rPr lang="en-GB" sz="2800" b="1" strike="noStrike" spc="-1">
                <a:solidFill>
                  <a:srgbClr val="000000"/>
                </a:solidFill>
                <a:latin typeface="Arial"/>
                <a:ea typeface="DejaVu Sans"/>
              </a:rPr>
              <a:t>6.25 x 10</a:t>
            </a:r>
            <a:r>
              <a:rPr lang="en-GB" sz="2800" b="1" strike="noStrike" spc="-1" baseline="30000">
                <a:solidFill>
                  <a:srgbClr val="000000"/>
                </a:solidFill>
                <a:latin typeface="Arial"/>
                <a:ea typeface="DejaVu Sans"/>
              </a:rPr>
              <a:t>18</a:t>
            </a:r>
            <a:r>
              <a:rPr lang="en-GB" sz="2800" b="1" strike="noStrike" spc="-1">
                <a:solidFill>
                  <a:srgbClr val="000000"/>
                </a:solidFill>
                <a:latin typeface="Arial"/>
                <a:ea typeface="DejaVu Sans"/>
              </a:rPr>
              <a:t> ?</a:t>
            </a:r>
            <a:endParaRPr lang="en-US" sz="2800" b="0" strike="noStrike" spc="-1">
              <a:latin typeface="Arial"/>
            </a:endParaRPr>
          </a:p>
        </p:txBody>
      </p:sp>
      <p:pic>
        <p:nvPicPr>
          <p:cNvPr id="173" name="Picture 172"/>
          <p:cNvPicPr/>
          <p:nvPr/>
        </p:nvPicPr>
        <p:blipFill>
          <a:blip r:embed="rId3"/>
          <a:stretch/>
        </p:blipFill>
        <p:spPr>
          <a:xfrm>
            <a:off x="4343400" y="3162240"/>
            <a:ext cx="2184120" cy="13456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GB" sz="3200" b="0" strike="noStrike" spc="-52">
                <a:solidFill>
                  <a:srgbClr val="404040"/>
                </a:solidFill>
                <a:latin typeface="Calibri Light"/>
              </a:rPr>
              <a:t>Digital Systems</a:t>
            </a:r>
            <a:endParaRPr lang="en-US" sz="3200" b="0" strike="noStrike" spc="-1">
              <a:latin typeface="Arial"/>
            </a:endParaRPr>
          </a:p>
        </p:txBody>
      </p:sp>
      <p:sp>
        <p:nvSpPr>
          <p:cNvPr id="175" name="CustomShape 2"/>
          <p:cNvSpPr/>
          <p:nvPr/>
        </p:nvSpPr>
        <p:spPr>
          <a:xfrm>
            <a:off x="1097280" y="184572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Autofit/>
          </a:bodyPr>
          <a:lstStyle/>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Two Voltage Levels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Two States</a:t>
            </a:r>
            <a:endParaRPr lang="en-US" sz="2800" b="0" strike="noStrike" spc="-1">
              <a:latin typeface="Arial"/>
            </a:endParaRPr>
          </a:p>
          <a:p>
            <a:pPr marL="384120" lvl="1" indent="-182160">
              <a:lnSpc>
                <a:spcPct val="90000"/>
              </a:lnSpc>
              <a:spcBef>
                <a:spcPts val="201"/>
              </a:spcBef>
              <a:spcAft>
                <a:spcPts val="400"/>
              </a:spcAft>
              <a:buClr>
                <a:srgbClr val="000000"/>
              </a:buClr>
              <a:buFont typeface="Calibri"/>
              <a:buChar char="◦"/>
            </a:pPr>
            <a:r>
              <a:rPr lang="en-GB" sz="1800" b="0" strike="noStrike" spc="-1">
                <a:solidFill>
                  <a:srgbClr val="404040"/>
                </a:solidFill>
                <a:latin typeface="Arial"/>
              </a:rPr>
              <a:t>On/Off</a:t>
            </a:r>
            <a:endParaRPr lang="en-US" sz="1800" b="0" strike="noStrike" spc="-1">
              <a:latin typeface="Arial"/>
            </a:endParaRPr>
          </a:p>
          <a:p>
            <a:pPr marL="384120" lvl="1" indent="-182160">
              <a:lnSpc>
                <a:spcPct val="90000"/>
              </a:lnSpc>
              <a:spcBef>
                <a:spcPts val="201"/>
              </a:spcBef>
              <a:spcAft>
                <a:spcPts val="400"/>
              </a:spcAft>
              <a:buClr>
                <a:srgbClr val="000000"/>
              </a:buClr>
              <a:buFont typeface="Calibri"/>
              <a:buChar char="◦"/>
            </a:pPr>
            <a:r>
              <a:rPr lang="en-GB" sz="1800" b="0" strike="noStrike" spc="-1">
                <a:solidFill>
                  <a:srgbClr val="404040"/>
                </a:solidFill>
                <a:latin typeface="Arial"/>
              </a:rPr>
              <a:t>Black/White</a:t>
            </a:r>
            <a:endParaRPr lang="en-US" sz="1800" b="0" strike="noStrike" spc="-1">
              <a:latin typeface="Arial"/>
            </a:endParaRPr>
          </a:p>
          <a:p>
            <a:pPr marL="384120" lvl="1" indent="-182160">
              <a:lnSpc>
                <a:spcPct val="90000"/>
              </a:lnSpc>
              <a:spcBef>
                <a:spcPts val="201"/>
              </a:spcBef>
              <a:spcAft>
                <a:spcPts val="400"/>
              </a:spcAft>
              <a:buClr>
                <a:srgbClr val="000000"/>
              </a:buClr>
              <a:buFont typeface="Calibri"/>
              <a:buChar char="◦"/>
            </a:pPr>
            <a:r>
              <a:rPr lang="en-GB" sz="1800" b="0" strike="noStrike" spc="-1">
                <a:solidFill>
                  <a:srgbClr val="404040"/>
                </a:solidFill>
                <a:latin typeface="Arial"/>
              </a:rPr>
              <a:t>Hot/Cold</a:t>
            </a:r>
            <a:endParaRPr lang="en-US" sz="1800" b="0" strike="noStrike" spc="-1">
              <a:latin typeface="Arial"/>
            </a:endParaRPr>
          </a:p>
          <a:p>
            <a:pPr marL="384120" lvl="1" indent="-182160">
              <a:lnSpc>
                <a:spcPct val="90000"/>
              </a:lnSpc>
              <a:spcBef>
                <a:spcPts val="201"/>
              </a:spcBef>
              <a:spcAft>
                <a:spcPts val="400"/>
              </a:spcAft>
              <a:buClr>
                <a:srgbClr val="000000"/>
              </a:buClr>
              <a:buFont typeface="Calibri"/>
              <a:buChar char="◦"/>
            </a:pPr>
            <a:r>
              <a:rPr lang="en-GB" sz="1800" b="0" strike="noStrike" spc="-1">
                <a:solidFill>
                  <a:srgbClr val="404040"/>
                </a:solidFill>
                <a:latin typeface="Arial"/>
              </a:rPr>
              <a:t>Stationary/Moving</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US" sz="3200" b="0" strike="noStrike" spc="-52">
                <a:solidFill>
                  <a:srgbClr val="404040"/>
                </a:solidFill>
                <a:latin typeface="Calibri Light"/>
              </a:rPr>
              <a:t>Binary Number System</a:t>
            </a:r>
            <a:endParaRPr lang="en-US" sz="3200" b="0" strike="noStrike" spc="-1">
              <a:latin typeface="Arial"/>
            </a:endParaRPr>
          </a:p>
        </p:txBody>
      </p:sp>
      <p:sp>
        <p:nvSpPr>
          <p:cNvPr id="177" name="CustomShape 2"/>
          <p:cNvSpPr/>
          <p:nvPr/>
        </p:nvSpPr>
        <p:spPr>
          <a:xfrm>
            <a:off x="1097280" y="184572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Autofit/>
          </a:bodyPr>
          <a:lstStyle/>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Binary Numbers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Representing Multiple Values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Combination of 0v &amp; 5v</a:t>
            </a:r>
            <a:endParaRPr lang="en-US" sz="2800" b="0" strike="noStrike" spc="-1">
              <a:latin typeface="Arial"/>
            </a:endParaRPr>
          </a:p>
        </p:txBody>
      </p:sp>
      <p:sp>
        <p:nvSpPr>
          <p:cNvPr id="178" name="CustomShape 3"/>
          <p:cNvSpPr/>
          <p:nvPr/>
        </p:nvSpPr>
        <p:spPr>
          <a:xfrm>
            <a:off x="1027440" y="5222880"/>
            <a:ext cx="609516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ea typeface="DejaVu Sans"/>
              </a:rPr>
              <a:t>In digital systems, combinations of the two states, called </a:t>
            </a:r>
            <a:r>
              <a:rPr lang="en-US" sz="1800" b="1" i="1" strike="noStrike" spc="-1">
                <a:solidFill>
                  <a:srgbClr val="0070C0"/>
                </a:solidFill>
                <a:latin typeface="Times-Italic"/>
                <a:ea typeface="DejaVu Sans"/>
              </a:rPr>
              <a:t>codes</a:t>
            </a:r>
            <a:r>
              <a:rPr lang="en-US" sz="1800" b="0" i="1" strike="noStrike" spc="-1">
                <a:solidFill>
                  <a:srgbClr val="000000"/>
                </a:solidFill>
                <a:latin typeface="Times-Italic"/>
                <a:ea typeface="DejaVu Sans"/>
              </a:rPr>
              <a:t>, </a:t>
            </a:r>
            <a:r>
              <a:rPr lang="en-US" sz="1800" b="0" strike="noStrike" spc="-1">
                <a:solidFill>
                  <a:srgbClr val="000000"/>
                </a:solidFill>
                <a:latin typeface="Times New Roman"/>
                <a:ea typeface="DejaVu Sans"/>
              </a:rPr>
              <a:t>are used to represent information.</a:t>
            </a:r>
            <a:endParaRPr lang="en-US" sz="1800" b="0" strike="noStrike" spc="-1">
              <a:latin typeface="Arial"/>
            </a:endParaRPr>
          </a:p>
        </p:txBody>
      </p:sp>
      <p:sp>
        <p:nvSpPr>
          <p:cNvPr id="179" name="CustomShape 4"/>
          <p:cNvSpPr/>
          <p:nvPr/>
        </p:nvSpPr>
        <p:spPr>
          <a:xfrm>
            <a:off x="7367400" y="2007000"/>
            <a:ext cx="4240440" cy="423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70C0"/>
                </a:solidFill>
                <a:latin typeface="Helvetica-Condensed"/>
                <a:ea typeface="DejaVu Sans"/>
              </a:rPr>
              <a:t>Info Note:</a:t>
            </a:r>
            <a:endParaRPr lang="en-US" sz="2000" b="0" strike="noStrike" spc="-1">
              <a:latin typeface="Arial"/>
            </a:endParaRPr>
          </a:p>
          <a:p>
            <a:pPr>
              <a:lnSpc>
                <a:spcPct val="100000"/>
              </a:lnSpc>
            </a:pPr>
            <a:r>
              <a:rPr lang="en-US" sz="1800" b="0" strike="noStrike" spc="-1">
                <a:solidFill>
                  <a:srgbClr val="000000"/>
                </a:solidFill>
                <a:latin typeface="Helvetica-Condensed"/>
                <a:ea typeface="DejaVu Sans"/>
              </a:rPr>
              <a:t>The concept of a digital computer</a:t>
            </a:r>
            <a:endParaRPr lang="en-US" sz="1800" b="0" strike="noStrike" spc="-1">
              <a:latin typeface="Arial"/>
            </a:endParaRPr>
          </a:p>
          <a:p>
            <a:pPr>
              <a:lnSpc>
                <a:spcPct val="100000"/>
              </a:lnSpc>
            </a:pPr>
            <a:r>
              <a:rPr lang="en-US" sz="1800" b="0" strike="noStrike" spc="-1">
                <a:solidFill>
                  <a:srgbClr val="000000"/>
                </a:solidFill>
                <a:latin typeface="Helvetica-Condensed"/>
                <a:ea typeface="DejaVu Sans"/>
              </a:rPr>
              <a:t>can be traced back to Charles</a:t>
            </a:r>
            <a:endParaRPr lang="en-US" sz="1800" b="0" strike="noStrike" spc="-1">
              <a:latin typeface="Arial"/>
            </a:endParaRPr>
          </a:p>
          <a:p>
            <a:pPr>
              <a:lnSpc>
                <a:spcPct val="100000"/>
              </a:lnSpc>
            </a:pPr>
            <a:r>
              <a:rPr lang="en-US" sz="1800" b="0" strike="noStrike" spc="-1">
                <a:solidFill>
                  <a:srgbClr val="000000"/>
                </a:solidFill>
                <a:latin typeface="Helvetica-Condensed"/>
                <a:ea typeface="DejaVu Sans"/>
              </a:rPr>
              <a:t>Babbage, who developed a crude</a:t>
            </a:r>
            <a:endParaRPr lang="en-US" sz="1800" b="0" strike="noStrike" spc="-1">
              <a:latin typeface="Arial"/>
            </a:endParaRPr>
          </a:p>
          <a:p>
            <a:pPr>
              <a:lnSpc>
                <a:spcPct val="100000"/>
              </a:lnSpc>
            </a:pPr>
            <a:r>
              <a:rPr lang="en-US" sz="1800" b="0" strike="noStrike" spc="-1">
                <a:solidFill>
                  <a:srgbClr val="000000"/>
                </a:solidFill>
                <a:latin typeface="Helvetica-Condensed"/>
                <a:ea typeface="DejaVu Sans"/>
              </a:rPr>
              <a:t>mechanical computation device in</a:t>
            </a:r>
            <a:endParaRPr lang="en-US" sz="1800" b="0" strike="noStrike" spc="-1">
              <a:latin typeface="Arial"/>
            </a:endParaRPr>
          </a:p>
          <a:p>
            <a:pPr>
              <a:lnSpc>
                <a:spcPct val="100000"/>
              </a:lnSpc>
            </a:pPr>
            <a:r>
              <a:rPr lang="en-US" sz="1800" b="0" strike="noStrike" spc="-1">
                <a:solidFill>
                  <a:srgbClr val="000000"/>
                </a:solidFill>
                <a:latin typeface="Helvetica-Condensed"/>
                <a:ea typeface="DejaVu Sans"/>
              </a:rPr>
              <a:t>the 1830s. John Atanasoff was the</a:t>
            </a:r>
            <a:endParaRPr lang="en-US" sz="1800" b="0" strike="noStrike" spc="-1">
              <a:latin typeface="Arial"/>
            </a:endParaRPr>
          </a:p>
          <a:p>
            <a:pPr>
              <a:lnSpc>
                <a:spcPct val="100000"/>
              </a:lnSpc>
            </a:pPr>
            <a:r>
              <a:rPr lang="en-US" sz="1800" b="0" strike="noStrike" spc="-1">
                <a:solidFill>
                  <a:srgbClr val="000000"/>
                </a:solidFill>
                <a:latin typeface="Helvetica-Condensed"/>
                <a:ea typeface="DejaVu Sans"/>
              </a:rPr>
              <a:t>first to apply electronic processing</a:t>
            </a:r>
            <a:endParaRPr lang="en-US" sz="1800" b="0" strike="noStrike" spc="-1">
              <a:latin typeface="Arial"/>
            </a:endParaRPr>
          </a:p>
          <a:p>
            <a:pPr>
              <a:lnSpc>
                <a:spcPct val="100000"/>
              </a:lnSpc>
            </a:pPr>
            <a:r>
              <a:rPr lang="en-US" sz="1800" b="0" strike="noStrike" spc="-1">
                <a:solidFill>
                  <a:srgbClr val="000000"/>
                </a:solidFill>
                <a:latin typeface="Helvetica-Condensed"/>
                <a:ea typeface="DejaVu Sans"/>
              </a:rPr>
              <a:t>to digital computing in 1939. In</a:t>
            </a:r>
            <a:endParaRPr lang="en-US" sz="1800" b="0" strike="noStrike" spc="-1">
              <a:latin typeface="Arial"/>
            </a:endParaRPr>
          </a:p>
          <a:p>
            <a:pPr>
              <a:lnSpc>
                <a:spcPct val="100000"/>
              </a:lnSpc>
            </a:pPr>
            <a:r>
              <a:rPr lang="en-US" sz="1800" b="0" strike="noStrike" spc="-1">
                <a:solidFill>
                  <a:srgbClr val="000000"/>
                </a:solidFill>
                <a:latin typeface="Helvetica-Condensed"/>
                <a:ea typeface="DejaVu Sans"/>
              </a:rPr>
              <a:t>1946, an electronic digital computer</a:t>
            </a:r>
            <a:endParaRPr lang="en-US" sz="1800" b="0" strike="noStrike" spc="-1">
              <a:latin typeface="Arial"/>
            </a:endParaRPr>
          </a:p>
          <a:p>
            <a:pPr>
              <a:lnSpc>
                <a:spcPct val="100000"/>
              </a:lnSpc>
            </a:pPr>
            <a:r>
              <a:rPr lang="en-US" sz="1800" b="0" strike="noStrike" spc="-1">
                <a:solidFill>
                  <a:srgbClr val="000000"/>
                </a:solidFill>
                <a:latin typeface="Helvetica-Condensed"/>
                <a:ea typeface="DejaVu Sans"/>
              </a:rPr>
              <a:t>called ENIAC was implemented</a:t>
            </a:r>
            <a:endParaRPr lang="en-US" sz="1800" b="0" strike="noStrike" spc="-1">
              <a:latin typeface="Arial"/>
            </a:endParaRPr>
          </a:p>
          <a:p>
            <a:pPr>
              <a:lnSpc>
                <a:spcPct val="100000"/>
              </a:lnSpc>
            </a:pPr>
            <a:r>
              <a:rPr lang="en-US" sz="1800" b="0" strike="noStrike" spc="-1">
                <a:solidFill>
                  <a:srgbClr val="000000"/>
                </a:solidFill>
                <a:latin typeface="Helvetica-Condensed"/>
                <a:ea typeface="DejaVu Sans"/>
              </a:rPr>
              <a:t>with vacuum-tube circuits. Even</a:t>
            </a:r>
            <a:endParaRPr lang="en-US" sz="1800" b="0" strike="noStrike" spc="-1">
              <a:latin typeface="Arial"/>
            </a:endParaRPr>
          </a:p>
          <a:p>
            <a:pPr>
              <a:lnSpc>
                <a:spcPct val="100000"/>
              </a:lnSpc>
            </a:pPr>
            <a:r>
              <a:rPr lang="en-US" sz="1800" b="0" strike="noStrike" spc="-1">
                <a:solidFill>
                  <a:srgbClr val="000000"/>
                </a:solidFill>
                <a:latin typeface="Helvetica-Condensed"/>
                <a:ea typeface="DejaVu Sans"/>
              </a:rPr>
              <a:t>though it took up an entire room,</a:t>
            </a:r>
            <a:endParaRPr lang="en-US" sz="1800" b="0" strike="noStrike" spc="-1">
              <a:latin typeface="Arial"/>
            </a:endParaRPr>
          </a:p>
          <a:p>
            <a:pPr>
              <a:lnSpc>
                <a:spcPct val="100000"/>
              </a:lnSpc>
            </a:pPr>
            <a:r>
              <a:rPr lang="en-US" sz="1800" b="0" strike="noStrike" spc="-1">
                <a:solidFill>
                  <a:srgbClr val="000000"/>
                </a:solidFill>
                <a:latin typeface="Helvetica-Condensed"/>
                <a:ea typeface="DejaVu Sans"/>
              </a:rPr>
              <a:t>ENIAC didn’t have the computing</a:t>
            </a:r>
            <a:endParaRPr lang="en-US" sz="1800" b="0" strike="noStrike" spc="-1">
              <a:latin typeface="Arial"/>
            </a:endParaRPr>
          </a:p>
          <a:p>
            <a:pPr>
              <a:lnSpc>
                <a:spcPct val="100000"/>
              </a:lnSpc>
            </a:pPr>
            <a:r>
              <a:rPr lang="en-US" sz="1800" b="0" strike="noStrike" spc="-1">
                <a:solidFill>
                  <a:srgbClr val="000000"/>
                </a:solidFill>
                <a:latin typeface="Helvetica-Condensed"/>
                <a:ea typeface="DejaVu Sans"/>
              </a:rPr>
              <a:t>power of your handheld calculator</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US" sz="4800" b="0" strike="noStrike" spc="-52">
                <a:solidFill>
                  <a:srgbClr val="404040"/>
                </a:solidFill>
                <a:latin typeface="Calibri Light"/>
              </a:rPr>
              <a:t>Digital Level</a:t>
            </a:r>
            <a:endParaRPr lang="en-US" sz="4800" b="0" strike="noStrike" spc="-1">
              <a:latin typeface="Arial"/>
            </a:endParaRPr>
          </a:p>
        </p:txBody>
      </p:sp>
      <p:sp>
        <p:nvSpPr>
          <p:cNvPr id="181" name="CustomShape 2"/>
          <p:cNvSpPr/>
          <p:nvPr/>
        </p:nvSpPr>
        <p:spPr>
          <a:xfrm>
            <a:off x="1097280" y="1845720"/>
            <a:ext cx="10057680" cy="370080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rmAutofit fontScale="99500"/>
          </a:bodyPr>
          <a:lstStyle/>
          <a:p>
            <a:pPr marL="91440" indent="-90720">
              <a:lnSpc>
                <a:spcPct val="90000"/>
              </a:lnSpc>
              <a:spcBef>
                <a:spcPts val="1199"/>
              </a:spcBef>
              <a:spcAft>
                <a:spcPts val="201"/>
              </a:spcAft>
              <a:buClr>
                <a:srgbClr val="E48312"/>
              </a:buClr>
              <a:buFont typeface="Wingdings" charset="2"/>
              <a:buChar char=""/>
            </a:pPr>
            <a:r>
              <a:rPr lang="en-US" sz="3200" b="0" strike="noStrike" spc="-1">
                <a:solidFill>
                  <a:srgbClr val="404040"/>
                </a:solidFill>
                <a:latin typeface="Calibri"/>
              </a:rPr>
              <a:t>The voltages used to represent a 1 and a 0 are called </a:t>
            </a:r>
            <a:r>
              <a:rPr lang="en-US" sz="3200" b="0" i="1" strike="noStrike" spc="-1">
                <a:solidFill>
                  <a:srgbClr val="404040"/>
                </a:solidFill>
                <a:latin typeface="Calibri"/>
              </a:rPr>
              <a:t>logic levels. </a:t>
            </a:r>
            <a:endParaRPr lang="en-US" sz="3200" b="0" strike="noStrike" spc="-1">
              <a:latin typeface="Arial"/>
            </a:endParaRPr>
          </a:p>
          <a:p>
            <a:pPr marL="91440" indent="-90720">
              <a:lnSpc>
                <a:spcPct val="90000"/>
              </a:lnSpc>
              <a:spcBef>
                <a:spcPts val="1199"/>
              </a:spcBef>
              <a:spcAft>
                <a:spcPts val="201"/>
              </a:spcAft>
              <a:buClr>
                <a:srgbClr val="E48312"/>
              </a:buClr>
              <a:buFont typeface="Wingdings" charset="2"/>
              <a:buChar char=""/>
            </a:pPr>
            <a:r>
              <a:rPr lang="en-US" sz="3200" b="0" strike="noStrike" spc="-1">
                <a:solidFill>
                  <a:srgbClr val="404040"/>
                </a:solidFill>
                <a:latin typeface="Calibri"/>
              </a:rPr>
              <a:t>Ideally, one voltage level represents a HIGH and another voltage level represents a LOW. </a:t>
            </a:r>
            <a:endParaRPr lang="en-US" sz="3200" b="0" strike="noStrike" spc="-1">
              <a:latin typeface="Arial"/>
            </a:endParaRPr>
          </a:p>
          <a:p>
            <a:pPr marL="91440" indent="-90720">
              <a:lnSpc>
                <a:spcPct val="90000"/>
              </a:lnSpc>
              <a:spcBef>
                <a:spcPts val="1199"/>
              </a:spcBef>
              <a:spcAft>
                <a:spcPts val="201"/>
              </a:spcAft>
              <a:buClr>
                <a:srgbClr val="E48312"/>
              </a:buClr>
              <a:buFont typeface="Wingdings" charset="2"/>
              <a:buChar char=""/>
            </a:pPr>
            <a:r>
              <a:rPr lang="en-US" sz="3200" b="0" strike="noStrike" spc="-1">
                <a:solidFill>
                  <a:srgbClr val="404040"/>
                </a:solidFill>
                <a:latin typeface="Calibri"/>
              </a:rPr>
              <a:t>In a practical digital circuit, however, a HIGH/LOW can be any voltage between a specified minimum value and a specified maximum value.</a:t>
            </a: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 name="Picture 3"/>
          <p:cNvPicPr/>
          <p:nvPr/>
        </p:nvPicPr>
        <p:blipFill>
          <a:blip r:embed="rId2"/>
          <a:stretch/>
        </p:blipFill>
        <p:spPr>
          <a:xfrm>
            <a:off x="4223520" y="1952640"/>
            <a:ext cx="3378240" cy="3666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US" sz="4800" b="0" strike="noStrike" spc="-52">
                <a:solidFill>
                  <a:srgbClr val="404040"/>
                </a:solidFill>
                <a:latin typeface="Calibri Light"/>
              </a:rPr>
              <a:t>Digital Waveforms</a:t>
            </a:r>
            <a:endParaRPr lang="en-US" sz="4800" b="0" strike="noStrike" spc="-1">
              <a:latin typeface="Arial"/>
            </a:endParaRPr>
          </a:p>
        </p:txBody>
      </p:sp>
      <p:sp>
        <p:nvSpPr>
          <p:cNvPr id="184" name="CustomShape 2"/>
          <p:cNvSpPr/>
          <p:nvPr/>
        </p:nvSpPr>
        <p:spPr>
          <a:xfrm>
            <a:off x="1097280" y="184572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rmAutofit fontScale="91000" lnSpcReduction="10000"/>
          </a:bodyPr>
          <a:lstStyle/>
          <a:p>
            <a:pPr marL="91440" indent="-90720">
              <a:lnSpc>
                <a:spcPct val="90000"/>
              </a:lnSpc>
              <a:spcBef>
                <a:spcPts val="1199"/>
              </a:spcBef>
              <a:spcAft>
                <a:spcPts val="201"/>
              </a:spcAft>
              <a:buClr>
                <a:srgbClr val="E48312"/>
              </a:buClr>
              <a:buFont typeface="Calibri"/>
              <a:buChar char=" "/>
            </a:pPr>
            <a:r>
              <a:rPr lang="en-US" sz="2400" b="0" strike="noStrike" spc="-1">
                <a:solidFill>
                  <a:srgbClr val="404040"/>
                </a:solidFill>
                <a:latin typeface="Calibri"/>
              </a:rPr>
              <a:t>Digital waveforms consist of voltage levels that are changing back and forth between the HIGH and LOW levels or states. </a:t>
            </a:r>
            <a:endParaRPr lang="en-US" sz="2400" b="0" strike="noStrike" spc="-1">
              <a:latin typeface="Arial"/>
            </a:endParaRPr>
          </a:p>
          <a:p>
            <a:pPr>
              <a:lnSpc>
                <a:spcPct val="90000"/>
              </a:lnSpc>
              <a:spcBef>
                <a:spcPts val="1199"/>
              </a:spcBef>
              <a:spcAft>
                <a:spcPts val="201"/>
              </a:spcAft>
            </a:pPr>
            <a:endParaRPr lang="en-US" sz="2400" b="0" strike="noStrike" spc="-1">
              <a:latin typeface="Arial"/>
            </a:endParaRPr>
          </a:p>
          <a:p>
            <a:pPr>
              <a:lnSpc>
                <a:spcPct val="90000"/>
              </a:lnSpc>
              <a:spcBef>
                <a:spcPts val="1199"/>
              </a:spcBef>
              <a:spcAft>
                <a:spcPts val="201"/>
              </a:spcAft>
            </a:pPr>
            <a:endParaRPr lang="en-US" sz="2400" b="0" strike="noStrike" spc="-1">
              <a:latin typeface="Arial"/>
            </a:endParaRPr>
          </a:p>
          <a:p>
            <a:pPr>
              <a:lnSpc>
                <a:spcPct val="90000"/>
              </a:lnSpc>
              <a:spcBef>
                <a:spcPts val="1199"/>
              </a:spcBef>
              <a:spcAft>
                <a:spcPts val="201"/>
              </a:spcAft>
            </a:pPr>
            <a:endParaRPr lang="en-US" sz="2400" b="0" strike="noStrike" spc="-1">
              <a:latin typeface="Arial"/>
            </a:endParaRPr>
          </a:p>
          <a:p>
            <a:pPr>
              <a:lnSpc>
                <a:spcPct val="90000"/>
              </a:lnSpc>
              <a:spcBef>
                <a:spcPts val="1199"/>
              </a:spcBef>
              <a:spcAft>
                <a:spcPts val="201"/>
              </a:spcAft>
            </a:pPr>
            <a:endParaRPr lang="en-US" sz="2400" b="0" strike="noStrike" spc="-1">
              <a:latin typeface="Arial"/>
            </a:endParaRPr>
          </a:p>
          <a:p>
            <a:pPr>
              <a:lnSpc>
                <a:spcPct val="90000"/>
              </a:lnSpc>
              <a:spcBef>
                <a:spcPts val="1199"/>
              </a:spcBef>
              <a:spcAft>
                <a:spcPts val="201"/>
              </a:spcAft>
            </a:pPr>
            <a:endParaRPr lang="en-US" sz="2400" b="0" strike="noStrike" spc="-1">
              <a:latin typeface="Arial"/>
            </a:endParaRPr>
          </a:p>
          <a:p>
            <a:pPr>
              <a:lnSpc>
                <a:spcPct val="90000"/>
              </a:lnSpc>
              <a:spcBef>
                <a:spcPts val="1199"/>
              </a:spcBef>
              <a:spcAft>
                <a:spcPts val="201"/>
              </a:spcAft>
            </a:pPr>
            <a:endParaRPr lang="en-US" sz="2400" b="0" strike="noStrike" spc="-1">
              <a:latin typeface="Arial"/>
            </a:endParaRPr>
          </a:p>
          <a:p>
            <a:pPr marL="91440" indent="-90720">
              <a:lnSpc>
                <a:spcPct val="90000"/>
              </a:lnSpc>
              <a:spcBef>
                <a:spcPts val="1199"/>
              </a:spcBef>
              <a:spcAft>
                <a:spcPts val="201"/>
              </a:spcAft>
              <a:buClr>
                <a:srgbClr val="E48312"/>
              </a:buClr>
              <a:buFont typeface="Calibri"/>
              <a:buChar char=" "/>
            </a:pPr>
            <a:r>
              <a:rPr lang="en-US" sz="2400" b="0" strike="noStrike" spc="-1">
                <a:solidFill>
                  <a:srgbClr val="404040"/>
                </a:solidFill>
                <a:latin typeface="Calibri"/>
              </a:rPr>
              <a:t>A digital waveform is made up of a series of pulses.</a:t>
            </a:r>
            <a:endParaRPr lang="en-US" sz="2400" b="0" strike="noStrike" spc="-1">
              <a:latin typeface="Arial"/>
            </a:endParaRPr>
          </a:p>
          <a:p>
            <a:pPr>
              <a:lnSpc>
                <a:spcPct val="90000"/>
              </a:lnSpc>
              <a:spcBef>
                <a:spcPts val="1199"/>
              </a:spcBef>
              <a:spcAft>
                <a:spcPts val="201"/>
              </a:spcAft>
            </a:pPr>
            <a:endParaRPr lang="en-US" sz="2400" b="0" strike="noStrike" spc="-1">
              <a:latin typeface="Arial"/>
            </a:endParaRPr>
          </a:p>
        </p:txBody>
      </p:sp>
      <p:pic>
        <p:nvPicPr>
          <p:cNvPr id="185" name="Picture 3"/>
          <p:cNvPicPr/>
          <p:nvPr/>
        </p:nvPicPr>
        <p:blipFill>
          <a:blip r:embed="rId3"/>
          <a:stretch/>
        </p:blipFill>
        <p:spPr>
          <a:xfrm>
            <a:off x="1224720" y="2509560"/>
            <a:ext cx="8750520" cy="2694600"/>
          </a:xfrm>
          <a:prstGeom prst="rect">
            <a:avLst/>
          </a:prstGeom>
          <a:ln>
            <a:noFill/>
          </a:ln>
        </p:spPr>
      </p:pic>
      <p:sp>
        <p:nvSpPr>
          <p:cNvPr id="186" name="CustomShape 3"/>
          <p:cNvSpPr/>
          <p:nvPr/>
        </p:nvSpPr>
        <p:spPr>
          <a:xfrm>
            <a:off x="8725320" y="4004640"/>
            <a:ext cx="327564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Times New Roman"/>
                <a:ea typeface="DejaVu Sans"/>
              </a:rPr>
              <a:t>a pulse has two edges: a </a:t>
            </a:r>
            <a:r>
              <a:rPr lang="en-US" sz="1800" b="1" strike="noStrike" spc="-1">
                <a:solidFill>
                  <a:srgbClr val="000000"/>
                </a:solidFill>
                <a:latin typeface="Times-Bold"/>
                <a:ea typeface="DejaVu Sans"/>
              </a:rPr>
              <a:t>leading edge </a:t>
            </a:r>
            <a:r>
              <a:rPr lang="en-US" sz="1800" b="0" strike="noStrike" spc="-1">
                <a:solidFill>
                  <a:srgbClr val="000000"/>
                </a:solidFill>
                <a:latin typeface="Times New Roman"/>
                <a:ea typeface="DejaVu Sans"/>
              </a:rPr>
              <a:t>that occurs first at time </a:t>
            </a:r>
            <a:r>
              <a:rPr lang="en-US" sz="1800" b="0" i="1" strike="noStrike" spc="-1">
                <a:solidFill>
                  <a:srgbClr val="000000"/>
                </a:solidFill>
                <a:latin typeface="Times-Italic"/>
                <a:ea typeface="DejaVu Sans"/>
              </a:rPr>
              <a:t>t</a:t>
            </a:r>
            <a:r>
              <a:rPr lang="en-US" sz="800" b="0" strike="noStrike" spc="-1">
                <a:solidFill>
                  <a:srgbClr val="000000"/>
                </a:solidFill>
                <a:latin typeface="Times New Roman"/>
                <a:ea typeface="DejaVu Sans"/>
              </a:rPr>
              <a:t>0 </a:t>
            </a:r>
            <a:r>
              <a:rPr lang="en-US" sz="1800" b="0" strike="noStrike" spc="-1">
                <a:solidFill>
                  <a:srgbClr val="000000"/>
                </a:solidFill>
                <a:latin typeface="Times New Roman"/>
                <a:ea typeface="DejaVu Sans"/>
              </a:rPr>
              <a:t>and a </a:t>
            </a:r>
            <a:r>
              <a:rPr lang="en-US" sz="1800" b="1" strike="noStrike" spc="-1">
                <a:solidFill>
                  <a:srgbClr val="000000"/>
                </a:solidFill>
                <a:latin typeface="Times-Bold"/>
                <a:ea typeface="DejaVu Sans"/>
              </a:rPr>
              <a:t>trailing edge </a:t>
            </a:r>
            <a:r>
              <a:rPr lang="en-US" sz="1800" b="0" strike="noStrike" spc="-1">
                <a:solidFill>
                  <a:srgbClr val="000000"/>
                </a:solidFill>
                <a:latin typeface="Times New Roman"/>
                <a:ea typeface="DejaVu Sans"/>
              </a:rPr>
              <a:t>that occurs last at time </a:t>
            </a:r>
            <a:r>
              <a:rPr lang="en-US" sz="1800" b="0" i="1" strike="noStrike" spc="-1">
                <a:solidFill>
                  <a:srgbClr val="000000"/>
                </a:solidFill>
                <a:latin typeface="Times-Italic"/>
                <a:ea typeface="DejaVu Sans"/>
              </a:rPr>
              <a:t>t</a:t>
            </a:r>
            <a:r>
              <a:rPr lang="en-US" sz="800" b="0" strike="noStrike" spc="-1">
                <a:solidFill>
                  <a:srgbClr val="000000"/>
                </a:solidFill>
                <a:latin typeface="Times New Roman"/>
                <a:ea typeface="DejaVu Sans"/>
              </a:rPr>
              <a:t>1</a:t>
            </a:r>
            <a:r>
              <a:rPr lang="en-US" sz="1800" b="0" strike="noStrike" spc="-1">
                <a:solidFill>
                  <a:srgbClr val="000000"/>
                </a:solidFill>
                <a:latin typeface="Times New Roman"/>
                <a:ea typeface="DejaVu Sans"/>
              </a:rPr>
              <a:t>.</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85000"/>
              </a:lnSpc>
            </a:pPr>
            <a:r>
              <a:rPr lang="en-GB" sz="4800" b="0" strike="noStrike" spc="-52">
                <a:solidFill>
                  <a:srgbClr val="404040"/>
                </a:solidFill>
                <a:latin typeface="Calibri Light"/>
              </a:rPr>
              <a:t>Information Processing</a:t>
            </a:r>
            <a:endParaRPr lang="en-US" sz="4800" b="0" strike="noStrike" spc="-1">
              <a:latin typeface="Arial"/>
            </a:endParaRPr>
          </a:p>
        </p:txBody>
      </p:sp>
      <p:sp>
        <p:nvSpPr>
          <p:cNvPr id="188" name="CustomShape 2"/>
          <p:cNvSpPr/>
          <p:nvPr/>
        </p:nvSpPr>
        <p:spPr>
          <a:xfrm>
            <a:off x="1097280" y="184572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Autofit/>
          </a:bodyPr>
          <a:lstStyle/>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Numbers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Text</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Formula and Equations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Drawings and Pictures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Sound and Music</a:t>
            </a: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US" sz="4800" b="0" strike="noStrike" spc="-52">
                <a:solidFill>
                  <a:srgbClr val="404040"/>
                </a:solidFill>
                <a:latin typeface="Calibri Light"/>
              </a:rPr>
              <a:t>Logic</a:t>
            </a:r>
            <a:endParaRPr lang="en-US" sz="4800" b="0" strike="noStrike" spc="-1">
              <a:latin typeface="Arial"/>
            </a:endParaRPr>
          </a:p>
        </p:txBody>
      </p:sp>
      <p:sp>
        <p:nvSpPr>
          <p:cNvPr id="190" name="CustomShape 2"/>
          <p:cNvSpPr/>
          <p:nvPr/>
        </p:nvSpPr>
        <p:spPr>
          <a:xfrm>
            <a:off x="1097280" y="184572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rmAutofit fontScale="92000"/>
          </a:bodyPr>
          <a:lstStyle/>
          <a:p>
            <a:pPr marL="91440" indent="-90720">
              <a:lnSpc>
                <a:spcPct val="90000"/>
              </a:lnSpc>
              <a:spcBef>
                <a:spcPts val="1199"/>
              </a:spcBef>
              <a:spcAft>
                <a:spcPts val="201"/>
              </a:spcAft>
              <a:buClr>
                <a:srgbClr val="E48312"/>
              </a:buClr>
              <a:buFont typeface="Wingdings" charset="2"/>
              <a:buChar char=""/>
            </a:pPr>
            <a:r>
              <a:rPr lang="en-US" sz="2800" b="0" strike="noStrike" spc="-1">
                <a:solidFill>
                  <a:srgbClr val="404040"/>
                </a:solidFill>
                <a:latin typeface="Calibri"/>
              </a:rPr>
              <a:t>logic is the realm of human reasoning that tells you a certain proposition (declarative statement) is true if certain conditions are true</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US" sz="2800" b="0" strike="noStrike" spc="-1">
                <a:solidFill>
                  <a:srgbClr val="0070C0"/>
                </a:solidFill>
                <a:latin typeface="Calibri"/>
              </a:rPr>
              <a:t>“The light is on” will be true if “The bulb is not burned out” is true and if “The switch is on” is true. Therefore, this logical statement can be made: </a:t>
            </a:r>
            <a:r>
              <a:rPr lang="en-US" sz="2800" b="0" i="1" strike="noStrike" spc="-1">
                <a:solidFill>
                  <a:srgbClr val="0070C0"/>
                </a:solidFill>
                <a:latin typeface="Calibri"/>
              </a:rPr>
              <a:t>The light is on only if the bulb is not burned out and the switch is on.</a:t>
            </a:r>
            <a:endParaRPr lang="en-US" sz="2800" b="0" strike="noStrike" spc="-1">
              <a:latin typeface="Arial"/>
            </a:endParaRPr>
          </a:p>
          <a:p>
            <a:pPr marL="91440" indent="-90720">
              <a:lnSpc>
                <a:spcPct val="90000"/>
              </a:lnSpc>
              <a:spcBef>
                <a:spcPts val="1199"/>
              </a:spcBef>
              <a:spcAft>
                <a:spcPts val="201"/>
              </a:spcAft>
              <a:buClr>
                <a:srgbClr val="E48312"/>
              </a:buClr>
              <a:buFont typeface="Wingdings" charset="2"/>
              <a:buChar char=""/>
            </a:pPr>
            <a:r>
              <a:rPr lang="en-US" sz="2800" b="0" strike="noStrike" spc="-1">
                <a:solidFill>
                  <a:srgbClr val="404040"/>
                </a:solidFill>
                <a:latin typeface="Calibri"/>
              </a:rPr>
              <a:t>Several propositions, when combined, form propositional, or logic, functions.</a:t>
            </a:r>
            <a:endParaRPr lang="en-US" sz="2800" b="0" strike="noStrike" spc="-1">
              <a:latin typeface="Arial"/>
            </a:endParaRPr>
          </a:p>
          <a:p>
            <a:pPr marL="91440" indent="-90720">
              <a:lnSpc>
                <a:spcPct val="90000"/>
              </a:lnSpc>
              <a:spcBef>
                <a:spcPts val="1199"/>
              </a:spcBef>
              <a:spcAft>
                <a:spcPts val="201"/>
              </a:spcAft>
              <a:buClr>
                <a:srgbClr val="E48312"/>
              </a:buClr>
              <a:buFont typeface="Wingdings" charset="2"/>
              <a:buChar char=""/>
            </a:pPr>
            <a:r>
              <a:rPr lang="en-US" sz="2800" b="0" strike="noStrike" spc="-1">
                <a:solidFill>
                  <a:srgbClr val="404040"/>
                </a:solidFill>
                <a:latin typeface="Calibri"/>
              </a:rPr>
              <a:t>The term </a:t>
            </a:r>
            <a:r>
              <a:rPr lang="en-US" sz="2800" b="1" strike="noStrike" spc="-1">
                <a:solidFill>
                  <a:srgbClr val="404040"/>
                </a:solidFill>
                <a:latin typeface="Calibri"/>
              </a:rPr>
              <a:t>logic </a:t>
            </a:r>
            <a:r>
              <a:rPr lang="en-US" sz="2800" b="0" strike="noStrike" spc="-1">
                <a:solidFill>
                  <a:srgbClr val="404040"/>
                </a:solidFill>
                <a:latin typeface="Calibri"/>
              </a:rPr>
              <a:t>is applied to digital circuits used to implement logic functions.</a:t>
            </a:r>
            <a:endParaRPr lang="en-US" sz="2800" b="0" strike="noStrike" spc="-1">
              <a:latin typeface="Arial"/>
            </a:endParaRPr>
          </a:p>
          <a:p>
            <a:pPr>
              <a:lnSpc>
                <a:spcPct val="90000"/>
              </a:lnSpc>
              <a:spcBef>
                <a:spcPts val="1199"/>
              </a:spcBef>
              <a:spcAft>
                <a:spcPts val="201"/>
              </a:spcAft>
            </a:pP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US" sz="4800" b="1" strike="noStrike" spc="-52">
                <a:solidFill>
                  <a:srgbClr val="404040"/>
                </a:solidFill>
                <a:latin typeface="Calibri Light"/>
              </a:rPr>
              <a:t>Chapter Outline</a:t>
            </a:r>
            <a:endParaRPr lang="en-US" sz="4800" b="0" strike="noStrike" spc="-1">
              <a:latin typeface="Arial"/>
            </a:endParaRPr>
          </a:p>
        </p:txBody>
      </p:sp>
      <p:sp>
        <p:nvSpPr>
          <p:cNvPr id="138" name="CustomShape 2"/>
          <p:cNvSpPr/>
          <p:nvPr/>
        </p:nvSpPr>
        <p:spPr>
          <a:xfrm>
            <a:off x="1097280" y="184572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Autofit/>
          </a:bodyPr>
          <a:lstStyle/>
          <a:p>
            <a:pPr marL="91440" indent="-90720">
              <a:lnSpc>
                <a:spcPct val="90000"/>
              </a:lnSpc>
              <a:spcBef>
                <a:spcPts val="1199"/>
              </a:spcBef>
              <a:spcAft>
                <a:spcPts val="201"/>
              </a:spcAft>
              <a:buClr>
                <a:srgbClr val="E48312"/>
              </a:buClr>
              <a:buFont typeface="Calibri"/>
              <a:buChar char=" "/>
            </a:pPr>
            <a:r>
              <a:rPr lang="en-US" sz="2800" b="1" strike="noStrike" spc="-1">
                <a:solidFill>
                  <a:srgbClr val="404040"/>
                </a:solidFill>
                <a:latin typeface="Calibri"/>
              </a:rPr>
              <a:t>1–1 </a:t>
            </a:r>
            <a:r>
              <a:rPr lang="en-US" sz="2800" b="0" strike="noStrike" spc="-1">
                <a:solidFill>
                  <a:srgbClr val="404040"/>
                </a:solidFill>
                <a:latin typeface="Calibri"/>
              </a:rPr>
              <a:t>Digital and Analog Quantities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US" sz="2800" b="1" strike="noStrike" spc="-1">
                <a:solidFill>
                  <a:srgbClr val="404040"/>
                </a:solidFill>
                <a:latin typeface="Calibri"/>
              </a:rPr>
              <a:t>1–2 </a:t>
            </a:r>
            <a:r>
              <a:rPr lang="en-US" sz="2800" b="0" strike="noStrike" spc="-1">
                <a:solidFill>
                  <a:srgbClr val="404040"/>
                </a:solidFill>
                <a:latin typeface="Calibri"/>
              </a:rPr>
              <a:t>Binary Digits, Logic Levels, and Digital Wave forms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US" sz="2800" b="1" strike="noStrike" spc="-1">
                <a:solidFill>
                  <a:srgbClr val="404040"/>
                </a:solidFill>
                <a:latin typeface="Calibri"/>
              </a:rPr>
              <a:t>1–3 </a:t>
            </a:r>
            <a:r>
              <a:rPr lang="en-US" sz="2800" b="0" strike="noStrike" spc="-1">
                <a:solidFill>
                  <a:srgbClr val="404040"/>
                </a:solidFill>
                <a:latin typeface="Calibri"/>
              </a:rPr>
              <a:t>Basic Logic Functions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US" sz="2800" b="1" strike="noStrike" spc="-1">
                <a:solidFill>
                  <a:srgbClr val="404040"/>
                </a:solidFill>
                <a:latin typeface="Calibri"/>
              </a:rPr>
              <a:t>1–4 </a:t>
            </a:r>
            <a:r>
              <a:rPr lang="en-US" sz="2800" b="0" strike="noStrike" spc="-1">
                <a:solidFill>
                  <a:srgbClr val="404040"/>
                </a:solidFill>
                <a:latin typeface="Calibri"/>
              </a:rPr>
              <a:t>Combinational and Sequential Logic Functions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US" sz="2800" b="1" strike="noStrike" spc="-1">
                <a:solidFill>
                  <a:srgbClr val="404040"/>
                </a:solidFill>
                <a:latin typeface="Calibri"/>
              </a:rPr>
              <a:t>1–5 </a:t>
            </a:r>
            <a:r>
              <a:rPr lang="en-US" sz="2800" b="0" strike="noStrike" spc="-1">
                <a:solidFill>
                  <a:srgbClr val="404040"/>
                </a:solidFill>
                <a:latin typeface="Calibri"/>
              </a:rPr>
              <a:t>Introduction to Programmable Logic</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US" sz="2800" b="1" strike="noStrike" spc="-1">
                <a:solidFill>
                  <a:srgbClr val="404040"/>
                </a:solidFill>
                <a:latin typeface="Calibri"/>
              </a:rPr>
              <a:t>1–6 </a:t>
            </a:r>
            <a:r>
              <a:rPr lang="en-US" sz="2800" b="0" strike="noStrike" spc="-1">
                <a:solidFill>
                  <a:srgbClr val="404040"/>
                </a:solidFill>
                <a:latin typeface="Calibri"/>
              </a:rPr>
              <a:t>Fixed-Function Logic Devices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US" sz="2800" b="1" strike="noStrike" spc="-1">
                <a:solidFill>
                  <a:srgbClr val="404040"/>
                </a:solidFill>
                <a:latin typeface="Calibri"/>
              </a:rPr>
              <a:t>1–7 </a:t>
            </a:r>
            <a:r>
              <a:rPr lang="en-US" sz="2800" b="0" strike="noStrike" spc="-1">
                <a:solidFill>
                  <a:srgbClr val="404040"/>
                </a:solidFill>
                <a:latin typeface="Calibri"/>
              </a:rPr>
              <a:t>Test and Measurement Instruments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US" sz="2800" b="1" strike="noStrike" spc="-1">
                <a:solidFill>
                  <a:srgbClr val="404040"/>
                </a:solidFill>
                <a:latin typeface="Calibri"/>
              </a:rPr>
              <a:t>1–8 </a:t>
            </a:r>
            <a:r>
              <a:rPr lang="en-US" sz="2800" b="0" strike="noStrike" spc="-1">
                <a:solidFill>
                  <a:srgbClr val="404040"/>
                </a:solidFill>
                <a:latin typeface="Calibri"/>
              </a:rPr>
              <a:t>Introduction to Troubleshooting</a:t>
            </a: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85000"/>
              </a:lnSpc>
            </a:pPr>
            <a:r>
              <a:rPr lang="en-GB" sz="4800" b="0" strike="noStrike" spc="-52">
                <a:solidFill>
                  <a:srgbClr val="404040"/>
                </a:solidFill>
                <a:latin typeface="Calibri Light"/>
              </a:rPr>
              <a:t>Logic Gates</a:t>
            </a:r>
            <a:endParaRPr lang="en-US" sz="4800" b="0" strike="noStrike" spc="-1">
              <a:latin typeface="Arial"/>
            </a:endParaRPr>
          </a:p>
        </p:txBody>
      </p:sp>
      <p:sp>
        <p:nvSpPr>
          <p:cNvPr id="192" name="CustomShape 2"/>
          <p:cNvSpPr/>
          <p:nvPr/>
        </p:nvSpPr>
        <p:spPr>
          <a:xfrm>
            <a:off x="1097280" y="184572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Autofit/>
          </a:bodyPr>
          <a:lstStyle/>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Building Blocks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AND, OR and NOT Gates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NAND, NOR, XOR and XNOR Gates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Integrated Circuits (ICs)</a:t>
            </a: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609480" y="277920"/>
            <a:ext cx="109720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85000"/>
              </a:lnSpc>
            </a:pPr>
            <a:r>
              <a:rPr lang="en-US" sz="4800" b="0" strike="noStrike" spc="-52">
                <a:solidFill>
                  <a:srgbClr val="404040"/>
                </a:solidFill>
                <a:latin typeface="Calibri Light"/>
              </a:rPr>
              <a:t>Logic Gate Symbol and ICs</a:t>
            </a:r>
            <a:endParaRPr lang="en-US" sz="4800" b="0" strike="noStrike" spc="-1">
              <a:latin typeface="Arial"/>
            </a:endParaRPr>
          </a:p>
        </p:txBody>
      </p:sp>
      <p:grpSp>
        <p:nvGrpSpPr>
          <p:cNvPr id="194" name="Group 2"/>
          <p:cNvGrpSpPr/>
          <p:nvPr/>
        </p:nvGrpSpPr>
        <p:grpSpPr>
          <a:xfrm>
            <a:off x="4694400" y="4946400"/>
            <a:ext cx="2437560" cy="1213560"/>
            <a:chOff x="4694400" y="4946400"/>
            <a:chExt cx="2437560" cy="1213560"/>
          </a:xfrm>
        </p:grpSpPr>
        <p:sp>
          <p:nvSpPr>
            <p:cNvPr id="195" name="CustomShape 3"/>
            <p:cNvSpPr/>
            <p:nvPr/>
          </p:nvSpPr>
          <p:spPr>
            <a:xfrm>
              <a:off x="4694400" y="4946400"/>
              <a:ext cx="2437560" cy="1213560"/>
            </a:xfrm>
            <a:prstGeom prst="rect">
              <a:avLst/>
            </a:prstGeom>
            <a:noFill/>
            <a:ln>
              <a:noFill/>
            </a:ln>
          </p:spPr>
          <p:style>
            <a:lnRef idx="0">
              <a:scrgbClr r="0" g="0" b="0"/>
            </a:lnRef>
            <a:fillRef idx="0">
              <a:scrgbClr r="0" g="0" b="0"/>
            </a:fillRef>
            <a:effectRef idx="0">
              <a:scrgbClr r="0" g="0" b="0"/>
            </a:effectRef>
            <a:fontRef idx="minor"/>
          </p:style>
        </p:sp>
        <p:sp>
          <p:nvSpPr>
            <p:cNvPr id="196" name="CustomShape 4"/>
            <p:cNvSpPr/>
            <p:nvPr/>
          </p:nvSpPr>
          <p:spPr>
            <a:xfrm>
              <a:off x="4794120" y="5101920"/>
              <a:ext cx="2332800" cy="902520"/>
            </a:xfrm>
            <a:prstGeom prst="rect">
              <a:avLst/>
            </a:prstGeom>
            <a:solidFill>
              <a:schemeClr val="tx2"/>
            </a:solidFill>
            <a:ln w="9360">
              <a:solidFill>
                <a:schemeClr val="bg2"/>
              </a:solidFill>
              <a:miter/>
            </a:ln>
          </p:spPr>
          <p:style>
            <a:lnRef idx="0">
              <a:scrgbClr r="0" g="0" b="0"/>
            </a:lnRef>
            <a:fillRef idx="0">
              <a:scrgbClr r="0" g="0" b="0"/>
            </a:fillRef>
            <a:effectRef idx="0">
              <a:scrgbClr r="0" g="0" b="0"/>
            </a:effectRef>
            <a:fontRef idx="minor"/>
          </p:style>
        </p:sp>
        <p:sp>
          <p:nvSpPr>
            <p:cNvPr id="197" name="CustomShape 5"/>
            <p:cNvSpPr/>
            <p:nvPr/>
          </p:nvSpPr>
          <p:spPr>
            <a:xfrm>
              <a:off x="4794120" y="5101920"/>
              <a:ext cx="2332800" cy="902520"/>
            </a:xfrm>
            <a:prstGeom prst="rect">
              <a:avLst/>
            </a:prstGeom>
            <a:noFill/>
            <a:ln w="1440" cap="rnd">
              <a:solidFill>
                <a:srgbClr val="000000"/>
              </a:solidFill>
              <a:round/>
            </a:ln>
          </p:spPr>
          <p:style>
            <a:lnRef idx="0">
              <a:scrgbClr r="0" g="0" b="0"/>
            </a:lnRef>
            <a:fillRef idx="0">
              <a:scrgbClr r="0" g="0" b="0"/>
            </a:fillRef>
            <a:effectRef idx="0">
              <a:scrgbClr r="0" g="0" b="0"/>
            </a:effectRef>
            <a:fontRef idx="minor"/>
          </p:style>
        </p:sp>
        <p:sp>
          <p:nvSpPr>
            <p:cNvPr id="198" name="CustomShape 6"/>
            <p:cNvSpPr/>
            <p:nvPr/>
          </p:nvSpPr>
          <p:spPr>
            <a:xfrm>
              <a:off x="4794120" y="5472000"/>
              <a:ext cx="96120" cy="162720"/>
            </a:xfrm>
            <a:custGeom>
              <a:avLst/>
              <a:gdLst/>
              <a:ahLst/>
              <a:cxnLst/>
              <a:rect l="l" t="t" r="r" b="b"/>
              <a:pathLst>
                <a:path w="61" h="103">
                  <a:moveTo>
                    <a:pt x="0" y="0"/>
                  </a:moveTo>
                  <a:cubicBezTo>
                    <a:pt x="34" y="0"/>
                    <a:pt x="61" y="23"/>
                    <a:pt x="61" y="52"/>
                  </a:cubicBezTo>
                  <a:cubicBezTo>
                    <a:pt x="61" y="80"/>
                    <a:pt x="34" y="103"/>
                    <a:pt x="0" y="103"/>
                  </a:cubicBezTo>
                  <a:cubicBezTo>
                    <a:pt x="0" y="103"/>
                    <a:pt x="0" y="103"/>
                    <a:pt x="0" y="103"/>
                  </a:cubicBez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199" name="CustomShape 7"/>
            <p:cNvSpPr/>
            <p:nvPr/>
          </p:nvSpPr>
          <p:spPr>
            <a:xfrm>
              <a:off x="5256360" y="5667120"/>
              <a:ext cx="337320" cy="224640"/>
            </a:xfrm>
            <a:custGeom>
              <a:avLst/>
              <a:gdLst/>
              <a:ahLst/>
              <a:cxnLst/>
              <a:rect l="l" t="t" r="r" b="b"/>
              <a:pathLst>
                <a:path w="1143" h="762">
                  <a:moveTo>
                    <a:pt x="0" y="0"/>
                  </a:moveTo>
                  <a:lnTo>
                    <a:pt x="0" y="762"/>
                  </a:lnTo>
                  <a:lnTo>
                    <a:pt x="571" y="762"/>
                  </a:lnTo>
                  <a:cubicBezTo>
                    <a:pt x="782" y="762"/>
                    <a:pt x="952" y="591"/>
                    <a:pt x="952" y="381"/>
                  </a:cubicBezTo>
                  <a:cubicBezTo>
                    <a:pt x="952" y="171"/>
                    <a:pt x="782" y="0"/>
                    <a:pt x="571" y="0"/>
                  </a:cubicBezTo>
                  <a:cubicBezTo>
                    <a:pt x="571" y="0"/>
                    <a:pt x="571" y="0"/>
                    <a:pt x="571" y="0"/>
                  </a:cubicBezTo>
                  <a:lnTo>
                    <a:pt x="571" y="0"/>
                  </a:lnTo>
                  <a:lnTo>
                    <a:pt x="0" y="0"/>
                  </a:lnTo>
                  <a:close/>
                  <a:moveTo>
                    <a:pt x="952" y="381"/>
                  </a:moveTo>
                  <a:cubicBezTo>
                    <a:pt x="952" y="434"/>
                    <a:pt x="995" y="476"/>
                    <a:pt x="1047" y="476"/>
                  </a:cubicBezTo>
                  <a:cubicBezTo>
                    <a:pt x="1100" y="476"/>
                    <a:pt x="1143" y="434"/>
                    <a:pt x="1143" y="381"/>
                  </a:cubicBezTo>
                  <a:cubicBezTo>
                    <a:pt x="1143" y="381"/>
                    <a:pt x="1143" y="381"/>
                    <a:pt x="1143" y="381"/>
                  </a:cubicBezTo>
                  <a:cubicBezTo>
                    <a:pt x="1143" y="328"/>
                    <a:pt x="1100" y="286"/>
                    <a:pt x="1047" y="286"/>
                  </a:cubicBezTo>
                  <a:cubicBezTo>
                    <a:pt x="995" y="286"/>
                    <a:pt x="952" y="328"/>
                    <a:pt x="952" y="381"/>
                  </a:cubicBezTo>
                  <a:close/>
                </a:path>
              </a:pathLst>
            </a:custGeom>
            <a:solidFill>
              <a:srgbClr val="FFFFFF"/>
            </a:solidFill>
            <a:ln>
              <a:solidFill>
                <a:srgbClr val="000000"/>
              </a:solidFill>
            </a:ln>
          </p:spPr>
          <p:style>
            <a:lnRef idx="0">
              <a:scrgbClr r="0" g="0" b="0"/>
            </a:lnRef>
            <a:fillRef idx="0">
              <a:scrgbClr r="0" g="0" b="0"/>
            </a:fillRef>
            <a:effectRef idx="0">
              <a:scrgbClr r="0" g="0" b="0"/>
            </a:effectRef>
            <a:fontRef idx="minor"/>
          </p:style>
        </p:sp>
        <p:sp>
          <p:nvSpPr>
            <p:cNvPr id="200" name="CustomShape 8"/>
            <p:cNvSpPr/>
            <p:nvPr/>
          </p:nvSpPr>
          <p:spPr>
            <a:xfrm>
              <a:off x="5246640" y="5667120"/>
              <a:ext cx="347040" cy="224640"/>
            </a:xfrm>
            <a:custGeom>
              <a:avLst/>
              <a:gdLst/>
              <a:ahLst/>
              <a:cxnLst/>
              <a:rect l="l" t="t" r="r" b="b"/>
              <a:pathLst>
                <a:path w="1175" h="762">
                  <a:moveTo>
                    <a:pt x="32" y="0"/>
                  </a:moveTo>
                  <a:lnTo>
                    <a:pt x="32" y="762"/>
                  </a:lnTo>
                  <a:lnTo>
                    <a:pt x="603" y="762"/>
                  </a:lnTo>
                  <a:cubicBezTo>
                    <a:pt x="814" y="762"/>
                    <a:pt x="984" y="591"/>
                    <a:pt x="984" y="381"/>
                  </a:cubicBezTo>
                  <a:cubicBezTo>
                    <a:pt x="984" y="171"/>
                    <a:pt x="814" y="0"/>
                    <a:pt x="603" y="0"/>
                  </a:cubicBezTo>
                  <a:cubicBezTo>
                    <a:pt x="603" y="0"/>
                    <a:pt x="603" y="0"/>
                    <a:pt x="603" y="0"/>
                  </a:cubicBezTo>
                  <a:lnTo>
                    <a:pt x="603" y="0"/>
                  </a:lnTo>
                  <a:lnTo>
                    <a:pt x="32" y="0"/>
                  </a:lnTo>
                  <a:moveTo>
                    <a:pt x="0" y="191"/>
                  </a:moveTo>
                  <a:lnTo>
                    <a:pt x="32" y="191"/>
                  </a:lnTo>
                  <a:moveTo>
                    <a:pt x="0" y="572"/>
                  </a:moveTo>
                  <a:lnTo>
                    <a:pt x="32" y="572"/>
                  </a:lnTo>
                  <a:moveTo>
                    <a:pt x="984" y="381"/>
                  </a:moveTo>
                  <a:cubicBezTo>
                    <a:pt x="984" y="434"/>
                    <a:pt x="1027" y="476"/>
                    <a:pt x="1079" y="476"/>
                  </a:cubicBezTo>
                  <a:cubicBezTo>
                    <a:pt x="1132" y="476"/>
                    <a:pt x="1175" y="434"/>
                    <a:pt x="1175" y="381"/>
                  </a:cubicBezTo>
                  <a:cubicBezTo>
                    <a:pt x="1175" y="381"/>
                    <a:pt x="1175" y="381"/>
                    <a:pt x="1175" y="381"/>
                  </a:cubicBezTo>
                  <a:cubicBezTo>
                    <a:pt x="1175" y="328"/>
                    <a:pt x="1132" y="286"/>
                    <a:pt x="1079" y="286"/>
                  </a:cubicBezTo>
                  <a:cubicBezTo>
                    <a:pt x="1027" y="286"/>
                    <a:pt x="984" y="328"/>
                    <a:pt x="984" y="381"/>
                  </a:cubicBez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201" name="CustomShape 9"/>
            <p:cNvSpPr/>
            <p:nvPr/>
          </p:nvSpPr>
          <p:spPr>
            <a:xfrm>
              <a:off x="5575320" y="5214600"/>
              <a:ext cx="337320" cy="226440"/>
            </a:xfrm>
            <a:custGeom>
              <a:avLst/>
              <a:gdLst/>
              <a:ahLst/>
              <a:cxnLst/>
              <a:rect l="l" t="t" r="r" b="b"/>
              <a:pathLst>
                <a:path w="1143" h="762">
                  <a:moveTo>
                    <a:pt x="0" y="0"/>
                  </a:moveTo>
                  <a:lnTo>
                    <a:pt x="0" y="762"/>
                  </a:lnTo>
                  <a:lnTo>
                    <a:pt x="572" y="762"/>
                  </a:lnTo>
                  <a:cubicBezTo>
                    <a:pt x="782" y="762"/>
                    <a:pt x="953" y="591"/>
                    <a:pt x="953" y="381"/>
                  </a:cubicBezTo>
                  <a:cubicBezTo>
                    <a:pt x="953" y="171"/>
                    <a:pt x="782" y="0"/>
                    <a:pt x="572" y="0"/>
                  </a:cubicBezTo>
                  <a:cubicBezTo>
                    <a:pt x="572" y="0"/>
                    <a:pt x="572" y="0"/>
                    <a:pt x="572" y="0"/>
                  </a:cubicBezTo>
                  <a:lnTo>
                    <a:pt x="572" y="0"/>
                  </a:lnTo>
                  <a:lnTo>
                    <a:pt x="0" y="0"/>
                  </a:lnTo>
                  <a:close/>
                  <a:moveTo>
                    <a:pt x="953" y="381"/>
                  </a:moveTo>
                  <a:cubicBezTo>
                    <a:pt x="953" y="434"/>
                    <a:pt x="995" y="476"/>
                    <a:pt x="1048" y="476"/>
                  </a:cubicBezTo>
                  <a:cubicBezTo>
                    <a:pt x="1101" y="476"/>
                    <a:pt x="1143" y="434"/>
                    <a:pt x="1143" y="381"/>
                  </a:cubicBezTo>
                  <a:cubicBezTo>
                    <a:pt x="1143" y="381"/>
                    <a:pt x="1143" y="381"/>
                    <a:pt x="1143" y="381"/>
                  </a:cubicBezTo>
                  <a:cubicBezTo>
                    <a:pt x="1143" y="328"/>
                    <a:pt x="1101" y="286"/>
                    <a:pt x="1048" y="286"/>
                  </a:cubicBezTo>
                  <a:cubicBezTo>
                    <a:pt x="995" y="286"/>
                    <a:pt x="953" y="328"/>
                    <a:pt x="953" y="381"/>
                  </a:cubicBezTo>
                  <a:close/>
                </a:path>
              </a:pathLst>
            </a:custGeom>
            <a:solidFill>
              <a:srgbClr val="FFFFFF"/>
            </a:solidFill>
            <a:ln>
              <a:solidFill>
                <a:srgbClr val="000000"/>
              </a:solidFill>
            </a:ln>
          </p:spPr>
          <p:style>
            <a:lnRef idx="0">
              <a:scrgbClr r="0" g="0" b="0"/>
            </a:lnRef>
            <a:fillRef idx="0">
              <a:scrgbClr r="0" g="0" b="0"/>
            </a:fillRef>
            <a:effectRef idx="0">
              <a:scrgbClr r="0" g="0" b="0"/>
            </a:effectRef>
            <a:fontRef idx="minor"/>
          </p:style>
        </p:sp>
        <p:sp>
          <p:nvSpPr>
            <p:cNvPr id="202" name="CustomShape 10"/>
            <p:cNvSpPr/>
            <p:nvPr/>
          </p:nvSpPr>
          <p:spPr>
            <a:xfrm>
              <a:off x="5565600" y="5214600"/>
              <a:ext cx="347040" cy="226440"/>
            </a:xfrm>
            <a:custGeom>
              <a:avLst/>
              <a:gdLst/>
              <a:ahLst/>
              <a:cxnLst/>
              <a:rect l="l" t="t" r="r" b="b"/>
              <a:pathLst>
                <a:path w="1175" h="762">
                  <a:moveTo>
                    <a:pt x="32" y="0"/>
                  </a:moveTo>
                  <a:lnTo>
                    <a:pt x="32" y="762"/>
                  </a:lnTo>
                  <a:lnTo>
                    <a:pt x="604" y="762"/>
                  </a:lnTo>
                  <a:cubicBezTo>
                    <a:pt x="814" y="762"/>
                    <a:pt x="985" y="591"/>
                    <a:pt x="985" y="381"/>
                  </a:cubicBezTo>
                  <a:cubicBezTo>
                    <a:pt x="985" y="171"/>
                    <a:pt x="814" y="0"/>
                    <a:pt x="604" y="0"/>
                  </a:cubicBezTo>
                  <a:cubicBezTo>
                    <a:pt x="604" y="0"/>
                    <a:pt x="604" y="0"/>
                    <a:pt x="604" y="0"/>
                  </a:cubicBezTo>
                  <a:lnTo>
                    <a:pt x="604" y="0"/>
                  </a:lnTo>
                  <a:lnTo>
                    <a:pt x="32" y="0"/>
                  </a:lnTo>
                  <a:moveTo>
                    <a:pt x="0" y="191"/>
                  </a:moveTo>
                  <a:lnTo>
                    <a:pt x="32" y="191"/>
                  </a:lnTo>
                  <a:moveTo>
                    <a:pt x="0" y="572"/>
                  </a:moveTo>
                  <a:lnTo>
                    <a:pt x="32" y="572"/>
                  </a:lnTo>
                  <a:moveTo>
                    <a:pt x="985" y="381"/>
                  </a:moveTo>
                  <a:cubicBezTo>
                    <a:pt x="985" y="434"/>
                    <a:pt x="1027" y="476"/>
                    <a:pt x="1080" y="476"/>
                  </a:cubicBezTo>
                  <a:cubicBezTo>
                    <a:pt x="1133" y="476"/>
                    <a:pt x="1175" y="434"/>
                    <a:pt x="1175" y="381"/>
                  </a:cubicBezTo>
                  <a:cubicBezTo>
                    <a:pt x="1175" y="381"/>
                    <a:pt x="1175" y="381"/>
                    <a:pt x="1175" y="381"/>
                  </a:cubicBezTo>
                  <a:cubicBezTo>
                    <a:pt x="1175" y="328"/>
                    <a:pt x="1133" y="286"/>
                    <a:pt x="1080" y="286"/>
                  </a:cubicBezTo>
                  <a:cubicBezTo>
                    <a:pt x="1027" y="286"/>
                    <a:pt x="985" y="328"/>
                    <a:pt x="985" y="381"/>
                  </a:cubicBez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203" name="CustomShape 11"/>
            <p:cNvSpPr/>
            <p:nvPr/>
          </p:nvSpPr>
          <p:spPr>
            <a:xfrm>
              <a:off x="5057640" y="6005160"/>
              <a:ext cx="75600" cy="1501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04" name="CustomShape 12"/>
            <p:cNvSpPr/>
            <p:nvPr/>
          </p:nvSpPr>
          <p:spPr>
            <a:xfrm>
              <a:off x="5057640" y="6005160"/>
              <a:ext cx="75600" cy="150120"/>
            </a:xfrm>
            <a:prstGeom prst="rect">
              <a:avLst/>
            </a:prstGeom>
            <a:noFill/>
            <a:ln w="1440" cap="rnd">
              <a:solidFill>
                <a:srgbClr val="000000"/>
              </a:solidFill>
              <a:round/>
            </a:ln>
          </p:spPr>
          <p:style>
            <a:lnRef idx="0">
              <a:scrgbClr r="0" g="0" b="0"/>
            </a:lnRef>
            <a:fillRef idx="0">
              <a:scrgbClr r="0" g="0" b="0"/>
            </a:fillRef>
            <a:effectRef idx="0">
              <a:scrgbClr r="0" g="0" b="0"/>
            </a:effectRef>
            <a:fontRef idx="minor"/>
          </p:style>
        </p:sp>
        <p:sp>
          <p:nvSpPr>
            <p:cNvPr id="205" name="CustomShape 13"/>
            <p:cNvSpPr/>
            <p:nvPr/>
          </p:nvSpPr>
          <p:spPr>
            <a:xfrm rot="16200000">
              <a:off x="5075280" y="6027480"/>
              <a:ext cx="4428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1</a:t>
              </a:r>
              <a:endParaRPr lang="en-US" sz="500" b="0" strike="noStrike" spc="-1">
                <a:latin typeface="Arial"/>
              </a:endParaRPr>
            </a:p>
          </p:txBody>
        </p:sp>
        <p:sp>
          <p:nvSpPr>
            <p:cNvPr id="206" name="CustomShape 14"/>
            <p:cNvSpPr/>
            <p:nvPr/>
          </p:nvSpPr>
          <p:spPr>
            <a:xfrm>
              <a:off x="5359320" y="6005160"/>
              <a:ext cx="73800" cy="1501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07" name="CustomShape 15"/>
            <p:cNvSpPr/>
            <p:nvPr/>
          </p:nvSpPr>
          <p:spPr>
            <a:xfrm>
              <a:off x="5359320" y="6005160"/>
              <a:ext cx="73800" cy="150120"/>
            </a:xfrm>
            <a:prstGeom prst="rect">
              <a:avLst/>
            </a:prstGeom>
            <a:noFill/>
            <a:ln w="1440" cap="rnd">
              <a:solidFill>
                <a:srgbClr val="000000"/>
              </a:solidFill>
              <a:round/>
            </a:ln>
          </p:spPr>
          <p:style>
            <a:lnRef idx="0">
              <a:scrgbClr r="0" g="0" b="0"/>
            </a:lnRef>
            <a:fillRef idx="0">
              <a:scrgbClr r="0" g="0" b="0"/>
            </a:fillRef>
            <a:effectRef idx="0">
              <a:scrgbClr r="0" g="0" b="0"/>
            </a:effectRef>
            <a:fontRef idx="minor"/>
          </p:style>
        </p:sp>
        <p:sp>
          <p:nvSpPr>
            <p:cNvPr id="208" name="CustomShape 16"/>
            <p:cNvSpPr/>
            <p:nvPr/>
          </p:nvSpPr>
          <p:spPr>
            <a:xfrm rot="16200000">
              <a:off x="5378400" y="6027480"/>
              <a:ext cx="4428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2</a:t>
              </a:r>
              <a:endParaRPr lang="en-US" sz="500" b="0" strike="noStrike" spc="-1">
                <a:latin typeface="Arial"/>
              </a:endParaRPr>
            </a:p>
          </p:txBody>
        </p:sp>
        <p:sp>
          <p:nvSpPr>
            <p:cNvPr id="209" name="CustomShape 17"/>
            <p:cNvSpPr/>
            <p:nvPr/>
          </p:nvSpPr>
          <p:spPr>
            <a:xfrm>
              <a:off x="5659560" y="6005160"/>
              <a:ext cx="75600" cy="1501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10" name="CustomShape 18"/>
            <p:cNvSpPr/>
            <p:nvPr/>
          </p:nvSpPr>
          <p:spPr>
            <a:xfrm>
              <a:off x="5659560" y="6005160"/>
              <a:ext cx="75600" cy="150120"/>
            </a:xfrm>
            <a:prstGeom prst="rect">
              <a:avLst/>
            </a:prstGeom>
            <a:noFill/>
            <a:ln w="1440" cap="rnd">
              <a:solidFill>
                <a:srgbClr val="000000"/>
              </a:solidFill>
              <a:round/>
            </a:ln>
          </p:spPr>
          <p:style>
            <a:lnRef idx="0">
              <a:scrgbClr r="0" g="0" b="0"/>
            </a:lnRef>
            <a:fillRef idx="0">
              <a:scrgbClr r="0" g="0" b="0"/>
            </a:fillRef>
            <a:effectRef idx="0">
              <a:scrgbClr r="0" g="0" b="0"/>
            </a:effectRef>
            <a:fontRef idx="minor"/>
          </p:style>
        </p:sp>
        <p:sp>
          <p:nvSpPr>
            <p:cNvPr id="211" name="CustomShape 19"/>
            <p:cNvSpPr/>
            <p:nvPr/>
          </p:nvSpPr>
          <p:spPr>
            <a:xfrm rot="16200000">
              <a:off x="5676840" y="6027480"/>
              <a:ext cx="4428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3</a:t>
              </a:r>
              <a:endParaRPr lang="en-US" sz="500" b="0" strike="noStrike" spc="-1">
                <a:latin typeface="Arial"/>
              </a:endParaRPr>
            </a:p>
          </p:txBody>
        </p:sp>
        <p:sp>
          <p:nvSpPr>
            <p:cNvPr id="212" name="CustomShape 20"/>
            <p:cNvSpPr/>
            <p:nvPr/>
          </p:nvSpPr>
          <p:spPr>
            <a:xfrm>
              <a:off x="5961240" y="6005160"/>
              <a:ext cx="73800" cy="1501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13" name="CustomShape 21"/>
            <p:cNvSpPr/>
            <p:nvPr/>
          </p:nvSpPr>
          <p:spPr>
            <a:xfrm>
              <a:off x="5961240" y="6005160"/>
              <a:ext cx="73800" cy="150120"/>
            </a:xfrm>
            <a:prstGeom prst="rect">
              <a:avLst/>
            </a:prstGeom>
            <a:noFill/>
            <a:ln w="1440" cap="rnd">
              <a:solidFill>
                <a:srgbClr val="000000"/>
              </a:solidFill>
              <a:round/>
            </a:ln>
          </p:spPr>
          <p:style>
            <a:lnRef idx="0">
              <a:scrgbClr r="0" g="0" b="0"/>
            </a:lnRef>
            <a:fillRef idx="0">
              <a:scrgbClr r="0" g="0" b="0"/>
            </a:fillRef>
            <a:effectRef idx="0">
              <a:scrgbClr r="0" g="0" b="0"/>
            </a:effectRef>
            <a:fontRef idx="minor"/>
          </p:style>
        </p:sp>
        <p:sp>
          <p:nvSpPr>
            <p:cNvPr id="214" name="CustomShape 22"/>
            <p:cNvSpPr/>
            <p:nvPr/>
          </p:nvSpPr>
          <p:spPr>
            <a:xfrm rot="16200000">
              <a:off x="5979960" y="6026040"/>
              <a:ext cx="4428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4</a:t>
              </a:r>
              <a:endParaRPr lang="en-US" sz="500" b="0" strike="noStrike" spc="-1">
                <a:latin typeface="Arial"/>
              </a:endParaRPr>
            </a:p>
          </p:txBody>
        </p:sp>
        <p:sp>
          <p:nvSpPr>
            <p:cNvPr id="215" name="CustomShape 23"/>
            <p:cNvSpPr/>
            <p:nvPr/>
          </p:nvSpPr>
          <p:spPr>
            <a:xfrm>
              <a:off x="6262560" y="6005160"/>
              <a:ext cx="73800" cy="1501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16" name="CustomShape 24"/>
            <p:cNvSpPr/>
            <p:nvPr/>
          </p:nvSpPr>
          <p:spPr>
            <a:xfrm>
              <a:off x="6262560" y="6005160"/>
              <a:ext cx="73800" cy="150120"/>
            </a:xfrm>
            <a:prstGeom prst="rect">
              <a:avLst/>
            </a:prstGeom>
            <a:noFill/>
            <a:ln w="1440" cap="rnd">
              <a:solidFill>
                <a:srgbClr val="000000"/>
              </a:solidFill>
              <a:round/>
            </a:ln>
          </p:spPr>
          <p:style>
            <a:lnRef idx="0">
              <a:scrgbClr r="0" g="0" b="0"/>
            </a:lnRef>
            <a:fillRef idx="0">
              <a:scrgbClr r="0" g="0" b="0"/>
            </a:fillRef>
            <a:effectRef idx="0">
              <a:scrgbClr r="0" g="0" b="0"/>
            </a:effectRef>
            <a:fontRef idx="minor"/>
          </p:style>
        </p:sp>
        <p:sp>
          <p:nvSpPr>
            <p:cNvPr id="217" name="CustomShape 25"/>
            <p:cNvSpPr/>
            <p:nvPr/>
          </p:nvSpPr>
          <p:spPr>
            <a:xfrm rot="16200000">
              <a:off x="6278400" y="6026040"/>
              <a:ext cx="4428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5</a:t>
              </a:r>
              <a:endParaRPr lang="en-US" sz="500" b="0" strike="noStrike" spc="-1">
                <a:latin typeface="Arial"/>
              </a:endParaRPr>
            </a:p>
          </p:txBody>
        </p:sp>
        <p:sp>
          <p:nvSpPr>
            <p:cNvPr id="218" name="CustomShape 26"/>
            <p:cNvSpPr/>
            <p:nvPr/>
          </p:nvSpPr>
          <p:spPr>
            <a:xfrm>
              <a:off x="6562800" y="6005160"/>
              <a:ext cx="75600" cy="1501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19" name="CustomShape 27"/>
            <p:cNvSpPr/>
            <p:nvPr/>
          </p:nvSpPr>
          <p:spPr>
            <a:xfrm>
              <a:off x="6562800" y="6005160"/>
              <a:ext cx="75600" cy="150120"/>
            </a:xfrm>
            <a:prstGeom prst="rect">
              <a:avLst/>
            </a:prstGeom>
            <a:noFill/>
            <a:ln w="1440" cap="rnd">
              <a:solidFill>
                <a:srgbClr val="000000"/>
              </a:solidFill>
              <a:round/>
            </a:ln>
          </p:spPr>
          <p:style>
            <a:lnRef idx="0">
              <a:scrgbClr r="0" g="0" b="0"/>
            </a:lnRef>
            <a:fillRef idx="0">
              <a:scrgbClr r="0" g="0" b="0"/>
            </a:fillRef>
            <a:effectRef idx="0">
              <a:scrgbClr r="0" g="0" b="0"/>
            </a:effectRef>
            <a:fontRef idx="minor"/>
          </p:style>
        </p:sp>
        <p:sp>
          <p:nvSpPr>
            <p:cNvPr id="220" name="CustomShape 28"/>
            <p:cNvSpPr/>
            <p:nvPr/>
          </p:nvSpPr>
          <p:spPr>
            <a:xfrm rot="16200000">
              <a:off x="6581880" y="6026040"/>
              <a:ext cx="4428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6</a:t>
              </a:r>
              <a:endParaRPr lang="en-US" sz="500" b="0" strike="noStrike" spc="-1">
                <a:latin typeface="Arial"/>
              </a:endParaRPr>
            </a:p>
          </p:txBody>
        </p:sp>
        <p:sp>
          <p:nvSpPr>
            <p:cNvPr id="221" name="CustomShape 29"/>
            <p:cNvSpPr/>
            <p:nvPr/>
          </p:nvSpPr>
          <p:spPr>
            <a:xfrm>
              <a:off x="6864480" y="6005160"/>
              <a:ext cx="73800" cy="1501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22" name="CustomShape 30"/>
            <p:cNvSpPr/>
            <p:nvPr/>
          </p:nvSpPr>
          <p:spPr>
            <a:xfrm>
              <a:off x="6864480" y="6005160"/>
              <a:ext cx="73800" cy="150120"/>
            </a:xfrm>
            <a:prstGeom prst="rect">
              <a:avLst/>
            </a:prstGeom>
            <a:noFill/>
            <a:ln w="1440" cap="rnd">
              <a:solidFill>
                <a:srgbClr val="000000"/>
              </a:solidFill>
              <a:round/>
            </a:ln>
          </p:spPr>
          <p:style>
            <a:lnRef idx="0">
              <a:scrgbClr r="0" g="0" b="0"/>
            </a:lnRef>
            <a:fillRef idx="0">
              <a:scrgbClr r="0" g="0" b="0"/>
            </a:fillRef>
            <a:effectRef idx="0">
              <a:scrgbClr r="0" g="0" b="0"/>
            </a:effectRef>
            <a:fontRef idx="minor"/>
          </p:style>
        </p:sp>
        <p:sp>
          <p:nvSpPr>
            <p:cNvPr id="223" name="CustomShape 31"/>
            <p:cNvSpPr/>
            <p:nvPr/>
          </p:nvSpPr>
          <p:spPr>
            <a:xfrm rot="16200000">
              <a:off x="6877080" y="6067080"/>
              <a:ext cx="5184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G</a:t>
              </a:r>
              <a:endParaRPr lang="en-US" sz="500" b="0" strike="noStrike" spc="-1">
                <a:latin typeface="Arial"/>
              </a:endParaRPr>
            </a:p>
          </p:txBody>
        </p:sp>
        <p:sp>
          <p:nvSpPr>
            <p:cNvPr id="224" name="CustomShape 32"/>
            <p:cNvSpPr/>
            <p:nvPr/>
          </p:nvSpPr>
          <p:spPr>
            <a:xfrm rot="16200000">
              <a:off x="6875640" y="6021000"/>
              <a:ext cx="5328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N</a:t>
              </a:r>
              <a:endParaRPr lang="en-US" sz="500" b="0" strike="noStrike" spc="-1">
                <a:latin typeface="Arial"/>
              </a:endParaRPr>
            </a:p>
          </p:txBody>
        </p:sp>
        <p:sp>
          <p:nvSpPr>
            <p:cNvPr id="225" name="CustomShape 33"/>
            <p:cNvSpPr/>
            <p:nvPr/>
          </p:nvSpPr>
          <p:spPr>
            <a:xfrm rot="16200000">
              <a:off x="6876360" y="5978160"/>
              <a:ext cx="5328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D</a:t>
              </a:r>
              <a:endParaRPr lang="en-US" sz="500" b="0" strike="noStrike" spc="-1">
                <a:latin typeface="Arial"/>
              </a:endParaRPr>
            </a:p>
          </p:txBody>
        </p:sp>
        <p:sp>
          <p:nvSpPr>
            <p:cNvPr id="226" name="CustomShape 34"/>
            <p:cNvSpPr/>
            <p:nvPr/>
          </p:nvSpPr>
          <p:spPr>
            <a:xfrm>
              <a:off x="5057640" y="4951080"/>
              <a:ext cx="75600" cy="1501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27" name="CustomShape 35"/>
            <p:cNvSpPr/>
            <p:nvPr/>
          </p:nvSpPr>
          <p:spPr>
            <a:xfrm>
              <a:off x="5057640" y="4951080"/>
              <a:ext cx="75600" cy="150120"/>
            </a:xfrm>
            <a:prstGeom prst="rect">
              <a:avLst/>
            </a:prstGeom>
            <a:noFill/>
            <a:ln w="1440" cap="rnd">
              <a:solidFill>
                <a:srgbClr val="000000"/>
              </a:solidFill>
              <a:round/>
            </a:ln>
          </p:spPr>
          <p:style>
            <a:lnRef idx="0">
              <a:scrgbClr r="0" g="0" b="0"/>
            </a:lnRef>
            <a:fillRef idx="0">
              <a:scrgbClr r="0" g="0" b="0"/>
            </a:fillRef>
            <a:effectRef idx="0">
              <a:scrgbClr r="0" g="0" b="0"/>
            </a:effectRef>
            <a:fontRef idx="minor"/>
          </p:style>
        </p:sp>
        <p:sp>
          <p:nvSpPr>
            <p:cNvPr id="228" name="CustomShape 36"/>
            <p:cNvSpPr/>
            <p:nvPr/>
          </p:nvSpPr>
          <p:spPr>
            <a:xfrm rot="16200000">
              <a:off x="5070240" y="5001840"/>
              <a:ext cx="5040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V</a:t>
              </a:r>
              <a:endParaRPr lang="en-US" sz="500" b="0" strike="noStrike" spc="-1">
                <a:latin typeface="Arial"/>
              </a:endParaRPr>
            </a:p>
          </p:txBody>
        </p:sp>
        <p:sp>
          <p:nvSpPr>
            <p:cNvPr id="229" name="CustomShape 37"/>
            <p:cNvSpPr/>
            <p:nvPr/>
          </p:nvSpPr>
          <p:spPr>
            <a:xfrm rot="16200000">
              <a:off x="5077440" y="4968360"/>
              <a:ext cx="3816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c</a:t>
              </a:r>
              <a:endParaRPr lang="en-US" sz="500" b="0" strike="noStrike" spc="-1">
                <a:latin typeface="Arial"/>
              </a:endParaRPr>
            </a:p>
          </p:txBody>
        </p:sp>
        <p:sp>
          <p:nvSpPr>
            <p:cNvPr id="230" name="CustomShape 38"/>
            <p:cNvSpPr/>
            <p:nvPr/>
          </p:nvSpPr>
          <p:spPr>
            <a:xfrm rot="16200000">
              <a:off x="5077440" y="4935240"/>
              <a:ext cx="3816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c</a:t>
              </a:r>
              <a:endParaRPr lang="en-US" sz="500" b="0" strike="noStrike" spc="-1">
                <a:latin typeface="Arial"/>
              </a:endParaRPr>
            </a:p>
          </p:txBody>
        </p:sp>
        <p:sp>
          <p:nvSpPr>
            <p:cNvPr id="231" name="CustomShape 39"/>
            <p:cNvSpPr/>
            <p:nvPr/>
          </p:nvSpPr>
          <p:spPr>
            <a:xfrm>
              <a:off x="5359320" y="4951080"/>
              <a:ext cx="73800" cy="1501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32" name="CustomShape 40"/>
            <p:cNvSpPr/>
            <p:nvPr/>
          </p:nvSpPr>
          <p:spPr>
            <a:xfrm>
              <a:off x="5359320" y="4951080"/>
              <a:ext cx="73800" cy="150120"/>
            </a:xfrm>
            <a:prstGeom prst="rect">
              <a:avLst/>
            </a:prstGeom>
            <a:noFill/>
            <a:ln w="1440" cap="rnd">
              <a:solidFill>
                <a:srgbClr val="000000"/>
              </a:solidFill>
              <a:round/>
            </a:ln>
          </p:spPr>
          <p:style>
            <a:lnRef idx="0">
              <a:scrgbClr r="0" g="0" b="0"/>
            </a:lnRef>
            <a:fillRef idx="0">
              <a:scrgbClr r="0" g="0" b="0"/>
            </a:fillRef>
            <a:effectRef idx="0">
              <a:scrgbClr r="0" g="0" b="0"/>
            </a:effectRef>
            <a:fontRef idx="minor"/>
          </p:style>
        </p:sp>
        <p:sp>
          <p:nvSpPr>
            <p:cNvPr id="233" name="CustomShape 41"/>
            <p:cNvSpPr/>
            <p:nvPr/>
          </p:nvSpPr>
          <p:spPr>
            <a:xfrm rot="16200000">
              <a:off x="5378400" y="4989240"/>
              <a:ext cx="4428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1</a:t>
              </a:r>
              <a:endParaRPr lang="en-US" sz="500" b="0" strike="noStrike" spc="-1">
                <a:latin typeface="Arial"/>
              </a:endParaRPr>
            </a:p>
          </p:txBody>
        </p:sp>
        <p:sp>
          <p:nvSpPr>
            <p:cNvPr id="234" name="CustomShape 42"/>
            <p:cNvSpPr/>
            <p:nvPr/>
          </p:nvSpPr>
          <p:spPr>
            <a:xfrm rot="16200000">
              <a:off x="5378400" y="4956120"/>
              <a:ext cx="4428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3</a:t>
              </a:r>
              <a:endParaRPr lang="en-US" sz="500" b="0" strike="noStrike" spc="-1">
                <a:latin typeface="Arial"/>
              </a:endParaRPr>
            </a:p>
          </p:txBody>
        </p:sp>
        <p:sp>
          <p:nvSpPr>
            <p:cNvPr id="235" name="CustomShape 43"/>
            <p:cNvSpPr/>
            <p:nvPr/>
          </p:nvSpPr>
          <p:spPr>
            <a:xfrm>
              <a:off x="5659560" y="4951080"/>
              <a:ext cx="75600" cy="1501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36" name="CustomShape 44"/>
            <p:cNvSpPr/>
            <p:nvPr/>
          </p:nvSpPr>
          <p:spPr>
            <a:xfrm>
              <a:off x="5659560" y="4951080"/>
              <a:ext cx="75600" cy="150120"/>
            </a:xfrm>
            <a:prstGeom prst="rect">
              <a:avLst/>
            </a:prstGeom>
            <a:noFill/>
            <a:ln w="1440" cap="rnd">
              <a:solidFill>
                <a:srgbClr val="000000"/>
              </a:solidFill>
              <a:round/>
            </a:ln>
          </p:spPr>
          <p:style>
            <a:lnRef idx="0">
              <a:scrgbClr r="0" g="0" b="0"/>
            </a:lnRef>
            <a:fillRef idx="0">
              <a:scrgbClr r="0" g="0" b="0"/>
            </a:fillRef>
            <a:effectRef idx="0">
              <a:scrgbClr r="0" g="0" b="0"/>
            </a:effectRef>
            <a:fontRef idx="minor"/>
          </p:style>
        </p:sp>
        <p:sp>
          <p:nvSpPr>
            <p:cNvPr id="237" name="CustomShape 45"/>
            <p:cNvSpPr/>
            <p:nvPr/>
          </p:nvSpPr>
          <p:spPr>
            <a:xfrm rot="16200000">
              <a:off x="5676840" y="4989240"/>
              <a:ext cx="4428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1</a:t>
              </a:r>
              <a:endParaRPr lang="en-US" sz="500" b="0" strike="noStrike" spc="-1">
                <a:latin typeface="Arial"/>
              </a:endParaRPr>
            </a:p>
          </p:txBody>
        </p:sp>
        <p:sp>
          <p:nvSpPr>
            <p:cNvPr id="238" name="CustomShape 46"/>
            <p:cNvSpPr/>
            <p:nvPr/>
          </p:nvSpPr>
          <p:spPr>
            <a:xfrm rot="16200000">
              <a:off x="5676840" y="4956120"/>
              <a:ext cx="4428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2</a:t>
              </a:r>
              <a:endParaRPr lang="en-US" sz="500" b="0" strike="noStrike" spc="-1">
                <a:latin typeface="Arial"/>
              </a:endParaRPr>
            </a:p>
          </p:txBody>
        </p:sp>
        <p:sp>
          <p:nvSpPr>
            <p:cNvPr id="239" name="CustomShape 47"/>
            <p:cNvSpPr/>
            <p:nvPr/>
          </p:nvSpPr>
          <p:spPr>
            <a:xfrm>
              <a:off x="5961240" y="4951080"/>
              <a:ext cx="73800" cy="1501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40" name="CustomShape 48"/>
            <p:cNvSpPr/>
            <p:nvPr/>
          </p:nvSpPr>
          <p:spPr>
            <a:xfrm>
              <a:off x="5961240" y="4951080"/>
              <a:ext cx="73800" cy="150120"/>
            </a:xfrm>
            <a:prstGeom prst="rect">
              <a:avLst/>
            </a:prstGeom>
            <a:noFill/>
            <a:ln w="1440" cap="rnd">
              <a:solidFill>
                <a:srgbClr val="000000"/>
              </a:solidFill>
              <a:round/>
            </a:ln>
          </p:spPr>
          <p:style>
            <a:lnRef idx="0">
              <a:scrgbClr r="0" g="0" b="0"/>
            </a:lnRef>
            <a:fillRef idx="0">
              <a:scrgbClr r="0" g="0" b="0"/>
            </a:fillRef>
            <a:effectRef idx="0">
              <a:scrgbClr r="0" g="0" b="0"/>
            </a:effectRef>
            <a:fontRef idx="minor"/>
          </p:style>
        </p:sp>
        <p:sp>
          <p:nvSpPr>
            <p:cNvPr id="241" name="CustomShape 49"/>
            <p:cNvSpPr/>
            <p:nvPr/>
          </p:nvSpPr>
          <p:spPr>
            <a:xfrm rot="16200000">
              <a:off x="5979960" y="4989240"/>
              <a:ext cx="4428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1</a:t>
              </a:r>
              <a:endParaRPr lang="en-US" sz="500" b="0" strike="noStrike" spc="-1">
                <a:latin typeface="Arial"/>
              </a:endParaRPr>
            </a:p>
          </p:txBody>
        </p:sp>
        <p:sp>
          <p:nvSpPr>
            <p:cNvPr id="242" name="CustomShape 50"/>
            <p:cNvSpPr/>
            <p:nvPr/>
          </p:nvSpPr>
          <p:spPr>
            <a:xfrm rot="16200000">
              <a:off x="5979960" y="4956120"/>
              <a:ext cx="4428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1</a:t>
              </a:r>
              <a:endParaRPr lang="en-US" sz="500" b="0" strike="noStrike" spc="-1">
                <a:latin typeface="Arial"/>
              </a:endParaRPr>
            </a:p>
          </p:txBody>
        </p:sp>
        <p:sp>
          <p:nvSpPr>
            <p:cNvPr id="243" name="CustomShape 51"/>
            <p:cNvSpPr/>
            <p:nvPr/>
          </p:nvSpPr>
          <p:spPr>
            <a:xfrm>
              <a:off x="6262560" y="4951080"/>
              <a:ext cx="73800" cy="1501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44" name="CustomShape 52"/>
            <p:cNvSpPr/>
            <p:nvPr/>
          </p:nvSpPr>
          <p:spPr>
            <a:xfrm>
              <a:off x="6262560" y="4951080"/>
              <a:ext cx="73800" cy="150120"/>
            </a:xfrm>
            <a:prstGeom prst="rect">
              <a:avLst/>
            </a:prstGeom>
            <a:noFill/>
            <a:ln w="1440" cap="rnd">
              <a:solidFill>
                <a:srgbClr val="000000"/>
              </a:solidFill>
              <a:round/>
            </a:ln>
          </p:spPr>
          <p:style>
            <a:lnRef idx="0">
              <a:scrgbClr r="0" g="0" b="0"/>
            </a:lnRef>
            <a:fillRef idx="0">
              <a:scrgbClr r="0" g="0" b="0"/>
            </a:fillRef>
            <a:effectRef idx="0">
              <a:scrgbClr r="0" g="0" b="0"/>
            </a:effectRef>
            <a:fontRef idx="minor"/>
          </p:style>
        </p:sp>
        <p:sp>
          <p:nvSpPr>
            <p:cNvPr id="245" name="CustomShape 53"/>
            <p:cNvSpPr/>
            <p:nvPr/>
          </p:nvSpPr>
          <p:spPr>
            <a:xfrm rot="16200000">
              <a:off x="6278400" y="4989240"/>
              <a:ext cx="4428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1</a:t>
              </a:r>
              <a:endParaRPr lang="en-US" sz="500" b="0" strike="noStrike" spc="-1">
                <a:latin typeface="Arial"/>
              </a:endParaRPr>
            </a:p>
          </p:txBody>
        </p:sp>
        <p:sp>
          <p:nvSpPr>
            <p:cNvPr id="246" name="CustomShape 54"/>
            <p:cNvSpPr/>
            <p:nvPr/>
          </p:nvSpPr>
          <p:spPr>
            <a:xfrm rot="16200000">
              <a:off x="6278400" y="4956120"/>
              <a:ext cx="4428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0</a:t>
              </a:r>
              <a:endParaRPr lang="en-US" sz="500" b="0" strike="noStrike" spc="-1">
                <a:latin typeface="Arial"/>
              </a:endParaRPr>
            </a:p>
          </p:txBody>
        </p:sp>
        <p:sp>
          <p:nvSpPr>
            <p:cNvPr id="247" name="CustomShape 55"/>
            <p:cNvSpPr/>
            <p:nvPr/>
          </p:nvSpPr>
          <p:spPr>
            <a:xfrm>
              <a:off x="6562800" y="4951080"/>
              <a:ext cx="75600" cy="1501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48" name="CustomShape 56"/>
            <p:cNvSpPr/>
            <p:nvPr/>
          </p:nvSpPr>
          <p:spPr>
            <a:xfrm>
              <a:off x="6562800" y="4951080"/>
              <a:ext cx="75600" cy="150120"/>
            </a:xfrm>
            <a:prstGeom prst="rect">
              <a:avLst/>
            </a:prstGeom>
            <a:noFill/>
            <a:ln w="1440" cap="rnd">
              <a:solidFill>
                <a:srgbClr val="000000"/>
              </a:solidFill>
              <a:round/>
            </a:ln>
          </p:spPr>
          <p:style>
            <a:lnRef idx="0">
              <a:scrgbClr r="0" g="0" b="0"/>
            </a:lnRef>
            <a:fillRef idx="0">
              <a:scrgbClr r="0" g="0" b="0"/>
            </a:fillRef>
            <a:effectRef idx="0">
              <a:scrgbClr r="0" g="0" b="0"/>
            </a:effectRef>
            <a:fontRef idx="minor"/>
          </p:style>
        </p:sp>
        <p:sp>
          <p:nvSpPr>
            <p:cNvPr id="249" name="CustomShape 57"/>
            <p:cNvSpPr/>
            <p:nvPr/>
          </p:nvSpPr>
          <p:spPr>
            <a:xfrm rot="16200000">
              <a:off x="6581880" y="4970160"/>
              <a:ext cx="4428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9</a:t>
              </a:r>
              <a:endParaRPr lang="en-US" sz="500" b="0" strike="noStrike" spc="-1">
                <a:latin typeface="Arial"/>
              </a:endParaRPr>
            </a:p>
          </p:txBody>
        </p:sp>
        <p:sp>
          <p:nvSpPr>
            <p:cNvPr id="250" name="CustomShape 58"/>
            <p:cNvSpPr/>
            <p:nvPr/>
          </p:nvSpPr>
          <p:spPr>
            <a:xfrm>
              <a:off x="6864480" y="4951080"/>
              <a:ext cx="73800" cy="1501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51" name="CustomShape 59"/>
            <p:cNvSpPr/>
            <p:nvPr/>
          </p:nvSpPr>
          <p:spPr>
            <a:xfrm>
              <a:off x="6864480" y="4951080"/>
              <a:ext cx="73800" cy="150120"/>
            </a:xfrm>
            <a:prstGeom prst="rect">
              <a:avLst/>
            </a:prstGeom>
            <a:noFill/>
            <a:ln w="1440" cap="rnd">
              <a:solidFill>
                <a:srgbClr val="000000"/>
              </a:solidFill>
              <a:round/>
            </a:ln>
          </p:spPr>
          <p:style>
            <a:lnRef idx="0">
              <a:scrgbClr r="0" g="0" b="0"/>
            </a:lnRef>
            <a:fillRef idx="0">
              <a:scrgbClr r="0" g="0" b="0"/>
            </a:fillRef>
            <a:effectRef idx="0">
              <a:scrgbClr r="0" g="0" b="0"/>
            </a:effectRef>
            <a:fontRef idx="minor"/>
          </p:style>
        </p:sp>
        <p:sp>
          <p:nvSpPr>
            <p:cNvPr id="252" name="CustomShape 60"/>
            <p:cNvSpPr/>
            <p:nvPr/>
          </p:nvSpPr>
          <p:spPr>
            <a:xfrm rot="16200000">
              <a:off x="6881760" y="4970160"/>
              <a:ext cx="44280" cy="75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500" b="1" strike="noStrike" spc="-1">
                  <a:solidFill>
                    <a:srgbClr val="000000"/>
                  </a:solidFill>
                  <a:latin typeface="Calibri"/>
                  <a:ea typeface="DejaVu Sans"/>
                </a:rPr>
                <a:t>8</a:t>
              </a:r>
              <a:endParaRPr lang="en-US" sz="500" b="0" strike="noStrike" spc="-1">
                <a:latin typeface="Arial"/>
              </a:endParaRPr>
            </a:p>
          </p:txBody>
        </p:sp>
        <p:sp>
          <p:nvSpPr>
            <p:cNvPr id="253" name="Line 61"/>
            <p:cNvSpPr/>
            <p:nvPr/>
          </p:nvSpPr>
          <p:spPr>
            <a:xfrm flipV="1">
              <a:off x="5095800" y="5722560"/>
              <a:ext cx="1440" cy="282600"/>
            </a:xfrm>
            <a:prstGeom prst="line">
              <a:avLst/>
            </a:prstGeom>
            <a:ln w="3240" cap="rnd">
              <a:solidFill>
                <a:srgbClr val="000000"/>
              </a:solidFill>
              <a:round/>
            </a:ln>
          </p:spPr>
          <p:style>
            <a:lnRef idx="0">
              <a:scrgbClr r="0" g="0" b="0"/>
            </a:lnRef>
            <a:fillRef idx="0">
              <a:scrgbClr r="0" g="0" b="0"/>
            </a:fillRef>
            <a:effectRef idx="0">
              <a:scrgbClr r="0" g="0" b="0"/>
            </a:effectRef>
            <a:fontRef idx="minor"/>
          </p:style>
        </p:sp>
        <p:sp>
          <p:nvSpPr>
            <p:cNvPr id="254" name="Line 62"/>
            <p:cNvSpPr/>
            <p:nvPr/>
          </p:nvSpPr>
          <p:spPr>
            <a:xfrm>
              <a:off x="5095800" y="5722560"/>
              <a:ext cx="150840" cy="1440"/>
            </a:xfrm>
            <a:prstGeom prst="line">
              <a:avLst/>
            </a:prstGeom>
            <a:ln w="3240" cap="rnd">
              <a:solidFill>
                <a:srgbClr val="000000"/>
              </a:solidFill>
              <a:round/>
            </a:ln>
          </p:spPr>
          <p:style>
            <a:lnRef idx="0">
              <a:scrgbClr r="0" g="0" b="0"/>
            </a:lnRef>
            <a:fillRef idx="0">
              <a:scrgbClr r="0" g="0" b="0"/>
            </a:fillRef>
            <a:effectRef idx="0">
              <a:scrgbClr r="0" g="0" b="0"/>
            </a:effectRef>
            <a:fontRef idx="minor"/>
          </p:style>
        </p:sp>
        <p:sp>
          <p:nvSpPr>
            <p:cNvPr id="255" name="CustomShape 63"/>
            <p:cNvSpPr/>
            <p:nvPr/>
          </p:nvSpPr>
          <p:spPr>
            <a:xfrm>
              <a:off x="5170320" y="5835600"/>
              <a:ext cx="226440" cy="169200"/>
            </a:xfrm>
            <a:custGeom>
              <a:avLst/>
              <a:gdLst/>
              <a:ahLst/>
              <a:cxnLst/>
              <a:rect l="l" t="t" r="r" b="b"/>
              <a:pathLst>
                <a:path w="143" h="107">
                  <a:moveTo>
                    <a:pt x="143" y="107"/>
                  </a:moveTo>
                  <a:lnTo>
                    <a:pt x="143" y="83"/>
                  </a:lnTo>
                  <a:lnTo>
                    <a:pt x="0" y="83"/>
                  </a:lnTo>
                  <a:lnTo>
                    <a:pt x="0" y="0"/>
                  </a:lnTo>
                  <a:lnTo>
                    <a:pt x="48" y="0"/>
                  </a:lnTo>
                </a:path>
              </a:pathLst>
            </a:custGeom>
            <a:noFill/>
            <a:ln w="3240" cap="rnd">
              <a:solidFill>
                <a:srgbClr val="000000"/>
              </a:solidFill>
              <a:round/>
            </a:ln>
          </p:spPr>
          <p:style>
            <a:lnRef idx="0">
              <a:scrgbClr r="0" g="0" b="0"/>
            </a:lnRef>
            <a:fillRef idx="0">
              <a:scrgbClr r="0" g="0" b="0"/>
            </a:fillRef>
            <a:effectRef idx="0">
              <a:scrgbClr r="0" g="0" b="0"/>
            </a:effectRef>
            <a:fontRef idx="minor"/>
          </p:style>
        </p:sp>
        <p:sp>
          <p:nvSpPr>
            <p:cNvPr id="256" name="CustomShape 64"/>
            <p:cNvSpPr/>
            <p:nvPr/>
          </p:nvSpPr>
          <p:spPr>
            <a:xfrm>
              <a:off x="5594400" y="5779800"/>
              <a:ext cx="102600" cy="224640"/>
            </a:xfrm>
            <a:custGeom>
              <a:avLst/>
              <a:gdLst/>
              <a:ahLst/>
              <a:cxnLst/>
              <a:rect l="l" t="t" r="r" b="b"/>
              <a:pathLst>
                <a:path w="65" h="142">
                  <a:moveTo>
                    <a:pt x="0" y="0"/>
                  </a:moveTo>
                  <a:lnTo>
                    <a:pt x="65" y="0"/>
                  </a:lnTo>
                  <a:lnTo>
                    <a:pt x="65" y="142"/>
                  </a:lnTo>
                </a:path>
              </a:pathLst>
            </a:custGeom>
            <a:noFill/>
            <a:ln w="3240" cap="rnd">
              <a:solidFill>
                <a:srgbClr val="000000"/>
              </a:solidFill>
              <a:round/>
            </a:ln>
          </p:spPr>
          <p:style>
            <a:lnRef idx="0">
              <a:scrgbClr r="0" g="0" b="0"/>
            </a:lnRef>
            <a:fillRef idx="0">
              <a:scrgbClr r="0" g="0" b="0"/>
            </a:fillRef>
            <a:effectRef idx="0">
              <a:scrgbClr r="0" g="0" b="0"/>
            </a:effectRef>
            <a:fontRef idx="minor"/>
          </p:style>
        </p:sp>
        <p:sp>
          <p:nvSpPr>
            <p:cNvPr id="257" name="CustomShape 65"/>
            <p:cNvSpPr/>
            <p:nvPr/>
          </p:nvSpPr>
          <p:spPr>
            <a:xfrm>
              <a:off x="6159600" y="5667120"/>
              <a:ext cx="337320" cy="224640"/>
            </a:xfrm>
            <a:custGeom>
              <a:avLst/>
              <a:gdLst/>
              <a:ahLst/>
              <a:cxnLst/>
              <a:rect l="l" t="t" r="r" b="b"/>
              <a:pathLst>
                <a:path w="1143" h="762">
                  <a:moveTo>
                    <a:pt x="0" y="0"/>
                  </a:moveTo>
                  <a:lnTo>
                    <a:pt x="0" y="762"/>
                  </a:lnTo>
                  <a:lnTo>
                    <a:pt x="571" y="762"/>
                  </a:lnTo>
                  <a:cubicBezTo>
                    <a:pt x="782" y="762"/>
                    <a:pt x="952" y="591"/>
                    <a:pt x="952" y="381"/>
                  </a:cubicBezTo>
                  <a:cubicBezTo>
                    <a:pt x="952" y="171"/>
                    <a:pt x="782" y="0"/>
                    <a:pt x="571" y="0"/>
                  </a:cubicBezTo>
                  <a:cubicBezTo>
                    <a:pt x="571" y="0"/>
                    <a:pt x="571" y="0"/>
                    <a:pt x="571" y="0"/>
                  </a:cubicBezTo>
                  <a:lnTo>
                    <a:pt x="571" y="0"/>
                  </a:lnTo>
                  <a:lnTo>
                    <a:pt x="0" y="0"/>
                  </a:lnTo>
                  <a:close/>
                  <a:moveTo>
                    <a:pt x="952" y="381"/>
                  </a:moveTo>
                  <a:cubicBezTo>
                    <a:pt x="952" y="434"/>
                    <a:pt x="995" y="476"/>
                    <a:pt x="1047" y="476"/>
                  </a:cubicBezTo>
                  <a:cubicBezTo>
                    <a:pt x="1100" y="476"/>
                    <a:pt x="1143" y="434"/>
                    <a:pt x="1143" y="381"/>
                  </a:cubicBezTo>
                  <a:cubicBezTo>
                    <a:pt x="1143" y="381"/>
                    <a:pt x="1143" y="381"/>
                    <a:pt x="1143" y="381"/>
                  </a:cubicBezTo>
                  <a:cubicBezTo>
                    <a:pt x="1143" y="328"/>
                    <a:pt x="1100" y="286"/>
                    <a:pt x="1047" y="286"/>
                  </a:cubicBezTo>
                  <a:cubicBezTo>
                    <a:pt x="995" y="286"/>
                    <a:pt x="952" y="328"/>
                    <a:pt x="952" y="381"/>
                  </a:cubicBezTo>
                  <a:close/>
                </a:path>
              </a:pathLst>
            </a:custGeom>
            <a:solidFill>
              <a:srgbClr val="FFFFFF"/>
            </a:solidFill>
            <a:ln>
              <a:solidFill>
                <a:srgbClr val="000000"/>
              </a:solidFill>
            </a:ln>
          </p:spPr>
          <p:style>
            <a:lnRef idx="0">
              <a:scrgbClr r="0" g="0" b="0"/>
            </a:lnRef>
            <a:fillRef idx="0">
              <a:scrgbClr r="0" g="0" b="0"/>
            </a:fillRef>
            <a:effectRef idx="0">
              <a:scrgbClr r="0" g="0" b="0"/>
            </a:effectRef>
            <a:fontRef idx="minor"/>
          </p:style>
        </p:sp>
        <p:sp>
          <p:nvSpPr>
            <p:cNvPr id="258" name="CustomShape 66"/>
            <p:cNvSpPr/>
            <p:nvPr/>
          </p:nvSpPr>
          <p:spPr>
            <a:xfrm>
              <a:off x="6149880" y="5667120"/>
              <a:ext cx="347040" cy="224640"/>
            </a:xfrm>
            <a:custGeom>
              <a:avLst/>
              <a:gdLst/>
              <a:ahLst/>
              <a:cxnLst/>
              <a:rect l="l" t="t" r="r" b="b"/>
              <a:pathLst>
                <a:path w="1175" h="762">
                  <a:moveTo>
                    <a:pt x="32" y="0"/>
                  </a:moveTo>
                  <a:lnTo>
                    <a:pt x="32" y="762"/>
                  </a:lnTo>
                  <a:lnTo>
                    <a:pt x="603" y="762"/>
                  </a:lnTo>
                  <a:cubicBezTo>
                    <a:pt x="814" y="762"/>
                    <a:pt x="984" y="591"/>
                    <a:pt x="984" y="381"/>
                  </a:cubicBezTo>
                  <a:cubicBezTo>
                    <a:pt x="984" y="171"/>
                    <a:pt x="814" y="0"/>
                    <a:pt x="603" y="0"/>
                  </a:cubicBezTo>
                  <a:cubicBezTo>
                    <a:pt x="603" y="0"/>
                    <a:pt x="603" y="0"/>
                    <a:pt x="603" y="0"/>
                  </a:cubicBezTo>
                  <a:lnTo>
                    <a:pt x="603" y="0"/>
                  </a:lnTo>
                  <a:lnTo>
                    <a:pt x="32" y="0"/>
                  </a:lnTo>
                  <a:moveTo>
                    <a:pt x="0" y="191"/>
                  </a:moveTo>
                  <a:lnTo>
                    <a:pt x="32" y="191"/>
                  </a:lnTo>
                  <a:moveTo>
                    <a:pt x="0" y="572"/>
                  </a:moveTo>
                  <a:lnTo>
                    <a:pt x="32" y="572"/>
                  </a:lnTo>
                  <a:moveTo>
                    <a:pt x="984" y="381"/>
                  </a:moveTo>
                  <a:cubicBezTo>
                    <a:pt x="984" y="434"/>
                    <a:pt x="1027" y="476"/>
                    <a:pt x="1079" y="476"/>
                  </a:cubicBezTo>
                  <a:cubicBezTo>
                    <a:pt x="1132" y="476"/>
                    <a:pt x="1175" y="434"/>
                    <a:pt x="1175" y="381"/>
                  </a:cubicBezTo>
                  <a:cubicBezTo>
                    <a:pt x="1175" y="381"/>
                    <a:pt x="1175" y="381"/>
                    <a:pt x="1175" y="381"/>
                  </a:cubicBezTo>
                  <a:cubicBezTo>
                    <a:pt x="1175" y="328"/>
                    <a:pt x="1132" y="286"/>
                    <a:pt x="1079" y="286"/>
                  </a:cubicBezTo>
                  <a:cubicBezTo>
                    <a:pt x="1027" y="286"/>
                    <a:pt x="984" y="328"/>
                    <a:pt x="984" y="381"/>
                  </a:cubicBez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259" name="Line 67"/>
            <p:cNvSpPr/>
            <p:nvPr/>
          </p:nvSpPr>
          <p:spPr>
            <a:xfrm flipV="1">
              <a:off x="5999040" y="5722560"/>
              <a:ext cx="1440" cy="282600"/>
            </a:xfrm>
            <a:prstGeom prst="line">
              <a:avLst/>
            </a:prstGeom>
            <a:ln w="3240" cap="rnd">
              <a:solidFill>
                <a:srgbClr val="000000"/>
              </a:solidFill>
              <a:round/>
            </a:ln>
          </p:spPr>
          <p:style>
            <a:lnRef idx="0">
              <a:scrgbClr r="0" g="0" b="0"/>
            </a:lnRef>
            <a:fillRef idx="0">
              <a:scrgbClr r="0" g="0" b="0"/>
            </a:fillRef>
            <a:effectRef idx="0">
              <a:scrgbClr r="0" g="0" b="0"/>
            </a:effectRef>
            <a:fontRef idx="minor"/>
          </p:style>
        </p:sp>
        <p:sp>
          <p:nvSpPr>
            <p:cNvPr id="260" name="Line 68"/>
            <p:cNvSpPr/>
            <p:nvPr/>
          </p:nvSpPr>
          <p:spPr>
            <a:xfrm>
              <a:off x="5999040" y="5722560"/>
              <a:ext cx="150840" cy="1440"/>
            </a:xfrm>
            <a:prstGeom prst="line">
              <a:avLst/>
            </a:prstGeom>
            <a:ln w="3240" cap="rnd">
              <a:solidFill>
                <a:srgbClr val="000000"/>
              </a:solidFill>
              <a:round/>
            </a:ln>
          </p:spPr>
          <p:style>
            <a:lnRef idx="0">
              <a:scrgbClr r="0" g="0" b="0"/>
            </a:lnRef>
            <a:fillRef idx="0">
              <a:scrgbClr r="0" g="0" b="0"/>
            </a:fillRef>
            <a:effectRef idx="0">
              <a:scrgbClr r="0" g="0" b="0"/>
            </a:effectRef>
            <a:fontRef idx="minor"/>
          </p:style>
        </p:sp>
        <p:sp>
          <p:nvSpPr>
            <p:cNvPr id="261" name="CustomShape 69"/>
            <p:cNvSpPr/>
            <p:nvPr/>
          </p:nvSpPr>
          <p:spPr>
            <a:xfrm>
              <a:off x="6073920" y="5835600"/>
              <a:ext cx="224640" cy="169200"/>
            </a:xfrm>
            <a:custGeom>
              <a:avLst/>
              <a:gdLst/>
              <a:ahLst/>
              <a:cxnLst/>
              <a:rect l="l" t="t" r="r" b="b"/>
              <a:pathLst>
                <a:path w="142" h="107">
                  <a:moveTo>
                    <a:pt x="142" y="107"/>
                  </a:moveTo>
                  <a:lnTo>
                    <a:pt x="142" y="83"/>
                  </a:lnTo>
                  <a:lnTo>
                    <a:pt x="0" y="83"/>
                  </a:lnTo>
                  <a:lnTo>
                    <a:pt x="0" y="0"/>
                  </a:lnTo>
                  <a:lnTo>
                    <a:pt x="48" y="0"/>
                  </a:lnTo>
                </a:path>
              </a:pathLst>
            </a:custGeom>
            <a:noFill/>
            <a:ln w="3240" cap="rnd">
              <a:solidFill>
                <a:srgbClr val="000000"/>
              </a:solidFill>
              <a:round/>
            </a:ln>
          </p:spPr>
          <p:style>
            <a:lnRef idx="0">
              <a:scrgbClr r="0" g="0" b="0"/>
            </a:lnRef>
            <a:fillRef idx="0">
              <a:scrgbClr r="0" g="0" b="0"/>
            </a:fillRef>
            <a:effectRef idx="0">
              <a:scrgbClr r="0" g="0" b="0"/>
            </a:effectRef>
            <a:fontRef idx="minor"/>
          </p:style>
        </p:sp>
        <p:sp>
          <p:nvSpPr>
            <p:cNvPr id="262" name="CustomShape 70"/>
            <p:cNvSpPr/>
            <p:nvPr/>
          </p:nvSpPr>
          <p:spPr>
            <a:xfrm>
              <a:off x="6497640" y="5779800"/>
              <a:ext cx="102600" cy="224640"/>
            </a:xfrm>
            <a:custGeom>
              <a:avLst/>
              <a:gdLst/>
              <a:ahLst/>
              <a:cxnLst/>
              <a:rect l="l" t="t" r="r" b="b"/>
              <a:pathLst>
                <a:path w="65" h="142">
                  <a:moveTo>
                    <a:pt x="0" y="0"/>
                  </a:moveTo>
                  <a:lnTo>
                    <a:pt x="65" y="0"/>
                  </a:lnTo>
                  <a:lnTo>
                    <a:pt x="65" y="142"/>
                  </a:lnTo>
                </a:path>
              </a:pathLst>
            </a:custGeom>
            <a:noFill/>
            <a:ln w="3240" cap="rnd">
              <a:solidFill>
                <a:srgbClr val="000000"/>
              </a:solidFill>
              <a:round/>
            </a:ln>
          </p:spPr>
          <p:style>
            <a:lnRef idx="0">
              <a:scrgbClr r="0" g="0" b="0"/>
            </a:lnRef>
            <a:fillRef idx="0">
              <a:scrgbClr r="0" g="0" b="0"/>
            </a:fillRef>
            <a:effectRef idx="0">
              <a:scrgbClr r="0" g="0" b="0"/>
            </a:effectRef>
            <a:fontRef idx="minor"/>
          </p:style>
        </p:sp>
        <p:sp>
          <p:nvSpPr>
            <p:cNvPr id="263" name="CustomShape 71"/>
            <p:cNvSpPr/>
            <p:nvPr/>
          </p:nvSpPr>
          <p:spPr>
            <a:xfrm>
              <a:off x="5397480" y="5101920"/>
              <a:ext cx="167400" cy="281880"/>
            </a:xfrm>
            <a:custGeom>
              <a:avLst/>
              <a:gdLst/>
              <a:ahLst/>
              <a:cxnLst/>
              <a:rect l="l" t="t" r="r" b="b"/>
              <a:pathLst>
                <a:path w="106" h="178">
                  <a:moveTo>
                    <a:pt x="106" y="178"/>
                  </a:moveTo>
                  <a:lnTo>
                    <a:pt x="0" y="178"/>
                  </a:lnTo>
                  <a:lnTo>
                    <a:pt x="0" y="0"/>
                  </a:lnTo>
                </a:path>
              </a:pathLst>
            </a:custGeom>
            <a:noFill/>
            <a:ln w="3240" cap="rnd">
              <a:solidFill>
                <a:srgbClr val="000000"/>
              </a:solidFill>
              <a:round/>
            </a:ln>
          </p:spPr>
          <p:style>
            <a:lnRef idx="0">
              <a:scrgbClr r="0" g="0" b="0"/>
            </a:lnRef>
            <a:fillRef idx="0">
              <a:scrgbClr r="0" g="0" b="0"/>
            </a:fillRef>
            <a:effectRef idx="0">
              <a:scrgbClr r="0" g="0" b="0"/>
            </a:effectRef>
            <a:fontRef idx="minor"/>
          </p:style>
        </p:sp>
        <p:sp>
          <p:nvSpPr>
            <p:cNvPr id="264" name="CustomShape 72"/>
            <p:cNvSpPr/>
            <p:nvPr/>
          </p:nvSpPr>
          <p:spPr>
            <a:xfrm>
              <a:off x="5923080" y="5101920"/>
              <a:ext cx="75600" cy="224640"/>
            </a:xfrm>
            <a:custGeom>
              <a:avLst/>
              <a:gdLst/>
              <a:ahLst/>
              <a:cxnLst/>
              <a:rect l="l" t="t" r="r" b="b"/>
              <a:pathLst>
                <a:path w="48" h="142">
                  <a:moveTo>
                    <a:pt x="0" y="142"/>
                  </a:moveTo>
                  <a:lnTo>
                    <a:pt x="48" y="142"/>
                  </a:lnTo>
                  <a:lnTo>
                    <a:pt x="48" y="0"/>
                  </a:lnTo>
                </a:path>
              </a:pathLst>
            </a:custGeom>
            <a:noFill/>
            <a:ln w="3240" cap="rnd">
              <a:solidFill>
                <a:srgbClr val="000000"/>
              </a:solidFill>
              <a:round/>
            </a:ln>
          </p:spPr>
          <p:style>
            <a:lnRef idx="0">
              <a:scrgbClr r="0" g="0" b="0"/>
            </a:lnRef>
            <a:fillRef idx="0">
              <a:scrgbClr r="0" g="0" b="0"/>
            </a:fillRef>
            <a:effectRef idx="0">
              <a:scrgbClr r="0" g="0" b="0"/>
            </a:effectRef>
            <a:fontRef idx="minor"/>
          </p:style>
        </p:sp>
        <p:sp>
          <p:nvSpPr>
            <p:cNvPr id="265" name="CustomShape 73"/>
            <p:cNvSpPr/>
            <p:nvPr/>
          </p:nvSpPr>
          <p:spPr>
            <a:xfrm>
              <a:off x="5472000" y="5101920"/>
              <a:ext cx="224640" cy="169200"/>
            </a:xfrm>
            <a:custGeom>
              <a:avLst/>
              <a:gdLst/>
              <a:ahLst/>
              <a:cxnLst/>
              <a:rect l="l" t="t" r="r" b="b"/>
              <a:pathLst>
                <a:path w="142" h="107">
                  <a:moveTo>
                    <a:pt x="59" y="107"/>
                  </a:moveTo>
                  <a:lnTo>
                    <a:pt x="0" y="107"/>
                  </a:lnTo>
                  <a:lnTo>
                    <a:pt x="0" y="24"/>
                  </a:lnTo>
                  <a:lnTo>
                    <a:pt x="142" y="24"/>
                  </a:lnTo>
                  <a:lnTo>
                    <a:pt x="142" y="0"/>
                  </a:lnTo>
                </a:path>
              </a:pathLst>
            </a:custGeom>
            <a:noFill/>
            <a:ln w="3240" cap="rnd">
              <a:solidFill>
                <a:srgbClr val="000000"/>
              </a:solidFill>
              <a:round/>
            </a:ln>
          </p:spPr>
          <p:style>
            <a:lnRef idx="0">
              <a:scrgbClr r="0" g="0" b="0"/>
            </a:lnRef>
            <a:fillRef idx="0">
              <a:scrgbClr r="0" g="0" b="0"/>
            </a:fillRef>
            <a:effectRef idx="0">
              <a:scrgbClr r="0" g="0" b="0"/>
            </a:effectRef>
            <a:fontRef idx="minor"/>
          </p:style>
        </p:sp>
        <p:sp>
          <p:nvSpPr>
            <p:cNvPr id="266" name="CustomShape 74"/>
            <p:cNvSpPr/>
            <p:nvPr/>
          </p:nvSpPr>
          <p:spPr>
            <a:xfrm>
              <a:off x="6478560" y="5214600"/>
              <a:ext cx="337320" cy="226440"/>
            </a:xfrm>
            <a:custGeom>
              <a:avLst/>
              <a:gdLst/>
              <a:ahLst/>
              <a:cxnLst/>
              <a:rect l="l" t="t" r="r" b="b"/>
              <a:pathLst>
                <a:path w="1143" h="762">
                  <a:moveTo>
                    <a:pt x="0" y="0"/>
                  </a:moveTo>
                  <a:lnTo>
                    <a:pt x="0" y="762"/>
                  </a:lnTo>
                  <a:lnTo>
                    <a:pt x="572" y="762"/>
                  </a:lnTo>
                  <a:cubicBezTo>
                    <a:pt x="782" y="762"/>
                    <a:pt x="953" y="591"/>
                    <a:pt x="953" y="381"/>
                  </a:cubicBezTo>
                  <a:cubicBezTo>
                    <a:pt x="953" y="171"/>
                    <a:pt x="782" y="0"/>
                    <a:pt x="572" y="0"/>
                  </a:cubicBezTo>
                  <a:cubicBezTo>
                    <a:pt x="572" y="0"/>
                    <a:pt x="572" y="0"/>
                    <a:pt x="572" y="0"/>
                  </a:cubicBezTo>
                  <a:lnTo>
                    <a:pt x="572" y="0"/>
                  </a:lnTo>
                  <a:lnTo>
                    <a:pt x="0" y="0"/>
                  </a:lnTo>
                  <a:close/>
                  <a:moveTo>
                    <a:pt x="953" y="381"/>
                  </a:moveTo>
                  <a:cubicBezTo>
                    <a:pt x="953" y="434"/>
                    <a:pt x="995" y="476"/>
                    <a:pt x="1048" y="476"/>
                  </a:cubicBezTo>
                  <a:cubicBezTo>
                    <a:pt x="1101" y="476"/>
                    <a:pt x="1143" y="434"/>
                    <a:pt x="1143" y="381"/>
                  </a:cubicBezTo>
                  <a:cubicBezTo>
                    <a:pt x="1143" y="381"/>
                    <a:pt x="1143" y="381"/>
                    <a:pt x="1143" y="381"/>
                  </a:cubicBezTo>
                  <a:cubicBezTo>
                    <a:pt x="1143" y="328"/>
                    <a:pt x="1101" y="286"/>
                    <a:pt x="1048" y="286"/>
                  </a:cubicBezTo>
                  <a:cubicBezTo>
                    <a:pt x="995" y="286"/>
                    <a:pt x="953" y="328"/>
                    <a:pt x="953" y="381"/>
                  </a:cubicBezTo>
                  <a:close/>
                </a:path>
              </a:pathLst>
            </a:custGeom>
            <a:solidFill>
              <a:srgbClr val="FFFFFF"/>
            </a:solidFill>
            <a:ln>
              <a:solidFill>
                <a:srgbClr val="000000"/>
              </a:solidFill>
            </a:ln>
          </p:spPr>
          <p:style>
            <a:lnRef idx="0">
              <a:scrgbClr r="0" g="0" b="0"/>
            </a:lnRef>
            <a:fillRef idx="0">
              <a:scrgbClr r="0" g="0" b="0"/>
            </a:fillRef>
            <a:effectRef idx="0">
              <a:scrgbClr r="0" g="0" b="0"/>
            </a:effectRef>
            <a:fontRef idx="minor"/>
          </p:style>
        </p:sp>
        <p:sp>
          <p:nvSpPr>
            <p:cNvPr id="267" name="CustomShape 75"/>
            <p:cNvSpPr/>
            <p:nvPr/>
          </p:nvSpPr>
          <p:spPr>
            <a:xfrm>
              <a:off x="6469200" y="5214600"/>
              <a:ext cx="347040" cy="226440"/>
            </a:xfrm>
            <a:custGeom>
              <a:avLst/>
              <a:gdLst/>
              <a:ahLst/>
              <a:cxnLst/>
              <a:rect l="l" t="t" r="r" b="b"/>
              <a:pathLst>
                <a:path w="1175" h="762">
                  <a:moveTo>
                    <a:pt x="32" y="0"/>
                  </a:moveTo>
                  <a:lnTo>
                    <a:pt x="32" y="762"/>
                  </a:lnTo>
                  <a:lnTo>
                    <a:pt x="604" y="762"/>
                  </a:lnTo>
                  <a:cubicBezTo>
                    <a:pt x="814" y="762"/>
                    <a:pt x="985" y="591"/>
                    <a:pt x="985" y="381"/>
                  </a:cubicBezTo>
                  <a:cubicBezTo>
                    <a:pt x="985" y="171"/>
                    <a:pt x="814" y="0"/>
                    <a:pt x="604" y="0"/>
                  </a:cubicBezTo>
                  <a:cubicBezTo>
                    <a:pt x="604" y="0"/>
                    <a:pt x="604" y="0"/>
                    <a:pt x="604" y="0"/>
                  </a:cubicBezTo>
                  <a:lnTo>
                    <a:pt x="604" y="0"/>
                  </a:lnTo>
                  <a:lnTo>
                    <a:pt x="32" y="0"/>
                  </a:lnTo>
                  <a:moveTo>
                    <a:pt x="0" y="191"/>
                  </a:moveTo>
                  <a:lnTo>
                    <a:pt x="32" y="191"/>
                  </a:lnTo>
                  <a:moveTo>
                    <a:pt x="0" y="572"/>
                  </a:moveTo>
                  <a:lnTo>
                    <a:pt x="32" y="572"/>
                  </a:lnTo>
                  <a:moveTo>
                    <a:pt x="985" y="381"/>
                  </a:moveTo>
                  <a:cubicBezTo>
                    <a:pt x="985" y="434"/>
                    <a:pt x="1027" y="476"/>
                    <a:pt x="1080" y="476"/>
                  </a:cubicBezTo>
                  <a:cubicBezTo>
                    <a:pt x="1133" y="476"/>
                    <a:pt x="1175" y="434"/>
                    <a:pt x="1175" y="381"/>
                  </a:cubicBezTo>
                  <a:cubicBezTo>
                    <a:pt x="1175" y="381"/>
                    <a:pt x="1175" y="381"/>
                    <a:pt x="1175" y="381"/>
                  </a:cubicBezTo>
                  <a:cubicBezTo>
                    <a:pt x="1175" y="328"/>
                    <a:pt x="1133" y="286"/>
                    <a:pt x="1080" y="286"/>
                  </a:cubicBezTo>
                  <a:cubicBezTo>
                    <a:pt x="1027" y="286"/>
                    <a:pt x="985" y="328"/>
                    <a:pt x="985" y="381"/>
                  </a:cubicBez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268" name="CustomShape 76"/>
            <p:cNvSpPr/>
            <p:nvPr/>
          </p:nvSpPr>
          <p:spPr>
            <a:xfrm>
              <a:off x="6299280" y="5101920"/>
              <a:ext cx="169200" cy="281880"/>
            </a:xfrm>
            <a:custGeom>
              <a:avLst/>
              <a:gdLst/>
              <a:ahLst/>
              <a:cxnLst/>
              <a:rect l="l" t="t" r="r" b="b"/>
              <a:pathLst>
                <a:path w="107" h="178">
                  <a:moveTo>
                    <a:pt x="107" y="178"/>
                  </a:moveTo>
                  <a:lnTo>
                    <a:pt x="0" y="178"/>
                  </a:lnTo>
                  <a:lnTo>
                    <a:pt x="0" y="0"/>
                  </a:lnTo>
                </a:path>
              </a:pathLst>
            </a:custGeom>
            <a:noFill/>
            <a:ln w="3240" cap="rnd">
              <a:solidFill>
                <a:srgbClr val="000000"/>
              </a:solidFill>
              <a:round/>
            </a:ln>
          </p:spPr>
          <p:style>
            <a:lnRef idx="0">
              <a:scrgbClr r="0" g="0" b="0"/>
            </a:lnRef>
            <a:fillRef idx="0">
              <a:scrgbClr r="0" g="0" b="0"/>
            </a:fillRef>
            <a:effectRef idx="0">
              <a:scrgbClr r="0" g="0" b="0"/>
            </a:effectRef>
            <a:fontRef idx="minor"/>
          </p:style>
        </p:sp>
        <p:sp>
          <p:nvSpPr>
            <p:cNvPr id="269" name="CustomShape 77"/>
            <p:cNvSpPr/>
            <p:nvPr/>
          </p:nvSpPr>
          <p:spPr>
            <a:xfrm>
              <a:off x="6826320" y="5101920"/>
              <a:ext cx="75600" cy="224640"/>
            </a:xfrm>
            <a:custGeom>
              <a:avLst/>
              <a:gdLst/>
              <a:ahLst/>
              <a:cxnLst/>
              <a:rect l="l" t="t" r="r" b="b"/>
              <a:pathLst>
                <a:path w="48" h="142">
                  <a:moveTo>
                    <a:pt x="0" y="142"/>
                  </a:moveTo>
                  <a:lnTo>
                    <a:pt x="48" y="142"/>
                  </a:lnTo>
                  <a:lnTo>
                    <a:pt x="48" y="0"/>
                  </a:lnTo>
                </a:path>
              </a:pathLst>
            </a:custGeom>
            <a:noFill/>
            <a:ln w="3240" cap="rnd">
              <a:solidFill>
                <a:srgbClr val="000000"/>
              </a:solidFill>
              <a:round/>
            </a:ln>
          </p:spPr>
          <p:style>
            <a:lnRef idx="0">
              <a:scrgbClr r="0" g="0" b="0"/>
            </a:lnRef>
            <a:fillRef idx="0">
              <a:scrgbClr r="0" g="0" b="0"/>
            </a:fillRef>
            <a:effectRef idx="0">
              <a:scrgbClr r="0" g="0" b="0"/>
            </a:effectRef>
            <a:fontRef idx="minor"/>
          </p:style>
        </p:sp>
        <p:sp>
          <p:nvSpPr>
            <p:cNvPr id="270" name="CustomShape 78"/>
            <p:cNvSpPr/>
            <p:nvPr/>
          </p:nvSpPr>
          <p:spPr>
            <a:xfrm>
              <a:off x="6375240" y="5101920"/>
              <a:ext cx="224640" cy="169200"/>
            </a:xfrm>
            <a:custGeom>
              <a:avLst/>
              <a:gdLst/>
              <a:ahLst/>
              <a:cxnLst/>
              <a:rect l="l" t="t" r="r" b="b"/>
              <a:pathLst>
                <a:path w="142" h="107">
                  <a:moveTo>
                    <a:pt x="59" y="107"/>
                  </a:moveTo>
                  <a:lnTo>
                    <a:pt x="0" y="107"/>
                  </a:lnTo>
                  <a:lnTo>
                    <a:pt x="0" y="24"/>
                  </a:lnTo>
                  <a:lnTo>
                    <a:pt x="142" y="24"/>
                  </a:lnTo>
                  <a:lnTo>
                    <a:pt x="142" y="0"/>
                  </a:lnTo>
                </a:path>
              </a:pathLst>
            </a:custGeom>
            <a:noFill/>
            <a:ln w="3240" cap="rnd">
              <a:solidFill>
                <a:srgbClr val="000000"/>
              </a:solidFill>
              <a:round/>
            </a:ln>
          </p:spPr>
          <p:style>
            <a:lnRef idx="0">
              <a:scrgbClr r="0" g="0" b="0"/>
            </a:lnRef>
            <a:fillRef idx="0">
              <a:scrgbClr r="0" g="0" b="0"/>
            </a:fillRef>
            <a:effectRef idx="0">
              <a:scrgbClr r="0" g="0" b="0"/>
            </a:effectRef>
            <a:fontRef idx="minor"/>
          </p:style>
        </p:sp>
        <p:sp>
          <p:nvSpPr>
            <p:cNvPr id="271" name="Line 79"/>
            <p:cNvSpPr/>
            <p:nvPr/>
          </p:nvSpPr>
          <p:spPr>
            <a:xfrm>
              <a:off x="4700520" y="5554440"/>
              <a:ext cx="50760" cy="1440"/>
            </a:xfrm>
            <a:prstGeom prst="line">
              <a:avLst/>
            </a:prstGeom>
            <a:ln w="3240" cap="rnd">
              <a:solidFill>
                <a:srgbClr val="000000"/>
              </a:solidFill>
              <a:round/>
            </a:ln>
          </p:spPr>
          <p:style>
            <a:lnRef idx="0">
              <a:scrgbClr r="0" g="0" b="0"/>
            </a:lnRef>
            <a:fillRef idx="0">
              <a:scrgbClr r="0" g="0" b="0"/>
            </a:fillRef>
            <a:effectRef idx="0">
              <a:scrgbClr r="0" g="0" b="0"/>
            </a:effectRef>
            <a:fontRef idx="minor"/>
          </p:style>
        </p:sp>
        <p:sp>
          <p:nvSpPr>
            <p:cNvPr id="272" name="CustomShape 80"/>
            <p:cNvSpPr/>
            <p:nvPr/>
          </p:nvSpPr>
          <p:spPr>
            <a:xfrm>
              <a:off x="4748040" y="5540040"/>
              <a:ext cx="26280" cy="26280"/>
            </a:xfrm>
            <a:custGeom>
              <a:avLst/>
              <a:gdLst/>
              <a:ahLst/>
              <a:cxnLst/>
              <a:rect l="l" t="t" r="r" b="b"/>
              <a:pathLst>
                <a:path w="17" h="17">
                  <a:moveTo>
                    <a:pt x="0" y="0"/>
                  </a:moveTo>
                  <a:lnTo>
                    <a:pt x="17" y="9"/>
                  </a:lnTo>
                  <a:lnTo>
                    <a:pt x="0" y="17"/>
                  </a:lnTo>
                  <a:lnTo>
                    <a:pt x="0"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273" name="CustomShape 81"/>
            <p:cNvSpPr/>
            <p:nvPr/>
          </p:nvSpPr>
          <p:spPr>
            <a:xfrm>
              <a:off x="5716080" y="5472000"/>
              <a:ext cx="426240" cy="1825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1200" b="1" strike="noStrike" spc="-1">
                  <a:solidFill>
                    <a:srgbClr val="000000"/>
                  </a:solidFill>
                  <a:latin typeface="Calibri"/>
                  <a:ea typeface="DejaVu Sans"/>
                </a:rPr>
                <a:t>7400</a:t>
              </a:r>
              <a:endParaRPr lang="en-US" sz="1200" b="0" strike="noStrike" spc="-1">
                <a:latin typeface="Arial"/>
              </a:endParaRPr>
            </a:p>
          </p:txBody>
        </p:sp>
      </p:grpSp>
      <p:sp>
        <p:nvSpPr>
          <p:cNvPr id="274" name="CustomShape 82"/>
          <p:cNvSpPr/>
          <p:nvPr/>
        </p:nvSpPr>
        <p:spPr>
          <a:xfrm>
            <a:off x="7756200" y="2588040"/>
            <a:ext cx="127548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8888"/>
                </a:solidFill>
                <a:latin typeface="Times-Bold"/>
                <a:ea typeface="DejaVu Sans"/>
              </a:rPr>
              <a:t>inverter</a:t>
            </a:r>
            <a:r>
              <a:rPr lang="en-US" sz="1800" b="0" strike="noStrike" spc="-1">
                <a:solidFill>
                  <a:srgbClr val="000000"/>
                </a:solidFill>
                <a:latin typeface="Times New Roman"/>
                <a:ea typeface="DejaVu Sans"/>
              </a:rPr>
              <a:t>.</a:t>
            </a:r>
            <a:endParaRPr lang="en-US" sz="1800" b="0" strike="noStrike" spc="-1">
              <a:latin typeface="Arial"/>
            </a:endParaRPr>
          </a:p>
        </p:txBody>
      </p:sp>
      <p:pic>
        <p:nvPicPr>
          <p:cNvPr id="275" name="Picture 274"/>
          <p:cNvPicPr/>
          <p:nvPr/>
        </p:nvPicPr>
        <p:blipFill>
          <a:blip r:embed="rId3"/>
          <a:stretch/>
        </p:blipFill>
        <p:spPr>
          <a:xfrm>
            <a:off x="2743200" y="2438280"/>
            <a:ext cx="1257120" cy="914040"/>
          </a:xfrm>
          <a:prstGeom prst="rect">
            <a:avLst/>
          </a:prstGeom>
          <a:ln>
            <a:noFill/>
          </a:ln>
        </p:spPr>
      </p:pic>
      <p:pic>
        <p:nvPicPr>
          <p:cNvPr id="276" name="Picture 275"/>
          <p:cNvPicPr/>
          <p:nvPr/>
        </p:nvPicPr>
        <p:blipFill>
          <a:blip r:embed="rId4"/>
          <a:stretch/>
        </p:blipFill>
        <p:spPr>
          <a:xfrm>
            <a:off x="4648320" y="2438280"/>
            <a:ext cx="1257120" cy="914040"/>
          </a:xfrm>
          <a:prstGeom prst="rect">
            <a:avLst/>
          </a:prstGeom>
          <a:ln>
            <a:noFill/>
          </a:ln>
        </p:spPr>
      </p:pic>
      <p:pic>
        <p:nvPicPr>
          <p:cNvPr id="277" name="Picture 276"/>
          <p:cNvPicPr/>
          <p:nvPr/>
        </p:nvPicPr>
        <p:blipFill>
          <a:blip r:embed="rId5"/>
          <a:stretch/>
        </p:blipFill>
        <p:spPr>
          <a:xfrm>
            <a:off x="6324480" y="2590920"/>
            <a:ext cx="1104480" cy="723600"/>
          </a:xfrm>
          <a:prstGeom prst="rect">
            <a:avLst/>
          </a:prstGeom>
          <a:ln>
            <a:noFill/>
          </a:ln>
        </p:spPr>
      </p:pic>
      <p:pic>
        <p:nvPicPr>
          <p:cNvPr id="278" name="Picture 277"/>
          <p:cNvPicPr/>
          <p:nvPr/>
        </p:nvPicPr>
        <p:blipFill>
          <a:blip r:embed="rId6"/>
          <a:stretch/>
        </p:blipFill>
        <p:spPr>
          <a:xfrm>
            <a:off x="2743200" y="3733920"/>
            <a:ext cx="1257120" cy="914040"/>
          </a:xfrm>
          <a:prstGeom prst="rect">
            <a:avLst/>
          </a:prstGeom>
          <a:ln>
            <a:noFill/>
          </a:ln>
        </p:spPr>
      </p:pic>
      <p:pic>
        <p:nvPicPr>
          <p:cNvPr id="279" name="Picture 278"/>
          <p:cNvPicPr/>
          <p:nvPr/>
        </p:nvPicPr>
        <p:blipFill>
          <a:blip r:embed="rId7"/>
          <a:stretch/>
        </p:blipFill>
        <p:spPr>
          <a:xfrm>
            <a:off x="4648320" y="3733920"/>
            <a:ext cx="1257120" cy="914040"/>
          </a:xfrm>
          <a:prstGeom prst="rect">
            <a:avLst/>
          </a:prstGeom>
          <a:ln>
            <a:noFill/>
          </a:ln>
        </p:spPr>
      </p:pic>
      <p:pic>
        <p:nvPicPr>
          <p:cNvPr id="280" name="Picture 279"/>
          <p:cNvPicPr/>
          <p:nvPr/>
        </p:nvPicPr>
        <p:blipFill>
          <a:blip r:embed="rId8"/>
          <a:stretch/>
        </p:blipFill>
        <p:spPr>
          <a:xfrm>
            <a:off x="6324480" y="3733920"/>
            <a:ext cx="1257120" cy="914040"/>
          </a:xfrm>
          <a:prstGeom prst="rect">
            <a:avLst/>
          </a:prstGeom>
          <a:ln>
            <a:noFill/>
          </a:ln>
        </p:spPr>
      </p:pic>
      <p:pic>
        <p:nvPicPr>
          <p:cNvPr id="281" name="Picture 280"/>
          <p:cNvPicPr/>
          <p:nvPr/>
        </p:nvPicPr>
        <p:blipFill>
          <a:blip r:embed="rId9"/>
          <a:stretch/>
        </p:blipFill>
        <p:spPr>
          <a:xfrm>
            <a:off x="8077320" y="3733920"/>
            <a:ext cx="1257120" cy="914040"/>
          </a:xfrm>
          <a:prstGeom prst="rect">
            <a:avLst/>
          </a:prstGeom>
          <a:ln>
            <a:noFill/>
          </a:ln>
        </p:spPr>
      </p:pic>
      <p:pic>
        <p:nvPicPr>
          <p:cNvPr id="282" name="Picture 281"/>
          <p:cNvPicPr/>
          <p:nvPr/>
        </p:nvPicPr>
        <p:blipFill>
          <a:blip r:embed="rId10"/>
          <a:stretch/>
        </p:blipFill>
        <p:spPr>
          <a:xfrm>
            <a:off x="7264440" y="5435640"/>
            <a:ext cx="1282320" cy="279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GB" sz="3200" b="0" strike="noStrike" spc="-52">
                <a:solidFill>
                  <a:srgbClr val="404040"/>
                </a:solidFill>
                <a:latin typeface="Calibri Light"/>
              </a:rPr>
              <a:t>Combinational Circuits</a:t>
            </a:r>
            <a:endParaRPr lang="en-US" sz="3200" b="0" strike="noStrike" spc="-1">
              <a:latin typeface="Arial"/>
            </a:endParaRPr>
          </a:p>
        </p:txBody>
      </p:sp>
      <p:sp>
        <p:nvSpPr>
          <p:cNvPr id="284" name="CustomShape 2"/>
          <p:cNvSpPr/>
          <p:nvPr/>
        </p:nvSpPr>
        <p:spPr>
          <a:xfrm>
            <a:off x="1097280" y="184572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Autofit/>
          </a:bodyPr>
          <a:lstStyle/>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Combination of Logic Gates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Adder Combinational Circuit</a:t>
            </a: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 name="Picture 1"/>
          <p:cNvPicPr/>
          <p:nvPr/>
        </p:nvPicPr>
        <p:blipFill>
          <a:blip r:embed="rId3"/>
          <a:stretch/>
        </p:blipFill>
        <p:spPr>
          <a:xfrm>
            <a:off x="1097280" y="2471760"/>
            <a:ext cx="9690120" cy="3300120"/>
          </a:xfrm>
          <a:prstGeom prst="rect">
            <a:avLst/>
          </a:prstGeom>
          <a:ln>
            <a:noFill/>
          </a:ln>
        </p:spPr>
      </p:pic>
      <p:sp>
        <p:nvSpPr>
          <p:cNvPr id="286" name="CustomShape 1"/>
          <p:cNvSpPr/>
          <p:nvPr/>
        </p:nvSpPr>
        <p:spPr>
          <a:xfrm>
            <a:off x="1097280" y="26928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US" sz="3200" b="0" strike="noStrike" spc="-52">
                <a:solidFill>
                  <a:srgbClr val="404040"/>
                </a:solidFill>
                <a:latin typeface="Calibri Light"/>
              </a:rPr>
              <a:t>Adder Combinational Circuit</a:t>
            </a: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7" name="Group 1"/>
          <p:cNvGrpSpPr/>
          <p:nvPr/>
        </p:nvGrpSpPr>
        <p:grpSpPr>
          <a:xfrm>
            <a:off x="3180960" y="2368800"/>
            <a:ext cx="5675040" cy="2855880"/>
            <a:chOff x="3180960" y="2368800"/>
            <a:chExt cx="5675040" cy="2855880"/>
          </a:xfrm>
        </p:grpSpPr>
        <p:sp>
          <p:nvSpPr>
            <p:cNvPr id="288" name="CustomShape 2"/>
            <p:cNvSpPr/>
            <p:nvPr/>
          </p:nvSpPr>
          <p:spPr>
            <a:xfrm>
              <a:off x="3180960" y="2368800"/>
              <a:ext cx="5518800" cy="2855880"/>
            </a:xfrm>
            <a:prstGeom prst="rect">
              <a:avLst/>
            </a:prstGeom>
            <a:noFill/>
            <a:ln>
              <a:noFill/>
            </a:ln>
          </p:spPr>
          <p:style>
            <a:lnRef idx="0">
              <a:scrgbClr r="0" g="0" b="0"/>
            </a:lnRef>
            <a:fillRef idx="0">
              <a:scrgbClr r="0" g="0" b="0"/>
            </a:fillRef>
            <a:effectRef idx="0">
              <a:scrgbClr r="0" g="0" b="0"/>
            </a:effectRef>
            <a:fontRef idx="minor"/>
          </p:style>
        </p:sp>
        <p:sp>
          <p:nvSpPr>
            <p:cNvPr id="289" name="CustomShape 3"/>
            <p:cNvSpPr/>
            <p:nvPr/>
          </p:nvSpPr>
          <p:spPr>
            <a:xfrm>
              <a:off x="6552360" y="2503440"/>
              <a:ext cx="640080" cy="365760"/>
            </a:xfrm>
            <a:custGeom>
              <a:avLst/>
              <a:gdLst/>
              <a:ahLst/>
              <a:cxnLst/>
              <a:rect l="l" t="t" r="r" b="b"/>
              <a:pathLst>
                <a:path w="794" h="635">
                  <a:moveTo>
                    <a:pt x="0" y="0"/>
                  </a:moveTo>
                  <a:cubicBezTo>
                    <a:pt x="85" y="204"/>
                    <a:pt x="85" y="432"/>
                    <a:pt x="0" y="635"/>
                  </a:cubicBezTo>
                  <a:lnTo>
                    <a:pt x="0" y="635"/>
                  </a:lnTo>
                  <a:lnTo>
                    <a:pt x="345" y="635"/>
                  </a:lnTo>
                  <a:cubicBezTo>
                    <a:pt x="535" y="604"/>
                    <a:pt x="701" y="487"/>
                    <a:pt x="794" y="318"/>
                  </a:cubicBezTo>
                  <a:cubicBezTo>
                    <a:pt x="701" y="149"/>
                    <a:pt x="535" y="31"/>
                    <a:pt x="345" y="0"/>
                  </a:cubicBezTo>
                  <a:lnTo>
                    <a:pt x="345" y="0"/>
                  </a:lnTo>
                  <a:lnTo>
                    <a:pt x="0" y="0"/>
                  </a:lnTo>
                  <a:close/>
                </a:path>
              </a:pathLst>
            </a:custGeom>
            <a:solidFill>
              <a:schemeClr val="hlink"/>
            </a:solidFill>
            <a:ln>
              <a:solidFill>
                <a:srgbClr val="000000"/>
              </a:solidFill>
            </a:ln>
          </p:spPr>
          <p:style>
            <a:lnRef idx="0">
              <a:scrgbClr r="0" g="0" b="0"/>
            </a:lnRef>
            <a:fillRef idx="0">
              <a:scrgbClr r="0" g="0" b="0"/>
            </a:fillRef>
            <a:effectRef idx="0">
              <a:scrgbClr r="0" g="0" b="0"/>
            </a:effectRef>
            <a:fontRef idx="minor"/>
          </p:style>
        </p:sp>
        <p:sp>
          <p:nvSpPr>
            <p:cNvPr id="290" name="CustomShape 4"/>
            <p:cNvSpPr/>
            <p:nvPr/>
          </p:nvSpPr>
          <p:spPr>
            <a:xfrm>
              <a:off x="6451560" y="2503440"/>
              <a:ext cx="827640" cy="365760"/>
            </a:xfrm>
            <a:custGeom>
              <a:avLst/>
              <a:gdLst/>
              <a:ahLst/>
              <a:cxnLst/>
              <a:rect l="l" t="t" r="r" b="b"/>
              <a:pathLst>
                <a:path w="1032" h="635">
                  <a:moveTo>
                    <a:pt x="127" y="0"/>
                  </a:moveTo>
                  <a:cubicBezTo>
                    <a:pt x="212" y="204"/>
                    <a:pt x="212" y="432"/>
                    <a:pt x="127" y="635"/>
                  </a:cubicBezTo>
                  <a:lnTo>
                    <a:pt x="127" y="635"/>
                  </a:lnTo>
                  <a:lnTo>
                    <a:pt x="472" y="635"/>
                  </a:lnTo>
                  <a:cubicBezTo>
                    <a:pt x="662" y="604"/>
                    <a:pt x="828" y="487"/>
                    <a:pt x="921" y="318"/>
                  </a:cubicBezTo>
                  <a:cubicBezTo>
                    <a:pt x="828" y="149"/>
                    <a:pt x="662" y="31"/>
                    <a:pt x="472" y="0"/>
                  </a:cubicBezTo>
                  <a:lnTo>
                    <a:pt x="472" y="0"/>
                  </a:lnTo>
                  <a:lnTo>
                    <a:pt x="127" y="0"/>
                  </a:lnTo>
                  <a:moveTo>
                    <a:pt x="1032" y="318"/>
                  </a:moveTo>
                  <a:lnTo>
                    <a:pt x="921" y="318"/>
                  </a:lnTo>
                  <a:moveTo>
                    <a:pt x="16" y="159"/>
                  </a:moveTo>
                  <a:lnTo>
                    <a:pt x="175" y="159"/>
                  </a:lnTo>
                  <a:moveTo>
                    <a:pt x="16" y="477"/>
                  </a:moveTo>
                  <a:lnTo>
                    <a:pt x="175" y="477"/>
                  </a:lnTo>
                  <a:moveTo>
                    <a:pt x="0" y="0"/>
                  </a:moveTo>
                  <a:cubicBezTo>
                    <a:pt x="85" y="204"/>
                    <a:pt x="85" y="432"/>
                    <a:pt x="0" y="635"/>
                  </a:cubicBez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291" name="CustomShape 5"/>
            <p:cNvSpPr/>
            <p:nvPr/>
          </p:nvSpPr>
          <p:spPr>
            <a:xfrm>
              <a:off x="4918680" y="2795400"/>
              <a:ext cx="637200" cy="365760"/>
            </a:xfrm>
            <a:custGeom>
              <a:avLst/>
              <a:gdLst/>
              <a:ahLst/>
              <a:cxnLst/>
              <a:rect l="l" t="t" r="r" b="b"/>
              <a:pathLst>
                <a:path w="794" h="635">
                  <a:moveTo>
                    <a:pt x="0" y="0"/>
                  </a:moveTo>
                  <a:cubicBezTo>
                    <a:pt x="85" y="204"/>
                    <a:pt x="85" y="432"/>
                    <a:pt x="0" y="635"/>
                  </a:cubicBezTo>
                  <a:lnTo>
                    <a:pt x="0" y="635"/>
                  </a:lnTo>
                  <a:lnTo>
                    <a:pt x="345" y="635"/>
                  </a:lnTo>
                  <a:cubicBezTo>
                    <a:pt x="535" y="604"/>
                    <a:pt x="701" y="487"/>
                    <a:pt x="794" y="318"/>
                  </a:cubicBezTo>
                  <a:cubicBezTo>
                    <a:pt x="701" y="149"/>
                    <a:pt x="535" y="31"/>
                    <a:pt x="345" y="0"/>
                  </a:cubicBezTo>
                  <a:lnTo>
                    <a:pt x="345" y="0"/>
                  </a:lnTo>
                  <a:lnTo>
                    <a:pt x="0" y="0"/>
                  </a:lnTo>
                  <a:close/>
                </a:path>
              </a:pathLst>
            </a:custGeom>
            <a:solidFill>
              <a:schemeClr val="hlink"/>
            </a:solidFill>
            <a:ln>
              <a:solidFill>
                <a:srgbClr val="000000"/>
              </a:solidFill>
            </a:ln>
          </p:spPr>
          <p:style>
            <a:lnRef idx="0">
              <a:scrgbClr r="0" g="0" b="0"/>
            </a:lnRef>
            <a:fillRef idx="0">
              <a:scrgbClr r="0" g="0" b="0"/>
            </a:fillRef>
            <a:effectRef idx="0">
              <a:scrgbClr r="0" g="0" b="0"/>
            </a:effectRef>
            <a:fontRef idx="minor"/>
          </p:style>
        </p:sp>
        <p:sp>
          <p:nvSpPr>
            <p:cNvPr id="292" name="CustomShape 6"/>
            <p:cNvSpPr/>
            <p:nvPr/>
          </p:nvSpPr>
          <p:spPr>
            <a:xfrm>
              <a:off x="4817520" y="2795400"/>
              <a:ext cx="827640" cy="365760"/>
            </a:xfrm>
            <a:custGeom>
              <a:avLst/>
              <a:gdLst/>
              <a:ahLst/>
              <a:cxnLst/>
              <a:rect l="l" t="t" r="r" b="b"/>
              <a:pathLst>
                <a:path w="1032" h="635">
                  <a:moveTo>
                    <a:pt x="127" y="0"/>
                  </a:moveTo>
                  <a:cubicBezTo>
                    <a:pt x="212" y="204"/>
                    <a:pt x="212" y="432"/>
                    <a:pt x="127" y="635"/>
                  </a:cubicBezTo>
                  <a:lnTo>
                    <a:pt x="127" y="635"/>
                  </a:lnTo>
                  <a:lnTo>
                    <a:pt x="472" y="635"/>
                  </a:lnTo>
                  <a:cubicBezTo>
                    <a:pt x="662" y="604"/>
                    <a:pt x="828" y="487"/>
                    <a:pt x="921" y="318"/>
                  </a:cubicBezTo>
                  <a:cubicBezTo>
                    <a:pt x="828" y="149"/>
                    <a:pt x="662" y="31"/>
                    <a:pt x="472" y="0"/>
                  </a:cubicBezTo>
                  <a:lnTo>
                    <a:pt x="472" y="0"/>
                  </a:lnTo>
                  <a:lnTo>
                    <a:pt x="127" y="0"/>
                  </a:lnTo>
                  <a:moveTo>
                    <a:pt x="1032" y="318"/>
                  </a:moveTo>
                  <a:lnTo>
                    <a:pt x="921" y="318"/>
                  </a:lnTo>
                  <a:moveTo>
                    <a:pt x="16" y="159"/>
                  </a:moveTo>
                  <a:lnTo>
                    <a:pt x="175" y="159"/>
                  </a:lnTo>
                  <a:moveTo>
                    <a:pt x="16" y="477"/>
                  </a:moveTo>
                  <a:lnTo>
                    <a:pt x="175" y="477"/>
                  </a:lnTo>
                  <a:moveTo>
                    <a:pt x="0" y="0"/>
                  </a:moveTo>
                  <a:cubicBezTo>
                    <a:pt x="85" y="204"/>
                    <a:pt x="85" y="432"/>
                    <a:pt x="0" y="635"/>
                  </a:cubicBez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293" name="CustomShape 7"/>
            <p:cNvSpPr/>
            <p:nvPr/>
          </p:nvSpPr>
          <p:spPr>
            <a:xfrm>
              <a:off x="4918680" y="3675960"/>
              <a:ext cx="637200" cy="365760"/>
            </a:xfrm>
            <a:custGeom>
              <a:avLst/>
              <a:gdLst/>
              <a:ahLst/>
              <a:cxnLst/>
              <a:rect l="l" t="t" r="r" b="b"/>
              <a:pathLst>
                <a:path w="794" h="635">
                  <a:moveTo>
                    <a:pt x="0" y="0"/>
                  </a:moveTo>
                  <a:lnTo>
                    <a:pt x="0" y="635"/>
                  </a:lnTo>
                  <a:lnTo>
                    <a:pt x="476" y="635"/>
                  </a:lnTo>
                  <a:cubicBezTo>
                    <a:pt x="652" y="635"/>
                    <a:pt x="794" y="493"/>
                    <a:pt x="794" y="318"/>
                  </a:cubicBezTo>
                  <a:cubicBezTo>
                    <a:pt x="794" y="142"/>
                    <a:pt x="652" y="0"/>
                    <a:pt x="476" y="0"/>
                  </a:cubicBezTo>
                  <a:cubicBezTo>
                    <a:pt x="476" y="0"/>
                    <a:pt x="476" y="0"/>
                    <a:pt x="476" y="0"/>
                  </a:cubicBezTo>
                  <a:lnTo>
                    <a:pt x="476" y="0"/>
                  </a:lnTo>
                  <a:lnTo>
                    <a:pt x="0" y="0"/>
                  </a:lnTo>
                  <a:close/>
                </a:path>
              </a:pathLst>
            </a:custGeom>
            <a:solidFill>
              <a:schemeClr val="hlink"/>
            </a:solidFill>
            <a:ln>
              <a:solidFill>
                <a:srgbClr val="000000"/>
              </a:solidFill>
            </a:ln>
          </p:spPr>
          <p:style>
            <a:lnRef idx="0">
              <a:scrgbClr r="0" g="0" b="0"/>
            </a:lnRef>
            <a:fillRef idx="0">
              <a:scrgbClr r="0" g="0" b="0"/>
            </a:fillRef>
            <a:effectRef idx="0">
              <a:scrgbClr r="0" g="0" b="0"/>
            </a:effectRef>
            <a:fontRef idx="minor"/>
          </p:style>
        </p:sp>
        <p:sp>
          <p:nvSpPr>
            <p:cNvPr id="294" name="CustomShape 8"/>
            <p:cNvSpPr/>
            <p:nvPr/>
          </p:nvSpPr>
          <p:spPr>
            <a:xfrm>
              <a:off x="4829040" y="3675960"/>
              <a:ext cx="816120" cy="365760"/>
            </a:xfrm>
            <a:custGeom>
              <a:avLst/>
              <a:gdLst/>
              <a:ahLst/>
              <a:cxnLst/>
              <a:rect l="l" t="t" r="r" b="b"/>
              <a:pathLst>
                <a:path w="1016" h="635">
                  <a:moveTo>
                    <a:pt x="111" y="0"/>
                  </a:moveTo>
                  <a:lnTo>
                    <a:pt x="111" y="635"/>
                  </a:lnTo>
                  <a:lnTo>
                    <a:pt x="587" y="635"/>
                  </a:lnTo>
                  <a:cubicBezTo>
                    <a:pt x="763" y="635"/>
                    <a:pt x="905" y="493"/>
                    <a:pt x="905" y="318"/>
                  </a:cubicBezTo>
                  <a:cubicBezTo>
                    <a:pt x="905" y="142"/>
                    <a:pt x="763" y="0"/>
                    <a:pt x="587" y="0"/>
                  </a:cubicBezTo>
                  <a:cubicBezTo>
                    <a:pt x="587" y="0"/>
                    <a:pt x="587" y="0"/>
                    <a:pt x="587" y="0"/>
                  </a:cubicBezTo>
                  <a:lnTo>
                    <a:pt x="587" y="0"/>
                  </a:lnTo>
                  <a:lnTo>
                    <a:pt x="111" y="0"/>
                  </a:lnTo>
                  <a:moveTo>
                    <a:pt x="1016" y="318"/>
                  </a:moveTo>
                  <a:lnTo>
                    <a:pt x="905" y="318"/>
                  </a:lnTo>
                  <a:moveTo>
                    <a:pt x="0" y="159"/>
                  </a:moveTo>
                  <a:lnTo>
                    <a:pt x="111" y="159"/>
                  </a:lnTo>
                  <a:moveTo>
                    <a:pt x="0" y="477"/>
                  </a:moveTo>
                  <a:lnTo>
                    <a:pt x="111" y="477"/>
                  </a:ln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295" name="CustomShape 9"/>
            <p:cNvSpPr/>
            <p:nvPr/>
          </p:nvSpPr>
          <p:spPr>
            <a:xfrm>
              <a:off x="4918680" y="4262040"/>
              <a:ext cx="637200" cy="365760"/>
            </a:xfrm>
            <a:custGeom>
              <a:avLst/>
              <a:gdLst/>
              <a:ahLst/>
              <a:cxnLst/>
              <a:rect l="l" t="t" r="r" b="b"/>
              <a:pathLst>
                <a:path w="794" h="635">
                  <a:moveTo>
                    <a:pt x="0" y="0"/>
                  </a:moveTo>
                  <a:lnTo>
                    <a:pt x="0" y="635"/>
                  </a:lnTo>
                  <a:lnTo>
                    <a:pt x="476" y="635"/>
                  </a:lnTo>
                  <a:cubicBezTo>
                    <a:pt x="652" y="635"/>
                    <a:pt x="794" y="493"/>
                    <a:pt x="794" y="318"/>
                  </a:cubicBezTo>
                  <a:cubicBezTo>
                    <a:pt x="794" y="142"/>
                    <a:pt x="652" y="0"/>
                    <a:pt x="476" y="0"/>
                  </a:cubicBezTo>
                  <a:cubicBezTo>
                    <a:pt x="476" y="0"/>
                    <a:pt x="476" y="0"/>
                    <a:pt x="476" y="0"/>
                  </a:cubicBezTo>
                  <a:lnTo>
                    <a:pt x="476" y="0"/>
                  </a:lnTo>
                  <a:lnTo>
                    <a:pt x="0" y="0"/>
                  </a:lnTo>
                  <a:close/>
                </a:path>
              </a:pathLst>
            </a:custGeom>
            <a:solidFill>
              <a:schemeClr val="hlink"/>
            </a:solidFill>
            <a:ln>
              <a:solidFill>
                <a:srgbClr val="000000"/>
              </a:solidFill>
            </a:ln>
          </p:spPr>
          <p:style>
            <a:lnRef idx="0">
              <a:scrgbClr r="0" g="0" b="0"/>
            </a:lnRef>
            <a:fillRef idx="0">
              <a:scrgbClr r="0" g="0" b="0"/>
            </a:fillRef>
            <a:effectRef idx="0">
              <a:scrgbClr r="0" g="0" b="0"/>
            </a:effectRef>
            <a:fontRef idx="minor"/>
          </p:style>
        </p:sp>
        <p:sp>
          <p:nvSpPr>
            <p:cNvPr id="296" name="CustomShape 10"/>
            <p:cNvSpPr/>
            <p:nvPr/>
          </p:nvSpPr>
          <p:spPr>
            <a:xfrm>
              <a:off x="4829040" y="4262040"/>
              <a:ext cx="816120" cy="365760"/>
            </a:xfrm>
            <a:custGeom>
              <a:avLst/>
              <a:gdLst/>
              <a:ahLst/>
              <a:cxnLst/>
              <a:rect l="l" t="t" r="r" b="b"/>
              <a:pathLst>
                <a:path w="1016" h="635">
                  <a:moveTo>
                    <a:pt x="111" y="0"/>
                  </a:moveTo>
                  <a:lnTo>
                    <a:pt x="111" y="635"/>
                  </a:lnTo>
                  <a:lnTo>
                    <a:pt x="587" y="635"/>
                  </a:lnTo>
                  <a:cubicBezTo>
                    <a:pt x="763" y="635"/>
                    <a:pt x="905" y="493"/>
                    <a:pt x="905" y="318"/>
                  </a:cubicBezTo>
                  <a:cubicBezTo>
                    <a:pt x="905" y="142"/>
                    <a:pt x="763" y="0"/>
                    <a:pt x="587" y="0"/>
                  </a:cubicBezTo>
                  <a:cubicBezTo>
                    <a:pt x="587" y="0"/>
                    <a:pt x="587" y="0"/>
                    <a:pt x="587" y="0"/>
                  </a:cubicBezTo>
                  <a:lnTo>
                    <a:pt x="587" y="0"/>
                  </a:lnTo>
                  <a:lnTo>
                    <a:pt x="111" y="0"/>
                  </a:lnTo>
                  <a:moveTo>
                    <a:pt x="1016" y="318"/>
                  </a:moveTo>
                  <a:lnTo>
                    <a:pt x="905" y="318"/>
                  </a:lnTo>
                  <a:moveTo>
                    <a:pt x="0" y="159"/>
                  </a:moveTo>
                  <a:lnTo>
                    <a:pt x="111" y="159"/>
                  </a:lnTo>
                  <a:moveTo>
                    <a:pt x="0" y="477"/>
                  </a:moveTo>
                  <a:lnTo>
                    <a:pt x="111" y="477"/>
                  </a:ln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297" name="CustomShape 11"/>
            <p:cNvSpPr/>
            <p:nvPr/>
          </p:nvSpPr>
          <p:spPr>
            <a:xfrm>
              <a:off x="4918680" y="4848120"/>
              <a:ext cx="637200" cy="365760"/>
            </a:xfrm>
            <a:custGeom>
              <a:avLst/>
              <a:gdLst/>
              <a:ahLst/>
              <a:cxnLst/>
              <a:rect l="l" t="t" r="r" b="b"/>
              <a:pathLst>
                <a:path w="794" h="635">
                  <a:moveTo>
                    <a:pt x="0" y="0"/>
                  </a:moveTo>
                  <a:lnTo>
                    <a:pt x="0" y="635"/>
                  </a:lnTo>
                  <a:lnTo>
                    <a:pt x="476" y="635"/>
                  </a:lnTo>
                  <a:cubicBezTo>
                    <a:pt x="652" y="635"/>
                    <a:pt x="794" y="493"/>
                    <a:pt x="794" y="318"/>
                  </a:cubicBezTo>
                  <a:cubicBezTo>
                    <a:pt x="794" y="142"/>
                    <a:pt x="652" y="0"/>
                    <a:pt x="476" y="0"/>
                  </a:cubicBezTo>
                  <a:cubicBezTo>
                    <a:pt x="476" y="0"/>
                    <a:pt x="476" y="0"/>
                    <a:pt x="476" y="0"/>
                  </a:cubicBezTo>
                  <a:lnTo>
                    <a:pt x="476" y="0"/>
                  </a:lnTo>
                  <a:lnTo>
                    <a:pt x="0" y="0"/>
                  </a:lnTo>
                  <a:close/>
                </a:path>
              </a:pathLst>
            </a:custGeom>
            <a:solidFill>
              <a:schemeClr val="hlink"/>
            </a:solidFill>
            <a:ln>
              <a:solidFill>
                <a:srgbClr val="000000"/>
              </a:solidFill>
            </a:ln>
          </p:spPr>
          <p:style>
            <a:lnRef idx="0">
              <a:scrgbClr r="0" g="0" b="0"/>
            </a:lnRef>
            <a:fillRef idx="0">
              <a:scrgbClr r="0" g="0" b="0"/>
            </a:fillRef>
            <a:effectRef idx="0">
              <a:scrgbClr r="0" g="0" b="0"/>
            </a:effectRef>
            <a:fontRef idx="minor"/>
          </p:style>
        </p:sp>
        <p:sp>
          <p:nvSpPr>
            <p:cNvPr id="298" name="CustomShape 12"/>
            <p:cNvSpPr/>
            <p:nvPr/>
          </p:nvSpPr>
          <p:spPr>
            <a:xfrm>
              <a:off x="4829040" y="4848120"/>
              <a:ext cx="816120" cy="365760"/>
            </a:xfrm>
            <a:custGeom>
              <a:avLst/>
              <a:gdLst/>
              <a:ahLst/>
              <a:cxnLst/>
              <a:rect l="l" t="t" r="r" b="b"/>
              <a:pathLst>
                <a:path w="1016" h="635">
                  <a:moveTo>
                    <a:pt x="111" y="0"/>
                  </a:moveTo>
                  <a:lnTo>
                    <a:pt x="111" y="635"/>
                  </a:lnTo>
                  <a:lnTo>
                    <a:pt x="587" y="635"/>
                  </a:lnTo>
                  <a:cubicBezTo>
                    <a:pt x="763" y="635"/>
                    <a:pt x="905" y="493"/>
                    <a:pt x="905" y="318"/>
                  </a:cubicBezTo>
                  <a:cubicBezTo>
                    <a:pt x="905" y="142"/>
                    <a:pt x="763" y="0"/>
                    <a:pt x="587" y="0"/>
                  </a:cubicBezTo>
                  <a:cubicBezTo>
                    <a:pt x="587" y="0"/>
                    <a:pt x="587" y="0"/>
                    <a:pt x="587" y="0"/>
                  </a:cubicBezTo>
                  <a:lnTo>
                    <a:pt x="587" y="0"/>
                  </a:lnTo>
                  <a:lnTo>
                    <a:pt x="111" y="0"/>
                  </a:lnTo>
                  <a:moveTo>
                    <a:pt x="1016" y="318"/>
                  </a:moveTo>
                  <a:lnTo>
                    <a:pt x="905" y="318"/>
                  </a:lnTo>
                  <a:moveTo>
                    <a:pt x="0" y="159"/>
                  </a:moveTo>
                  <a:lnTo>
                    <a:pt x="111" y="159"/>
                  </a:lnTo>
                  <a:moveTo>
                    <a:pt x="0" y="477"/>
                  </a:moveTo>
                  <a:lnTo>
                    <a:pt x="111" y="477"/>
                  </a:ln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299" name="CustomShape 13"/>
            <p:cNvSpPr/>
            <p:nvPr/>
          </p:nvSpPr>
          <p:spPr>
            <a:xfrm>
              <a:off x="6552360" y="4262040"/>
              <a:ext cx="640080" cy="365760"/>
            </a:xfrm>
            <a:custGeom>
              <a:avLst/>
              <a:gdLst/>
              <a:ahLst/>
              <a:cxnLst/>
              <a:rect l="l" t="t" r="r" b="b"/>
              <a:pathLst>
                <a:path w="794" h="635">
                  <a:moveTo>
                    <a:pt x="0" y="0"/>
                  </a:moveTo>
                  <a:cubicBezTo>
                    <a:pt x="85" y="204"/>
                    <a:pt x="85" y="432"/>
                    <a:pt x="0" y="635"/>
                  </a:cubicBezTo>
                  <a:lnTo>
                    <a:pt x="0" y="635"/>
                  </a:lnTo>
                  <a:lnTo>
                    <a:pt x="345" y="635"/>
                  </a:lnTo>
                  <a:cubicBezTo>
                    <a:pt x="535" y="604"/>
                    <a:pt x="701" y="487"/>
                    <a:pt x="794" y="318"/>
                  </a:cubicBezTo>
                  <a:cubicBezTo>
                    <a:pt x="701" y="149"/>
                    <a:pt x="535" y="31"/>
                    <a:pt x="345" y="0"/>
                  </a:cubicBezTo>
                  <a:lnTo>
                    <a:pt x="345" y="0"/>
                  </a:lnTo>
                  <a:lnTo>
                    <a:pt x="0" y="0"/>
                  </a:lnTo>
                  <a:close/>
                </a:path>
              </a:pathLst>
            </a:custGeom>
            <a:solidFill>
              <a:schemeClr val="hlink"/>
            </a:solidFill>
            <a:ln>
              <a:solidFill>
                <a:srgbClr val="000000"/>
              </a:solidFill>
            </a:ln>
          </p:spPr>
          <p:style>
            <a:lnRef idx="0">
              <a:scrgbClr r="0" g="0" b="0"/>
            </a:lnRef>
            <a:fillRef idx="0">
              <a:scrgbClr r="0" g="0" b="0"/>
            </a:fillRef>
            <a:effectRef idx="0">
              <a:scrgbClr r="0" g="0" b="0"/>
            </a:effectRef>
            <a:fontRef idx="minor"/>
          </p:style>
        </p:sp>
        <p:sp>
          <p:nvSpPr>
            <p:cNvPr id="300" name="CustomShape 14"/>
            <p:cNvSpPr/>
            <p:nvPr/>
          </p:nvSpPr>
          <p:spPr>
            <a:xfrm>
              <a:off x="6463080" y="4262040"/>
              <a:ext cx="816120" cy="365760"/>
            </a:xfrm>
            <a:custGeom>
              <a:avLst/>
              <a:gdLst/>
              <a:ahLst/>
              <a:cxnLst/>
              <a:rect l="l" t="t" r="r" b="b"/>
              <a:pathLst>
                <a:path w="1016" h="635">
                  <a:moveTo>
                    <a:pt x="111" y="0"/>
                  </a:moveTo>
                  <a:cubicBezTo>
                    <a:pt x="196" y="204"/>
                    <a:pt x="196" y="432"/>
                    <a:pt x="111" y="635"/>
                  </a:cubicBezTo>
                  <a:lnTo>
                    <a:pt x="111" y="635"/>
                  </a:lnTo>
                  <a:lnTo>
                    <a:pt x="456" y="635"/>
                  </a:lnTo>
                  <a:cubicBezTo>
                    <a:pt x="646" y="604"/>
                    <a:pt x="812" y="487"/>
                    <a:pt x="905" y="318"/>
                  </a:cubicBezTo>
                  <a:cubicBezTo>
                    <a:pt x="812" y="149"/>
                    <a:pt x="646" y="31"/>
                    <a:pt x="456" y="0"/>
                  </a:cubicBezTo>
                  <a:lnTo>
                    <a:pt x="456" y="0"/>
                  </a:lnTo>
                  <a:lnTo>
                    <a:pt x="111" y="0"/>
                  </a:lnTo>
                  <a:moveTo>
                    <a:pt x="1016" y="318"/>
                  </a:moveTo>
                  <a:lnTo>
                    <a:pt x="905" y="318"/>
                  </a:lnTo>
                  <a:moveTo>
                    <a:pt x="0" y="159"/>
                  </a:moveTo>
                  <a:lnTo>
                    <a:pt x="159" y="159"/>
                  </a:lnTo>
                  <a:moveTo>
                    <a:pt x="0" y="318"/>
                  </a:moveTo>
                  <a:lnTo>
                    <a:pt x="175" y="318"/>
                  </a:lnTo>
                  <a:moveTo>
                    <a:pt x="0" y="477"/>
                  </a:moveTo>
                  <a:lnTo>
                    <a:pt x="159" y="477"/>
                  </a:ln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301" name="CustomShape 15"/>
            <p:cNvSpPr/>
            <p:nvPr/>
          </p:nvSpPr>
          <p:spPr>
            <a:xfrm>
              <a:off x="5645880" y="4537440"/>
              <a:ext cx="816120" cy="494280"/>
            </a:xfrm>
            <a:custGeom>
              <a:avLst/>
              <a:gdLst/>
              <a:ahLst/>
              <a:cxnLst/>
              <a:rect l="l" t="t" r="r" b="b"/>
              <a:pathLst>
                <a:path w="283" h="239">
                  <a:moveTo>
                    <a:pt x="0" y="239"/>
                  </a:moveTo>
                  <a:lnTo>
                    <a:pt x="142" y="239"/>
                  </a:lnTo>
                  <a:lnTo>
                    <a:pt x="142" y="0"/>
                  </a:lnTo>
                  <a:lnTo>
                    <a:pt x="283" y="0"/>
                  </a:ln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302" name="CustomShape 16"/>
            <p:cNvSpPr/>
            <p:nvPr/>
          </p:nvSpPr>
          <p:spPr>
            <a:xfrm>
              <a:off x="5645880" y="3860280"/>
              <a:ext cx="816120" cy="492120"/>
            </a:xfrm>
            <a:custGeom>
              <a:avLst/>
              <a:gdLst/>
              <a:ahLst/>
              <a:cxnLst/>
              <a:rect l="l" t="t" r="r" b="b"/>
              <a:pathLst>
                <a:path w="283" h="238">
                  <a:moveTo>
                    <a:pt x="0" y="0"/>
                  </a:moveTo>
                  <a:lnTo>
                    <a:pt x="142" y="0"/>
                  </a:lnTo>
                  <a:lnTo>
                    <a:pt x="142" y="238"/>
                  </a:lnTo>
                  <a:lnTo>
                    <a:pt x="283" y="238"/>
                  </a:ln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303" name="Line 17"/>
            <p:cNvSpPr/>
            <p:nvPr/>
          </p:nvSpPr>
          <p:spPr>
            <a:xfrm>
              <a:off x="5645880" y="4446360"/>
              <a:ext cx="816840" cy="1800"/>
            </a:xfrm>
            <a:prstGeom prst="line">
              <a:avLst/>
            </a:prstGeom>
            <a:ln w="1440" cap="rnd">
              <a:solidFill>
                <a:srgbClr val="000000"/>
              </a:solidFill>
              <a:round/>
            </a:ln>
          </p:spPr>
          <p:style>
            <a:lnRef idx="0">
              <a:scrgbClr r="0" g="0" b="0"/>
            </a:lnRef>
            <a:fillRef idx="0">
              <a:scrgbClr r="0" g="0" b="0"/>
            </a:fillRef>
            <a:effectRef idx="0">
              <a:scrgbClr r="0" g="0" b="0"/>
            </a:effectRef>
            <a:fontRef idx="minor"/>
          </p:style>
        </p:sp>
        <p:sp>
          <p:nvSpPr>
            <p:cNvPr id="304" name="CustomShape 18"/>
            <p:cNvSpPr/>
            <p:nvPr/>
          </p:nvSpPr>
          <p:spPr>
            <a:xfrm>
              <a:off x="5645880" y="2778840"/>
              <a:ext cx="816120" cy="200160"/>
            </a:xfrm>
            <a:custGeom>
              <a:avLst/>
              <a:gdLst/>
              <a:ahLst/>
              <a:cxnLst/>
              <a:rect l="l" t="t" r="r" b="b"/>
              <a:pathLst>
                <a:path w="283" h="97">
                  <a:moveTo>
                    <a:pt x="0" y="97"/>
                  </a:moveTo>
                  <a:lnTo>
                    <a:pt x="142" y="97"/>
                  </a:lnTo>
                  <a:lnTo>
                    <a:pt x="142" y="0"/>
                  </a:lnTo>
                  <a:lnTo>
                    <a:pt x="283" y="0"/>
                  </a:ln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305" name="CustomShape 19"/>
            <p:cNvSpPr/>
            <p:nvPr/>
          </p:nvSpPr>
          <p:spPr>
            <a:xfrm>
              <a:off x="3195360" y="2393640"/>
              <a:ext cx="3267000" cy="200160"/>
            </a:xfrm>
            <a:custGeom>
              <a:avLst/>
              <a:gdLst/>
              <a:ahLst/>
              <a:cxnLst/>
              <a:rect l="l" t="t" r="r" b="b"/>
              <a:pathLst>
                <a:path w="1132" h="97">
                  <a:moveTo>
                    <a:pt x="0" y="0"/>
                  </a:moveTo>
                  <a:lnTo>
                    <a:pt x="566" y="0"/>
                  </a:lnTo>
                  <a:lnTo>
                    <a:pt x="566" y="97"/>
                  </a:lnTo>
                  <a:lnTo>
                    <a:pt x="1132" y="97"/>
                  </a:ln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306" name="CustomShape 20"/>
            <p:cNvSpPr/>
            <p:nvPr/>
          </p:nvSpPr>
          <p:spPr>
            <a:xfrm>
              <a:off x="3195360" y="2685600"/>
              <a:ext cx="1633320" cy="202320"/>
            </a:xfrm>
            <a:custGeom>
              <a:avLst/>
              <a:gdLst/>
              <a:ahLst/>
              <a:cxnLst/>
              <a:rect l="l" t="t" r="r" b="b"/>
              <a:pathLst>
                <a:path w="566" h="98">
                  <a:moveTo>
                    <a:pt x="0" y="0"/>
                  </a:moveTo>
                  <a:lnTo>
                    <a:pt x="283" y="0"/>
                  </a:lnTo>
                  <a:lnTo>
                    <a:pt x="283" y="98"/>
                  </a:lnTo>
                  <a:lnTo>
                    <a:pt x="566" y="98"/>
                  </a:ln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307" name="CustomShape 21"/>
            <p:cNvSpPr/>
            <p:nvPr/>
          </p:nvSpPr>
          <p:spPr>
            <a:xfrm>
              <a:off x="3605040" y="2393640"/>
              <a:ext cx="1223280" cy="2729520"/>
            </a:xfrm>
            <a:custGeom>
              <a:avLst/>
              <a:gdLst/>
              <a:ahLst/>
              <a:cxnLst/>
              <a:rect l="l" t="t" r="r" b="b"/>
              <a:pathLst>
                <a:path w="424" h="1318">
                  <a:moveTo>
                    <a:pt x="424" y="1318"/>
                  </a:moveTo>
                  <a:lnTo>
                    <a:pt x="0" y="1318"/>
                  </a:lnTo>
                  <a:lnTo>
                    <a:pt x="0" y="0"/>
                  </a:ln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308" name="CustomShape 22"/>
            <p:cNvSpPr/>
            <p:nvPr/>
          </p:nvSpPr>
          <p:spPr>
            <a:xfrm>
              <a:off x="3605040" y="4535280"/>
              <a:ext cx="1223280" cy="1440"/>
            </a:xfrm>
            <a:custGeom>
              <a:avLst/>
              <a:gdLst/>
              <a:ahLst/>
              <a:cxnLst/>
              <a:rect l="l" t="t" r="r" b="b"/>
              <a:pathLst>
                <a:path w="424" h="1">
                  <a:moveTo>
                    <a:pt x="424" y="1"/>
                  </a:moveTo>
                  <a:lnTo>
                    <a:pt x="0" y="1"/>
                  </a:lnTo>
                  <a:lnTo>
                    <a:pt x="0" y="0"/>
                  </a:ln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309" name="CustomShape 23"/>
            <p:cNvSpPr/>
            <p:nvPr/>
          </p:nvSpPr>
          <p:spPr>
            <a:xfrm>
              <a:off x="4012200" y="3070800"/>
              <a:ext cx="816120" cy="1869840"/>
            </a:xfrm>
            <a:custGeom>
              <a:avLst/>
              <a:gdLst/>
              <a:ahLst/>
              <a:cxnLst/>
              <a:rect l="l" t="t" r="r" b="b"/>
              <a:pathLst>
                <a:path w="283" h="903">
                  <a:moveTo>
                    <a:pt x="283" y="0"/>
                  </a:moveTo>
                  <a:lnTo>
                    <a:pt x="0" y="0"/>
                  </a:lnTo>
                  <a:lnTo>
                    <a:pt x="0" y="903"/>
                  </a:lnTo>
                  <a:lnTo>
                    <a:pt x="283" y="903"/>
                  </a:ln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310" name="CustomShape 24"/>
            <p:cNvSpPr/>
            <p:nvPr/>
          </p:nvSpPr>
          <p:spPr>
            <a:xfrm>
              <a:off x="4012200" y="3951360"/>
              <a:ext cx="816120" cy="53280"/>
            </a:xfrm>
            <a:custGeom>
              <a:avLst/>
              <a:gdLst/>
              <a:ahLst/>
              <a:cxnLst/>
              <a:rect l="l" t="t" r="r" b="b"/>
              <a:pathLst>
                <a:path w="283" h="26">
                  <a:moveTo>
                    <a:pt x="283" y="0"/>
                  </a:moveTo>
                  <a:lnTo>
                    <a:pt x="0" y="0"/>
                  </a:lnTo>
                  <a:lnTo>
                    <a:pt x="0" y="26"/>
                  </a:ln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311" name="CustomShape 25"/>
            <p:cNvSpPr/>
            <p:nvPr/>
          </p:nvSpPr>
          <p:spPr>
            <a:xfrm>
              <a:off x="4422240" y="2905200"/>
              <a:ext cx="406440" cy="1447200"/>
            </a:xfrm>
            <a:custGeom>
              <a:avLst/>
              <a:gdLst/>
              <a:ahLst/>
              <a:cxnLst/>
              <a:rect l="l" t="t" r="r" b="b"/>
              <a:pathLst>
                <a:path w="141" h="699">
                  <a:moveTo>
                    <a:pt x="141" y="699"/>
                  </a:moveTo>
                  <a:lnTo>
                    <a:pt x="0" y="699"/>
                  </a:lnTo>
                  <a:lnTo>
                    <a:pt x="0" y="0"/>
                  </a:ln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312" name="CustomShape 26"/>
            <p:cNvSpPr/>
            <p:nvPr/>
          </p:nvSpPr>
          <p:spPr>
            <a:xfrm>
              <a:off x="4422240" y="3767040"/>
              <a:ext cx="406440" cy="18000"/>
            </a:xfrm>
            <a:custGeom>
              <a:avLst/>
              <a:gdLst/>
              <a:ahLst/>
              <a:cxnLst/>
              <a:rect l="l" t="t" r="r" b="b"/>
              <a:pathLst>
                <a:path w="141" h="9">
                  <a:moveTo>
                    <a:pt x="141" y="0"/>
                  </a:moveTo>
                  <a:lnTo>
                    <a:pt x="0" y="0"/>
                  </a:lnTo>
                  <a:lnTo>
                    <a:pt x="0" y="9"/>
                  </a:ln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313" name="Line 27"/>
            <p:cNvSpPr/>
            <p:nvPr/>
          </p:nvSpPr>
          <p:spPr>
            <a:xfrm>
              <a:off x="3195000" y="3271680"/>
              <a:ext cx="816840" cy="2160"/>
            </a:xfrm>
            <a:prstGeom prst="line">
              <a:avLst/>
            </a:prstGeom>
            <a:ln w="1440" cap="rnd">
              <a:solidFill>
                <a:srgbClr val="000000"/>
              </a:solidFill>
              <a:round/>
            </a:ln>
          </p:spPr>
          <p:style>
            <a:lnRef idx="0">
              <a:scrgbClr r="0" g="0" b="0"/>
            </a:lnRef>
            <a:fillRef idx="0">
              <a:scrgbClr r="0" g="0" b="0"/>
            </a:fillRef>
            <a:effectRef idx="0">
              <a:scrgbClr r="0" g="0" b="0"/>
            </a:effectRef>
            <a:fontRef idx="minor"/>
          </p:style>
        </p:sp>
        <p:sp>
          <p:nvSpPr>
            <p:cNvPr id="314" name="Line 28"/>
            <p:cNvSpPr/>
            <p:nvPr/>
          </p:nvSpPr>
          <p:spPr>
            <a:xfrm>
              <a:off x="7279560" y="2685600"/>
              <a:ext cx="820080" cy="1800"/>
            </a:xfrm>
            <a:prstGeom prst="line">
              <a:avLst/>
            </a:prstGeom>
            <a:ln w="1440" cap="rnd">
              <a:solidFill>
                <a:srgbClr val="000000"/>
              </a:solidFill>
              <a:round/>
            </a:ln>
          </p:spPr>
          <p:style>
            <a:lnRef idx="0">
              <a:scrgbClr r="0" g="0" b="0"/>
            </a:lnRef>
            <a:fillRef idx="0">
              <a:scrgbClr r="0" g="0" b="0"/>
            </a:fillRef>
            <a:effectRef idx="0">
              <a:scrgbClr r="0" g="0" b="0"/>
            </a:effectRef>
            <a:fontRef idx="minor"/>
          </p:style>
        </p:sp>
        <p:sp>
          <p:nvSpPr>
            <p:cNvPr id="315" name="Line 29"/>
            <p:cNvSpPr/>
            <p:nvPr/>
          </p:nvSpPr>
          <p:spPr>
            <a:xfrm>
              <a:off x="7279560" y="4446360"/>
              <a:ext cx="820080" cy="1800"/>
            </a:xfrm>
            <a:prstGeom prst="line">
              <a:avLst/>
            </a:prstGeom>
            <a:ln w="1440" cap="rnd">
              <a:solidFill>
                <a:srgbClr val="000000"/>
              </a:solidFill>
              <a:round/>
            </a:ln>
          </p:spPr>
          <p:style>
            <a:lnRef idx="0">
              <a:scrgbClr r="0" g="0" b="0"/>
            </a:lnRef>
            <a:fillRef idx="0">
              <a:scrgbClr r="0" g="0" b="0"/>
            </a:fillRef>
            <a:effectRef idx="0">
              <a:scrgbClr r="0" g="0" b="0"/>
            </a:effectRef>
            <a:fontRef idx="minor"/>
          </p:style>
        </p:sp>
        <p:sp>
          <p:nvSpPr>
            <p:cNvPr id="316" name="CustomShape 30"/>
            <p:cNvSpPr/>
            <p:nvPr/>
          </p:nvSpPr>
          <p:spPr>
            <a:xfrm>
              <a:off x="3584880" y="2379240"/>
              <a:ext cx="36720" cy="26280"/>
            </a:xfrm>
            <a:custGeom>
              <a:avLst/>
              <a:gdLst/>
              <a:ahLst/>
              <a:cxnLst/>
              <a:rect l="l" t="t" r="r" b="b"/>
              <a:pathLst>
                <a:path w="48" h="48">
                  <a:moveTo>
                    <a:pt x="0" y="24"/>
                  </a:moveTo>
                  <a:cubicBezTo>
                    <a:pt x="0" y="11"/>
                    <a:pt x="11" y="0"/>
                    <a:pt x="24" y="0"/>
                  </a:cubicBezTo>
                  <a:cubicBezTo>
                    <a:pt x="37" y="0"/>
                    <a:pt x="48" y="11"/>
                    <a:pt x="48" y="24"/>
                  </a:cubicBezTo>
                  <a:cubicBezTo>
                    <a:pt x="48" y="24"/>
                    <a:pt x="48" y="24"/>
                    <a:pt x="48" y="24"/>
                  </a:cubicBezTo>
                  <a:cubicBezTo>
                    <a:pt x="48" y="37"/>
                    <a:pt x="37" y="48"/>
                    <a:pt x="24" y="48"/>
                  </a:cubicBezTo>
                  <a:cubicBezTo>
                    <a:pt x="11" y="48"/>
                    <a:pt x="0" y="37"/>
                    <a:pt x="0" y="24"/>
                  </a:cubicBezTo>
                </a:path>
              </a:pathLst>
            </a:custGeom>
            <a:solidFill>
              <a:srgbClr val="000000"/>
            </a:solidFill>
            <a:ln>
              <a:solidFill>
                <a:srgbClr val="000000"/>
              </a:solidFill>
            </a:ln>
          </p:spPr>
          <p:style>
            <a:lnRef idx="0">
              <a:scrgbClr r="0" g="0" b="0"/>
            </a:lnRef>
            <a:fillRef idx="0">
              <a:scrgbClr r="0" g="0" b="0"/>
            </a:fillRef>
            <a:effectRef idx="0">
              <a:scrgbClr r="0" g="0" b="0"/>
            </a:effectRef>
            <a:fontRef idx="minor"/>
          </p:style>
        </p:sp>
        <p:sp>
          <p:nvSpPr>
            <p:cNvPr id="317" name="CustomShape 31"/>
            <p:cNvSpPr/>
            <p:nvPr/>
          </p:nvSpPr>
          <p:spPr>
            <a:xfrm>
              <a:off x="3584880" y="2379240"/>
              <a:ext cx="36720" cy="26280"/>
            </a:xfrm>
            <a:custGeom>
              <a:avLst/>
              <a:gdLst/>
              <a:ahLst/>
              <a:cxnLst/>
              <a:rect l="l" t="t" r="r" b="b"/>
              <a:pathLst>
                <a:path w="13" h="13">
                  <a:moveTo>
                    <a:pt x="0" y="7"/>
                  </a:moveTo>
                  <a:cubicBezTo>
                    <a:pt x="0" y="3"/>
                    <a:pt x="3" y="0"/>
                    <a:pt x="7" y="0"/>
                  </a:cubicBezTo>
                  <a:cubicBezTo>
                    <a:pt x="10" y="0"/>
                    <a:pt x="13" y="3"/>
                    <a:pt x="13" y="7"/>
                  </a:cubicBezTo>
                  <a:cubicBezTo>
                    <a:pt x="13" y="7"/>
                    <a:pt x="13" y="7"/>
                    <a:pt x="13" y="7"/>
                  </a:cubicBezTo>
                  <a:cubicBezTo>
                    <a:pt x="13" y="10"/>
                    <a:pt x="10" y="13"/>
                    <a:pt x="7" y="13"/>
                  </a:cubicBezTo>
                  <a:cubicBezTo>
                    <a:pt x="3" y="13"/>
                    <a:pt x="0" y="10"/>
                    <a:pt x="0" y="7"/>
                  </a:cubicBez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318" name="CustomShape 32"/>
            <p:cNvSpPr/>
            <p:nvPr/>
          </p:nvSpPr>
          <p:spPr>
            <a:xfrm>
              <a:off x="4401720" y="2874240"/>
              <a:ext cx="36720" cy="26280"/>
            </a:xfrm>
            <a:custGeom>
              <a:avLst/>
              <a:gdLst/>
              <a:ahLst/>
              <a:cxnLst/>
              <a:rect l="l" t="t" r="r" b="b"/>
              <a:pathLst>
                <a:path w="48" h="48">
                  <a:moveTo>
                    <a:pt x="0" y="24"/>
                  </a:moveTo>
                  <a:cubicBezTo>
                    <a:pt x="0" y="11"/>
                    <a:pt x="11" y="0"/>
                    <a:pt x="24" y="0"/>
                  </a:cubicBezTo>
                  <a:cubicBezTo>
                    <a:pt x="37" y="0"/>
                    <a:pt x="48" y="11"/>
                    <a:pt x="48" y="24"/>
                  </a:cubicBezTo>
                  <a:cubicBezTo>
                    <a:pt x="48" y="24"/>
                    <a:pt x="48" y="24"/>
                    <a:pt x="48" y="24"/>
                  </a:cubicBezTo>
                  <a:cubicBezTo>
                    <a:pt x="48" y="37"/>
                    <a:pt x="37" y="48"/>
                    <a:pt x="24" y="48"/>
                  </a:cubicBezTo>
                  <a:cubicBezTo>
                    <a:pt x="11" y="48"/>
                    <a:pt x="0" y="37"/>
                    <a:pt x="0" y="24"/>
                  </a:cubicBezTo>
                </a:path>
              </a:pathLst>
            </a:custGeom>
            <a:solidFill>
              <a:srgbClr val="000000"/>
            </a:solidFill>
            <a:ln>
              <a:solidFill>
                <a:srgbClr val="000000"/>
              </a:solidFill>
            </a:ln>
          </p:spPr>
          <p:style>
            <a:lnRef idx="0">
              <a:scrgbClr r="0" g="0" b="0"/>
            </a:lnRef>
            <a:fillRef idx="0">
              <a:scrgbClr r="0" g="0" b="0"/>
            </a:fillRef>
            <a:effectRef idx="0">
              <a:scrgbClr r="0" g="0" b="0"/>
            </a:effectRef>
            <a:fontRef idx="minor"/>
          </p:style>
        </p:sp>
        <p:sp>
          <p:nvSpPr>
            <p:cNvPr id="319" name="CustomShape 33"/>
            <p:cNvSpPr/>
            <p:nvPr/>
          </p:nvSpPr>
          <p:spPr>
            <a:xfrm>
              <a:off x="4401720" y="2874240"/>
              <a:ext cx="36720" cy="26280"/>
            </a:xfrm>
            <a:custGeom>
              <a:avLst/>
              <a:gdLst/>
              <a:ahLst/>
              <a:cxnLst/>
              <a:rect l="l" t="t" r="r" b="b"/>
              <a:pathLst>
                <a:path w="13" h="13">
                  <a:moveTo>
                    <a:pt x="0" y="7"/>
                  </a:moveTo>
                  <a:cubicBezTo>
                    <a:pt x="0" y="3"/>
                    <a:pt x="3" y="0"/>
                    <a:pt x="7" y="0"/>
                  </a:cubicBezTo>
                  <a:cubicBezTo>
                    <a:pt x="10" y="0"/>
                    <a:pt x="13" y="3"/>
                    <a:pt x="13" y="7"/>
                  </a:cubicBezTo>
                  <a:cubicBezTo>
                    <a:pt x="13" y="7"/>
                    <a:pt x="13" y="7"/>
                    <a:pt x="13" y="7"/>
                  </a:cubicBezTo>
                  <a:cubicBezTo>
                    <a:pt x="13" y="10"/>
                    <a:pt x="10" y="13"/>
                    <a:pt x="7" y="13"/>
                  </a:cubicBezTo>
                  <a:cubicBezTo>
                    <a:pt x="3" y="13"/>
                    <a:pt x="0" y="10"/>
                    <a:pt x="0" y="7"/>
                  </a:cubicBez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320" name="CustomShape 34"/>
            <p:cNvSpPr/>
            <p:nvPr/>
          </p:nvSpPr>
          <p:spPr>
            <a:xfrm>
              <a:off x="3992040" y="3259440"/>
              <a:ext cx="39600" cy="26280"/>
            </a:xfrm>
            <a:custGeom>
              <a:avLst/>
              <a:gdLst/>
              <a:ahLst/>
              <a:cxnLst/>
              <a:rect l="l" t="t" r="r" b="b"/>
              <a:pathLst>
                <a:path w="48" h="48">
                  <a:moveTo>
                    <a:pt x="0" y="24"/>
                  </a:moveTo>
                  <a:cubicBezTo>
                    <a:pt x="0" y="11"/>
                    <a:pt x="11" y="0"/>
                    <a:pt x="24" y="0"/>
                  </a:cubicBezTo>
                  <a:cubicBezTo>
                    <a:pt x="37" y="0"/>
                    <a:pt x="48" y="11"/>
                    <a:pt x="48" y="24"/>
                  </a:cubicBezTo>
                  <a:cubicBezTo>
                    <a:pt x="48" y="24"/>
                    <a:pt x="48" y="24"/>
                    <a:pt x="48" y="24"/>
                  </a:cubicBezTo>
                  <a:cubicBezTo>
                    <a:pt x="48" y="37"/>
                    <a:pt x="37" y="48"/>
                    <a:pt x="24" y="48"/>
                  </a:cubicBezTo>
                  <a:cubicBezTo>
                    <a:pt x="11" y="48"/>
                    <a:pt x="0" y="37"/>
                    <a:pt x="0" y="24"/>
                  </a:cubicBezTo>
                </a:path>
              </a:pathLst>
            </a:custGeom>
            <a:solidFill>
              <a:srgbClr val="000000"/>
            </a:solidFill>
            <a:ln>
              <a:solidFill>
                <a:srgbClr val="000000"/>
              </a:solidFill>
            </a:ln>
          </p:spPr>
          <p:style>
            <a:lnRef idx="0">
              <a:scrgbClr r="0" g="0" b="0"/>
            </a:lnRef>
            <a:fillRef idx="0">
              <a:scrgbClr r="0" g="0" b="0"/>
            </a:fillRef>
            <a:effectRef idx="0">
              <a:scrgbClr r="0" g="0" b="0"/>
            </a:effectRef>
            <a:fontRef idx="minor"/>
          </p:style>
        </p:sp>
        <p:sp>
          <p:nvSpPr>
            <p:cNvPr id="321" name="CustomShape 35"/>
            <p:cNvSpPr/>
            <p:nvPr/>
          </p:nvSpPr>
          <p:spPr>
            <a:xfrm>
              <a:off x="3992040" y="3259440"/>
              <a:ext cx="39600" cy="26280"/>
            </a:xfrm>
            <a:custGeom>
              <a:avLst/>
              <a:gdLst/>
              <a:ahLst/>
              <a:cxnLst/>
              <a:rect l="l" t="t" r="r" b="b"/>
              <a:pathLst>
                <a:path w="14" h="13">
                  <a:moveTo>
                    <a:pt x="0" y="6"/>
                  </a:moveTo>
                  <a:cubicBezTo>
                    <a:pt x="0" y="3"/>
                    <a:pt x="4" y="0"/>
                    <a:pt x="7" y="0"/>
                  </a:cubicBezTo>
                  <a:cubicBezTo>
                    <a:pt x="11" y="0"/>
                    <a:pt x="14" y="3"/>
                    <a:pt x="14" y="6"/>
                  </a:cubicBezTo>
                  <a:cubicBezTo>
                    <a:pt x="14" y="6"/>
                    <a:pt x="14" y="6"/>
                    <a:pt x="14" y="6"/>
                  </a:cubicBezTo>
                  <a:cubicBezTo>
                    <a:pt x="14" y="10"/>
                    <a:pt x="11" y="13"/>
                    <a:pt x="7" y="13"/>
                  </a:cubicBezTo>
                  <a:cubicBezTo>
                    <a:pt x="4" y="13"/>
                    <a:pt x="0" y="10"/>
                    <a:pt x="0" y="6"/>
                  </a:cubicBez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322" name="CustomShape 36"/>
            <p:cNvSpPr/>
            <p:nvPr/>
          </p:nvSpPr>
          <p:spPr>
            <a:xfrm>
              <a:off x="4401720" y="3754440"/>
              <a:ext cx="36720" cy="26280"/>
            </a:xfrm>
            <a:custGeom>
              <a:avLst/>
              <a:gdLst/>
              <a:ahLst/>
              <a:cxnLst/>
              <a:rect l="l" t="t" r="r" b="b"/>
              <a:pathLst>
                <a:path w="48" h="48">
                  <a:moveTo>
                    <a:pt x="0" y="24"/>
                  </a:moveTo>
                  <a:cubicBezTo>
                    <a:pt x="0" y="11"/>
                    <a:pt x="11" y="0"/>
                    <a:pt x="24" y="0"/>
                  </a:cubicBezTo>
                  <a:cubicBezTo>
                    <a:pt x="37" y="0"/>
                    <a:pt x="48" y="11"/>
                    <a:pt x="48" y="24"/>
                  </a:cubicBezTo>
                  <a:cubicBezTo>
                    <a:pt x="48" y="24"/>
                    <a:pt x="48" y="24"/>
                    <a:pt x="48" y="24"/>
                  </a:cubicBezTo>
                  <a:cubicBezTo>
                    <a:pt x="48" y="37"/>
                    <a:pt x="37" y="48"/>
                    <a:pt x="24" y="48"/>
                  </a:cubicBezTo>
                  <a:cubicBezTo>
                    <a:pt x="11" y="48"/>
                    <a:pt x="0" y="37"/>
                    <a:pt x="0" y="24"/>
                  </a:cubicBezTo>
                </a:path>
              </a:pathLst>
            </a:custGeom>
            <a:solidFill>
              <a:srgbClr val="000000"/>
            </a:solidFill>
            <a:ln>
              <a:solidFill>
                <a:srgbClr val="000000"/>
              </a:solidFill>
            </a:ln>
          </p:spPr>
          <p:style>
            <a:lnRef idx="0">
              <a:scrgbClr r="0" g="0" b="0"/>
            </a:lnRef>
            <a:fillRef idx="0">
              <a:scrgbClr r="0" g="0" b="0"/>
            </a:fillRef>
            <a:effectRef idx="0">
              <a:scrgbClr r="0" g="0" b="0"/>
            </a:effectRef>
            <a:fontRef idx="minor"/>
          </p:style>
        </p:sp>
        <p:sp>
          <p:nvSpPr>
            <p:cNvPr id="323" name="CustomShape 37"/>
            <p:cNvSpPr/>
            <p:nvPr/>
          </p:nvSpPr>
          <p:spPr>
            <a:xfrm>
              <a:off x="4401720" y="3754440"/>
              <a:ext cx="36720" cy="26280"/>
            </a:xfrm>
            <a:custGeom>
              <a:avLst/>
              <a:gdLst/>
              <a:ahLst/>
              <a:cxnLst/>
              <a:rect l="l" t="t" r="r" b="b"/>
              <a:pathLst>
                <a:path w="13" h="13">
                  <a:moveTo>
                    <a:pt x="0" y="6"/>
                  </a:moveTo>
                  <a:cubicBezTo>
                    <a:pt x="0" y="3"/>
                    <a:pt x="3" y="0"/>
                    <a:pt x="7" y="0"/>
                  </a:cubicBezTo>
                  <a:cubicBezTo>
                    <a:pt x="10" y="0"/>
                    <a:pt x="13" y="3"/>
                    <a:pt x="13" y="6"/>
                  </a:cubicBezTo>
                  <a:cubicBezTo>
                    <a:pt x="13" y="6"/>
                    <a:pt x="13" y="6"/>
                    <a:pt x="13" y="6"/>
                  </a:cubicBezTo>
                  <a:cubicBezTo>
                    <a:pt x="13" y="10"/>
                    <a:pt x="10" y="13"/>
                    <a:pt x="7" y="13"/>
                  </a:cubicBezTo>
                  <a:cubicBezTo>
                    <a:pt x="3" y="13"/>
                    <a:pt x="0" y="10"/>
                    <a:pt x="0" y="6"/>
                  </a:cubicBez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324" name="CustomShape 38"/>
            <p:cNvSpPr/>
            <p:nvPr/>
          </p:nvSpPr>
          <p:spPr>
            <a:xfrm>
              <a:off x="3992040" y="3936960"/>
              <a:ext cx="39600" cy="26280"/>
            </a:xfrm>
            <a:custGeom>
              <a:avLst/>
              <a:gdLst/>
              <a:ahLst/>
              <a:cxnLst/>
              <a:rect l="l" t="t" r="r" b="b"/>
              <a:pathLst>
                <a:path w="48" h="47">
                  <a:moveTo>
                    <a:pt x="0" y="24"/>
                  </a:moveTo>
                  <a:cubicBezTo>
                    <a:pt x="0" y="10"/>
                    <a:pt x="11" y="0"/>
                    <a:pt x="24" y="0"/>
                  </a:cubicBezTo>
                  <a:cubicBezTo>
                    <a:pt x="37" y="0"/>
                    <a:pt x="48" y="10"/>
                    <a:pt x="48" y="24"/>
                  </a:cubicBezTo>
                  <a:cubicBezTo>
                    <a:pt x="48" y="24"/>
                    <a:pt x="48" y="24"/>
                    <a:pt x="48" y="24"/>
                  </a:cubicBezTo>
                  <a:cubicBezTo>
                    <a:pt x="48" y="37"/>
                    <a:pt x="37" y="47"/>
                    <a:pt x="24" y="47"/>
                  </a:cubicBezTo>
                  <a:cubicBezTo>
                    <a:pt x="11" y="47"/>
                    <a:pt x="0" y="37"/>
                    <a:pt x="0" y="24"/>
                  </a:cubicBezTo>
                </a:path>
              </a:pathLst>
            </a:custGeom>
            <a:solidFill>
              <a:srgbClr val="000000"/>
            </a:solidFill>
            <a:ln>
              <a:solidFill>
                <a:srgbClr val="000000"/>
              </a:solidFill>
            </a:ln>
          </p:spPr>
          <p:style>
            <a:lnRef idx="0">
              <a:scrgbClr r="0" g="0" b="0"/>
            </a:lnRef>
            <a:fillRef idx="0">
              <a:scrgbClr r="0" g="0" b="0"/>
            </a:fillRef>
            <a:effectRef idx="0">
              <a:scrgbClr r="0" g="0" b="0"/>
            </a:effectRef>
            <a:fontRef idx="minor"/>
          </p:style>
        </p:sp>
        <p:sp>
          <p:nvSpPr>
            <p:cNvPr id="325" name="CustomShape 39"/>
            <p:cNvSpPr/>
            <p:nvPr/>
          </p:nvSpPr>
          <p:spPr>
            <a:xfrm>
              <a:off x="3992040" y="3936960"/>
              <a:ext cx="39600" cy="26280"/>
            </a:xfrm>
            <a:custGeom>
              <a:avLst/>
              <a:gdLst/>
              <a:ahLst/>
              <a:cxnLst/>
              <a:rect l="l" t="t" r="r" b="b"/>
              <a:pathLst>
                <a:path w="14" h="13">
                  <a:moveTo>
                    <a:pt x="0" y="7"/>
                  </a:moveTo>
                  <a:cubicBezTo>
                    <a:pt x="0" y="3"/>
                    <a:pt x="4" y="0"/>
                    <a:pt x="7" y="0"/>
                  </a:cubicBezTo>
                  <a:cubicBezTo>
                    <a:pt x="11" y="0"/>
                    <a:pt x="14" y="3"/>
                    <a:pt x="14" y="7"/>
                  </a:cubicBezTo>
                  <a:cubicBezTo>
                    <a:pt x="14" y="7"/>
                    <a:pt x="14" y="7"/>
                    <a:pt x="14" y="7"/>
                  </a:cubicBezTo>
                  <a:cubicBezTo>
                    <a:pt x="14" y="11"/>
                    <a:pt x="11" y="13"/>
                    <a:pt x="7" y="13"/>
                  </a:cubicBezTo>
                  <a:cubicBezTo>
                    <a:pt x="4" y="13"/>
                    <a:pt x="0" y="11"/>
                    <a:pt x="0" y="7"/>
                  </a:cubicBez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326" name="CustomShape 40"/>
            <p:cNvSpPr/>
            <p:nvPr/>
          </p:nvSpPr>
          <p:spPr>
            <a:xfrm>
              <a:off x="3584880" y="4523040"/>
              <a:ext cx="36720" cy="26280"/>
            </a:xfrm>
            <a:custGeom>
              <a:avLst/>
              <a:gdLst/>
              <a:ahLst/>
              <a:cxnLst/>
              <a:rect l="l" t="t" r="r" b="b"/>
              <a:pathLst>
                <a:path w="48" h="47">
                  <a:moveTo>
                    <a:pt x="0" y="24"/>
                  </a:moveTo>
                  <a:cubicBezTo>
                    <a:pt x="0" y="10"/>
                    <a:pt x="11" y="0"/>
                    <a:pt x="24" y="0"/>
                  </a:cubicBezTo>
                  <a:cubicBezTo>
                    <a:pt x="37" y="0"/>
                    <a:pt x="48" y="10"/>
                    <a:pt x="48" y="24"/>
                  </a:cubicBezTo>
                  <a:cubicBezTo>
                    <a:pt x="48" y="24"/>
                    <a:pt x="48" y="24"/>
                    <a:pt x="48" y="24"/>
                  </a:cubicBezTo>
                  <a:cubicBezTo>
                    <a:pt x="48" y="37"/>
                    <a:pt x="37" y="47"/>
                    <a:pt x="24" y="47"/>
                  </a:cubicBezTo>
                  <a:cubicBezTo>
                    <a:pt x="11" y="47"/>
                    <a:pt x="0" y="37"/>
                    <a:pt x="0" y="24"/>
                  </a:cubicBezTo>
                </a:path>
              </a:pathLst>
            </a:custGeom>
            <a:solidFill>
              <a:srgbClr val="000000"/>
            </a:solidFill>
            <a:ln>
              <a:solidFill>
                <a:srgbClr val="000000"/>
              </a:solidFill>
            </a:ln>
          </p:spPr>
          <p:style>
            <a:lnRef idx="0">
              <a:scrgbClr r="0" g="0" b="0"/>
            </a:lnRef>
            <a:fillRef idx="0">
              <a:scrgbClr r="0" g="0" b="0"/>
            </a:fillRef>
            <a:effectRef idx="0">
              <a:scrgbClr r="0" g="0" b="0"/>
            </a:effectRef>
            <a:fontRef idx="minor"/>
          </p:style>
        </p:sp>
        <p:sp>
          <p:nvSpPr>
            <p:cNvPr id="327" name="CustomShape 41"/>
            <p:cNvSpPr/>
            <p:nvPr/>
          </p:nvSpPr>
          <p:spPr>
            <a:xfrm>
              <a:off x="3584880" y="4523040"/>
              <a:ext cx="36720" cy="26280"/>
            </a:xfrm>
            <a:custGeom>
              <a:avLst/>
              <a:gdLst/>
              <a:ahLst/>
              <a:cxnLst/>
              <a:rect l="l" t="t" r="r" b="b"/>
              <a:pathLst>
                <a:path w="13" h="13">
                  <a:moveTo>
                    <a:pt x="0" y="7"/>
                  </a:moveTo>
                  <a:cubicBezTo>
                    <a:pt x="0" y="3"/>
                    <a:pt x="3" y="0"/>
                    <a:pt x="7" y="0"/>
                  </a:cubicBezTo>
                  <a:cubicBezTo>
                    <a:pt x="10" y="0"/>
                    <a:pt x="13" y="3"/>
                    <a:pt x="13" y="7"/>
                  </a:cubicBezTo>
                  <a:cubicBezTo>
                    <a:pt x="13" y="7"/>
                    <a:pt x="13" y="7"/>
                    <a:pt x="13" y="7"/>
                  </a:cubicBezTo>
                  <a:cubicBezTo>
                    <a:pt x="13" y="11"/>
                    <a:pt x="10" y="13"/>
                    <a:pt x="7" y="13"/>
                  </a:cubicBezTo>
                  <a:cubicBezTo>
                    <a:pt x="3" y="13"/>
                    <a:pt x="0" y="11"/>
                    <a:pt x="0" y="7"/>
                  </a:cubicBezTo>
                </a:path>
              </a:pathLst>
            </a:custGeom>
            <a:noFill/>
            <a:ln w="1440" cap="rnd">
              <a:solidFill>
                <a:srgbClr val="000000"/>
              </a:solidFill>
              <a:round/>
            </a:ln>
          </p:spPr>
          <p:style>
            <a:lnRef idx="0">
              <a:scrgbClr r="0" g="0" b="0"/>
            </a:lnRef>
            <a:fillRef idx="0">
              <a:scrgbClr r="0" g="0" b="0"/>
            </a:fillRef>
            <a:effectRef idx="0">
              <a:scrgbClr r="0" g="0" b="0"/>
            </a:effectRef>
            <a:fontRef idx="minor"/>
          </p:style>
        </p:sp>
        <p:sp>
          <p:nvSpPr>
            <p:cNvPr id="328" name="CustomShape 42"/>
            <p:cNvSpPr/>
            <p:nvPr/>
          </p:nvSpPr>
          <p:spPr>
            <a:xfrm>
              <a:off x="8231400" y="2600640"/>
              <a:ext cx="565200" cy="273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1800" b="1" strike="noStrike" spc="-1">
                  <a:solidFill>
                    <a:srgbClr val="000000"/>
                  </a:solidFill>
                  <a:latin typeface="Calibri"/>
                  <a:ea typeface="DejaVu Sans"/>
                </a:rPr>
                <a:t>Sum</a:t>
              </a:r>
              <a:endParaRPr lang="en-US" sz="1800" b="0" strike="noStrike" spc="-1">
                <a:latin typeface="Arial"/>
              </a:endParaRPr>
            </a:p>
          </p:txBody>
        </p:sp>
        <p:sp>
          <p:nvSpPr>
            <p:cNvPr id="329" name="CustomShape 43"/>
            <p:cNvSpPr/>
            <p:nvPr/>
          </p:nvSpPr>
          <p:spPr>
            <a:xfrm>
              <a:off x="8159760" y="4363560"/>
              <a:ext cx="696240" cy="273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GB" sz="1800" b="1" strike="noStrike" spc="-1">
                  <a:solidFill>
                    <a:srgbClr val="000000"/>
                  </a:solidFill>
                  <a:latin typeface="Calibri"/>
                  <a:ea typeface="DejaVu Sans"/>
                </a:rPr>
                <a:t>Carry</a:t>
              </a:r>
              <a:endParaRPr lang="en-US" sz="1800" b="0" strike="noStrike" spc="-1">
                <a:latin typeface="Arial"/>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US" sz="3200" b="0" strike="noStrike" spc="-52">
                <a:solidFill>
                  <a:srgbClr val="404040"/>
                </a:solidFill>
                <a:latin typeface="Calibri Light"/>
              </a:rPr>
              <a:t>Functional Devices</a:t>
            </a:r>
            <a:endParaRPr lang="en-US" sz="3200" b="0" strike="noStrike" spc="-1">
              <a:latin typeface="Arial"/>
            </a:endParaRPr>
          </a:p>
        </p:txBody>
      </p:sp>
      <p:sp>
        <p:nvSpPr>
          <p:cNvPr id="331" name="CustomShape 2"/>
          <p:cNvSpPr/>
          <p:nvPr/>
        </p:nvSpPr>
        <p:spPr>
          <a:xfrm>
            <a:off x="1097280" y="184572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Autofit/>
          </a:bodyPr>
          <a:lstStyle/>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Functional Devices</a:t>
            </a:r>
            <a:endParaRPr lang="en-US" sz="2800" b="0" strike="noStrike" spc="-1">
              <a:latin typeface="Arial"/>
            </a:endParaRPr>
          </a:p>
          <a:p>
            <a:pPr marL="384120" lvl="1" indent="-182160">
              <a:lnSpc>
                <a:spcPct val="90000"/>
              </a:lnSpc>
              <a:spcBef>
                <a:spcPts val="201"/>
              </a:spcBef>
              <a:spcAft>
                <a:spcPts val="400"/>
              </a:spcAft>
              <a:buClr>
                <a:srgbClr val="000000"/>
              </a:buClr>
              <a:buFont typeface="Calibri"/>
              <a:buChar char="◦"/>
            </a:pPr>
            <a:r>
              <a:rPr lang="en-GB" sz="1800" b="0" strike="noStrike" spc="-1">
                <a:solidFill>
                  <a:srgbClr val="404040"/>
                </a:solidFill>
                <a:latin typeface="Arial"/>
              </a:rPr>
              <a:t>Adders</a:t>
            </a:r>
            <a:endParaRPr lang="en-US" sz="1800" b="0" strike="noStrike" spc="-1">
              <a:latin typeface="Arial"/>
            </a:endParaRPr>
          </a:p>
          <a:p>
            <a:pPr marL="384120" lvl="1" indent="-182160">
              <a:lnSpc>
                <a:spcPct val="90000"/>
              </a:lnSpc>
              <a:spcBef>
                <a:spcPts val="201"/>
              </a:spcBef>
              <a:spcAft>
                <a:spcPts val="400"/>
              </a:spcAft>
              <a:buClr>
                <a:srgbClr val="000000"/>
              </a:buClr>
              <a:buFont typeface="Calibri"/>
              <a:buChar char="◦"/>
            </a:pPr>
            <a:r>
              <a:rPr lang="en-GB" sz="1800" b="0" strike="noStrike" spc="-1">
                <a:solidFill>
                  <a:srgbClr val="404040"/>
                </a:solidFill>
                <a:latin typeface="Arial"/>
              </a:rPr>
              <a:t>Comparators</a:t>
            </a:r>
            <a:endParaRPr lang="en-US" sz="1800" b="0" strike="noStrike" spc="-1">
              <a:latin typeface="Arial"/>
            </a:endParaRPr>
          </a:p>
          <a:p>
            <a:pPr marL="384120" lvl="1" indent="-182160">
              <a:lnSpc>
                <a:spcPct val="90000"/>
              </a:lnSpc>
              <a:spcBef>
                <a:spcPts val="201"/>
              </a:spcBef>
              <a:spcAft>
                <a:spcPts val="400"/>
              </a:spcAft>
              <a:buClr>
                <a:srgbClr val="000000"/>
              </a:buClr>
              <a:buFont typeface="Calibri"/>
              <a:buChar char="◦"/>
            </a:pPr>
            <a:r>
              <a:rPr lang="en-GB" sz="1800" b="0" strike="noStrike" spc="-1">
                <a:solidFill>
                  <a:srgbClr val="404040"/>
                </a:solidFill>
                <a:latin typeface="Arial"/>
              </a:rPr>
              <a:t>Encoders/Decoders</a:t>
            </a:r>
            <a:endParaRPr lang="en-US" sz="1800" b="0" strike="noStrike" spc="-1">
              <a:latin typeface="Arial"/>
            </a:endParaRPr>
          </a:p>
          <a:p>
            <a:pPr marL="384120" lvl="1" indent="-182160">
              <a:lnSpc>
                <a:spcPct val="90000"/>
              </a:lnSpc>
              <a:spcBef>
                <a:spcPts val="201"/>
              </a:spcBef>
              <a:spcAft>
                <a:spcPts val="400"/>
              </a:spcAft>
              <a:buClr>
                <a:srgbClr val="000000"/>
              </a:buClr>
              <a:buFont typeface="Calibri"/>
              <a:buChar char="◦"/>
            </a:pPr>
            <a:r>
              <a:rPr lang="en-GB" sz="1800" b="0" strike="noStrike" spc="-1">
                <a:solidFill>
                  <a:srgbClr val="404040"/>
                </a:solidFill>
                <a:latin typeface="Arial"/>
              </a:rPr>
              <a:t>Multiplexers/Demultiplexers</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GB" sz="3200" b="0" strike="noStrike" spc="-52">
                <a:solidFill>
                  <a:srgbClr val="404040"/>
                </a:solidFill>
                <a:latin typeface="Calibri Light"/>
              </a:rPr>
              <a:t>Sequential Circuits</a:t>
            </a:r>
            <a:endParaRPr lang="en-US" sz="3200" b="0" strike="noStrike" spc="-1">
              <a:latin typeface="Arial"/>
            </a:endParaRPr>
          </a:p>
        </p:txBody>
      </p:sp>
      <p:sp>
        <p:nvSpPr>
          <p:cNvPr id="333" name="CustomShape 2"/>
          <p:cNvSpPr/>
          <p:nvPr/>
        </p:nvSpPr>
        <p:spPr>
          <a:xfrm>
            <a:off x="1097280" y="184572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Autofit/>
          </a:bodyPr>
          <a:lstStyle/>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Memory Element</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Current &amp; Previous State</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Flip-Flops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Counters &amp; Registers</a:t>
            </a:r>
            <a:endParaRPr lang="en-US" sz="2800" b="0" strike="noStrike" spc="-1">
              <a:latin typeface="Arial"/>
            </a:endParaRPr>
          </a:p>
        </p:txBody>
      </p:sp>
      <p:pic>
        <p:nvPicPr>
          <p:cNvPr id="334" name="Picture 333"/>
          <p:cNvPicPr/>
          <p:nvPr/>
        </p:nvPicPr>
        <p:blipFill>
          <a:blip r:embed="rId3"/>
          <a:stretch/>
        </p:blipFill>
        <p:spPr>
          <a:xfrm>
            <a:off x="7048440" y="1727280"/>
            <a:ext cx="4368600" cy="35938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GB" sz="3200" b="0" strike="noStrike" spc="-52">
                <a:solidFill>
                  <a:srgbClr val="404040"/>
                </a:solidFill>
                <a:latin typeface="Calibri Light"/>
              </a:rPr>
              <a:t>Programmable Logic Devices (PLDs)</a:t>
            </a:r>
            <a:endParaRPr lang="en-US" sz="3200" b="0" strike="noStrike" spc="-1">
              <a:latin typeface="Arial"/>
            </a:endParaRPr>
          </a:p>
        </p:txBody>
      </p:sp>
      <p:sp>
        <p:nvSpPr>
          <p:cNvPr id="336" name="CustomShape 2"/>
          <p:cNvSpPr/>
          <p:nvPr/>
        </p:nvSpPr>
        <p:spPr>
          <a:xfrm>
            <a:off x="1097280" y="184572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Autofit/>
          </a:bodyPr>
          <a:lstStyle/>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Configurable Hardware</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Combinational Circuits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Sequential Circuits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Low chip count</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Lower Cost</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Short development time</a:t>
            </a: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GB" sz="3200" b="0" strike="noStrike" spc="-52">
                <a:solidFill>
                  <a:srgbClr val="404040"/>
                </a:solidFill>
                <a:latin typeface="Calibri Light"/>
              </a:rPr>
              <a:t>Memory</a:t>
            </a:r>
            <a:endParaRPr lang="en-US" sz="3200" b="0" strike="noStrike" spc="-1">
              <a:latin typeface="Arial"/>
            </a:endParaRPr>
          </a:p>
        </p:txBody>
      </p:sp>
      <p:sp>
        <p:nvSpPr>
          <p:cNvPr id="338" name="CustomShape 2"/>
          <p:cNvSpPr/>
          <p:nvPr/>
        </p:nvSpPr>
        <p:spPr>
          <a:xfrm>
            <a:off x="1097280" y="184572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Autofit/>
          </a:bodyPr>
          <a:lstStyle/>
          <a:p>
            <a:pPr marL="91440" indent="-90720">
              <a:lnSpc>
                <a:spcPct val="80000"/>
              </a:lnSpc>
              <a:spcBef>
                <a:spcPts val="1199"/>
              </a:spcBef>
              <a:spcAft>
                <a:spcPts val="201"/>
              </a:spcAft>
              <a:buClr>
                <a:srgbClr val="E48312"/>
              </a:buClr>
              <a:buFont typeface="Calibri"/>
              <a:buChar char=" "/>
            </a:pPr>
            <a:r>
              <a:rPr lang="en-GB" sz="2800" b="0" strike="noStrike" spc="-1">
                <a:solidFill>
                  <a:srgbClr val="404040"/>
                </a:solidFill>
                <a:latin typeface="Calibri"/>
              </a:rPr>
              <a:t>Storage </a:t>
            </a:r>
            <a:endParaRPr lang="en-US" sz="2800" b="0" strike="noStrike" spc="-1">
              <a:latin typeface="Arial"/>
            </a:endParaRPr>
          </a:p>
          <a:p>
            <a:pPr marL="91440" indent="-90720">
              <a:lnSpc>
                <a:spcPct val="80000"/>
              </a:lnSpc>
              <a:spcBef>
                <a:spcPts val="1199"/>
              </a:spcBef>
              <a:spcAft>
                <a:spcPts val="201"/>
              </a:spcAft>
              <a:buClr>
                <a:srgbClr val="E48312"/>
              </a:buClr>
              <a:buFont typeface="Calibri"/>
              <a:buChar char=" "/>
            </a:pPr>
            <a:r>
              <a:rPr lang="en-GB" sz="2800" b="0" strike="noStrike" spc="-1">
                <a:solidFill>
                  <a:srgbClr val="404040"/>
                </a:solidFill>
                <a:latin typeface="Calibri"/>
              </a:rPr>
              <a:t>RAM (Random Access Memory)</a:t>
            </a:r>
            <a:endParaRPr lang="en-US" sz="2800" b="0" strike="noStrike" spc="-1">
              <a:latin typeface="Arial"/>
            </a:endParaRPr>
          </a:p>
          <a:p>
            <a:pPr marL="384120" lvl="1" indent="-182160">
              <a:lnSpc>
                <a:spcPct val="80000"/>
              </a:lnSpc>
              <a:spcBef>
                <a:spcPts val="201"/>
              </a:spcBef>
              <a:spcAft>
                <a:spcPts val="400"/>
              </a:spcAft>
              <a:buClr>
                <a:srgbClr val="000000"/>
              </a:buClr>
              <a:buFont typeface="Calibri"/>
              <a:buChar char="◦"/>
            </a:pPr>
            <a:r>
              <a:rPr lang="en-GB" sz="1800" b="0" strike="noStrike" spc="-1">
                <a:solidFill>
                  <a:srgbClr val="404040"/>
                </a:solidFill>
                <a:latin typeface="Arial"/>
              </a:rPr>
              <a:t>Read-Write</a:t>
            </a:r>
            <a:endParaRPr lang="en-US" sz="1800" b="0" strike="noStrike" spc="-1">
              <a:latin typeface="Arial"/>
            </a:endParaRPr>
          </a:p>
          <a:p>
            <a:pPr marL="384120" lvl="1" indent="-182160">
              <a:lnSpc>
                <a:spcPct val="80000"/>
              </a:lnSpc>
              <a:spcBef>
                <a:spcPts val="201"/>
              </a:spcBef>
              <a:spcAft>
                <a:spcPts val="400"/>
              </a:spcAft>
              <a:buClr>
                <a:srgbClr val="000000"/>
              </a:buClr>
              <a:buFont typeface="Calibri"/>
              <a:buChar char="◦"/>
            </a:pPr>
            <a:r>
              <a:rPr lang="en-GB" sz="1800" b="0" strike="noStrike" spc="-1">
                <a:solidFill>
                  <a:srgbClr val="404040"/>
                </a:solidFill>
                <a:latin typeface="Arial"/>
              </a:rPr>
              <a:t>Volatile</a:t>
            </a:r>
            <a:endParaRPr lang="en-US" sz="1800" b="0" strike="noStrike" spc="-1">
              <a:latin typeface="Arial"/>
            </a:endParaRPr>
          </a:p>
          <a:p>
            <a:pPr marL="91440" indent="-90720">
              <a:lnSpc>
                <a:spcPct val="80000"/>
              </a:lnSpc>
              <a:spcBef>
                <a:spcPts val="1199"/>
              </a:spcBef>
              <a:spcAft>
                <a:spcPts val="201"/>
              </a:spcAft>
              <a:buClr>
                <a:srgbClr val="E48312"/>
              </a:buClr>
              <a:buFont typeface="Calibri"/>
              <a:buChar char=" "/>
            </a:pPr>
            <a:r>
              <a:rPr lang="en-GB" sz="2800" b="0" strike="noStrike" spc="-1">
                <a:solidFill>
                  <a:srgbClr val="404040"/>
                </a:solidFill>
                <a:latin typeface="Calibri"/>
              </a:rPr>
              <a:t>ROM (Read-Only Memory)</a:t>
            </a:r>
            <a:endParaRPr lang="en-US" sz="2800" b="0" strike="noStrike" spc="-1">
              <a:latin typeface="Arial"/>
            </a:endParaRPr>
          </a:p>
          <a:p>
            <a:pPr marL="384120" lvl="1" indent="-182160">
              <a:lnSpc>
                <a:spcPct val="80000"/>
              </a:lnSpc>
              <a:spcBef>
                <a:spcPts val="201"/>
              </a:spcBef>
              <a:spcAft>
                <a:spcPts val="400"/>
              </a:spcAft>
              <a:buClr>
                <a:srgbClr val="000000"/>
              </a:buClr>
              <a:buFont typeface="Calibri"/>
              <a:buChar char="◦"/>
            </a:pPr>
            <a:r>
              <a:rPr lang="en-GB" sz="1800" b="0" strike="noStrike" spc="-1">
                <a:solidFill>
                  <a:srgbClr val="404040"/>
                </a:solidFill>
                <a:latin typeface="Arial"/>
              </a:rPr>
              <a:t>Read-Only</a:t>
            </a:r>
            <a:endParaRPr lang="en-US" sz="1800" b="0" strike="noStrike" spc="-1">
              <a:latin typeface="Arial"/>
            </a:endParaRPr>
          </a:p>
          <a:p>
            <a:pPr marL="384120" lvl="1" indent="-182160">
              <a:lnSpc>
                <a:spcPct val="80000"/>
              </a:lnSpc>
              <a:spcBef>
                <a:spcPts val="201"/>
              </a:spcBef>
              <a:spcAft>
                <a:spcPts val="400"/>
              </a:spcAft>
              <a:buClr>
                <a:srgbClr val="000000"/>
              </a:buClr>
              <a:buFont typeface="Calibri"/>
              <a:buChar char="◦"/>
            </a:pPr>
            <a:r>
              <a:rPr lang="en-GB" sz="1800" b="0" strike="noStrike" spc="-1">
                <a:solidFill>
                  <a:srgbClr val="404040"/>
                </a:solidFill>
                <a:latin typeface="Arial"/>
              </a:rPr>
              <a:t>Non-Volatile</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GB" sz="3200" b="0" strike="noStrike" spc="-52">
                <a:solidFill>
                  <a:srgbClr val="404040"/>
                </a:solidFill>
                <a:latin typeface="Calibri Light"/>
              </a:rPr>
              <a:t>A/D &amp; D/A Converters</a:t>
            </a:r>
            <a:endParaRPr lang="en-US" sz="3200" b="0" strike="noStrike" spc="-1">
              <a:latin typeface="Arial"/>
            </a:endParaRPr>
          </a:p>
        </p:txBody>
      </p:sp>
      <p:sp>
        <p:nvSpPr>
          <p:cNvPr id="340" name="CustomShape 2"/>
          <p:cNvSpPr/>
          <p:nvPr/>
        </p:nvSpPr>
        <p:spPr>
          <a:xfrm>
            <a:off x="1097280" y="184572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Autofit/>
          </a:bodyPr>
          <a:lstStyle/>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Processing of Continuous values </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Conversion </a:t>
            </a:r>
            <a:endParaRPr lang="en-US" sz="2800" b="0" strike="noStrike" spc="-1">
              <a:latin typeface="Arial"/>
            </a:endParaRPr>
          </a:p>
          <a:p>
            <a:pPr marL="384120" lvl="1" indent="-182160">
              <a:lnSpc>
                <a:spcPct val="90000"/>
              </a:lnSpc>
              <a:spcBef>
                <a:spcPts val="201"/>
              </a:spcBef>
              <a:spcAft>
                <a:spcPts val="400"/>
              </a:spcAft>
              <a:buClr>
                <a:srgbClr val="000000"/>
              </a:buClr>
              <a:buFont typeface="Calibri"/>
              <a:buChar char="◦"/>
            </a:pPr>
            <a:r>
              <a:rPr lang="en-GB" sz="1800" b="0" strike="noStrike" spc="-1">
                <a:solidFill>
                  <a:srgbClr val="404040"/>
                </a:solidFill>
                <a:latin typeface="Arial"/>
              </a:rPr>
              <a:t>Analogue to Digital A/D</a:t>
            </a:r>
            <a:endParaRPr lang="en-US" sz="1800" b="0" strike="noStrike" spc="-1">
              <a:latin typeface="Arial"/>
            </a:endParaRPr>
          </a:p>
          <a:p>
            <a:pPr marL="384120" lvl="1" indent="-182160">
              <a:lnSpc>
                <a:spcPct val="90000"/>
              </a:lnSpc>
              <a:spcBef>
                <a:spcPts val="201"/>
              </a:spcBef>
              <a:spcAft>
                <a:spcPts val="400"/>
              </a:spcAft>
              <a:buClr>
                <a:srgbClr val="000000"/>
              </a:buClr>
              <a:buFont typeface="Calibri"/>
              <a:buChar char="◦"/>
            </a:pPr>
            <a:r>
              <a:rPr lang="en-GB" sz="1800" b="0" strike="noStrike" spc="-1">
                <a:solidFill>
                  <a:srgbClr val="404040"/>
                </a:solidFill>
                <a:latin typeface="Arial"/>
              </a:rPr>
              <a:t>Digital to Analogue D/A</a:t>
            </a:r>
            <a:endParaRPr lang="en-US" sz="1800" b="0" strike="noStrike" spc="-1">
              <a:latin typeface="Arial"/>
            </a:endParaRPr>
          </a:p>
          <a:p>
            <a:pPr marL="91440" indent="-90720">
              <a:lnSpc>
                <a:spcPct val="90000"/>
              </a:lnSpc>
              <a:spcBef>
                <a:spcPts val="1199"/>
              </a:spcBef>
              <a:spcAft>
                <a:spcPts val="201"/>
              </a:spcAft>
              <a:buClr>
                <a:srgbClr val="E48312"/>
              </a:buClr>
              <a:buFont typeface="Calibri"/>
              <a:buChar char=" "/>
            </a:pPr>
            <a:r>
              <a:rPr lang="en-GB" sz="2800" b="0" strike="noStrike" spc="-1">
                <a:solidFill>
                  <a:srgbClr val="404040"/>
                </a:solidFill>
                <a:latin typeface="Calibri"/>
              </a:rPr>
              <a:t>Industrial Control Application</a:t>
            </a: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US" sz="4800" b="1" strike="noStrike" spc="-52">
                <a:solidFill>
                  <a:srgbClr val="404040"/>
                </a:solidFill>
                <a:latin typeface="Calibri Light"/>
              </a:rPr>
              <a:t>Chapter Objectives</a:t>
            </a:r>
            <a:endParaRPr lang="en-US" sz="4800" b="0" strike="noStrike" spc="-1">
              <a:latin typeface="Arial"/>
            </a:endParaRPr>
          </a:p>
        </p:txBody>
      </p:sp>
      <p:sp>
        <p:nvSpPr>
          <p:cNvPr id="140" name="CustomShape 2"/>
          <p:cNvSpPr/>
          <p:nvPr/>
        </p:nvSpPr>
        <p:spPr>
          <a:xfrm>
            <a:off x="1097280" y="184572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Autofit/>
          </a:bodyPr>
          <a:lstStyle/>
          <a:p>
            <a:pPr marL="91440" indent="-90720">
              <a:lnSpc>
                <a:spcPct val="90000"/>
              </a:lnSpc>
              <a:spcBef>
                <a:spcPts val="1199"/>
              </a:spcBef>
              <a:spcAft>
                <a:spcPts val="201"/>
              </a:spcAft>
              <a:buClr>
                <a:srgbClr val="E48312"/>
              </a:buClr>
              <a:buFont typeface="Wingdings" charset="2"/>
              <a:buChar char=""/>
            </a:pPr>
            <a:r>
              <a:rPr lang="en-US" sz="2800" b="0" strike="noStrike" spc="-1">
                <a:solidFill>
                  <a:srgbClr val="404040"/>
                </a:solidFill>
                <a:latin typeface="Calibri"/>
              </a:rPr>
              <a:t> Explain the basic differences between digital and analog quantities</a:t>
            </a:r>
            <a:endParaRPr lang="en-US" sz="2800" b="0" strike="noStrike" spc="-1">
              <a:latin typeface="Arial"/>
            </a:endParaRPr>
          </a:p>
          <a:p>
            <a:pPr marL="91440" indent="-90720">
              <a:lnSpc>
                <a:spcPct val="90000"/>
              </a:lnSpc>
              <a:spcBef>
                <a:spcPts val="1199"/>
              </a:spcBef>
              <a:spcAft>
                <a:spcPts val="201"/>
              </a:spcAft>
              <a:buClr>
                <a:srgbClr val="E48312"/>
              </a:buClr>
              <a:buFont typeface="Wingdings" charset="2"/>
              <a:buChar char=""/>
            </a:pPr>
            <a:r>
              <a:rPr lang="en-US" sz="2800" b="0" strike="noStrike" spc="-1">
                <a:solidFill>
                  <a:srgbClr val="404040"/>
                </a:solidFill>
                <a:latin typeface="Calibri"/>
              </a:rPr>
              <a:t> Show how voltage levels are used to represent digital quantities</a:t>
            </a:r>
            <a:endParaRPr lang="en-US" sz="2800" b="0" strike="noStrike" spc="-1">
              <a:latin typeface="Arial"/>
            </a:endParaRPr>
          </a:p>
          <a:p>
            <a:pPr marL="91440" indent="-90720">
              <a:lnSpc>
                <a:spcPct val="90000"/>
              </a:lnSpc>
              <a:spcBef>
                <a:spcPts val="1199"/>
              </a:spcBef>
              <a:spcAft>
                <a:spcPts val="201"/>
              </a:spcAft>
              <a:buClr>
                <a:srgbClr val="E48312"/>
              </a:buClr>
              <a:buFont typeface="Wingdings" charset="2"/>
              <a:buChar char=""/>
            </a:pPr>
            <a:r>
              <a:rPr lang="en-US" sz="2800" b="0" strike="noStrike" spc="-1">
                <a:solidFill>
                  <a:srgbClr val="404040"/>
                </a:solidFill>
                <a:latin typeface="Calibri"/>
              </a:rPr>
              <a:t> Describe various parameters of a pulse waveform such as rise time, fall time, pulse width, frequency, period, and duty cycle</a:t>
            </a:r>
            <a:endParaRPr lang="en-US" sz="2800" b="0" strike="noStrike" spc="-1">
              <a:latin typeface="Arial"/>
            </a:endParaRPr>
          </a:p>
          <a:p>
            <a:pPr marL="91440" indent="-90720">
              <a:lnSpc>
                <a:spcPct val="90000"/>
              </a:lnSpc>
              <a:spcBef>
                <a:spcPts val="1199"/>
              </a:spcBef>
              <a:spcAft>
                <a:spcPts val="201"/>
              </a:spcAft>
              <a:buClr>
                <a:srgbClr val="E48312"/>
              </a:buClr>
              <a:buFont typeface="Wingdings" charset="2"/>
              <a:buChar char=""/>
            </a:pPr>
            <a:r>
              <a:rPr lang="en-US" sz="2800" b="0" strike="noStrike" spc="-1">
                <a:solidFill>
                  <a:srgbClr val="404040"/>
                </a:solidFill>
                <a:latin typeface="Calibri"/>
              </a:rPr>
              <a:t> Explain the basic logic functions of NOT, AND, and OR</a:t>
            </a:r>
            <a:endParaRPr lang="en-US" sz="2800" b="0" strike="noStrike" spc="-1">
              <a:latin typeface="Arial"/>
            </a:endParaRPr>
          </a:p>
          <a:p>
            <a:pPr marL="91440" indent="-90720">
              <a:lnSpc>
                <a:spcPct val="90000"/>
              </a:lnSpc>
              <a:spcBef>
                <a:spcPts val="1199"/>
              </a:spcBef>
              <a:spcAft>
                <a:spcPts val="201"/>
              </a:spcAft>
              <a:buClr>
                <a:srgbClr val="E48312"/>
              </a:buClr>
              <a:buFont typeface="Wingdings" charset="2"/>
              <a:buChar char=""/>
            </a:pPr>
            <a:r>
              <a:rPr lang="en-US" sz="2800" b="0" strike="noStrike" spc="-1">
                <a:solidFill>
                  <a:srgbClr val="404040"/>
                </a:solidFill>
                <a:latin typeface="Calibri"/>
              </a:rPr>
              <a:t> Describe several types of logic operations and explain their application in an example system</a:t>
            </a: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1097280" y="286560"/>
            <a:ext cx="4426065" cy="5631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US" sz="3200" b="0" strike="noStrike" spc="-52" dirty="0">
                <a:solidFill>
                  <a:srgbClr val="404040"/>
                </a:solidFill>
                <a:latin typeface="Calibri Light"/>
              </a:rPr>
              <a:t>A Process Control System</a:t>
            </a:r>
            <a:endParaRPr lang="en-US" sz="3200" b="0" strike="noStrike" spc="-1" dirty="0">
              <a:latin typeface="Arial"/>
            </a:endParaRPr>
          </a:p>
        </p:txBody>
      </p:sp>
      <p:pic>
        <p:nvPicPr>
          <p:cNvPr id="342" name="Picture 1"/>
          <p:cNvPicPr/>
          <p:nvPr/>
        </p:nvPicPr>
        <p:blipFill>
          <a:blip r:embed="rId3"/>
          <a:stretch/>
        </p:blipFill>
        <p:spPr>
          <a:xfrm>
            <a:off x="240146" y="858980"/>
            <a:ext cx="11637818" cy="5338619"/>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US" sz="3200" b="0" strike="noStrike" spc="-52">
                <a:solidFill>
                  <a:srgbClr val="404040"/>
                </a:solidFill>
                <a:latin typeface="Calibri Light"/>
              </a:rPr>
              <a:t>Summary</a:t>
            </a:r>
            <a:endParaRPr lang="en-US" sz="3200" b="0" strike="noStrike" spc="-1">
              <a:latin typeface="Arial"/>
            </a:endParaRPr>
          </a:p>
        </p:txBody>
      </p:sp>
      <p:sp>
        <p:nvSpPr>
          <p:cNvPr id="344" name="CustomShape 2"/>
          <p:cNvSpPr/>
          <p:nvPr/>
        </p:nvSpPr>
        <p:spPr>
          <a:xfrm>
            <a:off x="1097280" y="184572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Autofit/>
          </a:bodyPr>
          <a:lstStyle/>
          <a:p>
            <a:pPr marL="91440" indent="-90720">
              <a:lnSpc>
                <a:spcPct val="90000"/>
              </a:lnSpc>
              <a:spcBef>
                <a:spcPts val="1199"/>
              </a:spcBef>
              <a:spcAft>
                <a:spcPts val="201"/>
              </a:spcAft>
              <a:buClr>
                <a:srgbClr val="E48312"/>
              </a:buClr>
              <a:buFont typeface="Calibri"/>
              <a:buChar char=" "/>
            </a:pPr>
            <a:r>
              <a:rPr lang="en-US" sz="2800" b="0" strike="noStrike" spc="-1">
                <a:solidFill>
                  <a:srgbClr val="404040"/>
                </a:solidFill>
                <a:latin typeface="Calibri"/>
              </a:rPr>
              <a:t>Continuous Signals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US" sz="2800" b="0" strike="noStrike" spc="-1">
                <a:solidFill>
                  <a:srgbClr val="404040"/>
                </a:solidFill>
                <a:latin typeface="Calibri"/>
              </a:rPr>
              <a:t>Digital Representation in Binary</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US" sz="2800" b="0" strike="noStrike" spc="-1">
                <a:solidFill>
                  <a:srgbClr val="404040"/>
                </a:solidFill>
                <a:latin typeface="Calibri"/>
              </a:rPr>
              <a:t>Information Processing</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US" sz="2800" b="0" strike="noStrike" spc="-1">
                <a:solidFill>
                  <a:srgbClr val="404040"/>
                </a:solidFill>
                <a:latin typeface="Calibri"/>
              </a:rPr>
              <a:t>Logic Gates</a:t>
            </a: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US" sz="3200" b="0" strike="noStrike" spc="-52">
                <a:solidFill>
                  <a:srgbClr val="404040"/>
                </a:solidFill>
                <a:latin typeface="Calibri Light"/>
              </a:rPr>
              <a:t>Summary</a:t>
            </a:r>
            <a:endParaRPr lang="en-US" sz="3200" b="0" strike="noStrike" spc="-1">
              <a:latin typeface="Arial"/>
            </a:endParaRPr>
          </a:p>
        </p:txBody>
      </p:sp>
      <p:sp>
        <p:nvSpPr>
          <p:cNvPr id="346" name="CustomShape 2"/>
          <p:cNvSpPr/>
          <p:nvPr/>
        </p:nvSpPr>
        <p:spPr>
          <a:xfrm>
            <a:off x="1097280" y="184572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Autofit/>
          </a:bodyPr>
          <a:lstStyle/>
          <a:p>
            <a:pPr marL="91440" indent="-90720">
              <a:lnSpc>
                <a:spcPct val="90000"/>
              </a:lnSpc>
              <a:spcBef>
                <a:spcPts val="1199"/>
              </a:spcBef>
              <a:spcAft>
                <a:spcPts val="201"/>
              </a:spcAft>
              <a:buClr>
                <a:srgbClr val="E48312"/>
              </a:buClr>
              <a:buFont typeface="Calibri"/>
              <a:buChar char=" "/>
            </a:pPr>
            <a:r>
              <a:rPr lang="en-US" sz="2800" b="0" strike="noStrike" spc="-1">
                <a:solidFill>
                  <a:srgbClr val="404040"/>
                </a:solidFill>
                <a:latin typeface="Calibri"/>
              </a:rPr>
              <a:t>Combinational &amp; Sequential Circuits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US" sz="2800" b="0" strike="noStrike" spc="-1">
                <a:solidFill>
                  <a:srgbClr val="404040"/>
                </a:solidFill>
                <a:latin typeface="Calibri"/>
              </a:rPr>
              <a:t>Programmable Logic Devices (PLDs)</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US" sz="2800" b="0" strike="noStrike" spc="-1">
                <a:solidFill>
                  <a:srgbClr val="404040"/>
                </a:solidFill>
                <a:latin typeface="Calibri"/>
              </a:rPr>
              <a:t>Memory (RAM &amp; ROM)</a:t>
            </a:r>
            <a:endParaRPr lang="en-US" sz="2800" b="0" strike="noStrike" spc="-1">
              <a:latin typeface="Arial"/>
            </a:endParaRPr>
          </a:p>
          <a:p>
            <a:pPr marL="91440" indent="-90720">
              <a:lnSpc>
                <a:spcPct val="90000"/>
              </a:lnSpc>
              <a:spcBef>
                <a:spcPts val="1199"/>
              </a:spcBef>
              <a:spcAft>
                <a:spcPts val="201"/>
              </a:spcAft>
              <a:buClr>
                <a:srgbClr val="E48312"/>
              </a:buClr>
              <a:buFont typeface="Calibri"/>
              <a:buChar char=" "/>
            </a:pPr>
            <a:r>
              <a:rPr lang="en-US" sz="2800" b="0" strike="noStrike" spc="-1">
                <a:solidFill>
                  <a:srgbClr val="404040"/>
                </a:solidFill>
                <a:latin typeface="Calibri"/>
              </a:rPr>
              <a:t>A/D &amp; D/A Converters</a:t>
            </a: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en-US" sz="4800" b="1" strike="noStrike" spc="-52">
                <a:solidFill>
                  <a:srgbClr val="404040"/>
                </a:solidFill>
                <a:latin typeface="Calibri Light"/>
              </a:rPr>
              <a:t>Chapter Objectives</a:t>
            </a:r>
            <a:endParaRPr lang="en-US" sz="4800" b="0" strike="noStrike" spc="-1">
              <a:latin typeface="Arial"/>
            </a:endParaRPr>
          </a:p>
        </p:txBody>
      </p:sp>
      <p:sp>
        <p:nvSpPr>
          <p:cNvPr id="142" name="CustomShape 2"/>
          <p:cNvSpPr/>
          <p:nvPr/>
        </p:nvSpPr>
        <p:spPr>
          <a:xfrm>
            <a:off x="1097280" y="1845720"/>
            <a:ext cx="10057680" cy="402264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rmAutofit fontScale="97000"/>
          </a:bodyPr>
          <a:lstStyle/>
          <a:p>
            <a:pPr marL="91440" indent="-90720">
              <a:lnSpc>
                <a:spcPct val="90000"/>
              </a:lnSpc>
              <a:spcBef>
                <a:spcPts val="1199"/>
              </a:spcBef>
              <a:spcAft>
                <a:spcPts val="201"/>
              </a:spcAft>
              <a:buClr>
                <a:srgbClr val="E48312"/>
              </a:buClr>
              <a:buFont typeface="Wingdings" charset="2"/>
              <a:buChar char=""/>
            </a:pPr>
            <a:r>
              <a:rPr lang="en-US" sz="2800" b="0" strike="noStrike" spc="-1">
                <a:solidFill>
                  <a:srgbClr val="404040"/>
                </a:solidFill>
                <a:latin typeface="Calibri"/>
              </a:rPr>
              <a:t>Describe programmable logic, discuss the various types, and describe how PLDs are programmed</a:t>
            </a:r>
            <a:endParaRPr lang="en-US" sz="2800" b="0" strike="noStrike" spc="-1">
              <a:latin typeface="Arial"/>
            </a:endParaRPr>
          </a:p>
          <a:p>
            <a:pPr marL="91440" indent="-90720">
              <a:lnSpc>
                <a:spcPct val="90000"/>
              </a:lnSpc>
              <a:spcBef>
                <a:spcPts val="1199"/>
              </a:spcBef>
              <a:spcAft>
                <a:spcPts val="201"/>
              </a:spcAft>
              <a:buClr>
                <a:srgbClr val="E48312"/>
              </a:buClr>
              <a:buFont typeface="Wingdings" charset="2"/>
              <a:buChar char=""/>
            </a:pPr>
            <a:r>
              <a:rPr lang="en-US" sz="2800" b="0" strike="noStrike" spc="-1">
                <a:solidFill>
                  <a:srgbClr val="404040"/>
                </a:solidFill>
                <a:latin typeface="Calibri"/>
              </a:rPr>
              <a:t> Identify fixed-function digital integrated circuits according to their complexity and the type of circuit packaging</a:t>
            </a:r>
            <a:endParaRPr lang="en-US" sz="2800" b="0" strike="noStrike" spc="-1">
              <a:latin typeface="Arial"/>
            </a:endParaRPr>
          </a:p>
          <a:p>
            <a:pPr marL="91440" indent="-90720">
              <a:lnSpc>
                <a:spcPct val="90000"/>
              </a:lnSpc>
              <a:spcBef>
                <a:spcPts val="1199"/>
              </a:spcBef>
              <a:spcAft>
                <a:spcPts val="201"/>
              </a:spcAft>
              <a:buClr>
                <a:srgbClr val="E48312"/>
              </a:buClr>
              <a:buFont typeface="Wingdings" charset="2"/>
              <a:buChar char=""/>
            </a:pPr>
            <a:r>
              <a:rPr lang="en-US" sz="2800" b="0" strike="noStrike" spc="-1">
                <a:solidFill>
                  <a:srgbClr val="404040"/>
                </a:solidFill>
                <a:latin typeface="Calibri"/>
              </a:rPr>
              <a:t> Identify pin numbers on integrated circuit packages</a:t>
            </a:r>
            <a:endParaRPr lang="en-US" sz="2800" b="0" strike="noStrike" spc="-1">
              <a:latin typeface="Arial"/>
            </a:endParaRPr>
          </a:p>
          <a:p>
            <a:pPr marL="91440" indent="-90720">
              <a:lnSpc>
                <a:spcPct val="90000"/>
              </a:lnSpc>
              <a:spcBef>
                <a:spcPts val="1199"/>
              </a:spcBef>
              <a:spcAft>
                <a:spcPts val="201"/>
              </a:spcAft>
              <a:buClr>
                <a:srgbClr val="E48312"/>
              </a:buClr>
              <a:buFont typeface="Wingdings" charset="2"/>
              <a:buChar char=""/>
            </a:pPr>
            <a:r>
              <a:rPr lang="en-US" sz="2800" b="0" strike="noStrike" spc="-1">
                <a:solidFill>
                  <a:srgbClr val="404040"/>
                </a:solidFill>
                <a:latin typeface="Calibri"/>
              </a:rPr>
              <a:t> Recognize various instruments and understand how they are used in measurement and troubleshooting digital circuits and systems</a:t>
            </a:r>
            <a:endParaRPr lang="en-US" sz="2800" b="0" strike="noStrike" spc="-1">
              <a:latin typeface="Arial"/>
            </a:endParaRPr>
          </a:p>
          <a:p>
            <a:pPr marL="91440" indent="-90720">
              <a:lnSpc>
                <a:spcPct val="90000"/>
              </a:lnSpc>
              <a:spcBef>
                <a:spcPts val="1199"/>
              </a:spcBef>
              <a:spcAft>
                <a:spcPts val="201"/>
              </a:spcAft>
              <a:buClr>
                <a:srgbClr val="E48312"/>
              </a:buClr>
              <a:buFont typeface="Wingdings" charset="2"/>
              <a:buChar char=""/>
            </a:pPr>
            <a:r>
              <a:rPr lang="en-US" sz="2800" b="0" strike="noStrike" spc="-1">
                <a:solidFill>
                  <a:srgbClr val="404040"/>
                </a:solidFill>
                <a:latin typeface="Calibri"/>
              </a:rPr>
              <a:t> Describe basic troubleshooting methods</a:t>
            </a: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85000"/>
              </a:lnSpc>
            </a:pPr>
            <a:r>
              <a:rPr lang="en-GB" sz="4800" b="0" strike="noStrike" spc="-52">
                <a:solidFill>
                  <a:srgbClr val="404040"/>
                </a:solidFill>
                <a:latin typeface="Calibri Light (Headings)"/>
              </a:rPr>
              <a:t>Digital and Analogue Quantities</a:t>
            </a:r>
            <a:endParaRPr lang="en-US" sz="4800" b="0" strike="noStrike" spc="-1">
              <a:latin typeface="Arial"/>
            </a:endParaRPr>
          </a:p>
        </p:txBody>
      </p:sp>
      <p:sp>
        <p:nvSpPr>
          <p:cNvPr id="144" name="CustomShape 2"/>
          <p:cNvSpPr/>
          <p:nvPr/>
        </p:nvSpPr>
        <p:spPr>
          <a:xfrm>
            <a:off x="1208520" y="2025720"/>
            <a:ext cx="8228880" cy="3978360"/>
          </a:xfrm>
          <a:prstGeom prst="rect">
            <a:avLst/>
          </a:prstGeom>
          <a:noFill/>
          <a:ln>
            <a:noFill/>
          </a:ln>
        </p:spPr>
        <p:style>
          <a:lnRef idx="0">
            <a:scrgbClr r="0" g="0" b="0"/>
          </a:lnRef>
          <a:fillRef idx="0">
            <a:scrgbClr r="0" g="0" b="0"/>
          </a:fillRef>
          <a:effectRef idx="0">
            <a:scrgbClr r="0" g="0" b="0"/>
          </a:effectRef>
          <a:fontRef idx="minor"/>
        </p:style>
        <p:txBody>
          <a:bodyPr lIns="0" tIns="45000" rIns="0" bIns="45000">
            <a:noAutofit/>
          </a:bodyPr>
          <a:lstStyle/>
          <a:p>
            <a:pPr marL="91440" indent="-90720">
              <a:lnSpc>
                <a:spcPct val="90000"/>
              </a:lnSpc>
              <a:spcBef>
                <a:spcPts val="1199"/>
              </a:spcBef>
              <a:spcAft>
                <a:spcPts val="201"/>
              </a:spcAft>
              <a:buClr>
                <a:srgbClr val="E48312"/>
              </a:buClr>
              <a:buFont typeface="Wingdings" charset="2"/>
              <a:buChar char=""/>
            </a:pPr>
            <a:r>
              <a:rPr lang="en-US" sz="2800" b="0" strike="noStrike" spc="-1">
                <a:solidFill>
                  <a:srgbClr val="404040"/>
                </a:solidFill>
                <a:latin typeface="Calibri"/>
              </a:rPr>
              <a:t>An analog quantity is one having continuous values. </a:t>
            </a:r>
            <a:endParaRPr lang="en-US" sz="2800" b="0" strike="noStrike" spc="-1">
              <a:latin typeface="Arial"/>
            </a:endParaRPr>
          </a:p>
          <a:p>
            <a:pPr marL="384120" lvl="1" indent="-182160">
              <a:lnSpc>
                <a:spcPct val="90000"/>
              </a:lnSpc>
              <a:spcBef>
                <a:spcPts val="201"/>
              </a:spcBef>
              <a:spcAft>
                <a:spcPts val="400"/>
              </a:spcAft>
              <a:buClr>
                <a:srgbClr val="000000"/>
              </a:buClr>
              <a:buFont typeface="Arial"/>
              <a:buChar char="•"/>
            </a:pPr>
            <a:r>
              <a:rPr lang="en-GB" sz="2600" b="0" strike="noStrike" spc="-1">
                <a:solidFill>
                  <a:srgbClr val="404040"/>
                </a:solidFill>
                <a:latin typeface="Calibri"/>
              </a:rPr>
              <a:t>Intensity of Light</a:t>
            </a:r>
            <a:endParaRPr lang="en-US" sz="2600" b="0" strike="noStrike" spc="-1">
              <a:latin typeface="Arial"/>
            </a:endParaRPr>
          </a:p>
          <a:p>
            <a:pPr marL="384120" lvl="1" indent="-182160">
              <a:lnSpc>
                <a:spcPct val="90000"/>
              </a:lnSpc>
              <a:spcBef>
                <a:spcPts val="201"/>
              </a:spcBef>
              <a:spcAft>
                <a:spcPts val="400"/>
              </a:spcAft>
              <a:buClr>
                <a:srgbClr val="000000"/>
              </a:buClr>
              <a:buFont typeface="Arial"/>
              <a:buChar char="•"/>
            </a:pPr>
            <a:r>
              <a:rPr lang="en-GB" sz="2600" b="0" strike="noStrike" spc="-1">
                <a:solidFill>
                  <a:srgbClr val="404040"/>
                </a:solidFill>
                <a:latin typeface="Calibri"/>
              </a:rPr>
              <a:t>Temperature</a:t>
            </a:r>
            <a:endParaRPr lang="en-US" sz="2600" b="0" strike="noStrike" spc="-1">
              <a:latin typeface="Arial"/>
            </a:endParaRPr>
          </a:p>
          <a:p>
            <a:pPr marL="384120" lvl="1" indent="-182160">
              <a:lnSpc>
                <a:spcPct val="90000"/>
              </a:lnSpc>
              <a:spcBef>
                <a:spcPts val="201"/>
              </a:spcBef>
              <a:spcAft>
                <a:spcPts val="400"/>
              </a:spcAft>
              <a:buClr>
                <a:srgbClr val="000000"/>
              </a:buClr>
              <a:buFont typeface="Arial"/>
              <a:buChar char="•"/>
            </a:pPr>
            <a:r>
              <a:rPr lang="en-GB" sz="2600" b="0" strike="noStrike" spc="-1">
                <a:solidFill>
                  <a:srgbClr val="404040"/>
                </a:solidFill>
                <a:latin typeface="Calibri"/>
              </a:rPr>
              <a:t>Velocity</a:t>
            </a:r>
            <a:endParaRPr lang="en-US" sz="2600" b="0" strike="noStrike" spc="-1">
              <a:latin typeface="Arial"/>
            </a:endParaRPr>
          </a:p>
          <a:p>
            <a:pPr marL="91440" indent="-90720">
              <a:lnSpc>
                <a:spcPct val="90000"/>
              </a:lnSpc>
              <a:spcBef>
                <a:spcPts val="1199"/>
              </a:spcBef>
              <a:spcAft>
                <a:spcPts val="201"/>
              </a:spcAft>
              <a:buClr>
                <a:srgbClr val="E48312"/>
              </a:buClr>
              <a:buFont typeface="Wingdings" charset="2"/>
              <a:buChar char=""/>
            </a:pPr>
            <a:r>
              <a:rPr lang="en-US" sz="2800" b="0" strike="noStrike" spc="-1">
                <a:solidFill>
                  <a:srgbClr val="404040"/>
                </a:solidFill>
                <a:latin typeface="Calibri"/>
              </a:rPr>
              <a:t>A digital quantity is one having a discrete set of values</a:t>
            </a:r>
            <a:r>
              <a:rPr lang="en-US" sz="2600" b="0" strike="noStrike" spc="-1">
                <a:solidFill>
                  <a:srgbClr val="404040"/>
                </a:solidFill>
                <a:latin typeface="Calibri"/>
              </a:rPr>
              <a:t> </a:t>
            </a:r>
            <a:endParaRPr lang="en-US"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85000"/>
              </a:lnSpc>
            </a:pPr>
            <a:r>
              <a:rPr lang="en-US" sz="4800" b="0" strike="noStrike" spc="-52">
                <a:solidFill>
                  <a:srgbClr val="404040"/>
                </a:solidFill>
                <a:latin typeface="Calibri Light"/>
              </a:rPr>
              <a:t>Continuous Signal</a:t>
            </a:r>
            <a:endParaRPr lang="en-US" sz="4800" b="0" strike="noStrike" spc="-1">
              <a:latin typeface="Arial"/>
            </a:endParaRPr>
          </a:p>
        </p:txBody>
      </p:sp>
      <p:sp>
        <p:nvSpPr>
          <p:cNvPr id="146" name="Line 2"/>
          <p:cNvSpPr/>
          <p:nvPr/>
        </p:nvSpPr>
        <p:spPr>
          <a:xfrm flipH="1" flipV="1">
            <a:off x="5410080" y="4038480"/>
            <a:ext cx="1981080" cy="152280"/>
          </a:xfrm>
          <a:prstGeom prst="line">
            <a:avLst/>
          </a:prstGeom>
          <a:ln>
            <a:noFill/>
          </a:ln>
        </p:spPr>
        <p:style>
          <a:lnRef idx="0">
            <a:scrgbClr r="0" g="0" b="0"/>
          </a:lnRef>
          <a:fillRef idx="0">
            <a:scrgbClr r="0" g="0" b="0"/>
          </a:fillRef>
          <a:effectRef idx="0">
            <a:scrgbClr r="0" g="0" b="0"/>
          </a:effectRef>
          <a:fontRef idx="minor"/>
        </p:style>
      </p:sp>
      <p:sp>
        <p:nvSpPr>
          <p:cNvPr id="147" name="Line 3"/>
          <p:cNvSpPr/>
          <p:nvPr/>
        </p:nvSpPr>
        <p:spPr>
          <a:xfrm>
            <a:off x="5410080" y="4038480"/>
            <a:ext cx="2057400" cy="152280"/>
          </a:xfrm>
          <a:prstGeom prst="line">
            <a:avLst/>
          </a:prstGeom>
          <a:ln>
            <a:noFill/>
          </a:ln>
        </p:spPr>
        <p:style>
          <a:lnRef idx="0">
            <a:scrgbClr r="0" g="0" b="0"/>
          </a:lnRef>
          <a:fillRef idx="0">
            <a:scrgbClr r="0" g="0" b="0"/>
          </a:fillRef>
          <a:effectRef idx="0">
            <a:scrgbClr r="0" g="0" b="0"/>
          </a:effectRef>
          <a:fontRef idx="minor"/>
        </p:style>
      </p:sp>
      <p:sp>
        <p:nvSpPr>
          <p:cNvPr id="148" name="CustomShape 4"/>
          <p:cNvSpPr/>
          <p:nvPr/>
        </p:nvSpPr>
        <p:spPr>
          <a:xfrm>
            <a:off x="7467480" y="4190760"/>
            <a:ext cx="360" cy="360"/>
          </a:xfrm>
          <a:custGeom>
            <a:avLst/>
            <a:gdLst/>
            <a:ahLst/>
            <a:cxnLst/>
            <a:rect l="l" t="t" r="r" b="b"/>
            <a:pathLst>
              <a:path w="1" h="1">
                <a:moveTo>
                  <a:pt x="0" y="0"/>
                </a:moveTo>
                <a:lnTo>
                  <a:pt x="0" y="0"/>
                </a:lnTo>
              </a:path>
            </a:pathLst>
          </a:custGeom>
          <a:noFill/>
          <a:ln>
            <a:noFill/>
          </a:ln>
        </p:spPr>
        <p:style>
          <a:lnRef idx="0">
            <a:scrgbClr r="0" g="0" b="0"/>
          </a:lnRef>
          <a:fillRef idx="0">
            <a:scrgbClr r="0" g="0" b="0"/>
          </a:fillRef>
          <a:effectRef idx="0">
            <a:scrgbClr r="0" g="0" b="0"/>
          </a:effectRef>
          <a:fontRef idx="minor"/>
        </p:style>
      </p:sp>
      <p:pic>
        <p:nvPicPr>
          <p:cNvPr id="149" name="Picture 148"/>
          <p:cNvPicPr/>
          <p:nvPr/>
        </p:nvPicPr>
        <p:blipFill>
          <a:blip r:embed="rId3"/>
          <a:stretch/>
        </p:blipFill>
        <p:spPr>
          <a:xfrm>
            <a:off x="3187800" y="2425680"/>
            <a:ext cx="4609800" cy="34160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85000"/>
              </a:lnSpc>
            </a:pPr>
            <a:r>
              <a:rPr lang="en-US" sz="4800" b="0" strike="noStrike" spc="-52">
                <a:solidFill>
                  <a:srgbClr val="404040"/>
                </a:solidFill>
                <a:latin typeface="Calibri Light"/>
              </a:rPr>
              <a:t>Continuous Signal</a:t>
            </a:r>
            <a:endParaRPr lang="en-US" sz="4800" b="0" strike="noStrike" spc="-1">
              <a:latin typeface="Arial"/>
            </a:endParaRPr>
          </a:p>
        </p:txBody>
      </p:sp>
      <p:sp>
        <p:nvSpPr>
          <p:cNvPr id="151" name="Line 2"/>
          <p:cNvSpPr/>
          <p:nvPr/>
        </p:nvSpPr>
        <p:spPr>
          <a:xfrm flipH="1" flipV="1">
            <a:off x="5410080" y="4038480"/>
            <a:ext cx="1981080" cy="152280"/>
          </a:xfrm>
          <a:prstGeom prst="line">
            <a:avLst/>
          </a:prstGeom>
          <a:ln>
            <a:noFill/>
          </a:ln>
        </p:spPr>
        <p:style>
          <a:lnRef idx="0">
            <a:scrgbClr r="0" g="0" b="0"/>
          </a:lnRef>
          <a:fillRef idx="0">
            <a:scrgbClr r="0" g="0" b="0"/>
          </a:fillRef>
          <a:effectRef idx="0">
            <a:scrgbClr r="0" g="0" b="0"/>
          </a:effectRef>
          <a:fontRef idx="minor"/>
        </p:style>
      </p:sp>
      <p:sp>
        <p:nvSpPr>
          <p:cNvPr id="152" name="Line 3"/>
          <p:cNvSpPr/>
          <p:nvPr/>
        </p:nvSpPr>
        <p:spPr>
          <a:xfrm>
            <a:off x="5410080" y="4038480"/>
            <a:ext cx="2057400" cy="152280"/>
          </a:xfrm>
          <a:prstGeom prst="line">
            <a:avLst/>
          </a:prstGeom>
          <a:ln>
            <a:noFill/>
          </a:ln>
        </p:spPr>
        <p:style>
          <a:lnRef idx="0">
            <a:scrgbClr r="0" g="0" b="0"/>
          </a:lnRef>
          <a:fillRef idx="0">
            <a:scrgbClr r="0" g="0" b="0"/>
          </a:fillRef>
          <a:effectRef idx="0">
            <a:scrgbClr r="0" g="0" b="0"/>
          </a:effectRef>
          <a:fontRef idx="minor"/>
        </p:style>
      </p:sp>
      <p:sp>
        <p:nvSpPr>
          <p:cNvPr id="153" name="CustomShape 4"/>
          <p:cNvSpPr/>
          <p:nvPr/>
        </p:nvSpPr>
        <p:spPr>
          <a:xfrm>
            <a:off x="7467480" y="4190760"/>
            <a:ext cx="360" cy="360"/>
          </a:xfrm>
          <a:custGeom>
            <a:avLst/>
            <a:gdLst/>
            <a:ahLst/>
            <a:cxnLst/>
            <a:rect l="l" t="t" r="r" b="b"/>
            <a:pathLst>
              <a:path w="1" h="1">
                <a:moveTo>
                  <a:pt x="0" y="0"/>
                </a:moveTo>
                <a:lnTo>
                  <a:pt x="0" y="0"/>
                </a:lnTo>
              </a:path>
            </a:pathLst>
          </a:custGeom>
          <a:noFill/>
          <a:ln>
            <a:noFill/>
          </a:ln>
        </p:spPr>
        <p:style>
          <a:lnRef idx="0">
            <a:scrgbClr r="0" g="0" b="0"/>
          </a:lnRef>
          <a:fillRef idx="0">
            <a:scrgbClr r="0" g="0" b="0"/>
          </a:fillRef>
          <a:effectRef idx="0">
            <a:scrgbClr r="0" g="0" b="0"/>
          </a:effectRef>
          <a:fontRef idx="minor"/>
        </p:style>
      </p:sp>
      <p:pic>
        <p:nvPicPr>
          <p:cNvPr id="154" name="Picture 153"/>
          <p:cNvPicPr/>
          <p:nvPr/>
        </p:nvPicPr>
        <p:blipFill>
          <a:blip r:embed="rId3"/>
          <a:stretch/>
        </p:blipFill>
        <p:spPr>
          <a:xfrm>
            <a:off x="3035160" y="2413080"/>
            <a:ext cx="4914720" cy="3428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85000"/>
              </a:lnSpc>
            </a:pPr>
            <a:r>
              <a:rPr lang="en-US" sz="4800" b="0" strike="noStrike" spc="-52">
                <a:solidFill>
                  <a:srgbClr val="404040"/>
                </a:solidFill>
                <a:latin typeface="Calibri Light"/>
              </a:rPr>
              <a:t>Digital Representation</a:t>
            </a:r>
            <a:endParaRPr lang="en-US" sz="4800" b="0" strike="noStrike" spc="-1">
              <a:latin typeface="Arial"/>
            </a:endParaRPr>
          </a:p>
        </p:txBody>
      </p:sp>
      <p:pic>
        <p:nvPicPr>
          <p:cNvPr id="156" name="Picture 155"/>
          <p:cNvPicPr/>
          <p:nvPr/>
        </p:nvPicPr>
        <p:blipFill>
          <a:blip r:embed="rId3"/>
          <a:stretch/>
        </p:blipFill>
        <p:spPr>
          <a:xfrm>
            <a:off x="3187800" y="2413080"/>
            <a:ext cx="4609800" cy="3428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1097280" y="286560"/>
            <a:ext cx="10057680" cy="145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85000"/>
              </a:lnSpc>
            </a:pPr>
            <a:r>
              <a:rPr lang="en-US" sz="4800" b="0" strike="noStrike" spc="-52">
                <a:solidFill>
                  <a:srgbClr val="404040"/>
                </a:solidFill>
                <a:latin typeface="Calibri Light"/>
              </a:rPr>
              <a:t>Under Sampling</a:t>
            </a:r>
            <a:endParaRPr lang="en-US" sz="4800" b="0" strike="noStrike" spc="-1">
              <a:latin typeface="Arial"/>
            </a:endParaRPr>
          </a:p>
        </p:txBody>
      </p:sp>
      <p:pic>
        <p:nvPicPr>
          <p:cNvPr id="158" name="Picture 157"/>
          <p:cNvPicPr/>
          <p:nvPr/>
        </p:nvPicPr>
        <p:blipFill>
          <a:blip r:embed="rId3"/>
          <a:stretch/>
        </p:blipFill>
        <p:spPr>
          <a:xfrm>
            <a:off x="3048120" y="2006640"/>
            <a:ext cx="5536800" cy="4101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534</TotalTime>
  <Words>3804</Words>
  <Application>Microsoft Office PowerPoint</Application>
  <PresentationFormat>Widescreen</PresentationFormat>
  <Paragraphs>371</Paragraphs>
  <Slides>32</Slides>
  <Notes>24</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32</vt:i4>
      </vt:variant>
    </vt:vector>
  </HeadingPairs>
  <TitlesOfParts>
    <vt:vector size="47" baseType="lpstr">
      <vt:lpstr>Arial</vt:lpstr>
      <vt:lpstr>Calibri</vt:lpstr>
      <vt:lpstr>Calibri Light</vt:lpstr>
      <vt:lpstr>Calibri Light (Headings)</vt:lpstr>
      <vt:lpstr>DejaVu Sans</vt:lpstr>
      <vt:lpstr>Helvetica-Condensed</vt:lpstr>
      <vt:lpstr>Symbol</vt:lpstr>
      <vt:lpstr>Times New Roman</vt:lpstr>
      <vt:lpstr>Times-Bold</vt:lpstr>
      <vt:lpstr>Times-Italic</vt:lpstr>
      <vt:lpstr>Verdana</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
  <dc:creator>Shakir Shah</dc:creator>
  <dc:description/>
  <cp:lastModifiedBy>Moorche</cp:lastModifiedBy>
  <cp:revision>58</cp:revision>
  <dcterms:created xsi:type="dcterms:W3CDTF">2020-01-21T09:02:29Z</dcterms:created>
  <dcterms:modified xsi:type="dcterms:W3CDTF">2021-03-04T16:29:22Z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24</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32</vt:i4>
  </property>
</Properties>
</file>