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5pPr>
    <a:lvl6pPr marL="2286000" algn="l" defTabSz="914400" rtl="0" eaLnBrk="1" latinLnBrk="0" hangingPunct="1">
      <a:defRPr kern="1200">
        <a:solidFill>
          <a:schemeClr val="bg1"/>
        </a:solidFill>
        <a:latin typeface="Arial" panose="020B0604020202020204" pitchFamily="34" charset="0"/>
        <a:ea typeface="+mn-ea"/>
        <a:cs typeface="Noto Sans CJK SC Regular" charset="0"/>
      </a:defRPr>
    </a:lvl6pPr>
    <a:lvl7pPr marL="2743200" algn="l" defTabSz="914400" rtl="0" eaLnBrk="1" latinLnBrk="0" hangingPunct="1">
      <a:defRPr kern="1200">
        <a:solidFill>
          <a:schemeClr val="bg1"/>
        </a:solidFill>
        <a:latin typeface="Arial" panose="020B0604020202020204" pitchFamily="34" charset="0"/>
        <a:ea typeface="+mn-ea"/>
        <a:cs typeface="Noto Sans CJK SC Regular" charset="0"/>
      </a:defRPr>
    </a:lvl7pPr>
    <a:lvl8pPr marL="3200400" algn="l" defTabSz="914400" rtl="0" eaLnBrk="1" latinLnBrk="0" hangingPunct="1">
      <a:defRPr kern="1200">
        <a:solidFill>
          <a:schemeClr val="bg1"/>
        </a:solidFill>
        <a:latin typeface="Arial" panose="020B0604020202020204" pitchFamily="34" charset="0"/>
        <a:ea typeface="+mn-ea"/>
        <a:cs typeface="Noto Sans CJK SC Regular" charset="0"/>
      </a:defRPr>
    </a:lvl8pPr>
    <a:lvl9pPr marL="3657600" algn="l" defTabSz="914400" rtl="0" eaLnBrk="1" latinLnBrk="0" hangingPunct="1">
      <a:defRPr kern="1200">
        <a:solidFill>
          <a:schemeClr val="bg1"/>
        </a:solidFill>
        <a:latin typeface="Arial" panose="020B0604020202020204" pitchFamily="34" charset="0"/>
        <a:ea typeface="+mn-ea"/>
        <a:cs typeface="Noto Sans CJK SC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94660"/>
  </p:normalViewPr>
  <p:slideViewPr>
    <p:cSldViewPr>
      <p:cViewPr varScale="1">
        <p:scale>
          <a:sx n="80" d="100"/>
          <a:sy n="80" d="100"/>
        </p:scale>
        <p:origin x="1627" y="4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1"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2" name="AutoShape 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3" name="AutoShape 5"/>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4" name="AutoShape 6"/>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AutoShape 7"/>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6" name="AutoShape 8"/>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7" name="AutoShape 9"/>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8" name="AutoShape 10"/>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9" name="AutoShape 1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0" name="Text Box 12"/>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1" name="Text Box 13"/>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2" name="Rectangle 14"/>
          <p:cNvSpPr>
            <a:spLocks noGrp="1" noChangeArrowheads="1"/>
          </p:cNvSpPr>
          <p:nvPr>
            <p:ph type="sldImg"/>
          </p:nvPr>
        </p:nvSpPr>
        <p:spPr bwMode="auto">
          <a:xfrm>
            <a:off x="1143000" y="685800"/>
            <a:ext cx="4554538" cy="341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63" name="Rectangle 15"/>
          <p:cNvSpPr>
            <a:spLocks noGrp="1" noChangeArrowheads="1"/>
          </p:cNvSpPr>
          <p:nvPr>
            <p:ph type="body"/>
          </p:nvPr>
        </p:nvSpPr>
        <p:spPr bwMode="auto">
          <a:xfrm>
            <a:off x="685800" y="4343400"/>
            <a:ext cx="5468938" cy="409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smtClean="0"/>
          </a:p>
        </p:txBody>
      </p:sp>
      <p:sp>
        <p:nvSpPr>
          <p:cNvPr id="2064" name="Text Box 16"/>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5" name="Rectangle 17"/>
          <p:cNvSpPr>
            <a:spLocks noGrp="1" noChangeArrowheads="1"/>
          </p:cNvSpPr>
          <p:nvPr>
            <p:ph type="sldNum"/>
          </p:nvPr>
        </p:nvSpPr>
        <p:spPr bwMode="auto">
          <a:xfrm>
            <a:off x="3884613" y="8685213"/>
            <a:ext cx="2954337"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cs typeface="DejaVu Sans" charset="0"/>
              </a:defRPr>
            </a:lvl1pPr>
          </a:lstStyle>
          <a:p>
            <a:fld id="{50A98DFF-2220-430C-822F-7591143F80C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F1BE9D51-6AC4-428C-9D0D-7122E8ADD124}" type="slidenum">
              <a:rPr lang="en-US" altLang="en-US"/>
              <a:pPr/>
              <a:t>1</a:t>
            </a:fld>
            <a:endParaRPr lang="en-US" altLang="en-US"/>
          </a:p>
        </p:txBody>
      </p:sp>
      <p:sp>
        <p:nvSpPr>
          <p:cNvPr id="1433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AA287554-1EAB-4000-9AEB-A1A642C00FD0}" type="slidenum">
              <a:rPr lang="en-US" altLang="en-US"/>
              <a:pPr/>
              <a:t>10</a:t>
            </a:fld>
            <a:endParaRPr lang="en-US" altLang="en-US"/>
          </a:p>
        </p:txBody>
      </p:sp>
      <p:sp>
        <p:nvSpPr>
          <p:cNvPr id="23553" name="Rectangle 1"/>
          <p:cNvSpPr txBox="1">
            <a:spLocks noChangeArrowheads="1"/>
          </p:cNvSpPr>
          <p:nvPr>
            <p:ph type="sldImg"/>
          </p:nvPr>
        </p:nvSpPr>
        <p:spPr bwMode="auto">
          <a:xfrm>
            <a:off x="1144588" y="685800"/>
            <a:ext cx="4556125"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Text Box 2"/>
          <p:cNvSpPr txBox="1">
            <a:spLocks noChangeArrowheads="1"/>
          </p:cNvSpPr>
          <p:nvPr/>
        </p:nvSpPr>
        <p:spPr bwMode="auto">
          <a:xfrm>
            <a:off x="685800" y="4343400"/>
            <a:ext cx="5473700" cy="410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19A1CE92-1682-489D-87B4-363DF6AE51D8}" type="slidenum">
              <a:rPr lang="en-US" altLang="en-US"/>
              <a:pPr/>
              <a:t>11</a:t>
            </a:fld>
            <a:endParaRPr lang="en-US" altLang="en-US"/>
          </a:p>
        </p:txBody>
      </p:sp>
      <p:sp>
        <p:nvSpPr>
          <p:cNvPr id="24577" name="Rectangle 1"/>
          <p:cNvSpPr txBox="1">
            <a:spLocks noChangeArrowheads="1"/>
          </p:cNvSpPr>
          <p:nvPr>
            <p:ph type="sldImg"/>
          </p:nvPr>
        </p:nvSpPr>
        <p:spPr bwMode="auto">
          <a:xfrm>
            <a:off x="1144588" y="685800"/>
            <a:ext cx="4556125"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Text Box 2"/>
          <p:cNvSpPr txBox="1">
            <a:spLocks noChangeArrowheads="1"/>
          </p:cNvSpPr>
          <p:nvPr/>
        </p:nvSpPr>
        <p:spPr bwMode="auto">
          <a:xfrm>
            <a:off x="685800" y="4343400"/>
            <a:ext cx="5473700" cy="410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C0F80DE4-F973-48C9-9400-BD9E24D9C451}" type="slidenum">
              <a:rPr lang="en-US" altLang="en-US"/>
              <a:pPr/>
              <a:t>2</a:t>
            </a:fld>
            <a:endParaRPr lang="en-US" altLang="en-US"/>
          </a:p>
        </p:txBody>
      </p:sp>
      <p:sp>
        <p:nvSpPr>
          <p:cNvPr id="1536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BBE59B75-1359-4873-9160-8A63841A4574}" type="slidenum">
              <a:rPr lang="en-US" altLang="en-US"/>
              <a:pPr/>
              <a:t>3</a:t>
            </a:fld>
            <a:endParaRPr lang="en-US" altLang="en-US"/>
          </a:p>
        </p:txBody>
      </p:sp>
      <p:sp>
        <p:nvSpPr>
          <p:cNvPr id="16385" name="Rectangle 1"/>
          <p:cNvSpPr txBox="1">
            <a:spLocks noChangeArrowheads="1"/>
          </p:cNvSpPr>
          <p:nvPr>
            <p:ph type="sldImg"/>
          </p:nvPr>
        </p:nvSpPr>
        <p:spPr bwMode="auto">
          <a:xfrm>
            <a:off x="1146175" y="685800"/>
            <a:ext cx="4549775" cy="34131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Rectangle 2"/>
          <p:cNvSpPr txBox="1">
            <a:spLocks noChangeArrowheads="1"/>
          </p:cNvSpPr>
          <p:nvPr>
            <p:ph type="body" idx="1"/>
          </p:nvPr>
        </p:nvSpPr>
        <p:spPr bwMode="auto">
          <a:xfrm>
            <a:off x="685800" y="4343400"/>
            <a:ext cx="5470525" cy="4098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5F6BADA4-D843-4B09-A6F7-3B6F5DECEBB9}" type="slidenum">
              <a:rPr lang="en-US" altLang="en-US"/>
              <a:pPr/>
              <a:t>4</a:t>
            </a:fld>
            <a:endParaRPr lang="en-US" altLang="en-US"/>
          </a:p>
        </p:txBody>
      </p:sp>
      <p:sp>
        <p:nvSpPr>
          <p:cNvPr id="17409" name="Rectangle 1"/>
          <p:cNvSpPr txBox="1">
            <a:spLocks noChangeArrowheads="1"/>
          </p:cNvSpPr>
          <p:nvPr>
            <p:ph type="sldImg"/>
          </p:nvPr>
        </p:nvSpPr>
        <p:spPr bwMode="auto">
          <a:xfrm>
            <a:off x="1144588" y="685800"/>
            <a:ext cx="4556125"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Text Box 2"/>
          <p:cNvSpPr txBox="1">
            <a:spLocks noChangeArrowheads="1"/>
          </p:cNvSpPr>
          <p:nvPr/>
        </p:nvSpPr>
        <p:spPr bwMode="auto">
          <a:xfrm>
            <a:off x="685800" y="4343400"/>
            <a:ext cx="5473700" cy="410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CAFDA3C3-ADA2-4895-9DDE-43BE5A3941A9}" type="slidenum">
              <a:rPr lang="en-US" altLang="en-US"/>
              <a:pPr/>
              <a:t>5</a:t>
            </a:fld>
            <a:endParaRPr lang="en-US" altLang="en-US"/>
          </a:p>
        </p:txBody>
      </p:sp>
      <p:sp>
        <p:nvSpPr>
          <p:cNvPr id="18433" name="Rectangle 1"/>
          <p:cNvSpPr txBox="1">
            <a:spLocks noChangeArrowheads="1"/>
          </p:cNvSpPr>
          <p:nvPr>
            <p:ph type="sldImg"/>
          </p:nvPr>
        </p:nvSpPr>
        <p:spPr bwMode="auto">
          <a:xfrm>
            <a:off x="1144588" y="685800"/>
            <a:ext cx="4556125"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Text Box 2"/>
          <p:cNvSpPr txBox="1">
            <a:spLocks noChangeArrowheads="1"/>
          </p:cNvSpPr>
          <p:nvPr/>
        </p:nvSpPr>
        <p:spPr bwMode="auto">
          <a:xfrm>
            <a:off x="685800" y="4343400"/>
            <a:ext cx="5473700" cy="410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177405AB-7491-4E37-8589-B7F49FBCD33E}" type="slidenum">
              <a:rPr lang="en-US" altLang="en-US"/>
              <a:pPr/>
              <a:t>6</a:t>
            </a:fld>
            <a:endParaRPr lang="en-US" altLang="en-US"/>
          </a:p>
        </p:txBody>
      </p:sp>
      <p:sp>
        <p:nvSpPr>
          <p:cNvPr id="19457" name="Rectangle 1"/>
          <p:cNvSpPr txBox="1">
            <a:spLocks noChangeArrowheads="1"/>
          </p:cNvSpPr>
          <p:nvPr>
            <p:ph type="sldImg"/>
          </p:nvPr>
        </p:nvSpPr>
        <p:spPr bwMode="auto">
          <a:xfrm>
            <a:off x="1144588" y="685800"/>
            <a:ext cx="4556125"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Text Box 2"/>
          <p:cNvSpPr txBox="1">
            <a:spLocks noChangeArrowheads="1"/>
          </p:cNvSpPr>
          <p:nvPr/>
        </p:nvSpPr>
        <p:spPr bwMode="auto">
          <a:xfrm>
            <a:off x="685800" y="4343400"/>
            <a:ext cx="5473700" cy="410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BD824628-2BCD-4E1F-AE65-B2159D76827F}" type="slidenum">
              <a:rPr lang="en-US" altLang="en-US"/>
              <a:pPr/>
              <a:t>7</a:t>
            </a:fld>
            <a:endParaRPr lang="en-US" altLang="en-US"/>
          </a:p>
        </p:txBody>
      </p:sp>
      <p:sp>
        <p:nvSpPr>
          <p:cNvPr id="20481" name="Rectangle 1"/>
          <p:cNvSpPr txBox="1">
            <a:spLocks noChangeArrowheads="1"/>
          </p:cNvSpPr>
          <p:nvPr>
            <p:ph type="sldImg"/>
          </p:nvPr>
        </p:nvSpPr>
        <p:spPr bwMode="auto">
          <a:xfrm>
            <a:off x="1144588" y="685800"/>
            <a:ext cx="4556125"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Text Box 2"/>
          <p:cNvSpPr txBox="1">
            <a:spLocks noChangeArrowheads="1"/>
          </p:cNvSpPr>
          <p:nvPr/>
        </p:nvSpPr>
        <p:spPr bwMode="auto">
          <a:xfrm>
            <a:off x="685800" y="4343400"/>
            <a:ext cx="5473700" cy="410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078CB503-13FD-4F3C-BB26-DAE4F10A2F36}" type="slidenum">
              <a:rPr lang="en-US" altLang="en-US"/>
              <a:pPr/>
              <a:t>8</a:t>
            </a:fld>
            <a:endParaRPr lang="en-US" altLang="en-US"/>
          </a:p>
        </p:txBody>
      </p:sp>
      <p:sp>
        <p:nvSpPr>
          <p:cNvPr id="21505" name="Rectangle 1"/>
          <p:cNvSpPr txBox="1">
            <a:spLocks noChangeArrowheads="1"/>
          </p:cNvSpPr>
          <p:nvPr>
            <p:ph type="sldImg"/>
          </p:nvPr>
        </p:nvSpPr>
        <p:spPr bwMode="auto">
          <a:xfrm>
            <a:off x="1144588" y="685800"/>
            <a:ext cx="4556125"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Text Box 2"/>
          <p:cNvSpPr txBox="1">
            <a:spLocks noChangeArrowheads="1"/>
          </p:cNvSpPr>
          <p:nvPr/>
        </p:nvSpPr>
        <p:spPr bwMode="auto">
          <a:xfrm>
            <a:off x="685800" y="4343400"/>
            <a:ext cx="5473700" cy="410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2475409E-C731-4689-99D1-7FB4F17177DF}" type="slidenum">
              <a:rPr lang="en-US" altLang="en-US"/>
              <a:pPr/>
              <a:t>9</a:t>
            </a:fld>
            <a:endParaRPr lang="en-US" altLang="en-US"/>
          </a:p>
        </p:txBody>
      </p:sp>
      <p:sp>
        <p:nvSpPr>
          <p:cNvPr id="22529" name="Rectangle 1"/>
          <p:cNvSpPr txBox="1">
            <a:spLocks noChangeArrowheads="1"/>
          </p:cNvSpPr>
          <p:nvPr>
            <p:ph type="sldImg"/>
          </p:nvPr>
        </p:nvSpPr>
        <p:spPr bwMode="auto">
          <a:xfrm>
            <a:off x="1144588" y="685800"/>
            <a:ext cx="4556125"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Text Box 2"/>
          <p:cNvSpPr txBox="1">
            <a:spLocks noChangeArrowheads="1"/>
          </p:cNvSpPr>
          <p:nvPr/>
        </p:nvSpPr>
        <p:spPr bwMode="auto">
          <a:xfrm>
            <a:off x="685800" y="4343400"/>
            <a:ext cx="5473700" cy="410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363993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181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6700" y="274638"/>
            <a:ext cx="2052638" cy="58340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07100" cy="58340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2557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2138" cy="1125537"/>
          </a:xfrm>
        </p:spPr>
        <p:txBody>
          <a:bodyPr/>
          <a:lstStyle/>
          <a:p>
            <a:r>
              <a:rPr lang="en-US" smtClean="0"/>
              <a:t>Click to edit Master title style</a:t>
            </a:r>
            <a:endParaRPr lang="en-US"/>
          </a:p>
        </p:txBody>
      </p:sp>
    </p:spTree>
    <p:extLst>
      <p:ext uri="{BB962C8B-B14F-4D97-AF65-F5344CB8AC3E}">
        <p14:creationId xmlns:p14="http://schemas.microsoft.com/office/powerpoint/2010/main" val="3925854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31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2222489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29075" cy="4508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675" y="1600200"/>
            <a:ext cx="4030663" cy="4508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1948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3420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4521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665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08306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3966395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0" y="274638"/>
            <a:ext cx="8212138" cy="1125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1026" name="Rectangle 2"/>
          <p:cNvSpPr>
            <a:spLocks noGrp="1" noChangeArrowheads="1"/>
          </p:cNvSpPr>
          <p:nvPr>
            <p:ph type="body" idx="1"/>
          </p:nvPr>
        </p:nvSpPr>
        <p:spPr bwMode="auto">
          <a:xfrm>
            <a:off x="457200" y="1600200"/>
            <a:ext cx="8212138" cy="450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1027" name="Text Box 3"/>
          <p:cNvSpPr txBox="1">
            <a:spLocks noChangeArrowheads="1"/>
          </p:cNvSpPr>
          <p:nvPr/>
        </p:nvSpPr>
        <p:spPr bwMode="auto">
          <a:xfrm>
            <a:off x="3581400" y="6613525"/>
            <a:ext cx="15240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ctr" eaLnBrk="1" hangingPunct="1">
              <a:spcBef>
                <a:spcPts val="625"/>
              </a:spcBef>
              <a:buClrTx/>
              <a:buFontTx/>
              <a:buNone/>
            </a:pPr>
            <a:r>
              <a:rPr lang="en-US" altLang="en-US" sz="1000"/>
              <a:t>Slide </a:t>
            </a:r>
            <a:fld id="{7499D612-F1D0-4EDC-B69C-FAA027621E75}" type="slidenum">
              <a:rPr lang="en-US" altLang="en-US" sz="1000"/>
              <a:pPr algn="ctr" eaLnBrk="1" hangingPunct="1">
                <a:spcBef>
                  <a:spcPts val="625"/>
                </a:spcBef>
                <a:buClrTx/>
                <a:buFontTx/>
                <a:buNone/>
              </a:pPr>
              <a:t>‹#›</a:t>
            </a:fld>
            <a:endParaRPr lang="en-US" altLang="en-US" sz="10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2400" b="1" kern="1200">
          <a:solidFill>
            <a:srgbClr val="345A35"/>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anose="02020603050405020304" pitchFamily="18" charset="0"/>
        <a:defRPr sz="2400" b="1">
          <a:solidFill>
            <a:srgbClr val="345A35"/>
          </a:solidFill>
          <a:latin typeface="Arial" panose="020B0604020202020204" pitchFamily="34" charset="0"/>
          <a:cs typeface="Noto Sans CJK SC Regular" charset="0"/>
        </a:defRPr>
      </a:lvl2pPr>
      <a:lvl3pPr marL="1143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2400" b="1">
          <a:solidFill>
            <a:srgbClr val="345A35"/>
          </a:solidFill>
          <a:latin typeface="Arial" panose="020B0604020202020204" pitchFamily="34" charset="0"/>
          <a:cs typeface="Noto Sans CJK SC Regular" charset="0"/>
        </a:defRPr>
      </a:lvl3pPr>
      <a:lvl4pPr marL="1600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2400" b="1">
          <a:solidFill>
            <a:srgbClr val="345A35"/>
          </a:solidFill>
          <a:latin typeface="Arial" panose="020B0604020202020204" pitchFamily="34" charset="0"/>
          <a:cs typeface="Noto Sans CJK SC Regular" charset="0"/>
        </a:defRPr>
      </a:lvl4pPr>
      <a:lvl5pPr marL="20574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2400" b="1">
          <a:solidFill>
            <a:srgbClr val="345A35"/>
          </a:solidFill>
          <a:latin typeface="Arial" panose="020B0604020202020204" pitchFamily="34" charset="0"/>
          <a:cs typeface="Noto Sans CJK SC Regular" charset="0"/>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2400" b="1">
          <a:solidFill>
            <a:srgbClr val="345A35"/>
          </a:solidFill>
          <a:latin typeface="Arial" panose="020B0604020202020204" pitchFamily="34" charset="0"/>
          <a:cs typeface="Noto Sans CJK SC Regular" charset="0"/>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2400" b="1">
          <a:solidFill>
            <a:srgbClr val="345A35"/>
          </a:solidFill>
          <a:latin typeface="Arial" panose="020B0604020202020204" pitchFamily="34" charset="0"/>
          <a:cs typeface="Noto Sans CJK SC Regular" charset="0"/>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2400" b="1">
          <a:solidFill>
            <a:srgbClr val="345A35"/>
          </a:solidFill>
          <a:latin typeface="Arial" panose="020B0604020202020204" pitchFamily="34" charset="0"/>
          <a:cs typeface="Noto Sans CJK SC Regular" charset="0"/>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2400" b="1">
          <a:solidFill>
            <a:srgbClr val="345A35"/>
          </a:solidFill>
          <a:latin typeface="Arial" panose="020B0604020202020204" pitchFamily="34" charset="0"/>
          <a:cs typeface="Noto Sans CJK SC Regular"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57200" y="2130425"/>
            <a:ext cx="8686800"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en-US" altLang="en-US" sz="2400" b="1">
                <a:solidFill>
                  <a:srgbClr val="345A35"/>
                </a:solidFill>
                <a:effectLst>
                  <a:outerShdw blurRad="38100" dist="38100" dir="2700000" algn="tl">
                    <a:srgbClr val="C0C0C0"/>
                  </a:outerShdw>
                </a:effectLst>
              </a:rPr>
              <a:t>Digital Fundamentals</a:t>
            </a:r>
          </a:p>
        </p:txBody>
      </p:sp>
      <p:sp>
        <p:nvSpPr>
          <p:cNvPr id="3074" name="Text Box 2"/>
          <p:cNvSpPr txBox="1">
            <a:spLocks noChangeArrowheads="1"/>
          </p:cNvSpPr>
          <p:nvPr/>
        </p:nvSpPr>
        <p:spPr bwMode="auto">
          <a:xfrm>
            <a:off x="381000" y="3886200"/>
            <a:ext cx="87630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ctr" eaLnBrk="1" hangingPunct="1">
              <a:spcBef>
                <a:spcPts val="800"/>
              </a:spcBef>
              <a:buClrTx/>
              <a:buFontTx/>
              <a:buNone/>
            </a:pPr>
            <a:r>
              <a:rPr lang="en-US" altLang="en-US" sz="2400" b="1">
                <a:effectLst>
                  <a:outerShdw blurRad="38100" dist="38100" dir="2700000" algn="tl">
                    <a:srgbClr val="C0C0C0"/>
                  </a:outerShdw>
                </a:effectLst>
              </a:rPr>
              <a:t>CHAPTER 4  </a:t>
            </a:r>
            <a:br>
              <a:rPr lang="en-US" altLang="en-US" sz="2400" b="1">
                <a:effectLst>
                  <a:outerShdw blurRad="38100" dist="38100" dir="2700000" algn="tl">
                    <a:srgbClr val="C0C0C0"/>
                  </a:outerShdw>
                </a:effectLst>
              </a:rPr>
            </a:br>
            <a:r>
              <a:rPr lang="en-US" altLang="en-US" sz="2400" b="1">
                <a:effectLst>
                  <a:outerShdw blurRad="38100" dist="38100" dir="2700000" algn="tl">
                    <a:srgbClr val="C0C0C0"/>
                  </a:outerShdw>
                </a:effectLst>
              </a:rPr>
              <a:t>Boolean Algebra and Logic Simplification</a:t>
            </a:r>
            <a:r>
              <a:rPr lang="en-US" altLang="en-US" sz="3200">
                <a:effectLst>
                  <a:outerShdw blurRad="38100" dist="38100" dir="2700000" algn="tl">
                    <a:srgbClr val="C0C0C0"/>
                  </a:outerShdw>
                </a:effectLst>
              </a:rPr>
              <a:t> </a:t>
            </a:r>
          </a:p>
        </p:txBody>
      </p:sp>
      <p:grpSp>
        <p:nvGrpSpPr>
          <p:cNvPr id="3075" name="Group 3"/>
          <p:cNvGrpSpPr>
            <a:grpSpLocks/>
          </p:cNvGrpSpPr>
          <p:nvPr/>
        </p:nvGrpSpPr>
        <p:grpSpPr bwMode="auto">
          <a:xfrm>
            <a:off x="228600" y="228600"/>
            <a:ext cx="8593138" cy="6002338"/>
            <a:chOff x="144" y="144"/>
            <a:chExt cx="5413" cy="3781"/>
          </a:xfrm>
        </p:grpSpPr>
        <p:grpSp>
          <p:nvGrpSpPr>
            <p:cNvPr id="3076" name="Group 4"/>
            <p:cNvGrpSpPr>
              <a:grpSpLocks/>
            </p:cNvGrpSpPr>
            <p:nvPr/>
          </p:nvGrpSpPr>
          <p:grpSpPr bwMode="auto">
            <a:xfrm>
              <a:off x="192" y="192"/>
              <a:ext cx="5365" cy="3733"/>
              <a:chOff x="192" y="192"/>
              <a:chExt cx="5365" cy="3733"/>
            </a:xfrm>
          </p:grpSpPr>
          <p:sp>
            <p:nvSpPr>
              <p:cNvPr id="3077" name="Line 5"/>
              <p:cNvSpPr>
                <a:spLocks noChangeShapeType="1"/>
              </p:cNvSpPr>
              <p:nvPr/>
            </p:nvSpPr>
            <p:spPr bwMode="auto">
              <a:xfrm>
                <a:off x="192" y="192"/>
                <a:ext cx="5365" cy="0"/>
              </a:xfrm>
              <a:prstGeom prst="line">
                <a:avLst/>
              </a:prstGeom>
              <a:noFill/>
              <a:ln w="57240" cap="sq">
                <a:solidFill>
                  <a:srgbClr val="333399"/>
                </a:solidFill>
                <a:miter lim="800000"/>
                <a:headEnd/>
                <a:tailEnd/>
              </a:ln>
              <a:effectLst>
                <a:outerShdw dist="107933" dir="2700000" algn="ctr" rotWithShape="0">
                  <a:srgbClr val="808080">
                    <a:alpha val="50027"/>
                  </a:srgbClr>
                </a:outerShdw>
              </a:effectLst>
              <a:extLst>
                <a:ext uri="{909E8E84-426E-40DD-AFC4-6F175D3DCCD1}">
                  <a14:hiddenFill xmlns:a14="http://schemas.microsoft.com/office/drawing/2010/main">
                    <a:noFill/>
                  </a14:hiddenFill>
                </a:ext>
              </a:extLst>
            </p:spPr>
            <p:txBody>
              <a:bodyPr/>
              <a:lstStyle/>
              <a:p>
                <a:endParaRPr lang="en-US"/>
              </a:p>
            </p:txBody>
          </p:sp>
          <p:sp>
            <p:nvSpPr>
              <p:cNvPr id="3078" name="Line 6"/>
              <p:cNvSpPr>
                <a:spLocks noChangeShapeType="1"/>
              </p:cNvSpPr>
              <p:nvPr/>
            </p:nvSpPr>
            <p:spPr bwMode="auto">
              <a:xfrm>
                <a:off x="192" y="192"/>
                <a:ext cx="0" cy="3733"/>
              </a:xfrm>
              <a:prstGeom prst="line">
                <a:avLst/>
              </a:prstGeom>
              <a:noFill/>
              <a:ln w="57240" cap="sq">
                <a:solidFill>
                  <a:srgbClr val="333399"/>
                </a:solidFill>
                <a:miter lim="800000"/>
                <a:headEnd/>
                <a:tailEnd/>
              </a:ln>
              <a:effectLst>
                <a:outerShdw dist="107933" dir="2700000" algn="ctr" rotWithShape="0">
                  <a:srgbClr val="808080">
                    <a:alpha val="50027"/>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3079" name="Rectangle 7"/>
            <p:cNvSpPr>
              <a:spLocks noChangeArrowheads="1"/>
            </p:cNvSpPr>
            <p:nvPr/>
          </p:nvSpPr>
          <p:spPr bwMode="auto">
            <a:xfrm>
              <a:off x="144" y="144"/>
              <a:ext cx="133" cy="133"/>
            </a:xfrm>
            <a:prstGeom prst="rect">
              <a:avLst/>
            </a:prstGeom>
            <a:solidFill>
              <a:srgbClr val="333399"/>
            </a:solidFill>
            <a:ln>
              <a:noFill/>
            </a:ln>
            <a:effectLst>
              <a:outerShdw dist="107933" dir="2700000" algn="ctr" rotWithShape="0">
                <a:srgbClr val="808080">
                  <a:alpha val="50027"/>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endParaRPr lang="en-US"/>
            </a:p>
          </p:txBody>
        </p:sp>
      </p:grpSp>
    </p:spTree>
  </p:cSld>
  <p:clrMapOvr>
    <a:masterClrMapping/>
  </p:clrMapOvr>
  <p:transition/>
  <p:timing>
    <p:tnLst>
      <p:par>
        <p:cTn id="1" dur="indefinite"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3074">
                                            <p:txEl>
                                              <p:pRg st="0" end="0"/>
                                            </p:txEl>
                                          </p:spTgt>
                                        </p:tgtEl>
                                        <p:attrNameLst>
                                          <p:attrName>style.visibility</p:attrName>
                                        </p:attrNameLst>
                                      </p:cBhvr>
                                      <p:to>
                                        <p:strVal val="visible"/>
                                      </p:to>
                                    </p:set>
                                    <p:animEffect transition="in" filter="wipe(left)">
                                      <p:cBhvr additive="repl">
                                        <p:cTn id="7" dur="500"/>
                                        <p:tgtEl>
                                          <p:spTgt spid="30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914400" y="109538"/>
            <a:ext cx="6400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en-US" altLang="en-US" sz="2000" b="1">
                <a:solidFill>
                  <a:srgbClr val="345A35"/>
                </a:solidFill>
                <a:effectLst>
                  <a:outerShdw blurRad="38100" dist="38100" dir="2700000" algn="tl">
                    <a:srgbClr val="C0C0C0"/>
                  </a:outerShdw>
                </a:effectLst>
              </a:rPr>
              <a:t>EXAMPLE: The Quine-McCluskey Method</a:t>
            </a:r>
          </a:p>
        </p:txBody>
      </p:sp>
      <p:sp>
        <p:nvSpPr>
          <p:cNvPr id="12290" name="Text Box 2"/>
          <p:cNvSpPr txBox="1">
            <a:spLocks noChangeArrowheads="1"/>
          </p:cNvSpPr>
          <p:nvPr/>
        </p:nvSpPr>
        <p:spPr bwMode="auto">
          <a:xfrm>
            <a:off x="200025" y="844550"/>
            <a:ext cx="8943975" cy="201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just"/>
            <a:r>
              <a:rPr lang="en-US" altLang="en-US" sz="2000"/>
              <a:t>With complicated expressions, the process described can be continued. For our example, we can read the Second level expression as BC. The terms that are unchecked will form other terms in the final reduced expression. The first unchecked term is read as A BD.</a:t>
            </a:r>
          </a:p>
          <a:p>
            <a:pPr algn="just"/>
            <a:r>
              <a:rPr lang="en-US" altLang="en-US" sz="2000"/>
              <a:t>The next one is read as A CD. The last unchecked term is ABD. Recall that m</a:t>
            </a:r>
            <a:r>
              <a:rPr lang="en-US" altLang="en-US" sz="2000" baseline="-33000"/>
              <a:t>10</a:t>
            </a:r>
            <a:r>
              <a:rPr lang="en-US" altLang="en-US" sz="2000"/>
              <a:t> was an essential prime implicant, so is picked up in the final expression. The reduced expression using the unchecked terms is:</a:t>
            </a:r>
          </a:p>
          <a:p>
            <a:pPr algn="ctr"/>
            <a:r>
              <a:rPr lang="en-US" altLang="en-US" sz="2000"/>
              <a:t>X = BC + A BD + A CD + ABD + ABCD</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63550"/>
            <a:ext cx="7629525" cy="479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638" y="3646488"/>
            <a:ext cx="6765925" cy="3032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914400" y="36513"/>
            <a:ext cx="6400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en-US" altLang="en-US" sz="2000" b="1">
                <a:solidFill>
                  <a:srgbClr val="345A35"/>
                </a:solidFill>
                <a:effectLst>
                  <a:outerShdw blurRad="38100" dist="38100" dir="2700000" algn="tl">
                    <a:srgbClr val="C0C0C0"/>
                  </a:outerShdw>
                </a:effectLst>
              </a:rPr>
              <a:t>EXAMPLE: The Quine-McCluskey Method</a:t>
            </a:r>
          </a:p>
        </p:txBody>
      </p:sp>
      <p:sp>
        <p:nvSpPr>
          <p:cNvPr id="13314" name="Text Box 2"/>
          <p:cNvSpPr txBox="1">
            <a:spLocks noChangeArrowheads="1"/>
          </p:cNvSpPr>
          <p:nvPr/>
        </p:nvSpPr>
        <p:spPr bwMode="auto">
          <a:xfrm>
            <a:off x="200025" y="879475"/>
            <a:ext cx="8943975" cy="201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ctr"/>
            <a:r>
              <a:rPr lang="en-US" altLang="en-US" sz="2000"/>
              <a:t>X = BC + A BD + A CD + ABD + ABCD</a:t>
            </a:r>
          </a:p>
          <a:p>
            <a:r>
              <a:rPr lang="en-US" altLang="en-US" sz="2000"/>
              <a:t>Although this expression is correct, it may not be the minimum possible expression. There is a </a:t>
            </a:r>
            <a:r>
              <a:rPr lang="en-US" altLang="en-US" sz="2000" b="1"/>
              <a:t>final check </a:t>
            </a:r>
            <a:r>
              <a:rPr lang="en-US" altLang="en-US" sz="2000"/>
              <a:t>that can eliminate any unnecessary terms. The terms for the expression are written into a prime implicant table, with minterms for each prime implicant checked, as shown in Table 4–13.</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92113"/>
            <a:ext cx="7629525" cy="479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638" y="2468563"/>
            <a:ext cx="6950075" cy="2430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7" name="Text Box 5"/>
          <p:cNvSpPr txBox="1">
            <a:spLocks noChangeArrowheads="1"/>
          </p:cNvSpPr>
          <p:nvPr/>
        </p:nvSpPr>
        <p:spPr bwMode="auto">
          <a:xfrm>
            <a:off x="14288" y="4846638"/>
            <a:ext cx="9166225" cy="173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r>
              <a:rPr lang="en-US" altLang="en-US"/>
              <a:t>If a minterm has a single check mark, then the prime implicant is essential and must</a:t>
            </a:r>
          </a:p>
          <a:p>
            <a:r>
              <a:rPr lang="en-US" altLang="en-US"/>
              <a:t>be included in the final expression. The term ABD must be included because </a:t>
            </a:r>
            <a:r>
              <a:rPr lang="en-US" altLang="en-US" sz="2000"/>
              <a:t>m</a:t>
            </a:r>
            <a:r>
              <a:rPr lang="en-US" altLang="en-US" sz="2000" baseline="-33000"/>
              <a:t>15</a:t>
            </a:r>
            <a:r>
              <a:rPr lang="en-US" altLang="en-US"/>
              <a:t> is only</a:t>
            </a:r>
          </a:p>
          <a:p>
            <a:r>
              <a:rPr lang="en-US" altLang="en-US"/>
              <a:t>covered by it. Likewise </a:t>
            </a:r>
            <a:r>
              <a:rPr lang="en-US" altLang="en-US" sz="2000"/>
              <a:t>m</a:t>
            </a:r>
            <a:r>
              <a:rPr lang="en-US" altLang="en-US" sz="2000" baseline="-33000"/>
              <a:t>10</a:t>
            </a:r>
            <a:r>
              <a:rPr lang="en-US" altLang="en-US"/>
              <a:t> is only covered by ABCD, so it must be in the final expres-sion Notice that the two minterms in A CD are covered by the prime implicants in the first two rows, so this term is unnecessary. The final reduced expression is, therefore,</a:t>
            </a:r>
          </a:p>
        </p:txBody>
      </p:sp>
      <p:pic>
        <p:nvPicPr>
          <p:cNvPr id="133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3838" y="6480175"/>
            <a:ext cx="3475037" cy="4016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b="1">
                <a:solidFill>
                  <a:srgbClr val="345A35"/>
                </a:solidFill>
                <a:effectLst>
                  <a:outerShdw blurRad="38100" dist="38100" dir="2700000" algn="tl">
                    <a:srgbClr val="C0C0C0"/>
                  </a:outerShdw>
                </a:effectLst>
              </a:rPr>
              <a:t>Chapter Outline</a:t>
            </a:r>
          </a:p>
        </p:txBody>
      </p:sp>
      <p:sp>
        <p:nvSpPr>
          <p:cNvPr id="4098" name="Text Box 2"/>
          <p:cNvSpPr txBox="1">
            <a:spLocks noChangeArrowheads="1"/>
          </p:cNvSpPr>
          <p:nvPr/>
        </p:nvSpPr>
        <p:spPr bwMode="auto">
          <a:xfrm>
            <a:off x="331788" y="1290638"/>
            <a:ext cx="7805737"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spcBef>
                <a:spcPts val="600"/>
              </a:spcBef>
              <a:buClrTx/>
              <a:buFontTx/>
              <a:buNone/>
            </a:pPr>
            <a:r>
              <a:rPr lang="en-US" altLang="en-US" sz="2400" b="1">
                <a:effectLst>
                  <a:outerShdw blurRad="38100" dist="38100" dir="2700000" algn="tl">
                    <a:srgbClr val="C0C0C0"/>
                  </a:outerShdw>
                </a:effectLst>
              </a:rPr>
              <a:t>4–1 </a:t>
            </a:r>
            <a:r>
              <a:rPr lang="en-US" altLang="en-US" sz="2400">
                <a:effectLst>
                  <a:outerShdw blurRad="38100" dist="38100" dir="2700000" algn="tl">
                    <a:srgbClr val="C0C0C0"/>
                  </a:outerShdw>
                </a:effectLst>
              </a:rPr>
              <a:t>Boolean Operations and Expressions</a:t>
            </a:r>
          </a:p>
          <a:p>
            <a:pPr>
              <a:spcBef>
                <a:spcPts val="600"/>
              </a:spcBef>
              <a:buClrTx/>
              <a:buFontTx/>
              <a:buNone/>
            </a:pPr>
            <a:r>
              <a:rPr lang="en-US" altLang="en-US" sz="2400" b="1">
                <a:effectLst>
                  <a:outerShdw blurRad="38100" dist="38100" dir="2700000" algn="tl">
                    <a:srgbClr val="C0C0C0"/>
                  </a:outerShdw>
                </a:effectLst>
              </a:rPr>
              <a:t>4–2 </a:t>
            </a:r>
            <a:r>
              <a:rPr lang="en-US" altLang="en-US" sz="2400">
                <a:effectLst>
                  <a:outerShdw blurRad="38100" dist="38100" dir="2700000" algn="tl">
                    <a:srgbClr val="C0C0C0"/>
                  </a:outerShdw>
                </a:effectLst>
              </a:rPr>
              <a:t>Laws and Rules of Boolean Algebra</a:t>
            </a:r>
          </a:p>
          <a:p>
            <a:pPr>
              <a:spcBef>
                <a:spcPts val="600"/>
              </a:spcBef>
              <a:buClrTx/>
              <a:buFontTx/>
              <a:buNone/>
            </a:pPr>
            <a:r>
              <a:rPr lang="en-US" altLang="en-US" sz="2400" b="1">
                <a:effectLst>
                  <a:outerShdw blurRad="38100" dist="38100" dir="2700000" algn="tl">
                    <a:srgbClr val="C0C0C0"/>
                  </a:outerShdw>
                </a:effectLst>
              </a:rPr>
              <a:t>4–3 </a:t>
            </a:r>
            <a:r>
              <a:rPr lang="en-US" altLang="en-US" sz="2400">
                <a:effectLst>
                  <a:outerShdw blurRad="38100" dist="38100" dir="2700000" algn="tl">
                    <a:srgbClr val="C0C0C0"/>
                  </a:outerShdw>
                </a:effectLst>
              </a:rPr>
              <a:t>DeMorgan’s Theorems</a:t>
            </a:r>
          </a:p>
          <a:p>
            <a:pPr>
              <a:spcBef>
                <a:spcPts val="600"/>
              </a:spcBef>
              <a:buClrTx/>
              <a:buFontTx/>
              <a:buNone/>
            </a:pPr>
            <a:r>
              <a:rPr lang="en-US" altLang="en-US" sz="2400" b="1">
                <a:effectLst>
                  <a:outerShdw blurRad="38100" dist="38100" dir="2700000" algn="tl">
                    <a:srgbClr val="C0C0C0"/>
                  </a:outerShdw>
                </a:effectLst>
              </a:rPr>
              <a:t>4–4 </a:t>
            </a:r>
            <a:r>
              <a:rPr lang="en-US" altLang="en-US" sz="2400">
                <a:effectLst>
                  <a:outerShdw blurRad="38100" dist="38100" dir="2700000" algn="tl">
                    <a:srgbClr val="C0C0C0"/>
                  </a:outerShdw>
                </a:effectLst>
              </a:rPr>
              <a:t>Boolean Analysis of Logic Circuits</a:t>
            </a:r>
          </a:p>
          <a:p>
            <a:pPr>
              <a:spcBef>
                <a:spcPts val="600"/>
              </a:spcBef>
              <a:buClrTx/>
              <a:buFontTx/>
              <a:buNone/>
            </a:pPr>
            <a:r>
              <a:rPr lang="en-US" altLang="en-US" sz="2400" b="1">
                <a:effectLst>
                  <a:outerShdw blurRad="38100" dist="38100" dir="2700000" algn="tl">
                    <a:srgbClr val="C0C0C0"/>
                  </a:outerShdw>
                </a:effectLst>
              </a:rPr>
              <a:t>4–5 </a:t>
            </a:r>
            <a:r>
              <a:rPr lang="en-US" altLang="en-US" sz="2400">
                <a:effectLst>
                  <a:outerShdw blurRad="38100" dist="38100" dir="2700000" algn="tl">
                    <a:srgbClr val="C0C0C0"/>
                  </a:outerShdw>
                </a:effectLst>
              </a:rPr>
              <a:t>Logic Simplification Using Boolean Algebra</a:t>
            </a:r>
          </a:p>
          <a:p>
            <a:pPr>
              <a:spcBef>
                <a:spcPts val="600"/>
              </a:spcBef>
              <a:buClrTx/>
              <a:buFontTx/>
              <a:buNone/>
            </a:pPr>
            <a:r>
              <a:rPr lang="en-US" altLang="en-US" sz="2400" b="1">
                <a:effectLst>
                  <a:outerShdw blurRad="38100" dist="38100" dir="2700000" algn="tl">
                    <a:srgbClr val="C0C0C0"/>
                  </a:outerShdw>
                </a:effectLst>
              </a:rPr>
              <a:t>4–6 </a:t>
            </a:r>
            <a:r>
              <a:rPr lang="en-US" altLang="en-US" sz="2400">
                <a:effectLst>
                  <a:outerShdw blurRad="38100" dist="38100" dir="2700000" algn="tl">
                    <a:srgbClr val="C0C0C0"/>
                  </a:outerShdw>
                </a:effectLst>
              </a:rPr>
              <a:t>Standard Forms of Boolean Expressions</a:t>
            </a:r>
          </a:p>
          <a:p>
            <a:pPr>
              <a:spcBef>
                <a:spcPts val="600"/>
              </a:spcBef>
              <a:buClrTx/>
              <a:buFontTx/>
              <a:buNone/>
            </a:pPr>
            <a:r>
              <a:rPr lang="en-US" altLang="en-US" sz="2400" b="1">
                <a:effectLst>
                  <a:outerShdw blurRad="38100" dist="38100" dir="2700000" algn="tl">
                    <a:srgbClr val="C0C0C0"/>
                  </a:outerShdw>
                </a:effectLst>
              </a:rPr>
              <a:t>4–7 </a:t>
            </a:r>
            <a:r>
              <a:rPr lang="en-US" altLang="en-US" sz="2400">
                <a:effectLst>
                  <a:outerShdw blurRad="38100" dist="38100" dir="2700000" algn="tl">
                    <a:srgbClr val="C0C0C0"/>
                  </a:outerShdw>
                </a:effectLst>
              </a:rPr>
              <a:t>Boolean Expressions and Truth Tables</a:t>
            </a:r>
          </a:p>
          <a:p>
            <a:pPr>
              <a:spcBef>
                <a:spcPts val="600"/>
              </a:spcBef>
              <a:buClrTx/>
              <a:buFontTx/>
              <a:buNone/>
            </a:pPr>
            <a:r>
              <a:rPr lang="en-US" altLang="en-US" sz="2400" b="1">
                <a:effectLst>
                  <a:outerShdw blurRad="38100" dist="38100" dir="2700000" algn="tl">
                    <a:srgbClr val="C0C0C0"/>
                  </a:outerShdw>
                </a:effectLst>
              </a:rPr>
              <a:t>4–8 </a:t>
            </a:r>
            <a:r>
              <a:rPr lang="en-US" altLang="en-US" sz="2400">
                <a:effectLst>
                  <a:outerShdw blurRad="38100" dist="38100" dir="2700000" algn="tl">
                    <a:srgbClr val="C0C0C0"/>
                  </a:outerShdw>
                </a:effectLst>
              </a:rPr>
              <a:t>The Karnaugh Map</a:t>
            </a:r>
          </a:p>
          <a:p>
            <a:pPr>
              <a:spcBef>
                <a:spcPts val="600"/>
              </a:spcBef>
              <a:buClrTx/>
              <a:buFontTx/>
              <a:buNone/>
            </a:pPr>
            <a:r>
              <a:rPr lang="en-US" altLang="en-US" sz="2400" b="1">
                <a:effectLst>
                  <a:outerShdw blurRad="38100" dist="38100" dir="2700000" algn="tl">
                    <a:srgbClr val="C0C0C0"/>
                  </a:outerShdw>
                </a:effectLst>
              </a:rPr>
              <a:t>4–9 </a:t>
            </a:r>
            <a:r>
              <a:rPr lang="en-US" altLang="en-US" sz="2400">
                <a:effectLst>
                  <a:outerShdw blurRad="38100" dist="38100" dir="2700000" algn="tl">
                    <a:srgbClr val="C0C0C0"/>
                  </a:outerShdw>
                </a:effectLst>
              </a:rPr>
              <a:t>Karnaugh Map SOP Minimization</a:t>
            </a:r>
          </a:p>
          <a:p>
            <a:pPr>
              <a:spcBef>
                <a:spcPts val="600"/>
              </a:spcBef>
              <a:buClrTx/>
              <a:buFontTx/>
              <a:buNone/>
            </a:pPr>
            <a:r>
              <a:rPr lang="en-US" altLang="en-US" sz="2400" b="1">
                <a:effectLst>
                  <a:outerShdw blurRad="38100" dist="38100" dir="2700000" algn="tl">
                    <a:srgbClr val="C0C0C0"/>
                  </a:outerShdw>
                </a:effectLst>
              </a:rPr>
              <a:t>4–10 </a:t>
            </a:r>
            <a:r>
              <a:rPr lang="en-US" altLang="en-US" sz="2400">
                <a:effectLst>
                  <a:outerShdw blurRad="38100" dist="38100" dir="2700000" algn="tl">
                    <a:srgbClr val="C0C0C0"/>
                  </a:outerShdw>
                </a:effectLst>
              </a:rPr>
              <a:t>Karnaugh Map POS Minimization</a:t>
            </a:r>
          </a:p>
          <a:p>
            <a:pPr>
              <a:spcBef>
                <a:spcPts val="600"/>
              </a:spcBef>
              <a:buClrTx/>
              <a:buFontTx/>
              <a:buNone/>
            </a:pPr>
            <a:r>
              <a:rPr lang="en-US" altLang="en-US" sz="2400" b="1">
                <a:effectLst>
                  <a:outerShdw blurRad="38100" dist="38100" dir="2700000" algn="tl">
                    <a:srgbClr val="C0C0C0"/>
                  </a:outerShdw>
                </a:effectLst>
              </a:rPr>
              <a:t>4–11 </a:t>
            </a:r>
            <a:r>
              <a:rPr lang="en-US" altLang="en-US" sz="2400">
                <a:effectLst>
                  <a:outerShdw blurRad="38100" dist="38100" dir="2700000" algn="tl">
                    <a:srgbClr val="C0C0C0"/>
                  </a:outerShdw>
                </a:effectLst>
              </a:rPr>
              <a:t>The Quine-McCluskey Method</a:t>
            </a:r>
          </a:p>
          <a:p>
            <a:pPr>
              <a:spcBef>
                <a:spcPts val="600"/>
              </a:spcBef>
              <a:buClrTx/>
              <a:buFontTx/>
              <a:buNone/>
            </a:pPr>
            <a:r>
              <a:rPr lang="en-US" altLang="en-US" sz="2400" b="1">
                <a:effectLst>
                  <a:outerShdw blurRad="38100" dist="38100" dir="2700000" algn="tl">
                    <a:srgbClr val="C0C0C0"/>
                  </a:outerShdw>
                </a:effectLst>
              </a:rPr>
              <a:t>4–12 </a:t>
            </a:r>
            <a:r>
              <a:rPr lang="en-US" altLang="en-US" sz="2400">
                <a:effectLst>
                  <a:outerShdw blurRad="38100" dist="38100" dir="2700000" algn="tl">
                    <a:srgbClr val="C0C0C0"/>
                  </a:outerShdw>
                </a:effectLst>
              </a:rPr>
              <a:t>Boolean Expressions with VHDL Applied Logic</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563" y="1736725"/>
            <a:ext cx="3108325" cy="2130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475" y="236538"/>
            <a:ext cx="7629525" cy="479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Text Box 3"/>
          <p:cNvSpPr txBox="1">
            <a:spLocks noChangeArrowheads="1"/>
          </p:cNvSpPr>
          <p:nvPr/>
        </p:nvSpPr>
        <p:spPr bwMode="auto">
          <a:xfrm>
            <a:off x="1114425" y="715963"/>
            <a:ext cx="65563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spcBef>
                <a:spcPts val="600"/>
              </a:spcBef>
            </a:pPr>
            <a:r>
              <a:rPr lang="en-US" altLang="en-US" sz="1600">
                <a:effectLst>
                  <a:outerShdw blurRad="38100" dist="38100" dir="2700000" algn="tl">
                    <a:srgbClr val="C0C0C0"/>
                  </a:outerShdw>
                </a:effectLst>
              </a:rPr>
              <a:t>m1</a:t>
            </a:r>
          </a:p>
        </p:txBody>
      </p:sp>
      <p:sp>
        <p:nvSpPr>
          <p:cNvPr id="5124" name="Text Box 4"/>
          <p:cNvSpPr txBox="1">
            <a:spLocks noChangeArrowheads="1"/>
          </p:cNvSpPr>
          <p:nvPr/>
        </p:nvSpPr>
        <p:spPr bwMode="auto">
          <a:xfrm>
            <a:off x="2122488" y="715963"/>
            <a:ext cx="71278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spcBef>
                <a:spcPts val="600"/>
              </a:spcBef>
            </a:pPr>
            <a:r>
              <a:rPr lang="en-US" altLang="en-US" sz="1600">
                <a:effectLst>
                  <a:outerShdw blurRad="38100" dist="38100" dir="2700000" algn="tl">
                    <a:srgbClr val="C0C0C0"/>
                  </a:outerShdw>
                </a:effectLst>
              </a:rPr>
              <a:t>m3</a:t>
            </a:r>
          </a:p>
        </p:txBody>
      </p:sp>
      <p:sp>
        <p:nvSpPr>
          <p:cNvPr id="5125" name="Text Box 5"/>
          <p:cNvSpPr txBox="1">
            <a:spLocks noChangeArrowheads="1"/>
          </p:cNvSpPr>
          <p:nvPr/>
        </p:nvSpPr>
        <p:spPr bwMode="auto">
          <a:xfrm>
            <a:off x="3092450" y="717550"/>
            <a:ext cx="7477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spcBef>
                <a:spcPts val="600"/>
              </a:spcBef>
            </a:pPr>
            <a:r>
              <a:rPr lang="en-US" altLang="en-US" sz="1600">
                <a:effectLst>
                  <a:outerShdw blurRad="38100" dist="38100" dir="2700000" algn="tl">
                    <a:srgbClr val="C0C0C0"/>
                  </a:outerShdw>
                </a:effectLst>
              </a:rPr>
              <a:t>m4</a:t>
            </a:r>
          </a:p>
        </p:txBody>
      </p:sp>
      <p:sp>
        <p:nvSpPr>
          <p:cNvPr id="5126" name="Text Box 6"/>
          <p:cNvSpPr txBox="1">
            <a:spLocks noChangeArrowheads="1"/>
          </p:cNvSpPr>
          <p:nvPr/>
        </p:nvSpPr>
        <p:spPr bwMode="auto">
          <a:xfrm>
            <a:off x="4113213" y="717550"/>
            <a:ext cx="7397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spcBef>
                <a:spcPts val="600"/>
              </a:spcBef>
            </a:pPr>
            <a:r>
              <a:rPr lang="en-US" altLang="en-US" sz="1600">
                <a:effectLst>
                  <a:outerShdw blurRad="38100" dist="38100" dir="2700000" algn="tl">
                    <a:srgbClr val="C0C0C0"/>
                  </a:outerShdw>
                </a:effectLst>
              </a:rPr>
              <a:t>m5</a:t>
            </a:r>
          </a:p>
        </p:txBody>
      </p:sp>
      <p:sp>
        <p:nvSpPr>
          <p:cNvPr id="5127" name="Text Box 7"/>
          <p:cNvSpPr txBox="1">
            <a:spLocks noChangeArrowheads="1"/>
          </p:cNvSpPr>
          <p:nvPr/>
        </p:nvSpPr>
        <p:spPr bwMode="auto">
          <a:xfrm>
            <a:off x="5111750" y="717550"/>
            <a:ext cx="757238"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spcBef>
                <a:spcPts val="600"/>
              </a:spcBef>
            </a:pPr>
            <a:r>
              <a:rPr lang="en-US" altLang="en-US" sz="1600">
                <a:effectLst>
                  <a:outerShdw blurRad="38100" dist="38100" dir="2700000" algn="tl">
                    <a:srgbClr val="C0C0C0"/>
                  </a:outerShdw>
                </a:effectLst>
              </a:rPr>
              <a:t>m10</a:t>
            </a:r>
          </a:p>
        </p:txBody>
      </p:sp>
      <p:sp>
        <p:nvSpPr>
          <p:cNvPr id="5128" name="Text Box 8"/>
          <p:cNvSpPr txBox="1">
            <a:spLocks noChangeArrowheads="1"/>
          </p:cNvSpPr>
          <p:nvPr/>
        </p:nvSpPr>
        <p:spPr bwMode="auto">
          <a:xfrm>
            <a:off x="6227763" y="717550"/>
            <a:ext cx="7207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spcBef>
                <a:spcPts val="600"/>
              </a:spcBef>
            </a:pPr>
            <a:r>
              <a:rPr lang="en-US" altLang="en-US" sz="1600">
                <a:effectLst>
                  <a:outerShdw blurRad="38100" dist="38100" dir="2700000" algn="tl">
                    <a:srgbClr val="C0C0C0"/>
                  </a:outerShdw>
                </a:effectLst>
              </a:rPr>
              <a:t>m12</a:t>
            </a:r>
          </a:p>
        </p:txBody>
      </p:sp>
      <p:sp>
        <p:nvSpPr>
          <p:cNvPr id="5129" name="Text Box 9"/>
          <p:cNvSpPr txBox="1">
            <a:spLocks noChangeArrowheads="1"/>
          </p:cNvSpPr>
          <p:nvPr/>
        </p:nvSpPr>
        <p:spPr bwMode="auto">
          <a:xfrm>
            <a:off x="7091363" y="717550"/>
            <a:ext cx="7207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spcBef>
                <a:spcPts val="600"/>
              </a:spcBef>
            </a:pPr>
            <a:r>
              <a:rPr lang="en-US" altLang="en-US" sz="1600">
                <a:effectLst>
                  <a:outerShdw blurRad="38100" dist="38100" dir="2700000" algn="tl">
                    <a:srgbClr val="C0C0C0"/>
                  </a:outerShdw>
                </a:effectLst>
              </a:rPr>
              <a:t>m13</a:t>
            </a:r>
          </a:p>
        </p:txBody>
      </p:sp>
      <p:sp>
        <p:nvSpPr>
          <p:cNvPr id="5130" name="Text Box 10"/>
          <p:cNvSpPr txBox="1">
            <a:spLocks noChangeArrowheads="1"/>
          </p:cNvSpPr>
          <p:nvPr/>
        </p:nvSpPr>
        <p:spPr bwMode="auto">
          <a:xfrm>
            <a:off x="7920038" y="719138"/>
            <a:ext cx="7207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spcBef>
                <a:spcPts val="600"/>
              </a:spcBef>
            </a:pPr>
            <a:r>
              <a:rPr lang="en-US" altLang="en-US" sz="1600">
                <a:effectLst>
                  <a:outerShdw blurRad="38100" dist="38100" dir="2700000" algn="tl">
                    <a:srgbClr val="C0C0C0"/>
                  </a:outerShdw>
                </a:effectLst>
              </a:rPr>
              <a:t>m15</a:t>
            </a:r>
          </a:p>
        </p:txBody>
      </p:sp>
      <p:sp>
        <p:nvSpPr>
          <p:cNvPr id="5131" name="AutoShape 11"/>
          <p:cNvSpPr>
            <a:spLocks noChangeArrowheads="1"/>
          </p:cNvSpPr>
          <p:nvPr/>
        </p:nvSpPr>
        <p:spPr bwMode="auto">
          <a:xfrm>
            <a:off x="5065713" y="3462338"/>
            <a:ext cx="365125" cy="457200"/>
          </a:xfrm>
          <a:prstGeom prst="roundRect">
            <a:avLst>
              <a:gd name="adj" fmla="val 6782"/>
            </a:avLst>
          </a:prstGeom>
          <a:noFill/>
          <a:ln w="25560" cap="sq">
            <a:solidFill>
              <a:srgbClr val="FF33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32" name="AutoShape 12"/>
          <p:cNvSpPr>
            <a:spLocks noChangeArrowheads="1"/>
          </p:cNvSpPr>
          <p:nvPr/>
        </p:nvSpPr>
        <p:spPr bwMode="auto">
          <a:xfrm>
            <a:off x="3702050" y="2382838"/>
            <a:ext cx="558800" cy="725487"/>
          </a:xfrm>
          <a:prstGeom prst="roundRect">
            <a:avLst>
              <a:gd name="adj" fmla="val 16667"/>
            </a:avLst>
          </a:prstGeom>
          <a:noFill/>
          <a:ln w="25560" cap="sq">
            <a:solidFill>
              <a:srgbClr val="00B05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33" name="AutoShape 13"/>
          <p:cNvSpPr>
            <a:spLocks noChangeArrowheads="1"/>
          </p:cNvSpPr>
          <p:nvPr/>
        </p:nvSpPr>
        <p:spPr bwMode="auto">
          <a:xfrm>
            <a:off x="3694113" y="3108325"/>
            <a:ext cx="1189037" cy="457200"/>
          </a:xfrm>
          <a:prstGeom prst="roundRect">
            <a:avLst>
              <a:gd name="adj" fmla="val 16667"/>
            </a:avLst>
          </a:prstGeom>
          <a:noFill/>
          <a:ln w="25560" cap="sq">
            <a:solidFill>
              <a:srgbClr val="FF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34" name="AutoShape 14"/>
          <p:cNvSpPr>
            <a:spLocks noChangeArrowheads="1"/>
          </p:cNvSpPr>
          <p:nvPr/>
        </p:nvSpPr>
        <p:spPr bwMode="auto">
          <a:xfrm>
            <a:off x="3108325" y="2835275"/>
            <a:ext cx="1152525" cy="731838"/>
          </a:xfrm>
          <a:prstGeom prst="roundRect">
            <a:avLst>
              <a:gd name="adj" fmla="val 16667"/>
            </a:avLst>
          </a:prstGeom>
          <a:noFill/>
          <a:ln w="25560" cap="sq">
            <a:solidFill>
              <a:srgbClr val="66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1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51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5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914400" y="288925"/>
            <a:ext cx="6400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en-US" altLang="en-US" sz="2000" b="1">
                <a:solidFill>
                  <a:srgbClr val="345A35"/>
                </a:solidFill>
                <a:effectLst>
                  <a:outerShdw blurRad="38100" dist="38100" dir="2700000" algn="tl">
                    <a:srgbClr val="C0C0C0"/>
                  </a:outerShdw>
                </a:effectLst>
              </a:rPr>
              <a:t>4–11  The Quine-McCluskey Method</a:t>
            </a:r>
          </a:p>
        </p:txBody>
      </p:sp>
      <p:sp>
        <p:nvSpPr>
          <p:cNvPr id="6146" name="Text Box 2"/>
          <p:cNvSpPr txBox="1">
            <a:spLocks noChangeArrowheads="1"/>
          </p:cNvSpPr>
          <p:nvPr/>
        </p:nvSpPr>
        <p:spPr bwMode="auto">
          <a:xfrm>
            <a:off x="200025" y="1131888"/>
            <a:ext cx="8882063" cy="332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2200"/>
              <a:t>For Boolean functions up to four variables, the Karnaugh map method is a powerful minimization method. </a:t>
            </a:r>
          </a:p>
          <a:p>
            <a:pPr>
              <a:buClrTx/>
              <a:buFontTx/>
              <a:buNone/>
            </a:pPr>
            <a:endParaRPr lang="en-US" altLang="en-US"/>
          </a:p>
          <a:p>
            <a:pPr>
              <a:buClrTx/>
              <a:buFontTx/>
              <a:buNone/>
            </a:pPr>
            <a:r>
              <a:rPr lang="en-US" altLang="en-US" sz="2200"/>
              <a:t>When there are five variables, the Karnaugh map method is difficult to apply and completely impractical beyond five. </a:t>
            </a:r>
          </a:p>
          <a:p>
            <a:pPr>
              <a:buClrTx/>
              <a:buFontTx/>
              <a:buNone/>
            </a:pPr>
            <a:endParaRPr lang="en-US" altLang="en-US"/>
          </a:p>
          <a:p>
            <a:pPr>
              <a:buClrTx/>
              <a:buSzTx/>
              <a:buFontTx/>
              <a:buNone/>
            </a:pPr>
            <a:r>
              <a:rPr lang="en-US" altLang="en-US" sz="2200"/>
              <a:t>The Quine-McCluskey method is a formal </a:t>
            </a:r>
            <a:r>
              <a:rPr lang="en-US" altLang="en-US" sz="2200" b="1"/>
              <a:t>tabular method </a:t>
            </a:r>
            <a:r>
              <a:rPr lang="en-US" altLang="en-US" sz="2200"/>
              <a:t>for applying the Boolean distributive law to various terms to find the minimum sum of products by eliminating literals that appear in two terms as complements.</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914400" y="288925"/>
            <a:ext cx="6400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en-US" altLang="en-US" sz="2000" b="1">
                <a:solidFill>
                  <a:srgbClr val="345A35"/>
                </a:solidFill>
                <a:effectLst>
                  <a:outerShdw blurRad="38100" dist="38100" dir="2700000" algn="tl">
                    <a:srgbClr val="C0C0C0"/>
                  </a:outerShdw>
                </a:effectLst>
              </a:rPr>
              <a:t>4–11  The Quine-McCluskey Method</a:t>
            </a:r>
          </a:p>
        </p:txBody>
      </p:sp>
      <p:sp>
        <p:nvSpPr>
          <p:cNvPr id="7170" name="Text Box 2"/>
          <p:cNvSpPr txBox="1">
            <a:spLocks noChangeArrowheads="1"/>
          </p:cNvSpPr>
          <p:nvPr/>
        </p:nvSpPr>
        <p:spPr bwMode="auto">
          <a:xfrm>
            <a:off x="200025" y="1131888"/>
            <a:ext cx="8882063" cy="332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2200"/>
              <a:t>Implicant:</a:t>
            </a:r>
          </a:p>
          <a:p>
            <a:pPr>
              <a:buClrTx/>
              <a:buFontTx/>
              <a:buNone/>
            </a:pPr>
            <a:endParaRPr lang="en-US" altLang="en-US" sz="2200"/>
          </a:p>
          <a:p>
            <a:pPr>
              <a:buClrTx/>
              <a:buFontTx/>
              <a:buNone/>
            </a:pPr>
            <a:r>
              <a:rPr lang="en-US" altLang="en-US" sz="2200" b="1"/>
              <a:t>Prime Implicant:</a:t>
            </a:r>
            <a:r>
              <a:rPr lang="en-US" altLang="en-US" sz="2200"/>
              <a:t>Implicant that can not be grown to a bigger implicant anymore. </a:t>
            </a:r>
          </a:p>
          <a:p>
            <a:pPr>
              <a:buClrTx/>
              <a:buFontTx/>
              <a:buNone/>
            </a:pPr>
            <a:endParaRPr lang="en-US" altLang="en-US" sz="2200"/>
          </a:p>
          <a:p>
            <a:pPr>
              <a:buClrTx/>
              <a:buFontTx/>
              <a:buNone/>
            </a:pPr>
            <a:endParaRPr lang="en-US" altLang="en-US" sz="2200"/>
          </a:p>
          <a:p>
            <a:pPr>
              <a:buClrTx/>
              <a:buFontTx/>
              <a:buNone/>
            </a:pPr>
            <a:r>
              <a:rPr lang="en-US" altLang="en-US" sz="2200"/>
              <a:t>Essential prime implicant: A prime implicant that covers at least 1 minterm that is not covered by any other prime implicant</a:t>
            </a:r>
          </a:p>
          <a:p>
            <a:pPr>
              <a:buClrTx/>
              <a:buFontTx/>
              <a:buNone/>
            </a:pPr>
            <a:endParaRPr lang="en-US" altLang="en-US" sz="2200"/>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914400" y="288925"/>
            <a:ext cx="6400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en-US" altLang="en-US" sz="2000" b="1">
                <a:solidFill>
                  <a:srgbClr val="345A35"/>
                </a:solidFill>
                <a:effectLst>
                  <a:outerShdw blurRad="38100" dist="38100" dir="2700000" algn="tl">
                    <a:srgbClr val="C0C0C0"/>
                  </a:outerShdw>
                </a:effectLst>
              </a:rPr>
              <a:t>4–11  The Quine-McCluskey Method</a:t>
            </a:r>
          </a:p>
        </p:txBody>
      </p:sp>
      <p:sp>
        <p:nvSpPr>
          <p:cNvPr id="8194" name="Text Box 2"/>
          <p:cNvSpPr txBox="1">
            <a:spLocks noChangeArrowheads="1"/>
          </p:cNvSpPr>
          <p:nvPr/>
        </p:nvSpPr>
        <p:spPr bwMode="auto">
          <a:xfrm>
            <a:off x="200025" y="1131888"/>
            <a:ext cx="8882063" cy="332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438" y="731838"/>
            <a:ext cx="3932237" cy="5372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6" name="AutoShape 4"/>
          <p:cNvSpPr>
            <a:spLocks noChangeArrowheads="1"/>
          </p:cNvSpPr>
          <p:nvPr/>
        </p:nvSpPr>
        <p:spPr bwMode="auto">
          <a:xfrm>
            <a:off x="2982913" y="2011363"/>
            <a:ext cx="766762" cy="365125"/>
          </a:xfrm>
          <a:prstGeom prst="roundRect">
            <a:avLst>
              <a:gd name="adj" fmla="val 16667"/>
            </a:avLst>
          </a:prstGeom>
          <a:noFill/>
          <a:ln w="25560" cap="sq">
            <a:solidFill>
              <a:srgbClr val="00B05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7" name="AutoShape 5"/>
          <p:cNvSpPr>
            <a:spLocks noChangeArrowheads="1"/>
          </p:cNvSpPr>
          <p:nvPr/>
        </p:nvSpPr>
        <p:spPr bwMode="auto">
          <a:xfrm>
            <a:off x="3559175" y="2011363"/>
            <a:ext cx="766763" cy="365125"/>
          </a:xfrm>
          <a:prstGeom prst="roundRect">
            <a:avLst>
              <a:gd name="adj" fmla="val 16667"/>
            </a:avLst>
          </a:prstGeom>
          <a:noFill/>
          <a:ln w="25560" cap="sq">
            <a:solidFill>
              <a:srgbClr val="66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8" name="AutoShape 6"/>
          <p:cNvSpPr>
            <a:spLocks noChangeArrowheads="1"/>
          </p:cNvSpPr>
          <p:nvPr/>
        </p:nvSpPr>
        <p:spPr bwMode="auto">
          <a:xfrm>
            <a:off x="3990975" y="2012950"/>
            <a:ext cx="306388" cy="914400"/>
          </a:xfrm>
          <a:prstGeom prst="roundRect">
            <a:avLst>
              <a:gd name="adj" fmla="val 16667"/>
            </a:avLst>
          </a:prstGeom>
          <a:noFill/>
          <a:ln w="25560" cap="sq">
            <a:solidFill>
              <a:srgbClr val="FF33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81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81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81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xit" presetSubtype="16" fill="hold" nodeType="clickEffect">
                                  <p:stCondLst>
                                    <p:cond delay="0"/>
                                  </p:stCondLst>
                                  <p:childTnLst>
                                    <p:animEffect transition="out" filter="box(in)">
                                      <p:cBhvr additive="repl">
                                        <p:cTn id="18" dur="500"/>
                                        <p:tgtEl>
                                          <p:spTgt spid="8196"/>
                                        </p:tgtEl>
                                      </p:cBhvr>
                                    </p:animEffect>
                                    <p:set>
                                      <p:cBhvr additive="repl">
                                        <p:cTn id="19" dur="1" fill="hold">
                                          <p:stCondLst>
                                            <p:cond delay="499"/>
                                          </p:stCondLst>
                                        </p:cTn>
                                        <p:tgtEl>
                                          <p:spTgt spid="8196"/>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fill="hold" nodeType="clickEffect">
                                  <p:stCondLst>
                                    <p:cond delay="0"/>
                                  </p:stCondLst>
                                  <p:childTnLst>
                                    <p:set>
                                      <p:cBhvr additive="repl">
                                        <p:cTn id="23" dur="1" fill="hold">
                                          <p:stCondLst>
                                            <p:cond delay="0"/>
                                          </p:stCondLst>
                                        </p:cTn>
                                        <p:tgtEl>
                                          <p:spTgt spid="819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xit" presetSubtype="16" fill="hold" nodeType="clickEffect">
                                  <p:stCondLst>
                                    <p:cond delay="0"/>
                                  </p:stCondLst>
                                  <p:childTnLst>
                                    <p:animEffect transition="out" filter="box(in)">
                                      <p:cBhvr additive="repl">
                                        <p:cTn id="27" dur="500"/>
                                        <p:tgtEl>
                                          <p:spTgt spid="8197"/>
                                        </p:tgtEl>
                                      </p:cBhvr>
                                    </p:animEffect>
                                    <p:set>
                                      <p:cBhvr additive="repl">
                                        <p:cTn id="28" dur="1" fill="hold">
                                          <p:stCondLst>
                                            <p:cond delay="499"/>
                                          </p:stCondLst>
                                        </p:cTn>
                                        <p:tgtEl>
                                          <p:spTgt spid="81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914400" y="288925"/>
            <a:ext cx="6400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en-US" altLang="en-US" sz="2000" b="1">
                <a:solidFill>
                  <a:srgbClr val="345A35"/>
                </a:solidFill>
                <a:effectLst>
                  <a:outerShdw blurRad="38100" dist="38100" dir="2700000" algn="tl">
                    <a:srgbClr val="C0C0C0"/>
                  </a:outerShdw>
                </a:effectLst>
              </a:rPr>
              <a:t>EXAMPLE: The Quine-McCluskey Method</a:t>
            </a:r>
          </a:p>
        </p:txBody>
      </p:sp>
      <p:sp>
        <p:nvSpPr>
          <p:cNvPr id="9218" name="Text Box 2"/>
          <p:cNvSpPr txBox="1">
            <a:spLocks noChangeArrowheads="1"/>
          </p:cNvSpPr>
          <p:nvPr/>
        </p:nvSpPr>
        <p:spPr bwMode="auto">
          <a:xfrm>
            <a:off x="200025" y="1131888"/>
            <a:ext cx="8943975" cy="201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2200"/>
              <a:t>represent it as binary numbers on the truth table</a:t>
            </a:r>
          </a:p>
          <a:p>
            <a:pPr>
              <a:buClrTx/>
              <a:buFontTx/>
              <a:buNone/>
            </a:pPr>
            <a:r>
              <a:rPr lang="en-US" altLang="en-US" sz="2200"/>
              <a:t>Arrange the minterms in the original expression in groups according to the number of 1s in each minterm</a:t>
            </a:r>
          </a:p>
          <a:p>
            <a:pPr>
              <a:buClrTx/>
              <a:buFontTx/>
              <a:buNone/>
            </a:pPr>
            <a:endParaRPr lang="en-US" altLang="en-US" sz="220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715963"/>
            <a:ext cx="7629525" cy="479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 y="2181225"/>
            <a:ext cx="3108325" cy="4676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4863" y="2225675"/>
            <a:ext cx="4062412" cy="3168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2" name="Text Box 6"/>
          <p:cNvSpPr txBox="1">
            <a:spLocks noChangeArrowheads="1"/>
          </p:cNvSpPr>
          <p:nvPr/>
        </p:nvSpPr>
        <p:spPr bwMode="auto">
          <a:xfrm>
            <a:off x="5116513" y="2928938"/>
            <a:ext cx="925512" cy="455612"/>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3" name="Text Box 7"/>
          <p:cNvSpPr txBox="1">
            <a:spLocks noChangeArrowheads="1"/>
          </p:cNvSpPr>
          <p:nvPr/>
        </p:nvSpPr>
        <p:spPr bwMode="auto">
          <a:xfrm>
            <a:off x="6448425" y="2892425"/>
            <a:ext cx="925513" cy="455613"/>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4" name="Text Box 8"/>
          <p:cNvSpPr txBox="1">
            <a:spLocks noChangeArrowheads="1"/>
          </p:cNvSpPr>
          <p:nvPr/>
        </p:nvSpPr>
        <p:spPr bwMode="auto">
          <a:xfrm>
            <a:off x="5045075" y="3252788"/>
            <a:ext cx="925513" cy="455612"/>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5" name="Text Box 9"/>
          <p:cNvSpPr txBox="1">
            <a:spLocks noChangeArrowheads="1"/>
          </p:cNvSpPr>
          <p:nvPr/>
        </p:nvSpPr>
        <p:spPr bwMode="auto">
          <a:xfrm>
            <a:off x="6448425" y="3216275"/>
            <a:ext cx="925513" cy="455613"/>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6" name="Text Box 10"/>
          <p:cNvSpPr txBox="1">
            <a:spLocks noChangeArrowheads="1"/>
          </p:cNvSpPr>
          <p:nvPr/>
        </p:nvSpPr>
        <p:spPr bwMode="auto">
          <a:xfrm>
            <a:off x="5045075" y="3576638"/>
            <a:ext cx="925513" cy="455612"/>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7" name="Text Box 11"/>
          <p:cNvSpPr txBox="1">
            <a:spLocks noChangeArrowheads="1"/>
          </p:cNvSpPr>
          <p:nvPr/>
        </p:nvSpPr>
        <p:spPr bwMode="auto">
          <a:xfrm>
            <a:off x="6448425" y="3505200"/>
            <a:ext cx="925513" cy="455613"/>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8" name="Text Box 12"/>
          <p:cNvSpPr txBox="1">
            <a:spLocks noChangeArrowheads="1"/>
          </p:cNvSpPr>
          <p:nvPr/>
        </p:nvSpPr>
        <p:spPr bwMode="auto">
          <a:xfrm>
            <a:off x="5045075" y="3865563"/>
            <a:ext cx="925513" cy="455612"/>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9" name="Text Box 13"/>
          <p:cNvSpPr txBox="1">
            <a:spLocks noChangeArrowheads="1"/>
          </p:cNvSpPr>
          <p:nvPr/>
        </p:nvSpPr>
        <p:spPr bwMode="auto">
          <a:xfrm>
            <a:off x="6448425" y="3829050"/>
            <a:ext cx="925513" cy="455613"/>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0" name="Text Box 14"/>
          <p:cNvSpPr txBox="1">
            <a:spLocks noChangeArrowheads="1"/>
          </p:cNvSpPr>
          <p:nvPr/>
        </p:nvSpPr>
        <p:spPr bwMode="auto">
          <a:xfrm>
            <a:off x="5045075" y="4189413"/>
            <a:ext cx="925513" cy="455612"/>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1" name="Text Box 15"/>
          <p:cNvSpPr txBox="1">
            <a:spLocks noChangeArrowheads="1"/>
          </p:cNvSpPr>
          <p:nvPr/>
        </p:nvSpPr>
        <p:spPr bwMode="auto">
          <a:xfrm>
            <a:off x="6448425" y="4152900"/>
            <a:ext cx="925513" cy="455613"/>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2" name="Text Box 16"/>
          <p:cNvSpPr txBox="1">
            <a:spLocks noChangeArrowheads="1"/>
          </p:cNvSpPr>
          <p:nvPr/>
        </p:nvSpPr>
        <p:spPr bwMode="auto">
          <a:xfrm>
            <a:off x="5045075" y="4513263"/>
            <a:ext cx="925513" cy="455612"/>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3" name="Text Box 17"/>
          <p:cNvSpPr txBox="1">
            <a:spLocks noChangeArrowheads="1"/>
          </p:cNvSpPr>
          <p:nvPr/>
        </p:nvSpPr>
        <p:spPr bwMode="auto">
          <a:xfrm>
            <a:off x="6448425" y="4476750"/>
            <a:ext cx="925513" cy="455613"/>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4" name="Text Box 18"/>
          <p:cNvSpPr txBox="1">
            <a:spLocks noChangeArrowheads="1"/>
          </p:cNvSpPr>
          <p:nvPr/>
        </p:nvSpPr>
        <p:spPr bwMode="auto">
          <a:xfrm>
            <a:off x="5008563" y="4837113"/>
            <a:ext cx="925512" cy="455612"/>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5" name="Text Box 19"/>
          <p:cNvSpPr txBox="1">
            <a:spLocks noChangeArrowheads="1"/>
          </p:cNvSpPr>
          <p:nvPr/>
        </p:nvSpPr>
        <p:spPr bwMode="auto">
          <a:xfrm>
            <a:off x="6448425" y="4800600"/>
            <a:ext cx="925513" cy="455613"/>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6" name="Text Box 20"/>
          <p:cNvSpPr txBox="1">
            <a:spLocks noChangeArrowheads="1"/>
          </p:cNvSpPr>
          <p:nvPr/>
        </p:nvSpPr>
        <p:spPr bwMode="auto">
          <a:xfrm>
            <a:off x="5008563" y="5160963"/>
            <a:ext cx="925512" cy="455612"/>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7" name="Text Box 21"/>
          <p:cNvSpPr txBox="1">
            <a:spLocks noChangeArrowheads="1"/>
          </p:cNvSpPr>
          <p:nvPr/>
        </p:nvSpPr>
        <p:spPr bwMode="auto">
          <a:xfrm>
            <a:off x="6448425" y="5124450"/>
            <a:ext cx="925513" cy="455613"/>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8" name="Text Box 22"/>
          <p:cNvSpPr txBox="1">
            <a:spLocks noChangeArrowheads="1"/>
          </p:cNvSpPr>
          <p:nvPr/>
        </p:nvSpPr>
        <p:spPr bwMode="auto">
          <a:xfrm>
            <a:off x="6572250" y="1196975"/>
            <a:ext cx="1657350" cy="357188"/>
          </a:xfrm>
          <a:prstGeom prst="rect">
            <a:avLst/>
          </a:prstGeom>
          <a:solidFill>
            <a:srgbClr val="FFFF66"/>
          </a:solidFill>
          <a:ln>
            <a:noFill/>
          </a:ln>
          <a:effectLst/>
          <a:extLst>
            <a:ext uri="{91240B29-F687-4F45-9708-019B960494DF}">
              <a14:hiddenLine xmlns:a14="http://schemas.microsoft.com/office/drawing/2010/main" w="9525" cap="flat">
                <a:solidFill>
                  <a:srgbClr val="FFFF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r>
              <a:rPr lang="en-US" altLang="en-US" sz="1500"/>
              <a:t>Minterm = 8</a:t>
            </a:r>
          </a:p>
        </p:txBody>
      </p:sp>
    </p:spTree>
  </p:cSld>
  <p:clrMapOvr>
    <a:masterClrMapping/>
  </p:clrMapOvr>
  <p:transition/>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nodeType="clickEffect">
                                  <p:stCondLst>
                                    <p:cond delay="0"/>
                                  </p:stCondLst>
                                  <p:childTnLst>
                                    <p:animEffect transition="out" filter="box(in)">
                                      <p:cBhvr additive="repl">
                                        <p:cTn id="6" dur="500"/>
                                        <p:tgtEl>
                                          <p:spTgt spid="9222"/>
                                        </p:tgtEl>
                                      </p:cBhvr>
                                    </p:animEffect>
                                    <p:set>
                                      <p:cBhvr additive="repl">
                                        <p:cTn id="7" dur="1" fill="hold">
                                          <p:stCondLst>
                                            <p:cond delay="499"/>
                                          </p:stCondLst>
                                        </p:cTn>
                                        <p:tgtEl>
                                          <p:spTgt spid="9222"/>
                                        </p:tgtEl>
                                        <p:attrNameLst>
                                          <p:attrName>style.visibility</p:attrName>
                                        </p:attrNameLst>
                                      </p:cBhvr>
                                      <p:to>
                                        <p:strVal val="hidden"/>
                                      </p:to>
                                    </p:set>
                                  </p:childTnLst>
                                </p:cTn>
                              </p:par>
                              <p:par>
                                <p:cTn id="8" presetID="4" presetClass="exit" presetSubtype="16" fill="hold" nodeType="withEffect">
                                  <p:stCondLst>
                                    <p:cond delay="0"/>
                                  </p:stCondLst>
                                  <p:childTnLst>
                                    <p:animEffect transition="out" filter="box(in)">
                                      <p:cBhvr additive="repl">
                                        <p:cTn id="9" dur="500"/>
                                        <p:tgtEl>
                                          <p:spTgt spid="9223"/>
                                        </p:tgtEl>
                                      </p:cBhvr>
                                    </p:animEffect>
                                    <p:set>
                                      <p:cBhvr additive="repl">
                                        <p:cTn id="10" dur="1" fill="hold">
                                          <p:stCondLst>
                                            <p:cond delay="499"/>
                                          </p:stCondLst>
                                        </p:cTn>
                                        <p:tgtEl>
                                          <p:spTgt spid="9223"/>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xit" presetSubtype="16" fill="hold" nodeType="clickEffect">
                                  <p:stCondLst>
                                    <p:cond delay="0"/>
                                  </p:stCondLst>
                                  <p:childTnLst>
                                    <p:animEffect transition="out" filter="box(in)">
                                      <p:cBhvr additive="repl">
                                        <p:cTn id="14" dur="500"/>
                                        <p:tgtEl>
                                          <p:spTgt spid="9224"/>
                                        </p:tgtEl>
                                      </p:cBhvr>
                                    </p:animEffect>
                                    <p:set>
                                      <p:cBhvr additive="repl">
                                        <p:cTn id="15" dur="1" fill="hold">
                                          <p:stCondLst>
                                            <p:cond delay="499"/>
                                          </p:stCondLst>
                                        </p:cTn>
                                        <p:tgtEl>
                                          <p:spTgt spid="9224"/>
                                        </p:tgtEl>
                                        <p:attrNameLst>
                                          <p:attrName>style.visibility</p:attrName>
                                        </p:attrNameLst>
                                      </p:cBhvr>
                                      <p:to>
                                        <p:strVal val="hidden"/>
                                      </p:to>
                                    </p:set>
                                  </p:childTnLst>
                                </p:cTn>
                              </p:par>
                              <p:par>
                                <p:cTn id="16" presetID="4" presetClass="exit" presetSubtype="16" fill="hold" nodeType="withEffect">
                                  <p:stCondLst>
                                    <p:cond delay="0"/>
                                  </p:stCondLst>
                                  <p:childTnLst>
                                    <p:animEffect transition="out" filter="box(in)">
                                      <p:cBhvr additive="repl">
                                        <p:cTn id="17" dur="500"/>
                                        <p:tgtEl>
                                          <p:spTgt spid="9225"/>
                                        </p:tgtEl>
                                      </p:cBhvr>
                                    </p:animEffect>
                                    <p:set>
                                      <p:cBhvr additive="repl">
                                        <p:cTn id="18" dur="1" fill="hold">
                                          <p:stCondLst>
                                            <p:cond delay="499"/>
                                          </p:stCondLst>
                                        </p:cTn>
                                        <p:tgtEl>
                                          <p:spTgt spid="9225"/>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xit" presetSubtype="16" fill="hold" nodeType="clickEffect">
                                  <p:stCondLst>
                                    <p:cond delay="0"/>
                                  </p:stCondLst>
                                  <p:childTnLst>
                                    <p:animEffect transition="out" filter="box(in)">
                                      <p:cBhvr additive="repl">
                                        <p:cTn id="22" dur="500"/>
                                        <p:tgtEl>
                                          <p:spTgt spid="9226"/>
                                        </p:tgtEl>
                                      </p:cBhvr>
                                    </p:animEffect>
                                    <p:set>
                                      <p:cBhvr additive="repl">
                                        <p:cTn id="23" dur="1" fill="hold">
                                          <p:stCondLst>
                                            <p:cond delay="499"/>
                                          </p:stCondLst>
                                        </p:cTn>
                                        <p:tgtEl>
                                          <p:spTgt spid="9226"/>
                                        </p:tgtEl>
                                        <p:attrNameLst>
                                          <p:attrName>style.visibility</p:attrName>
                                        </p:attrNameLst>
                                      </p:cBhvr>
                                      <p:to>
                                        <p:strVal val="hidden"/>
                                      </p:to>
                                    </p:set>
                                  </p:childTnLst>
                                </p:cTn>
                              </p:par>
                              <p:par>
                                <p:cTn id="24" presetID="4" presetClass="exit" presetSubtype="16" fill="hold" nodeType="withEffect">
                                  <p:stCondLst>
                                    <p:cond delay="0"/>
                                  </p:stCondLst>
                                  <p:childTnLst>
                                    <p:animEffect transition="out" filter="box(in)">
                                      <p:cBhvr additive="repl">
                                        <p:cTn id="25" dur="500"/>
                                        <p:tgtEl>
                                          <p:spTgt spid="9227"/>
                                        </p:tgtEl>
                                      </p:cBhvr>
                                    </p:animEffect>
                                    <p:set>
                                      <p:cBhvr additive="repl">
                                        <p:cTn id="26" dur="1" fill="hold">
                                          <p:stCondLst>
                                            <p:cond delay="499"/>
                                          </p:stCondLst>
                                        </p:cTn>
                                        <p:tgtEl>
                                          <p:spTgt spid="9227"/>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xit" presetSubtype="16" fill="hold" nodeType="clickEffect">
                                  <p:stCondLst>
                                    <p:cond delay="0"/>
                                  </p:stCondLst>
                                  <p:childTnLst>
                                    <p:animEffect transition="out" filter="box(in)">
                                      <p:cBhvr additive="repl">
                                        <p:cTn id="30" dur="500"/>
                                        <p:tgtEl>
                                          <p:spTgt spid="9228"/>
                                        </p:tgtEl>
                                      </p:cBhvr>
                                    </p:animEffect>
                                    <p:set>
                                      <p:cBhvr additive="repl">
                                        <p:cTn id="31" dur="1" fill="hold">
                                          <p:stCondLst>
                                            <p:cond delay="499"/>
                                          </p:stCondLst>
                                        </p:cTn>
                                        <p:tgtEl>
                                          <p:spTgt spid="9228"/>
                                        </p:tgtEl>
                                        <p:attrNameLst>
                                          <p:attrName>style.visibility</p:attrName>
                                        </p:attrNameLst>
                                      </p:cBhvr>
                                      <p:to>
                                        <p:strVal val="hidden"/>
                                      </p:to>
                                    </p:set>
                                  </p:childTnLst>
                                </p:cTn>
                              </p:par>
                              <p:par>
                                <p:cTn id="32" presetID="4" presetClass="exit" presetSubtype="16" fill="hold" nodeType="withEffect">
                                  <p:stCondLst>
                                    <p:cond delay="0"/>
                                  </p:stCondLst>
                                  <p:childTnLst>
                                    <p:animEffect transition="out" filter="box(in)">
                                      <p:cBhvr additive="repl">
                                        <p:cTn id="33" dur="500"/>
                                        <p:tgtEl>
                                          <p:spTgt spid="9229"/>
                                        </p:tgtEl>
                                      </p:cBhvr>
                                    </p:animEffect>
                                    <p:set>
                                      <p:cBhvr additive="repl">
                                        <p:cTn id="34" dur="1" fill="hold">
                                          <p:stCondLst>
                                            <p:cond delay="499"/>
                                          </p:stCondLst>
                                        </p:cTn>
                                        <p:tgtEl>
                                          <p:spTgt spid="9229"/>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xit" presetSubtype="16" fill="hold" nodeType="clickEffect">
                                  <p:stCondLst>
                                    <p:cond delay="0"/>
                                  </p:stCondLst>
                                  <p:childTnLst>
                                    <p:animEffect transition="out" filter="box(in)">
                                      <p:cBhvr additive="repl">
                                        <p:cTn id="38" dur="500"/>
                                        <p:tgtEl>
                                          <p:spTgt spid="9230"/>
                                        </p:tgtEl>
                                      </p:cBhvr>
                                    </p:animEffect>
                                    <p:set>
                                      <p:cBhvr additive="repl">
                                        <p:cTn id="39" dur="1" fill="hold">
                                          <p:stCondLst>
                                            <p:cond delay="499"/>
                                          </p:stCondLst>
                                        </p:cTn>
                                        <p:tgtEl>
                                          <p:spTgt spid="9230"/>
                                        </p:tgtEl>
                                        <p:attrNameLst>
                                          <p:attrName>style.visibility</p:attrName>
                                        </p:attrNameLst>
                                      </p:cBhvr>
                                      <p:to>
                                        <p:strVal val="hidden"/>
                                      </p:to>
                                    </p:set>
                                  </p:childTnLst>
                                </p:cTn>
                              </p:par>
                              <p:par>
                                <p:cTn id="40" presetID="4" presetClass="exit" presetSubtype="16" fill="hold" nodeType="withEffect">
                                  <p:stCondLst>
                                    <p:cond delay="0"/>
                                  </p:stCondLst>
                                  <p:childTnLst>
                                    <p:animEffect transition="out" filter="box(in)">
                                      <p:cBhvr additive="repl">
                                        <p:cTn id="41" dur="500"/>
                                        <p:tgtEl>
                                          <p:spTgt spid="9231"/>
                                        </p:tgtEl>
                                      </p:cBhvr>
                                    </p:animEffect>
                                    <p:set>
                                      <p:cBhvr additive="repl">
                                        <p:cTn id="42" dur="1" fill="hold">
                                          <p:stCondLst>
                                            <p:cond delay="499"/>
                                          </p:stCondLst>
                                        </p:cTn>
                                        <p:tgtEl>
                                          <p:spTgt spid="9231"/>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xit" presetSubtype="16" fill="hold" nodeType="clickEffect">
                                  <p:stCondLst>
                                    <p:cond delay="0"/>
                                  </p:stCondLst>
                                  <p:childTnLst>
                                    <p:animEffect transition="out" filter="box(in)">
                                      <p:cBhvr additive="repl">
                                        <p:cTn id="46" dur="500"/>
                                        <p:tgtEl>
                                          <p:spTgt spid="9232"/>
                                        </p:tgtEl>
                                      </p:cBhvr>
                                    </p:animEffect>
                                    <p:set>
                                      <p:cBhvr additive="repl">
                                        <p:cTn id="47" dur="1" fill="hold">
                                          <p:stCondLst>
                                            <p:cond delay="499"/>
                                          </p:stCondLst>
                                        </p:cTn>
                                        <p:tgtEl>
                                          <p:spTgt spid="9232"/>
                                        </p:tgtEl>
                                        <p:attrNameLst>
                                          <p:attrName>style.visibility</p:attrName>
                                        </p:attrNameLst>
                                      </p:cBhvr>
                                      <p:to>
                                        <p:strVal val="hidden"/>
                                      </p:to>
                                    </p:set>
                                  </p:childTnLst>
                                </p:cTn>
                              </p:par>
                              <p:par>
                                <p:cTn id="48" presetID="4" presetClass="exit" presetSubtype="16" fill="hold" nodeType="withEffect">
                                  <p:stCondLst>
                                    <p:cond delay="0"/>
                                  </p:stCondLst>
                                  <p:childTnLst>
                                    <p:animEffect transition="out" filter="box(in)">
                                      <p:cBhvr additive="repl">
                                        <p:cTn id="49" dur="500"/>
                                        <p:tgtEl>
                                          <p:spTgt spid="9233"/>
                                        </p:tgtEl>
                                      </p:cBhvr>
                                    </p:animEffect>
                                    <p:set>
                                      <p:cBhvr additive="repl">
                                        <p:cTn id="50" dur="1" fill="hold">
                                          <p:stCondLst>
                                            <p:cond delay="499"/>
                                          </p:stCondLst>
                                        </p:cTn>
                                        <p:tgtEl>
                                          <p:spTgt spid="9233"/>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xit" presetSubtype="16" fill="hold" nodeType="clickEffect">
                                  <p:stCondLst>
                                    <p:cond delay="0"/>
                                  </p:stCondLst>
                                  <p:childTnLst>
                                    <p:animEffect transition="out" filter="box(in)">
                                      <p:cBhvr additive="repl">
                                        <p:cTn id="54" dur="500"/>
                                        <p:tgtEl>
                                          <p:spTgt spid="9234"/>
                                        </p:tgtEl>
                                      </p:cBhvr>
                                    </p:animEffect>
                                    <p:set>
                                      <p:cBhvr additive="repl">
                                        <p:cTn id="55" dur="1" fill="hold">
                                          <p:stCondLst>
                                            <p:cond delay="499"/>
                                          </p:stCondLst>
                                        </p:cTn>
                                        <p:tgtEl>
                                          <p:spTgt spid="9234"/>
                                        </p:tgtEl>
                                        <p:attrNameLst>
                                          <p:attrName>style.visibility</p:attrName>
                                        </p:attrNameLst>
                                      </p:cBhvr>
                                      <p:to>
                                        <p:strVal val="hidden"/>
                                      </p:to>
                                    </p:set>
                                  </p:childTnLst>
                                </p:cTn>
                              </p:par>
                              <p:par>
                                <p:cTn id="56" presetID="4" presetClass="exit" presetSubtype="16" fill="hold" nodeType="withEffect">
                                  <p:stCondLst>
                                    <p:cond delay="0"/>
                                  </p:stCondLst>
                                  <p:childTnLst>
                                    <p:animEffect transition="out" filter="box(in)">
                                      <p:cBhvr additive="repl">
                                        <p:cTn id="57" dur="500"/>
                                        <p:tgtEl>
                                          <p:spTgt spid="9235"/>
                                        </p:tgtEl>
                                      </p:cBhvr>
                                    </p:animEffect>
                                    <p:set>
                                      <p:cBhvr additive="repl">
                                        <p:cTn id="58" dur="1" fill="hold">
                                          <p:stCondLst>
                                            <p:cond delay="499"/>
                                          </p:stCondLst>
                                        </p:cTn>
                                        <p:tgtEl>
                                          <p:spTgt spid="9235"/>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xit" presetSubtype="16" fill="hold" nodeType="clickEffect">
                                  <p:stCondLst>
                                    <p:cond delay="0"/>
                                  </p:stCondLst>
                                  <p:childTnLst>
                                    <p:animEffect transition="out" filter="box(in)">
                                      <p:cBhvr additive="repl">
                                        <p:cTn id="62" dur="500"/>
                                        <p:tgtEl>
                                          <p:spTgt spid="9236"/>
                                        </p:tgtEl>
                                      </p:cBhvr>
                                    </p:animEffect>
                                    <p:set>
                                      <p:cBhvr additive="repl">
                                        <p:cTn id="63" dur="1" fill="hold">
                                          <p:stCondLst>
                                            <p:cond delay="499"/>
                                          </p:stCondLst>
                                        </p:cTn>
                                        <p:tgtEl>
                                          <p:spTgt spid="9236"/>
                                        </p:tgtEl>
                                        <p:attrNameLst>
                                          <p:attrName>style.visibility</p:attrName>
                                        </p:attrNameLst>
                                      </p:cBhvr>
                                      <p:to>
                                        <p:strVal val="hidden"/>
                                      </p:to>
                                    </p:set>
                                  </p:childTnLst>
                                </p:cTn>
                              </p:par>
                              <p:par>
                                <p:cTn id="64" presetID="4" presetClass="exit" presetSubtype="16" fill="hold" nodeType="withEffect">
                                  <p:stCondLst>
                                    <p:cond delay="0"/>
                                  </p:stCondLst>
                                  <p:childTnLst>
                                    <p:animEffect transition="out" filter="box(in)">
                                      <p:cBhvr additive="repl">
                                        <p:cTn id="65" dur="500"/>
                                        <p:tgtEl>
                                          <p:spTgt spid="9237"/>
                                        </p:tgtEl>
                                      </p:cBhvr>
                                    </p:animEffect>
                                    <p:set>
                                      <p:cBhvr additive="repl">
                                        <p:cTn id="66" dur="1" fill="hold">
                                          <p:stCondLst>
                                            <p:cond delay="499"/>
                                          </p:stCondLst>
                                        </p:cTn>
                                        <p:tgtEl>
                                          <p:spTgt spid="92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914400" y="288925"/>
            <a:ext cx="6400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en-US" altLang="en-US" sz="2000" b="1">
                <a:solidFill>
                  <a:srgbClr val="345A35"/>
                </a:solidFill>
                <a:effectLst>
                  <a:outerShdw blurRad="38100" dist="38100" dir="2700000" algn="tl">
                    <a:srgbClr val="C0C0C0"/>
                  </a:outerShdw>
                </a:effectLst>
              </a:rPr>
              <a:t>EXAMPLE: The Quine-McCluskey Method</a:t>
            </a:r>
          </a:p>
        </p:txBody>
      </p:sp>
      <p:sp>
        <p:nvSpPr>
          <p:cNvPr id="10242" name="Text Box 2"/>
          <p:cNvSpPr txBox="1">
            <a:spLocks noChangeArrowheads="1"/>
          </p:cNvSpPr>
          <p:nvPr/>
        </p:nvSpPr>
        <p:spPr bwMode="auto">
          <a:xfrm>
            <a:off x="200025" y="1131888"/>
            <a:ext cx="8943975" cy="201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2200"/>
              <a:t>Compare adjacent groups, looking to see if any minterms are the same in every position except one. If they are, place a check mark by those two minterms,</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715963"/>
            <a:ext cx="7629525" cy="479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3" y="2286000"/>
            <a:ext cx="3475037" cy="2711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2213" y="2286000"/>
            <a:ext cx="5322887" cy="30178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6" name="Text Box 6"/>
          <p:cNvSpPr txBox="1">
            <a:spLocks noChangeArrowheads="1"/>
          </p:cNvSpPr>
          <p:nvPr/>
        </p:nvSpPr>
        <p:spPr bwMode="auto">
          <a:xfrm>
            <a:off x="7096125" y="3055938"/>
            <a:ext cx="365125" cy="455612"/>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7" name="Text Box 7"/>
          <p:cNvSpPr txBox="1">
            <a:spLocks noChangeArrowheads="1"/>
          </p:cNvSpPr>
          <p:nvPr/>
        </p:nvSpPr>
        <p:spPr bwMode="auto">
          <a:xfrm>
            <a:off x="7096125" y="3382963"/>
            <a:ext cx="365125" cy="455612"/>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8" name="Text Box 8"/>
          <p:cNvSpPr txBox="1">
            <a:spLocks noChangeArrowheads="1"/>
          </p:cNvSpPr>
          <p:nvPr/>
        </p:nvSpPr>
        <p:spPr bwMode="auto">
          <a:xfrm>
            <a:off x="7096125" y="3635375"/>
            <a:ext cx="365125" cy="455613"/>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9" name="Text Box 9"/>
          <p:cNvSpPr txBox="1">
            <a:spLocks noChangeArrowheads="1"/>
          </p:cNvSpPr>
          <p:nvPr/>
        </p:nvSpPr>
        <p:spPr bwMode="auto">
          <a:xfrm>
            <a:off x="7096125" y="3922713"/>
            <a:ext cx="365125" cy="455612"/>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0" name="Text Box 10"/>
          <p:cNvSpPr txBox="1">
            <a:spLocks noChangeArrowheads="1"/>
          </p:cNvSpPr>
          <p:nvPr/>
        </p:nvSpPr>
        <p:spPr bwMode="auto">
          <a:xfrm>
            <a:off x="7096125" y="4464050"/>
            <a:ext cx="365125" cy="455613"/>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1" name="Text Box 11"/>
          <p:cNvSpPr txBox="1">
            <a:spLocks noChangeArrowheads="1"/>
          </p:cNvSpPr>
          <p:nvPr/>
        </p:nvSpPr>
        <p:spPr bwMode="auto">
          <a:xfrm>
            <a:off x="7096125" y="4751388"/>
            <a:ext cx="365125" cy="455612"/>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2" name="Text Box 12"/>
          <p:cNvSpPr txBox="1">
            <a:spLocks noChangeArrowheads="1"/>
          </p:cNvSpPr>
          <p:nvPr/>
        </p:nvSpPr>
        <p:spPr bwMode="auto">
          <a:xfrm>
            <a:off x="7096125" y="5003800"/>
            <a:ext cx="365125" cy="455613"/>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3" name="Text Box 13"/>
          <p:cNvSpPr txBox="1">
            <a:spLocks noChangeArrowheads="1"/>
          </p:cNvSpPr>
          <p:nvPr/>
        </p:nvSpPr>
        <p:spPr bwMode="auto">
          <a:xfrm>
            <a:off x="7851775" y="3108325"/>
            <a:ext cx="925513" cy="455613"/>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4" name="Text Box 14"/>
          <p:cNvSpPr txBox="1">
            <a:spLocks noChangeArrowheads="1"/>
          </p:cNvSpPr>
          <p:nvPr/>
        </p:nvSpPr>
        <p:spPr bwMode="auto">
          <a:xfrm>
            <a:off x="7854950" y="3365500"/>
            <a:ext cx="925513" cy="455613"/>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5" name="Text Box 15"/>
          <p:cNvSpPr txBox="1">
            <a:spLocks noChangeArrowheads="1"/>
          </p:cNvSpPr>
          <p:nvPr/>
        </p:nvSpPr>
        <p:spPr bwMode="auto">
          <a:xfrm>
            <a:off x="7851775" y="3649663"/>
            <a:ext cx="925513" cy="455612"/>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6" name="Text Box 16"/>
          <p:cNvSpPr txBox="1">
            <a:spLocks noChangeArrowheads="1"/>
          </p:cNvSpPr>
          <p:nvPr/>
        </p:nvSpPr>
        <p:spPr bwMode="auto">
          <a:xfrm>
            <a:off x="7845425" y="3913188"/>
            <a:ext cx="1014413" cy="455612"/>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7" name="Text Box 17"/>
          <p:cNvSpPr txBox="1">
            <a:spLocks noChangeArrowheads="1"/>
          </p:cNvSpPr>
          <p:nvPr/>
        </p:nvSpPr>
        <p:spPr bwMode="auto">
          <a:xfrm>
            <a:off x="7816850" y="4189413"/>
            <a:ext cx="1017588" cy="455612"/>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8" name="Text Box 18"/>
          <p:cNvSpPr txBox="1">
            <a:spLocks noChangeArrowheads="1"/>
          </p:cNvSpPr>
          <p:nvPr/>
        </p:nvSpPr>
        <p:spPr bwMode="auto">
          <a:xfrm>
            <a:off x="7781925" y="4452938"/>
            <a:ext cx="1108075" cy="455612"/>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9" name="Text Box 19"/>
          <p:cNvSpPr txBox="1">
            <a:spLocks noChangeArrowheads="1"/>
          </p:cNvSpPr>
          <p:nvPr/>
        </p:nvSpPr>
        <p:spPr bwMode="auto">
          <a:xfrm>
            <a:off x="7816850" y="4729163"/>
            <a:ext cx="1054100" cy="455612"/>
          </a:xfrm>
          <a:prstGeom prst="rect">
            <a:avLst/>
          </a:prstGeom>
          <a:solidFill>
            <a:srgbClr val="FFFFFF"/>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0" name="Text Box 20"/>
          <p:cNvSpPr txBox="1">
            <a:spLocks noChangeArrowheads="1"/>
          </p:cNvSpPr>
          <p:nvPr/>
        </p:nvSpPr>
        <p:spPr bwMode="auto">
          <a:xfrm>
            <a:off x="112713" y="5311775"/>
            <a:ext cx="8877300" cy="153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r>
              <a:rPr lang="en-US" altLang="en-US"/>
              <a:t>m</a:t>
            </a:r>
            <a:r>
              <a:rPr lang="en-US" altLang="en-US" baseline="-33000"/>
              <a:t>10</a:t>
            </a:r>
            <a:r>
              <a:rPr lang="en-US" altLang="en-US"/>
              <a:t> does not have a check mark because no other minterm meets the requirement of being identical except for one position. This term is called an</a:t>
            </a:r>
            <a:r>
              <a:rPr lang="en-US" altLang="en-US" b="1" i="1" u="sng"/>
              <a:t> essential prime implicant</a:t>
            </a:r>
            <a:r>
              <a:rPr lang="en-US" altLang="en-US"/>
              <a:t>, and it must be included in the final reduced expression.</a:t>
            </a:r>
          </a:p>
          <a:p>
            <a:r>
              <a:rPr lang="en-US" altLang="en-US"/>
              <a:t>An essential prime implicant is a product term that cannot be further simplified by combining with other terms.</a:t>
            </a:r>
          </a:p>
        </p:txBody>
      </p:sp>
    </p:spTree>
  </p:cSld>
  <p:clrMapOvr>
    <a:masterClrMapping/>
  </p:clrMapOvr>
  <p:transition/>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nodeType="clickEffect">
                                  <p:stCondLst>
                                    <p:cond delay="0"/>
                                  </p:stCondLst>
                                  <p:childTnLst>
                                    <p:animEffect transition="out" filter="box(in)">
                                      <p:cBhvr additive="repl">
                                        <p:cTn id="6" dur="500"/>
                                        <p:tgtEl>
                                          <p:spTgt spid="10253"/>
                                        </p:tgtEl>
                                      </p:cBhvr>
                                    </p:animEffect>
                                    <p:set>
                                      <p:cBhvr additive="repl">
                                        <p:cTn id="7" dur="1" fill="hold">
                                          <p:stCondLst>
                                            <p:cond delay="499"/>
                                          </p:stCondLst>
                                        </p:cTn>
                                        <p:tgtEl>
                                          <p:spTgt spid="1025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nodeType="clickEffect">
                                  <p:stCondLst>
                                    <p:cond delay="0"/>
                                  </p:stCondLst>
                                  <p:childTnLst>
                                    <p:animEffect transition="out" filter="box(in)">
                                      <p:cBhvr additive="repl">
                                        <p:cTn id="11" dur="500"/>
                                        <p:tgtEl>
                                          <p:spTgt spid="10254"/>
                                        </p:tgtEl>
                                      </p:cBhvr>
                                    </p:animEffect>
                                    <p:set>
                                      <p:cBhvr additive="repl">
                                        <p:cTn id="12" dur="1" fill="hold">
                                          <p:stCondLst>
                                            <p:cond delay="499"/>
                                          </p:stCondLst>
                                        </p:cTn>
                                        <p:tgtEl>
                                          <p:spTgt spid="10254"/>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xit" presetSubtype="16" fill="hold" nodeType="clickEffect">
                                  <p:stCondLst>
                                    <p:cond delay="0"/>
                                  </p:stCondLst>
                                  <p:childTnLst>
                                    <p:animEffect transition="out" filter="box(in)">
                                      <p:cBhvr additive="repl">
                                        <p:cTn id="16" dur="500"/>
                                        <p:tgtEl>
                                          <p:spTgt spid="10255"/>
                                        </p:tgtEl>
                                      </p:cBhvr>
                                    </p:animEffect>
                                    <p:set>
                                      <p:cBhvr additive="repl">
                                        <p:cTn id="17" dur="1" fill="hold">
                                          <p:stCondLst>
                                            <p:cond delay="499"/>
                                          </p:stCondLst>
                                        </p:cTn>
                                        <p:tgtEl>
                                          <p:spTgt spid="10255"/>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xit" presetSubtype="16" fill="hold" nodeType="clickEffect">
                                  <p:stCondLst>
                                    <p:cond delay="0"/>
                                  </p:stCondLst>
                                  <p:childTnLst>
                                    <p:animEffect transition="out" filter="box(in)">
                                      <p:cBhvr additive="repl">
                                        <p:cTn id="21" dur="500"/>
                                        <p:tgtEl>
                                          <p:spTgt spid="10256"/>
                                        </p:tgtEl>
                                      </p:cBhvr>
                                    </p:animEffect>
                                    <p:set>
                                      <p:cBhvr additive="repl">
                                        <p:cTn id="22" dur="1" fill="hold">
                                          <p:stCondLst>
                                            <p:cond delay="499"/>
                                          </p:stCondLst>
                                        </p:cTn>
                                        <p:tgtEl>
                                          <p:spTgt spid="10256"/>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xit" presetSubtype="16" fill="hold" nodeType="clickEffect">
                                  <p:stCondLst>
                                    <p:cond delay="0"/>
                                  </p:stCondLst>
                                  <p:childTnLst>
                                    <p:animEffect transition="out" filter="box(in)">
                                      <p:cBhvr additive="repl">
                                        <p:cTn id="26" dur="500"/>
                                        <p:tgtEl>
                                          <p:spTgt spid="10257"/>
                                        </p:tgtEl>
                                      </p:cBhvr>
                                    </p:animEffect>
                                    <p:set>
                                      <p:cBhvr additive="repl">
                                        <p:cTn id="27" dur="1" fill="hold">
                                          <p:stCondLst>
                                            <p:cond delay="499"/>
                                          </p:stCondLst>
                                        </p:cTn>
                                        <p:tgtEl>
                                          <p:spTgt spid="10257"/>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xit" presetSubtype="16" fill="hold" nodeType="clickEffect">
                                  <p:stCondLst>
                                    <p:cond delay="0"/>
                                  </p:stCondLst>
                                  <p:childTnLst>
                                    <p:animEffect transition="out" filter="box(in)">
                                      <p:cBhvr additive="repl">
                                        <p:cTn id="31" dur="500"/>
                                        <p:tgtEl>
                                          <p:spTgt spid="10258"/>
                                        </p:tgtEl>
                                      </p:cBhvr>
                                    </p:animEffect>
                                    <p:set>
                                      <p:cBhvr additive="repl">
                                        <p:cTn id="32" dur="1" fill="hold">
                                          <p:stCondLst>
                                            <p:cond delay="499"/>
                                          </p:stCondLst>
                                        </p:cTn>
                                        <p:tgtEl>
                                          <p:spTgt spid="10258"/>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xit" presetSubtype="16" fill="hold" nodeType="clickEffect">
                                  <p:stCondLst>
                                    <p:cond delay="0"/>
                                  </p:stCondLst>
                                  <p:childTnLst>
                                    <p:animEffect transition="out" filter="box(in)">
                                      <p:cBhvr additive="repl">
                                        <p:cTn id="36" dur="500"/>
                                        <p:tgtEl>
                                          <p:spTgt spid="10259"/>
                                        </p:tgtEl>
                                      </p:cBhvr>
                                    </p:animEffect>
                                    <p:set>
                                      <p:cBhvr additive="repl">
                                        <p:cTn id="37" dur="1" fill="hold">
                                          <p:stCondLst>
                                            <p:cond delay="499"/>
                                          </p:stCondLst>
                                        </p:cTn>
                                        <p:tgtEl>
                                          <p:spTgt spid="102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914400" y="109538"/>
            <a:ext cx="6400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en-US" altLang="en-US" sz="2000" b="1">
                <a:solidFill>
                  <a:srgbClr val="345A35"/>
                </a:solidFill>
                <a:effectLst>
                  <a:outerShdw blurRad="38100" dist="38100" dir="2700000" algn="tl">
                    <a:srgbClr val="C0C0C0"/>
                  </a:outerShdw>
                </a:effectLst>
              </a:rPr>
              <a:t>EXAMPLE: The Quine-McCluskey Method</a:t>
            </a:r>
          </a:p>
        </p:txBody>
      </p:sp>
      <p:sp>
        <p:nvSpPr>
          <p:cNvPr id="11266" name="Text Box 2"/>
          <p:cNvSpPr txBox="1">
            <a:spLocks noChangeArrowheads="1"/>
          </p:cNvSpPr>
          <p:nvPr/>
        </p:nvSpPr>
        <p:spPr bwMode="auto">
          <a:xfrm>
            <a:off x="200025" y="844550"/>
            <a:ext cx="8943975" cy="201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Noto Sans CJK SC Regular" charset="0"/>
              </a:defRPr>
            </a:lvl9pPr>
          </a:lstStyle>
          <a:p>
            <a:pPr algn="just"/>
            <a:r>
              <a:rPr lang="en-US" altLang="en-US" sz="2000"/>
              <a:t>compare these terms only if the x is in the same relative position in adjacent groups; otherwise go on. If the two expressions differ by exactly one position, a check mark is placed next to both terms as before and all of the minterms are listed in the Second level list. As before, the one position that has changed is entered as an x in the Second level. third term in Group 1 and the second term in Group 2 meet this requirement, differing only with the A literal. The fourth term in Group 1 also can be combined with the first term in Group 2, forming a redundant set of minterms. One of these can be crossed off the list and will not be used in the final expression. </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63550"/>
            <a:ext cx="7629525" cy="479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638" y="3646488"/>
            <a:ext cx="6765925" cy="3032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Regular"/>
      </a:majorFont>
      <a:minorFont>
        <a:latin typeface="Arial"/>
        <a:ea typeface=""/>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14235</TotalTime>
  <Words>767</Words>
  <Application>Microsoft Office PowerPoint</Application>
  <PresentationFormat>On-screen Show (4:3)</PresentationFormat>
  <Paragraphs>68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Arial</vt:lpstr>
      <vt:lpstr>Noto Sans CJK SC Regular</vt:lpstr>
      <vt:lpstr>StarSymbol</vt:lpstr>
      <vt:lpstr>DejaVu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subject>Boolean Algebra and Logic Simplification</dc:subject>
  <dc:creator>David L. Heiserman</dc:creator>
  <cp:keywords/>
  <dc:description/>
  <cp:lastModifiedBy>Moorche</cp:lastModifiedBy>
  <cp:revision>197</cp:revision>
  <cp:lastPrinted>1601-01-01T00:00:00Z</cp:lastPrinted>
  <dcterms:created xsi:type="dcterms:W3CDTF">2004-12-10T21:03:18Z</dcterms:created>
  <dcterms:modified xsi:type="dcterms:W3CDTF">2021-04-15T04:50:49Z</dcterms:modified>
</cp:coreProperties>
</file>